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256" r:id="rId2"/>
    <p:sldId id="747" r:id="rId3"/>
    <p:sldId id="748" r:id="rId4"/>
    <p:sldId id="763" r:id="rId5"/>
    <p:sldId id="764" r:id="rId6"/>
    <p:sldId id="765" r:id="rId7"/>
    <p:sldId id="749" r:id="rId8"/>
    <p:sldId id="752" r:id="rId9"/>
    <p:sldId id="753" r:id="rId10"/>
    <p:sldId id="754" r:id="rId11"/>
    <p:sldId id="755" r:id="rId12"/>
    <p:sldId id="756" r:id="rId13"/>
    <p:sldId id="757" r:id="rId14"/>
    <p:sldId id="760" r:id="rId15"/>
    <p:sldId id="758" r:id="rId16"/>
    <p:sldId id="761" r:id="rId17"/>
    <p:sldId id="762" r:id="rId18"/>
    <p:sldId id="750" r:id="rId19"/>
  </p:sldIdLst>
  <p:sldSz cx="12192000" cy="6858000"/>
  <p:notesSz cx="6858000" cy="9144000"/>
  <p:custDataLst>
    <p:tags r:id="rId2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132" autoAdjust="0"/>
    <p:restoredTop sz="94660"/>
  </p:normalViewPr>
  <p:slideViewPr>
    <p:cSldViewPr snapToGrid="0" showGuides="1">
      <p:cViewPr varScale="1">
        <p:scale>
          <a:sx n="68" d="100"/>
          <a:sy n="68" d="100"/>
        </p:scale>
        <p:origin x="1140" y="72"/>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2021/8/14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39867019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14498088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31780724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19593443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14245698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7673128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35357110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17089286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1820432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34260589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42540071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35427312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3570864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56541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21384858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17564021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643433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2021/8/14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2021/8/14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2021/8/14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2021/8/14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3904402"/>
          </a:xfrm>
          <a:prstGeom prst="rect">
            <a:avLst/>
          </a:prstGeom>
          <a:noFill/>
        </p:spPr>
        <p:txBody>
          <a:bodyPr wrap="square" rtlCol="0" anchor="t">
            <a:spAutoFit/>
          </a:bodyPr>
          <a:lstStyle/>
          <a:p>
            <a:pPr>
              <a:lnSpc>
                <a:spcPct val="150000"/>
              </a:lnSpc>
            </a:pPr>
            <a:r>
              <a:rPr lang="zh-CN" altLang="en-US" sz="2400" dirty="0">
                <a:solidFill>
                  <a:schemeClr val="bg1"/>
                </a:solidFill>
              </a:rPr>
              <a:t>二、财务报表分析的意义（为什么的问题）</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、可以正确评价企业的财务状况、经营成果和现金流量情况，揭示企业经营活动中存在的矛盾和问题，为改善经营管理提供方向和线索；</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、可以预测企业未来的报酬和风险，检查企业预算完成情况，考核经营管理人员的业绩，为建立健全合理的激励机制提供帮助。</a:t>
            </a:r>
            <a:endParaRPr lang="en-US" altLang="zh-CN" sz="2400" dirty="0">
              <a:solidFill>
                <a:schemeClr val="bg1"/>
              </a:solidFill>
            </a:endParaRPr>
          </a:p>
        </p:txBody>
      </p:sp>
    </p:spTree>
    <p:extLst>
      <p:ext uri="{BB962C8B-B14F-4D97-AF65-F5344CB8AC3E}">
        <p14:creationId xmlns:p14="http://schemas.microsoft.com/office/powerpoint/2010/main" val="16067171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5566396"/>
          </a:xfrm>
          <a:prstGeom prst="rect">
            <a:avLst/>
          </a:prstGeom>
          <a:noFill/>
        </p:spPr>
        <p:txBody>
          <a:bodyPr wrap="square" rtlCol="0" anchor="t">
            <a:spAutoFit/>
          </a:bodyPr>
          <a:lstStyle/>
          <a:p>
            <a:pPr>
              <a:lnSpc>
                <a:spcPct val="150000"/>
              </a:lnSpc>
            </a:pPr>
            <a:r>
              <a:rPr lang="zh-CN" altLang="en-US" sz="2400" dirty="0">
                <a:solidFill>
                  <a:schemeClr val="bg1"/>
                </a:solidFill>
              </a:rPr>
              <a:t>三、财务报表分析的方法（怎么办的问题）</a:t>
            </a:r>
            <a:endParaRPr lang="en-US" altLang="zh-CN" sz="2400" dirty="0">
              <a:solidFill>
                <a:schemeClr val="bg1"/>
              </a:solidFill>
            </a:endParaRPr>
          </a:p>
          <a:p>
            <a:pPr>
              <a:lnSpc>
                <a:spcPct val="150000"/>
              </a:lnSpc>
            </a:pPr>
            <a:r>
              <a:rPr lang="zh-CN" altLang="en-US" sz="2400" dirty="0">
                <a:solidFill>
                  <a:schemeClr val="bg1"/>
                </a:solidFill>
              </a:rPr>
              <a:t>财务报表分析常用的方法包括：比率分析法、比较分析法、趋势分析法。</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、比率分析法</a:t>
            </a:r>
            <a:endParaRPr lang="en-US" altLang="zh-CN" sz="2400" dirty="0">
              <a:solidFill>
                <a:schemeClr val="bg1"/>
              </a:solidFill>
            </a:endParaRPr>
          </a:p>
          <a:p>
            <a:pPr>
              <a:lnSpc>
                <a:spcPct val="150000"/>
              </a:lnSpc>
            </a:pPr>
            <a:r>
              <a:rPr lang="zh-CN" altLang="en-US" sz="2400" dirty="0">
                <a:solidFill>
                  <a:schemeClr val="bg1"/>
                </a:solidFill>
              </a:rPr>
              <a:t>比率分析法是指将会计报表及有关资料中两项彼此相关联的项目加以比较，通过计算关联项目的比率，揭示企业财务状况、经营成果和现金流量情况，确定经济活动变动程度的一种分析方法。</a:t>
            </a:r>
            <a:endParaRPr lang="en-US" altLang="zh-CN" sz="2400" dirty="0">
              <a:solidFill>
                <a:schemeClr val="bg1"/>
              </a:solidFill>
            </a:endParaRPr>
          </a:p>
          <a:p>
            <a:pPr>
              <a:lnSpc>
                <a:spcPct val="150000"/>
              </a:lnSpc>
            </a:pPr>
            <a:r>
              <a:rPr lang="zh-CN" altLang="en-US" sz="2400" dirty="0">
                <a:solidFill>
                  <a:schemeClr val="bg1"/>
                </a:solidFill>
              </a:rPr>
              <a:t>在比率分析中常用的财务比率有：相关比率、结构比率、效率比率</a:t>
            </a:r>
            <a:endParaRPr lang="en-US" altLang="zh-CN" sz="2400" dirty="0">
              <a:solidFill>
                <a:schemeClr val="bg1"/>
              </a:solidFill>
            </a:endParaRPr>
          </a:p>
        </p:txBody>
      </p:sp>
    </p:spTree>
    <p:extLst>
      <p:ext uri="{BB962C8B-B14F-4D97-AF65-F5344CB8AC3E}">
        <p14:creationId xmlns:p14="http://schemas.microsoft.com/office/powerpoint/2010/main" val="18033953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3904402"/>
          </a:xfrm>
          <a:prstGeom prst="rect">
            <a:avLst/>
          </a:prstGeom>
          <a:noFill/>
        </p:spPr>
        <p:txBody>
          <a:bodyPr wrap="square" rtlCol="0" anchor="t">
            <a:spAutoFit/>
          </a:bodyPr>
          <a:lstStyle/>
          <a:p>
            <a:pPr>
              <a:lnSpc>
                <a:spcPct val="150000"/>
              </a:lnSpc>
            </a:pPr>
            <a:r>
              <a:rPr lang="zh-CN" altLang="en-US" sz="2400" dirty="0">
                <a:solidFill>
                  <a:schemeClr val="bg1"/>
                </a:solidFill>
              </a:rPr>
              <a:t>相关比率：它是以同一时期会计报表及有关资料中某个项目和与其相关又不同的项目加以比较所得的相关数值的比率，用于反映有关经济活动的相互关系。</a:t>
            </a:r>
            <a:endParaRPr lang="en-US" altLang="zh-CN" sz="2400" dirty="0">
              <a:solidFill>
                <a:schemeClr val="bg1"/>
              </a:solidFill>
            </a:endParaRPr>
          </a:p>
          <a:p>
            <a:pPr>
              <a:lnSpc>
                <a:spcPct val="150000"/>
              </a:lnSpc>
            </a:pPr>
            <a:r>
              <a:rPr lang="zh-CN" altLang="en-US" sz="2400" dirty="0">
                <a:solidFill>
                  <a:schemeClr val="bg1"/>
                </a:solidFill>
              </a:rPr>
              <a:t>结构比率：它是会计报表中某项目的数值占各项目总和的比率，反映部分与总体的关系。</a:t>
            </a:r>
            <a:endParaRPr lang="en-US" altLang="zh-CN" sz="2400" dirty="0">
              <a:solidFill>
                <a:schemeClr val="bg1"/>
              </a:solidFill>
            </a:endParaRPr>
          </a:p>
          <a:p>
            <a:pPr>
              <a:lnSpc>
                <a:spcPct val="150000"/>
              </a:lnSpc>
            </a:pPr>
            <a:r>
              <a:rPr lang="zh-CN" altLang="en-US" sz="2400" dirty="0">
                <a:solidFill>
                  <a:schemeClr val="bg1"/>
                </a:solidFill>
              </a:rPr>
              <a:t>效率比率：它是用以计算某项经济活动中所费与所得的比率，反映投入与产出的关系的比率。</a:t>
            </a:r>
            <a:endParaRPr lang="en-US" altLang="zh-CN" sz="2400" dirty="0">
              <a:solidFill>
                <a:schemeClr val="bg1"/>
              </a:solidFill>
            </a:endParaRPr>
          </a:p>
        </p:txBody>
      </p:sp>
    </p:spTree>
    <p:extLst>
      <p:ext uri="{BB962C8B-B14F-4D97-AF65-F5344CB8AC3E}">
        <p14:creationId xmlns:p14="http://schemas.microsoft.com/office/powerpoint/2010/main" val="36679569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5563831"/>
          </a:xfrm>
          <a:prstGeom prst="rect">
            <a:avLst/>
          </a:prstGeom>
          <a:noFill/>
        </p:spPr>
        <p:txBody>
          <a:bodyPr wrap="square" rtlCol="0" anchor="t">
            <a:spAutoFit/>
          </a:bodyPr>
          <a:lstStyle/>
          <a:p>
            <a:pPr>
              <a:lnSpc>
                <a:spcPct val="150000"/>
              </a:lnSpc>
            </a:pPr>
            <a:r>
              <a:rPr lang="en-US" altLang="zh-CN" sz="2400" dirty="0">
                <a:solidFill>
                  <a:schemeClr val="bg1"/>
                </a:solidFill>
              </a:rPr>
              <a:t>2</a:t>
            </a:r>
            <a:r>
              <a:rPr lang="zh-CN" altLang="en-US" sz="2400" dirty="0">
                <a:solidFill>
                  <a:schemeClr val="bg1"/>
                </a:solidFill>
              </a:rPr>
              <a:t>、比较分析法</a:t>
            </a:r>
            <a:endParaRPr lang="en-US" altLang="zh-CN" sz="2400" dirty="0">
              <a:solidFill>
                <a:schemeClr val="bg1"/>
              </a:solidFill>
            </a:endParaRPr>
          </a:p>
          <a:p>
            <a:pPr>
              <a:lnSpc>
                <a:spcPct val="150000"/>
              </a:lnSpc>
            </a:pPr>
            <a:r>
              <a:rPr lang="zh-CN" altLang="en-US" sz="2400" dirty="0">
                <a:solidFill>
                  <a:schemeClr val="bg1"/>
                </a:solidFill>
              </a:rPr>
              <a:t>比较分析法是通过某项财务指标与性质相同的指标评价标准进行对比，揭示企业财务状况、经营成果和现金流量情况的一种分析方法。</a:t>
            </a:r>
            <a:endParaRPr lang="en-US" altLang="zh-CN" sz="2400" dirty="0">
              <a:solidFill>
                <a:schemeClr val="bg1"/>
              </a:solidFill>
            </a:endParaRPr>
          </a:p>
          <a:p>
            <a:pPr>
              <a:lnSpc>
                <a:spcPct val="150000"/>
              </a:lnSpc>
            </a:pPr>
            <a:r>
              <a:rPr lang="zh-CN" altLang="en-US" sz="2400" dirty="0">
                <a:solidFill>
                  <a:schemeClr val="bg1"/>
                </a:solidFill>
              </a:rPr>
              <a:t>比较分析法按比较对象的不同分为：绝对数比较分析、绝对数增减变动分析、百分比增减变动分析。</a:t>
            </a:r>
          </a:p>
          <a:p>
            <a:pPr>
              <a:lnSpc>
                <a:spcPct val="150000"/>
              </a:lnSpc>
            </a:pPr>
            <a:r>
              <a:rPr lang="zh-CN" altLang="en-US" sz="2400" dirty="0">
                <a:solidFill>
                  <a:schemeClr val="bg1"/>
                </a:solidFill>
              </a:rPr>
              <a:t>按照比较标准的不同分为：实际指标同计划指标比较、本期指标与上期指标比较、本企业指标同国内外先进企业指标比较</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4958459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3347840"/>
          </a:xfrm>
          <a:prstGeom prst="rect">
            <a:avLst/>
          </a:prstGeom>
          <a:noFill/>
        </p:spPr>
        <p:txBody>
          <a:bodyPr wrap="square" rtlCol="0" anchor="t">
            <a:spAutoFit/>
          </a:bodyPr>
          <a:lstStyle/>
          <a:p>
            <a:pPr>
              <a:lnSpc>
                <a:spcPct val="150000"/>
              </a:lnSpc>
            </a:pPr>
            <a:r>
              <a:rPr lang="en-US" altLang="zh-CN" sz="2400" dirty="0">
                <a:solidFill>
                  <a:schemeClr val="bg1"/>
                </a:solidFill>
              </a:rPr>
              <a:t>3</a:t>
            </a:r>
            <a:r>
              <a:rPr lang="zh-CN" altLang="en-US" sz="2400" dirty="0">
                <a:solidFill>
                  <a:schemeClr val="bg1"/>
                </a:solidFill>
              </a:rPr>
              <a:t>、趋势分析法</a:t>
            </a:r>
            <a:endParaRPr lang="en-US" altLang="zh-CN" sz="2400" dirty="0">
              <a:solidFill>
                <a:schemeClr val="bg1"/>
              </a:solidFill>
            </a:endParaRPr>
          </a:p>
          <a:p>
            <a:pPr>
              <a:lnSpc>
                <a:spcPct val="150000"/>
              </a:lnSpc>
            </a:pPr>
            <a:r>
              <a:rPr lang="zh-CN" altLang="en-US" sz="2400" dirty="0">
                <a:solidFill>
                  <a:schemeClr val="bg1"/>
                </a:solidFill>
              </a:rPr>
              <a:t>趋势分析法是利用会计报表提供的数据资料，将两期或多期连续的相同指标或比率进行定基对比和环比对比，得出它们增减变动的方向、数额和幅度，以揭示企业财务状况、经营成果和现金流量变化趋势的一种分析方法。</a:t>
            </a:r>
            <a:endParaRPr lang="en-US" altLang="zh-CN" sz="2400" dirty="0">
              <a:solidFill>
                <a:schemeClr val="bg1"/>
              </a:solidFill>
            </a:endParaRP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5145269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1131848"/>
          </a:xfrm>
          <a:prstGeom prst="rect">
            <a:avLst/>
          </a:prstGeom>
          <a:noFill/>
        </p:spPr>
        <p:txBody>
          <a:bodyPr wrap="square" rtlCol="0" anchor="t">
            <a:spAutoFit/>
          </a:bodyPr>
          <a:lstStyle/>
          <a:p>
            <a:pPr>
              <a:lnSpc>
                <a:spcPct val="150000"/>
              </a:lnSpc>
            </a:pPr>
            <a:r>
              <a:rPr lang="zh-CN" altLang="en-US" sz="2400" dirty="0">
                <a:solidFill>
                  <a:schemeClr val="bg1"/>
                </a:solidFill>
              </a:rPr>
              <a:t>三、财务报表分析的基本指标</a:t>
            </a:r>
            <a:endParaRPr lang="en-US" altLang="zh-CN" sz="2400" dirty="0">
              <a:solidFill>
                <a:schemeClr val="bg1"/>
              </a:solidFill>
            </a:endParaRPr>
          </a:p>
          <a:p>
            <a:pPr>
              <a:lnSpc>
                <a:spcPct val="150000"/>
              </a:lnSpc>
            </a:pPr>
            <a:endParaRPr lang="en-US" altLang="zh-CN" sz="2400" dirty="0">
              <a:solidFill>
                <a:schemeClr val="bg1"/>
              </a:solidFill>
            </a:endParaRPr>
          </a:p>
        </p:txBody>
      </p:sp>
      <p:graphicFrame>
        <p:nvGraphicFramePr>
          <p:cNvPr id="2" name="表格 7">
            <a:extLst>
              <a:ext uri="{FF2B5EF4-FFF2-40B4-BE49-F238E27FC236}">
                <a16:creationId xmlns:a16="http://schemas.microsoft.com/office/drawing/2014/main" id="{621E94C1-95B0-45CE-8E63-B9113799A74D}"/>
              </a:ext>
            </a:extLst>
          </p:cNvPr>
          <p:cNvGraphicFramePr>
            <a:graphicFrameLocks noGrp="1"/>
          </p:cNvGraphicFramePr>
          <p:nvPr>
            <p:extLst>
              <p:ext uri="{D42A27DB-BD31-4B8C-83A1-F6EECF244321}">
                <p14:modId xmlns:p14="http://schemas.microsoft.com/office/powerpoint/2010/main" val="2110503553"/>
              </p:ext>
            </p:extLst>
          </p:nvPr>
        </p:nvGraphicFramePr>
        <p:xfrm>
          <a:off x="1641793" y="1633726"/>
          <a:ext cx="8127999" cy="4663440"/>
        </p:xfrm>
        <a:graphic>
          <a:graphicData uri="http://schemas.openxmlformats.org/drawingml/2006/table">
            <a:tbl>
              <a:tblPr firstRow="1" bandRow="1">
                <a:tableStyleId>{5C22544A-7EE6-4342-B048-85BDC9FD1C3A}</a:tableStyleId>
              </a:tblPr>
              <a:tblGrid>
                <a:gridCol w="791918">
                  <a:extLst>
                    <a:ext uri="{9D8B030D-6E8A-4147-A177-3AD203B41FA5}">
                      <a16:colId xmlns:a16="http://schemas.microsoft.com/office/drawing/2014/main" val="846605861"/>
                    </a:ext>
                  </a:extLst>
                </a:gridCol>
                <a:gridCol w="1716258">
                  <a:extLst>
                    <a:ext uri="{9D8B030D-6E8A-4147-A177-3AD203B41FA5}">
                      <a16:colId xmlns:a16="http://schemas.microsoft.com/office/drawing/2014/main" val="179610692"/>
                    </a:ext>
                  </a:extLst>
                </a:gridCol>
                <a:gridCol w="5619823">
                  <a:extLst>
                    <a:ext uri="{9D8B030D-6E8A-4147-A177-3AD203B41FA5}">
                      <a16:colId xmlns:a16="http://schemas.microsoft.com/office/drawing/2014/main" val="2819305984"/>
                    </a:ext>
                  </a:extLst>
                </a:gridCol>
              </a:tblGrid>
              <a:tr h="0">
                <a:tc rowSpan="6">
                  <a:txBody>
                    <a:bodyPr/>
                    <a:lstStyle/>
                    <a:p>
                      <a:r>
                        <a:rPr lang="zh-CN" altLang="en-US" sz="1800" b="0" i="0" kern="1200" dirty="0">
                          <a:solidFill>
                            <a:schemeClr val="lt1"/>
                          </a:solidFill>
                          <a:effectLst/>
                          <a:latin typeface="+mn-lt"/>
                          <a:ea typeface="+mn-ea"/>
                          <a:cs typeface="+mn-cs"/>
                        </a:rPr>
                        <a:t>反映企业偿债能力的财务比率指标</a:t>
                      </a:r>
                      <a:endParaRPr lang="zh-CN" altLang="en-US" dirty="0"/>
                    </a:p>
                  </a:txBody>
                  <a:tcPr/>
                </a:tc>
                <a:tc>
                  <a:txBody>
                    <a:bodyPr/>
                    <a:lstStyle/>
                    <a:p>
                      <a:r>
                        <a:rPr lang="zh-CN" altLang="en-US" sz="1800" b="0" i="0" kern="1200" dirty="0">
                          <a:solidFill>
                            <a:schemeClr val="lt1"/>
                          </a:solidFill>
                          <a:effectLst/>
                          <a:latin typeface="+mn-lt"/>
                          <a:ea typeface="+mn-ea"/>
                          <a:cs typeface="+mn-cs"/>
                        </a:rPr>
                        <a:t>流动比率</a:t>
                      </a:r>
                      <a:endParaRPr lang="zh-CN" altLang="en-US" dirty="0"/>
                    </a:p>
                  </a:txBody>
                  <a:tcPr/>
                </a:tc>
                <a:tc>
                  <a:txBody>
                    <a:bodyPr/>
                    <a:lstStyle/>
                    <a:p>
                      <a:r>
                        <a:rPr lang="zh-CN" altLang="en-US" sz="1800" b="0" i="0" kern="1200" dirty="0">
                          <a:solidFill>
                            <a:schemeClr val="lt1"/>
                          </a:solidFill>
                          <a:effectLst/>
                          <a:latin typeface="+mn-lt"/>
                          <a:ea typeface="+mn-ea"/>
                          <a:cs typeface="+mn-cs"/>
                        </a:rPr>
                        <a:t>流动资产和流动负债的比率。速动比率</a:t>
                      </a:r>
                      <a:r>
                        <a:rPr lang="en-US" altLang="zh-CN" sz="1800" b="0" i="0" kern="1200" dirty="0">
                          <a:solidFill>
                            <a:schemeClr val="lt1"/>
                          </a:solidFill>
                          <a:effectLst/>
                          <a:latin typeface="+mn-lt"/>
                          <a:ea typeface="+mn-ea"/>
                          <a:cs typeface="+mn-cs"/>
                        </a:rPr>
                        <a:t>=</a:t>
                      </a:r>
                      <a:r>
                        <a:rPr lang="zh-CN" altLang="en-US" sz="1800" b="0" i="0" kern="1200" dirty="0">
                          <a:solidFill>
                            <a:schemeClr val="lt1"/>
                          </a:solidFill>
                          <a:effectLst/>
                          <a:latin typeface="+mn-lt"/>
                          <a:ea typeface="+mn-ea"/>
                          <a:cs typeface="+mn-cs"/>
                        </a:rPr>
                        <a:t>速动资产</a:t>
                      </a:r>
                      <a:r>
                        <a:rPr lang="en-US" altLang="zh-CN" sz="1800" b="0" i="0" kern="1200" dirty="0">
                          <a:solidFill>
                            <a:schemeClr val="lt1"/>
                          </a:solidFill>
                          <a:effectLst/>
                          <a:latin typeface="+mn-lt"/>
                          <a:ea typeface="+mn-ea"/>
                          <a:cs typeface="+mn-cs"/>
                        </a:rPr>
                        <a:t>/</a:t>
                      </a:r>
                      <a:r>
                        <a:rPr lang="zh-CN" altLang="en-US" sz="1800" b="0" i="0" kern="1200" dirty="0">
                          <a:solidFill>
                            <a:schemeClr val="lt1"/>
                          </a:solidFill>
                          <a:effectLst/>
                          <a:latin typeface="+mn-lt"/>
                          <a:ea typeface="+mn-ea"/>
                          <a:cs typeface="+mn-cs"/>
                        </a:rPr>
                        <a:t>流动负债</a:t>
                      </a:r>
                      <a:endParaRPr lang="zh-CN" altLang="en-US" dirty="0"/>
                    </a:p>
                  </a:txBody>
                  <a:tcPr/>
                </a:tc>
                <a:extLst>
                  <a:ext uri="{0D108BD9-81ED-4DB2-BD59-A6C34878D82A}">
                    <a16:rowId xmlns:a16="http://schemas.microsoft.com/office/drawing/2014/main" val="905157522"/>
                  </a:ext>
                </a:extLst>
              </a:tr>
              <a:tr h="370840">
                <a:tc vMerge="1">
                  <a:txBody>
                    <a:bodyPr/>
                    <a:lstStyle/>
                    <a:p>
                      <a:endParaRPr lang="zh-CN" altLang="en-US" dirty="0"/>
                    </a:p>
                  </a:txBody>
                  <a:tcPr/>
                </a:tc>
                <a:tc>
                  <a:txBody>
                    <a:bodyPr/>
                    <a:lstStyle/>
                    <a:p>
                      <a:r>
                        <a:rPr lang="zh-CN" altLang="en-US" sz="1800" b="0" i="0" kern="1200" dirty="0">
                          <a:solidFill>
                            <a:schemeClr val="dk1"/>
                          </a:solidFill>
                          <a:effectLst/>
                          <a:latin typeface="+mn-lt"/>
                          <a:ea typeface="+mn-ea"/>
                          <a:cs typeface="+mn-cs"/>
                        </a:rPr>
                        <a:t>速动比率</a:t>
                      </a:r>
                      <a:endParaRPr lang="zh-CN" altLang="en-US" dirty="0"/>
                    </a:p>
                  </a:txBody>
                  <a:tcPr/>
                </a:tc>
                <a:tc>
                  <a:txBody>
                    <a:bodyPr/>
                    <a:lstStyle/>
                    <a:p>
                      <a:r>
                        <a:rPr lang="zh-CN" altLang="en-US" sz="1800" b="0" i="0" kern="1200" dirty="0">
                          <a:solidFill>
                            <a:schemeClr val="dk1"/>
                          </a:solidFill>
                          <a:effectLst/>
                          <a:latin typeface="+mn-lt"/>
                          <a:ea typeface="+mn-ea"/>
                          <a:cs typeface="+mn-cs"/>
                        </a:rPr>
                        <a:t>又称为酸性试验比率，是指速动资产同流动负债的比率。速动比率</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（流动资产</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存货）</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流动负债</a:t>
                      </a:r>
                      <a:endParaRPr lang="zh-CN" altLang="en-US" dirty="0"/>
                    </a:p>
                  </a:txBody>
                  <a:tcPr/>
                </a:tc>
                <a:extLst>
                  <a:ext uri="{0D108BD9-81ED-4DB2-BD59-A6C34878D82A}">
                    <a16:rowId xmlns:a16="http://schemas.microsoft.com/office/drawing/2014/main" val="1536230734"/>
                  </a:ext>
                </a:extLst>
              </a:tr>
              <a:tr h="370840">
                <a:tc vMerge="1">
                  <a:txBody>
                    <a:bodyPr/>
                    <a:lstStyle/>
                    <a:p>
                      <a:endParaRPr lang="zh-CN" altLang="en-US" dirty="0"/>
                    </a:p>
                  </a:txBody>
                  <a:tcPr/>
                </a:tc>
                <a:tc>
                  <a:txBody>
                    <a:bodyPr/>
                    <a:lstStyle/>
                    <a:p>
                      <a:r>
                        <a:rPr lang="zh-CN" altLang="en-US" sz="1800" b="0" i="0" kern="1200" dirty="0">
                          <a:solidFill>
                            <a:schemeClr val="dk1"/>
                          </a:solidFill>
                          <a:effectLst/>
                          <a:latin typeface="+mn-lt"/>
                          <a:ea typeface="+mn-ea"/>
                          <a:cs typeface="+mn-cs"/>
                        </a:rPr>
                        <a:t>现金比率</a:t>
                      </a:r>
                      <a:endParaRPr lang="zh-CN" altLang="en-US" dirty="0"/>
                    </a:p>
                  </a:txBody>
                  <a:tcPr/>
                </a:tc>
                <a:tc>
                  <a:txBody>
                    <a:bodyPr/>
                    <a:lstStyle/>
                    <a:p>
                      <a:r>
                        <a:rPr lang="zh-CN" altLang="en-US" sz="1800" b="0" i="0" kern="1200" dirty="0">
                          <a:solidFill>
                            <a:schemeClr val="dk1"/>
                          </a:solidFill>
                          <a:effectLst/>
                          <a:latin typeface="+mn-lt"/>
                          <a:ea typeface="+mn-ea"/>
                          <a:cs typeface="+mn-cs"/>
                        </a:rPr>
                        <a:t>是企业现金与流动负债的比率，反映企业的即刻变现能力。现金比率</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现金</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流动负债</a:t>
                      </a:r>
                      <a:endParaRPr lang="zh-CN" altLang="en-US" dirty="0"/>
                    </a:p>
                  </a:txBody>
                  <a:tcPr/>
                </a:tc>
                <a:extLst>
                  <a:ext uri="{0D108BD9-81ED-4DB2-BD59-A6C34878D82A}">
                    <a16:rowId xmlns:a16="http://schemas.microsoft.com/office/drawing/2014/main" val="1680166707"/>
                  </a:ext>
                </a:extLst>
              </a:tr>
              <a:tr h="370840">
                <a:tc vMerge="1">
                  <a:txBody>
                    <a:bodyPr/>
                    <a:lstStyle/>
                    <a:p>
                      <a:endParaRPr lang="zh-CN" altLang="en-US" dirty="0"/>
                    </a:p>
                  </a:txBody>
                  <a:tcPr/>
                </a:tc>
                <a:tc>
                  <a:txBody>
                    <a:bodyPr/>
                    <a:lstStyle/>
                    <a:p>
                      <a:r>
                        <a:rPr lang="zh-CN" altLang="en-US" sz="1800" b="0" i="0" kern="1200" dirty="0">
                          <a:solidFill>
                            <a:schemeClr val="dk1"/>
                          </a:solidFill>
                          <a:effectLst/>
                          <a:latin typeface="+mn-lt"/>
                          <a:ea typeface="+mn-ea"/>
                          <a:cs typeface="+mn-cs"/>
                        </a:rPr>
                        <a:t>资产负债率</a:t>
                      </a:r>
                      <a:endParaRPr lang="zh-CN" altLang="en-US" dirty="0"/>
                    </a:p>
                  </a:txBody>
                  <a:tcPr/>
                </a:tc>
                <a:tc>
                  <a:txBody>
                    <a:bodyPr/>
                    <a:lstStyle/>
                    <a:p>
                      <a:r>
                        <a:rPr lang="zh-CN" altLang="en-US" sz="1800" b="0" i="0" kern="1200" dirty="0">
                          <a:solidFill>
                            <a:schemeClr val="dk1"/>
                          </a:solidFill>
                          <a:effectLst/>
                          <a:latin typeface="+mn-lt"/>
                          <a:ea typeface="+mn-ea"/>
                          <a:cs typeface="+mn-cs"/>
                        </a:rPr>
                        <a:t>也称负债比率或举债经营比率，是指负债总额对全部资产总额之比。资产负债率</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负债总额</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资产总额</a:t>
                      </a:r>
                      <a:endParaRPr lang="zh-CN" altLang="en-US" dirty="0"/>
                    </a:p>
                  </a:txBody>
                  <a:tcPr/>
                </a:tc>
                <a:extLst>
                  <a:ext uri="{0D108BD9-81ED-4DB2-BD59-A6C34878D82A}">
                    <a16:rowId xmlns:a16="http://schemas.microsoft.com/office/drawing/2014/main" val="2145545485"/>
                  </a:ext>
                </a:extLst>
              </a:tr>
              <a:tr h="370840">
                <a:tc vMerge="1">
                  <a:txBody>
                    <a:bodyPr/>
                    <a:lstStyle/>
                    <a:p>
                      <a:endParaRPr lang="zh-CN" altLang="en-US" dirty="0"/>
                    </a:p>
                  </a:txBody>
                  <a:tcPr/>
                </a:tc>
                <a:tc>
                  <a:txBody>
                    <a:bodyPr/>
                    <a:lstStyle/>
                    <a:p>
                      <a:r>
                        <a:rPr lang="zh-CN" altLang="en-US" sz="1800" b="0" i="0" kern="1200" dirty="0">
                          <a:solidFill>
                            <a:schemeClr val="dk1"/>
                          </a:solidFill>
                          <a:effectLst/>
                          <a:latin typeface="+mn-lt"/>
                          <a:ea typeface="+mn-ea"/>
                          <a:cs typeface="+mn-cs"/>
                        </a:rPr>
                        <a:t>产权比率</a:t>
                      </a:r>
                      <a:endParaRPr lang="zh-CN" altLang="en-US" dirty="0"/>
                    </a:p>
                  </a:txBody>
                  <a:tcPr/>
                </a:tc>
                <a:tc>
                  <a:txBody>
                    <a:bodyPr/>
                    <a:lstStyle/>
                    <a:p>
                      <a:r>
                        <a:rPr lang="zh-CN" altLang="en-US" sz="1800" b="0" i="0" kern="1200" dirty="0">
                          <a:solidFill>
                            <a:schemeClr val="dk1"/>
                          </a:solidFill>
                          <a:effectLst/>
                          <a:latin typeface="+mn-lt"/>
                          <a:ea typeface="+mn-ea"/>
                          <a:cs typeface="+mn-cs"/>
                        </a:rPr>
                        <a:t>也称负债对所有者权益的比率，是制企业负债总额与所有者权益总额的比率。产权比率</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负债总额</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所有者权益总额</a:t>
                      </a:r>
                      <a:endParaRPr lang="zh-CN" altLang="en-US" dirty="0"/>
                    </a:p>
                  </a:txBody>
                  <a:tcPr/>
                </a:tc>
                <a:extLst>
                  <a:ext uri="{0D108BD9-81ED-4DB2-BD59-A6C34878D82A}">
                    <a16:rowId xmlns:a16="http://schemas.microsoft.com/office/drawing/2014/main" val="3213038618"/>
                  </a:ext>
                </a:extLst>
              </a:tr>
              <a:tr h="370840">
                <a:tc vMerge="1">
                  <a:txBody>
                    <a:bodyPr/>
                    <a:lstStyle/>
                    <a:p>
                      <a:endParaRPr lang="zh-CN" altLang="en-US" dirty="0"/>
                    </a:p>
                  </a:txBody>
                  <a:tcPr/>
                </a:tc>
                <a:tc>
                  <a:txBody>
                    <a:bodyPr/>
                    <a:lstStyle/>
                    <a:p>
                      <a:r>
                        <a:rPr lang="zh-CN" altLang="en-US" sz="1800" b="0" i="0" kern="1200" dirty="0">
                          <a:solidFill>
                            <a:schemeClr val="dk1"/>
                          </a:solidFill>
                          <a:effectLst/>
                          <a:latin typeface="+mn-lt"/>
                          <a:ea typeface="+mn-ea"/>
                          <a:cs typeface="+mn-cs"/>
                        </a:rPr>
                        <a:t>已获利息倍数</a:t>
                      </a:r>
                      <a:endParaRPr lang="zh-CN" altLang="en-US" dirty="0"/>
                    </a:p>
                  </a:txBody>
                  <a:tcPr/>
                </a:tc>
                <a:tc>
                  <a:txBody>
                    <a:bodyPr/>
                    <a:lstStyle/>
                    <a:p>
                      <a:r>
                        <a:rPr lang="zh-CN" altLang="en-US" sz="1800" b="0" i="0" kern="1200" dirty="0">
                          <a:solidFill>
                            <a:schemeClr val="dk1"/>
                          </a:solidFill>
                          <a:effectLst/>
                          <a:latin typeface="+mn-lt"/>
                          <a:ea typeface="+mn-ea"/>
                          <a:cs typeface="+mn-cs"/>
                        </a:rPr>
                        <a:t>又称利息保障倍数，是指企业息税前利润与利息费用的比率，反映企业用经营所得支付债务利息的能力。已获利息倍数</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息税前利润</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利息费用</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（利润总额</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利息费用）</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利息费用</a:t>
                      </a:r>
                      <a:endParaRPr lang="zh-CN" altLang="en-US" dirty="0"/>
                    </a:p>
                  </a:txBody>
                  <a:tcPr/>
                </a:tc>
                <a:extLst>
                  <a:ext uri="{0D108BD9-81ED-4DB2-BD59-A6C34878D82A}">
                    <a16:rowId xmlns:a16="http://schemas.microsoft.com/office/drawing/2014/main" val="3842513686"/>
                  </a:ext>
                </a:extLst>
              </a:tr>
            </a:tbl>
          </a:graphicData>
        </a:graphic>
      </p:graphicFrame>
    </p:spTree>
    <p:extLst>
      <p:ext uri="{BB962C8B-B14F-4D97-AF65-F5344CB8AC3E}">
        <p14:creationId xmlns:p14="http://schemas.microsoft.com/office/powerpoint/2010/main" val="29634372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577850"/>
          </a:xfrm>
          <a:prstGeom prst="rect">
            <a:avLst/>
          </a:prstGeom>
          <a:noFill/>
        </p:spPr>
        <p:txBody>
          <a:bodyPr wrap="square" rtlCol="0" anchor="t">
            <a:spAutoFit/>
          </a:bodyPr>
          <a:lstStyle/>
          <a:p>
            <a:pPr>
              <a:lnSpc>
                <a:spcPct val="150000"/>
              </a:lnSpc>
            </a:pPr>
            <a:endParaRPr lang="en-US" altLang="zh-CN" sz="2400" dirty="0">
              <a:solidFill>
                <a:schemeClr val="bg1"/>
              </a:solidFill>
            </a:endParaRPr>
          </a:p>
        </p:txBody>
      </p:sp>
      <p:graphicFrame>
        <p:nvGraphicFramePr>
          <p:cNvPr id="2" name="表格 7">
            <a:extLst>
              <a:ext uri="{FF2B5EF4-FFF2-40B4-BE49-F238E27FC236}">
                <a16:creationId xmlns:a16="http://schemas.microsoft.com/office/drawing/2014/main" id="{621E94C1-95B0-45CE-8E63-B9113799A74D}"/>
              </a:ext>
            </a:extLst>
          </p:cNvPr>
          <p:cNvGraphicFramePr>
            <a:graphicFrameLocks noGrp="1"/>
          </p:cNvGraphicFramePr>
          <p:nvPr>
            <p:extLst>
              <p:ext uri="{D42A27DB-BD31-4B8C-83A1-F6EECF244321}">
                <p14:modId xmlns:p14="http://schemas.microsoft.com/office/powerpoint/2010/main" val="2618180550"/>
              </p:ext>
            </p:extLst>
          </p:nvPr>
        </p:nvGraphicFramePr>
        <p:xfrm>
          <a:off x="1733013" y="1109328"/>
          <a:ext cx="8127999" cy="4953000"/>
        </p:xfrm>
        <a:graphic>
          <a:graphicData uri="http://schemas.openxmlformats.org/drawingml/2006/table">
            <a:tbl>
              <a:tblPr firstRow="1" bandRow="1">
                <a:tableStyleId>{5C22544A-7EE6-4342-B048-85BDC9FD1C3A}</a:tableStyleId>
              </a:tblPr>
              <a:tblGrid>
                <a:gridCol w="791918">
                  <a:extLst>
                    <a:ext uri="{9D8B030D-6E8A-4147-A177-3AD203B41FA5}">
                      <a16:colId xmlns:a16="http://schemas.microsoft.com/office/drawing/2014/main" val="846605861"/>
                    </a:ext>
                  </a:extLst>
                </a:gridCol>
                <a:gridCol w="1716258">
                  <a:extLst>
                    <a:ext uri="{9D8B030D-6E8A-4147-A177-3AD203B41FA5}">
                      <a16:colId xmlns:a16="http://schemas.microsoft.com/office/drawing/2014/main" val="179610692"/>
                    </a:ext>
                  </a:extLst>
                </a:gridCol>
                <a:gridCol w="5619823">
                  <a:extLst>
                    <a:ext uri="{9D8B030D-6E8A-4147-A177-3AD203B41FA5}">
                      <a16:colId xmlns:a16="http://schemas.microsoft.com/office/drawing/2014/main" val="2819305984"/>
                    </a:ext>
                  </a:extLst>
                </a:gridCol>
              </a:tblGrid>
              <a:tr h="0">
                <a:tc rowSpan="4">
                  <a:txBody>
                    <a:bodyPr/>
                    <a:lstStyle/>
                    <a:p>
                      <a:r>
                        <a:rPr lang="zh-CN" altLang="en-US" sz="1800" b="0" i="0" kern="1200">
                          <a:solidFill>
                            <a:schemeClr val="lt1"/>
                          </a:solidFill>
                          <a:effectLst/>
                          <a:latin typeface="+mn-lt"/>
                          <a:ea typeface="+mn-ea"/>
                          <a:cs typeface="+mn-cs"/>
                        </a:rPr>
                        <a:t>反映企业营运能力的财务比率指标</a:t>
                      </a:r>
                      <a:endParaRPr lang="zh-CN" altLang="en-US" dirty="0"/>
                    </a:p>
                  </a:txBody>
                  <a:tcPr/>
                </a:tc>
                <a:tc>
                  <a:txBody>
                    <a:bodyPr/>
                    <a:lstStyle/>
                    <a:p>
                      <a:r>
                        <a:rPr lang="zh-CN" altLang="en-US" sz="1800" b="0" i="0" kern="1200" dirty="0">
                          <a:solidFill>
                            <a:schemeClr val="lt1"/>
                          </a:solidFill>
                          <a:effectLst/>
                          <a:latin typeface="+mn-lt"/>
                          <a:ea typeface="+mn-ea"/>
                          <a:cs typeface="+mn-cs"/>
                        </a:rPr>
                        <a:t>应收账款周转率</a:t>
                      </a:r>
                      <a:endParaRPr lang="zh-CN" altLang="en-US" dirty="0"/>
                    </a:p>
                  </a:txBody>
                  <a:tcPr/>
                </a:tc>
                <a:tc>
                  <a:txBody>
                    <a:bodyPr/>
                    <a:lstStyle/>
                    <a:p>
                      <a:r>
                        <a:rPr lang="zh-CN" altLang="en-US" sz="1800" b="0" i="0" kern="1200" dirty="0">
                          <a:solidFill>
                            <a:schemeClr val="lt1"/>
                          </a:solidFill>
                          <a:effectLst/>
                          <a:latin typeface="+mn-lt"/>
                          <a:ea typeface="+mn-ea"/>
                          <a:cs typeface="+mn-cs"/>
                        </a:rPr>
                        <a:t>应收账款周转次数</a:t>
                      </a:r>
                      <a:r>
                        <a:rPr lang="en-US" altLang="zh-CN" sz="1800" b="0" i="0" kern="1200" dirty="0">
                          <a:solidFill>
                            <a:schemeClr val="lt1"/>
                          </a:solidFill>
                          <a:effectLst/>
                          <a:latin typeface="+mn-lt"/>
                          <a:ea typeface="+mn-ea"/>
                          <a:cs typeface="+mn-cs"/>
                        </a:rPr>
                        <a:t>=</a:t>
                      </a:r>
                      <a:r>
                        <a:rPr lang="zh-CN" altLang="en-US" sz="1800" b="0" i="0" kern="1200" dirty="0">
                          <a:solidFill>
                            <a:schemeClr val="lt1"/>
                          </a:solidFill>
                          <a:effectLst/>
                          <a:latin typeface="+mn-lt"/>
                          <a:ea typeface="+mn-ea"/>
                          <a:cs typeface="+mn-cs"/>
                        </a:rPr>
                        <a:t>主营业务收入净额</a:t>
                      </a:r>
                      <a:r>
                        <a:rPr lang="en-US" altLang="zh-CN" sz="1800" b="0" i="0" kern="1200" dirty="0">
                          <a:solidFill>
                            <a:schemeClr val="lt1"/>
                          </a:solidFill>
                          <a:effectLst/>
                          <a:latin typeface="+mn-lt"/>
                          <a:ea typeface="+mn-ea"/>
                          <a:cs typeface="+mn-cs"/>
                        </a:rPr>
                        <a:t>/</a:t>
                      </a:r>
                      <a:r>
                        <a:rPr lang="zh-CN" altLang="en-US" sz="1800" b="0" i="0" kern="1200" dirty="0">
                          <a:solidFill>
                            <a:schemeClr val="lt1"/>
                          </a:solidFill>
                          <a:effectLst/>
                          <a:latin typeface="+mn-lt"/>
                          <a:ea typeface="+mn-ea"/>
                          <a:cs typeface="+mn-cs"/>
                        </a:rPr>
                        <a:t>应收账款平均余额。主营业务收入净额</a:t>
                      </a:r>
                      <a:r>
                        <a:rPr lang="en-US" altLang="zh-CN" sz="1800" b="0" i="0" kern="1200" dirty="0">
                          <a:solidFill>
                            <a:schemeClr val="lt1"/>
                          </a:solidFill>
                          <a:effectLst/>
                          <a:latin typeface="+mn-lt"/>
                          <a:ea typeface="+mn-ea"/>
                          <a:cs typeface="+mn-cs"/>
                        </a:rPr>
                        <a:t>=</a:t>
                      </a:r>
                      <a:r>
                        <a:rPr lang="zh-CN" altLang="en-US" sz="1800" b="0" i="0" kern="1200" dirty="0">
                          <a:solidFill>
                            <a:schemeClr val="lt1"/>
                          </a:solidFill>
                          <a:effectLst/>
                          <a:latin typeface="+mn-lt"/>
                          <a:ea typeface="+mn-ea"/>
                          <a:cs typeface="+mn-cs"/>
                        </a:rPr>
                        <a:t>主营业务收入</a:t>
                      </a:r>
                      <a:r>
                        <a:rPr lang="en-US" altLang="zh-CN" sz="1800" b="0" i="0" kern="1200" dirty="0">
                          <a:solidFill>
                            <a:schemeClr val="lt1"/>
                          </a:solidFill>
                          <a:effectLst/>
                          <a:latin typeface="+mn-lt"/>
                          <a:ea typeface="+mn-ea"/>
                          <a:cs typeface="+mn-cs"/>
                        </a:rPr>
                        <a:t>-</a:t>
                      </a:r>
                      <a:r>
                        <a:rPr lang="zh-CN" altLang="en-US" sz="1800" b="0" i="0" kern="1200" dirty="0">
                          <a:solidFill>
                            <a:schemeClr val="lt1"/>
                          </a:solidFill>
                          <a:effectLst/>
                          <a:latin typeface="+mn-lt"/>
                          <a:ea typeface="+mn-ea"/>
                          <a:cs typeface="+mn-cs"/>
                        </a:rPr>
                        <a:t>销售退回、折让和折扣，应收账款平均余额</a:t>
                      </a:r>
                      <a:r>
                        <a:rPr lang="en-US" altLang="zh-CN" sz="1800" b="0" i="0" kern="1200" dirty="0">
                          <a:solidFill>
                            <a:schemeClr val="lt1"/>
                          </a:solidFill>
                          <a:effectLst/>
                          <a:latin typeface="+mn-lt"/>
                          <a:ea typeface="+mn-ea"/>
                          <a:cs typeface="+mn-cs"/>
                        </a:rPr>
                        <a:t>=</a:t>
                      </a:r>
                      <a:r>
                        <a:rPr lang="zh-CN" altLang="en-US" sz="1800" b="0" i="0" kern="1200" dirty="0">
                          <a:solidFill>
                            <a:schemeClr val="lt1"/>
                          </a:solidFill>
                          <a:effectLst/>
                          <a:latin typeface="+mn-lt"/>
                          <a:ea typeface="+mn-ea"/>
                          <a:cs typeface="+mn-cs"/>
                        </a:rPr>
                        <a:t>（期初应收账款</a:t>
                      </a:r>
                      <a:r>
                        <a:rPr lang="en-US" altLang="zh-CN" sz="1800" b="0" i="0" kern="1200" dirty="0">
                          <a:solidFill>
                            <a:schemeClr val="lt1"/>
                          </a:solidFill>
                          <a:effectLst/>
                          <a:latin typeface="+mn-lt"/>
                          <a:ea typeface="+mn-ea"/>
                          <a:cs typeface="+mn-cs"/>
                        </a:rPr>
                        <a:t>+</a:t>
                      </a:r>
                      <a:r>
                        <a:rPr lang="zh-CN" altLang="en-US" sz="1800" b="0" i="0" kern="1200" dirty="0">
                          <a:solidFill>
                            <a:schemeClr val="lt1"/>
                          </a:solidFill>
                          <a:effectLst/>
                          <a:latin typeface="+mn-lt"/>
                          <a:ea typeface="+mn-ea"/>
                          <a:cs typeface="+mn-cs"/>
                        </a:rPr>
                        <a:t>期末应收账款）</a:t>
                      </a:r>
                      <a:r>
                        <a:rPr lang="en-US" altLang="zh-CN" sz="1800" b="0" i="0" kern="1200" dirty="0">
                          <a:solidFill>
                            <a:schemeClr val="lt1"/>
                          </a:solidFill>
                          <a:effectLst/>
                          <a:latin typeface="+mn-lt"/>
                          <a:ea typeface="+mn-ea"/>
                          <a:cs typeface="+mn-cs"/>
                        </a:rPr>
                        <a:t>/2</a:t>
                      </a:r>
                    </a:p>
                    <a:p>
                      <a:r>
                        <a:rPr lang="zh-CN" altLang="en-US" sz="1800" b="0" i="0" kern="1200" dirty="0">
                          <a:solidFill>
                            <a:schemeClr val="lt1"/>
                          </a:solidFill>
                          <a:effectLst/>
                          <a:latin typeface="+mn-lt"/>
                          <a:ea typeface="+mn-ea"/>
                          <a:cs typeface="+mn-cs"/>
                        </a:rPr>
                        <a:t>应收账款周转天数</a:t>
                      </a:r>
                      <a:r>
                        <a:rPr lang="en-US" altLang="zh-CN" sz="1800" b="0" i="0" kern="1200" dirty="0">
                          <a:solidFill>
                            <a:schemeClr val="lt1"/>
                          </a:solidFill>
                          <a:effectLst/>
                          <a:latin typeface="+mn-lt"/>
                          <a:ea typeface="+mn-ea"/>
                          <a:cs typeface="+mn-cs"/>
                        </a:rPr>
                        <a:t>=360/</a:t>
                      </a:r>
                      <a:r>
                        <a:rPr lang="zh-CN" altLang="en-US" sz="1800" b="0" i="0" kern="1200" dirty="0">
                          <a:solidFill>
                            <a:schemeClr val="lt1"/>
                          </a:solidFill>
                          <a:effectLst/>
                          <a:latin typeface="+mn-lt"/>
                          <a:ea typeface="+mn-ea"/>
                          <a:cs typeface="+mn-cs"/>
                        </a:rPr>
                        <a:t>应收账款周转次数</a:t>
                      </a:r>
                      <a:r>
                        <a:rPr lang="en-US" altLang="zh-CN" sz="1800" b="0" i="0" kern="1200" dirty="0">
                          <a:solidFill>
                            <a:schemeClr val="lt1"/>
                          </a:solidFill>
                          <a:effectLst/>
                          <a:latin typeface="+mn-lt"/>
                          <a:ea typeface="+mn-ea"/>
                          <a:cs typeface="+mn-cs"/>
                        </a:rPr>
                        <a:t>=</a:t>
                      </a:r>
                      <a:r>
                        <a:rPr lang="zh-CN" altLang="en-US" sz="1800" b="0" i="0" kern="1200" dirty="0">
                          <a:solidFill>
                            <a:schemeClr val="lt1"/>
                          </a:solidFill>
                          <a:effectLst/>
                          <a:latin typeface="+mn-lt"/>
                          <a:ea typeface="+mn-ea"/>
                          <a:cs typeface="+mn-cs"/>
                        </a:rPr>
                        <a:t>应收账款平均余额*</a:t>
                      </a:r>
                      <a:r>
                        <a:rPr lang="en-US" altLang="zh-CN" sz="1800" b="0" i="0" kern="1200" dirty="0">
                          <a:solidFill>
                            <a:schemeClr val="lt1"/>
                          </a:solidFill>
                          <a:effectLst/>
                          <a:latin typeface="+mn-lt"/>
                          <a:ea typeface="+mn-ea"/>
                          <a:cs typeface="+mn-cs"/>
                        </a:rPr>
                        <a:t>360/</a:t>
                      </a:r>
                      <a:r>
                        <a:rPr lang="zh-CN" altLang="en-US" sz="1800" b="0" i="0" kern="1200" dirty="0">
                          <a:solidFill>
                            <a:schemeClr val="lt1"/>
                          </a:solidFill>
                          <a:effectLst/>
                          <a:latin typeface="+mn-lt"/>
                          <a:ea typeface="+mn-ea"/>
                          <a:cs typeface="+mn-cs"/>
                        </a:rPr>
                        <a:t>主营业务收入净额</a:t>
                      </a:r>
                      <a:endParaRPr lang="zh-CN" altLang="en-US" dirty="0"/>
                    </a:p>
                  </a:txBody>
                  <a:tcPr/>
                </a:tc>
                <a:extLst>
                  <a:ext uri="{0D108BD9-81ED-4DB2-BD59-A6C34878D82A}">
                    <a16:rowId xmlns:a16="http://schemas.microsoft.com/office/drawing/2014/main" val="905157522"/>
                  </a:ext>
                </a:extLst>
              </a:tr>
              <a:tr h="370840">
                <a:tc vMerge="1">
                  <a:txBody>
                    <a:bodyPr/>
                    <a:lstStyle/>
                    <a:p>
                      <a:endParaRPr lang="zh-CN" altLang="en-US" dirty="0"/>
                    </a:p>
                  </a:txBody>
                  <a:tcPr/>
                </a:tc>
                <a:tc>
                  <a:txBody>
                    <a:bodyPr/>
                    <a:lstStyle/>
                    <a:p>
                      <a:r>
                        <a:rPr lang="zh-CN" altLang="en-US" sz="1800" b="0" i="0" kern="1200" dirty="0">
                          <a:solidFill>
                            <a:schemeClr val="dk1"/>
                          </a:solidFill>
                          <a:effectLst/>
                          <a:latin typeface="+mn-lt"/>
                          <a:ea typeface="+mn-ea"/>
                          <a:cs typeface="+mn-cs"/>
                        </a:rPr>
                        <a:t>存货周转率</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800" b="0" i="0" kern="1200" dirty="0">
                          <a:solidFill>
                            <a:schemeClr val="dk1"/>
                          </a:solidFill>
                          <a:effectLst/>
                          <a:latin typeface="+mn-lt"/>
                          <a:ea typeface="+mn-ea"/>
                          <a:cs typeface="+mn-cs"/>
                        </a:rPr>
                        <a:t>存货周转次数</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营业成本</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平均存货</a:t>
                      </a:r>
                      <a:endParaRPr lang="en-US" altLang="zh-CN" sz="1800" b="0" i="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800" b="0" i="0" kern="1200" dirty="0">
                          <a:solidFill>
                            <a:schemeClr val="dk1"/>
                          </a:solidFill>
                          <a:effectLst/>
                          <a:latin typeface="+mn-lt"/>
                          <a:ea typeface="+mn-ea"/>
                          <a:cs typeface="+mn-cs"/>
                        </a:rPr>
                        <a:t>平均存货</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（期初存货</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期末存货）</a:t>
                      </a:r>
                      <a:r>
                        <a:rPr lang="en-US" altLang="zh-CN" sz="1800" b="0" i="0" kern="1200" dirty="0">
                          <a:solidFill>
                            <a:schemeClr val="dk1"/>
                          </a:solidFill>
                          <a:effectLst/>
                          <a:latin typeface="+mn-lt"/>
                          <a:ea typeface="+mn-ea"/>
                          <a:cs typeface="+mn-cs"/>
                        </a:rPr>
                        <a:t>/2</a:t>
                      </a: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800" b="0" i="0" kern="1200" dirty="0">
                          <a:solidFill>
                            <a:schemeClr val="dk1"/>
                          </a:solidFill>
                          <a:effectLst/>
                          <a:latin typeface="+mn-lt"/>
                          <a:ea typeface="+mn-ea"/>
                          <a:cs typeface="+mn-cs"/>
                        </a:rPr>
                        <a:t>存货周转天数</a:t>
                      </a:r>
                      <a:r>
                        <a:rPr lang="en-US" altLang="zh-CN" sz="1800" b="0" i="0" kern="1200" dirty="0">
                          <a:solidFill>
                            <a:schemeClr val="dk1"/>
                          </a:solidFill>
                          <a:effectLst/>
                          <a:latin typeface="+mn-lt"/>
                          <a:ea typeface="+mn-ea"/>
                          <a:cs typeface="+mn-cs"/>
                        </a:rPr>
                        <a:t>=360/</a:t>
                      </a:r>
                      <a:r>
                        <a:rPr lang="zh-CN" altLang="en-US" sz="1800" b="0" i="0" kern="1200" dirty="0">
                          <a:solidFill>
                            <a:schemeClr val="dk1"/>
                          </a:solidFill>
                          <a:effectLst/>
                          <a:latin typeface="+mn-lt"/>
                          <a:ea typeface="+mn-ea"/>
                          <a:cs typeface="+mn-cs"/>
                        </a:rPr>
                        <a:t>存货周转次数</a:t>
                      </a:r>
                    </a:p>
                  </a:txBody>
                  <a:tcPr/>
                </a:tc>
                <a:extLst>
                  <a:ext uri="{0D108BD9-81ED-4DB2-BD59-A6C34878D82A}">
                    <a16:rowId xmlns:a16="http://schemas.microsoft.com/office/drawing/2014/main" val="1536230734"/>
                  </a:ext>
                </a:extLst>
              </a:tr>
              <a:tr h="370840">
                <a:tc vMerge="1">
                  <a:txBody>
                    <a:bodyPr/>
                    <a:lstStyle/>
                    <a:p>
                      <a:endParaRPr lang="zh-CN" altLang="en-US" dirty="0"/>
                    </a:p>
                  </a:txBody>
                  <a:tcPr/>
                </a:tc>
                <a:tc>
                  <a:txBody>
                    <a:bodyPr/>
                    <a:lstStyle/>
                    <a:p>
                      <a:r>
                        <a:rPr lang="zh-CN" altLang="en-US" sz="1800" b="0" i="0" kern="1200" dirty="0">
                          <a:solidFill>
                            <a:schemeClr val="dk1"/>
                          </a:solidFill>
                          <a:effectLst/>
                          <a:latin typeface="+mn-lt"/>
                          <a:ea typeface="+mn-ea"/>
                          <a:cs typeface="+mn-cs"/>
                        </a:rPr>
                        <a:t>流动资产周转率</a:t>
                      </a:r>
                      <a:endParaRPr lang="zh-CN" altLang="en-US" dirty="0"/>
                    </a:p>
                  </a:txBody>
                  <a:tcPr/>
                </a:tc>
                <a:tc>
                  <a:txBody>
                    <a:bodyPr/>
                    <a:lstStyle/>
                    <a:p>
                      <a:r>
                        <a:rPr lang="zh-CN" altLang="en-US" sz="1800" b="0" i="0" kern="1200" dirty="0">
                          <a:solidFill>
                            <a:schemeClr val="dk1"/>
                          </a:solidFill>
                          <a:effectLst/>
                          <a:latin typeface="+mn-lt"/>
                          <a:ea typeface="+mn-ea"/>
                          <a:cs typeface="+mn-cs"/>
                        </a:rPr>
                        <a:t>是主营业务收入净额与全部流动资产的平均余额的比率，反映企业流动资产的利用效率。</a:t>
                      </a:r>
                      <a:endParaRPr lang="en-US" altLang="zh-CN" sz="1800" b="0" i="0" kern="1200" dirty="0">
                        <a:solidFill>
                          <a:schemeClr val="dk1"/>
                        </a:solidFill>
                        <a:effectLst/>
                        <a:latin typeface="+mn-lt"/>
                        <a:ea typeface="+mn-ea"/>
                        <a:cs typeface="+mn-cs"/>
                      </a:endParaRPr>
                    </a:p>
                    <a:p>
                      <a:r>
                        <a:rPr lang="zh-CN" altLang="en-US" sz="1800" b="0" i="0" kern="1200" dirty="0">
                          <a:solidFill>
                            <a:schemeClr val="dk1"/>
                          </a:solidFill>
                          <a:effectLst/>
                          <a:latin typeface="+mn-lt"/>
                          <a:ea typeface="+mn-ea"/>
                          <a:cs typeface="+mn-cs"/>
                        </a:rPr>
                        <a:t>流动资产周转率</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主营业务收入净额</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流动资产平均余额</a:t>
                      </a:r>
                      <a:endParaRPr lang="zh-CN" altLang="en-US" dirty="0"/>
                    </a:p>
                  </a:txBody>
                  <a:tcPr/>
                </a:tc>
                <a:extLst>
                  <a:ext uri="{0D108BD9-81ED-4DB2-BD59-A6C34878D82A}">
                    <a16:rowId xmlns:a16="http://schemas.microsoft.com/office/drawing/2014/main" val="1680166707"/>
                  </a:ext>
                </a:extLst>
              </a:tr>
              <a:tr h="1112520">
                <a:tc vMerge="1">
                  <a:txBody>
                    <a:bodyPr/>
                    <a:lstStyle/>
                    <a:p>
                      <a:endParaRPr lang="zh-CN" altLang="en-US" dirty="0"/>
                    </a:p>
                  </a:txBody>
                  <a:tcPr/>
                </a:tc>
                <a:tc>
                  <a:txBody>
                    <a:bodyPr/>
                    <a:lstStyle/>
                    <a:p>
                      <a:r>
                        <a:rPr lang="zh-CN" altLang="en-US" sz="1800" b="0" i="0" kern="1200" dirty="0">
                          <a:solidFill>
                            <a:schemeClr val="dk1"/>
                          </a:solidFill>
                          <a:effectLst/>
                          <a:latin typeface="+mn-lt"/>
                          <a:ea typeface="+mn-ea"/>
                          <a:cs typeface="+mn-cs"/>
                        </a:rPr>
                        <a:t>总资产周转率</a:t>
                      </a:r>
                      <a:endParaRPr lang="zh-CN" altLang="en-US" dirty="0"/>
                    </a:p>
                  </a:txBody>
                  <a:tcPr/>
                </a:tc>
                <a:tc>
                  <a:txBody>
                    <a:bodyPr/>
                    <a:lstStyle/>
                    <a:p>
                      <a:r>
                        <a:rPr lang="zh-CN" altLang="en-US" sz="1800" b="0" i="0" kern="1200" dirty="0">
                          <a:solidFill>
                            <a:schemeClr val="dk1"/>
                          </a:solidFill>
                          <a:effectLst/>
                          <a:latin typeface="+mn-lt"/>
                          <a:ea typeface="+mn-ea"/>
                          <a:cs typeface="+mn-cs"/>
                        </a:rPr>
                        <a:t>企业主营业务收入净额与全部资产的平均余额的比率。</a:t>
                      </a:r>
                      <a:endParaRPr lang="zh-CN" altLang="en-US" dirty="0"/>
                    </a:p>
                  </a:txBody>
                  <a:tcPr/>
                </a:tc>
                <a:extLst>
                  <a:ext uri="{0D108BD9-81ED-4DB2-BD59-A6C34878D82A}">
                    <a16:rowId xmlns:a16="http://schemas.microsoft.com/office/drawing/2014/main" val="2145545485"/>
                  </a:ext>
                </a:extLst>
              </a:tr>
            </a:tbl>
          </a:graphicData>
        </a:graphic>
      </p:graphicFrame>
    </p:spTree>
    <p:extLst>
      <p:ext uri="{BB962C8B-B14F-4D97-AF65-F5344CB8AC3E}">
        <p14:creationId xmlns:p14="http://schemas.microsoft.com/office/powerpoint/2010/main" val="26865109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577850"/>
          </a:xfrm>
          <a:prstGeom prst="rect">
            <a:avLst/>
          </a:prstGeom>
          <a:noFill/>
        </p:spPr>
        <p:txBody>
          <a:bodyPr wrap="square" rtlCol="0" anchor="t">
            <a:spAutoFit/>
          </a:bodyPr>
          <a:lstStyle/>
          <a:p>
            <a:pPr>
              <a:lnSpc>
                <a:spcPct val="150000"/>
              </a:lnSpc>
            </a:pPr>
            <a:endParaRPr lang="en-US" altLang="zh-CN" sz="2400" dirty="0">
              <a:solidFill>
                <a:schemeClr val="bg1"/>
              </a:solidFill>
            </a:endParaRPr>
          </a:p>
        </p:txBody>
      </p:sp>
      <p:graphicFrame>
        <p:nvGraphicFramePr>
          <p:cNvPr id="2" name="表格 7">
            <a:extLst>
              <a:ext uri="{FF2B5EF4-FFF2-40B4-BE49-F238E27FC236}">
                <a16:creationId xmlns:a16="http://schemas.microsoft.com/office/drawing/2014/main" id="{621E94C1-95B0-45CE-8E63-B9113799A74D}"/>
              </a:ext>
            </a:extLst>
          </p:cNvPr>
          <p:cNvGraphicFramePr>
            <a:graphicFrameLocks noGrp="1"/>
          </p:cNvGraphicFramePr>
          <p:nvPr>
            <p:extLst>
              <p:ext uri="{D42A27DB-BD31-4B8C-83A1-F6EECF244321}">
                <p14:modId xmlns:p14="http://schemas.microsoft.com/office/powerpoint/2010/main" val="2438530041"/>
              </p:ext>
            </p:extLst>
          </p:nvPr>
        </p:nvGraphicFramePr>
        <p:xfrm>
          <a:off x="1733013" y="1109328"/>
          <a:ext cx="8128000" cy="4767580"/>
        </p:xfrm>
        <a:graphic>
          <a:graphicData uri="http://schemas.openxmlformats.org/drawingml/2006/table">
            <a:tbl>
              <a:tblPr firstRow="1" bandRow="1">
                <a:tableStyleId>{5C22544A-7EE6-4342-B048-85BDC9FD1C3A}</a:tableStyleId>
              </a:tblPr>
              <a:tblGrid>
                <a:gridCol w="791918">
                  <a:extLst>
                    <a:ext uri="{9D8B030D-6E8A-4147-A177-3AD203B41FA5}">
                      <a16:colId xmlns:a16="http://schemas.microsoft.com/office/drawing/2014/main" val="846605861"/>
                    </a:ext>
                  </a:extLst>
                </a:gridCol>
                <a:gridCol w="1716258">
                  <a:extLst>
                    <a:ext uri="{9D8B030D-6E8A-4147-A177-3AD203B41FA5}">
                      <a16:colId xmlns:a16="http://schemas.microsoft.com/office/drawing/2014/main" val="179610692"/>
                    </a:ext>
                  </a:extLst>
                </a:gridCol>
                <a:gridCol w="5619824">
                  <a:extLst>
                    <a:ext uri="{9D8B030D-6E8A-4147-A177-3AD203B41FA5}">
                      <a16:colId xmlns:a16="http://schemas.microsoft.com/office/drawing/2014/main" val="2819305984"/>
                    </a:ext>
                  </a:extLst>
                </a:gridCol>
              </a:tblGrid>
              <a:tr h="0">
                <a:tc rowSpan="5">
                  <a:txBody>
                    <a:bodyPr/>
                    <a:lstStyle/>
                    <a:p>
                      <a:r>
                        <a:rPr lang="zh-CN" altLang="en-US" sz="1800" b="0" i="0" kern="1200" dirty="0">
                          <a:solidFill>
                            <a:schemeClr val="lt1"/>
                          </a:solidFill>
                          <a:effectLst/>
                          <a:latin typeface="+mn-lt"/>
                          <a:ea typeface="+mn-ea"/>
                          <a:cs typeface="+mn-cs"/>
                        </a:rPr>
                        <a:t>反映企业盈利能力的财务比率指标</a:t>
                      </a:r>
                      <a:endParaRPr lang="zh-CN" altLang="en-US" dirty="0"/>
                    </a:p>
                  </a:txBody>
                  <a:tcPr/>
                </a:tc>
                <a:tc>
                  <a:txBody>
                    <a:bodyPr/>
                    <a:lstStyle/>
                    <a:p>
                      <a:r>
                        <a:rPr lang="zh-CN" altLang="en-US" sz="1800" b="0" i="0" kern="1200" dirty="0">
                          <a:solidFill>
                            <a:schemeClr val="lt1"/>
                          </a:solidFill>
                          <a:effectLst/>
                          <a:latin typeface="+mn-lt"/>
                          <a:ea typeface="+mn-ea"/>
                          <a:cs typeface="+mn-cs"/>
                        </a:rPr>
                        <a:t>营业利润率</a:t>
                      </a:r>
                      <a:endParaRPr lang="zh-CN" altLang="en-US" dirty="0"/>
                    </a:p>
                  </a:txBody>
                  <a:tcPr/>
                </a:tc>
                <a:tc>
                  <a:txBody>
                    <a:bodyPr/>
                    <a:lstStyle/>
                    <a:p>
                      <a:r>
                        <a:rPr lang="zh-CN" altLang="en-US" dirty="0"/>
                        <a:t>（营业利润</a:t>
                      </a:r>
                      <a:r>
                        <a:rPr lang="en-US" altLang="zh-CN" dirty="0"/>
                        <a:t>/</a:t>
                      </a:r>
                      <a:r>
                        <a:rPr lang="zh-CN" altLang="en-US" dirty="0"/>
                        <a:t>业务收入）*</a:t>
                      </a:r>
                      <a:r>
                        <a:rPr lang="en-US" altLang="zh-CN" dirty="0"/>
                        <a:t>100%</a:t>
                      </a:r>
                      <a:endParaRPr lang="zh-CN" altLang="en-US" dirty="0"/>
                    </a:p>
                  </a:txBody>
                  <a:tcPr/>
                </a:tc>
                <a:extLst>
                  <a:ext uri="{0D108BD9-81ED-4DB2-BD59-A6C34878D82A}">
                    <a16:rowId xmlns:a16="http://schemas.microsoft.com/office/drawing/2014/main" val="905157522"/>
                  </a:ext>
                </a:extLst>
              </a:tr>
              <a:tr h="370840">
                <a:tc vMerge="1">
                  <a:txBody>
                    <a:bodyPr/>
                    <a:lstStyle/>
                    <a:p>
                      <a:endParaRPr lang="zh-CN" altLang="en-US" dirty="0"/>
                    </a:p>
                  </a:txBody>
                  <a:tcPr/>
                </a:tc>
                <a:tc>
                  <a:txBody>
                    <a:bodyPr/>
                    <a:lstStyle/>
                    <a:p>
                      <a:r>
                        <a:rPr lang="zh-CN" altLang="en-US" sz="1800" b="0" i="0" kern="1200" dirty="0">
                          <a:solidFill>
                            <a:schemeClr val="dk1"/>
                          </a:solidFill>
                          <a:effectLst/>
                          <a:latin typeface="+mn-lt"/>
                          <a:ea typeface="+mn-ea"/>
                          <a:cs typeface="+mn-cs"/>
                        </a:rPr>
                        <a:t>营业净利润率</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800" b="0" i="0" kern="1200" dirty="0">
                          <a:solidFill>
                            <a:schemeClr val="dk1"/>
                          </a:solidFill>
                          <a:effectLst/>
                          <a:latin typeface="+mn-lt"/>
                          <a:ea typeface="+mn-ea"/>
                          <a:cs typeface="+mn-cs"/>
                        </a:rPr>
                        <a:t>营业净利润率</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（净利润</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主营业务收入净额）*</a:t>
                      </a:r>
                      <a:r>
                        <a:rPr lang="en-US" altLang="zh-CN" sz="1800" b="0" i="0" kern="1200" dirty="0">
                          <a:solidFill>
                            <a:schemeClr val="dk1"/>
                          </a:solidFill>
                          <a:effectLst/>
                          <a:latin typeface="+mn-lt"/>
                          <a:ea typeface="+mn-ea"/>
                          <a:cs typeface="+mn-cs"/>
                        </a:rPr>
                        <a:t>100%</a:t>
                      </a:r>
                      <a:r>
                        <a:rPr lang="zh-CN" altLang="en-US" sz="1800" b="0" i="0" kern="1200" dirty="0">
                          <a:solidFill>
                            <a:schemeClr val="dk1"/>
                          </a:solidFill>
                          <a:effectLst/>
                          <a:latin typeface="+mn-lt"/>
                          <a:ea typeface="+mn-ea"/>
                          <a:cs typeface="+mn-cs"/>
                        </a:rPr>
                        <a:t>，净利润</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利润总额</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所得税额</a:t>
                      </a:r>
                    </a:p>
                  </a:txBody>
                  <a:tcPr/>
                </a:tc>
                <a:extLst>
                  <a:ext uri="{0D108BD9-81ED-4DB2-BD59-A6C34878D82A}">
                    <a16:rowId xmlns:a16="http://schemas.microsoft.com/office/drawing/2014/main" val="1536230734"/>
                  </a:ext>
                </a:extLst>
              </a:tr>
              <a:tr h="370840">
                <a:tc vMerge="1">
                  <a:txBody>
                    <a:bodyPr/>
                    <a:lstStyle/>
                    <a:p>
                      <a:endParaRPr lang="zh-CN" altLang="en-US" dirty="0"/>
                    </a:p>
                  </a:txBody>
                  <a:tcPr/>
                </a:tc>
                <a:tc>
                  <a:txBody>
                    <a:bodyPr/>
                    <a:lstStyle/>
                    <a:p>
                      <a:r>
                        <a:rPr lang="zh-CN" altLang="en-US" sz="1800" b="0" i="0" kern="1200" dirty="0">
                          <a:solidFill>
                            <a:schemeClr val="dk1"/>
                          </a:solidFill>
                          <a:effectLst/>
                          <a:latin typeface="+mn-lt"/>
                          <a:ea typeface="+mn-ea"/>
                          <a:cs typeface="+mn-cs"/>
                        </a:rPr>
                        <a:t>资本收益率</a:t>
                      </a:r>
                      <a:endParaRPr lang="zh-CN" altLang="en-US" dirty="0"/>
                    </a:p>
                  </a:txBody>
                  <a:tcPr/>
                </a:tc>
                <a:tc>
                  <a:txBody>
                    <a:bodyPr/>
                    <a:lstStyle/>
                    <a:p>
                      <a:r>
                        <a:rPr lang="en-US" altLang="zh-CN" dirty="0"/>
                        <a:t>【</a:t>
                      </a:r>
                      <a:r>
                        <a:rPr lang="zh-CN" altLang="en-US" dirty="0"/>
                        <a:t>净利润</a:t>
                      </a:r>
                      <a:r>
                        <a:rPr lang="en-US" altLang="zh-CN" dirty="0"/>
                        <a:t>/</a:t>
                      </a:r>
                      <a:r>
                        <a:rPr lang="zh-CN" altLang="en-US" dirty="0"/>
                        <a:t>实收资本（或股本）</a:t>
                      </a:r>
                      <a:r>
                        <a:rPr lang="en-US" altLang="zh-CN" dirty="0"/>
                        <a:t>】*100%</a:t>
                      </a:r>
                      <a:endParaRPr lang="zh-CN" altLang="en-US" dirty="0"/>
                    </a:p>
                  </a:txBody>
                  <a:tcPr/>
                </a:tc>
                <a:extLst>
                  <a:ext uri="{0D108BD9-81ED-4DB2-BD59-A6C34878D82A}">
                    <a16:rowId xmlns:a16="http://schemas.microsoft.com/office/drawing/2014/main" val="1680166707"/>
                  </a:ext>
                </a:extLst>
              </a:tr>
              <a:tr h="556260">
                <a:tc vMerge="1">
                  <a:txBody>
                    <a:bodyPr/>
                    <a:lstStyle/>
                    <a:p>
                      <a:endParaRPr lang="zh-CN" altLang="en-US" dirty="0"/>
                    </a:p>
                  </a:txBody>
                  <a:tcPr/>
                </a:tc>
                <a:tc>
                  <a:txBody>
                    <a:bodyPr/>
                    <a:lstStyle/>
                    <a:p>
                      <a:r>
                        <a:rPr lang="zh-CN" altLang="en-US" sz="1800" b="0" i="0" kern="1200" dirty="0">
                          <a:solidFill>
                            <a:schemeClr val="dk1"/>
                          </a:solidFill>
                          <a:effectLst/>
                          <a:latin typeface="+mn-lt"/>
                          <a:ea typeface="+mn-ea"/>
                          <a:cs typeface="+mn-cs"/>
                        </a:rPr>
                        <a:t>净资产收益率</a:t>
                      </a:r>
                      <a:endParaRPr lang="zh-CN" altLang="en-US" dirty="0"/>
                    </a:p>
                  </a:txBody>
                  <a:tcPr/>
                </a:tc>
                <a:tc>
                  <a:txBody>
                    <a:bodyPr/>
                    <a:lstStyle/>
                    <a:p>
                      <a:r>
                        <a:rPr lang="zh-CN" altLang="en-US" sz="1800" b="0" i="0" kern="1200" dirty="0">
                          <a:solidFill>
                            <a:schemeClr val="dk1"/>
                          </a:solidFill>
                          <a:effectLst/>
                          <a:latin typeface="+mn-lt"/>
                          <a:ea typeface="+mn-ea"/>
                          <a:cs typeface="+mn-cs"/>
                        </a:rPr>
                        <a:t>（净利润</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所有者权益平均余额）*</a:t>
                      </a:r>
                      <a:r>
                        <a:rPr lang="en-US" altLang="zh-CN" sz="1800" b="0" i="0" kern="1200" dirty="0">
                          <a:solidFill>
                            <a:schemeClr val="dk1"/>
                          </a:solidFill>
                          <a:effectLst/>
                          <a:latin typeface="+mn-lt"/>
                          <a:ea typeface="+mn-ea"/>
                          <a:cs typeface="+mn-cs"/>
                        </a:rPr>
                        <a:t>100%</a:t>
                      </a:r>
                      <a:endParaRPr lang="zh-CN" altLang="en-US" dirty="0"/>
                    </a:p>
                  </a:txBody>
                  <a:tcPr/>
                </a:tc>
                <a:extLst>
                  <a:ext uri="{0D108BD9-81ED-4DB2-BD59-A6C34878D82A}">
                    <a16:rowId xmlns:a16="http://schemas.microsoft.com/office/drawing/2014/main" val="2145545485"/>
                  </a:ext>
                </a:extLst>
              </a:tr>
              <a:tr h="556260">
                <a:tc vMerge="1">
                  <a:txBody>
                    <a:bodyPr/>
                    <a:lstStyle/>
                    <a:p>
                      <a:endParaRPr lang="zh-CN" altLang="en-US"/>
                    </a:p>
                  </a:txBody>
                  <a:tcPr/>
                </a:tc>
                <a:tc>
                  <a:txBody>
                    <a:bodyPr/>
                    <a:lstStyle/>
                    <a:p>
                      <a:r>
                        <a:rPr lang="zh-CN" altLang="en-US" sz="1800" b="0" i="0" kern="1200" dirty="0">
                          <a:solidFill>
                            <a:schemeClr val="dk1"/>
                          </a:solidFill>
                          <a:effectLst/>
                          <a:latin typeface="+mn-lt"/>
                          <a:ea typeface="+mn-ea"/>
                          <a:cs typeface="+mn-cs"/>
                        </a:rPr>
                        <a:t>资产净利润率</a:t>
                      </a:r>
                      <a:endParaRPr lang="en-US" altLang="zh-CN" sz="1800" b="0" i="0" kern="1200" dirty="0">
                        <a:solidFill>
                          <a:schemeClr val="dk1"/>
                        </a:solidFill>
                        <a:effectLst/>
                        <a:latin typeface="+mn-lt"/>
                        <a:ea typeface="+mn-ea"/>
                        <a:cs typeface="+mn-cs"/>
                      </a:endParaRPr>
                    </a:p>
                    <a:p>
                      <a:endParaRPr lang="en-US" altLang="zh-CN" sz="1800" b="0" i="0" kern="1200" dirty="0">
                        <a:solidFill>
                          <a:schemeClr val="dk1"/>
                        </a:solidFill>
                        <a:effectLst/>
                        <a:latin typeface="+mn-lt"/>
                        <a:ea typeface="+mn-ea"/>
                        <a:cs typeface="+mn-cs"/>
                      </a:endParaRPr>
                    </a:p>
                    <a:p>
                      <a:endParaRPr lang="en-US" altLang="zh-CN" sz="1800" b="0" i="0" kern="1200" dirty="0">
                        <a:solidFill>
                          <a:schemeClr val="dk1"/>
                        </a:solidFill>
                        <a:effectLst/>
                        <a:latin typeface="+mn-lt"/>
                        <a:ea typeface="+mn-ea"/>
                        <a:cs typeface="+mn-cs"/>
                      </a:endParaRPr>
                    </a:p>
                    <a:p>
                      <a:r>
                        <a:rPr lang="zh-CN" altLang="en-US" dirty="0"/>
                        <a:t>普通每股收益</a:t>
                      </a:r>
                      <a:endParaRPr lang="en-US" altLang="zh-CN" dirty="0"/>
                    </a:p>
                    <a:p>
                      <a:endParaRPr lang="en-US" altLang="zh-CN" dirty="0"/>
                    </a:p>
                    <a:p>
                      <a:r>
                        <a:rPr lang="zh-CN" altLang="en-US" sz="1800" b="0" i="0" kern="1200" dirty="0">
                          <a:solidFill>
                            <a:schemeClr val="dk1"/>
                          </a:solidFill>
                          <a:effectLst/>
                          <a:latin typeface="+mn-lt"/>
                          <a:ea typeface="+mn-ea"/>
                          <a:cs typeface="+mn-cs"/>
                        </a:rPr>
                        <a:t>市盈率</a:t>
                      </a:r>
                      <a:endParaRPr lang="en-US" altLang="zh-CN" sz="1800" b="0" i="0" kern="1200" dirty="0">
                        <a:solidFill>
                          <a:schemeClr val="dk1"/>
                        </a:solidFill>
                        <a:effectLst/>
                        <a:latin typeface="+mn-lt"/>
                        <a:ea typeface="+mn-ea"/>
                        <a:cs typeface="+mn-cs"/>
                      </a:endParaRPr>
                    </a:p>
                    <a:p>
                      <a:endParaRPr lang="en-US" altLang="zh-CN" sz="1800" b="0" i="0" kern="1200" dirty="0">
                        <a:solidFill>
                          <a:schemeClr val="dk1"/>
                        </a:solidFill>
                        <a:effectLst/>
                        <a:latin typeface="+mn-lt"/>
                        <a:ea typeface="+mn-ea"/>
                        <a:cs typeface="+mn-cs"/>
                      </a:endParaRPr>
                    </a:p>
                    <a:p>
                      <a:r>
                        <a:rPr lang="zh-CN" altLang="en-US" sz="1800" b="0" i="0" kern="1200" dirty="0">
                          <a:solidFill>
                            <a:schemeClr val="dk1"/>
                          </a:solidFill>
                          <a:effectLst/>
                          <a:latin typeface="+mn-lt"/>
                          <a:ea typeface="+mn-ea"/>
                          <a:cs typeface="+mn-cs"/>
                        </a:rPr>
                        <a:t>资本保值增值率</a:t>
                      </a:r>
                      <a:endParaRPr lang="en-US" altLang="zh-CN" dirty="0"/>
                    </a:p>
                    <a:p>
                      <a:endParaRPr lang="zh-CN" altLang="en-US" dirty="0"/>
                    </a:p>
                  </a:txBody>
                  <a:tcPr/>
                </a:tc>
                <a:tc>
                  <a:txBody>
                    <a:bodyPr/>
                    <a:lstStyle/>
                    <a:p>
                      <a:r>
                        <a:rPr lang="zh-CN" altLang="en-US" sz="1800" b="0" i="0" kern="1200" dirty="0">
                          <a:solidFill>
                            <a:schemeClr val="dk1"/>
                          </a:solidFill>
                          <a:effectLst/>
                          <a:latin typeface="+mn-lt"/>
                          <a:ea typeface="+mn-ea"/>
                          <a:cs typeface="+mn-cs"/>
                        </a:rPr>
                        <a:t>（净利润</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平均资产总额）*</a:t>
                      </a:r>
                      <a:r>
                        <a:rPr lang="en-US" altLang="zh-CN" sz="1800" b="0" i="0" kern="1200" dirty="0">
                          <a:solidFill>
                            <a:schemeClr val="dk1"/>
                          </a:solidFill>
                          <a:effectLst/>
                          <a:latin typeface="+mn-lt"/>
                          <a:ea typeface="+mn-ea"/>
                          <a:cs typeface="+mn-cs"/>
                        </a:rPr>
                        <a:t>100%</a:t>
                      </a:r>
                      <a:r>
                        <a:rPr lang="zh-CN" altLang="en-US" sz="1800" b="0" i="0" kern="1200" dirty="0">
                          <a:solidFill>
                            <a:schemeClr val="dk1"/>
                          </a:solidFill>
                          <a:effectLst/>
                          <a:latin typeface="+mn-lt"/>
                          <a:ea typeface="+mn-ea"/>
                          <a:cs typeface="+mn-cs"/>
                        </a:rPr>
                        <a:t>，平均资产总额</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（期初资产总额</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期末资产总额）</a:t>
                      </a:r>
                      <a:r>
                        <a:rPr lang="en-US" altLang="zh-CN" sz="1800" b="0" i="0" kern="1200" dirty="0">
                          <a:solidFill>
                            <a:schemeClr val="dk1"/>
                          </a:solidFill>
                          <a:effectLst/>
                          <a:latin typeface="+mn-lt"/>
                          <a:ea typeface="+mn-ea"/>
                          <a:cs typeface="+mn-cs"/>
                        </a:rPr>
                        <a:t>/2</a:t>
                      </a:r>
                    </a:p>
                    <a:p>
                      <a:endParaRPr lang="en-US" altLang="zh-CN" sz="1800" b="0" i="0" kern="1200" dirty="0">
                        <a:solidFill>
                          <a:schemeClr val="dk1"/>
                        </a:solidFill>
                        <a:effectLst/>
                        <a:latin typeface="+mn-lt"/>
                        <a:ea typeface="+mn-ea"/>
                        <a:cs typeface="+mn-cs"/>
                      </a:endParaRPr>
                    </a:p>
                    <a:p>
                      <a:r>
                        <a:rPr lang="zh-CN" altLang="en-US" sz="1800" b="0" i="0" kern="1200" dirty="0">
                          <a:solidFill>
                            <a:schemeClr val="dk1"/>
                          </a:solidFill>
                          <a:effectLst/>
                          <a:latin typeface="+mn-lt"/>
                          <a:ea typeface="+mn-ea"/>
                          <a:cs typeface="+mn-cs"/>
                        </a:rPr>
                        <a:t>（净利润</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优先股股利）</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发行在外的普通股股数</a:t>
                      </a:r>
                      <a:endParaRPr lang="en-US" altLang="zh-CN" sz="1800" b="0" i="0" kern="1200" dirty="0">
                        <a:solidFill>
                          <a:schemeClr val="dk1"/>
                        </a:solidFill>
                        <a:effectLst/>
                        <a:latin typeface="+mn-lt"/>
                        <a:ea typeface="+mn-ea"/>
                        <a:cs typeface="+mn-cs"/>
                      </a:endParaRPr>
                    </a:p>
                    <a:p>
                      <a:endParaRPr lang="en-US" altLang="zh-CN" sz="1800" b="0" i="0" kern="1200" dirty="0">
                        <a:solidFill>
                          <a:schemeClr val="dk1"/>
                        </a:solidFill>
                        <a:effectLst/>
                        <a:latin typeface="+mn-lt"/>
                        <a:ea typeface="+mn-ea"/>
                        <a:cs typeface="+mn-cs"/>
                      </a:endParaRPr>
                    </a:p>
                    <a:p>
                      <a:r>
                        <a:rPr lang="zh-CN" altLang="en-US" sz="1800" b="0" i="0" kern="1200" dirty="0">
                          <a:solidFill>
                            <a:schemeClr val="dk1"/>
                          </a:solidFill>
                          <a:effectLst/>
                          <a:latin typeface="+mn-lt"/>
                          <a:ea typeface="+mn-ea"/>
                          <a:cs typeface="+mn-cs"/>
                        </a:rPr>
                        <a:t>普通股美股市场价格</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普通股每股收益</a:t>
                      </a:r>
                      <a:endParaRPr lang="en-US" altLang="zh-CN" sz="1800" b="0" i="0" kern="1200" dirty="0">
                        <a:solidFill>
                          <a:schemeClr val="dk1"/>
                        </a:solidFill>
                        <a:effectLst/>
                        <a:latin typeface="+mn-lt"/>
                        <a:ea typeface="+mn-ea"/>
                        <a:cs typeface="+mn-cs"/>
                      </a:endParaRPr>
                    </a:p>
                    <a:p>
                      <a:endParaRPr lang="en-US" altLang="zh-CN" sz="1800" b="0" i="0" kern="1200" dirty="0">
                        <a:solidFill>
                          <a:schemeClr val="dk1"/>
                        </a:solidFill>
                        <a:effectLst/>
                        <a:latin typeface="+mn-lt"/>
                        <a:ea typeface="+mn-ea"/>
                        <a:cs typeface="+mn-cs"/>
                      </a:endParaRPr>
                    </a:p>
                    <a:p>
                      <a:r>
                        <a:rPr lang="zh-CN" altLang="en-US" sz="1800" b="0" i="0" kern="1200" dirty="0">
                          <a:solidFill>
                            <a:schemeClr val="dk1"/>
                          </a:solidFill>
                          <a:effectLst/>
                          <a:latin typeface="+mn-lt"/>
                          <a:ea typeface="+mn-ea"/>
                          <a:cs typeface="+mn-cs"/>
                        </a:rPr>
                        <a:t>（期末所有者权益</a:t>
                      </a:r>
                      <a:r>
                        <a:rPr lang="en-US" altLang="zh-CN" sz="1800" b="0" i="0" kern="1200" dirty="0">
                          <a:solidFill>
                            <a:schemeClr val="dk1"/>
                          </a:solidFill>
                          <a:effectLst/>
                          <a:latin typeface="+mn-lt"/>
                          <a:ea typeface="+mn-ea"/>
                          <a:cs typeface="+mn-cs"/>
                        </a:rPr>
                        <a:t>/</a:t>
                      </a:r>
                      <a:r>
                        <a:rPr lang="zh-CN" altLang="en-US" sz="1800" b="0" i="0" kern="1200" dirty="0">
                          <a:solidFill>
                            <a:schemeClr val="dk1"/>
                          </a:solidFill>
                          <a:effectLst/>
                          <a:latin typeface="+mn-lt"/>
                          <a:ea typeface="+mn-ea"/>
                          <a:cs typeface="+mn-cs"/>
                        </a:rPr>
                        <a:t>期初所有者权益）*</a:t>
                      </a:r>
                      <a:r>
                        <a:rPr lang="en-US" altLang="zh-CN" sz="1800" b="0" i="0" kern="1200" dirty="0">
                          <a:solidFill>
                            <a:schemeClr val="dk1"/>
                          </a:solidFill>
                          <a:effectLst/>
                          <a:latin typeface="+mn-lt"/>
                          <a:ea typeface="+mn-ea"/>
                          <a:cs typeface="+mn-cs"/>
                        </a:rPr>
                        <a:t>100%</a:t>
                      </a:r>
                      <a:endParaRPr lang="zh-CN" altLang="en-US" dirty="0"/>
                    </a:p>
                  </a:txBody>
                  <a:tcPr/>
                </a:tc>
                <a:extLst>
                  <a:ext uri="{0D108BD9-81ED-4DB2-BD59-A6C34878D82A}">
                    <a16:rowId xmlns:a16="http://schemas.microsoft.com/office/drawing/2014/main" val="2457629301"/>
                  </a:ext>
                </a:extLst>
              </a:tr>
            </a:tbl>
          </a:graphicData>
        </a:graphic>
      </p:graphicFrame>
    </p:spTree>
    <p:extLst>
      <p:ext uri="{BB962C8B-B14F-4D97-AF65-F5344CB8AC3E}">
        <p14:creationId xmlns:p14="http://schemas.microsoft.com/office/powerpoint/2010/main" val="452589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2057743"/>
          </a:xfrm>
          <a:prstGeom prst="rect">
            <a:avLst/>
          </a:prstGeom>
          <a:noFill/>
        </p:spPr>
        <p:txBody>
          <a:bodyPr wrap="square" rtlCol="0" anchor="t">
            <a:spAutoFit/>
          </a:bodyPr>
          <a:lstStyle/>
          <a:p>
            <a:pPr algn="ctr"/>
            <a:r>
              <a:rPr lang="zh-CN" altLang="en-US" sz="2400" dirty="0">
                <a:solidFill>
                  <a:schemeClr val="bg1"/>
                </a:solidFill>
              </a:rPr>
              <a:t>第三十二章  政府会计（非重点章节）</a:t>
            </a:r>
            <a:endParaRPr lang="en-US" altLang="zh-CN" sz="2400" dirty="0">
              <a:solidFill>
                <a:schemeClr val="bg1"/>
              </a:solidFill>
            </a:endParaRPr>
          </a:p>
          <a:p>
            <a:pPr>
              <a:lnSpc>
                <a:spcPct val="150000"/>
              </a:lnSpc>
            </a:pPr>
            <a:r>
              <a:rPr lang="zh-CN" altLang="en-US" sz="2400" dirty="0">
                <a:solidFill>
                  <a:schemeClr val="bg1"/>
                </a:solidFill>
              </a:rPr>
              <a:t>政府会计。理解政府会计的概念，掌握政府财务会计要素和政府预算会计要素，辨别政府决算报告的概念与政府财务报告的概念。</a:t>
            </a:r>
            <a:endParaRPr lang="en-US" altLang="zh-CN" sz="2400" dirty="0">
              <a:solidFill>
                <a:schemeClr val="bg1"/>
              </a:solidFill>
            </a:endParaRPr>
          </a:p>
        </p:txBody>
      </p:sp>
    </p:spTree>
    <p:extLst>
      <p:ext uri="{BB962C8B-B14F-4D97-AF65-F5344CB8AC3E}">
        <p14:creationId xmlns:p14="http://schemas.microsoft.com/office/powerpoint/2010/main" val="26903209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2400657"/>
          </a:xfrm>
          <a:prstGeom prst="rect">
            <a:avLst/>
          </a:prstGeom>
          <a:noFill/>
        </p:spPr>
        <p:txBody>
          <a:bodyPr wrap="square" rtlCol="0" anchor="t">
            <a:spAutoFit/>
          </a:bodyPr>
          <a:lstStyle/>
          <a:p>
            <a:pPr algn="ctr" fontAlgn="base" latinLnBrk="1">
              <a:lnSpc>
                <a:spcPct val="150000"/>
              </a:lnSpc>
            </a:pPr>
            <a:r>
              <a:rPr lang="zh-CN" altLang="en-US" sz="6000" dirty="0">
                <a:solidFill>
                  <a:schemeClr val="bg1"/>
                </a:solidFill>
              </a:rPr>
              <a:t>第五部分    会计</a:t>
            </a:r>
            <a:endParaRPr lang="en-US" altLang="zh-CN" sz="6000" dirty="0">
              <a:solidFill>
                <a:schemeClr val="bg1"/>
              </a:solidFill>
            </a:endParaRPr>
          </a:p>
          <a:p>
            <a:pPr algn="ctr"/>
            <a:r>
              <a:rPr lang="zh-CN" altLang="en-US" sz="6000" dirty="0">
                <a:solidFill>
                  <a:schemeClr val="bg1"/>
                </a:solidFill>
              </a:rPr>
              <a:t>第二十八章  会计概述</a:t>
            </a:r>
            <a:endParaRPr lang="en-US" altLang="zh-CN" sz="6000" dirty="0">
              <a:solidFill>
                <a:schemeClr val="bg1"/>
              </a:solidFill>
            </a:endParaRPr>
          </a:p>
        </p:txBody>
      </p:sp>
    </p:spTree>
    <p:extLst>
      <p:ext uri="{BB962C8B-B14F-4D97-AF65-F5344CB8AC3E}">
        <p14:creationId xmlns:p14="http://schemas.microsoft.com/office/powerpoint/2010/main" val="28413348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2" name="图片 1">
            <a:extLst>
              <a:ext uri="{FF2B5EF4-FFF2-40B4-BE49-F238E27FC236}">
                <a16:creationId xmlns:a16="http://schemas.microsoft.com/office/drawing/2014/main" id="{C61B9F36-3E97-4BF4-8390-6FD33A4165D5}"/>
              </a:ext>
            </a:extLst>
          </p:cNvPr>
          <p:cNvPicPr>
            <a:picLocks noChangeAspect="1"/>
          </p:cNvPicPr>
          <p:nvPr/>
        </p:nvPicPr>
        <p:blipFill>
          <a:blip r:embed="rId4"/>
          <a:stretch>
            <a:fillRect/>
          </a:stretch>
        </p:blipFill>
        <p:spPr>
          <a:xfrm>
            <a:off x="-28963" y="717550"/>
            <a:ext cx="12133333" cy="5695238"/>
          </a:xfrm>
          <a:prstGeom prst="rect">
            <a:avLst/>
          </a:prstGeom>
        </p:spPr>
      </p:pic>
    </p:spTree>
    <p:extLst>
      <p:ext uri="{BB962C8B-B14F-4D97-AF65-F5344CB8AC3E}">
        <p14:creationId xmlns:p14="http://schemas.microsoft.com/office/powerpoint/2010/main" val="16046784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2338273" y="799396"/>
            <a:ext cx="7945560" cy="661848"/>
          </a:xfrm>
          <a:prstGeom prst="rect">
            <a:avLst/>
          </a:prstGeom>
          <a:noFill/>
        </p:spPr>
        <p:txBody>
          <a:bodyPr wrap="square" rtlCol="0" anchor="t">
            <a:spAutoFit/>
          </a:bodyPr>
          <a:lstStyle/>
          <a:p>
            <a:pPr algn="ctr" fontAlgn="base" latinLnBrk="1">
              <a:lnSpc>
                <a:spcPct val="150000"/>
              </a:lnSpc>
            </a:pPr>
            <a:r>
              <a:rPr lang="zh-CN" altLang="en-US" sz="2800" dirty="0">
                <a:solidFill>
                  <a:schemeClr val="bg1"/>
                </a:solidFill>
              </a:rPr>
              <a:t>板书用：</a:t>
            </a:r>
            <a:endParaRPr lang="en-US" altLang="zh-CN" sz="2800" dirty="0">
              <a:solidFill>
                <a:schemeClr val="bg1"/>
              </a:solidFill>
            </a:endParaRPr>
          </a:p>
        </p:txBody>
      </p:sp>
    </p:spTree>
    <p:extLst>
      <p:ext uri="{BB962C8B-B14F-4D97-AF65-F5344CB8AC3E}">
        <p14:creationId xmlns:p14="http://schemas.microsoft.com/office/powerpoint/2010/main" val="33409799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2338273" y="799396"/>
            <a:ext cx="7945560" cy="661848"/>
          </a:xfrm>
          <a:prstGeom prst="rect">
            <a:avLst/>
          </a:prstGeom>
          <a:noFill/>
        </p:spPr>
        <p:txBody>
          <a:bodyPr wrap="square" rtlCol="0" anchor="t">
            <a:spAutoFit/>
          </a:bodyPr>
          <a:lstStyle/>
          <a:p>
            <a:pPr algn="ctr" fontAlgn="base" latinLnBrk="1">
              <a:lnSpc>
                <a:spcPct val="150000"/>
              </a:lnSpc>
            </a:pPr>
            <a:r>
              <a:rPr lang="zh-CN" altLang="en-US" sz="2800" dirty="0">
                <a:solidFill>
                  <a:schemeClr val="bg1"/>
                </a:solidFill>
              </a:rPr>
              <a:t>板书用：</a:t>
            </a:r>
            <a:endParaRPr lang="en-US" altLang="zh-CN" sz="2800" dirty="0">
              <a:solidFill>
                <a:schemeClr val="bg1"/>
              </a:solidFill>
            </a:endParaRPr>
          </a:p>
        </p:txBody>
      </p:sp>
    </p:spTree>
    <p:extLst>
      <p:ext uri="{BB962C8B-B14F-4D97-AF65-F5344CB8AC3E}">
        <p14:creationId xmlns:p14="http://schemas.microsoft.com/office/powerpoint/2010/main" val="34785582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2338273" y="799396"/>
            <a:ext cx="7945560" cy="661848"/>
          </a:xfrm>
          <a:prstGeom prst="rect">
            <a:avLst/>
          </a:prstGeom>
          <a:noFill/>
        </p:spPr>
        <p:txBody>
          <a:bodyPr wrap="square" rtlCol="0" anchor="t">
            <a:spAutoFit/>
          </a:bodyPr>
          <a:lstStyle/>
          <a:p>
            <a:pPr algn="ctr" fontAlgn="base" latinLnBrk="1">
              <a:lnSpc>
                <a:spcPct val="150000"/>
              </a:lnSpc>
            </a:pPr>
            <a:r>
              <a:rPr lang="zh-CN" altLang="en-US" sz="2800" dirty="0">
                <a:solidFill>
                  <a:schemeClr val="bg1"/>
                </a:solidFill>
              </a:rPr>
              <a:t>板书用：</a:t>
            </a:r>
            <a:endParaRPr lang="en-US" altLang="zh-CN" sz="2800" dirty="0">
              <a:solidFill>
                <a:schemeClr val="bg1"/>
              </a:solidFill>
            </a:endParaRPr>
          </a:p>
        </p:txBody>
      </p:sp>
    </p:spTree>
    <p:extLst>
      <p:ext uri="{BB962C8B-B14F-4D97-AF65-F5344CB8AC3E}">
        <p14:creationId xmlns:p14="http://schemas.microsoft.com/office/powerpoint/2010/main" val="14362041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2" name="图片 1">
            <a:extLst>
              <a:ext uri="{FF2B5EF4-FFF2-40B4-BE49-F238E27FC236}">
                <a16:creationId xmlns:a16="http://schemas.microsoft.com/office/drawing/2014/main" id="{50CE76F7-86E2-4DA2-881D-BAA6579C30AD}"/>
              </a:ext>
            </a:extLst>
          </p:cNvPr>
          <p:cNvPicPr>
            <a:picLocks noChangeAspect="1"/>
          </p:cNvPicPr>
          <p:nvPr/>
        </p:nvPicPr>
        <p:blipFill>
          <a:blip r:embed="rId4"/>
          <a:stretch>
            <a:fillRect/>
          </a:stretch>
        </p:blipFill>
        <p:spPr>
          <a:xfrm>
            <a:off x="953143" y="1136162"/>
            <a:ext cx="10285714" cy="4589388"/>
          </a:xfrm>
          <a:prstGeom prst="rect">
            <a:avLst/>
          </a:prstGeom>
        </p:spPr>
      </p:pic>
    </p:spTree>
    <p:extLst>
      <p:ext uri="{BB962C8B-B14F-4D97-AF65-F5344CB8AC3E}">
        <p14:creationId xmlns:p14="http://schemas.microsoft.com/office/powerpoint/2010/main" val="33999676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2242409"/>
          </a:xfrm>
          <a:prstGeom prst="rect">
            <a:avLst/>
          </a:prstGeom>
          <a:noFill/>
        </p:spPr>
        <p:txBody>
          <a:bodyPr wrap="square" rtlCol="0" anchor="t">
            <a:spAutoFit/>
          </a:bodyPr>
          <a:lstStyle/>
          <a:p>
            <a:pPr algn="ctr">
              <a:lnSpc>
                <a:spcPct val="150000"/>
              </a:lnSpc>
            </a:pPr>
            <a:r>
              <a:rPr lang="zh-CN" altLang="en-US" sz="2400" dirty="0">
                <a:solidFill>
                  <a:schemeClr val="bg1"/>
                </a:solidFill>
              </a:rPr>
              <a:t>第三十一章  财务报表分析</a:t>
            </a:r>
            <a:endParaRPr lang="en-US" altLang="zh-CN" sz="2400" dirty="0">
              <a:solidFill>
                <a:schemeClr val="bg1"/>
              </a:solidFill>
            </a:endParaRPr>
          </a:p>
          <a:p>
            <a:pPr>
              <a:lnSpc>
                <a:spcPct val="150000"/>
              </a:lnSpc>
            </a:pPr>
            <a:r>
              <a:rPr lang="zh-CN" altLang="en-US" sz="2400" dirty="0">
                <a:solidFill>
                  <a:schemeClr val="bg1"/>
                </a:solidFill>
              </a:rPr>
              <a:t>理解会计报表分析的内容，掌握会计报表分析的基本方法，辨别会计报表分析中反映偿债能力、营运能力和盈利能力的主要指标的计算方法。</a:t>
            </a:r>
            <a:endParaRPr lang="en-US" altLang="zh-CN" sz="2400" dirty="0">
              <a:solidFill>
                <a:schemeClr val="bg1"/>
              </a:solidFill>
            </a:endParaRPr>
          </a:p>
        </p:txBody>
      </p:sp>
      <p:pic>
        <p:nvPicPr>
          <p:cNvPr id="10" name="图片 9">
            <a:extLst>
              <a:ext uri="{FF2B5EF4-FFF2-40B4-BE49-F238E27FC236}">
                <a16:creationId xmlns:a16="http://schemas.microsoft.com/office/drawing/2014/main" id="{186BF901-429D-47BA-B584-97258F8910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69452" y="2817040"/>
            <a:ext cx="3989528" cy="3281387"/>
          </a:xfrm>
          <a:prstGeom prst="rect">
            <a:avLst/>
          </a:prstGeom>
        </p:spPr>
      </p:pic>
    </p:spTree>
    <p:extLst>
      <p:ext uri="{BB962C8B-B14F-4D97-AF65-F5344CB8AC3E}">
        <p14:creationId xmlns:p14="http://schemas.microsoft.com/office/powerpoint/2010/main" val="18044985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5566396"/>
          </a:xfrm>
          <a:prstGeom prst="rect">
            <a:avLst/>
          </a:prstGeom>
          <a:noFill/>
        </p:spPr>
        <p:txBody>
          <a:bodyPr wrap="square" rtlCol="0" anchor="t">
            <a:spAutoFit/>
          </a:bodyPr>
          <a:lstStyle/>
          <a:p>
            <a:pPr>
              <a:lnSpc>
                <a:spcPct val="150000"/>
              </a:lnSpc>
            </a:pPr>
            <a:r>
              <a:rPr lang="zh-CN" altLang="en-US" sz="2400" dirty="0">
                <a:solidFill>
                  <a:schemeClr val="bg1"/>
                </a:solidFill>
              </a:rPr>
              <a:t>一、财务报表分析的概念及内容（是什么的问题）</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概念：财务报表分析简称财务分析，是通过收集、整理企业财务会计报告中的有关数据，并结合其他有关的补充信息，对去也的财务状况、经营成果和现金流量情况进行综合比较，并通过财务指标的高低评价企业的偿债能力、盈利能力、营运能力和发展能力，为企业投资者、债权人和其他利益关系人提供管理决策的依据。</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、内容：三项</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）偿债能力分析  （</a:t>
            </a:r>
            <a:r>
              <a:rPr lang="en-US" altLang="zh-CN" sz="2400" dirty="0">
                <a:solidFill>
                  <a:schemeClr val="bg1"/>
                </a:solidFill>
              </a:rPr>
              <a:t>2</a:t>
            </a:r>
            <a:r>
              <a:rPr lang="zh-CN" altLang="en-US" sz="2400" dirty="0">
                <a:solidFill>
                  <a:schemeClr val="bg1"/>
                </a:solidFill>
              </a:rPr>
              <a:t>）营运能力分析</a:t>
            </a:r>
            <a:r>
              <a:rPr lang="en-US" altLang="zh-CN" sz="2400" dirty="0">
                <a:solidFill>
                  <a:schemeClr val="bg1"/>
                </a:solidFill>
              </a:rPr>
              <a:t>  </a:t>
            </a: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）盈利能力分析</a:t>
            </a:r>
            <a:endParaRPr lang="en-US" altLang="zh-CN" sz="2400" dirty="0">
              <a:solidFill>
                <a:schemeClr val="bg1"/>
              </a:solidFill>
            </a:endParaRPr>
          </a:p>
        </p:txBody>
      </p:sp>
    </p:spTree>
    <p:extLst>
      <p:ext uri="{BB962C8B-B14F-4D97-AF65-F5344CB8AC3E}">
        <p14:creationId xmlns:p14="http://schemas.microsoft.com/office/powerpoint/2010/main" val="39229817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2273</TotalTime>
  <Words>1377</Words>
  <Application>Microsoft Office PowerPoint</Application>
  <PresentationFormat>宽屏</PresentationFormat>
  <Paragraphs>120</Paragraphs>
  <Slides>18</Slides>
  <Notes>18</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18</vt:i4>
      </vt:variant>
    </vt:vector>
  </HeadingPairs>
  <TitlesOfParts>
    <vt:vector size="24"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461</cp:revision>
  <dcterms:created xsi:type="dcterms:W3CDTF">2017-05-13T03:05:00Z</dcterms:created>
  <dcterms:modified xsi:type="dcterms:W3CDTF">2021-08-14T00:51:35Z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