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359" r:id="rId3"/>
    <p:sldId id="360" r:id="rId4"/>
    <p:sldId id="361" r:id="rId5"/>
    <p:sldId id="373" r:id="rId6"/>
    <p:sldId id="374" r:id="rId7"/>
    <p:sldId id="362" r:id="rId8"/>
    <p:sldId id="365" r:id="rId9"/>
    <p:sldId id="366" r:id="rId10"/>
    <p:sldId id="376" r:id="rId11"/>
    <p:sldId id="377" r:id="rId12"/>
    <p:sldId id="378" r:id="rId13"/>
    <p:sldId id="375" r:id="rId14"/>
    <p:sldId id="379" r:id="rId15"/>
    <p:sldId id="380" r:id="rId16"/>
    <p:sldId id="381" r:id="rId17"/>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7">
          <p15:clr>
            <a:srgbClr val="A4A3A4"/>
          </p15:clr>
        </p15:guide>
        <p15:guide id="2" orient="horz" pos="948">
          <p15:clr>
            <a:srgbClr val="A4A3A4"/>
          </p15:clr>
        </p15:guide>
        <p15:guide id="3" orient="horz" pos="4065">
          <p15:clr>
            <a:srgbClr val="A4A3A4"/>
          </p15:clr>
        </p15:guide>
        <p15:guide id="4" pos="3840">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48"/>
      </p:cViewPr>
      <p:guideLst>
        <p:guide orient="horz" pos="2487"/>
        <p:guide orient="horz" pos="948"/>
        <p:guide orient="horz" pos="4065"/>
        <p:guide pos="3840"/>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2021/7/7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50995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689651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2021/7/7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2021/7/7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2021/7/7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2021/7/7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3ACF2773-F79E-4433-9691-901D4792EAB1}"/>
              </a:ext>
            </a:extLst>
          </p:cNvPr>
          <p:cNvSpPr/>
          <p:nvPr/>
        </p:nvSpPr>
        <p:spPr>
          <a:xfrm>
            <a:off x="1239984" y="837446"/>
            <a:ext cx="8228672" cy="3901837"/>
          </a:xfrm>
          <a:prstGeom prst="rect">
            <a:avLst/>
          </a:prstGeom>
        </p:spPr>
        <p:txBody>
          <a:bodyPr wrap="square">
            <a:spAutoFit/>
          </a:bodyPr>
          <a:lstStyle/>
          <a:p>
            <a:pPr>
              <a:lnSpc>
                <a:spcPct val="150000"/>
              </a:lnSpc>
            </a:pPr>
            <a:r>
              <a:rPr lang="en-US" altLang="zh-CN" sz="2400" dirty="0">
                <a:solidFill>
                  <a:schemeClr val="bg1"/>
                </a:solidFill>
                <a:sym typeface="+mn-ea"/>
              </a:rPr>
              <a:t>【</a:t>
            </a:r>
            <a:r>
              <a:rPr lang="zh-CN" altLang="en-US" sz="2400" dirty="0">
                <a:solidFill>
                  <a:schemeClr val="bg1"/>
                </a:solidFill>
                <a:sym typeface="+mn-ea"/>
              </a:rPr>
              <a:t>考点四</a:t>
            </a:r>
            <a:r>
              <a:rPr lang="en-US" altLang="zh-CN" sz="2400" dirty="0">
                <a:solidFill>
                  <a:schemeClr val="bg1"/>
                </a:solidFill>
                <a:sym typeface="+mn-ea"/>
              </a:rPr>
              <a:t>】</a:t>
            </a:r>
            <a:r>
              <a:rPr lang="zh-CN" altLang="en-US" sz="2400" dirty="0">
                <a:solidFill>
                  <a:schemeClr val="bg1"/>
                </a:solidFill>
                <a:sym typeface="+mn-ea"/>
              </a:rPr>
              <a:t>建设现代化经济体系的主要内容</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第一，深化供给侧结构性改革、大力发展实体经济</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第二，提升创新地位、使其成为引领经济发展的第一动力</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第三，乡村振兴，推动农业农村现代化</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第四，区域协调发展，优化我国经济空间布局</a:t>
            </a:r>
            <a:endParaRPr lang="en-US" altLang="zh-CN" sz="2400" dirty="0">
              <a:solidFill>
                <a:schemeClr val="bg1"/>
              </a:solidFill>
              <a:sym typeface="+mn-ea"/>
            </a:endParaRPr>
          </a:p>
          <a:p>
            <a:pPr>
              <a:lnSpc>
                <a:spcPct val="150000"/>
              </a:lnSpc>
            </a:pPr>
            <a:r>
              <a:rPr lang="zh-CN" altLang="en-US" sz="2400" dirty="0">
                <a:solidFill>
                  <a:schemeClr val="bg1"/>
                </a:solidFill>
                <a:sym typeface="+mn-ea"/>
              </a:rPr>
              <a:t>第五，完善社会主义市场经济体制，发挥市场的决定性作用</a:t>
            </a:r>
            <a:endParaRPr lang="en-US" altLang="zh-CN" sz="2400" dirty="0">
              <a:solidFill>
                <a:schemeClr val="bg1"/>
              </a:solidFill>
              <a:sym typeface="+mn-ea"/>
            </a:endParaRPr>
          </a:p>
          <a:p>
            <a:pPr>
              <a:lnSpc>
                <a:spcPct val="150000"/>
              </a:lnSpc>
            </a:pPr>
            <a:r>
              <a:rPr lang="zh-CN" altLang="en-US" sz="2400">
                <a:solidFill>
                  <a:schemeClr val="bg1"/>
                </a:solidFill>
                <a:sym typeface="+mn-ea"/>
              </a:rPr>
              <a:t>第六，引进来和走出去并重，形成全面开放新格局</a:t>
            </a:r>
            <a:endParaRPr lang="zh-CN" altLang="en-US" sz="2400" dirty="0">
              <a:solidFill>
                <a:schemeClr val="bg1"/>
              </a:solidFill>
              <a:sym typeface="+mn-ea"/>
            </a:endParaRPr>
          </a:p>
        </p:txBody>
      </p:sp>
    </p:spTree>
    <p:extLst>
      <p:ext uri="{BB962C8B-B14F-4D97-AF65-F5344CB8AC3E}">
        <p14:creationId xmlns:p14="http://schemas.microsoft.com/office/powerpoint/2010/main" val="10874828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第九章  价格总水平和就业、失业</a:t>
            </a:r>
          </a:p>
        </p:txBody>
      </p:sp>
      <p:sp>
        <p:nvSpPr>
          <p:cNvPr id="7" name="文本框 6"/>
          <p:cNvSpPr txBox="1"/>
          <p:nvPr/>
        </p:nvSpPr>
        <p:spPr>
          <a:xfrm>
            <a:off x="691515" y="2158365"/>
            <a:ext cx="8541385" cy="3692525"/>
          </a:xfrm>
          <a:prstGeom prst="rect">
            <a:avLst/>
          </a:prstGeom>
          <a:noFill/>
        </p:spPr>
        <p:txBody>
          <a:bodyPr wrap="square" rtlCol="0" anchor="t">
            <a:spAutoFit/>
          </a:bodyPr>
          <a:lstStyle/>
          <a:p>
            <a:r>
              <a:rPr lang="zh-CN" altLang="en-US" sz="2400" dirty="0">
                <a:solidFill>
                  <a:schemeClr val="bg1"/>
                </a:solidFill>
                <a:sym typeface="+mn-ea"/>
              </a:rPr>
              <a:t>价       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格</a:t>
            </a:r>
          </a:p>
          <a:p>
            <a:r>
              <a:rPr lang="zh-CN" altLang="en-US" sz="2400" dirty="0">
                <a:solidFill>
                  <a:schemeClr val="bg1"/>
                </a:solidFill>
                <a:sym typeface="+mn-ea"/>
              </a:rPr>
              <a:t>总失</a:t>
            </a:r>
          </a:p>
          <a:p>
            <a:r>
              <a:rPr lang="zh-CN" altLang="en-US" sz="2400" dirty="0">
                <a:solidFill>
                  <a:schemeClr val="bg1"/>
                </a:solidFill>
                <a:sym typeface="+mn-ea"/>
              </a:rPr>
              <a:t>水业   就业和失业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平</a:t>
            </a:r>
          </a:p>
          <a:p>
            <a:r>
              <a:rPr lang="zh-CN" altLang="en-US" sz="2400" dirty="0">
                <a:solidFill>
                  <a:schemeClr val="bg1"/>
                </a:solidFill>
                <a:sym typeface="+mn-ea"/>
              </a:rPr>
              <a:t>和</a:t>
            </a:r>
          </a:p>
          <a:p>
            <a:r>
              <a:rPr lang="zh-CN" altLang="en-US" sz="2400" dirty="0">
                <a:solidFill>
                  <a:schemeClr val="bg1"/>
                </a:solidFill>
                <a:sym typeface="+mn-ea"/>
              </a:rPr>
              <a:t>就      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业</a:t>
            </a: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450975" y="24974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63118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一、价格总水平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【考点一】价格总水平的含义和度量</a:t>
            </a:r>
          </a:p>
          <a:p>
            <a:pPr algn="l">
              <a:buClrTx/>
              <a:buSzTx/>
              <a:buFontTx/>
            </a:pPr>
            <a:r>
              <a:rPr lang="zh-CN" altLang="en-US" sz="2400" dirty="0">
                <a:solidFill>
                  <a:schemeClr val="bg1"/>
                </a:solidFill>
                <a:sym typeface="+mn-ea"/>
              </a:rPr>
              <a:t>（1）价格总水平也叫一般价格水平，是指一个国家或地区在一定时期内全社会各类商品和服务价格变动状态的平均或综合，一般用价格指数来度量。</a:t>
            </a:r>
          </a:p>
          <a:p>
            <a:pPr algn="l">
              <a:buClrTx/>
              <a:buSzTx/>
              <a:buFontTx/>
            </a:pPr>
            <a:r>
              <a:rPr lang="zh-CN" altLang="en-US" sz="2400" dirty="0">
                <a:solidFill>
                  <a:schemeClr val="bg1"/>
                </a:solidFill>
                <a:sym typeface="+mn-ea"/>
              </a:rPr>
              <a:t>（2）大部分国家或地区用居民消费价格指数(CPI)，作为度量价格总水平的主要指标。我国也是采用居民消费价格指数(CPI) 作为衡量价格总水平变动的基本指标。</a:t>
            </a:r>
          </a:p>
          <a:p>
            <a:pPr algn="l">
              <a:buClrTx/>
              <a:buSzTx/>
              <a:buFontTx/>
            </a:pPr>
            <a:r>
              <a:rPr lang="zh-CN" altLang="en-US" sz="2400" dirty="0">
                <a:solidFill>
                  <a:schemeClr val="bg1"/>
                </a:solidFill>
                <a:sym typeface="+mn-ea"/>
              </a:rPr>
              <a:t>【例题·单选题】我国目前用于衡量价格总水平变动的基本指标是（）。</a:t>
            </a:r>
          </a:p>
          <a:p>
            <a:pPr algn="l">
              <a:buClrTx/>
              <a:buSzTx/>
              <a:buFontTx/>
            </a:pPr>
            <a:r>
              <a:rPr lang="zh-CN" altLang="en-US" sz="2400" dirty="0">
                <a:solidFill>
                  <a:schemeClr val="bg1"/>
                </a:solidFill>
                <a:sym typeface="+mn-ea"/>
              </a:rPr>
              <a:t>A.居民消费价格指数</a:t>
            </a:r>
          </a:p>
          <a:p>
            <a:pPr algn="l">
              <a:buClrTx/>
              <a:buSzTx/>
              <a:buFontTx/>
            </a:pPr>
            <a:r>
              <a:rPr lang="zh-CN" altLang="en-US" sz="2400" dirty="0">
                <a:solidFill>
                  <a:schemeClr val="bg1"/>
                </a:solidFill>
                <a:sym typeface="+mn-ea"/>
              </a:rPr>
              <a:t>B.固定资产投资价格指数</a:t>
            </a:r>
          </a:p>
          <a:p>
            <a:pPr algn="l">
              <a:buClrTx/>
              <a:buSzTx/>
              <a:buFontTx/>
            </a:pPr>
            <a:r>
              <a:rPr lang="zh-CN" altLang="en-US" sz="2400" dirty="0">
                <a:solidFill>
                  <a:schemeClr val="bg1"/>
                </a:solidFill>
                <a:sym typeface="+mn-ea"/>
              </a:rPr>
              <a:t>C.工业品出厂价格指数</a:t>
            </a:r>
          </a:p>
          <a:p>
            <a:pPr algn="l">
              <a:buClrTx/>
              <a:buSzTx/>
              <a:buFontTx/>
            </a:pPr>
            <a:r>
              <a:rPr lang="zh-CN" altLang="en-US" sz="2400" dirty="0">
                <a:solidFill>
                  <a:schemeClr val="bg1"/>
                </a:solidFill>
                <a:sym typeface="+mn-ea"/>
              </a:rPr>
              <a:t>D.企业间交易价格指数</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7802880" cy="600075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【考点二】决定价格总水平变动的因素</a:t>
            </a:r>
          </a:p>
          <a:p>
            <a:pPr algn="l">
              <a:buClrTx/>
              <a:buSzTx/>
              <a:buFontTx/>
            </a:pPr>
            <a:r>
              <a:rPr lang="zh-CN" altLang="en-US" sz="2400" dirty="0">
                <a:solidFill>
                  <a:schemeClr val="bg1"/>
                </a:solidFill>
                <a:sym typeface="+mn-ea"/>
              </a:rPr>
              <a:t>决定价格总水平变动的因素包括：货币供给量、货币流通速度、总产出、总需求和总供给。</a:t>
            </a:r>
          </a:p>
          <a:p>
            <a:pPr algn="l">
              <a:buClrTx/>
              <a:buSzTx/>
              <a:buFontTx/>
            </a:pPr>
            <a:r>
              <a:rPr lang="zh-CN" altLang="en-US" sz="2400" dirty="0">
                <a:solidFill>
                  <a:schemeClr val="bg1"/>
                </a:solidFill>
                <a:sym typeface="+mn-ea"/>
              </a:rPr>
              <a:t>（1）价格总水平的变动与货币供给量、货币流通速度的变化成正比，而与总产出的变化成反比。</a:t>
            </a:r>
          </a:p>
          <a:p>
            <a:pPr algn="l">
              <a:buClrTx/>
              <a:buSzTx/>
              <a:buFontTx/>
            </a:pPr>
            <a:r>
              <a:rPr lang="zh-CN" altLang="en-US" sz="2400" dirty="0">
                <a:solidFill>
                  <a:schemeClr val="bg1"/>
                </a:solidFill>
                <a:sym typeface="+mn-ea"/>
              </a:rPr>
              <a:t>P=MV/T，P的值取决于MV和T三个因素的相互关系，在这三个因素中，M是一个由模型之外的因素决定的，V在一定时期相对稳定，T的增长也相对稳定，所以价格的变动主要取决于M的变动。</a:t>
            </a:r>
          </a:p>
          <a:p>
            <a:pPr algn="l">
              <a:buClrTx/>
              <a:buSzTx/>
              <a:buFontTx/>
            </a:pPr>
            <a:r>
              <a:rPr lang="zh-CN" altLang="en-US" sz="2400" dirty="0">
                <a:solidFill>
                  <a:schemeClr val="bg1"/>
                </a:solidFill>
                <a:sym typeface="+mn-ea"/>
              </a:rPr>
              <a:t>运用微分方法推导，可以得出价格总水平的决定方程：π=m+v-y</a:t>
            </a:r>
          </a:p>
          <a:p>
            <a:pPr algn="l">
              <a:buClrTx/>
              <a:buSzTx/>
              <a:buFontTx/>
            </a:pPr>
            <a:r>
              <a:rPr lang="zh-CN" altLang="en-US" sz="2400" dirty="0">
                <a:solidFill>
                  <a:schemeClr val="bg1"/>
                </a:solidFill>
                <a:sym typeface="+mn-ea"/>
              </a:rPr>
              <a:t>（2）价格总水平是由总需求和总供给共同决定的。如果总需求增长快于总供给的增长，价格总水平就有可能上升;反之，如果总需求增长慢于总供给的增长，价格总水平就有可能下降。</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8425" y="717550"/>
            <a:ext cx="7802880" cy="378460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【考点三】价格总水平变动的经济效应</a:t>
            </a:r>
          </a:p>
          <a:p>
            <a:pPr algn="l">
              <a:buClrTx/>
              <a:buSzTx/>
              <a:buFontTx/>
            </a:pPr>
            <a:r>
              <a:rPr lang="en-US" altLang="zh-CN" sz="2400" dirty="0">
                <a:solidFill>
                  <a:schemeClr val="bg1"/>
                </a:solidFill>
                <a:sym typeface="+mn-ea"/>
              </a:rPr>
              <a:t>1.</a:t>
            </a:r>
            <a:r>
              <a:rPr lang="zh-CN" altLang="en-US" sz="2400" dirty="0">
                <a:solidFill>
                  <a:schemeClr val="bg1"/>
                </a:solidFill>
                <a:sym typeface="+mn-ea"/>
              </a:rPr>
              <a:t>对工资的影响</a:t>
            </a:r>
          </a:p>
          <a:p>
            <a:pPr algn="l">
              <a:buClrTx/>
              <a:buSzTx/>
              <a:buFontTx/>
            </a:pPr>
            <a:r>
              <a:rPr lang="zh-CN" altLang="en-US" sz="2400" dirty="0">
                <a:solidFill>
                  <a:schemeClr val="bg1"/>
                </a:solidFill>
                <a:sym typeface="+mn-ea"/>
              </a:rPr>
              <a:t>实际工资变动率</a:t>
            </a:r>
            <a:r>
              <a:rPr lang="en-US" altLang="zh-CN" sz="2400" dirty="0">
                <a:solidFill>
                  <a:schemeClr val="bg1"/>
                </a:solidFill>
                <a:sym typeface="+mn-ea"/>
              </a:rPr>
              <a:t>=</a:t>
            </a:r>
            <a:r>
              <a:rPr lang="zh-CN" altLang="en-US" sz="2400" dirty="0">
                <a:solidFill>
                  <a:schemeClr val="bg1"/>
                </a:solidFill>
                <a:sym typeface="+mn-ea"/>
              </a:rPr>
              <a:t>名义工资变动率</a:t>
            </a:r>
            <a:r>
              <a:rPr lang="zh-CN" altLang="en-US" sz="2400" dirty="0">
                <a:solidFill>
                  <a:schemeClr val="bg1"/>
                </a:solidFill>
                <a:latin typeface="Arial" panose="020B0604020202020204" pitchFamily="34" charset="0"/>
                <a:sym typeface="+mn-ea"/>
              </a:rPr>
              <a:t>÷价格总水平变动率</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2.</a:t>
            </a:r>
            <a:r>
              <a:rPr lang="zh-CN" altLang="en-US" sz="2400" dirty="0">
                <a:solidFill>
                  <a:schemeClr val="bg1"/>
                </a:solidFill>
                <a:sym typeface="+mn-ea"/>
              </a:rPr>
              <a:t>对利率的影响</a:t>
            </a:r>
          </a:p>
          <a:p>
            <a:pPr algn="l">
              <a:buClrTx/>
              <a:buSzTx/>
              <a:buFontTx/>
            </a:pPr>
            <a:r>
              <a:rPr lang="en-US" altLang="zh-CN" sz="2400" dirty="0">
                <a:solidFill>
                  <a:schemeClr val="bg1"/>
                </a:solidFill>
                <a:sym typeface="+mn-ea"/>
              </a:rPr>
              <a:t>i=r-</a:t>
            </a:r>
            <a:r>
              <a:rPr lang="en-US" altLang="zh-CN" sz="2400" dirty="0">
                <a:solidFill>
                  <a:schemeClr val="bg1"/>
                </a:solidFill>
                <a:latin typeface="Arial" panose="020B0604020202020204" pitchFamily="34" charset="0"/>
                <a:cs typeface="Arial" panose="020B0604020202020204" pitchFamily="34" charset="0"/>
                <a:sym typeface="+mn-ea"/>
              </a:rPr>
              <a:t>π</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3.</a:t>
            </a:r>
            <a:r>
              <a:rPr lang="zh-CN" altLang="en-US" sz="2400" dirty="0">
                <a:solidFill>
                  <a:schemeClr val="bg1"/>
                </a:solidFill>
                <a:sym typeface="+mn-ea"/>
              </a:rPr>
              <a:t>对汇率及外贸的影响</a:t>
            </a:r>
          </a:p>
          <a:p>
            <a:pPr algn="l">
              <a:buClrTx/>
              <a:buSzTx/>
              <a:buFontTx/>
            </a:pPr>
            <a:r>
              <a:rPr lang="en-US" altLang="zh-CN" sz="2400" dirty="0">
                <a:solidFill>
                  <a:schemeClr val="bg1"/>
                </a:solidFill>
                <a:sym typeface="+mn-ea"/>
              </a:rPr>
              <a:t>4.</a:t>
            </a:r>
            <a:r>
              <a:rPr lang="zh-CN" altLang="en-US" sz="2400" dirty="0">
                <a:solidFill>
                  <a:schemeClr val="bg1"/>
                </a:solidFill>
                <a:sym typeface="+mn-ea"/>
              </a:rPr>
              <a:t>间接效应</a:t>
            </a:r>
          </a:p>
          <a:p>
            <a:pPr algn="l">
              <a:buClrTx/>
              <a:buSzTx/>
              <a:buFontTx/>
            </a:pPr>
            <a:r>
              <a:rPr lang="zh-CN" altLang="en-US" sz="2400" dirty="0">
                <a:solidFill>
                  <a:schemeClr val="bg1"/>
                </a:solidFill>
                <a:sym typeface="+mn-ea"/>
              </a:rPr>
              <a:t>对企业生产经营决策、对收入分配结构、对经济增长的影响。</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526224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二、就业与失业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【考点一】就业与失业的含义</a:t>
            </a:r>
          </a:p>
          <a:p>
            <a:pPr algn="l">
              <a:buClrTx/>
              <a:buSzTx/>
              <a:buFontTx/>
            </a:pPr>
            <a:r>
              <a:rPr lang="zh-CN" altLang="en-US" sz="2400" dirty="0">
                <a:solidFill>
                  <a:schemeClr val="bg1"/>
                </a:solidFill>
                <a:sym typeface="+mn-ea"/>
              </a:rPr>
              <a:t>（1）就业的含义</a:t>
            </a:r>
          </a:p>
          <a:p>
            <a:pPr algn="l">
              <a:buClrTx/>
              <a:buSzTx/>
              <a:buFontTx/>
            </a:pPr>
            <a:r>
              <a:rPr lang="zh-CN" altLang="en-US" sz="2400" dirty="0">
                <a:solidFill>
                  <a:schemeClr val="bg1"/>
                </a:solidFill>
                <a:sym typeface="+mn-ea"/>
              </a:rPr>
              <a:t>（2）失业的含义</a:t>
            </a:r>
          </a:p>
          <a:p>
            <a:pPr algn="l">
              <a:buClrTx/>
              <a:buSzTx/>
              <a:buFontTx/>
            </a:pPr>
            <a:r>
              <a:rPr lang="zh-CN" altLang="en-US" sz="2400" dirty="0">
                <a:solidFill>
                  <a:schemeClr val="bg1"/>
                </a:solidFill>
                <a:sym typeface="+mn-ea"/>
              </a:rPr>
              <a:t>【考点二】我国的就业与失业问题</a:t>
            </a:r>
          </a:p>
          <a:p>
            <a:pPr algn="l">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）统计口径</a:t>
            </a:r>
            <a:r>
              <a:rPr lang="en-US" altLang="zh-CN" sz="2400" dirty="0">
                <a:solidFill>
                  <a:schemeClr val="bg1"/>
                </a:solidFill>
                <a:sym typeface="+mn-ea"/>
              </a:rPr>
              <a:t>——</a:t>
            </a:r>
            <a:r>
              <a:rPr lang="zh-CN" altLang="en-US" sz="2400" dirty="0">
                <a:solidFill>
                  <a:schemeClr val="bg1"/>
                </a:solidFill>
                <a:sym typeface="+mn-ea"/>
              </a:rPr>
              <a:t>城镇就业人口与城镇登记失业人员</a:t>
            </a:r>
          </a:p>
          <a:p>
            <a:pPr algn="l">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）统计指标</a:t>
            </a:r>
            <a:r>
              <a:rPr lang="en-US" altLang="zh-CN" sz="2400" dirty="0">
                <a:solidFill>
                  <a:schemeClr val="bg1"/>
                </a:solidFill>
                <a:sym typeface="+mn-ea"/>
              </a:rPr>
              <a:t>——</a:t>
            </a:r>
            <a:r>
              <a:rPr lang="zh-CN" altLang="en-US" sz="2400" dirty="0">
                <a:solidFill>
                  <a:schemeClr val="bg1"/>
                </a:solidFill>
                <a:sym typeface="+mn-ea"/>
              </a:rPr>
              <a:t>失业率与就业率</a:t>
            </a:r>
          </a:p>
          <a:p>
            <a:pPr algn="l">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）我国失业问题的原因之一</a:t>
            </a:r>
            <a:r>
              <a:rPr lang="en-US" altLang="zh-CN" sz="2400" dirty="0">
                <a:solidFill>
                  <a:schemeClr val="bg1"/>
                </a:solidFill>
                <a:sym typeface="+mn-ea"/>
              </a:rPr>
              <a:t>——</a:t>
            </a:r>
            <a:r>
              <a:rPr lang="zh-CN" altLang="en-US" sz="2400" dirty="0">
                <a:solidFill>
                  <a:schemeClr val="bg1"/>
                </a:solidFill>
                <a:sym typeface="+mn-ea"/>
              </a:rPr>
              <a:t>二元结构和体制转轨</a:t>
            </a:r>
          </a:p>
          <a:p>
            <a:pPr algn="l">
              <a:buClrTx/>
              <a:buSzTx/>
              <a:buFontTx/>
            </a:pPr>
            <a:r>
              <a:rPr lang="zh-CN" altLang="en-US" sz="2400" dirty="0">
                <a:solidFill>
                  <a:schemeClr val="bg1"/>
                </a:solidFill>
                <a:sym typeface="+mn-ea"/>
              </a:rPr>
              <a:t>【考点三】失业的类型</a:t>
            </a:r>
          </a:p>
          <a:p>
            <a:pPr algn="l">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）自愿失业</a:t>
            </a:r>
          </a:p>
          <a:p>
            <a:pPr algn="l">
              <a:buClrTx/>
              <a:buSzTx/>
              <a:buFontTx/>
            </a:pPr>
            <a:r>
              <a:rPr lang="zh-CN" altLang="en-US" sz="2400" dirty="0">
                <a:solidFill>
                  <a:schemeClr val="bg1"/>
                </a:solidFill>
                <a:sym typeface="+mn-ea"/>
              </a:rPr>
              <a:t>摩擦性失业与结构性失业</a:t>
            </a:r>
          </a:p>
          <a:p>
            <a:pPr algn="l">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）非自愿失业（需求不足型失业）是宏观经济调控中需关注的重点。</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10882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三、失业和经济增长及价格总水平的相互关系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pPr algn="l">
              <a:buClrTx/>
              <a:buSzTx/>
              <a:buFontTx/>
            </a:pPr>
            <a:r>
              <a:rPr lang="zh-CN" altLang="en-US" sz="2400" dirty="0">
                <a:solidFill>
                  <a:schemeClr val="bg1"/>
                </a:solidFill>
                <a:sym typeface="+mn-ea"/>
              </a:rPr>
              <a:t>【考点一】奥肯定律</a:t>
            </a:r>
          </a:p>
          <a:p>
            <a:pPr algn="l">
              <a:buClrTx/>
              <a:buSzTx/>
              <a:buFontTx/>
            </a:pPr>
            <a:r>
              <a:rPr lang="zh-CN" altLang="en-US" sz="2400" dirty="0">
                <a:solidFill>
                  <a:schemeClr val="bg1"/>
                </a:solidFill>
                <a:sym typeface="+mn-ea"/>
              </a:rPr>
              <a:t>是描述产出与失业之间数量关系的。</a:t>
            </a:r>
          </a:p>
          <a:p>
            <a:pPr algn="l">
              <a:buClrTx/>
              <a:buSzTx/>
              <a:buFontTx/>
            </a:pPr>
            <a:r>
              <a:rPr lang="zh-CN" altLang="en-US" sz="2400" dirty="0">
                <a:solidFill>
                  <a:schemeClr val="bg1"/>
                </a:solidFill>
                <a:sym typeface="+mn-ea"/>
              </a:rPr>
              <a:t>表明了在经济增长和就业之间存在一定的正相关关系。</a:t>
            </a:r>
          </a:p>
          <a:p>
            <a:pPr algn="l">
              <a:buClrTx/>
              <a:buSzTx/>
              <a:buFontTx/>
            </a:pPr>
            <a:r>
              <a:rPr lang="zh-CN" altLang="en-US" sz="2400" dirty="0">
                <a:solidFill>
                  <a:schemeClr val="bg1"/>
                </a:solidFill>
                <a:sym typeface="+mn-ea"/>
              </a:rPr>
              <a:t>【考点二】就业弹性系数</a:t>
            </a:r>
          </a:p>
          <a:p>
            <a:pPr algn="l">
              <a:buClrTx/>
              <a:buSzTx/>
              <a:buFontTx/>
            </a:pPr>
            <a:r>
              <a:rPr lang="zh-CN" altLang="en-US" sz="2400" dirty="0">
                <a:solidFill>
                  <a:schemeClr val="bg1"/>
                </a:solidFill>
                <a:sym typeface="+mn-ea"/>
              </a:rPr>
              <a:t>是描述劳动就业增长率与经济增长率之间相互关系的。</a:t>
            </a:r>
          </a:p>
          <a:p>
            <a:pPr algn="l">
              <a:buClrTx/>
              <a:buSzTx/>
              <a:buFontTx/>
            </a:pPr>
            <a:r>
              <a:rPr lang="zh-CN" altLang="en-US" sz="2400" dirty="0">
                <a:solidFill>
                  <a:schemeClr val="bg1"/>
                </a:solidFill>
                <a:sym typeface="+mn-ea"/>
              </a:rPr>
              <a:t>其大小与产业结构因素有直接关系。</a:t>
            </a:r>
          </a:p>
          <a:p>
            <a:pPr algn="l">
              <a:buClrTx/>
              <a:buSzTx/>
              <a:buFontTx/>
            </a:pPr>
            <a:r>
              <a:rPr lang="zh-CN" altLang="en-US" sz="2400" dirty="0">
                <a:solidFill>
                  <a:schemeClr val="bg1"/>
                </a:solidFill>
                <a:sym typeface="+mn-ea"/>
              </a:rPr>
              <a:t>【考点三】菲利普斯曲线</a:t>
            </a:r>
          </a:p>
          <a:p>
            <a:pPr algn="l">
              <a:buClrTx/>
              <a:buSzTx/>
              <a:buFontTx/>
            </a:pPr>
            <a:r>
              <a:rPr lang="zh-CN" altLang="en-US" sz="2400" dirty="0">
                <a:solidFill>
                  <a:schemeClr val="bg1"/>
                </a:solidFill>
                <a:sym typeface="+mn-ea"/>
              </a:rPr>
              <a:t>是描述通货膨胀率与失业率之间关系的。</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483869" y="523840"/>
            <a:ext cx="11459602" cy="612039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二</a:t>
            </a:r>
            <a:r>
              <a:rPr lang="en-US" altLang="zh-CN" sz="2400" dirty="0">
                <a:solidFill>
                  <a:schemeClr val="bg1"/>
                </a:solidFill>
                <a:sym typeface="+mn-ea"/>
              </a:rPr>
              <a:t>.</a:t>
            </a:r>
            <a:r>
              <a:rPr lang="zh-CN" altLang="en-US" sz="2400" dirty="0">
                <a:solidFill>
                  <a:schemeClr val="bg1"/>
                </a:solidFill>
                <a:sym typeface="+mn-ea"/>
              </a:rPr>
              <a:t>经济周期和经济波动</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p>
          <a:p>
            <a:pPr algn="l">
              <a:lnSpc>
                <a:spcPct val="150000"/>
              </a:lnSpc>
              <a:buClrTx/>
              <a:buSzTx/>
              <a:buFontTx/>
            </a:pPr>
            <a:r>
              <a:rPr lang="zh-CN" altLang="en-US" sz="2400" dirty="0">
                <a:solidFill>
                  <a:schemeClr val="bg1"/>
                </a:solidFill>
                <a:sym typeface="+mn-ea"/>
              </a:rPr>
              <a:t>【考点二】经济周期的阶段划分和阶段特征</a:t>
            </a:r>
          </a:p>
          <a:p>
            <a:pPr algn="l">
              <a:lnSpc>
                <a:spcPct val="150000"/>
              </a:lnSpc>
              <a:buClrTx/>
              <a:buSzTx/>
              <a:buFontTx/>
            </a:pPr>
            <a:r>
              <a:rPr lang="zh-CN" altLang="en-US" sz="2400" dirty="0">
                <a:solidFill>
                  <a:schemeClr val="bg1"/>
                </a:solidFill>
                <a:sym typeface="+mn-ea"/>
              </a:rPr>
              <a:t>经济周期划分为</a:t>
            </a:r>
            <a:r>
              <a:rPr lang="zh-CN" altLang="en-US" sz="2400" dirty="0">
                <a:solidFill>
                  <a:srgbClr val="FFFF00"/>
                </a:solidFill>
                <a:sym typeface="+mn-ea"/>
              </a:rPr>
              <a:t>两个阶段</a:t>
            </a:r>
            <a:r>
              <a:rPr lang="en-US" altLang="zh-CN" sz="2400" dirty="0">
                <a:solidFill>
                  <a:schemeClr val="bg1"/>
                </a:solidFill>
                <a:sym typeface="+mn-ea"/>
              </a:rPr>
              <a:t>,</a:t>
            </a:r>
            <a:r>
              <a:rPr lang="zh-CN" altLang="en-US" sz="2400" dirty="0">
                <a:solidFill>
                  <a:schemeClr val="bg1"/>
                </a:solidFill>
                <a:sym typeface="+mn-ea"/>
              </a:rPr>
              <a:t>即</a:t>
            </a:r>
            <a:r>
              <a:rPr lang="zh-CN" altLang="en-US" sz="2400" dirty="0">
                <a:solidFill>
                  <a:srgbClr val="FFFF00"/>
                </a:solidFill>
                <a:sym typeface="+mn-ea"/>
              </a:rPr>
              <a:t>扩张阶段</a:t>
            </a:r>
            <a:r>
              <a:rPr lang="en-US" altLang="zh-CN" sz="2400" dirty="0">
                <a:solidFill>
                  <a:schemeClr val="bg1"/>
                </a:solidFill>
                <a:sym typeface="+mn-ea"/>
              </a:rPr>
              <a:t>(</a:t>
            </a:r>
            <a:r>
              <a:rPr lang="zh-CN" altLang="en-US" sz="2400" dirty="0">
                <a:solidFill>
                  <a:schemeClr val="bg1"/>
                </a:solidFill>
                <a:sym typeface="+mn-ea"/>
              </a:rPr>
              <a:t>分为复苏阶段和繁荣阶段</a:t>
            </a:r>
            <a:r>
              <a:rPr lang="en-US" altLang="zh-CN" sz="2400" dirty="0">
                <a:solidFill>
                  <a:schemeClr val="bg1"/>
                </a:solidFill>
                <a:sym typeface="+mn-ea"/>
              </a:rPr>
              <a:t>)</a:t>
            </a:r>
            <a:r>
              <a:rPr lang="zh-CN" altLang="en-US" sz="2400" dirty="0">
                <a:solidFill>
                  <a:schemeClr val="bg1"/>
                </a:solidFill>
                <a:sym typeface="+mn-ea"/>
              </a:rPr>
              <a:t>和</a:t>
            </a:r>
            <a:r>
              <a:rPr lang="zh-CN" altLang="en-US" sz="2400" dirty="0">
                <a:solidFill>
                  <a:srgbClr val="FFFF00"/>
                </a:solidFill>
                <a:sym typeface="+mn-ea"/>
              </a:rPr>
              <a:t>收缩或衰退</a:t>
            </a:r>
            <a:r>
              <a:rPr lang="zh-CN" altLang="en-US" sz="2400" dirty="0">
                <a:solidFill>
                  <a:schemeClr val="bg1"/>
                </a:solidFill>
                <a:sym typeface="+mn-ea"/>
              </a:rPr>
              <a:t>阶段</a:t>
            </a:r>
            <a:r>
              <a:rPr lang="en-US" altLang="zh-CN" sz="2400" dirty="0">
                <a:solidFill>
                  <a:schemeClr val="bg1"/>
                </a:solidFill>
                <a:sym typeface="+mn-ea"/>
              </a:rPr>
              <a:t>(</a:t>
            </a:r>
            <a:r>
              <a:rPr lang="zh-CN" altLang="en-US" sz="2400" dirty="0">
                <a:solidFill>
                  <a:schemeClr val="bg1"/>
                </a:solidFill>
                <a:sym typeface="+mn-ea"/>
              </a:rPr>
              <a:t>如果衰退特别严重，则可称为萧条</a:t>
            </a:r>
            <a:r>
              <a:rPr lang="en-US" altLang="zh-CN" sz="2400" dirty="0">
                <a:solidFill>
                  <a:schemeClr val="bg1"/>
                </a:solidFill>
                <a:sym typeface="+mn-ea"/>
              </a:rPr>
              <a:t>)</a:t>
            </a:r>
            <a:r>
              <a:rPr lang="zh-CN" altLang="en-US" sz="2400" dirty="0">
                <a:solidFill>
                  <a:schemeClr val="bg1"/>
                </a:solidFill>
                <a:sym typeface="+mn-ea"/>
              </a:rPr>
              <a:t>。</a:t>
            </a:r>
          </a:p>
          <a:p>
            <a:pPr algn="l">
              <a:lnSpc>
                <a:spcPct val="150000"/>
              </a:lnSpc>
              <a:buClrTx/>
              <a:buSzTx/>
              <a:buFontTx/>
            </a:pPr>
            <a:r>
              <a:rPr lang="zh-CN" altLang="en-US" sz="2400" dirty="0">
                <a:solidFill>
                  <a:schemeClr val="bg1"/>
                </a:solidFill>
                <a:sym typeface="+mn-ea"/>
              </a:rPr>
              <a:t>在经济周期中的</a:t>
            </a:r>
            <a:r>
              <a:rPr lang="zh-CN" altLang="en-US" sz="2400" dirty="0">
                <a:solidFill>
                  <a:srgbClr val="FFFF00"/>
                </a:solidFill>
                <a:sym typeface="+mn-ea"/>
              </a:rPr>
              <a:t>复苏和繁荣阶段</a:t>
            </a:r>
            <a:r>
              <a:rPr lang="en-US" altLang="zh-CN" sz="2400" dirty="0">
                <a:solidFill>
                  <a:schemeClr val="bg1"/>
                </a:solidFill>
                <a:sym typeface="+mn-ea"/>
              </a:rPr>
              <a:t>,</a:t>
            </a:r>
            <a:r>
              <a:rPr lang="zh-CN" altLang="en-US" sz="2400" dirty="0">
                <a:solidFill>
                  <a:schemeClr val="bg1"/>
                </a:solidFill>
                <a:sym typeface="+mn-ea"/>
              </a:rPr>
              <a:t>可能出现的</a:t>
            </a:r>
            <a:r>
              <a:rPr lang="zh-CN" altLang="en-US" sz="2400" dirty="0">
                <a:solidFill>
                  <a:srgbClr val="FFFF00"/>
                </a:solidFill>
                <a:sym typeface="+mn-ea"/>
              </a:rPr>
              <a:t>一般特征</a:t>
            </a:r>
            <a:r>
              <a:rPr lang="zh-CN" altLang="en-US" sz="2400" dirty="0">
                <a:solidFill>
                  <a:schemeClr val="bg1"/>
                </a:solidFill>
                <a:sym typeface="+mn-ea"/>
              </a:rPr>
              <a:t>是</a:t>
            </a:r>
            <a:r>
              <a:rPr lang="en-US" altLang="zh-CN" sz="2400" dirty="0">
                <a:solidFill>
                  <a:schemeClr val="bg1"/>
                </a:solidFill>
                <a:sym typeface="+mn-ea"/>
              </a:rPr>
              <a:t>,</a:t>
            </a:r>
            <a:r>
              <a:rPr lang="zh-CN" altLang="en-US" sz="2400" dirty="0">
                <a:solidFill>
                  <a:schemeClr val="bg1"/>
                </a:solidFill>
                <a:sym typeface="+mn-ea"/>
              </a:rPr>
              <a:t>伴随着经济增长速度的持续提高</a:t>
            </a:r>
            <a:r>
              <a:rPr lang="en-US" altLang="zh-CN" sz="2400" dirty="0">
                <a:solidFill>
                  <a:schemeClr val="bg1"/>
                </a:solidFill>
                <a:sym typeface="+mn-ea"/>
              </a:rPr>
              <a:t>,</a:t>
            </a:r>
            <a:r>
              <a:rPr lang="zh-CN" altLang="en-US" sz="2400" dirty="0">
                <a:solidFill>
                  <a:schemeClr val="bg1"/>
                </a:solidFill>
                <a:sym typeface="+mn-ea"/>
              </a:rPr>
              <a:t>投资持续增长</a:t>
            </a:r>
            <a:r>
              <a:rPr lang="en-US" altLang="zh-CN" sz="2400" dirty="0">
                <a:solidFill>
                  <a:schemeClr val="bg1"/>
                </a:solidFill>
                <a:sym typeface="+mn-ea"/>
              </a:rPr>
              <a:t>,</a:t>
            </a:r>
            <a:r>
              <a:rPr lang="zh-CN" altLang="en-US" sz="2400" dirty="0">
                <a:solidFill>
                  <a:schemeClr val="bg1"/>
                </a:solidFill>
                <a:sym typeface="+mn-ea"/>
              </a:rPr>
              <a:t>产量不断扩大</a:t>
            </a:r>
            <a:r>
              <a:rPr lang="en-US" altLang="zh-CN" sz="2400" dirty="0">
                <a:solidFill>
                  <a:schemeClr val="bg1"/>
                </a:solidFill>
                <a:sym typeface="+mn-ea"/>
              </a:rPr>
              <a:t>,</a:t>
            </a:r>
            <a:r>
              <a:rPr lang="zh-CN" altLang="en-US" sz="2400" dirty="0">
                <a:solidFill>
                  <a:schemeClr val="bg1"/>
                </a:solidFill>
                <a:sym typeface="+mn-ea"/>
              </a:rPr>
              <a:t>市场需求旺盛</a:t>
            </a:r>
            <a:r>
              <a:rPr lang="en-US" altLang="zh-CN" sz="2400" dirty="0">
                <a:solidFill>
                  <a:schemeClr val="bg1"/>
                </a:solidFill>
                <a:sym typeface="+mn-ea"/>
              </a:rPr>
              <a:t>,</a:t>
            </a:r>
            <a:r>
              <a:rPr lang="zh-CN" altLang="en-US" sz="2400" dirty="0">
                <a:solidFill>
                  <a:schemeClr val="bg1"/>
                </a:solidFill>
                <a:sym typeface="+mn-ea"/>
              </a:rPr>
              <a:t>就业机会增多</a:t>
            </a:r>
            <a:r>
              <a:rPr lang="en-US" altLang="zh-CN" sz="2400" dirty="0">
                <a:solidFill>
                  <a:schemeClr val="bg1"/>
                </a:solidFill>
                <a:sym typeface="+mn-ea"/>
              </a:rPr>
              <a:t>,</a:t>
            </a:r>
            <a:r>
              <a:rPr lang="zh-CN" altLang="en-US" sz="2400" dirty="0">
                <a:solidFill>
                  <a:schemeClr val="bg1"/>
                </a:solidFill>
                <a:sym typeface="+mn-ea"/>
              </a:rPr>
              <a:t>企业利润、居民收入和消费水平都有不同程度的提高，但也常常伴随着通货膨胀。</a:t>
            </a:r>
          </a:p>
          <a:p>
            <a:pPr algn="l">
              <a:lnSpc>
                <a:spcPct val="150000"/>
              </a:lnSpc>
              <a:buClrTx/>
              <a:buSzTx/>
              <a:buFontTx/>
            </a:pPr>
            <a:r>
              <a:rPr lang="zh-CN" altLang="en-US" sz="2400" dirty="0">
                <a:solidFill>
                  <a:schemeClr val="bg1"/>
                </a:solidFill>
                <a:sym typeface="+mn-ea"/>
              </a:rPr>
              <a:t>在经济的</a:t>
            </a:r>
            <a:r>
              <a:rPr lang="zh-CN" altLang="en-US" sz="2400" dirty="0">
                <a:solidFill>
                  <a:srgbClr val="FFFF00"/>
                </a:solidFill>
                <a:sym typeface="+mn-ea"/>
              </a:rPr>
              <a:t>衰退或萧条时期</a:t>
            </a:r>
            <a:r>
              <a:rPr lang="zh-CN" altLang="en-US" sz="2400" dirty="0">
                <a:solidFill>
                  <a:schemeClr val="bg1"/>
                </a:solidFill>
                <a:sym typeface="+mn-ea"/>
              </a:rPr>
              <a:t>，伴随着经济增长速度的持续下滑，投资活动萎缩，生产发展缓慢，甚至出现停滞或下降，产品滞销，就业机会减少，失业率提高，企业利润水平下降，亏损、破产企业的数量增多，居民收入和消费水平呈不同程度的下降趋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82247" y="826066"/>
            <a:ext cx="9182589" cy="501239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【考点三】经济波动的</a:t>
            </a:r>
            <a:r>
              <a:rPr lang="zh-CN" altLang="en-US" sz="2400" dirty="0">
                <a:solidFill>
                  <a:srgbClr val="FFFF00"/>
                </a:solidFill>
                <a:sym typeface="+mn-ea"/>
              </a:rPr>
              <a:t>一般原因</a:t>
            </a:r>
          </a:p>
          <a:p>
            <a:pPr algn="l">
              <a:lnSpc>
                <a:spcPct val="150000"/>
              </a:lnSpc>
              <a:buClrTx/>
              <a:buSzTx/>
              <a:buFontTx/>
            </a:pPr>
            <a:r>
              <a:rPr lang="zh-CN" altLang="en-US" sz="2400" dirty="0">
                <a:solidFill>
                  <a:schemeClr val="bg1"/>
                </a:solidFill>
                <a:sym typeface="+mn-ea"/>
              </a:rPr>
              <a:t>(1)</a:t>
            </a:r>
            <a:r>
              <a:rPr lang="zh-CN" altLang="en-US" sz="2400" dirty="0">
                <a:solidFill>
                  <a:srgbClr val="FFFF00"/>
                </a:solidFill>
                <a:sym typeface="+mn-ea"/>
              </a:rPr>
              <a:t>投资率的变动</a:t>
            </a:r>
            <a:r>
              <a:rPr lang="zh-CN" altLang="en-US" sz="2400" dirty="0">
                <a:solidFill>
                  <a:schemeClr val="bg1"/>
                </a:solidFill>
                <a:sym typeface="+mn-ea"/>
              </a:rPr>
              <a:t>：一般而言，投资与经济增长具有正相关关系。</a:t>
            </a:r>
          </a:p>
          <a:p>
            <a:pPr algn="l">
              <a:lnSpc>
                <a:spcPct val="150000"/>
              </a:lnSpc>
              <a:buClrTx/>
              <a:buSzTx/>
              <a:buFontTx/>
            </a:pPr>
            <a:r>
              <a:rPr lang="zh-CN" altLang="en-US" sz="2400" dirty="0">
                <a:solidFill>
                  <a:schemeClr val="bg1"/>
                </a:solidFill>
                <a:sym typeface="+mn-ea"/>
              </a:rPr>
              <a:t>(2)</a:t>
            </a:r>
            <a:r>
              <a:rPr lang="zh-CN" altLang="en-US" sz="2400" dirty="0">
                <a:solidFill>
                  <a:srgbClr val="FFFF00"/>
                </a:solidFill>
                <a:sym typeface="+mn-ea"/>
              </a:rPr>
              <a:t>消费需求的波动</a:t>
            </a:r>
            <a:r>
              <a:rPr lang="zh-CN" altLang="en-US" sz="2400" dirty="0">
                <a:solidFill>
                  <a:schemeClr val="bg1"/>
                </a:solidFill>
                <a:sym typeface="+mn-ea"/>
              </a:rPr>
              <a:t>：消费需求不足，会导致总需求小于总供给，进而导致产出下降，失业增加，从而使经济增长率下降。</a:t>
            </a:r>
          </a:p>
          <a:p>
            <a:pPr algn="l">
              <a:lnSpc>
                <a:spcPct val="150000"/>
              </a:lnSpc>
              <a:buClrTx/>
              <a:buSzTx/>
              <a:buFontTx/>
            </a:pPr>
            <a:r>
              <a:rPr lang="zh-CN" altLang="en-US" sz="2400" dirty="0">
                <a:solidFill>
                  <a:schemeClr val="bg1"/>
                </a:solidFill>
                <a:sym typeface="+mn-ea"/>
              </a:rPr>
              <a:t>(3)</a:t>
            </a:r>
            <a:r>
              <a:rPr lang="zh-CN" altLang="en-US" sz="2400" dirty="0">
                <a:solidFill>
                  <a:srgbClr val="FFFF00"/>
                </a:solidFill>
                <a:sym typeface="+mn-ea"/>
              </a:rPr>
              <a:t>技术进步的状况</a:t>
            </a:r>
            <a:r>
              <a:rPr lang="zh-CN" altLang="en-US" sz="2400" dirty="0">
                <a:solidFill>
                  <a:schemeClr val="bg1"/>
                </a:solidFill>
                <a:sym typeface="+mn-ea"/>
              </a:rPr>
              <a:t>：当技术进步较快时，经济增长速度较快；当技术进步缓慢时，经济增长就比较缓慢。</a:t>
            </a:r>
          </a:p>
          <a:p>
            <a:pPr algn="l">
              <a:lnSpc>
                <a:spcPct val="150000"/>
              </a:lnSpc>
              <a:buClrTx/>
              <a:buSzTx/>
              <a:buFontTx/>
            </a:pPr>
            <a:r>
              <a:rPr lang="zh-CN" altLang="en-US" sz="2400" dirty="0">
                <a:solidFill>
                  <a:schemeClr val="bg1"/>
                </a:solidFill>
                <a:sym typeface="+mn-ea"/>
              </a:rPr>
              <a:t>(4)</a:t>
            </a:r>
            <a:r>
              <a:rPr lang="zh-CN" altLang="en-US" sz="2400" dirty="0">
                <a:solidFill>
                  <a:srgbClr val="FFFF00"/>
                </a:solidFill>
                <a:sym typeface="+mn-ea"/>
              </a:rPr>
              <a:t>预期的变化</a:t>
            </a:r>
            <a:r>
              <a:rPr lang="zh-CN" altLang="en-US" sz="2400" dirty="0">
                <a:solidFill>
                  <a:schemeClr val="bg1"/>
                </a:solidFill>
                <a:sym typeface="+mn-ea"/>
              </a:rPr>
              <a:t>：人们对经济前景的预测和判断往往会影响经济主体的决策行为。当人们对今后经济增长的预期比较乐观时，就愿意增加消费和投资，从而推动经济增长。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5816977"/>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(5)</a:t>
            </a:r>
            <a:r>
              <a:rPr lang="zh-CN" altLang="en-US" sz="2400" dirty="0">
                <a:solidFill>
                  <a:srgbClr val="FFFF00"/>
                </a:solidFill>
                <a:sym typeface="+mn-ea"/>
              </a:rPr>
              <a:t>经济体制的变动</a:t>
            </a:r>
            <a:r>
              <a:rPr lang="zh-CN" altLang="en-US" sz="2400" dirty="0">
                <a:solidFill>
                  <a:schemeClr val="bg1"/>
                </a:solidFill>
                <a:sym typeface="+mn-ea"/>
              </a:rPr>
              <a:t>：在过去的计划经济体制下，由于我国地方政府或国有企业的“预算软约束”，使投资需求增长过快，导致经济存在过热状态。当政府对此进行调整时。又会导致经济增速下降。</a:t>
            </a:r>
          </a:p>
          <a:p>
            <a:pPr algn="l">
              <a:lnSpc>
                <a:spcPct val="150000"/>
              </a:lnSpc>
              <a:buClrTx/>
              <a:buSzTx/>
              <a:buFontTx/>
            </a:pPr>
            <a:r>
              <a:rPr lang="zh-CN" altLang="en-US" sz="2400" dirty="0">
                <a:solidFill>
                  <a:schemeClr val="bg1"/>
                </a:solidFill>
                <a:sym typeface="+mn-ea"/>
              </a:rPr>
              <a:t>(6)</a:t>
            </a:r>
            <a:r>
              <a:rPr lang="zh-CN" altLang="en-US" sz="2400" dirty="0">
                <a:solidFill>
                  <a:srgbClr val="FFFF00"/>
                </a:solidFill>
                <a:sym typeface="+mn-ea"/>
              </a:rPr>
              <a:t>国际经济因素的冲击</a:t>
            </a:r>
            <a:r>
              <a:rPr lang="zh-CN" altLang="en-US" sz="2400" dirty="0">
                <a:solidFill>
                  <a:schemeClr val="bg1"/>
                </a:solidFill>
                <a:sym typeface="+mn-ea"/>
              </a:rPr>
              <a:t>：由于经济全球化的影响，各个国家或地区的经济活动是紧密联系的，一个或少数几个国家经济出现衰退，很可能波及相关国家，从而导致这些国家的经济波动。如2008年以来我国经济波动的主要原因就是受到了国际金融危机的严重冲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1200329"/>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【考点四】分析和预测经济波动的指标体系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1"/>
            </p:custDataLst>
          </p:nvPr>
        </p:nvGraphicFramePr>
        <p:xfrm>
          <a:off x="1645920" y="2194564"/>
          <a:ext cx="7927341" cy="1969465"/>
        </p:xfrm>
        <a:graphic>
          <a:graphicData uri="http://schemas.openxmlformats.org/drawingml/2006/table">
            <a:tbl>
              <a:tblPr firstRow="1" bandRow="1">
                <a:tableStyleId>{5C22544A-7EE6-4342-B048-85BDC9FD1C3A}</a:tableStyleId>
              </a:tblPr>
              <a:tblGrid>
                <a:gridCol w="2642447">
                  <a:extLst>
                    <a:ext uri="{9D8B030D-6E8A-4147-A177-3AD203B41FA5}">
                      <a16:colId xmlns:a16="http://schemas.microsoft.com/office/drawing/2014/main" val="20000"/>
                    </a:ext>
                  </a:extLst>
                </a:gridCol>
                <a:gridCol w="2642447">
                  <a:extLst>
                    <a:ext uri="{9D8B030D-6E8A-4147-A177-3AD203B41FA5}">
                      <a16:colId xmlns:a16="http://schemas.microsoft.com/office/drawing/2014/main" val="20001"/>
                    </a:ext>
                  </a:extLst>
                </a:gridCol>
                <a:gridCol w="2642447">
                  <a:extLst>
                    <a:ext uri="{9D8B030D-6E8A-4147-A177-3AD203B41FA5}">
                      <a16:colId xmlns:a16="http://schemas.microsoft.com/office/drawing/2014/main" val="20002"/>
                    </a:ext>
                  </a:extLst>
                </a:gridCol>
              </a:tblGrid>
              <a:tr h="579254">
                <a:tc>
                  <a:txBody>
                    <a:bodyPr/>
                    <a:lstStyle/>
                    <a:p>
                      <a:pPr>
                        <a:buNone/>
                      </a:pPr>
                      <a:r>
                        <a:rPr lang="zh-CN" altLang="en-US" dirty="0"/>
                        <a:t>一致指标</a:t>
                      </a:r>
                    </a:p>
                  </a:txBody>
                  <a:tcPr/>
                </a:tc>
                <a:tc>
                  <a:txBody>
                    <a:bodyPr/>
                    <a:lstStyle/>
                    <a:p>
                      <a:pPr>
                        <a:buNone/>
                      </a:pPr>
                      <a:r>
                        <a:rPr lang="zh-CN" altLang="en-US"/>
                        <a:t>先行指标</a:t>
                      </a:r>
                    </a:p>
                  </a:txBody>
                  <a:tcPr/>
                </a:tc>
                <a:tc>
                  <a:txBody>
                    <a:bodyPr/>
                    <a:lstStyle/>
                    <a:p>
                      <a:pPr>
                        <a:buNone/>
                      </a:pPr>
                      <a:r>
                        <a:rPr lang="zh-CN" altLang="en-US"/>
                        <a:t>滞后指标</a:t>
                      </a:r>
                    </a:p>
                  </a:txBody>
                  <a:tcPr/>
                </a:tc>
                <a:extLst>
                  <a:ext uri="{0D108BD9-81ED-4DB2-BD59-A6C34878D82A}">
                    <a16:rowId xmlns:a16="http://schemas.microsoft.com/office/drawing/2014/main" val="10000"/>
                  </a:ext>
                </a:extLst>
              </a:tr>
              <a:tr h="1390211">
                <a:tc>
                  <a:txBody>
                    <a:bodyPr/>
                    <a:lstStyle/>
                    <a:p>
                      <a:pPr>
                        <a:buNone/>
                      </a:pPr>
                      <a:r>
                        <a:rPr lang="zh-CN" altLang="en-US" dirty="0"/>
                        <a:t>工业总产值</a:t>
                      </a:r>
                    </a:p>
                    <a:p>
                      <a:pPr>
                        <a:buNone/>
                      </a:pPr>
                      <a:r>
                        <a:rPr lang="zh-CN" altLang="en-US" dirty="0"/>
                        <a:t>固定资产投资额</a:t>
                      </a:r>
                    </a:p>
                    <a:p>
                      <a:pPr>
                        <a:buNone/>
                      </a:pPr>
                      <a:r>
                        <a:rPr lang="zh-CN" altLang="en-US" dirty="0"/>
                        <a:t>社会消费品零售总额</a:t>
                      </a:r>
                    </a:p>
                  </a:txBody>
                  <a:tcPr/>
                </a:tc>
                <a:tc>
                  <a:txBody>
                    <a:bodyPr/>
                    <a:lstStyle/>
                    <a:p>
                      <a:pPr>
                        <a:buNone/>
                      </a:pPr>
                      <a:r>
                        <a:rPr lang="zh-CN" altLang="en-US" dirty="0"/>
                        <a:t>制造业订货单</a:t>
                      </a:r>
                    </a:p>
                    <a:p>
                      <a:pPr>
                        <a:buNone/>
                      </a:pPr>
                      <a:r>
                        <a:rPr lang="zh-CN" altLang="en-US" dirty="0"/>
                        <a:t>股票价格指数</a:t>
                      </a:r>
                    </a:p>
                    <a:p>
                      <a:pPr>
                        <a:buNone/>
                      </a:pPr>
                      <a:r>
                        <a:rPr lang="zh-CN" altLang="en-US" dirty="0"/>
                        <a:t>广义货币</a:t>
                      </a:r>
                      <a:r>
                        <a:rPr lang="en-US" altLang="zh-CN" dirty="0"/>
                        <a:t>M2</a:t>
                      </a:r>
                    </a:p>
                  </a:txBody>
                  <a:tcPr/>
                </a:tc>
                <a:tc>
                  <a:txBody>
                    <a:bodyPr/>
                    <a:lstStyle/>
                    <a:p>
                      <a:pPr>
                        <a:buNone/>
                      </a:pPr>
                      <a:r>
                        <a:rPr lang="zh-CN" altLang="en-US" dirty="0"/>
                        <a:t>库存</a:t>
                      </a:r>
                    </a:p>
                    <a:p>
                      <a:pPr>
                        <a:buNone/>
                      </a:pPr>
                      <a:r>
                        <a:rPr lang="zh-CN" altLang="en-US" dirty="0"/>
                        <a:t>居民消费价额指数</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48751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80315" y="799396"/>
            <a:ext cx="9154453" cy="600164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三、经济发展</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【考点一】经济发展的基本理论</a:t>
            </a:r>
          </a:p>
          <a:p>
            <a:pPr algn="l">
              <a:lnSpc>
                <a:spcPct val="150000"/>
              </a:lnSpc>
              <a:buClrTx/>
              <a:buSzTx/>
              <a:buFontTx/>
            </a:pPr>
            <a:r>
              <a:rPr lang="zh-CN" altLang="en-US" sz="2400" dirty="0">
                <a:solidFill>
                  <a:schemeClr val="bg1"/>
                </a:solidFill>
                <a:sym typeface="+mn-ea"/>
              </a:rPr>
              <a:t>经济发展主要是指发展中国家或地区人民生活水平的持续提高，并伴随着物质资本和人力资本的增加以及技术的进步。</a:t>
            </a:r>
          </a:p>
          <a:p>
            <a:pPr algn="l">
              <a:lnSpc>
                <a:spcPct val="150000"/>
              </a:lnSpc>
              <a:buClrTx/>
              <a:buSzTx/>
              <a:buFontTx/>
            </a:pPr>
            <a:r>
              <a:rPr lang="zh-CN" altLang="en-US" sz="2400" dirty="0">
                <a:solidFill>
                  <a:schemeClr val="bg1"/>
                </a:solidFill>
                <a:sym typeface="+mn-ea"/>
              </a:rPr>
              <a:t>经济发展不仅包括经济增长，而且还包括经济结构和社会结构的变化。变化包括：</a:t>
            </a:r>
          </a:p>
          <a:p>
            <a:pPr algn="l">
              <a:lnSpc>
                <a:spcPct val="150000"/>
              </a:lnSpc>
              <a:buClrTx/>
              <a:buSzTx/>
              <a:buFontTx/>
            </a:pPr>
            <a:r>
              <a:rPr lang="zh-CN" altLang="en-US" sz="2400" dirty="0">
                <a:solidFill>
                  <a:srgbClr val="FFFF00"/>
                </a:solidFill>
                <a:sym typeface="+mn-ea"/>
              </a:rPr>
              <a:t>①产业结构的不断优化;                 ②城市化进程的逐步推进;</a:t>
            </a:r>
          </a:p>
          <a:p>
            <a:pPr algn="l">
              <a:lnSpc>
                <a:spcPct val="150000"/>
              </a:lnSpc>
              <a:buClrTx/>
              <a:buSzTx/>
              <a:buFontTx/>
            </a:pPr>
            <a:r>
              <a:rPr lang="zh-CN" altLang="en-US" sz="2400" dirty="0">
                <a:solidFill>
                  <a:srgbClr val="FFFF00"/>
                </a:solidFill>
                <a:sym typeface="+mn-ea"/>
              </a:rPr>
              <a:t>③广大居民生活水平的持续提高;  ④国民收入分配状况的逐步改善。</a:t>
            </a:r>
          </a:p>
          <a:p>
            <a:pPr algn="l">
              <a:lnSpc>
                <a:spcPct val="150000"/>
              </a:lnSpc>
              <a:buClrTx/>
              <a:buSzTx/>
              <a:buFontTx/>
            </a:pPr>
            <a:r>
              <a:rPr lang="zh-CN" altLang="en-US" sz="2400" dirty="0">
                <a:solidFill>
                  <a:schemeClr val="bg1"/>
                </a:solidFill>
                <a:sym typeface="+mn-ea"/>
              </a:rPr>
              <a:t>经济发展的核心是人民生活水平的持续提高，以人为本是经济发展的基本内核。</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3904402"/>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可持续发展是指</a:t>
            </a:r>
            <a:r>
              <a:rPr lang="en-US" altLang="zh-CN" sz="2400" dirty="0">
                <a:solidFill>
                  <a:schemeClr val="bg1"/>
                </a:solidFill>
                <a:sym typeface="+mn-ea"/>
              </a:rPr>
              <a:t>“</a:t>
            </a:r>
            <a:r>
              <a:rPr lang="zh-CN" altLang="en-US" sz="2400" dirty="0">
                <a:solidFill>
                  <a:schemeClr val="bg1"/>
                </a:solidFill>
                <a:sym typeface="+mn-ea"/>
              </a:rPr>
              <a:t>既满足当代人的需要，又不对后代人满足其需要的能力构成危害的发展</a:t>
            </a:r>
            <a:r>
              <a:rPr lang="en-US" altLang="zh-CN" sz="2400" dirty="0">
                <a:solidFill>
                  <a:schemeClr val="bg1"/>
                </a:solidFill>
                <a:sym typeface="+mn-ea"/>
              </a:rPr>
              <a:t>”</a:t>
            </a:r>
            <a:r>
              <a:rPr lang="zh-CN" altLang="en-US" sz="2400" dirty="0">
                <a:solidFill>
                  <a:schemeClr val="bg1"/>
                </a:solidFill>
                <a:sym typeface="+mn-ea"/>
              </a:rPr>
              <a:t>。其</a:t>
            </a:r>
            <a:r>
              <a:rPr lang="zh-CN" altLang="en-US" sz="2400" dirty="0">
                <a:solidFill>
                  <a:srgbClr val="FFFF00"/>
                </a:solidFill>
                <a:sym typeface="+mn-ea"/>
              </a:rPr>
              <a:t>核心思想</a:t>
            </a:r>
            <a:r>
              <a:rPr lang="zh-CN" altLang="en-US" sz="2400" dirty="0">
                <a:solidFill>
                  <a:schemeClr val="bg1"/>
                </a:solidFill>
                <a:sym typeface="+mn-ea"/>
              </a:rPr>
              <a:t>是：既要使当代人的各种需要得到充分满足，个人得到充分发展，又要保护资源和生态环境，不对后代人的生存和发展构成威胁。</a:t>
            </a:r>
          </a:p>
          <a:p>
            <a:pPr algn="l">
              <a:lnSpc>
                <a:spcPct val="150000"/>
              </a:lnSpc>
              <a:buClrTx/>
              <a:buSzTx/>
              <a:buFontTx/>
            </a:pPr>
            <a:r>
              <a:rPr lang="zh-CN" altLang="en-US" sz="2400" dirty="0">
                <a:solidFill>
                  <a:schemeClr val="bg1"/>
                </a:solidFill>
                <a:sym typeface="+mn-ea"/>
              </a:rPr>
              <a:t>可持续发展的思想就是要正确处理经济增长和资源、环境、生态保护之间的关系，使它们之间保持协调和谐关系。</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4458400"/>
          </a:xfrm>
          <a:prstGeom prst="rect">
            <a:avLst/>
          </a:prstGeom>
          <a:noFill/>
        </p:spPr>
        <p:txBody>
          <a:bodyPr wrap="square" rtlCol="0" anchor="t">
            <a:spAutoFit/>
          </a:bodyPr>
          <a:lstStyle/>
          <a:p>
            <a:pPr>
              <a:lnSpc>
                <a:spcPct val="150000"/>
              </a:lnSpc>
            </a:pPr>
            <a:r>
              <a:rPr lang="zh-CN" altLang="en-US" sz="2400" dirty="0">
                <a:solidFill>
                  <a:schemeClr val="bg1"/>
                </a:solidFill>
                <a:sym typeface="+mn-ea"/>
              </a:rPr>
              <a:t>【考点二】</a:t>
            </a:r>
            <a:r>
              <a:rPr lang="zh-CN" altLang="en-US" sz="2400" dirty="0">
                <a:solidFill>
                  <a:srgbClr val="FFFF00"/>
                </a:solidFill>
                <a:sym typeface="+mn-ea"/>
              </a:rPr>
              <a:t>新的经济发展理念</a:t>
            </a:r>
            <a:endParaRPr lang="en-US" altLang="zh-CN" sz="2400" dirty="0">
              <a:solidFill>
                <a:srgbClr val="FFFF00"/>
              </a:solidFill>
              <a:sym typeface="+mn-ea"/>
            </a:endParaRPr>
          </a:p>
          <a:p>
            <a:pPr>
              <a:lnSpc>
                <a:spcPct val="150000"/>
              </a:lnSpc>
            </a:pPr>
            <a:r>
              <a:rPr lang="zh-CN" altLang="en-US" sz="2400" dirty="0">
                <a:solidFill>
                  <a:srgbClr val="FFFF00"/>
                </a:solidFill>
                <a:sym typeface="+mn-ea"/>
              </a:rPr>
              <a:t>在党的十八届五中全会上提出了以</a:t>
            </a:r>
            <a:r>
              <a:rPr lang="en-US" altLang="zh-CN" sz="2400" dirty="0">
                <a:solidFill>
                  <a:srgbClr val="FFFF00"/>
                </a:solidFill>
                <a:sym typeface="+mn-ea"/>
              </a:rPr>
              <a:t>“</a:t>
            </a:r>
            <a:r>
              <a:rPr lang="zh-CN" altLang="en-US" sz="2400" dirty="0">
                <a:solidFill>
                  <a:srgbClr val="FFFF00"/>
                </a:solidFill>
                <a:sym typeface="+mn-ea"/>
              </a:rPr>
              <a:t>创新、协调、绿色、开放、共享</a:t>
            </a:r>
            <a:r>
              <a:rPr lang="en-US" altLang="zh-CN" sz="2400" dirty="0">
                <a:solidFill>
                  <a:srgbClr val="FFFF00"/>
                </a:solidFill>
                <a:sym typeface="+mn-ea"/>
              </a:rPr>
              <a:t>”</a:t>
            </a:r>
            <a:r>
              <a:rPr lang="zh-CN" altLang="en-US" sz="2400" dirty="0">
                <a:solidFill>
                  <a:srgbClr val="FFFF00"/>
                </a:solidFill>
                <a:sym typeface="+mn-ea"/>
              </a:rPr>
              <a:t>为内容的新的经济发展理念。</a:t>
            </a:r>
          </a:p>
          <a:p>
            <a:pPr algn="l">
              <a:lnSpc>
                <a:spcPct val="150000"/>
              </a:lnSpc>
              <a:buClrTx/>
              <a:buSzTx/>
              <a:buFontTx/>
            </a:pPr>
            <a:r>
              <a:rPr lang="zh-CN" altLang="en-US" sz="2400" dirty="0">
                <a:solidFill>
                  <a:schemeClr val="bg1"/>
                </a:solidFill>
                <a:sym typeface="+mn-ea"/>
              </a:rPr>
              <a:t>创新是引领发展的第一动力。</a:t>
            </a:r>
          </a:p>
          <a:p>
            <a:pPr algn="l">
              <a:lnSpc>
                <a:spcPct val="150000"/>
              </a:lnSpc>
              <a:buClrTx/>
              <a:buSzTx/>
              <a:buFontTx/>
            </a:pPr>
            <a:r>
              <a:rPr lang="zh-CN" altLang="en-US" sz="2400" dirty="0">
                <a:solidFill>
                  <a:schemeClr val="bg1"/>
                </a:solidFill>
                <a:sym typeface="+mn-ea"/>
              </a:rPr>
              <a:t>协调是持续健康发展的内在要求。</a:t>
            </a:r>
          </a:p>
          <a:p>
            <a:pPr algn="l">
              <a:lnSpc>
                <a:spcPct val="150000"/>
              </a:lnSpc>
              <a:buClrTx/>
              <a:buSzTx/>
              <a:buFontTx/>
            </a:pPr>
            <a:r>
              <a:rPr lang="zh-CN" altLang="en-US" sz="2400" dirty="0">
                <a:solidFill>
                  <a:schemeClr val="bg1"/>
                </a:solidFill>
                <a:sym typeface="+mn-ea"/>
              </a:rPr>
              <a:t>绿色是永续发展的必要条件和人民对美好生活追求的重要体现。</a:t>
            </a:r>
          </a:p>
          <a:p>
            <a:pPr algn="l">
              <a:lnSpc>
                <a:spcPct val="150000"/>
              </a:lnSpc>
              <a:buClrTx/>
              <a:buSzTx/>
              <a:buFontTx/>
            </a:pPr>
            <a:r>
              <a:rPr lang="zh-CN" altLang="en-US" sz="2400" dirty="0">
                <a:solidFill>
                  <a:schemeClr val="bg1"/>
                </a:solidFill>
                <a:sym typeface="+mn-ea"/>
              </a:rPr>
              <a:t>开放是国家繁荣发展的必由之路。</a:t>
            </a:r>
          </a:p>
          <a:p>
            <a:pPr algn="l">
              <a:lnSpc>
                <a:spcPct val="150000"/>
              </a:lnSpc>
              <a:buClrTx/>
              <a:buSzTx/>
              <a:buFontTx/>
            </a:pPr>
            <a:r>
              <a:rPr lang="zh-CN" altLang="en-US" sz="2400" dirty="0">
                <a:solidFill>
                  <a:schemeClr val="bg1"/>
                </a:solidFill>
                <a:sym typeface="+mn-ea"/>
              </a:rPr>
              <a:t>共享是中国特色社会主义的本质要求。</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52880" y="2923296"/>
            <a:ext cx="7802880" cy="1938020"/>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主要任务：三去、                一降、         一补。</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去产能、去库存、去杠杆     降成本        补短板</a:t>
            </a:r>
          </a:p>
        </p:txBody>
      </p:sp>
      <p:cxnSp>
        <p:nvCxnSpPr>
          <p:cNvPr id="2" name="直接箭头连接符 1"/>
          <p:cNvCxnSpPr/>
          <p:nvPr/>
        </p:nvCxnSpPr>
        <p:spPr>
          <a:xfrm>
            <a:off x="3312990" y="3539563"/>
            <a:ext cx="0" cy="7054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5740449" y="3460749"/>
            <a:ext cx="0" cy="7054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a:off x="7320817" y="3339146"/>
            <a:ext cx="0" cy="70548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矩形 9">
            <a:extLst>
              <a:ext uri="{FF2B5EF4-FFF2-40B4-BE49-F238E27FC236}">
                <a16:creationId xmlns:a16="http://schemas.microsoft.com/office/drawing/2014/main" id="{3ACF2773-F79E-4433-9691-901D4792EAB1}"/>
              </a:ext>
            </a:extLst>
          </p:cNvPr>
          <p:cNvSpPr/>
          <p:nvPr/>
        </p:nvSpPr>
        <p:spPr>
          <a:xfrm>
            <a:off x="1239984" y="837446"/>
            <a:ext cx="8228672" cy="1688411"/>
          </a:xfrm>
          <a:prstGeom prst="rect">
            <a:avLst/>
          </a:prstGeom>
        </p:spPr>
        <p:txBody>
          <a:bodyPr wrap="square">
            <a:spAutoFit/>
          </a:bodyPr>
          <a:lstStyle/>
          <a:p>
            <a:pPr>
              <a:lnSpc>
                <a:spcPct val="150000"/>
              </a:lnSpc>
            </a:pPr>
            <a:r>
              <a:rPr lang="en-US" altLang="zh-CN" sz="2400" dirty="0">
                <a:solidFill>
                  <a:schemeClr val="bg1"/>
                </a:solidFill>
                <a:sym typeface="+mn-ea"/>
              </a:rPr>
              <a:t>【</a:t>
            </a:r>
            <a:r>
              <a:rPr lang="zh-CN" altLang="en-US" sz="2400" dirty="0">
                <a:solidFill>
                  <a:schemeClr val="bg1"/>
                </a:solidFill>
                <a:sym typeface="+mn-ea"/>
              </a:rPr>
              <a:t>考点三</a:t>
            </a:r>
            <a:r>
              <a:rPr lang="en-US" altLang="zh-CN" sz="2400" dirty="0">
                <a:solidFill>
                  <a:schemeClr val="bg1"/>
                </a:solidFill>
                <a:sym typeface="+mn-ea"/>
              </a:rPr>
              <a:t>】</a:t>
            </a:r>
            <a:r>
              <a:rPr lang="zh-CN" altLang="en-US" sz="2400" dirty="0">
                <a:solidFill>
                  <a:schemeClr val="bg1"/>
                </a:solidFill>
                <a:sym typeface="+mn-ea"/>
              </a:rPr>
              <a:t>供给侧结构性改革的含义和主要任务</a:t>
            </a:r>
          </a:p>
          <a:p>
            <a:pPr>
              <a:lnSpc>
                <a:spcPct val="150000"/>
              </a:lnSpc>
            </a:pPr>
            <a:r>
              <a:rPr lang="zh-CN" altLang="en-US" sz="2400" dirty="0">
                <a:solidFill>
                  <a:schemeClr val="bg1"/>
                </a:solidFill>
                <a:sym typeface="+mn-ea"/>
              </a:rPr>
              <a:t>含义：在适度扩大总需求的同时，着力加强供给侧结构性改革，着力提高供给体系质量和效率，增强经济持续增长动力。</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b94b2fdf-fb7e-46e0-99cb-caa61dfc3030}"/>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146</TotalTime>
  <Words>1736</Words>
  <Application>Microsoft Office PowerPoint</Application>
  <PresentationFormat>宽屏</PresentationFormat>
  <Paragraphs>152</Paragraphs>
  <Slides>16</Slides>
  <Notes>16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142</cp:revision>
  <dcterms:created xsi:type="dcterms:W3CDTF">2017-05-13T03:05:00Z</dcterms:created>
  <dcterms:modified xsi:type="dcterms:W3CDTF">2021-07-06T16:41:46Z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