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23"/>
  </p:notesMasterIdLst>
  <p:handoutMasterIdLst>
    <p:handoutMasterId r:id="rId24"/>
  </p:handoutMasterIdLst>
  <p:sldIdLst>
    <p:sldId id="351" r:id="rId2"/>
    <p:sldId id="271" r:id="rId3"/>
    <p:sldId id="322" r:id="rId4"/>
    <p:sldId id="357" r:id="rId5"/>
    <p:sldId id="358" r:id="rId6"/>
    <p:sldId id="359" r:id="rId7"/>
    <p:sldId id="360" r:id="rId8"/>
    <p:sldId id="275" r:id="rId9"/>
    <p:sldId id="329" r:id="rId10"/>
    <p:sldId id="362" r:id="rId11"/>
    <p:sldId id="363" r:id="rId12"/>
    <p:sldId id="364" r:id="rId13"/>
    <p:sldId id="374" r:id="rId14"/>
    <p:sldId id="365" r:id="rId15"/>
    <p:sldId id="366" r:id="rId16"/>
    <p:sldId id="367" r:id="rId17"/>
    <p:sldId id="288" r:id="rId18"/>
    <p:sldId id="336" r:id="rId19"/>
    <p:sldId id="368" r:id="rId20"/>
    <p:sldId id="369" r:id="rId21"/>
    <p:sldId id="373" r:id="rId2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默认节" id="{046A25E1-24E0-7545-A353-9841F97117B2}">
          <p14:sldIdLst>
            <p14:sldId id="351"/>
            <p14:sldId id="271"/>
            <p14:sldId id="322"/>
            <p14:sldId id="357"/>
            <p14:sldId id="358"/>
            <p14:sldId id="359"/>
            <p14:sldId id="360"/>
            <p14:sldId id="275"/>
            <p14:sldId id="329"/>
            <p14:sldId id="362"/>
            <p14:sldId id="363"/>
            <p14:sldId id="364"/>
            <p14:sldId id="374"/>
            <p14:sldId id="365"/>
            <p14:sldId id="366"/>
            <p14:sldId id="367"/>
            <p14:sldId id="288"/>
            <p14:sldId id="336"/>
            <p14:sldId id="368"/>
            <p14:sldId id="369"/>
            <p14:sldId id="373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83">
          <p15:clr>
            <a:srgbClr val="A4A3A4"/>
          </p15:clr>
        </p15:guide>
        <p15:guide id="2" pos="3840">
          <p15:clr>
            <a:srgbClr val="A4A3A4"/>
          </p15:clr>
        </p15:guide>
        <p15:guide id="3" orient="horz" pos="2024">
          <p15:clr>
            <a:srgbClr val="A4A3A4"/>
          </p15:clr>
        </p15:guide>
        <p15:guide id="4" pos="166">
          <p15:clr>
            <a:srgbClr val="A4A3A4"/>
          </p15:clr>
        </p15:guide>
        <p15:guide id="5" pos="753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00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C9494"/>
    <a:srgbClr val="F95647"/>
    <a:srgbClr val="88CCC1"/>
    <a:srgbClr val="7CB554"/>
    <a:srgbClr val="FF9999"/>
    <a:srgbClr val="00B0F0"/>
    <a:srgbClr val="FF9409"/>
    <a:srgbClr val="FAC14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中度样式 4 - 强调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1342" autoAdjust="0"/>
    <p:restoredTop sz="95238"/>
  </p:normalViewPr>
  <p:slideViewPr>
    <p:cSldViewPr snapToGrid="0">
      <p:cViewPr varScale="1">
        <p:scale>
          <a:sx n="72" d="100"/>
          <a:sy n="72" d="100"/>
        </p:scale>
        <p:origin x="810" y="72"/>
      </p:cViewPr>
      <p:guideLst>
        <p:guide orient="horz" pos="2183"/>
        <p:guide pos="3840"/>
        <p:guide orient="horz" pos="2024"/>
        <p:guide pos="166"/>
        <p:guide pos="7537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image" Target="../media/image7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9B84EA-7D68-4D60-9CB1-D50884785D1C}" type="datetimeFigureOut">
              <a:rPr lang="zh-CN" altLang="en-US" smtClean="0"/>
              <a:t>2021/5/19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4E0FC9-F1F8-4FAE-9988-3BA365CFD46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2528243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A48B96-639E-45A3-A0BA-2464DFDB1FAA}" type="datetimeFigureOut">
              <a:rPr lang="zh-CN" altLang="en-US" smtClean="0"/>
              <a:t>2021/5/19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837353-30EB-4A48-80EB-173D804AEFB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499945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837353-30EB-4A48-80EB-173D804AEFBD}" type="slidenum">
              <a:rPr lang="zh-CN" altLang="en-US" smtClean="0"/>
              <a:t>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21552373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837353-30EB-4A48-80EB-173D804AEFBD}" type="slidenum">
              <a:rPr lang="zh-CN" altLang="en-US" smtClean="0"/>
              <a:t>10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20531058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837353-30EB-4A48-80EB-173D804AEFBD}" type="slidenum">
              <a:rPr lang="zh-CN" altLang="en-US" smtClean="0"/>
              <a:t>11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271883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837353-30EB-4A48-80EB-173D804AEFBD}" type="slidenum">
              <a:rPr lang="zh-CN" altLang="en-US" smtClean="0"/>
              <a:t>12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5645325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837353-30EB-4A48-80EB-173D804AEFBD}" type="slidenum">
              <a:rPr lang="zh-CN" altLang="en-US" smtClean="0"/>
              <a:t>13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1825504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837353-30EB-4A48-80EB-173D804AEFBD}" type="slidenum">
              <a:rPr lang="zh-CN" altLang="en-US" smtClean="0"/>
              <a:t>14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54399877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837353-30EB-4A48-80EB-173D804AEFBD}" type="slidenum">
              <a:rPr lang="zh-CN" altLang="en-US" smtClean="0"/>
              <a:t>15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40592248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837353-30EB-4A48-80EB-173D804AEFBD}" type="slidenum">
              <a:rPr lang="zh-CN" altLang="en-US" smtClean="0"/>
              <a:t>16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83565579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837353-30EB-4A48-80EB-173D804AEFBD}" type="slidenum">
              <a:rPr lang="zh-CN" altLang="en-US" smtClean="0"/>
              <a:t>17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9077493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837353-30EB-4A48-80EB-173D804AEFBD}" type="slidenum">
              <a:rPr lang="zh-CN" altLang="en-US" smtClean="0"/>
              <a:t>18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245426182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837353-30EB-4A48-80EB-173D804AEFBD}" type="slidenum">
              <a:rPr lang="zh-CN" altLang="en-US" smtClean="0"/>
              <a:t>19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1691407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837353-30EB-4A48-80EB-173D804AEFBD}" type="slidenum">
              <a:rPr lang="zh-CN" altLang="en-US" smtClean="0"/>
              <a:t>2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50473640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837353-30EB-4A48-80EB-173D804AEFBD}" type="slidenum">
              <a:rPr lang="zh-CN" altLang="en-US" smtClean="0"/>
              <a:t>20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54000733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837353-30EB-4A48-80EB-173D804AEFBD}" type="slidenum">
              <a:rPr lang="zh-CN" altLang="en-US" smtClean="0"/>
              <a:t>21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5494308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837353-30EB-4A48-80EB-173D804AEFBD}" type="slidenum">
              <a:rPr lang="zh-CN" altLang="en-US" smtClean="0"/>
              <a:t>3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3442688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837353-30EB-4A48-80EB-173D804AEFBD}" type="slidenum">
              <a:rPr lang="zh-CN" altLang="en-US" smtClean="0"/>
              <a:t>4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935387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837353-30EB-4A48-80EB-173D804AEFBD}" type="slidenum">
              <a:rPr lang="zh-CN" altLang="en-US" smtClean="0"/>
              <a:t>5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6157576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837353-30EB-4A48-80EB-173D804AEFBD}" type="slidenum">
              <a:rPr lang="zh-CN" altLang="en-US" smtClean="0"/>
              <a:t>6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1047714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837353-30EB-4A48-80EB-173D804AEFBD}" type="slidenum">
              <a:rPr lang="zh-CN" altLang="en-US" smtClean="0"/>
              <a:t>7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5802768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837353-30EB-4A48-80EB-173D804AEFBD}" type="slidenum">
              <a:rPr lang="zh-CN" altLang="en-US" smtClean="0"/>
              <a:t>8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814160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837353-30EB-4A48-80EB-173D804AEFBD}" type="slidenum">
              <a:rPr lang="zh-CN" altLang="en-US" smtClean="0"/>
              <a:t>9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67112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矩形 2"/>
          <p:cNvSpPr/>
          <p:nvPr userDrawn="1"/>
        </p:nvSpPr>
        <p:spPr>
          <a:xfrm>
            <a:off x="0" y="5867553"/>
            <a:ext cx="6096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zh-CN" altLang="en-US" sz="1800" dirty="0">
                <a:solidFill>
                  <a:schemeClr val="bg1">
                    <a:lumMod val="8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不得将觅知网的</a:t>
            </a:r>
            <a:r>
              <a:rPr lang="en-US" altLang="zh-CN" sz="1800" dirty="0">
                <a:solidFill>
                  <a:schemeClr val="bg1">
                    <a:lumMod val="8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PPT</a:t>
            </a:r>
            <a:r>
              <a:rPr lang="zh-CN" altLang="en-US" sz="1800" dirty="0">
                <a:solidFill>
                  <a:schemeClr val="bg1">
                    <a:lumMod val="8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模板、</a:t>
            </a:r>
            <a:r>
              <a:rPr lang="en-US" altLang="zh-CN" sz="1800" dirty="0">
                <a:solidFill>
                  <a:schemeClr val="bg1">
                    <a:lumMod val="8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PPT</a:t>
            </a:r>
            <a:r>
              <a:rPr lang="zh-CN" altLang="en-US" sz="1800" dirty="0">
                <a:solidFill>
                  <a:schemeClr val="bg1">
                    <a:lumMod val="8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素材，本身用于再出售，或者出租、出借、转让、分销、发布或者作为礼物供他人使用，不得转授权、出卖、转让本协议或者本协议中的权利。</a:t>
            </a:r>
            <a:endParaRPr lang="zh-CN" altLang="en-US" dirty="0">
              <a:solidFill>
                <a:schemeClr val="bg1">
                  <a:lumMod val="85000"/>
                </a:schemeClr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C4806-4196-4FBB-8289-AA32A40B7815}" type="datetimeFigureOut">
              <a:rPr lang="zh-CN" altLang="en-US" smtClean="0"/>
              <a:t>2021/5/19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DC96B7-C375-4C39-ACFC-8B938E682D80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2CE16-F6FA-4043-9648-D3D03539C4A6}" type="datetimeFigureOut">
              <a:rPr lang="zh-CN" altLang="en-US" smtClean="0"/>
              <a:t>2021/5/19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C1C04E-B5F8-4BE3-BC9B-F52F4EC5F7EF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/>
          <p:cNvPicPr>
            <a:picLocks noChangeAspect="1"/>
          </p:cNvPicPr>
          <p:nvPr userDrawn="1"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5795" cy="68580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8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8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wmf"/><Relationship Id="rId3" Type="http://schemas.openxmlformats.org/officeDocument/2006/relationships/notesSlide" Target="../notesSlides/notesSlide14.xml"/><Relationship Id="rId7" Type="http://schemas.openxmlformats.org/officeDocument/2006/relationships/oleObject" Target="../embeddings/oleObject2.bin"/><Relationship Id="rId2" Type="http://schemas.openxmlformats.org/officeDocument/2006/relationships/slideLayout" Target="../slideLayouts/slideLayout8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7.wmf"/><Relationship Id="rId5" Type="http://schemas.openxmlformats.org/officeDocument/2006/relationships/oleObject" Target="../embeddings/oleObject1.bin"/><Relationship Id="rId4" Type="http://schemas.openxmlformats.org/officeDocument/2006/relationships/image" Target="../media/image4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8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20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8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8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8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1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组合 22"/>
          <p:cNvGrpSpPr/>
          <p:nvPr/>
        </p:nvGrpSpPr>
        <p:grpSpPr>
          <a:xfrm>
            <a:off x="508050" y="1929430"/>
            <a:ext cx="5566555" cy="3055936"/>
            <a:chOff x="1000574" y="2092140"/>
            <a:chExt cx="5566555" cy="3055936"/>
          </a:xfrm>
        </p:grpSpPr>
        <p:grpSp>
          <p:nvGrpSpPr>
            <p:cNvPr id="15" name="组合 14"/>
            <p:cNvGrpSpPr/>
            <p:nvPr/>
          </p:nvGrpSpPr>
          <p:grpSpPr>
            <a:xfrm>
              <a:off x="1000574" y="2092140"/>
              <a:ext cx="5566555" cy="3055936"/>
              <a:chOff x="1000574" y="2092140"/>
              <a:chExt cx="5566555" cy="3055936"/>
            </a:xfrm>
          </p:grpSpPr>
          <p:sp>
            <p:nvSpPr>
              <p:cNvPr id="17" name="任意多边形 16"/>
              <p:cNvSpPr/>
              <p:nvPr/>
            </p:nvSpPr>
            <p:spPr>
              <a:xfrm>
                <a:off x="1593668" y="2092140"/>
                <a:ext cx="4973461" cy="1787533"/>
              </a:xfrm>
              <a:custGeom>
                <a:avLst/>
                <a:gdLst>
                  <a:gd name="connsiteX0" fmla="*/ 4493623 w 4493623"/>
                  <a:gd name="connsiteY0" fmla="*/ 0 h 1672045"/>
                  <a:gd name="connsiteX1" fmla="*/ 3370218 w 4493623"/>
                  <a:gd name="connsiteY1" fmla="*/ 666205 h 1672045"/>
                  <a:gd name="connsiteX2" fmla="*/ 613955 w 4493623"/>
                  <a:gd name="connsiteY2" fmla="*/ 1214845 h 1672045"/>
                  <a:gd name="connsiteX3" fmla="*/ 0 w 4493623"/>
                  <a:gd name="connsiteY3" fmla="*/ 1672045 h 167204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4493623" h="1672045">
                    <a:moveTo>
                      <a:pt x="4493623" y="0"/>
                    </a:moveTo>
                    <a:cubicBezTo>
                      <a:pt x="4255226" y="231865"/>
                      <a:pt x="4016829" y="463731"/>
                      <a:pt x="3370218" y="666205"/>
                    </a:cubicBezTo>
                    <a:cubicBezTo>
                      <a:pt x="2723607" y="868679"/>
                      <a:pt x="1175658" y="1047205"/>
                      <a:pt x="613955" y="1214845"/>
                    </a:cubicBezTo>
                    <a:cubicBezTo>
                      <a:pt x="52252" y="1382485"/>
                      <a:pt x="26126" y="1527265"/>
                      <a:pt x="0" y="1672045"/>
                    </a:cubicBezTo>
                  </a:path>
                </a:pathLst>
              </a:custGeom>
              <a:noFill/>
              <a:ln w="9525">
                <a:solidFill>
                  <a:srgbClr val="E58F9E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cs typeface="+mn-ea"/>
                  <a:sym typeface="+mn-lt"/>
                </a:endParaRPr>
              </a:p>
            </p:txBody>
          </p:sp>
          <p:sp>
            <p:nvSpPr>
              <p:cNvPr id="25" name="泪滴形 24"/>
              <p:cNvSpPr/>
              <p:nvPr/>
            </p:nvSpPr>
            <p:spPr>
              <a:xfrm rot="19163179">
                <a:off x="1000574" y="3992376"/>
                <a:ext cx="1155700" cy="1155700"/>
              </a:xfrm>
              <a:custGeom>
                <a:avLst/>
                <a:gdLst>
                  <a:gd name="connsiteX0" fmla="*/ 0 w 1802674"/>
                  <a:gd name="connsiteY0" fmla="*/ 901337 h 1802674"/>
                  <a:gd name="connsiteX1" fmla="*/ 901337 w 1802674"/>
                  <a:gd name="connsiteY1" fmla="*/ 0 h 1802674"/>
                  <a:gd name="connsiteX2" fmla="*/ 1802674 w 1802674"/>
                  <a:gd name="connsiteY2" fmla="*/ 0 h 1802674"/>
                  <a:gd name="connsiteX3" fmla="*/ 1802674 w 1802674"/>
                  <a:gd name="connsiteY3" fmla="*/ 901337 h 1802674"/>
                  <a:gd name="connsiteX4" fmla="*/ 901337 w 1802674"/>
                  <a:gd name="connsiteY4" fmla="*/ 1802674 h 1802674"/>
                  <a:gd name="connsiteX5" fmla="*/ 0 w 1802674"/>
                  <a:gd name="connsiteY5" fmla="*/ 901337 h 1802674"/>
                  <a:gd name="connsiteX0-1" fmla="*/ 0 w 1802674"/>
                  <a:gd name="connsiteY0-2" fmla="*/ 901337 h 1802674"/>
                  <a:gd name="connsiteX1-3" fmla="*/ 901337 w 1802674"/>
                  <a:gd name="connsiteY1-4" fmla="*/ 0 h 1802674"/>
                  <a:gd name="connsiteX2-5" fmla="*/ 1356449 w 1802674"/>
                  <a:gd name="connsiteY2-6" fmla="*/ 1405 h 1802674"/>
                  <a:gd name="connsiteX3-7" fmla="*/ 1802674 w 1802674"/>
                  <a:gd name="connsiteY3-8" fmla="*/ 0 h 1802674"/>
                  <a:gd name="connsiteX4-9" fmla="*/ 1802674 w 1802674"/>
                  <a:gd name="connsiteY4-10" fmla="*/ 901337 h 1802674"/>
                  <a:gd name="connsiteX5-11" fmla="*/ 901337 w 1802674"/>
                  <a:gd name="connsiteY5-12" fmla="*/ 1802674 h 1802674"/>
                  <a:gd name="connsiteX6" fmla="*/ 0 w 1802674"/>
                  <a:gd name="connsiteY6" fmla="*/ 901337 h 1802674"/>
                  <a:gd name="connsiteX0-13" fmla="*/ 0 w 1802674"/>
                  <a:gd name="connsiteY0-14" fmla="*/ 901337 h 1802674"/>
                  <a:gd name="connsiteX1-15" fmla="*/ 901337 w 1802674"/>
                  <a:gd name="connsiteY1-16" fmla="*/ 0 h 1802674"/>
                  <a:gd name="connsiteX2-17" fmla="*/ 1356449 w 1802674"/>
                  <a:gd name="connsiteY2-18" fmla="*/ 1405 h 1802674"/>
                  <a:gd name="connsiteX3-19" fmla="*/ 1802674 w 1802674"/>
                  <a:gd name="connsiteY3-20" fmla="*/ 0 h 1802674"/>
                  <a:gd name="connsiteX4-21" fmla="*/ 1802674 w 1802674"/>
                  <a:gd name="connsiteY4-22" fmla="*/ 901337 h 1802674"/>
                  <a:gd name="connsiteX5-23" fmla="*/ 901337 w 1802674"/>
                  <a:gd name="connsiteY5-24" fmla="*/ 1802674 h 1802674"/>
                  <a:gd name="connsiteX6-25" fmla="*/ 0 w 1802674"/>
                  <a:gd name="connsiteY6-26" fmla="*/ 901337 h 1802674"/>
                  <a:gd name="connsiteX0-27" fmla="*/ 0 w 1802674"/>
                  <a:gd name="connsiteY0-28" fmla="*/ 901337 h 1802674"/>
                  <a:gd name="connsiteX1-29" fmla="*/ 901337 w 1802674"/>
                  <a:gd name="connsiteY1-30" fmla="*/ 0 h 1802674"/>
                  <a:gd name="connsiteX2-31" fmla="*/ 1356449 w 1802674"/>
                  <a:gd name="connsiteY2-32" fmla="*/ 1405 h 1802674"/>
                  <a:gd name="connsiteX3-33" fmla="*/ 1802674 w 1802674"/>
                  <a:gd name="connsiteY3-34" fmla="*/ 0 h 1802674"/>
                  <a:gd name="connsiteX4-35" fmla="*/ 1802674 w 1802674"/>
                  <a:gd name="connsiteY4-36" fmla="*/ 901337 h 1802674"/>
                  <a:gd name="connsiteX5-37" fmla="*/ 901337 w 1802674"/>
                  <a:gd name="connsiteY5-38" fmla="*/ 1802674 h 1802674"/>
                  <a:gd name="connsiteX6-39" fmla="*/ 0 w 1802674"/>
                  <a:gd name="connsiteY6-40" fmla="*/ 901337 h 1802674"/>
                  <a:gd name="connsiteX0-41" fmla="*/ 0 w 1802674"/>
                  <a:gd name="connsiteY0-42" fmla="*/ 901337 h 1802674"/>
                  <a:gd name="connsiteX1-43" fmla="*/ 901337 w 1802674"/>
                  <a:gd name="connsiteY1-44" fmla="*/ 0 h 1802674"/>
                  <a:gd name="connsiteX2-45" fmla="*/ 1802674 w 1802674"/>
                  <a:gd name="connsiteY2-46" fmla="*/ 0 h 1802674"/>
                  <a:gd name="connsiteX3-47" fmla="*/ 1802674 w 1802674"/>
                  <a:gd name="connsiteY3-48" fmla="*/ 901337 h 1802674"/>
                  <a:gd name="connsiteX4-49" fmla="*/ 901337 w 1802674"/>
                  <a:gd name="connsiteY4-50" fmla="*/ 1802674 h 1802674"/>
                  <a:gd name="connsiteX5-51" fmla="*/ 0 w 1802674"/>
                  <a:gd name="connsiteY5-52" fmla="*/ 901337 h 1802674"/>
                  <a:gd name="connsiteX0-53" fmla="*/ 0 w 1802674"/>
                  <a:gd name="connsiteY0-54" fmla="*/ 901337 h 1802674"/>
                  <a:gd name="connsiteX1-55" fmla="*/ 901337 w 1802674"/>
                  <a:gd name="connsiteY1-56" fmla="*/ 0 h 1802674"/>
                  <a:gd name="connsiteX2-57" fmla="*/ 1802674 w 1802674"/>
                  <a:gd name="connsiteY2-58" fmla="*/ 0 h 1802674"/>
                  <a:gd name="connsiteX3-59" fmla="*/ 1802674 w 1802674"/>
                  <a:gd name="connsiteY3-60" fmla="*/ 901337 h 1802674"/>
                  <a:gd name="connsiteX4-61" fmla="*/ 901337 w 1802674"/>
                  <a:gd name="connsiteY4-62" fmla="*/ 1802674 h 1802674"/>
                  <a:gd name="connsiteX5-63" fmla="*/ 0 w 1802674"/>
                  <a:gd name="connsiteY5-64" fmla="*/ 901337 h 1802674"/>
                  <a:gd name="connsiteX0-65" fmla="*/ 0 w 1802674"/>
                  <a:gd name="connsiteY0-66" fmla="*/ 901337 h 1802674"/>
                  <a:gd name="connsiteX1-67" fmla="*/ 901337 w 1802674"/>
                  <a:gd name="connsiteY1-68" fmla="*/ 0 h 1802674"/>
                  <a:gd name="connsiteX2-69" fmla="*/ 1802674 w 1802674"/>
                  <a:gd name="connsiteY2-70" fmla="*/ 0 h 1802674"/>
                  <a:gd name="connsiteX3-71" fmla="*/ 1802674 w 1802674"/>
                  <a:gd name="connsiteY3-72" fmla="*/ 901337 h 1802674"/>
                  <a:gd name="connsiteX4-73" fmla="*/ 901337 w 1802674"/>
                  <a:gd name="connsiteY4-74" fmla="*/ 1802674 h 1802674"/>
                  <a:gd name="connsiteX5-75" fmla="*/ 0 w 1802674"/>
                  <a:gd name="connsiteY5-76" fmla="*/ 901337 h 1802674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  <a:cxn ang="0">
                    <a:pos x="connsiteX4-9" y="connsiteY4-10"/>
                  </a:cxn>
                  <a:cxn ang="0">
                    <a:pos x="connsiteX5-11" y="connsiteY5-12"/>
                  </a:cxn>
                </a:cxnLst>
                <a:rect l="l" t="t" r="r" b="b"/>
                <a:pathLst>
                  <a:path w="1802674" h="1802674">
                    <a:moveTo>
                      <a:pt x="0" y="901337"/>
                    </a:moveTo>
                    <a:cubicBezTo>
                      <a:pt x="0" y="403542"/>
                      <a:pt x="403542" y="0"/>
                      <a:pt x="901337" y="0"/>
                    </a:cubicBezTo>
                    <a:cubicBezTo>
                      <a:pt x="1215181" y="47677"/>
                      <a:pt x="1507428" y="67789"/>
                      <a:pt x="1802674" y="0"/>
                    </a:cubicBezTo>
                    <a:cubicBezTo>
                      <a:pt x="1758724" y="298947"/>
                      <a:pt x="1743840" y="532346"/>
                      <a:pt x="1802674" y="901337"/>
                    </a:cubicBezTo>
                    <a:cubicBezTo>
                      <a:pt x="1802674" y="1399132"/>
                      <a:pt x="1399132" y="1802674"/>
                      <a:pt x="901337" y="1802674"/>
                    </a:cubicBezTo>
                    <a:cubicBezTo>
                      <a:pt x="403542" y="1802674"/>
                      <a:pt x="0" y="1399132"/>
                      <a:pt x="0" y="901337"/>
                    </a:cubicBezTo>
                    <a:close/>
                  </a:path>
                </a:pathLst>
              </a:custGeom>
              <a:blipFill dpi="0" rotWithShape="1">
                <a:blip r:embed="rId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a:blip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cs typeface="+mn-ea"/>
                  <a:sym typeface="+mn-lt"/>
                </a:endParaRPr>
              </a:p>
            </p:txBody>
          </p:sp>
        </p:grpSp>
        <p:sp>
          <p:nvSpPr>
            <p:cNvPr id="14" name="文本框 13"/>
            <p:cNvSpPr txBox="1"/>
            <p:nvPr/>
          </p:nvSpPr>
          <p:spPr>
            <a:xfrm>
              <a:off x="1312165" y="4161722"/>
              <a:ext cx="498855" cy="76944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sz="4400" b="1" dirty="0">
                  <a:solidFill>
                    <a:schemeClr val="bg1"/>
                  </a:solidFill>
                  <a:cs typeface="+mn-ea"/>
                  <a:sym typeface="+mn-lt"/>
                </a:rPr>
                <a:t>1</a:t>
              </a:r>
              <a:endParaRPr lang="zh-CN" altLang="en-US" sz="4400" b="1" dirty="0">
                <a:solidFill>
                  <a:schemeClr val="bg1"/>
                </a:solidFill>
                <a:cs typeface="+mn-ea"/>
                <a:sym typeface="+mn-lt"/>
              </a:endParaRPr>
            </a:p>
          </p:txBody>
        </p:sp>
      </p:grpSp>
      <p:sp>
        <p:nvSpPr>
          <p:cNvPr id="45" name="矩形 44"/>
          <p:cNvSpPr/>
          <p:nvPr/>
        </p:nvSpPr>
        <p:spPr>
          <a:xfrm>
            <a:off x="351745" y="5086877"/>
            <a:ext cx="1445402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zh-CN" altLang="en-US" sz="2800" kern="0" dirty="0">
                <a:effectLst>
                  <a:glow rad="63500">
                    <a:prstClr val="white">
                      <a:lumMod val="65000"/>
                      <a:alpha val="40000"/>
                    </a:prstClr>
                  </a:glow>
                </a:effectLst>
                <a:cs typeface="+mn-ea"/>
                <a:sym typeface="+mn-lt"/>
              </a:rPr>
              <a:t>市场结构类型</a:t>
            </a:r>
          </a:p>
        </p:txBody>
      </p:sp>
      <p:grpSp>
        <p:nvGrpSpPr>
          <p:cNvPr id="16" name="组合 15"/>
          <p:cNvGrpSpPr/>
          <p:nvPr/>
        </p:nvGrpSpPr>
        <p:grpSpPr>
          <a:xfrm>
            <a:off x="3499882" y="1843434"/>
            <a:ext cx="2567445" cy="3171935"/>
            <a:chOff x="3889808" y="2071254"/>
            <a:chExt cx="2567445" cy="3171935"/>
          </a:xfrm>
        </p:grpSpPr>
        <p:sp>
          <p:nvSpPr>
            <p:cNvPr id="18" name="任意多边形 17"/>
            <p:cNvSpPr/>
            <p:nvPr/>
          </p:nvSpPr>
          <p:spPr>
            <a:xfrm>
              <a:off x="4480865" y="2071254"/>
              <a:ext cx="1976388" cy="1847609"/>
            </a:xfrm>
            <a:custGeom>
              <a:avLst/>
              <a:gdLst>
                <a:gd name="connsiteX0" fmla="*/ 2129246 w 2129246"/>
                <a:gd name="connsiteY0" fmla="*/ 0 h 1724297"/>
                <a:gd name="connsiteX1" fmla="*/ 1698172 w 2129246"/>
                <a:gd name="connsiteY1" fmla="*/ 979714 h 1724297"/>
                <a:gd name="connsiteX2" fmla="*/ 0 w 2129246"/>
                <a:gd name="connsiteY2" fmla="*/ 1724297 h 17242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129246" h="1724297">
                  <a:moveTo>
                    <a:pt x="2129246" y="0"/>
                  </a:moveTo>
                  <a:cubicBezTo>
                    <a:pt x="2091146" y="346165"/>
                    <a:pt x="2053046" y="692331"/>
                    <a:pt x="1698172" y="979714"/>
                  </a:cubicBezTo>
                  <a:cubicBezTo>
                    <a:pt x="1343298" y="1267097"/>
                    <a:pt x="671649" y="1495697"/>
                    <a:pt x="0" y="1724297"/>
                  </a:cubicBezTo>
                </a:path>
              </a:pathLst>
            </a:custGeom>
            <a:noFill/>
            <a:ln w="9525">
              <a:solidFill>
                <a:srgbClr val="7CB55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33" name="泪滴形 24"/>
            <p:cNvSpPr/>
            <p:nvPr/>
          </p:nvSpPr>
          <p:spPr>
            <a:xfrm rot="19163179">
              <a:off x="3889808" y="4087489"/>
              <a:ext cx="1155700" cy="1155700"/>
            </a:xfrm>
            <a:custGeom>
              <a:avLst/>
              <a:gdLst>
                <a:gd name="connsiteX0" fmla="*/ 0 w 1802674"/>
                <a:gd name="connsiteY0" fmla="*/ 901337 h 1802674"/>
                <a:gd name="connsiteX1" fmla="*/ 901337 w 1802674"/>
                <a:gd name="connsiteY1" fmla="*/ 0 h 1802674"/>
                <a:gd name="connsiteX2" fmla="*/ 1802674 w 1802674"/>
                <a:gd name="connsiteY2" fmla="*/ 0 h 1802674"/>
                <a:gd name="connsiteX3" fmla="*/ 1802674 w 1802674"/>
                <a:gd name="connsiteY3" fmla="*/ 901337 h 1802674"/>
                <a:gd name="connsiteX4" fmla="*/ 901337 w 1802674"/>
                <a:gd name="connsiteY4" fmla="*/ 1802674 h 1802674"/>
                <a:gd name="connsiteX5" fmla="*/ 0 w 1802674"/>
                <a:gd name="connsiteY5" fmla="*/ 901337 h 1802674"/>
                <a:gd name="connsiteX0-1" fmla="*/ 0 w 1802674"/>
                <a:gd name="connsiteY0-2" fmla="*/ 901337 h 1802674"/>
                <a:gd name="connsiteX1-3" fmla="*/ 901337 w 1802674"/>
                <a:gd name="connsiteY1-4" fmla="*/ 0 h 1802674"/>
                <a:gd name="connsiteX2-5" fmla="*/ 1356449 w 1802674"/>
                <a:gd name="connsiteY2-6" fmla="*/ 1405 h 1802674"/>
                <a:gd name="connsiteX3-7" fmla="*/ 1802674 w 1802674"/>
                <a:gd name="connsiteY3-8" fmla="*/ 0 h 1802674"/>
                <a:gd name="connsiteX4-9" fmla="*/ 1802674 w 1802674"/>
                <a:gd name="connsiteY4-10" fmla="*/ 901337 h 1802674"/>
                <a:gd name="connsiteX5-11" fmla="*/ 901337 w 1802674"/>
                <a:gd name="connsiteY5-12" fmla="*/ 1802674 h 1802674"/>
                <a:gd name="connsiteX6" fmla="*/ 0 w 1802674"/>
                <a:gd name="connsiteY6" fmla="*/ 901337 h 1802674"/>
                <a:gd name="connsiteX0-13" fmla="*/ 0 w 1802674"/>
                <a:gd name="connsiteY0-14" fmla="*/ 901337 h 1802674"/>
                <a:gd name="connsiteX1-15" fmla="*/ 901337 w 1802674"/>
                <a:gd name="connsiteY1-16" fmla="*/ 0 h 1802674"/>
                <a:gd name="connsiteX2-17" fmla="*/ 1356449 w 1802674"/>
                <a:gd name="connsiteY2-18" fmla="*/ 1405 h 1802674"/>
                <a:gd name="connsiteX3-19" fmla="*/ 1802674 w 1802674"/>
                <a:gd name="connsiteY3-20" fmla="*/ 0 h 1802674"/>
                <a:gd name="connsiteX4-21" fmla="*/ 1802674 w 1802674"/>
                <a:gd name="connsiteY4-22" fmla="*/ 901337 h 1802674"/>
                <a:gd name="connsiteX5-23" fmla="*/ 901337 w 1802674"/>
                <a:gd name="connsiteY5-24" fmla="*/ 1802674 h 1802674"/>
                <a:gd name="connsiteX6-25" fmla="*/ 0 w 1802674"/>
                <a:gd name="connsiteY6-26" fmla="*/ 901337 h 1802674"/>
                <a:gd name="connsiteX0-27" fmla="*/ 0 w 1802674"/>
                <a:gd name="connsiteY0-28" fmla="*/ 901337 h 1802674"/>
                <a:gd name="connsiteX1-29" fmla="*/ 901337 w 1802674"/>
                <a:gd name="connsiteY1-30" fmla="*/ 0 h 1802674"/>
                <a:gd name="connsiteX2-31" fmla="*/ 1356449 w 1802674"/>
                <a:gd name="connsiteY2-32" fmla="*/ 1405 h 1802674"/>
                <a:gd name="connsiteX3-33" fmla="*/ 1802674 w 1802674"/>
                <a:gd name="connsiteY3-34" fmla="*/ 0 h 1802674"/>
                <a:gd name="connsiteX4-35" fmla="*/ 1802674 w 1802674"/>
                <a:gd name="connsiteY4-36" fmla="*/ 901337 h 1802674"/>
                <a:gd name="connsiteX5-37" fmla="*/ 901337 w 1802674"/>
                <a:gd name="connsiteY5-38" fmla="*/ 1802674 h 1802674"/>
                <a:gd name="connsiteX6-39" fmla="*/ 0 w 1802674"/>
                <a:gd name="connsiteY6-40" fmla="*/ 901337 h 1802674"/>
                <a:gd name="connsiteX0-41" fmla="*/ 0 w 1802674"/>
                <a:gd name="connsiteY0-42" fmla="*/ 901337 h 1802674"/>
                <a:gd name="connsiteX1-43" fmla="*/ 901337 w 1802674"/>
                <a:gd name="connsiteY1-44" fmla="*/ 0 h 1802674"/>
                <a:gd name="connsiteX2-45" fmla="*/ 1802674 w 1802674"/>
                <a:gd name="connsiteY2-46" fmla="*/ 0 h 1802674"/>
                <a:gd name="connsiteX3-47" fmla="*/ 1802674 w 1802674"/>
                <a:gd name="connsiteY3-48" fmla="*/ 901337 h 1802674"/>
                <a:gd name="connsiteX4-49" fmla="*/ 901337 w 1802674"/>
                <a:gd name="connsiteY4-50" fmla="*/ 1802674 h 1802674"/>
                <a:gd name="connsiteX5-51" fmla="*/ 0 w 1802674"/>
                <a:gd name="connsiteY5-52" fmla="*/ 901337 h 1802674"/>
                <a:gd name="connsiteX0-53" fmla="*/ 0 w 1802674"/>
                <a:gd name="connsiteY0-54" fmla="*/ 901337 h 1802674"/>
                <a:gd name="connsiteX1-55" fmla="*/ 901337 w 1802674"/>
                <a:gd name="connsiteY1-56" fmla="*/ 0 h 1802674"/>
                <a:gd name="connsiteX2-57" fmla="*/ 1802674 w 1802674"/>
                <a:gd name="connsiteY2-58" fmla="*/ 0 h 1802674"/>
                <a:gd name="connsiteX3-59" fmla="*/ 1802674 w 1802674"/>
                <a:gd name="connsiteY3-60" fmla="*/ 901337 h 1802674"/>
                <a:gd name="connsiteX4-61" fmla="*/ 901337 w 1802674"/>
                <a:gd name="connsiteY4-62" fmla="*/ 1802674 h 1802674"/>
                <a:gd name="connsiteX5-63" fmla="*/ 0 w 1802674"/>
                <a:gd name="connsiteY5-64" fmla="*/ 901337 h 1802674"/>
                <a:gd name="connsiteX0-65" fmla="*/ 0 w 1802674"/>
                <a:gd name="connsiteY0-66" fmla="*/ 901337 h 1802674"/>
                <a:gd name="connsiteX1-67" fmla="*/ 901337 w 1802674"/>
                <a:gd name="connsiteY1-68" fmla="*/ 0 h 1802674"/>
                <a:gd name="connsiteX2-69" fmla="*/ 1802674 w 1802674"/>
                <a:gd name="connsiteY2-70" fmla="*/ 0 h 1802674"/>
                <a:gd name="connsiteX3-71" fmla="*/ 1802674 w 1802674"/>
                <a:gd name="connsiteY3-72" fmla="*/ 901337 h 1802674"/>
                <a:gd name="connsiteX4-73" fmla="*/ 901337 w 1802674"/>
                <a:gd name="connsiteY4-74" fmla="*/ 1802674 h 1802674"/>
                <a:gd name="connsiteX5-75" fmla="*/ 0 w 1802674"/>
                <a:gd name="connsiteY5-76" fmla="*/ 901337 h 1802674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</a:cxnLst>
              <a:rect l="l" t="t" r="r" b="b"/>
              <a:pathLst>
                <a:path w="1802674" h="1802674">
                  <a:moveTo>
                    <a:pt x="0" y="901337"/>
                  </a:moveTo>
                  <a:cubicBezTo>
                    <a:pt x="0" y="403542"/>
                    <a:pt x="403542" y="0"/>
                    <a:pt x="901337" y="0"/>
                  </a:cubicBezTo>
                  <a:cubicBezTo>
                    <a:pt x="1215181" y="47677"/>
                    <a:pt x="1507428" y="67789"/>
                    <a:pt x="1802674" y="0"/>
                  </a:cubicBezTo>
                  <a:cubicBezTo>
                    <a:pt x="1758724" y="298947"/>
                    <a:pt x="1743840" y="532346"/>
                    <a:pt x="1802674" y="901337"/>
                  </a:cubicBezTo>
                  <a:cubicBezTo>
                    <a:pt x="1802674" y="1399132"/>
                    <a:pt x="1399132" y="1802674"/>
                    <a:pt x="901337" y="1802674"/>
                  </a:cubicBezTo>
                  <a:cubicBezTo>
                    <a:pt x="403542" y="1802674"/>
                    <a:pt x="0" y="1399132"/>
                    <a:pt x="0" y="901337"/>
                  </a:cubicBezTo>
                  <a:close/>
                </a:path>
              </a:pathLst>
            </a:custGeom>
            <a:blipFill dpi="0" rotWithShape="1">
              <a:blip r:embed="rId4">
                <a:duotone>
                  <a:prstClr val="black"/>
                  <a:schemeClr val="accent3">
                    <a:tint val="45000"/>
                    <a:satMod val="400000"/>
                  </a:schemeClr>
                </a:duoton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47" name="文本框 46"/>
            <p:cNvSpPr txBox="1"/>
            <p:nvPr/>
          </p:nvSpPr>
          <p:spPr>
            <a:xfrm>
              <a:off x="4239064" y="4161722"/>
              <a:ext cx="498855" cy="76944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sz="4400" b="1" dirty="0">
                  <a:solidFill>
                    <a:schemeClr val="bg1"/>
                  </a:solidFill>
                  <a:cs typeface="+mn-ea"/>
                  <a:sym typeface="+mn-lt"/>
                </a:rPr>
                <a:t>2</a:t>
              </a:r>
              <a:endParaRPr lang="zh-CN" altLang="en-US" sz="4400" b="1" dirty="0">
                <a:solidFill>
                  <a:schemeClr val="bg1"/>
                </a:solidFill>
                <a:cs typeface="+mn-ea"/>
                <a:sym typeface="+mn-lt"/>
              </a:endParaRPr>
            </a:p>
          </p:txBody>
        </p:sp>
      </p:grpSp>
      <p:grpSp>
        <p:nvGrpSpPr>
          <p:cNvPr id="26" name="组合 25"/>
          <p:cNvGrpSpPr/>
          <p:nvPr/>
        </p:nvGrpSpPr>
        <p:grpSpPr>
          <a:xfrm>
            <a:off x="6127495" y="1790574"/>
            <a:ext cx="5473627" cy="3219117"/>
            <a:chOff x="5692237" y="2076323"/>
            <a:chExt cx="5473627" cy="3219117"/>
          </a:xfrm>
        </p:grpSpPr>
        <p:sp>
          <p:nvSpPr>
            <p:cNvPr id="21" name="任意多边形 20"/>
            <p:cNvSpPr/>
            <p:nvPr/>
          </p:nvSpPr>
          <p:spPr>
            <a:xfrm flipH="1">
              <a:off x="5692237" y="2076323"/>
              <a:ext cx="4901739" cy="1799164"/>
            </a:xfrm>
            <a:custGeom>
              <a:avLst/>
              <a:gdLst>
                <a:gd name="connsiteX0" fmla="*/ 4493623 w 4493623"/>
                <a:gd name="connsiteY0" fmla="*/ 0 h 1672045"/>
                <a:gd name="connsiteX1" fmla="*/ 3370218 w 4493623"/>
                <a:gd name="connsiteY1" fmla="*/ 666205 h 1672045"/>
                <a:gd name="connsiteX2" fmla="*/ 613955 w 4493623"/>
                <a:gd name="connsiteY2" fmla="*/ 1214845 h 1672045"/>
                <a:gd name="connsiteX3" fmla="*/ 0 w 4493623"/>
                <a:gd name="connsiteY3" fmla="*/ 1672045 h 16720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493623" h="1672045">
                  <a:moveTo>
                    <a:pt x="4493623" y="0"/>
                  </a:moveTo>
                  <a:cubicBezTo>
                    <a:pt x="4255226" y="231865"/>
                    <a:pt x="4016829" y="463731"/>
                    <a:pt x="3370218" y="666205"/>
                  </a:cubicBezTo>
                  <a:cubicBezTo>
                    <a:pt x="2723607" y="868679"/>
                    <a:pt x="1175658" y="1047205"/>
                    <a:pt x="613955" y="1214845"/>
                  </a:cubicBezTo>
                  <a:cubicBezTo>
                    <a:pt x="52252" y="1382485"/>
                    <a:pt x="26126" y="1527265"/>
                    <a:pt x="0" y="1672045"/>
                  </a:cubicBezTo>
                </a:path>
              </a:pathLst>
            </a:custGeom>
            <a:noFill/>
            <a:ln w="9525">
              <a:solidFill>
                <a:srgbClr val="4D78B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38" name="泪滴形 24"/>
            <p:cNvSpPr/>
            <p:nvPr/>
          </p:nvSpPr>
          <p:spPr>
            <a:xfrm rot="18979882">
              <a:off x="10010164" y="4139740"/>
              <a:ext cx="1155700" cy="1155700"/>
            </a:xfrm>
            <a:custGeom>
              <a:avLst/>
              <a:gdLst>
                <a:gd name="connsiteX0" fmla="*/ 0 w 1802674"/>
                <a:gd name="connsiteY0" fmla="*/ 901337 h 1802674"/>
                <a:gd name="connsiteX1" fmla="*/ 901337 w 1802674"/>
                <a:gd name="connsiteY1" fmla="*/ 0 h 1802674"/>
                <a:gd name="connsiteX2" fmla="*/ 1802674 w 1802674"/>
                <a:gd name="connsiteY2" fmla="*/ 0 h 1802674"/>
                <a:gd name="connsiteX3" fmla="*/ 1802674 w 1802674"/>
                <a:gd name="connsiteY3" fmla="*/ 901337 h 1802674"/>
                <a:gd name="connsiteX4" fmla="*/ 901337 w 1802674"/>
                <a:gd name="connsiteY4" fmla="*/ 1802674 h 1802674"/>
                <a:gd name="connsiteX5" fmla="*/ 0 w 1802674"/>
                <a:gd name="connsiteY5" fmla="*/ 901337 h 1802674"/>
                <a:gd name="connsiteX0-1" fmla="*/ 0 w 1802674"/>
                <a:gd name="connsiteY0-2" fmla="*/ 901337 h 1802674"/>
                <a:gd name="connsiteX1-3" fmla="*/ 901337 w 1802674"/>
                <a:gd name="connsiteY1-4" fmla="*/ 0 h 1802674"/>
                <a:gd name="connsiteX2-5" fmla="*/ 1356449 w 1802674"/>
                <a:gd name="connsiteY2-6" fmla="*/ 1405 h 1802674"/>
                <a:gd name="connsiteX3-7" fmla="*/ 1802674 w 1802674"/>
                <a:gd name="connsiteY3-8" fmla="*/ 0 h 1802674"/>
                <a:gd name="connsiteX4-9" fmla="*/ 1802674 w 1802674"/>
                <a:gd name="connsiteY4-10" fmla="*/ 901337 h 1802674"/>
                <a:gd name="connsiteX5-11" fmla="*/ 901337 w 1802674"/>
                <a:gd name="connsiteY5-12" fmla="*/ 1802674 h 1802674"/>
                <a:gd name="connsiteX6" fmla="*/ 0 w 1802674"/>
                <a:gd name="connsiteY6" fmla="*/ 901337 h 1802674"/>
                <a:gd name="connsiteX0-13" fmla="*/ 0 w 1802674"/>
                <a:gd name="connsiteY0-14" fmla="*/ 901337 h 1802674"/>
                <a:gd name="connsiteX1-15" fmla="*/ 901337 w 1802674"/>
                <a:gd name="connsiteY1-16" fmla="*/ 0 h 1802674"/>
                <a:gd name="connsiteX2-17" fmla="*/ 1356449 w 1802674"/>
                <a:gd name="connsiteY2-18" fmla="*/ 1405 h 1802674"/>
                <a:gd name="connsiteX3-19" fmla="*/ 1802674 w 1802674"/>
                <a:gd name="connsiteY3-20" fmla="*/ 0 h 1802674"/>
                <a:gd name="connsiteX4-21" fmla="*/ 1802674 w 1802674"/>
                <a:gd name="connsiteY4-22" fmla="*/ 901337 h 1802674"/>
                <a:gd name="connsiteX5-23" fmla="*/ 901337 w 1802674"/>
                <a:gd name="connsiteY5-24" fmla="*/ 1802674 h 1802674"/>
                <a:gd name="connsiteX6-25" fmla="*/ 0 w 1802674"/>
                <a:gd name="connsiteY6-26" fmla="*/ 901337 h 1802674"/>
                <a:gd name="connsiteX0-27" fmla="*/ 0 w 1802674"/>
                <a:gd name="connsiteY0-28" fmla="*/ 901337 h 1802674"/>
                <a:gd name="connsiteX1-29" fmla="*/ 901337 w 1802674"/>
                <a:gd name="connsiteY1-30" fmla="*/ 0 h 1802674"/>
                <a:gd name="connsiteX2-31" fmla="*/ 1356449 w 1802674"/>
                <a:gd name="connsiteY2-32" fmla="*/ 1405 h 1802674"/>
                <a:gd name="connsiteX3-33" fmla="*/ 1802674 w 1802674"/>
                <a:gd name="connsiteY3-34" fmla="*/ 0 h 1802674"/>
                <a:gd name="connsiteX4-35" fmla="*/ 1802674 w 1802674"/>
                <a:gd name="connsiteY4-36" fmla="*/ 901337 h 1802674"/>
                <a:gd name="connsiteX5-37" fmla="*/ 901337 w 1802674"/>
                <a:gd name="connsiteY5-38" fmla="*/ 1802674 h 1802674"/>
                <a:gd name="connsiteX6-39" fmla="*/ 0 w 1802674"/>
                <a:gd name="connsiteY6-40" fmla="*/ 901337 h 1802674"/>
                <a:gd name="connsiteX0-41" fmla="*/ 0 w 1802674"/>
                <a:gd name="connsiteY0-42" fmla="*/ 901337 h 1802674"/>
                <a:gd name="connsiteX1-43" fmla="*/ 901337 w 1802674"/>
                <a:gd name="connsiteY1-44" fmla="*/ 0 h 1802674"/>
                <a:gd name="connsiteX2-45" fmla="*/ 1802674 w 1802674"/>
                <a:gd name="connsiteY2-46" fmla="*/ 0 h 1802674"/>
                <a:gd name="connsiteX3-47" fmla="*/ 1802674 w 1802674"/>
                <a:gd name="connsiteY3-48" fmla="*/ 901337 h 1802674"/>
                <a:gd name="connsiteX4-49" fmla="*/ 901337 w 1802674"/>
                <a:gd name="connsiteY4-50" fmla="*/ 1802674 h 1802674"/>
                <a:gd name="connsiteX5-51" fmla="*/ 0 w 1802674"/>
                <a:gd name="connsiteY5-52" fmla="*/ 901337 h 1802674"/>
                <a:gd name="connsiteX0-53" fmla="*/ 0 w 1802674"/>
                <a:gd name="connsiteY0-54" fmla="*/ 901337 h 1802674"/>
                <a:gd name="connsiteX1-55" fmla="*/ 901337 w 1802674"/>
                <a:gd name="connsiteY1-56" fmla="*/ 0 h 1802674"/>
                <a:gd name="connsiteX2-57" fmla="*/ 1802674 w 1802674"/>
                <a:gd name="connsiteY2-58" fmla="*/ 0 h 1802674"/>
                <a:gd name="connsiteX3-59" fmla="*/ 1802674 w 1802674"/>
                <a:gd name="connsiteY3-60" fmla="*/ 901337 h 1802674"/>
                <a:gd name="connsiteX4-61" fmla="*/ 901337 w 1802674"/>
                <a:gd name="connsiteY4-62" fmla="*/ 1802674 h 1802674"/>
                <a:gd name="connsiteX5-63" fmla="*/ 0 w 1802674"/>
                <a:gd name="connsiteY5-64" fmla="*/ 901337 h 1802674"/>
                <a:gd name="connsiteX0-65" fmla="*/ 0 w 1802674"/>
                <a:gd name="connsiteY0-66" fmla="*/ 901337 h 1802674"/>
                <a:gd name="connsiteX1-67" fmla="*/ 901337 w 1802674"/>
                <a:gd name="connsiteY1-68" fmla="*/ 0 h 1802674"/>
                <a:gd name="connsiteX2-69" fmla="*/ 1802674 w 1802674"/>
                <a:gd name="connsiteY2-70" fmla="*/ 0 h 1802674"/>
                <a:gd name="connsiteX3-71" fmla="*/ 1802674 w 1802674"/>
                <a:gd name="connsiteY3-72" fmla="*/ 901337 h 1802674"/>
                <a:gd name="connsiteX4-73" fmla="*/ 901337 w 1802674"/>
                <a:gd name="connsiteY4-74" fmla="*/ 1802674 h 1802674"/>
                <a:gd name="connsiteX5-75" fmla="*/ 0 w 1802674"/>
                <a:gd name="connsiteY5-76" fmla="*/ 901337 h 1802674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</a:cxnLst>
              <a:rect l="l" t="t" r="r" b="b"/>
              <a:pathLst>
                <a:path w="1802674" h="1802674">
                  <a:moveTo>
                    <a:pt x="0" y="901337"/>
                  </a:moveTo>
                  <a:cubicBezTo>
                    <a:pt x="0" y="403542"/>
                    <a:pt x="403542" y="0"/>
                    <a:pt x="901337" y="0"/>
                  </a:cubicBezTo>
                  <a:cubicBezTo>
                    <a:pt x="1215181" y="47677"/>
                    <a:pt x="1507428" y="67789"/>
                    <a:pt x="1802674" y="0"/>
                  </a:cubicBezTo>
                  <a:cubicBezTo>
                    <a:pt x="1758724" y="298947"/>
                    <a:pt x="1743840" y="532346"/>
                    <a:pt x="1802674" y="901337"/>
                  </a:cubicBezTo>
                  <a:cubicBezTo>
                    <a:pt x="1802674" y="1399132"/>
                    <a:pt x="1399132" y="1802674"/>
                    <a:pt x="901337" y="1802674"/>
                  </a:cubicBezTo>
                  <a:cubicBezTo>
                    <a:pt x="403542" y="1802674"/>
                    <a:pt x="0" y="1399132"/>
                    <a:pt x="0" y="901337"/>
                  </a:cubicBezTo>
                  <a:close/>
                </a:path>
              </a:pathLst>
            </a:custGeom>
            <a:blipFill dpi="0" rotWithShape="1"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51" name="文本框 50"/>
            <p:cNvSpPr txBox="1"/>
            <p:nvPr/>
          </p:nvSpPr>
          <p:spPr>
            <a:xfrm>
              <a:off x="10334342" y="4219651"/>
              <a:ext cx="584200" cy="7694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4400" b="1" dirty="0">
                  <a:solidFill>
                    <a:schemeClr val="bg1"/>
                  </a:solidFill>
                  <a:cs typeface="+mn-ea"/>
                  <a:sym typeface="+mn-lt"/>
                </a:rPr>
                <a:t>4</a:t>
              </a:r>
              <a:endParaRPr lang="zh-CN" altLang="en-US" sz="4400" b="1" dirty="0">
                <a:solidFill>
                  <a:schemeClr val="bg1"/>
                </a:solidFill>
                <a:cs typeface="+mn-ea"/>
                <a:sym typeface="+mn-lt"/>
              </a:endParaRPr>
            </a:p>
          </p:txBody>
        </p:sp>
      </p:grpSp>
      <p:sp>
        <p:nvSpPr>
          <p:cNvPr id="52" name="矩形 51"/>
          <p:cNvSpPr/>
          <p:nvPr/>
        </p:nvSpPr>
        <p:spPr>
          <a:xfrm>
            <a:off x="9272345" y="5086877"/>
            <a:ext cx="2919655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zh-CN" altLang="en-US" sz="2800" kern="0" dirty="0">
                <a:effectLst>
                  <a:glow rad="63500">
                    <a:prstClr val="white">
                      <a:lumMod val="65000"/>
                      <a:alpha val="40000"/>
                    </a:prstClr>
                  </a:glow>
                </a:effectLst>
                <a:cs typeface="+mn-ea"/>
                <a:sym typeface="+mn-lt"/>
              </a:rPr>
              <a:t>垄断竞争市场和寡头垄断</a:t>
            </a:r>
            <a:r>
              <a:rPr lang="zh-CN" altLang="en-US" sz="2800" kern="0">
                <a:effectLst>
                  <a:glow rad="63500">
                    <a:prstClr val="white">
                      <a:lumMod val="65000"/>
                      <a:alpha val="40000"/>
                    </a:prstClr>
                  </a:glow>
                </a:effectLst>
                <a:cs typeface="+mn-ea"/>
                <a:sym typeface="+mn-lt"/>
              </a:rPr>
              <a:t>市场中生产者的行为</a:t>
            </a:r>
            <a:endParaRPr lang="zh-CN" altLang="en-US" sz="2800" kern="0" dirty="0">
              <a:effectLst>
                <a:glow rad="63500">
                  <a:prstClr val="white">
                    <a:lumMod val="65000"/>
                    <a:alpha val="40000"/>
                  </a:prstClr>
                </a:glow>
              </a:effectLst>
              <a:cs typeface="+mn-ea"/>
              <a:sym typeface="+mn-lt"/>
            </a:endParaRPr>
          </a:p>
        </p:txBody>
      </p:sp>
      <p:grpSp>
        <p:nvGrpSpPr>
          <p:cNvPr id="40" name="组合 39"/>
          <p:cNvGrpSpPr/>
          <p:nvPr/>
        </p:nvGrpSpPr>
        <p:grpSpPr>
          <a:xfrm>
            <a:off x="6173106" y="2009078"/>
            <a:ext cx="1859370" cy="2992026"/>
            <a:chOff x="6350159" y="2298579"/>
            <a:chExt cx="1859370" cy="2992026"/>
          </a:xfrm>
        </p:grpSpPr>
        <p:sp>
          <p:nvSpPr>
            <p:cNvPr id="41" name="任意多边形 40"/>
            <p:cNvSpPr/>
            <p:nvPr/>
          </p:nvSpPr>
          <p:spPr>
            <a:xfrm flipH="1">
              <a:off x="6350159" y="2298579"/>
              <a:ext cx="1311383" cy="1616096"/>
            </a:xfrm>
            <a:custGeom>
              <a:avLst/>
              <a:gdLst>
                <a:gd name="connsiteX0" fmla="*/ 2129246 w 2129246"/>
                <a:gd name="connsiteY0" fmla="*/ 0 h 1724297"/>
                <a:gd name="connsiteX1" fmla="*/ 1698172 w 2129246"/>
                <a:gd name="connsiteY1" fmla="*/ 979714 h 1724297"/>
                <a:gd name="connsiteX2" fmla="*/ 0 w 2129246"/>
                <a:gd name="connsiteY2" fmla="*/ 1724297 h 17242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129246" h="1724297">
                  <a:moveTo>
                    <a:pt x="2129246" y="0"/>
                  </a:moveTo>
                  <a:cubicBezTo>
                    <a:pt x="2091146" y="346165"/>
                    <a:pt x="2053046" y="692331"/>
                    <a:pt x="1698172" y="979714"/>
                  </a:cubicBezTo>
                  <a:cubicBezTo>
                    <a:pt x="1343298" y="1267097"/>
                    <a:pt x="671649" y="1495697"/>
                    <a:pt x="0" y="1724297"/>
                  </a:cubicBezTo>
                </a:path>
              </a:pathLst>
            </a:custGeom>
            <a:noFill/>
            <a:ln w="9525">
              <a:solidFill>
                <a:srgbClr val="42B6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42" name="泪滴形 24"/>
            <p:cNvSpPr/>
            <p:nvPr/>
          </p:nvSpPr>
          <p:spPr>
            <a:xfrm rot="18981064">
              <a:off x="7053829" y="4134905"/>
              <a:ext cx="1155700" cy="1155700"/>
            </a:xfrm>
            <a:custGeom>
              <a:avLst/>
              <a:gdLst>
                <a:gd name="connsiteX0" fmla="*/ 0 w 1802674"/>
                <a:gd name="connsiteY0" fmla="*/ 901337 h 1802674"/>
                <a:gd name="connsiteX1" fmla="*/ 901337 w 1802674"/>
                <a:gd name="connsiteY1" fmla="*/ 0 h 1802674"/>
                <a:gd name="connsiteX2" fmla="*/ 1802674 w 1802674"/>
                <a:gd name="connsiteY2" fmla="*/ 0 h 1802674"/>
                <a:gd name="connsiteX3" fmla="*/ 1802674 w 1802674"/>
                <a:gd name="connsiteY3" fmla="*/ 901337 h 1802674"/>
                <a:gd name="connsiteX4" fmla="*/ 901337 w 1802674"/>
                <a:gd name="connsiteY4" fmla="*/ 1802674 h 1802674"/>
                <a:gd name="connsiteX5" fmla="*/ 0 w 1802674"/>
                <a:gd name="connsiteY5" fmla="*/ 901337 h 1802674"/>
                <a:gd name="connsiteX0-1" fmla="*/ 0 w 1802674"/>
                <a:gd name="connsiteY0-2" fmla="*/ 901337 h 1802674"/>
                <a:gd name="connsiteX1-3" fmla="*/ 901337 w 1802674"/>
                <a:gd name="connsiteY1-4" fmla="*/ 0 h 1802674"/>
                <a:gd name="connsiteX2-5" fmla="*/ 1356449 w 1802674"/>
                <a:gd name="connsiteY2-6" fmla="*/ 1405 h 1802674"/>
                <a:gd name="connsiteX3-7" fmla="*/ 1802674 w 1802674"/>
                <a:gd name="connsiteY3-8" fmla="*/ 0 h 1802674"/>
                <a:gd name="connsiteX4-9" fmla="*/ 1802674 w 1802674"/>
                <a:gd name="connsiteY4-10" fmla="*/ 901337 h 1802674"/>
                <a:gd name="connsiteX5-11" fmla="*/ 901337 w 1802674"/>
                <a:gd name="connsiteY5-12" fmla="*/ 1802674 h 1802674"/>
                <a:gd name="connsiteX6" fmla="*/ 0 w 1802674"/>
                <a:gd name="connsiteY6" fmla="*/ 901337 h 1802674"/>
                <a:gd name="connsiteX0-13" fmla="*/ 0 w 1802674"/>
                <a:gd name="connsiteY0-14" fmla="*/ 901337 h 1802674"/>
                <a:gd name="connsiteX1-15" fmla="*/ 901337 w 1802674"/>
                <a:gd name="connsiteY1-16" fmla="*/ 0 h 1802674"/>
                <a:gd name="connsiteX2-17" fmla="*/ 1356449 w 1802674"/>
                <a:gd name="connsiteY2-18" fmla="*/ 1405 h 1802674"/>
                <a:gd name="connsiteX3-19" fmla="*/ 1802674 w 1802674"/>
                <a:gd name="connsiteY3-20" fmla="*/ 0 h 1802674"/>
                <a:gd name="connsiteX4-21" fmla="*/ 1802674 w 1802674"/>
                <a:gd name="connsiteY4-22" fmla="*/ 901337 h 1802674"/>
                <a:gd name="connsiteX5-23" fmla="*/ 901337 w 1802674"/>
                <a:gd name="connsiteY5-24" fmla="*/ 1802674 h 1802674"/>
                <a:gd name="connsiteX6-25" fmla="*/ 0 w 1802674"/>
                <a:gd name="connsiteY6-26" fmla="*/ 901337 h 1802674"/>
                <a:gd name="connsiteX0-27" fmla="*/ 0 w 1802674"/>
                <a:gd name="connsiteY0-28" fmla="*/ 901337 h 1802674"/>
                <a:gd name="connsiteX1-29" fmla="*/ 901337 w 1802674"/>
                <a:gd name="connsiteY1-30" fmla="*/ 0 h 1802674"/>
                <a:gd name="connsiteX2-31" fmla="*/ 1356449 w 1802674"/>
                <a:gd name="connsiteY2-32" fmla="*/ 1405 h 1802674"/>
                <a:gd name="connsiteX3-33" fmla="*/ 1802674 w 1802674"/>
                <a:gd name="connsiteY3-34" fmla="*/ 0 h 1802674"/>
                <a:gd name="connsiteX4-35" fmla="*/ 1802674 w 1802674"/>
                <a:gd name="connsiteY4-36" fmla="*/ 901337 h 1802674"/>
                <a:gd name="connsiteX5-37" fmla="*/ 901337 w 1802674"/>
                <a:gd name="connsiteY5-38" fmla="*/ 1802674 h 1802674"/>
                <a:gd name="connsiteX6-39" fmla="*/ 0 w 1802674"/>
                <a:gd name="connsiteY6-40" fmla="*/ 901337 h 1802674"/>
                <a:gd name="connsiteX0-41" fmla="*/ 0 w 1802674"/>
                <a:gd name="connsiteY0-42" fmla="*/ 901337 h 1802674"/>
                <a:gd name="connsiteX1-43" fmla="*/ 901337 w 1802674"/>
                <a:gd name="connsiteY1-44" fmla="*/ 0 h 1802674"/>
                <a:gd name="connsiteX2-45" fmla="*/ 1802674 w 1802674"/>
                <a:gd name="connsiteY2-46" fmla="*/ 0 h 1802674"/>
                <a:gd name="connsiteX3-47" fmla="*/ 1802674 w 1802674"/>
                <a:gd name="connsiteY3-48" fmla="*/ 901337 h 1802674"/>
                <a:gd name="connsiteX4-49" fmla="*/ 901337 w 1802674"/>
                <a:gd name="connsiteY4-50" fmla="*/ 1802674 h 1802674"/>
                <a:gd name="connsiteX5-51" fmla="*/ 0 w 1802674"/>
                <a:gd name="connsiteY5-52" fmla="*/ 901337 h 1802674"/>
                <a:gd name="connsiteX0-53" fmla="*/ 0 w 1802674"/>
                <a:gd name="connsiteY0-54" fmla="*/ 901337 h 1802674"/>
                <a:gd name="connsiteX1-55" fmla="*/ 901337 w 1802674"/>
                <a:gd name="connsiteY1-56" fmla="*/ 0 h 1802674"/>
                <a:gd name="connsiteX2-57" fmla="*/ 1802674 w 1802674"/>
                <a:gd name="connsiteY2-58" fmla="*/ 0 h 1802674"/>
                <a:gd name="connsiteX3-59" fmla="*/ 1802674 w 1802674"/>
                <a:gd name="connsiteY3-60" fmla="*/ 901337 h 1802674"/>
                <a:gd name="connsiteX4-61" fmla="*/ 901337 w 1802674"/>
                <a:gd name="connsiteY4-62" fmla="*/ 1802674 h 1802674"/>
                <a:gd name="connsiteX5-63" fmla="*/ 0 w 1802674"/>
                <a:gd name="connsiteY5-64" fmla="*/ 901337 h 1802674"/>
                <a:gd name="connsiteX0-65" fmla="*/ 0 w 1802674"/>
                <a:gd name="connsiteY0-66" fmla="*/ 901337 h 1802674"/>
                <a:gd name="connsiteX1-67" fmla="*/ 901337 w 1802674"/>
                <a:gd name="connsiteY1-68" fmla="*/ 0 h 1802674"/>
                <a:gd name="connsiteX2-69" fmla="*/ 1802674 w 1802674"/>
                <a:gd name="connsiteY2-70" fmla="*/ 0 h 1802674"/>
                <a:gd name="connsiteX3-71" fmla="*/ 1802674 w 1802674"/>
                <a:gd name="connsiteY3-72" fmla="*/ 901337 h 1802674"/>
                <a:gd name="connsiteX4-73" fmla="*/ 901337 w 1802674"/>
                <a:gd name="connsiteY4-74" fmla="*/ 1802674 h 1802674"/>
                <a:gd name="connsiteX5-75" fmla="*/ 0 w 1802674"/>
                <a:gd name="connsiteY5-76" fmla="*/ 901337 h 1802674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</a:cxnLst>
              <a:rect l="l" t="t" r="r" b="b"/>
              <a:pathLst>
                <a:path w="1802674" h="1802674">
                  <a:moveTo>
                    <a:pt x="0" y="901337"/>
                  </a:moveTo>
                  <a:cubicBezTo>
                    <a:pt x="0" y="403542"/>
                    <a:pt x="403542" y="0"/>
                    <a:pt x="901337" y="0"/>
                  </a:cubicBezTo>
                  <a:cubicBezTo>
                    <a:pt x="1215181" y="47677"/>
                    <a:pt x="1507428" y="67789"/>
                    <a:pt x="1802674" y="0"/>
                  </a:cubicBezTo>
                  <a:cubicBezTo>
                    <a:pt x="1758724" y="298947"/>
                    <a:pt x="1743840" y="532346"/>
                    <a:pt x="1802674" y="901337"/>
                  </a:cubicBezTo>
                  <a:cubicBezTo>
                    <a:pt x="1802674" y="1399132"/>
                    <a:pt x="1399132" y="1802674"/>
                    <a:pt x="901337" y="1802674"/>
                  </a:cubicBezTo>
                  <a:cubicBezTo>
                    <a:pt x="403542" y="1802674"/>
                    <a:pt x="0" y="1399132"/>
                    <a:pt x="0" y="901337"/>
                  </a:cubicBezTo>
                  <a:close/>
                </a:path>
              </a:pathLst>
            </a:custGeom>
            <a:blipFill dpi="0" rotWithShape="1">
              <a:blip r:embed="rId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44" name="文本框 43"/>
            <p:cNvSpPr txBox="1"/>
            <p:nvPr/>
          </p:nvSpPr>
          <p:spPr>
            <a:xfrm>
              <a:off x="7352356" y="4161722"/>
              <a:ext cx="811558" cy="7694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4400" b="1" dirty="0">
                  <a:solidFill>
                    <a:schemeClr val="bg1"/>
                  </a:solidFill>
                  <a:cs typeface="+mn-ea"/>
                  <a:sym typeface="+mn-lt"/>
                </a:rPr>
                <a:t>3</a:t>
              </a:r>
              <a:endParaRPr lang="zh-CN" altLang="en-US" sz="4400" b="1" dirty="0">
                <a:solidFill>
                  <a:schemeClr val="bg1"/>
                </a:solidFill>
                <a:cs typeface="+mn-ea"/>
                <a:sym typeface="+mn-lt"/>
              </a:endParaRPr>
            </a:p>
          </p:txBody>
        </p:sp>
      </p:grpSp>
      <p:sp>
        <p:nvSpPr>
          <p:cNvPr id="46" name="矩形 45"/>
          <p:cNvSpPr/>
          <p:nvPr/>
        </p:nvSpPr>
        <p:spPr>
          <a:xfrm>
            <a:off x="3082631" y="5099287"/>
            <a:ext cx="1952756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zh-CN" altLang="en-US" sz="2800" kern="0" dirty="0">
                <a:effectLst>
                  <a:glow rad="63500">
                    <a:prstClr val="white">
                      <a:lumMod val="65000"/>
                      <a:alpha val="40000"/>
                    </a:prstClr>
                  </a:glow>
                </a:effectLst>
                <a:cs typeface="+mn-ea"/>
                <a:sym typeface="+mn-lt"/>
              </a:rPr>
              <a:t>完全竞争市场分析</a:t>
            </a:r>
          </a:p>
        </p:txBody>
      </p:sp>
      <p:sp>
        <p:nvSpPr>
          <p:cNvPr id="53" name="矩形 52"/>
          <p:cNvSpPr/>
          <p:nvPr/>
        </p:nvSpPr>
        <p:spPr>
          <a:xfrm>
            <a:off x="6178026" y="5086877"/>
            <a:ext cx="1808835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zh-CN" altLang="en-US" sz="2800" kern="0" dirty="0">
                <a:effectLst>
                  <a:glow rad="63500">
                    <a:prstClr val="white">
                      <a:lumMod val="65000"/>
                      <a:alpha val="40000"/>
                    </a:prstClr>
                  </a:glow>
                </a:effectLst>
                <a:cs typeface="+mn-ea"/>
                <a:sym typeface="+mn-lt"/>
              </a:rPr>
              <a:t>完全垄断市场分析</a:t>
            </a:r>
          </a:p>
        </p:txBody>
      </p:sp>
      <p:sp>
        <p:nvSpPr>
          <p:cNvPr id="19" name="矩形 18">
            <a:extLst>
              <a:ext uri="{FF2B5EF4-FFF2-40B4-BE49-F238E27FC236}">
                <a16:creationId xmlns:a16="http://schemas.microsoft.com/office/drawing/2014/main" id="{5F54CE9E-2793-41DA-AB58-EA3341F545B6}"/>
              </a:ext>
            </a:extLst>
          </p:cNvPr>
          <p:cNvSpPr/>
          <p:nvPr/>
        </p:nvSpPr>
        <p:spPr>
          <a:xfrm>
            <a:off x="3915105" y="790877"/>
            <a:ext cx="4516002" cy="92903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第四章  市场结构理论</a:t>
            </a:r>
          </a:p>
        </p:txBody>
      </p:sp>
    </p:spTree>
    <p:extLst>
      <p:ext uri="{BB962C8B-B14F-4D97-AF65-F5344CB8AC3E}">
        <p14:creationId xmlns:p14="http://schemas.microsoft.com/office/powerpoint/2010/main" val="14096659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 advClick="0" advTm="5000">
        <p14:doors dir="vert"/>
      </p:transition>
    </mc:Choice>
    <mc:Fallback xmlns="">
      <p:transition spd="slow" advClick="0" advTm="5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000"/>
                            </p:stCondLst>
                            <p:childTnLst>
                              <p:par>
                                <p:cTn id="1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500"/>
                            </p:stCondLst>
                            <p:childTnLst>
                              <p:par>
                                <p:cTn id="26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8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" grpId="0"/>
      <p:bldP spid="52" grpId="0"/>
      <p:bldP spid="46" grpId="0"/>
      <p:bldP spid="53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TextBox 38"/>
          <p:cNvSpPr txBox="1"/>
          <p:nvPr/>
        </p:nvSpPr>
        <p:spPr>
          <a:xfrm>
            <a:off x="480952" y="2190805"/>
            <a:ext cx="1105667" cy="2816156"/>
          </a:xfrm>
          <a:prstGeom prst="rect">
            <a:avLst/>
          </a:prstGeom>
          <a:noFill/>
        </p:spPr>
        <p:txBody>
          <a:bodyPr wrap="square" lIns="0" rIns="0" bIns="0" rtlCol="0">
            <a:spAutoFit/>
          </a:bodyPr>
          <a:lstStyle/>
          <a:p>
            <a:r>
              <a:rPr lang="zh-CN" altLang="en-US" sz="3600" dirty="0">
                <a:solidFill>
                  <a:srgbClr val="FC838C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Helvetica Neue"/>
              </a:rPr>
              <a:t>完全</a:t>
            </a:r>
            <a:endParaRPr lang="en-US" altLang="zh-CN" sz="3600" dirty="0">
              <a:solidFill>
                <a:srgbClr val="FC838C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Helvetica Neue"/>
            </a:endParaRPr>
          </a:p>
          <a:p>
            <a:r>
              <a:rPr lang="zh-CN" altLang="en-US" sz="3600" dirty="0">
                <a:solidFill>
                  <a:srgbClr val="FC838C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Helvetica Neue"/>
              </a:rPr>
              <a:t>垄断企业收益曲线</a:t>
            </a:r>
            <a:endParaRPr lang="en-US" altLang="zh-CN" sz="3600" dirty="0">
              <a:solidFill>
                <a:srgbClr val="FC838C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Helvetica Neue"/>
            </a:endParaRPr>
          </a:p>
        </p:txBody>
      </p:sp>
      <p:sp>
        <p:nvSpPr>
          <p:cNvPr id="8" name="任意多边形 1"/>
          <p:cNvSpPr/>
          <p:nvPr/>
        </p:nvSpPr>
        <p:spPr>
          <a:xfrm flipH="1">
            <a:off x="902513" y="235133"/>
            <a:ext cx="1998618" cy="953587"/>
          </a:xfrm>
          <a:custGeom>
            <a:avLst/>
            <a:gdLst>
              <a:gd name="connsiteX0" fmla="*/ 2312125 w 5996287"/>
              <a:gd name="connsiteY0" fmla="*/ 39195 h 3474727"/>
              <a:gd name="connsiteX1" fmla="*/ 0 w 5996287"/>
              <a:gd name="connsiteY1" fmla="*/ 1750430 h 3474727"/>
              <a:gd name="connsiteX2" fmla="*/ 2325188 w 5996287"/>
              <a:gd name="connsiteY2" fmla="*/ 130635 h 3474727"/>
              <a:gd name="connsiteX3" fmla="*/ 91440 w 5996287"/>
              <a:gd name="connsiteY3" fmla="*/ 1789618 h 3474727"/>
              <a:gd name="connsiteX4" fmla="*/ 2468880 w 5996287"/>
              <a:gd name="connsiteY4" fmla="*/ 222075 h 3474727"/>
              <a:gd name="connsiteX5" fmla="*/ 117565 w 5996287"/>
              <a:gd name="connsiteY5" fmla="*/ 1933310 h 3474727"/>
              <a:gd name="connsiteX6" fmla="*/ 2625634 w 5996287"/>
              <a:gd name="connsiteY6" fmla="*/ 7 h 3474727"/>
              <a:gd name="connsiteX7" fmla="*/ 326571 w 5996287"/>
              <a:gd name="connsiteY7" fmla="*/ 1959435 h 3474727"/>
              <a:gd name="connsiteX8" fmla="*/ 2795451 w 5996287"/>
              <a:gd name="connsiteY8" fmla="*/ 104510 h 3474727"/>
              <a:gd name="connsiteX9" fmla="*/ 404948 w 5996287"/>
              <a:gd name="connsiteY9" fmla="*/ 2129253 h 3474727"/>
              <a:gd name="connsiteX10" fmla="*/ 3161211 w 5996287"/>
              <a:gd name="connsiteY10" fmla="*/ 78384 h 3474727"/>
              <a:gd name="connsiteX11" fmla="*/ 209005 w 5996287"/>
              <a:gd name="connsiteY11" fmla="*/ 2416635 h 3474727"/>
              <a:gd name="connsiteX12" fmla="*/ 3252651 w 5996287"/>
              <a:gd name="connsiteY12" fmla="*/ 130635 h 3474727"/>
              <a:gd name="connsiteX13" fmla="*/ 666205 w 5996287"/>
              <a:gd name="connsiteY13" fmla="*/ 2220693 h 3474727"/>
              <a:gd name="connsiteX14" fmla="*/ 3291840 w 5996287"/>
              <a:gd name="connsiteY14" fmla="*/ 235138 h 3474727"/>
              <a:gd name="connsiteX15" fmla="*/ 888274 w 5996287"/>
              <a:gd name="connsiteY15" fmla="*/ 2364384 h 3474727"/>
              <a:gd name="connsiteX16" fmla="*/ 3500845 w 5996287"/>
              <a:gd name="connsiteY16" fmla="*/ 365767 h 3474727"/>
              <a:gd name="connsiteX17" fmla="*/ 718457 w 5996287"/>
              <a:gd name="connsiteY17" fmla="*/ 2286007 h 3474727"/>
              <a:gd name="connsiteX18" fmla="*/ 3644537 w 5996287"/>
              <a:gd name="connsiteY18" fmla="*/ 457207 h 3474727"/>
              <a:gd name="connsiteX19" fmla="*/ 1005840 w 5996287"/>
              <a:gd name="connsiteY19" fmla="*/ 2442761 h 3474727"/>
              <a:gd name="connsiteX20" fmla="*/ 4023360 w 5996287"/>
              <a:gd name="connsiteY20" fmla="*/ 313515 h 3474727"/>
              <a:gd name="connsiteX21" fmla="*/ 1201783 w 5996287"/>
              <a:gd name="connsiteY21" fmla="*/ 2508075 h 3474727"/>
              <a:gd name="connsiteX22" fmla="*/ 4088674 w 5996287"/>
              <a:gd name="connsiteY22" fmla="*/ 522521 h 3474727"/>
              <a:gd name="connsiteX23" fmla="*/ 1463040 w 5996287"/>
              <a:gd name="connsiteY23" fmla="*/ 2612578 h 3474727"/>
              <a:gd name="connsiteX24" fmla="*/ 4206240 w 5996287"/>
              <a:gd name="connsiteY24" fmla="*/ 574773 h 3474727"/>
              <a:gd name="connsiteX25" fmla="*/ 1254034 w 5996287"/>
              <a:gd name="connsiteY25" fmla="*/ 2625641 h 3474727"/>
              <a:gd name="connsiteX26" fmla="*/ 4545874 w 5996287"/>
              <a:gd name="connsiteY26" fmla="*/ 666213 h 3474727"/>
              <a:gd name="connsiteX27" fmla="*/ 1881051 w 5996287"/>
              <a:gd name="connsiteY27" fmla="*/ 2677893 h 3474727"/>
              <a:gd name="connsiteX28" fmla="*/ 4846320 w 5996287"/>
              <a:gd name="connsiteY28" fmla="*/ 600898 h 3474727"/>
              <a:gd name="connsiteX29" fmla="*/ 1750423 w 5996287"/>
              <a:gd name="connsiteY29" fmla="*/ 2508075 h 3474727"/>
              <a:gd name="connsiteX30" fmla="*/ 4833257 w 5996287"/>
              <a:gd name="connsiteY30" fmla="*/ 914407 h 3474727"/>
              <a:gd name="connsiteX31" fmla="*/ 1841863 w 5996287"/>
              <a:gd name="connsiteY31" fmla="*/ 3004464 h 3474727"/>
              <a:gd name="connsiteX32" fmla="*/ 5068388 w 5996287"/>
              <a:gd name="connsiteY32" fmla="*/ 679275 h 3474727"/>
              <a:gd name="connsiteX33" fmla="*/ 1894114 w 5996287"/>
              <a:gd name="connsiteY33" fmla="*/ 3226533 h 3474727"/>
              <a:gd name="connsiteX34" fmla="*/ 5603965 w 5996287"/>
              <a:gd name="connsiteY34" fmla="*/ 587835 h 3474727"/>
              <a:gd name="connsiteX35" fmla="*/ 2325188 w 5996287"/>
              <a:gd name="connsiteY35" fmla="*/ 3278784 h 3474727"/>
              <a:gd name="connsiteX36" fmla="*/ 5826034 w 5996287"/>
              <a:gd name="connsiteY36" fmla="*/ 757653 h 3474727"/>
              <a:gd name="connsiteX37" fmla="*/ 2220685 w 5996287"/>
              <a:gd name="connsiteY37" fmla="*/ 3122030 h 3474727"/>
              <a:gd name="connsiteX38" fmla="*/ 5995851 w 5996287"/>
              <a:gd name="connsiteY38" fmla="*/ 940533 h 3474727"/>
              <a:gd name="connsiteX39" fmla="*/ 2416628 w 5996287"/>
              <a:gd name="connsiteY39" fmla="*/ 3474727 h 34747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</a:cxnLst>
            <a:rect l="l" t="t" r="r" b="b"/>
            <a:pathLst>
              <a:path w="5996287" h="3474727">
                <a:moveTo>
                  <a:pt x="2312125" y="39195"/>
                </a:moveTo>
                <a:lnTo>
                  <a:pt x="0" y="1750430"/>
                </a:lnTo>
                <a:cubicBezTo>
                  <a:pt x="2177" y="1765670"/>
                  <a:pt x="2309948" y="124104"/>
                  <a:pt x="2325188" y="130635"/>
                </a:cubicBezTo>
                <a:cubicBezTo>
                  <a:pt x="2340428" y="137166"/>
                  <a:pt x="67491" y="1774378"/>
                  <a:pt x="91440" y="1789618"/>
                </a:cubicBezTo>
                <a:cubicBezTo>
                  <a:pt x="115389" y="1804858"/>
                  <a:pt x="2464526" y="198126"/>
                  <a:pt x="2468880" y="222075"/>
                </a:cubicBezTo>
                <a:cubicBezTo>
                  <a:pt x="2473234" y="246024"/>
                  <a:pt x="91439" y="1970321"/>
                  <a:pt x="117565" y="1933310"/>
                </a:cubicBezTo>
                <a:cubicBezTo>
                  <a:pt x="143691" y="1896299"/>
                  <a:pt x="2590800" y="-4347"/>
                  <a:pt x="2625634" y="7"/>
                </a:cubicBezTo>
                <a:cubicBezTo>
                  <a:pt x="2660468" y="4361"/>
                  <a:pt x="298268" y="1942018"/>
                  <a:pt x="326571" y="1959435"/>
                </a:cubicBezTo>
                <a:cubicBezTo>
                  <a:pt x="354874" y="1976852"/>
                  <a:pt x="2782388" y="76207"/>
                  <a:pt x="2795451" y="104510"/>
                </a:cubicBezTo>
                <a:cubicBezTo>
                  <a:pt x="2808514" y="132813"/>
                  <a:pt x="343988" y="2133607"/>
                  <a:pt x="404948" y="2129253"/>
                </a:cubicBezTo>
                <a:cubicBezTo>
                  <a:pt x="465908" y="2124899"/>
                  <a:pt x="3193868" y="30487"/>
                  <a:pt x="3161211" y="78384"/>
                </a:cubicBezTo>
                <a:cubicBezTo>
                  <a:pt x="3128554" y="126281"/>
                  <a:pt x="193765" y="2407927"/>
                  <a:pt x="209005" y="2416635"/>
                </a:cubicBezTo>
                <a:cubicBezTo>
                  <a:pt x="224245" y="2425343"/>
                  <a:pt x="3176451" y="163292"/>
                  <a:pt x="3252651" y="130635"/>
                </a:cubicBezTo>
                <a:cubicBezTo>
                  <a:pt x="3328851" y="97978"/>
                  <a:pt x="659673" y="2203276"/>
                  <a:pt x="666205" y="2220693"/>
                </a:cubicBezTo>
                <a:cubicBezTo>
                  <a:pt x="672736" y="2238110"/>
                  <a:pt x="3254829" y="211190"/>
                  <a:pt x="3291840" y="235138"/>
                </a:cubicBezTo>
                <a:cubicBezTo>
                  <a:pt x="3328852" y="259087"/>
                  <a:pt x="853440" y="2342613"/>
                  <a:pt x="888274" y="2364384"/>
                </a:cubicBezTo>
                <a:cubicBezTo>
                  <a:pt x="923108" y="2386156"/>
                  <a:pt x="3529148" y="378830"/>
                  <a:pt x="3500845" y="365767"/>
                </a:cubicBezTo>
                <a:cubicBezTo>
                  <a:pt x="3472542" y="352704"/>
                  <a:pt x="694508" y="2270767"/>
                  <a:pt x="718457" y="2286007"/>
                </a:cubicBezTo>
                <a:cubicBezTo>
                  <a:pt x="742406" y="2301247"/>
                  <a:pt x="3596640" y="431081"/>
                  <a:pt x="3644537" y="457207"/>
                </a:cubicBezTo>
                <a:cubicBezTo>
                  <a:pt x="3692434" y="483333"/>
                  <a:pt x="942703" y="2466710"/>
                  <a:pt x="1005840" y="2442761"/>
                </a:cubicBezTo>
                <a:cubicBezTo>
                  <a:pt x="1068977" y="2418812"/>
                  <a:pt x="3990703" y="302629"/>
                  <a:pt x="4023360" y="313515"/>
                </a:cubicBezTo>
                <a:cubicBezTo>
                  <a:pt x="4056017" y="324401"/>
                  <a:pt x="1190897" y="2473241"/>
                  <a:pt x="1201783" y="2508075"/>
                </a:cubicBezTo>
                <a:cubicBezTo>
                  <a:pt x="1212669" y="2542909"/>
                  <a:pt x="4045131" y="505104"/>
                  <a:pt x="4088674" y="522521"/>
                </a:cubicBezTo>
                <a:cubicBezTo>
                  <a:pt x="4132217" y="539938"/>
                  <a:pt x="1443446" y="2603869"/>
                  <a:pt x="1463040" y="2612578"/>
                </a:cubicBezTo>
                <a:cubicBezTo>
                  <a:pt x="1482634" y="2621287"/>
                  <a:pt x="4241074" y="572596"/>
                  <a:pt x="4206240" y="574773"/>
                </a:cubicBezTo>
                <a:cubicBezTo>
                  <a:pt x="4171406" y="576950"/>
                  <a:pt x="1197428" y="2610401"/>
                  <a:pt x="1254034" y="2625641"/>
                </a:cubicBezTo>
                <a:cubicBezTo>
                  <a:pt x="1310640" y="2640881"/>
                  <a:pt x="4441371" y="657504"/>
                  <a:pt x="4545874" y="666213"/>
                </a:cubicBezTo>
                <a:cubicBezTo>
                  <a:pt x="4650377" y="674922"/>
                  <a:pt x="1830977" y="2688779"/>
                  <a:pt x="1881051" y="2677893"/>
                </a:cubicBezTo>
                <a:cubicBezTo>
                  <a:pt x="1931125" y="2667007"/>
                  <a:pt x="4868091" y="629201"/>
                  <a:pt x="4846320" y="600898"/>
                </a:cubicBezTo>
                <a:cubicBezTo>
                  <a:pt x="4824549" y="572595"/>
                  <a:pt x="1752600" y="2455824"/>
                  <a:pt x="1750423" y="2508075"/>
                </a:cubicBezTo>
                <a:cubicBezTo>
                  <a:pt x="1748246" y="2560326"/>
                  <a:pt x="4818017" y="831676"/>
                  <a:pt x="4833257" y="914407"/>
                </a:cubicBezTo>
                <a:cubicBezTo>
                  <a:pt x="4848497" y="997138"/>
                  <a:pt x="1802675" y="3043653"/>
                  <a:pt x="1841863" y="3004464"/>
                </a:cubicBezTo>
                <a:cubicBezTo>
                  <a:pt x="1881051" y="2965275"/>
                  <a:pt x="5059680" y="642264"/>
                  <a:pt x="5068388" y="679275"/>
                </a:cubicBezTo>
                <a:cubicBezTo>
                  <a:pt x="5077096" y="716286"/>
                  <a:pt x="1804851" y="3241773"/>
                  <a:pt x="1894114" y="3226533"/>
                </a:cubicBezTo>
                <a:cubicBezTo>
                  <a:pt x="1983377" y="3211293"/>
                  <a:pt x="5532119" y="579127"/>
                  <a:pt x="5603965" y="587835"/>
                </a:cubicBezTo>
                <a:cubicBezTo>
                  <a:pt x="5675811" y="596543"/>
                  <a:pt x="2288176" y="3250481"/>
                  <a:pt x="2325188" y="3278784"/>
                </a:cubicBezTo>
                <a:cubicBezTo>
                  <a:pt x="2362200" y="3307087"/>
                  <a:pt x="5843451" y="783779"/>
                  <a:pt x="5826034" y="757653"/>
                </a:cubicBezTo>
                <a:cubicBezTo>
                  <a:pt x="5808617" y="731527"/>
                  <a:pt x="2192382" y="3091550"/>
                  <a:pt x="2220685" y="3122030"/>
                </a:cubicBezTo>
                <a:cubicBezTo>
                  <a:pt x="2248988" y="3152510"/>
                  <a:pt x="5963194" y="881750"/>
                  <a:pt x="5995851" y="940533"/>
                </a:cubicBezTo>
                <a:cubicBezTo>
                  <a:pt x="6028508" y="999316"/>
                  <a:pt x="4222568" y="2237021"/>
                  <a:pt x="2416628" y="3474727"/>
                </a:cubicBezTo>
              </a:path>
            </a:pathLst>
          </a:custGeom>
          <a:noFill/>
          <a:ln w="3175">
            <a:solidFill>
              <a:srgbClr val="4D78B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  <a:sym typeface="+mn-lt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3336281" y="326573"/>
            <a:ext cx="551946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zh-CN" altLang="en-US" sz="3200" b="1" dirty="0">
                <a:blipFill>
                  <a:blip r:embed="rId3"/>
                  <a:stretch>
                    <a:fillRect/>
                  </a:stretch>
                </a:blipFill>
                <a:cs typeface="+mn-ea"/>
                <a:sym typeface="+mn-lt"/>
              </a:rPr>
              <a:t>完全垄断市场中生产者的行为</a:t>
            </a:r>
          </a:p>
        </p:txBody>
      </p:sp>
      <p:sp>
        <p:nvSpPr>
          <p:cNvPr id="10" name="任意多边形 3"/>
          <p:cNvSpPr/>
          <p:nvPr/>
        </p:nvSpPr>
        <p:spPr>
          <a:xfrm rot="16200000" flipH="1">
            <a:off x="6073140" y="-2293316"/>
            <a:ext cx="45719" cy="6389737"/>
          </a:xfrm>
          <a:custGeom>
            <a:avLst/>
            <a:gdLst/>
            <a:ahLst/>
            <a:cxnLst/>
            <a:rect l="l" t="t" r="r" b="b"/>
            <a:pathLst>
              <a:path w="24231" h="914247">
                <a:moveTo>
                  <a:pt x="5283" y="910420"/>
                </a:moveTo>
                <a:lnTo>
                  <a:pt x="5106" y="914247"/>
                </a:lnTo>
                <a:lnTo>
                  <a:pt x="3582" y="914247"/>
                </a:lnTo>
                <a:close/>
                <a:moveTo>
                  <a:pt x="24231" y="887871"/>
                </a:moveTo>
                <a:lnTo>
                  <a:pt x="24231" y="914247"/>
                </a:lnTo>
                <a:lnTo>
                  <a:pt x="14665" y="914247"/>
                </a:lnTo>
                <a:lnTo>
                  <a:pt x="21671" y="894208"/>
                </a:lnTo>
                <a:close/>
                <a:moveTo>
                  <a:pt x="7503" y="865611"/>
                </a:moveTo>
                <a:lnTo>
                  <a:pt x="7216" y="868576"/>
                </a:lnTo>
                <a:lnTo>
                  <a:pt x="6766" y="878326"/>
                </a:lnTo>
                <a:lnTo>
                  <a:pt x="0" y="886263"/>
                </a:lnTo>
                <a:lnTo>
                  <a:pt x="0" y="876548"/>
                </a:lnTo>
                <a:lnTo>
                  <a:pt x="5182" y="868927"/>
                </a:lnTo>
                <a:close/>
                <a:moveTo>
                  <a:pt x="24231" y="857838"/>
                </a:moveTo>
                <a:lnTo>
                  <a:pt x="24231" y="867787"/>
                </a:lnTo>
                <a:lnTo>
                  <a:pt x="5283" y="910420"/>
                </a:lnTo>
                <a:lnTo>
                  <a:pt x="6766" y="878326"/>
                </a:lnTo>
                <a:close/>
                <a:moveTo>
                  <a:pt x="24231" y="840913"/>
                </a:moveTo>
                <a:lnTo>
                  <a:pt x="24231" y="841714"/>
                </a:lnTo>
                <a:lnTo>
                  <a:pt x="7503" y="865611"/>
                </a:lnTo>
                <a:lnTo>
                  <a:pt x="7514" y="865497"/>
                </a:lnTo>
                <a:close/>
                <a:moveTo>
                  <a:pt x="9928" y="840562"/>
                </a:moveTo>
                <a:lnTo>
                  <a:pt x="7514" y="865497"/>
                </a:lnTo>
                <a:lnTo>
                  <a:pt x="5182" y="868927"/>
                </a:lnTo>
                <a:lnTo>
                  <a:pt x="0" y="876330"/>
                </a:lnTo>
                <a:lnTo>
                  <a:pt x="0" y="855943"/>
                </a:lnTo>
                <a:lnTo>
                  <a:pt x="1909" y="852567"/>
                </a:lnTo>
                <a:close/>
                <a:moveTo>
                  <a:pt x="15593" y="782055"/>
                </a:moveTo>
                <a:lnTo>
                  <a:pt x="14536" y="792975"/>
                </a:lnTo>
                <a:lnTo>
                  <a:pt x="0" y="815757"/>
                </a:lnTo>
                <a:lnTo>
                  <a:pt x="0" y="811766"/>
                </a:lnTo>
                <a:close/>
                <a:moveTo>
                  <a:pt x="24231" y="780256"/>
                </a:moveTo>
                <a:lnTo>
                  <a:pt x="24231" y="819152"/>
                </a:lnTo>
                <a:lnTo>
                  <a:pt x="9928" y="840562"/>
                </a:lnTo>
                <a:lnTo>
                  <a:pt x="14536" y="792975"/>
                </a:lnTo>
                <a:lnTo>
                  <a:pt x="18270" y="787121"/>
                </a:lnTo>
                <a:close/>
                <a:moveTo>
                  <a:pt x="24231" y="761668"/>
                </a:moveTo>
                <a:lnTo>
                  <a:pt x="24231" y="765596"/>
                </a:lnTo>
                <a:lnTo>
                  <a:pt x="15593" y="782055"/>
                </a:lnTo>
                <a:lnTo>
                  <a:pt x="15754" y="780386"/>
                </a:lnTo>
                <a:close/>
                <a:moveTo>
                  <a:pt x="24231" y="712346"/>
                </a:moveTo>
                <a:lnTo>
                  <a:pt x="24231" y="731086"/>
                </a:lnTo>
                <a:lnTo>
                  <a:pt x="18270" y="754399"/>
                </a:lnTo>
                <a:lnTo>
                  <a:pt x="15754" y="780386"/>
                </a:lnTo>
                <a:lnTo>
                  <a:pt x="13254" y="785906"/>
                </a:lnTo>
                <a:lnTo>
                  <a:pt x="0" y="811485"/>
                </a:lnTo>
                <a:lnTo>
                  <a:pt x="0" y="752641"/>
                </a:lnTo>
                <a:lnTo>
                  <a:pt x="18270" y="721676"/>
                </a:lnTo>
                <a:close/>
                <a:moveTo>
                  <a:pt x="4049" y="698809"/>
                </a:moveTo>
                <a:lnTo>
                  <a:pt x="1909" y="705315"/>
                </a:lnTo>
                <a:lnTo>
                  <a:pt x="0" y="710229"/>
                </a:lnTo>
                <a:lnTo>
                  <a:pt x="0" y="701476"/>
                </a:lnTo>
                <a:lnTo>
                  <a:pt x="3903" y="698941"/>
                </a:lnTo>
                <a:close/>
                <a:moveTo>
                  <a:pt x="24231" y="652905"/>
                </a:moveTo>
                <a:lnTo>
                  <a:pt x="24231" y="680503"/>
                </a:lnTo>
                <a:lnTo>
                  <a:pt x="4049" y="698809"/>
                </a:lnTo>
                <a:lnTo>
                  <a:pt x="14843" y="665990"/>
                </a:lnTo>
                <a:close/>
                <a:moveTo>
                  <a:pt x="24231" y="619049"/>
                </a:moveTo>
                <a:lnTo>
                  <a:pt x="24231" y="637446"/>
                </a:lnTo>
                <a:lnTo>
                  <a:pt x="14843" y="665990"/>
                </a:lnTo>
                <a:lnTo>
                  <a:pt x="0" y="686679"/>
                </a:lnTo>
                <a:lnTo>
                  <a:pt x="0" y="646781"/>
                </a:lnTo>
                <a:close/>
                <a:moveTo>
                  <a:pt x="3622" y="602431"/>
                </a:moveTo>
                <a:lnTo>
                  <a:pt x="0" y="609824"/>
                </a:lnTo>
                <a:lnTo>
                  <a:pt x="0" y="603434"/>
                </a:lnTo>
                <a:lnTo>
                  <a:pt x="3088" y="602562"/>
                </a:lnTo>
                <a:close/>
                <a:moveTo>
                  <a:pt x="13271" y="600059"/>
                </a:moveTo>
                <a:lnTo>
                  <a:pt x="0" y="626949"/>
                </a:lnTo>
                <a:lnTo>
                  <a:pt x="0" y="618882"/>
                </a:lnTo>
                <a:lnTo>
                  <a:pt x="9809" y="600910"/>
                </a:lnTo>
                <a:close/>
                <a:moveTo>
                  <a:pt x="24231" y="578966"/>
                </a:moveTo>
                <a:lnTo>
                  <a:pt x="24231" y="597364"/>
                </a:lnTo>
                <a:lnTo>
                  <a:pt x="13271" y="600059"/>
                </a:lnTo>
                <a:lnTo>
                  <a:pt x="14340" y="597894"/>
                </a:lnTo>
                <a:close/>
                <a:moveTo>
                  <a:pt x="15033" y="562383"/>
                </a:moveTo>
                <a:lnTo>
                  <a:pt x="1647" y="598860"/>
                </a:lnTo>
                <a:lnTo>
                  <a:pt x="0" y="603432"/>
                </a:lnTo>
                <a:lnTo>
                  <a:pt x="0" y="582448"/>
                </a:lnTo>
                <a:close/>
                <a:moveTo>
                  <a:pt x="24231" y="560369"/>
                </a:moveTo>
                <a:lnTo>
                  <a:pt x="24231" y="574485"/>
                </a:lnTo>
                <a:lnTo>
                  <a:pt x="9809" y="600910"/>
                </a:lnTo>
                <a:lnTo>
                  <a:pt x="3622" y="602431"/>
                </a:lnTo>
                <a:close/>
                <a:moveTo>
                  <a:pt x="24231" y="537319"/>
                </a:moveTo>
                <a:lnTo>
                  <a:pt x="24231" y="550611"/>
                </a:lnTo>
                <a:lnTo>
                  <a:pt x="18270" y="558063"/>
                </a:lnTo>
                <a:lnTo>
                  <a:pt x="15033" y="562383"/>
                </a:lnTo>
                <a:close/>
                <a:moveTo>
                  <a:pt x="24231" y="507786"/>
                </a:moveTo>
                <a:lnTo>
                  <a:pt x="24231" y="529738"/>
                </a:lnTo>
                <a:lnTo>
                  <a:pt x="0" y="578164"/>
                </a:lnTo>
                <a:lnTo>
                  <a:pt x="0" y="575156"/>
                </a:lnTo>
                <a:lnTo>
                  <a:pt x="12382" y="543377"/>
                </a:lnTo>
                <a:close/>
                <a:moveTo>
                  <a:pt x="24231" y="501381"/>
                </a:moveTo>
                <a:lnTo>
                  <a:pt x="24231" y="501744"/>
                </a:lnTo>
                <a:lnTo>
                  <a:pt x="21546" y="508202"/>
                </a:lnTo>
                <a:lnTo>
                  <a:pt x="0" y="563090"/>
                </a:lnTo>
                <a:lnTo>
                  <a:pt x="0" y="556453"/>
                </a:lnTo>
                <a:close/>
                <a:moveTo>
                  <a:pt x="1909" y="410811"/>
                </a:moveTo>
                <a:lnTo>
                  <a:pt x="0" y="414762"/>
                </a:lnTo>
                <a:lnTo>
                  <a:pt x="0" y="413381"/>
                </a:lnTo>
                <a:close/>
                <a:moveTo>
                  <a:pt x="3418" y="408396"/>
                </a:moveTo>
                <a:lnTo>
                  <a:pt x="2497" y="410155"/>
                </a:lnTo>
                <a:lnTo>
                  <a:pt x="1909" y="410811"/>
                </a:lnTo>
                <a:close/>
                <a:moveTo>
                  <a:pt x="24231" y="398062"/>
                </a:moveTo>
                <a:lnTo>
                  <a:pt x="24231" y="422586"/>
                </a:lnTo>
                <a:lnTo>
                  <a:pt x="0" y="480889"/>
                </a:lnTo>
                <a:lnTo>
                  <a:pt x="0" y="450165"/>
                </a:lnTo>
                <a:lnTo>
                  <a:pt x="4211" y="436105"/>
                </a:lnTo>
                <a:lnTo>
                  <a:pt x="9821" y="425737"/>
                </a:lnTo>
                <a:close/>
                <a:moveTo>
                  <a:pt x="18211" y="392616"/>
                </a:moveTo>
                <a:lnTo>
                  <a:pt x="11054" y="413256"/>
                </a:lnTo>
                <a:lnTo>
                  <a:pt x="4211" y="436105"/>
                </a:lnTo>
                <a:lnTo>
                  <a:pt x="0" y="443888"/>
                </a:lnTo>
                <a:lnTo>
                  <a:pt x="0" y="414921"/>
                </a:lnTo>
                <a:lnTo>
                  <a:pt x="2497" y="410155"/>
                </a:lnTo>
                <a:close/>
                <a:moveTo>
                  <a:pt x="24231" y="375252"/>
                </a:moveTo>
                <a:lnTo>
                  <a:pt x="24231" y="385897"/>
                </a:lnTo>
                <a:lnTo>
                  <a:pt x="18211" y="392616"/>
                </a:lnTo>
                <a:close/>
                <a:moveTo>
                  <a:pt x="946" y="372617"/>
                </a:moveTo>
                <a:lnTo>
                  <a:pt x="0" y="374923"/>
                </a:lnTo>
                <a:lnTo>
                  <a:pt x="0" y="373274"/>
                </a:lnTo>
                <a:close/>
                <a:moveTo>
                  <a:pt x="24231" y="368546"/>
                </a:moveTo>
                <a:lnTo>
                  <a:pt x="24231" y="375095"/>
                </a:lnTo>
                <a:lnTo>
                  <a:pt x="3418" y="408396"/>
                </a:lnTo>
                <a:lnTo>
                  <a:pt x="22381" y="372205"/>
                </a:lnTo>
                <a:close/>
                <a:moveTo>
                  <a:pt x="17496" y="361533"/>
                </a:moveTo>
                <a:lnTo>
                  <a:pt x="0" y="412652"/>
                </a:lnTo>
                <a:lnTo>
                  <a:pt x="0" y="380575"/>
                </a:lnTo>
                <a:lnTo>
                  <a:pt x="1909" y="378088"/>
                </a:lnTo>
                <a:lnTo>
                  <a:pt x="6712" y="368669"/>
                </a:lnTo>
                <a:close/>
                <a:moveTo>
                  <a:pt x="24231" y="341854"/>
                </a:moveTo>
                <a:lnTo>
                  <a:pt x="24231" y="357077"/>
                </a:lnTo>
                <a:lnTo>
                  <a:pt x="17496" y="361533"/>
                </a:lnTo>
                <a:close/>
                <a:moveTo>
                  <a:pt x="24231" y="317948"/>
                </a:moveTo>
                <a:lnTo>
                  <a:pt x="24231" y="334309"/>
                </a:lnTo>
                <a:lnTo>
                  <a:pt x="6712" y="368669"/>
                </a:lnTo>
                <a:lnTo>
                  <a:pt x="4938" y="369842"/>
                </a:lnTo>
                <a:lnTo>
                  <a:pt x="946" y="372617"/>
                </a:lnTo>
                <a:lnTo>
                  <a:pt x="3396" y="366647"/>
                </a:lnTo>
                <a:cubicBezTo>
                  <a:pt x="7901" y="355454"/>
                  <a:pt x="12840" y="342968"/>
                  <a:pt x="18270" y="329004"/>
                </a:cubicBezTo>
                <a:lnTo>
                  <a:pt x="18607" y="327910"/>
                </a:lnTo>
                <a:close/>
                <a:moveTo>
                  <a:pt x="11602" y="312390"/>
                </a:moveTo>
                <a:lnTo>
                  <a:pt x="0" y="336412"/>
                </a:lnTo>
                <a:lnTo>
                  <a:pt x="0" y="325354"/>
                </a:lnTo>
                <a:close/>
                <a:moveTo>
                  <a:pt x="11729" y="312127"/>
                </a:moveTo>
                <a:lnTo>
                  <a:pt x="11652" y="312334"/>
                </a:lnTo>
                <a:lnTo>
                  <a:pt x="11602" y="312390"/>
                </a:lnTo>
                <a:close/>
                <a:moveTo>
                  <a:pt x="17161" y="300881"/>
                </a:moveTo>
                <a:lnTo>
                  <a:pt x="11729" y="312127"/>
                </a:lnTo>
                <a:lnTo>
                  <a:pt x="14902" y="303593"/>
                </a:lnTo>
                <a:close/>
                <a:moveTo>
                  <a:pt x="24231" y="298145"/>
                </a:moveTo>
                <a:lnTo>
                  <a:pt x="24231" y="309647"/>
                </a:lnTo>
                <a:lnTo>
                  <a:pt x="18607" y="327910"/>
                </a:lnTo>
                <a:lnTo>
                  <a:pt x="14205" y="335709"/>
                </a:lnTo>
                <a:cubicBezTo>
                  <a:pt x="9994" y="342497"/>
                  <a:pt x="5528" y="349315"/>
                  <a:pt x="572" y="357320"/>
                </a:cubicBezTo>
                <a:lnTo>
                  <a:pt x="0" y="358312"/>
                </a:lnTo>
                <a:lnTo>
                  <a:pt x="0" y="347379"/>
                </a:lnTo>
                <a:lnTo>
                  <a:pt x="8326" y="321282"/>
                </a:lnTo>
                <a:lnTo>
                  <a:pt x="11652" y="312334"/>
                </a:lnTo>
                <a:lnTo>
                  <a:pt x="22595" y="300108"/>
                </a:lnTo>
                <a:close/>
                <a:moveTo>
                  <a:pt x="24231" y="286243"/>
                </a:moveTo>
                <a:lnTo>
                  <a:pt x="24231" y="292396"/>
                </a:lnTo>
                <a:lnTo>
                  <a:pt x="17161" y="300881"/>
                </a:lnTo>
                <a:close/>
                <a:moveTo>
                  <a:pt x="18603" y="231141"/>
                </a:moveTo>
                <a:lnTo>
                  <a:pt x="16606" y="235168"/>
                </a:lnTo>
                <a:lnTo>
                  <a:pt x="4000" y="260495"/>
                </a:lnTo>
                <a:lnTo>
                  <a:pt x="1909" y="263559"/>
                </a:lnTo>
                <a:lnTo>
                  <a:pt x="0" y="267317"/>
                </a:lnTo>
                <a:lnTo>
                  <a:pt x="0" y="258594"/>
                </a:lnTo>
                <a:close/>
                <a:moveTo>
                  <a:pt x="24231" y="230849"/>
                </a:moveTo>
                <a:lnTo>
                  <a:pt x="24231" y="278494"/>
                </a:lnTo>
                <a:lnTo>
                  <a:pt x="14902" y="303593"/>
                </a:lnTo>
                <a:lnTo>
                  <a:pt x="0" y="321476"/>
                </a:lnTo>
                <a:lnTo>
                  <a:pt x="0" y="268532"/>
                </a:lnTo>
                <a:lnTo>
                  <a:pt x="4000" y="260495"/>
                </a:lnTo>
                <a:close/>
                <a:moveTo>
                  <a:pt x="24231" y="219793"/>
                </a:moveTo>
                <a:lnTo>
                  <a:pt x="24231" y="222836"/>
                </a:lnTo>
                <a:lnTo>
                  <a:pt x="18603" y="231141"/>
                </a:lnTo>
                <a:close/>
                <a:moveTo>
                  <a:pt x="24231" y="133342"/>
                </a:moveTo>
                <a:lnTo>
                  <a:pt x="24231" y="206545"/>
                </a:lnTo>
                <a:lnTo>
                  <a:pt x="13499" y="223505"/>
                </a:lnTo>
                <a:lnTo>
                  <a:pt x="0" y="245723"/>
                </a:lnTo>
                <a:lnTo>
                  <a:pt x="0" y="173915"/>
                </a:lnTo>
                <a:close/>
                <a:moveTo>
                  <a:pt x="24231" y="123476"/>
                </a:moveTo>
                <a:lnTo>
                  <a:pt x="24231" y="130027"/>
                </a:lnTo>
                <a:lnTo>
                  <a:pt x="17186" y="143459"/>
                </a:lnTo>
                <a:lnTo>
                  <a:pt x="0" y="171861"/>
                </a:lnTo>
                <a:lnTo>
                  <a:pt x="0" y="166299"/>
                </a:lnTo>
                <a:lnTo>
                  <a:pt x="18270" y="132668"/>
                </a:lnTo>
                <a:close/>
                <a:moveTo>
                  <a:pt x="10141" y="101902"/>
                </a:moveTo>
                <a:lnTo>
                  <a:pt x="3390" y="124989"/>
                </a:lnTo>
                <a:lnTo>
                  <a:pt x="0" y="135481"/>
                </a:lnTo>
                <a:lnTo>
                  <a:pt x="0" y="120168"/>
                </a:lnTo>
                <a:lnTo>
                  <a:pt x="2059" y="116043"/>
                </a:lnTo>
                <a:close/>
                <a:moveTo>
                  <a:pt x="24231" y="71662"/>
                </a:moveTo>
                <a:lnTo>
                  <a:pt x="24231" y="77243"/>
                </a:lnTo>
                <a:lnTo>
                  <a:pt x="10141" y="101902"/>
                </a:lnTo>
                <a:lnTo>
                  <a:pt x="11579" y="96983"/>
                </a:lnTo>
                <a:lnTo>
                  <a:pt x="18270" y="83584"/>
                </a:lnTo>
                <a:close/>
                <a:moveTo>
                  <a:pt x="8884" y="41579"/>
                </a:moveTo>
                <a:lnTo>
                  <a:pt x="5981" y="51185"/>
                </a:lnTo>
                <a:lnTo>
                  <a:pt x="0" y="58084"/>
                </a:lnTo>
                <a:lnTo>
                  <a:pt x="0" y="57571"/>
                </a:lnTo>
                <a:close/>
                <a:moveTo>
                  <a:pt x="24231" y="30135"/>
                </a:moveTo>
                <a:lnTo>
                  <a:pt x="24231" y="53709"/>
                </a:lnTo>
                <a:lnTo>
                  <a:pt x="11579" y="96983"/>
                </a:lnTo>
                <a:lnTo>
                  <a:pt x="2059" y="116043"/>
                </a:lnTo>
                <a:lnTo>
                  <a:pt x="1909" y="116307"/>
                </a:lnTo>
                <a:lnTo>
                  <a:pt x="0" y="120126"/>
                </a:lnTo>
                <a:lnTo>
                  <a:pt x="0" y="70975"/>
                </a:lnTo>
                <a:lnTo>
                  <a:pt x="5981" y="51185"/>
                </a:lnTo>
                <a:close/>
                <a:moveTo>
                  <a:pt x="20675" y="0"/>
                </a:moveTo>
                <a:lnTo>
                  <a:pt x="24231" y="0"/>
                </a:lnTo>
                <a:lnTo>
                  <a:pt x="24231" y="13954"/>
                </a:lnTo>
                <a:lnTo>
                  <a:pt x="8884" y="41579"/>
                </a:lnTo>
                <a:lnTo>
                  <a:pt x="12161" y="30736"/>
                </a:lnTo>
                <a:close/>
                <a:moveTo>
                  <a:pt x="0" y="0"/>
                </a:moveTo>
                <a:lnTo>
                  <a:pt x="3827" y="0"/>
                </a:lnTo>
                <a:lnTo>
                  <a:pt x="0" y="8201"/>
                </a:lnTo>
                <a:close/>
              </a:path>
            </a:pathLst>
          </a:custGeom>
          <a:blipFill dpi="0" rotWithShape="1">
            <a:blip r:embed="rId3"/>
            <a:srcRect/>
            <a:stretch>
              <a:fillRect/>
            </a:stretch>
          </a:blip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noAutofit/>
          </a:bodyPr>
          <a:lstStyle/>
          <a:p>
            <a:endParaRPr lang="zh-CN" altLang="en-US">
              <a:cs typeface="+mn-ea"/>
              <a:sym typeface="+mn-lt"/>
            </a:endParaRPr>
          </a:p>
        </p:txBody>
      </p:sp>
      <p:sp>
        <p:nvSpPr>
          <p:cNvPr id="11" name="文本框 10"/>
          <p:cNvSpPr txBox="1"/>
          <p:nvPr/>
        </p:nvSpPr>
        <p:spPr>
          <a:xfrm>
            <a:off x="1586619" y="378334"/>
            <a:ext cx="38504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800" dirty="0">
                <a:solidFill>
                  <a:schemeClr val="bg1"/>
                </a:solidFill>
                <a:cs typeface="+mn-ea"/>
                <a:sym typeface="+mn-lt"/>
              </a:rPr>
              <a:t>3</a:t>
            </a:r>
            <a:endParaRPr lang="zh-CN" altLang="en-US" sz="2800" dirty="0">
              <a:solidFill>
                <a:schemeClr val="bg1"/>
              </a:solidFill>
              <a:cs typeface="+mn-ea"/>
              <a:sym typeface="+mn-lt"/>
            </a:endParaRPr>
          </a:p>
        </p:txBody>
      </p:sp>
      <p:sp>
        <p:nvSpPr>
          <p:cNvPr id="12" name="TextBox 38">
            <a:extLst>
              <a:ext uri="{FF2B5EF4-FFF2-40B4-BE49-F238E27FC236}">
                <a16:creationId xmlns:a16="http://schemas.microsoft.com/office/drawing/2014/main" id="{8FE5177C-9F28-654C-B259-5CB7AFA6A1A4}"/>
              </a:ext>
            </a:extLst>
          </p:cNvPr>
          <p:cNvSpPr txBox="1"/>
          <p:nvPr/>
        </p:nvSpPr>
        <p:spPr>
          <a:xfrm>
            <a:off x="2378616" y="924412"/>
            <a:ext cx="8388355" cy="5808193"/>
          </a:xfrm>
          <a:prstGeom prst="rect">
            <a:avLst/>
          </a:prstGeom>
          <a:noFill/>
        </p:spPr>
        <p:txBody>
          <a:bodyPr wrap="square" lIns="0" rIns="0" bIns="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zh-CN" sz="2400" dirty="0">
                <a:solidFill>
                  <a:srgbClr val="FF0000"/>
                </a:solidFill>
              </a:rPr>
              <a:t>在完全垄断市场上，</a:t>
            </a:r>
            <a:r>
              <a:rPr lang="zh-CN" altLang="zh-CN" sz="2400" b="1" dirty="0">
                <a:solidFill>
                  <a:srgbClr val="FF0000"/>
                </a:solidFill>
              </a:rPr>
              <a:t>企业的平均收益</a:t>
            </a:r>
            <a:r>
              <a:rPr lang="en-US" altLang="zh-CN" sz="2400" b="1" dirty="0">
                <a:solidFill>
                  <a:srgbClr val="FF0000"/>
                </a:solidFill>
              </a:rPr>
              <a:t>AR</a:t>
            </a:r>
            <a:r>
              <a:rPr lang="zh-CN" altLang="zh-CN" sz="2400" b="1" dirty="0">
                <a:solidFill>
                  <a:srgbClr val="FF0000"/>
                </a:solidFill>
              </a:rPr>
              <a:t>＝单位产品的价格</a:t>
            </a:r>
            <a:r>
              <a:rPr lang="en-US" altLang="zh-CN" sz="2400" b="1" dirty="0">
                <a:solidFill>
                  <a:srgbClr val="FF0000"/>
                </a:solidFill>
              </a:rPr>
              <a:t>P</a:t>
            </a:r>
            <a:endParaRPr lang="en-US" altLang="zh-CN" sz="2400" dirty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r>
              <a:rPr lang="zh-CN" altLang="zh-CN" sz="2400" b="1" dirty="0"/>
              <a:t>企业的</a:t>
            </a:r>
            <a:r>
              <a:rPr lang="en-US" altLang="zh-CN" sz="2400" b="1" dirty="0"/>
              <a:t>  </a:t>
            </a:r>
            <a:r>
              <a:rPr lang="zh-CN" altLang="zh-CN" sz="2800" b="1" dirty="0">
                <a:solidFill>
                  <a:srgbClr val="FF0000"/>
                </a:solidFill>
              </a:rPr>
              <a:t>边际收益</a:t>
            </a:r>
            <a:r>
              <a:rPr lang="en-US" altLang="zh-CN" sz="2800" b="1" dirty="0">
                <a:solidFill>
                  <a:srgbClr val="FF0000"/>
                </a:solidFill>
              </a:rPr>
              <a:t>MR</a:t>
            </a:r>
            <a:r>
              <a:rPr lang="zh-CN" altLang="zh-CN" sz="2800" b="1" dirty="0">
                <a:solidFill>
                  <a:srgbClr val="FF0000"/>
                </a:solidFill>
              </a:rPr>
              <a:t>＜平均收益</a:t>
            </a:r>
            <a:r>
              <a:rPr lang="en-US" altLang="zh-CN" sz="2800" b="1" dirty="0">
                <a:solidFill>
                  <a:srgbClr val="FF0000"/>
                </a:solidFill>
              </a:rPr>
              <a:t>AR</a:t>
            </a:r>
            <a:endParaRPr lang="zh-CN" altLang="zh-CN" sz="2800" dirty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r>
              <a:rPr lang="zh-CN" altLang="zh-CN" sz="2000" dirty="0"/>
              <a:t>原因是单位产品价格随着销售量的增加而下降，如：</a:t>
            </a:r>
          </a:p>
          <a:p>
            <a:pPr>
              <a:lnSpc>
                <a:spcPct val="150000"/>
              </a:lnSpc>
            </a:pPr>
            <a:r>
              <a:rPr lang="zh-CN" altLang="zh-CN" sz="2000" dirty="0"/>
              <a:t>（</a:t>
            </a:r>
            <a:r>
              <a:rPr lang="en-US" altLang="zh-CN" sz="2000" dirty="0"/>
              <a:t>1</a:t>
            </a:r>
            <a:r>
              <a:rPr lang="zh-CN" altLang="zh-CN" sz="2000" dirty="0"/>
              <a:t>）企业销售</a:t>
            </a:r>
            <a:r>
              <a:rPr lang="en-US" altLang="zh-CN" sz="2000" dirty="0"/>
              <a:t>1</a:t>
            </a:r>
            <a:r>
              <a:rPr lang="zh-CN" altLang="zh-CN" sz="2000" dirty="0"/>
              <a:t>单位产品，价格为</a:t>
            </a:r>
            <a:r>
              <a:rPr lang="en-US" altLang="zh-CN" sz="2000" dirty="0"/>
              <a:t>11</a:t>
            </a:r>
            <a:r>
              <a:rPr lang="zh-CN" altLang="zh-CN" sz="2000" dirty="0"/>
              <a:t>元，总收益</a:t>
            </a:r>
            <a:r>
              <a:rPr lang="en-US" altLang="zh-CN" sz="2000" dirty="0"/>
              <a:t>=11</a:t>
            </a:r>
            <a:r>
              <a:rPr lang="zh-CN" altLang="zh-CN" sz="2000" dirty="0"/>
              <a:t>元。</a:t>
            </a:r>
          </a:p>
          <a:p>
            <a:pPr>
              <a:lnSpc>
                <a:spcPct val="150000"/>
              </a:lnSpc>
            </a:pPr>
            <a:r>
              <a:rPr lang="zh-CN" altLang="zh-CN" sz="2000" dirty="0"/>
              <a:t>（</a:t>
            </a:r>
            <a:r>
              <a:rPr lang="en-US" altLang="zh-CN" sz="2000" dirty="0"/>
              <a:t>2</a:t>
            </a:r>
            <a:r>
              <a:rPr lang="zh-CN" altLang="zh-CN" sz="2000" dirty="0"/>
              <a:t>）企业增加</a:t>
            </a:r>
            <a:r>
              <a:rPr lang="en-US" altLang="zh-CN" sz="2000" dirty="0"/>
              <a:t>1</a:t>
            </a:r>
            <a:r>
              <a:rPr lang="zh-CN" altLang="zh-CN" sz="2000" dirty="0"/>
              <a:t>个单位销售，即销售</a:t>
            </a:r>
            <a:r>
              <a:rPr lang="en-US" altLang="zh-CN" sz="2000" dirty="0"/>
              <a:t>2</a:t>
            </a:r>
            <a:r>
              <a:rPr lang="zh-CN" altLang="zh-CN" sz="2000" dirty="0"/>
              <a:t>单位产品时，单位价格降为</a:t>
            </a:r>
            <a:r>
              <a:rPr lang="en-US" altLang="zh-CN" sz="2000" dirty="0"/>
              <a:t>10</a:t>
            </a:r>
            <a:r>
              <a:rPr lang="zh-CN" altLang="zh-CN" sz="2000" dirty="0"/>
              <a:t>元，</a:t>
            </a:r>
          </a:p>
          <a:p>
            <a:pPr>
              <a:lnSpc>
                <a:spcPct val="150000"/>
              </a:lnSpc>
            </a:pPr>
            <a:r>
              <a:rPr lang="zh-CN" altLang="zh-CN" sz="2000" dirty="0"/>
              <a:t>总收益</a:t>
            </a:r>
            <a:r>
              <a:rPr lang="en-US" altLang="zh-CN" sz="2000" dirty="0"/>
              <a:t>=2*10=20</a:t>
            </a:r>
            <a:r>
              <a:rPr lang="zh-CN" altLang="zh-CN" sz="2000" dirty="0"/>
              <a:t>元，</a:t>
            </a:r>
          </a:p>
          <a:p>
            <a:pPr>
              <a:lnSpc>
                <a:spcPct val="150000"/>
              </a:lnSpc>
            </a:pPr>
            <a:r>
              <a:rPr lang="zh-CN" altLang="zh-CN" sz="2000" dirty="0"/>
              <a:t>平均收益</a:t>
            </a:r>
            <a:r>
              <a:rPr lang="en-US" altLang="zh-CN" sz="2000" dirty="0"/>
              <a:t>=20/2=10</a:t>
            </a:r>
            <a:r>
              <a:rPr lang="zh-CN" altLang="zh-CN" sz="2000" dirty="0"/>
              <a:t>元，等于产品价格</a:t>
            </a:r>
          </a:p>
          <a:p>
            <a:pPr>
              <a:lnSpc>
                <a:spcPct val="150000"/>
              </a:lnSpc>
            </a:pPr>
            <a:r>
              <a:rPr lang="zh-CN" altLang="zh-CN" sz="2000" dirty="0"/>
              <a:t>边际收益</a:t>
            </a:r>
            <a:r>
              <a:rPr lang="en-US" altLang="zh-CN" sz="2000" dirty="0"/>
              <a:t>=</a:t>
            </a:r>
            <a:r>
              <a:rPr lang="zh-CN" altLang="zh-CN" sz="2000" dirty="0"/>
              <a:t>（</a:t>
            </a:r>
            <a:r>
              <a:rPr lang="en-US" altLang="zh-CN" sz="2000" dirty="0"/>
              <a:t>20-11</a:t>
            </a:r>
            <a:r>
              <a:rPr lang="zh-CN" altLang="zh-CN" sz="2000" dirty="0"/>
              <a:t>）</a:t>
            </a:r>
            <a:r>
              <a:rPr lang="en-US" altLang="zh-CN" sz="2000" dirty="0"/>
              <a:t>/1=9</a:t>
            </a:r>
            <a:r>
              <a:rPr lang="zh-CN" altLang="zh-CN" sz="2000" dirty="0"/>
              <a:t>，小于平均收益</a:t>
            </a:r>
            <a:endParaRPr lang="en-US" altLang="zh-CN" sz="2000" dirty="0"/>
          </a:p>
          <a:p>
            <a:pPr>
              <a:lnSpc>
                <a:spcPct val="150000"/>
              </a:lnSpc>
            </a:pPr>
            <a:r>
              <a:rPr lang="zh-CN" altLang="zh-CN" sz="2000" dirty="0"/>
              <a:t>（</a:t>
            </a:r>
            <a:r>
              <a:rPr lang="en-US" altLang="zh-CN" sz="2000" dirty="0"/>
              <a:t>3</a:t>
            </a:r>
            <a:r>
              <a:rPr lang="zh-CN" altLang="zh-CN" sz="2000" dirty="0"/>
              <a:t>）企业又增加</a:t>
            </a:r>
            <a:r>
              <a:rPr lang="en-US" altLang="zh-CN" sz="2000" dirty="0"/>
              <a:t>1</a:t>
            </a:r>
            <a:r>
              <a:rPr lang="zh-CN" altLang="zh-CN" sz="2000" dirty="0"/>
              <a:t>个单位销售</a:t>
            </a:r>
            <a:r>
              <a:rPr lang="en-US" altLang="zh-CN" sz="2000" dirty="0"/>
              <a:t>,</a:t>
            </a:r>
            <a:r>
              <a:rPr lang="zh-CN" altLang="zh-CN" sz="2000" dirty="0"/>
              <a:t>即销售</a:t>
            </a:r>
            <a:r>
              <a:rPr lang="en-US" altLang="zh-CN" sz="2000" dirty="0"/>
              <a:t>3</a:t>
            </a:r>
            <a:r>
              <a:rPr lang="zh-CN" altLang="zh-CN" sz="2000" dirty="0"/>
              <a:t>单位产品时，单位价格降为</a:t>
            </a:r>
            <a:r>
              <a:rPr lang="en-US" altLang="zh-CN" sz="2000" dirty="0"/>
              <a:t>9</a:t>
            </a:r>
            <a:r>
              <a:rPr lang="zh-CN" altLang="zh-CN" sz="2000" dirty="0"/>
              <a:t>元。</a:t>
            </a:r>
          </a:p>
          <a:p>
            <a:pPr>
              <a:lnSpc>
                <a:spcPct val="150000"/>
              </a:lnSpc>
            </a:pPr>
            <a:r>
              <a:rPr lang="zh-CN" altLang="zh-CN" sz="2000" dirty="0"/>
              <a:t>总收益</a:t>
            </a:r>
            <a:r>
              <a:rPr lang="en-US" altLang="zh-CN" sz="2000" dirty="0"/>
              <a:t>=3*9=27</a:t>
            </a:r>
            <a:r>
              <a:rPr lang="zh-CN" altLang="zh-CN" sz="2000" dirty="0"/>
              <a:t>元，</a:t>
            </a:r>
          </a:p>
          <a:p>
            <a:pPr>
              <a:lnSpc>
                <a:spcPct val="150000"/>
              </a:lnSpc>
            </a:pPr>
            <a:r>
              <a:rPr lang="zh-CN" altLang="zh-CN" sz="2000" dirty="0"/>
              <a:t>平均收益</a:t>
            </a:r>
            <a:r>
              <a:rPr lang="en-US" altLang="zh-CN" sz="2000" dirty="0"/>
              <a:t>=27/3=9</a:t>
            </a:r>
            <a:r>
              <a:rPr lang="zh-CN" altLang="zh-CN" sz="2000" dirty="0"/>
              <a:t>元，等于产品价格；</a:t>
            </a:r>
          </a:p>
          <a:p>
            <a:pPr>
              <a:lnSpc>
                <a:spcPct val="150000"/>
              </a:lnSpc>
            </a:pPr>
            <a:r>
              <a:rPr lang="zh-CN" altLang="zh-CN" sz="2000" dirty="0"/>
              <a:t>边际收益</a:t>
            </a:r>
            <a:r>
              <a:rPr lang="en-US" altLang="zh-CN" sz="2000" dirty="0"/>
              <a:t>=</a:t>
            </a:r>
            <a:r>
              <a:rPr lang="zh-CN" altLang="zh-CN" sz="2000" dirty="0"/>
              <a:t>（</a:t>
            </a:r>
            <a:r>
              <a:rPr lang="en-US" altLang="zh-CN" sz="2000" dirty="0"/>
              <a:t>27-20</a:t>
            </a:r>
            <a:r>
              <a:rPr lang="zh-CN" altLang="zh-CN" sz="2000" dirty="0"/>
              <a:t>）</a:t>
            </a:r>
            <a:r>
              <a:rPr lang="en-US" altLang="zh-CN" sz="2000" dirty="0"/>
              <a:t>/1=7</a:t>
            </a:r>
            <a:r>
              <a:rPr lang="zh-CN" altLang="zh-CN" sz="2000" dirty="0"/>
              <a:t>元，小于平均收益</a:t>
            </a:r>
            <a:r>
              <a:rPr lang="zh-CN" altLang="zh-CN" sz="2000" b="1" dirty="0"/>
              <a:t>。</a:t>
            </a:r>
            <a:endParaRPr lang="en-US" altLang="zh-CN" sz="2000" b="1" dirty="0"/>
          </a:p>
        </p:txBody>
      </p:sp>
    </p:spTree>
    <p:extLst>
      <p:ext uri="{BB962C8B-B14F-4D97-AF65-F5344CB8AC3E}">
        <p14:creationId xmlns:p14="http://schemas.microsoft.com/office/powerpoint/2010/main" val="17388089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Click="0" advTm="5000">
        <p14:gallery dir="l"/>
      </p:transition>
    </mc:Choice>
    <mc:Fallback xmlns="">
      <p:transition spd="slow" advClick="0" advTm="5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0" decel="100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" accel="100000" fill="hold">
                                          <p:stCondLst>
                                            <p:cond delay="45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45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" accel="100000" fill="hold">
                                          <p:stCondLst>
                                            <p:cond delay="45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2" grpId="0"/>
      <p:bldP spid="1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TextBox 38"/>
          <p:cNvSpPr txBox="1"/>
          <p:nvPr/>
        </p:nvSpPr>
        <p:spPr>
          <a:xfrm>
            <a:off x="278087" y="1331921"/>
            <a:ext cx="11635824" cy="2125325"/>
          </a:xfrm>
          <a:prstGeom prst="rect">
            <a:avLst/>
          </a:prstGeom>
          <a:noFill/>
        </p:spPr>
        <p:txBody>
          <a:bodyPr wrap="square" lIns="0" rIns="0" bIns="0" rtlCol="0">
            <a:spAutoFit/>
          </a:bodyPr>
          <a:lstStyle/>
          <a:p>
            <a:r>
              <a:rPr lang="zh-CN" altLang="en-US" sz="3735" dirty="0">
                <a:solidFill>
                  <a:srgbClr val="FC838C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Helvetica Neue"/>
              </a:rPr>
              <a:t>完全垄断企业的收益曲线</a:t>
            </a:r>
          </a:p>
          <a:p>
            <a:pPr>
              <a:lnSpc>
                <a:spcPct val="150000"/>
              </a:lnSpc>
            </a:pPr>
            <a:r>
              <a:rPr lang="zh-CN" altLang="zh-CN" sz="2000" b="1" dirty="0">
                <a:solidFill>
                  <a:srgbClr val="FF0000"/>
                </a:solidFill>
              </a:rPr>
              <a:t>【结论】</a:t>
            </a:r>
            <a:r>
              <a:rPr lang="zh-CN" altLang="zh-CN" sz="2000" dirty="0"/>
              <a:t>完全垄断企业</a:t>
            </a:r>
            <a:r>
              <a:rPr lang="zh-CN" altLang="zh-CN" sz="2000" b="1" dirty="0">
                <a:solidFill>
                  <a:srgbClr val="FF0000"/>
                </a:solidFill>
              </a:rPr>
              <a:t>平均收益曲线与需求曲线是重合</a:t>
            </a:r>
            <a:r>
              <a:rPr lang="zh-CN" altLang="zh-CN" sz="2000" dirty="0"/>
              <a:t>的；但是由于单位产品价格随着销售量的增加而下降，因此</a:t>
            </a:r>
            <a:r>
              <a:rPr lang="zh-CN" altLang="zh-CN" sz="2000" b="1" dirty="0">
                <a:solidFill>
                  <a:srgbClr val="FF0000"/>
                </a:solidFill>
              </a:rPr>
              <a:t>边际收益小于平均收益</a:t>
            </a:r>
            <a:r>
              <a:rPr lang="zh-CN" altLang="zh-CN" sz="2000" dirty="0"/>
              <a:t>，所以</a:t>
            </a:r>
            <a:r>
              <a:rPr lang="zh-CN" altLang="zh-CN" sz="2400" b="1" dirty="0">
                <a:solidFill>
                  <a:srgbClr val="FF0000"/>
                </a:solidFill>
              </a:rPr>
              <a:t>边际收益曲线位于平均收益曲线的下方，而且比平均收益曲线陡峭</a:t>
            </a:r>
            <a:r>
              <a:rPr lang="zh-CN" altLang="zh-CN" sz="2000" b="1" dirty="0"/>
              <a:t>。如图所示：</a:t>
            </a:r>
            <a:endParaRPr lang="zh-CN" altLang="zh-CN" sz="2000" dirty="0"/>
          </a:p>
        </p:txBody>
      </p:sp>
      <p:sp>
        <p:nvSpPr>
          <p:cNvPr id="8" name="任意多边形 1"/>
          <p:cNvSpPr/>
          <p:nvPr/>
        </p:nvSpPr>
        <p:spPr>
          <a:xfrm flipH="1">
            <a:off x="902513" y="235133"/>
            <a:ext cx="1998618" cy="953587"/>
          </a:xfrm>
          <a:custGeom>
            <a:avLst/>
            <a:gdLst>
              <a:gd name="connsiteX0" fmla="*/ 2312125 w 5996287"/>
              <a:gd name="connsiteY0" fmla="*/ 39195 h 3474727"/>
              <a:gd name="connsiteX1" fmla="*/ 0 w 5996287"/>
              <a:gd name="connsiteY1" fmla="*/ 1750430 h 3474727"/>
              <a:gd name="connsiteX2" fmla="*/ 2325188 w 5996287"/>
              <a:gd name="connsiteY2" fmla="*/ 130635 h 3474727"/>
              <a:gd name="connsiteX3" fmla="*/ 91440 w 5996287"/>
              <a:gd name="connsiteY3" fmla="*/ 1789618 h 3474727"/>
              <a:gd name="connsiteX4" fmla="*/ 2468880 w 5996287"/>
              <a:gd name="connsiteY4" fmla="*/ 222075 h 3474727"/>
              <a:gd name="connsiteX5" fmla="*/ 117565 w 5996287"/>
              <a:gd name="connsiteY5" fmla="*/ 1933310 h 3474727"/>
              <a:gd name="connsiteX6" fmla="*/ 2625634 w 5996287"/>
              <a:gd name="connsiteY6" fmla="*/ 7 h 3474727"/>
              <a:gd name="connsiteX7" fmla="*/ 326571 w 5996287"/>
              <a:gd name="connsiteY7" fmla="*/ 1959435 h 3474727"/>
              <a:gd name="connsiteX8" fmla="*/ 2795451 w 5996287"/>
              <a:gd name="connsiteY8" fmla="*/ 104510 h 3474727"/>
              <a:gd name="connsiteX9" fmla="*/ 404948 w 5996287"/>
              <a:gd name="connsiteY9" fmla="*/ 2129253 h 3474727"/>
              <a:gd name="connsiteX10" fmla="*/ 3161211 w 5996287"/>
              <a:gd name="connsiteY10" fmla="*/ 78384 h 3474727"/>
              <a:gd name="connsiteX11" fmla="*/ 209005 w 5996287"/>
              <a:gd name="connsiteY11" fmla="*/ 2416635 h 3474727"/>
              <a:gd name="connsiteX12" fmla="*/ 3252651 w 5996287"/>
              <a:gd name="connsiteY12" fmla="*/ 130635 h 3474727"/>
              <a:gd name="connsiteX13" fmla="*/ 666205 w 5996287"/>
              <a:gd name="connsiteY13" fmla="*/ 2220693 h 3474727"/>
              <a:gd name="connsiteX14" fmla="*/ 3291840 w 5996287"/>
              <a:gd name="connsiteY14" fmla="*/ 235138 h 3474727"/>
              <a:gd name="connsiteX15" fmla="*/ 888274 w 5996287"/>
              <a:gd name="connsiteY15" fmla="*/ 2364384 h 3474727"/>
              <a:gd name="connsiteX16" fmla="*/ 3500845 w 5996287"/>
              <a:gd name="connsiteY16" fmla="*/ 365767 h 3474727"/>
              <a:gd name="connsiteX17" fmla="*/ 718457 w 5996287"/>
              <a:gd name="connsiteY17" fmla="*/ 2286007 h 3474727"/>
              <a:gd name="connsiteX18" fmla="*/ 3644537 w 5996287"/>
              <a:gd name="connsiteY18" fmla="*/ 457207 h 3474727"/>
              <a:gd name="connsiteX19" fmla="*/ 1005840 w 5996287"/>
              <a:gd name="connsiteY19" fmla="*/ 2442761 h 3474727"/>
              <a:gd name="connsiteX20" fmla="*/ 4023360 w 5996287"/>
              <a:gd name="connsiteY20" fmla="*/ 313515 h 3474727"/>
              <a:gd name="connsiteX21" fmla="*/ 1201783 w 5996287"/>
              <a:gd name="connsiteY21" fmla="*/ 2508075 h 3474727"/>
              <a:gd name="connsiteX22" fmla="*/ 4088674 w 5996287"/>
              <a:gd name="connsiteY22" fmla="*/ 522521 h 3474727"/>
              <a:gd name="connsiteX23" fmla="*/ 1463040 w 5996287"/>
              <a:gd name="connsiteY23" fmla="*/ 2612578 h 3474727"/>
              <a:gd name="connsiteX24" fmla="*/ 4206240 w 5996287"/>
              <a:gd name="connsiteY24" fmla="*/ 574773 h 3474727"/>
              <a:gd name="connsiteX25" fmla="*/ 1254034 w 5996287"/>
              <a:gd name="connsiteY25" fmla="*/ 2625641 h 3474727"/>
              <a:gd name="connsiteX26" fmla="*/ 4545874 w 5996287"/>
              <a:gd name="connsiteY26" fmla="*/ 666213 h 3474727"/>
              <a:gd name="connsiteX27" fmla="*/ 1881051 w 5996287"/>
              <a:gd name="connsiteY27" fmla="*/ 2677893 h 3474727"/>
              <a:gd name="connsiteX28" fmla="*/ 4846320 w 5996287"/>
              <a:gd name="connsiteY28" fmla="*/ 600898 h 3474727"/>
              <a:gd name="connsiteX29" fmla="*/ 1750423 w 5996287"/>
              <a:gd name="connsiteY29" fmla="*/ 2508075 h 3474727"/>
              <a:gd name="connsiteX30" fmla="*/ 4833257 w 5996287"/>
              <a:gd name="connsiteY30" fmla="*/ 914407 h 3474727"/>
              <a:gd name="connsiteX31" fmla="*/ 1841863 w 5996287"/>
              <a:gd name="connsiteY31" fmla="*/ 3004464 h 3474727"/>
              <a:gd name="connsiteX32" fmla="*/ 5068388 w 5996287"/>
              <a:gd name="connsiteY32" fmla="*/ 679275 h 3474727"/>
              <a:gd name="connsiteX33" fmla="*/ 1894114 w 5996287"/>
              <a:gd name="connsiteY33" fmla="*/ 3226533 h 3474727"/>
              <a:gd name="connsiteX34" fmla="*/ 5603965 w 5996287"/>
              <a:gd name="connsiteY34" fmla="*/ 587835 h 3474727"/>
              <a:gd name="connsiteX35" fmla="*/ 2325188 w 5996287"/>
              <a:gd name="connsiteY35" fmla="*/ 3278784 h 3474727"/>
              <a:gd name="connsiteX36" fmla="*/ 5826034 w 5996287"/>
              <a:gd name="connsiteY36" fmla="*/ 757653 h 3474727"/>
              <a:gd name="connsiteX37" fmla="*/ 2220685 w 5996287"/>
              <a:gd name="connsiteY37" fmla="*/ 3122030 h 3474727"/>
              <a:gd name="connsiteX38" fmla="*/ 5995851 w 5996287"/>
              <a:gd name="connsiteY38" fmla="*/ 940533 h 3474727"/>
              <a:gd name="connsiteX39" fmla="*/ 2416628 w 5996287"/>
              <a:gd name="connsiteY39" fmla="*/ 3474727 h 34747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</a:cxnLst>
            <a:rect l="l" t="t" r="r" b="b"/>
            <a:pathLst>
              <a:path w="5996287" h="3474727">
                <a:moveTo>
                  <a:pt x="2312125" y="39195"/>
                </a:moveTo>
                <a:lnTo>
                  <a:pt x="0" y="1750430"/>
                </a:lnTo>
                <a:cubicBezTo>
                  <a:pt x="2177" y="1765670"/>
                  <a:pt x="2309948" y="124104"/>
                  <a:pt x="2325188" y="130635"/>
                </a:cubicBezTo>
                <a:cubicBezTo>
                  <a:pt x="2340428" y="137166"/>
                  <a:pt x="67491" y="1774378"/>
                  <a:pt x="91440" y="1789618"/>
                </a:cubicBezTo>
                <a:cubicBezTo>
                  <a:pt x="115389" y="1804858"/>
                  <a:pt x="2464526" y="198126"/>
                  <a:pt x="2468880" y="222075"/>
                </a:cubicBezTo>
                <a:cubicBezTo>
                  <a:pt x="2473234" y="246024"/>
                  <a:pt x="91439" y="1970321"/>
                  <a:pt x="117565" y="1933310"/>
                </a:cubicBezTo>
                <a:cubicBezTo>
                  <a:pt x="143691" y="1896299"/>
                  <a:pt x="2590800" y="-4347"/>
                  <a:pt x="2625634" y="7"/>
                </a:cubicBezTo>
                <a:cubicBezTo>
                  <a:pt x="2660468" y="4361"/>
                  <a:pt x="298268" y="1942018"/>
                  <a:pt x="326571" y="1959435"/>
                </a:cubicBezTo>
                <a:cubicBezTo>
                  <a:pt x="354874" y="1976852"/>
                  <a:pt x="2782388" y="76207"/>
                  <a:pt x="2795451" y="104510"/>
                </a:cubicBezTo>
                <a:cubicBezTo>
                  <a:pt x="2808514" y="132813"/>
                  <a:pt x="343988" y="2133607"/>
                  <a:pt x="404948" y="2129253"/>
                </a:cubicBezTo>
                <a:cubicBezTo>
                  <a:pt x="465908" y="2124899"/>
                  <a:pt x="3193868" y="30487"/>
                  <a:pt x="3161211" y="78384"/>
                </a:cubicBezTo>
                <a:cubicBezTo>
                  <a:pt x="3128554" y="126281"/>
                  <a:pt x="193765" y="2407927"/>
                  <a:pt x="209005" y="2416635"/>
                </a:cubicBezTo>
                <a:cubicBezTo>
                  <a:pt x="224245" y="2425343"/>
                  <a:pt x="3176451" y="163292"/>
                  <a:pt x="3252651" y="130635"/>
                </a:cubicBezTo>
                <a:cubicBezTo>
                  <a:pt x="3328851" y="97978"/>
                  <a:pt x="659673" y="2203276"/>
                  <a:pt x="666205" y="2220693"/>
                </a:cubicBezTo>
                <a:cubicBezTo>
                  <a:pt x="672736" y="2238110"/>
                  <a:pt x="3254829" y="211190"/>
                  <a:pt x="3291840" y="235138"/>
                </a:cubicBezTo>
                <a:cubicBezTo>
                  <a:pt x="3328852" y="259087"/>
                  <a:pt x="853440" y="2342613"/>
                  <a:pt x="888274" y="2364384"/>
                </a:cubicBezTo>
                <a:cubicBezTo>
                  <a:pt x="923108" y="2386156"/>
                  <a:pt x="3529148" y="378830"/>
                  <a:pt x="3500845" y="365767"/>
                </a:cubicBezTo>
                <a:cubicBezTo>
                  <a:pt x="3472542" y="352704"/>
                  <a:pt x="694508" y="2270767"/>
                  <a:pt x="718457" y="2286007"/>
                </a:cubicBezTo>
                <a:cubicBezTo>
                  <a:pt x="742406" y="2301247"/>
                  <a:pt x="3596640" y="431081"/>
                  <a:pt x="3644537" y="457207"/>
                </a:cubicBezTo>
                <a:cubicBezTo>
                  <a:pt x="3692434" y="483333"/>
                  <a:pt x="942703" y="2466710"/>
                  <a:pt x="1005840" y="2442761"/>
                </a:cubicBezTo>
                <a:cubicBezTo>
                  <a:pt x="1068977" y="2418812"/>
                  <a:pt x="3990703" y="302629"/>
                  <a:pt x="4023360" y="313515"/>
                </a:cubicBezTo>
                <a:cubicBezTo>
                  <a:pt x="4056017" y="324401"/>
                  <a:pt x="1190897" y="2473241"/>
                  <a:pt x="1201783" y="2508075"/>
                </a:cubicBezTo>
                <a:cubicBezTo>
                  <a:pt x="1212669" y="2542909"/>
                  <a:pt x="4045131" y="505104"/>
                  <a:pt x="4088674" y="522521"/>
                </a:cubicBezTo>
                <a:cubicBezTo>
                  <a:pt x="4132217" y="539938"/>
                  <a:pt x="1443446" y="2603869"/>
                  <a:pt x="1463040" y="2612578"/>
                </a:cubicBezTo>
                <a:cubicBezTo>
                  <a:pt x="1482634" y="2621287"/>
                  <a:pt x="4241074" y="572596"/>
                  <a:pt x="4206240" y="574773"/>
                </a:cubicBezTo>
                <a:cubicBezTo>
                  <a:pt x="4171406" y="576950"/>
                  <a:pt x="1197428" y="2610401"/>
                  <a:pt x="1254034" y="2625641"/>
                </a:cubicBezTo>
                <a:cubicBezTo>
                  <a:pt x="1310640" y="2640881"/>
                  <a:pt x="4441371" y="657504"/>
                  <a:pt x="4545874" y="666213"/>
                </a:cubicBezTo>
                <a:cubicBezTo>
                  <a:pt x="4650377" y="674922"/>
                  <a:pt x="1830977" y="2688779"/>
                  <a:pt x="1881051" y="2677893"/>
                </a:cubicBezTo>
                <a:cubicBezTo>
                  <a:pt x="1931125" y="2667007"/>
                  <a:pt x="4868091" y="629201"/>
                  <a:pt x="4846320" y="600898"/>
                </a:cubicBezTo>
                <a:cubicBezTo>
                  <a:pt x="4824549" y="572595"/>
                  <a:pt x="1752600" y="2455824"/>
                  <a:pt x="1750423" y="2508075"/>
                </a:cubicBezTo>
                <a:cubicBezTo>
                  <a:pt x="1748246" y="2560326"/>
                  <a:pt x="4818017" y="831676"/>
                  <a:pt x="4833257" y="914407"/>
                </a:cubicBezTo>
                <a:cubicBezTo>
                  <a:pt x="4848497" y="997138"/>
                  <a:pt x="1802675" y="3043653"/>
                  <a:pt x="1841863" y="3004464"/>
                </a:cubicBezTo>
                <a:cubicBezTo>
                  <a:pt x="1881051" y="2965275"/>
                  <a:pt x="5059680" y="642264"/>
                  <a:pt x="5068388" y="679275"/>
                </a:cubicBezTo>
                <a:cubicBezTo>
                  <a:pt x="5077096" y="716286"/>
                  <a:pt x="1804851" y="3241773"/>
                  <a:pt x="1894114" y="3226533"/>
                </a:cubicBezTo>
                <a:cubicBezTo>
                  <a:pt x="1983377" y="3211293"/>
                  <a:pt x="5532119" y="579127"/>
                  <a:pt x="5603965" y="587835"/>
                </a:cubicBezTo>
                <a:cubicBezTo>
                  <a:pt x="5675811" y="596543"/>
                  <a:pt x="2288176" y="3250481"/>
                  <a:pt x="2325188" y="3278784"/>
                </a:cubicBezTo>
                <a:cubicBezTo>
                  <a:pt x="2362200" y="3307087"/>
                  <a:pt x="5843451" y="783779"/>
                  <a:pt x="5826034" y="757653"/>
                </a:cubicBezTo>
                <a:cubicBezTo>
                  <a:pt x="5808617" y="731527"/>
                  <a:pt x="2192382" y="3091550"/>
                  <a:pt x="2220685" y="3122030"/>
                </a:cubicBezTo>
                <a:cubicBezTo>
                  <a:pt x="2248988" y="3152510"/>
                  <a:pt x="5963194" y="881750"/>
                  <a:pt x="5995851" y="940533"/>
                </a:cubicBezTo>
                <a:cubicBezTo>
                  <a:pt x="6028508" y="999316"/>
                  <a:pt x="4222568" y="2237021"/>
                  <a:pt x="2416628" y="3474727"/>
                </a:cubicBezTo>
              </a:path>
            </a:pathLst>
          </a:custGeom>
          <a:noFill/>
          <a:ln w="3175">
            <a:solidFill>
              <a:srgbClr val="4D78B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  <a:sym typeface="+mn-lt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3336281" y="326573"/>
            <a:ext cx="551946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zh-CN" altLang="en-US" sz="3200" b="1" dirty="0">
                <a:blipFill>
                  <a:blip r:embed="rId3"/>
                  <a:stretch>
                    <a:fillRect/>
                  </a:stretch>
                </a:blipFill>
                <a:cs typeface="+mn-ea"/>
                <a:sym typeface="+mn-lt"/>
              </a:rPr>
              <a:t>完全垄断市场中生产者的行为</a:t>
            </a:r>
          </a:p>
        </p:txBody>
      </p:sp>
      <p:sp>
        <p:nvSpPr>
          <p:cNvPr id="10" name="任意多边形 3"/>
          <p:cNvSpPr/>
          <p:nvPr/>
        </p:nvSpPr>
        <p:spPr>
          <a:xfrm rot="16200000" flipH="1">
            <a:off x="6073140" y="-2293316"/>
            <a:ext cx="45719" cy="6389737"/>
          </a:xfrm>
          <a:custGeom>
            <a:avLst/>
            <a:gdLst/>
            <a:ahLst/>
            <a:cxnLst/>
            <a:rect l="l" t="t" r="r" b="b"/>
            <a:pathLst>
              <a:path w="24231" h="914247">
                <a:moveTo>
                  <a:pt x="5283" y="910420"/>
                </a:moveTo>
                <a:lnTo>
                  <a:pt x="5106" y="914247"/>
                </a:lnTo>
                <a:lnTo>
                  <a:pt x="3582" y="914247"/>
                </a:lnTo>
                <a:close/>
                <a:moveTo>
                  <a:pt x="24231" y="887871"/>
                </a:moveTo>
                <a:lnTo>
                  <a:pt x="24231" y="914247"/>
                </a:lnTo>
                <a:lnTo>
                  <a:pt x="14665" y="914247"/>
                </a:lnTo>
                <a:lnTo>
                  <a:pt x="21671" y="894208"/>
                </a:lnTo>
                <a:close/>
                <a:moveTo>
                  <a:pt x="7503" y="865611"/>
                </a:moveTo>
                <a:lnTo>
                  <a:pt x="7216" y="868576"/>
                </a:lnTo>
                <a:lnTo>
                  <a:pt x="6766" y="878326"/>
                </a:lnTo>
                <a:lnTo>
                  <a:pt x="0" y="886263"/>
                </a:lnTo>
                <a:lnTo>
                  <a:pt x="0" y="876548"/>
                </a:lnTo>
                <a:lnTo>
                  <a:pt x="5182" y="868927"/>
                </a:lnTo>
                <a:close/>
                <a:moveTo>
                  <a:pt x="24231" y="857838"/>
                </a:moveTo>
                <a:lnTo>
                  <a:pt x="24231" y="867787"/>
                </a:lnTo>
                <a:lnTo>
                  <a:pt x="5283" y="910420"/>
                </a:lnTo>
                <a:lnTo>
                  <a:pt x="6766" y="878326"/>
                </a:lnTo>
                <a:close/>
                <a:moveTo>
                  <a:pt x="24231" y="840913"/>
                </a:moveTo>
                <a:lnTo>
                  <a:pt x="24231" y="841714"/>
                </a:lnTo>
                <a:lnTo>
                  <a:pt x="7503" y="865611"/>
                </a:lnTo>
                <a:lnTo>
                  <a:pt x="7514" y="865497"/>
                </a:lnTo>
                <a:close/>
                <a:moveTo>
                  <a:pt x="9928" y="840562"/>
                </a:moveTo>
                <a:lnTo>
                  <a:pt x="7514" y="865497"/>
                </a:lnTo>
                <a:lnTo>
                  <a:pt x="5182" y="868927"/>
                </a:lnTo>
                <a:lnTo>
                  <a:pt x="0" y="876330"/>
                </a:lnTo>
                <a:lnTo>
                  <a:pt x="0" y="855943"/>
                </a:lnTo>
                <a:lnTo>
                  <a:pt x="1909" y="852567"/>
                </a:lnTo>
                <a:close/>
                <a:moveTo>
                  <a:pt x="15593" y="782055"/>
                </a:moveTo>
                <a:lnTo>
                  <a:pt x="14536" y="792975"/>
                </a:lnTo>
                <a:lnTo>
                  <a:pt x="0" y="815757"/>
                </a:lnTo>
                <a:lnTo>
                  <a:pt x="0" y="811766"/>
                </a:lnTo>
                <a:close/>
                <a:moveTo>
                  <a:pt x="24231" y="780256"/>
                </a:moveTo>
                <a:lnTo>
                  <a:pt x="24231" y="819152"/>
                </a:lnTo>
                <a:lnTo>
                  <a:pt x="9928" y="840562"/>
                </a:lnTo>
                <a:lnTo>
                  <a:pt x="14536" y="792975"/>
                </a:lnTo>
                <a:lnTo>
                  <a:pt x="18270" y="787121"/>
                </a:lnTo>
                <a:close/>
                <a:moveTo>
                  <a:pt x="24231" y="761668"/>
                </a:moveTo>
                <a:lnTo>
                  <a:pt x="24231" y="765596"/>
                </a:lnTo>
                <a:lnTo>
                  <a:pt x="15593" y="782055"/>
                </a:lnTo>
                <a:lnTo>
                  <a:pt x="15754" y="780386"/>
                </a:lnTo>
                <a:close/>
                <a:moveTo>
                  <a:pt x="24231" y="712346"/>
                </a:moveTo>
                <a:lnTo>
                  <a:pt x="24231" y="731086"/>
                </a:lnTo>
                <a:lnTo>
                  <a:pt x="18270" y="754399"/>
                </a:lnTo>
                <a:lnTo>
                  <a:pt x="15754" y="780386"/>
                </a:lnTo>
                <a:lnTo>
                  <a:pt x="13254" y="785906"/>
                </a:lnTo>
                <a:lnTo>
                  <a:pt x="0" y="811485"/>
                </a:lnTo>
                <a:lnTo>
                  <a:pt x="0" y="752641"/>
                </a:lnTo>
                <a:lnTo>
                  <a:pt x="18270" y="721676"/>
                </a:lnTo>
                <a:close/>
                <a:moveTo>
                  <a:pt x="4049" y="698809"/>
                </a:moveTo>
                <a:lnTo>
                  <a:pt x="1909" y="705315"/>
                </a:lnTo>
                <a:lnTo>
                  <a:pt x="0" y="710229"/>
                </a:lnTo>
                <a:lnTo>
                  <a:pt x="0" y="701476"/>
                </a:lnTo>
                <a:lnTo>
                  <a:pt x="3903" y="698941"/>
                </a:lnTo>
                <a:close/>
                <a:moveTo>
                  <a:pt x="24231" y="652905"/>
                </a:moveTo>
                <a:lnTo>
                  <a:pt x="24231" y="680503"/>
                </a:lnTo>
                <a:lnTo>
                  <a:pt x="4049" y="698809"/>
                </a:lnTo>
                <a:lnTo>
                  <a:pt x="14843" y="665990"/>
                </a:lnTo>
                <a:close/>
                <a:moveTo>
                  <a:pt x="24231" y="619049"/>
                </a:moveTo>
                <a:lnTo>
                  <a:pt x="24231" y="637446"/>
                </a:lnTo>
                <a:lnTo>
                  <a:pt x="14843" y="665990"/>
                </a:lnTo>
                <a:lnTo>
                  <a:pt x="0" y="686679"/>
                </a:lnTo>
                <a:lnTo>
                  <a:pt x="0" y="646781"/>
                </a:lnTo>
                <a:close/>
                <a:moveTo>
                  <a:pt x="3622" y="602431"/>
                </a:moveTo>
                <a:lnTo>
                  <a:pt x="0" y="609824"/>
                </a:lnTo>
                <a:lnTo>
                  <a:pt x="0" y="603434"/>
                </a:lnTo>
                <a:lnTo>
                  <a:pt x="3088" y="602562"/>
                </a:lnTo>
                <a:close/>
                <a:moveTo>
                  <a:pt x="13271" y="600059"/>
                </a:moveTo>
                <a:lnTo>
                  <a:pt x="0" y="626949"/>
                </a:lnTo>
                <a:lnTo>
                  <a:pt x="0" y="618882"/>
                </a:lnTo>
                <a:lnTo>
                  <a:pt x="9809" y="600910"/>
                </a:lnTo>
                <a:close/>
                <a:moveTo>
                  <a:pt x="24231" y="578966"/>
                </a:moveTo>
                <a:lnTo>
                  <a:pt x="24231" y="597364"/>
                </a:lnTo>
                <a:lnTo>
                  <a:pt x="13271" y="600059"/>
                </a:lnTo>
                <a:lnTo>
                  <a:pt x="14340" y="597894"/>
                </a:lnTo>
                <a:close/>
                <a:moveTo>
                  <a:pt x="15033" y="562383"/>
                </a:moveTo>
                <a:lnTo>
                  <a:pt x="1647" y="598860"/>
                </a:lnTo>
                <a:lnTo>
                  <a:pt x="0" y="603432"/>
                </a:lnTo>
                <a:lnTo>
                  <a:pt x="0" y="582448"/>
                </a:lnTo>
                <a:close/>
                <a:moveTo>
                  <a:pt x="24231" y="560369"/>
                </a:moveTo>
                <a:lnTo>
                  <a:pt x="24231" y="574485"/>
                </a:lnTo>
                <a:lnTo>
                  <a:pt x="9809" y="600910"/>
                </a:lnTo>
                <a:lnTo>
                  <a:pt x="3622" y="602431"/>
                </a:lnTo>
                <a:close/>
                <a:moveTo>
                  <a:pt x="24231" y="537319"/>
                </a:moveTo>
                <a:lnTo>
                  <a:pt x="24231" y="550611"/>
                </a:lnTo>
                <a:lnTo>
                  <a:pt x="18270" y="558063"/>
                </a:lnTo>
                <a:lnTo>
                  <a:pt x="15033" y="562383"/>
                </a:lnTo>
                <a:close/>
                <a:moveTo>
                  <a:pt x="24231" y="507786"/>
                </a:moveTo>
                <a:lnTo>
                  <a:pt x="24231" y="529738"/>
                </a:lnTo>
                <a:lnTo>
                  <a:pt x="0" y="578164"/>
                </a:lnTo>
                <a:lnTo>
                  <a:pt x="0" y="575156"/>
                </a:lnTo>
                <a:lnTo>
                  <a:pt x="12382" y="543377"/>
                </a:lnTo>
                <a:close/>
                <a:moveTo>
                  <a:pt x="24231" y="501381"/>
                </a:moveTo>
                <a:lnTo>
                  <a:pt x="24231" y="501744"/>
                </a:lnTo>
                <a:lnTo>
                  <a:pt x="21546" y="508202"/>
                </a:lnTo>
                <a:lnTo>
                  <a:pt x="0" y="563090"/>
                </a:lnTo>
                <a:lnTo>
                  <a:pt x="0" y="556453"/>
                </a:lnTo>
                <a:close/>
                <a:moveTo>
                  <a:pt x="1909" y="410811"/>
                </a:moveTo>
                <a:lnTo>
                  <a:pt x="0" y="414762"/>
                </a:lnTo>
                <a:lnTo>
                  <a:pt x="0" y="413381"/>
                </a:lnTo>
                <a:close/>
                <a:moveTo>
                  <a:pt x="3418" y="408396"/>
                </a:moveTo>
                <a:lnTo>
                  <a:pt x="2497" y="410155"/>
                </a:lnTo>
                <a:lnTo>
                  <a:pt x="1909" y="410811"/>
                </a:lnTo>
                <a:close/>
                <a:moveTo>
                  <a:pt x="24231" y="398062"/>
                </a:moveTo>
                <a:lnTo>
                  <a:pt x="24231" y="422586"/>
                </a:lnTo>
                <a:lnTo>
                  <a:pt x="0" y="480889"/>
                </a:lnTo>
                <a:lnTo>
                  <a:pt x="0" y="450165"/>
                </a:lnTo>
                <a:lnTo>
                  <a:pt x="4211" y="436105"/>
                </a:lnTo>
                <a:lnTo>
                  <a:pt x="9821" y="425737"/>
                </a:lnTo>
                <a:close/>
                <a:moveTo>
                  <a:pt x="18211" y="392616"/>
                </a:moveTo>
                <a:lnTo>
                  <a:pt x="11054" y="413256"/>
                </a:lnTo>
                <a:lnTo>
                  <a:pt x="4211" y="436105"/>
                </a:lnTo>
                <a:lnTo>
                  <a:pt x="0" y="443888"/>
                </a:lnTo>
                <a:lnTo>
                  <a:pt x="0" y="414921"/>
                </a:lnTo>
                <a:lnTo>
                  <a:pt x="2497" y="410155"/>
                </a:lnTo>
                <a:close/>
                <a:moveTo>
                  <a:pt x="24231" y="375252"/>
                </a:moveTo>
                <a:lnTo>
                  <a:pt x="24231" y="385897"/>
                </a:lnTo>
                <a:lnTo>
                  <a:pt x="18211" y="392616"/>
                </a:lnTo>
                <a:close/>
                <a:moveTo>
                  <a:pt x="946" y="372617"/>
                </a:moveTo>
                <a:lnTo>
                  <a:pt x="0" y="374923"/>
                </a:lnTo>
                <a:lnTo>
                  <a:pt x="0" y="373274"/>
                </a:lnTo>
                <a:close/>
                <a:moveTo>
                  <a:pt x="24231" y="368546"/>
                </a:moveTo>
                <a:lnTo>
                  <a:pt x="24231" y="375095"/>
                </a:lnTo>
                <a:lnTo>
                  <a:pt x="3418" y="408396"/>
                </a:lnTo>
                <a:lnTo>
                  <a:pt x="22381" y="372205"/>
                </a:lnTo>
                <a:close/>
                <a:moveTo>
                  <a:pt x="17496" y="361533"/>
                </a:moveTo>
                <a:lnTo>
                  <a:pt x="0" y="412652"/>
                </a:lnTo>
                <a:lnTo>
                  <a:pt x="0" y="380575"/>
                </a:lnTo>
                <a:lnTo>
                  <a:pt x="1909" y="378088"/>
                </a:lnTo>
                <a:lnTo>
                  <a:pt x="6712" y="368669"/>
                </a:lnTo>
                <a:close/>
                <a:moveTo>
                  <a:pt x="24231" y="341854"/>
                </a:moveTo>
                <a:lnTo>
                  <a:pt x="24231" y="357077"/>
                </a:lnTo>
                <a:lnTo>
                  <a:pt x="17496" y="361533"/>
                </a:lnTo>
                <a:close/>
                <a:moveTo>
                  <a:pt x="24231" y="317948"/>
                </a:moveTo>
                <a:lnTo>
                  <a:pt x="24231" y="334309"/>
                </a:lnTo>
                <a:lnTo>
                  <a:pt x="6712" y="368669"/>
                </a:lnTo>
                <a:lnTo>
                  <a:pt x="4938" y="369842"/>
                </a:lnTo>
                <a:lnTo>
                  <a:pt x="946" y="372617"/>
                </a:lnTo>
                <a:lnTo>
                  <a:pt x="3396" y="366647"/>
                </a:lnTo>
                <a:cubicBezTo>
                  <a:pt x="7901" y="355454"/>
                  <a:pt x="12840" y="342968"/>
                  <a:pt x="18270" y="329004"/>
                </a:cubicBezTo>
                <a:lnTo>
                  <a:pt x="18607" y="327910"/>
                </a:lnTo>
                <a:close/>
                <a:moveTo>
                  <a:pt x="11602" y="312390"/>
                </a:moveTo>
                <a:lnTo>
                  <a:pt x="0" y="336412"/>
                </a:lnTo>
                <a:lnTo>
                  <a:pt x="0" y="325354"/>
                </a:lnTo>
                <a:close/>
                <a:moveTo>
                  <a:pt x="11729" y="312127"/>
                </a:moveTo>
                <a:lnTo>
                  <a:pt x="11652" y="312334"/>
                </a:lnTo>
                <a:lnTo>
                  <a:pt x="11602" y="312390"/>
                </a:lnTo>
                <a:close/>
                <a:moveTo>
                  <a:pt x="17161" y="300881"/>
                </a:moveTo>
                <a:lnTo>
                  <a:pt x="11729" y="312127"/>
                </a:lnTo>
                <a:lnTo>
                  <a:pt x="14902" y="303593"/>
                </a:lnTo>
                <a:close/>
                <a:moveTo>
                  <a:pt x="24231" y="298145"/>
                </a:moveTo>
                <a:lnTo>
                  <a:pt x="24231" y="309647"/>
                </a:lnTo>
                <a:lnTo>
                  <a:pt x="18607" y="327910"/>
                </a:lnTo>
                <a:lnTo>
                  <a:pt x="14205" y="335709"/>
                </a:lnTo>
                <a:cubicBezTo>
                  <a:pt x="9994" y="342497"/>
                  <a:pt x="5528" y="349315"/>
                  <a:pt x="572" y="357320"/>
                </a:cubicBezTo>
                <a:lnTo>
                  <a:pt x="0" y="358312"/>
                </a:lnTo>
                <a:lnTo>
                  <a:pt x="0" y="347379"/>
                </a:lnTo>
                <a:lnTo>
                  <a:pt x="8326" y="321282"/>
                </a:lnTo>
                <a:lnTo>
                  <a:pt x="11652" y="312334"/>
                </a:lnTo>
                <a:lnTo>
                  <a:pt x="22595" y="300108"/>
                </a:lnTo>
                <a:close/>
                <a:moveTo>
                  <a:pt x="24231" y="286243"/>
                </a:moveTo>
                <a:lnTo>
                  <a:pt x="24231" y="292396"/>
                </a:lnTo>
                <a:lnTo>
                  <a:pt x="17161" y="300881"/>
                </a:lnTo>
                <a:close/>
                <a:moveTo>
                  <a:pt x="18603" y="231141"/>
                </a:moveTo>
                <a:lnTo>
                  <a:pt x="16606" y="235168"/>
                </a:lnTo>
                <a:lnTo>
                  <a:pt x="4000" y="260495"/>
                </a:lnTo>
                <a:lnTo>
                  <a:pt x="1909" y="263559"/>
                </a:lnTo>
                <a:lnTo>
                  <a:pt x="0" y="267317"/>
                </a:lnTo>
                <a:lnTo>
                  <a:pt x="0" y="258594"/>
                </a:lnTo>
                <a:close/>
                <a:moveTo>
                  <a:pt x="24231" y="230849"/>
                </a:moveTo>
                <a:lnTo>
                  <a:pt x="24231" y="278494"/>
                </a:lnTo>
                <a:lnTo>
                  <a:pt x="14902" y="303593"/>
                </a:lnTo>
                <a:lnTo>
                  <a:pt x="0" y="321476"/>
                </a:lnTo>
                <a:lnTo>
                  <a:pt x="0" y="268532"/>
                </a:lnTo>
                <a:lnTo>
                  <a:pt x="4000" y="260495"/>
                </a:lnTo>
                <a:close/>
                <a:moveTo>
                  <a:pt x="24231" y="219793"/>
                </a:moveTo>
                <a:lnTo>
                  <a:pt x="24231" y="222836"/>
                </a:lnTo>
                <a:lnTo>
                  <a:pt x="18603" y="231141"/>
                </a:lnTo>
                <a:close/>
                <a:moveTo>
                  <a:pt x="24231" y="133342"/>
                </a:moveTo>
                <a:lnTo>
                  <a:pt x="24231" y="206545"/>
                </a:lnTo>
                <a:lnTo>
                  <a:pt x="13499" y="223505"/>
                </a:lnTo>
                <a:lnTo>
                  <a:pt x="0" y="245723"/>
                </a:lnTo>
                <a:lnTo>
                  <a:pt x="0" y="173915"/>
                </a:lnTo>
                <a:close/>
                <a:moveTo>
                  <a:pt x="24231" y="123476"/>
                </a:moveTo>
                <a:lnTo>
                  <a:pt x="24231" y="130027"/>
                </a:lnTo>
                <a:lnTo>
                  <a:pt x="17186" y="143459"/>
                </a:lnTo>
                <a:lnTo>
                  <a:pt x="0" y="171861"/>
                </a:lnTo>
                <a:lnTo>
                  <a:pt x="0" y="166299"/>
                </a:lnTo>
                <a:lnTo>
                  <a:pt x="18270" y="132668"/>
                </a:lnTo>
                <a:close/>
                <a:moveTo>
                  <a:pt x="10141" y="101902"/>
                </a:moveTo>
                <a:lnTo>
                  <a:pt x="3390" y="124989"/>
                </a:lnTo>
                <a:lnTo>
                  <a:pt x="0" y="135481"/>
                </a:lnTo>
                <a:lnTo>
                  <a:pt x="0" y="120168"/>
                </a:lnTo>
                <a:lnTo>
                  <a:pt x="2059" y="116043"/>
                </a:lnTo>
                <a:close/>
                <a:moveTo>
                  <a:pt x="24231" y="71662"/>
                </a:moveTo>
                <a:lnTo>
                  <a:pt x="24231" y="77243"/>
                </a:lnTo>
                <a:lnTo>
                  <a:pt x="10141" y="101902"/>
                </a:lnTo>
                <a:lnTo>
                  <a:pt x="11579" y="96983"/>
                </a:lnTo>
                <a:lnTo>
                  <a:pt x="18270" y="83584"/>
                </a:lnTo>
                <a:close/>
                <a:moveTo>
                  <a:pt x="8884" y="41579"/>
                </a:moveTo>
                <a:lnTo>
                  <a:pt x="5981" y="51185"/>
                </a:lnTo>
                <a:lnTo>
                  <a:pt x="0" y="58084"/>
                </a:lnTo>
                <a:lnTo>
                  <a:pt x="0" y="57571"/>
                </a:lnTo>
                <a:close/>
                <a:moveTo>
                  <a:pt x="24231" y="30135"/>
                </a:moveTo>
                <a:lnTo>
                  <a:pt x="24231" y="53709"/>
                </a:lnTo>
                <a:lnTo>
                  <a:pt x="11579" y="96983"/>
                </a:lnTo>
                <a:lnTo>
                  <a:pt x="2059" y="116043"/>
                </a:lnTo>
                <a:lnTo>
                  <a:pt x="1909" y="116307"/>
                </a:lnTo>
                <a:lnTo>
                  <a:pt x="0" y="120126"/>
                </a:lnTo>
                <a:lnTo>
                  <a:pt x="0" y="70975"/>
                </a:lnTo>
                <a:lnTo>
                  <a:pt x="5981" y="51185"/>
                </a:lnTo>
                <a:close/>
                <a:moveTo>
                  <a:pt x="20675" y="0"/>
                </a:moveTo>
                <a:lnTo>
                  <a:pt x="24231" y="0"/>
                </a:lnTo>
                <a:lnTo>
                  <a:pt x="24231" y="13954"/>
                </a:lnTo>
                <a:lnTo>
                  <a:pt x="8884" y="41579"/>
                </a:lnTo>
                <a:lnTo>
                  <a:pt x="12161" y="30736"/>
                </a:lnTo>
                <a:close/>
                <a:moveTo>
                  <a:pt x="0" y="0"/>
                </a:moveTo>
                <a:lnTo>
                  <a:pt x="3827" y="0"/>
                </a:lnTo>
                <a:lnTo>
                  <a:pt x="0" y="8201"/>
                </a:lnTo>
                <a:close/>
              </a:path>
            </a:pathLst>
          </a:custGeom>
          <a:blipFill dpi="0" rotWithShape="1">
            <a:blip r:embed="rId3"/>
            <a:srcRect/>
            <a:stretch>
              <a:fillRect/>
            </a:stretch>
          </a:blip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noAutofit/>
          </a:bodyPr>
          <a:lstStyle/>
          <a:p>
            <a:endParaRPr lang="zh-CN" altLang="en-US">
              <a:cs typeface="+mn-ea"/>
              <a:sym typeface="+mn-lt"/>
            </a:endParaRPr>
          </a:p>
        </p:txBody>
      </p:sp>
      <p:sp>
        <p:nvSpPr>
          <p:cNvPr id="11" name="文本框 10"/>
          <p:cNvSpPr txBox="1"/>
          <p:nvPr/>
        </p:nvSpPr>
        <p:spPr>
          <a:xfrm>
            <a:off x="1586619" y="378334"/>
            <a:ext cx="38504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800" dirty="0">
                <a:solidFill>
                  <a:schemeClr val="bg1"/>
                </a:solidFill>
                <a:cs typeface="+mn-ea"/>
                <a:sym typeface="+mn-lt"/>
              </a:rPr>
              <a:t>3</a:t>
            </a:r>
            <a:endParaRPr lang="zh-CN" altLang="en-US" sz="2800" dirty="0">
              <a:solidFill>
                <a:schemeClr val="bg1"/>
              </a:solidFill>
              <a:cs typeface="+mn-ea"/>
              <a:sym typeface="+mn-lt"/>
            </a:endParaRPr>
          </a:p>
        </p:txBody>
      </p:sp>
      <p:cxnSp>
        <p:nvCxnSpPr>
          <p:cNvPr id="12" name="直线箭头连接符 11">
            <a:extLst>
              <a:ext uri="{FF2B5EF4-FFF2-40B4-BE49-F238E27FC236}">
                <a16:creationId xmlns:a16="http://schemas.microsoft.com/office/drawing/2014/main" id="{2842CBC2-FFE4-C14F-8C05-0A063DE11298}"/>
              </a:ext>
            </a:extLst>
          </p:cNvPr>
          <p:cNvCxnSpPr>
            <a:cxnSpLocks/>
          </p:cNvCxnSpPr>
          <p:nvPr/>
        </p:nvCxnSpPr>
        <p:spPr>
          <a:xfrm>
            <a:off x="5413934" y="5642713"/>
            <a:ext cx="3060595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直线箭头连接符 12">
            <a:extLst>
              <a:ext uri="{FF2B5EF4-FFF2-40B4-BE49-F238E27FC236}">
                <a16:creationId xmlns:a16="http://schemas.microsoft.com/office/drawing/2014/main" id="{724B3EB7-C643-2B42-9FD7-1CA0E8FE0B05}"/>
              </a:ext>
            </a:extLst>
          </p:cNvPr>
          <p:cNvCxnSpPr>
            <a:cxnSpLocks/>
          </p:cNvCxnSpPr>
          <p:nvPr/>
        </p:nvCxnSpPr>
        <p:spPr>
          <a:xfrm flipV="1">
            <a:off x="5413934" y="3594628"/>
            <a:ext cx="0" cy="206867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直线连接符 13">
            <a:extLst>
              <a:ext uri="{FF2B5EF4-FFF2-40B4-BE49-F238E27FC236}">
                <a16:creationId xmlns:a16="http://schemas.microsoft.com/office/drawing/2014/main" id="{DA8C1156-BEFD-C541-B34E-C434F3746AEB}"/>
              </a:ext>
            </a:extLst>
          </p:cNvPr>
          <p:cNvCxnSpPr>
            <a:cxnSpLocks/>
          </p:cNvCxnSpPr>
          <p:nvPr/>
        </p:nvCxnSpPr>
        <p:spPr>
          <a:xfrm flipH="1" flipV="1">
            <a:off x="5418922" y="4312821"/>
            <a:ext cx="2490783" cy="1304010"/>
          </a:xfrm>
          <a:prstGeom prst="line">
            <a:avLst/>
          </a:prstGeom>
          <a:ln w="53975">
            <a:solidFill>
              <a:srgbClr val="FFC00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文本框 14">
            <a:extLst>
              <a:ext uri="{FF2B5EF4-FFF2-40B4-BE49-F238E27FC236}">
                <a16:creationId xmlns:a16="http://schemas.microsoft.com/office/drawing/2014/main" id="{96FF931E-750D-BF4D-B349-846BAD01A4A4}"/>
              </a:ext>
            </a:extLst>
          </p:cNvPr>
          <p:cNvSpPr txBox="1"/>
          <p:nvPr/>
        </p:nvSpPr>
        <p:spPr>
          <a:xfrm>
            <a:off x="8541532" y="5561195"/>
            <a:ext cx="3642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zh-CN" dirty="0"/>
              <a:t>Q</a:t>
            </a:r>
            <a:endParaRPr kumimoji="1" lang="zh-CN" altLang="en-US" dirty="0"/>
          </a:p>
        </p:txBody>
      </p:sp>
      <p:sp>
        <p:nvSpPr>
          <p:cNvPr id="16" name="文本框 15">
            <a:extLst>
              <a:ext uri="{FF2B5EF4-FFF2-40B4-BE49-F238E27FC236}">
                <a16:creationId xmlns:a16="http://schemas.microsoft.com/office/drawing/2014/main" id="{0C2A683A-D8B1-7648-833E-890D225C72AF}"/>
              </a:ext>
            </a:extLst>
          </p:cNvPr>
          <p:cNvSpPr txBox="1"/>
          <p:nvPr/>
        </p:nvSpPr>
        <p:spPr>
          <a:xfrm>
            <a:off x="5008377" y="3429000"/>
            <a:ext cx="3385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zh-CN" dirty="0"/>
              <a:t>P</a:t>
            </a:r>
            <a:endParaRPr kumimoji="1" lang="zh-CN" altLang="en-US" dirty="0"/>
          </a:p>
        </p:txBody>
      </p:sp>
      <p:sp>
        <p:nvSpPr>
          <p:cNvPr id="17" name="矩形 16">
            <a:extLst>
              <a:ext uri="{FF2B5EF4-FFF2-40B4-BE49-F238E27FC236}">
                <a16:creationId xmlns:a16="http://schemas.microsoft.com/office/drawing/2014/main" id="{22DABE3B-DE23-BE49-8E62-0AE2DD962483}"/>
              </a:ext>
            </a:extLst>
          </p:cNvPr>
          <p:cNvSpPr/>
          <p:nvPr/>
        </p:nvSpPr>
        <p:spPr>
          <a:xfrm>
            <a:off x="6300558" y="4441217"/>
            <a:ext cx="327525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dirty="0"/>
              <a:t>平均收益</a:t>
            </a:r>
            <a:r>
              <a:rPr lang="en-US" altLang="zh-CN" dirty="0"/>
              <a:t>AR</a:t>
            </a:r>
            <a:r>
              <a:rPr lang="zh-CN" altLang="en-US" dirty="0"/>
              <a:t>和企业的需求曲线</a:t>
            </a:r>
            <a:endParaRPr kumimoji="1" lang="zh-CN" altLang="en-US" dirty="0"/>
          </a:p>
        </p:txBody>
      </p:sp>
      <p:sp>
        <p:nvSpPr>
          <p:cNvPr id="18" name="文本框 17">
            <a:extLst>
              <a:ext uri="{FF2B5EF4-FFF2-40B4-BE49-F238E27FC236}">
                <a16:creationId xmlns:a16="http://schemas.microsoft.com/office/drawing/2014/main" id="{AD82A7C3-015D-AE41-98F8-71216ED41B08}"/>
              </a:ext>
            </a:extLst>
          </p:cNvPr>
          <p:cNvSpPr txBox="1"/>
          <p:nvPr/>
        </p:nvSpPr>
        <p:spPr>
          <a:xfrm>
            <a:off x="5225074" y="6013082"/>
            <a:ext cx="38779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zh-CN" altLang="en-US" dirty="0"/>
              <a:t>完全垄断企业的需求曲线和收益曲线</a:t>
            </a:r>
          </a:p>
        </p:txBody>
      </p:sp>
      <p:sp>
        <p:nvSpPr>
          <p:cNvPr id="19" name="文本框 18">
            <a:extLst>
              <a:ext uri="{FF2B5EF4-FFF2-40B4-BE49-F238E27FC236}">
                <a16:creationId xmlns:a16="http://schemas.microsoft.com/office/drawing/2014/main" id="{2F69E8E8-4F28-3F41-8963-8FCD5382A61A}"/>
              </a:ext>
            </a:extLst>
          </p:cNvPr>
          <p:cNvSpPr txBox="1"/>
          <p:nvPr/>
        </p:nvSpPr>
        <p:spPr>
          <a:xfrm>
            <a:off x="5034025" y="5478640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zh-CN" dirty="0"/>
              <a:t>0</a:t>
            </a:r>
            <a:endParaRPr kumimoji="1" lang="zh-CN" altLang="en-US" dirty="0"/>
          </a:p>
        </p:txBody>
      </p:sp>
      <p:cxnSp>
        <p:nvCxnSpPr>
          <p:cNvPr id="20" name="直线连接符 19">
            <a:extLst>
              <a:ext uri="{FF2B5EF4-FFF2-40B4-BE49-F238E27FC236}">
                <a16:creationId xmlns:a16="http://schemas.microsoft.com/office/drawing/2014/main" id="{39F2D9F4-A86B-3D4F-8773-25C008A78775}"/>
              </a:ext>
            </a:extLst>
          </p:cNvPr>
          <p:cNvCxnSpPr>
            <a:cxnSpLocks/>
          </p:cNvCxnSpPr>
          <p:nvPr/>
        </p:nvCxnSpPr>
        <p:spPr>
          <a:xfrm flipH="1" flipV="1">
            <a:off x="5418923" y="4344274"/>
            <a:ext cx="1245390" cy="1298439"/>
          </a:xfrm>
          <a:prstGeom prst="line">
            <a:avLst/>
          </a:prstGeom>
          <a:ln w="53975">
            <a:solidFill>
              <a:srgbClr val="C0000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矩形 20">
            <a:extLst>
              <a:ext uri="{FF2B5EF4-FFF2-40B4-BE49-F238E27FC236}">
                <a16:creationId xmlns:a16="http://schemas.microsoft.com/office/drawing/2014/main" id="{3AA59B1D-9866-2C40-9F2A-7CA0C87C19E7}"/>
              </a:ext>
            </a:extLst>
          </p:cNvPr>
          <p:cNvSpPr/>
          <p:nvPr/>
        </p:nvSpPr>
        <p:spPr>
          <a:xfrm>
            <a:off x="5367785" y="4771429"/>
            <a:ext cx="728214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dirty="0"/>
              <a:t>边际收益</a:t>
            </a:r>
            <a:r>
              <a:rPr lang="en-US" altLang="zh-CN" dirty="0"/>
              <a:t>MR</a:t>
            </a:r>
            <a:endParaRPr kumimoji="1"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4023656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Click="0" advTm="5000">
        <p14:gallery dir="l"/>
      </p:transition>
    </mc:Choice>
    <mc:Fallback xmlns="">
      <p:transition spd="slow" advClick="0" advTm="5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0" decel="100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" accel="100000" fill="hold">
                                          <p:stCondLst>
                                            <p:cond delay="45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TextBox 38"/>
          <p:cNvSpPr txBox="1"/>
          <p:nvPr/>
        </p:nvSpPr>
        <p:spPr>
          <a:xfrm>
            <a:off x="348920" y="1331921"/>
            <a:ext cx="11554609" cy="4843762"/>
          </a:xfrm>
          <a:prstGeom prst="rect">
            <a:avLst/>
          </a:prstGeom>
          <a:noFill/>
        </p:spPr>
        <p:txBody>
          <a:bodyPr wrap="square" lIns="0" rIns="0" bIns="0" rtlCol="0">
            <a:spAutoFit/>
          </a:bodyPr>
          <a:lstStyle/>
          <a:p>
            <a:r>
              <a:rPr lang="zh-CN" altLang="en-US" sz="3200" dirty="0">
                <a:solidFill>
                  <a:srgbClr val="FC838C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Helvetica Neue"/>
              </a:rPr>
              <a:t>完全垄断企业进行产量和价格决策的基本原则</a:t>
            </a:r>
            <a:endParaRPr lang="en-US" altLang="zh-CN" sz="3200" dirty="0">
              <a:solidFill>
                <a:srgbClr val="FC838C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Helvetica Neue"/>
            </a:endParaRPr>
          </a:p>
          <a:p>
            <a:endParaRPr lang="zh-CN" altLang="en-US" sz="3200" dirty="0">
              <a:solidFill>
                <a:srgbClr val="FC838C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Helvetica Neue"/>
            </a:endParaRPr>
          </a:p>
          <a:p>
            <a:pPr>
              <a:lnSpc>
                <a:spcPct val="150000"/>
              </a:lnSpc>
            </a:pPr>
            <a:r>
              <a:rPr lang="en-US" altLang="zh-CN" sz="2000" b="1" dirty="0"/>
              <a:t>1</a:t>
            </a:r>
            <a:r>
              <a:rPr lang="zh-CN" altLang="zh-CN" sz="2000" b="1" dirty="0"/>
              <a:t>、完全垄断企业</a:t>
            </a:r>
            <a:r>
              <a:rPr lang="zh-CN" altLang="zh-CN" sz="2000" b="1" dirty="0">
                <a:solidFill>
                  <a:srgbClr val="FF0000"/>
                </a:solidFill>
              </a:rPr>
              <a:t>进行产量和价格</a:t>
            </a:r>
            <a:r>
              <a:rPr lang="zh-CN" altLang="zh-CN" sz="2000" b="1" dirty="0"/>
              <a:t>决策的基本原则：</a:t>
            </a:r>
            <a:r>
              <a:rPr lang="zh-CN" altLang="zh-CN" sz="2400" b="1" dirty="0">
                <a:solidFill>
                  <a:srgbClr val="FF0000"/>
                </a:solidFill>
              </a:rPr>
              <a:t>边际收益</a:t>
            </a:r>
            <a:r>
              <a:rPr lang="en-US" altLang="zh-CN" sz="2400" b="1" dirty="0">
                <a:solidFill>
                  <a:srgbClr val="FF0000"/>
                </a:solidFill>
              </a:rPr>
              <a:t>=</a:t>
            </a:r>
            <a:r>
              <a:rPr lang="zh-CN" altLang="zh-CN" sz="2400" b="1" dirty="0">
                <a:solidFill>
                  <a:srgbClr val="FF0000"/>
                </a:solidFill>
              </a:rPr>
              <a:t>边际成本</a:t>
            </a:r>
            <a:r>
              <a:rPr lang="zh-CN" altLang="zh-CN" sz="2000" b="1" dirty="0"/>
              <a:t>。</a:t>
            </a:r>
            <a:endParaRPr lang="en-US" altLang="zh-CN" sz="2000" b="1" dirty="0"/>
          </a:p>
          <a:p>
            <a:pPr>
              <a:lnSpc>
                <a:spcPct val="150000"/>
              </a:lnSpc>
            </a:pPr>
            <a:r>
              <a:rPr lang="zh-CN" altLang="zh-CN" sz="2000" dirty="0"/>
              <a:t>完全垄断企业根据边际收益等于边际成本的原则确定了均衡产量，</a:t>
            </a:r>
            <a:r>
              <a:rPr lang="zh-CN" altLang="zh-CN" sz="2000" b="1" dirty="0"/>
              <a:t>根据这个产量就可以确定均衡价格</a:t>
            </a:r>
            <a:r>
              <a:rPr lang="en-US" altLang="zh-CN" sz="2000" b="1" dirty="0"/>
              <a:t>.</a:t>
            </a:r>
            <a:endParaRPr lang="zh-CN" altLang="zh-CN" sz="2000" b="1" dirty="0"/>
          </a:p>
          <a:p>
            <a:pPr>
              <a:lnSpc>
                <a:spcPct val="150000"/>
              </a:lnSpc>
            </a:pPr>
            <a:r>
              <a:rPr lang="en-US" altLang="zh-CN" sz="2000" dirty="0"/>
              <a:t>2</a:t>
            </a:r>
            <a:r>
              <a:rPr lang="zh-CN" altLang="zh-CN" sz="2000" dirty="0"/>
              <a:t>、完全垄断企业和完全竞争企业的</a:t>
            </a:r>
            <a:r>
              <a:rPr lang="zh-CN" altLang="zh-CN" sz="2000" b="1" dirty="0"/>
              <a:t>成本曲线是相同的</a:t>
            </a:r>
            <a:r>
              <a:rPr lang="zh-CN" altLang="zh-CN" sz="2000" dirty="0"/>
              <a:t>，因为二者在生产要素投入和具体的生产过程方面没有什么差别。</a:t>
            </a:r>
          </a:p>
          <a:p>
            <a:pPr>
              <a:lnSpc>
                <a:spcPct val="150000"/>
              </a:lnSpc>
            </a:pPr>
            <a:r>
              <a:rPr lang="en-US" altLang="zh-CN" sz="2000" dirty="0"/>
              <a:t>3</a:t>
            </a:r>
            <a:r>
              <a:rPr lang="zh-CN" altLang="zh-CN" sz="2000" dirty="0"/>
              <a:t>、与完全竞争市场相比较，</a:t>
            </a:r>
            <a:r>
              <a:rPr lang="zh-CN" altLang="zh-CN" sz="2000" b="1" dirty="0">
                <a:solidFill>
                  <a:srgbClr val="FF0000"/>
                </a:solidFill>
              </a:rPr>
              <a:t>在完全垄断条件下，企业向市场供应的产品数量较少</a:t>
            </a:r>
            <a:r>
              <a:rPr lang="zh-CN" altLang="zh-CN" sz="2000" dirty="0"/>
              <a:t>，而产品价格较高。完全垄断企业为了获得超额利润，把价格定在边际成本之上，并且往往要对供给量进行限制。</a:t>
            </a:r>
          </a:p>
          <a:p>
            <a:pPr>
              <a:lnSpc>
                <a:spcPct val="150000"/>
              </a:lnSpc>
            </a:pPr>
            <a:r>
              <a:rPr lang="en-US" altLang="zh-CN" sz="2000" dirty="0"/>
              <a:t>4</a:t>
            </a:r>
            <a:r>
              <a:rPr lang="zh-CN" altLang="zh-CN" sz="2000" dirty="0"/>
              <a:t>、在完全垄断市场上，</a:t>
            </a:r>
            <a:r>
              <a:rPr lang="zh-CN" altLang="zh-CN" sz="2000" b="1" dirty="0">
                <a:solidFill>
                  <a:srgbClr val="FF0000"/>
                </a:solidFill>
              </a:rPr>
              <a:t>企业并不可以随意提价，在价格决策时，也必须考虑到产品的市场需求状况</a:t>
            </a:r>
            <a:r>
              <a:rPr lang="zh-CN" altLang="zh-CN" sz="2000" b="1" dirty="0"/>
              <a:t>。</a:t>
            </a:r>
            <a:endParaRPr lang="zh-CN" altLang="zh-CN" sz="2000" dirty="0"/>
          </a:p>
          <a:p>
            <a:pPr>
              <a:lnSpc>
                <a:spcPct val="150000"/>
              </a:lnSpc>
            </a:pPr>
            <a:r>
              <a:rPr lang="en-US" altLang="zh-CN" sz="2000" dirty="0"/>
              <a:t>5</a:t>
            </a:r>
            <a:r>
              <a:rPr lang="zh-CN" altLang="zh-CN" sz="2000" dirty="0"/>
              <a:t>、完全垄断市场，</a:t>
            </a:r>
            <a:r>
              <a:rPr lang="zh-CN" altLang="zh-CN" sz="2400" b="1" dirty="0"/>
              <a:t>不存在供给曲线</a:t>
            </a:r>
            <a:r>
              <a:rPr lang="zh-CN" altLang="zh-CN" sz="2000" dirty="0"/>
              <a:t>（垄断企业供给决策不仅取决于成本，还受需求曲线的约束</a:t>
            </a:r>
            <a:r>
              <a:rPr lang="zh-CN" altLang="zh-CN" sz="2000" b="1" dirty="0"/>
              <a:t>）</a:t>
            </a:r>
            <a:endParaRPr lang="zh-CN" altLang="zh-CN" sz="2000" dirty="0"/>
          </a:p>
        </p:txBody>
      </p:sp>
      <p:sp>
        <p:nvSpPr>
          <p:cNvPr id="8" name="任意多边形 1"/>
          <p:cNvSpPr/>
          <p:nvPr/>
        </p:nvSpPr>
        <p:spPr>
          <a:xfrm flipH="1">
            <a:off x="902513" y="235133"/>
            <a:ext cx="1998618" cy="953587"/>
          </a:xfrm>
          <a:custGeom>
            <a:avLst/>
            <a:gdLst>
              <a:gd name="connsiteX0" fmla="*/ 2312125 w 5996287"/>
              <a:gd name="connsiteY0" fmla="*/ 39195 h 3474727"/>
              <a:gd name="connsiteX1" fmla="*/ 0 w 5996287"/>
              <a:gd name="connsiteY1" fmla="*/ 1750430 h 3474727"/>
              <a:gd name="connsiteX2" fmla="*/ 2325188 w 5996287"/>
              <a:gd name="connsiteY2" fmla="*/ 130635 h 3474727"/>
              <a:gd name="connsiteX3" fmla="*/ 91440 w 5996287"/>
              <a:gd name="connsiteY3" fmla="*/ 1789618 h 3474727"/>
              <a:gd name="connsiteX4" fmla="*/ 2468880 w 5996287"/>
              <a:gd name="connsiteY4" fmla="*/ 222075 h 3474727"/>
              <a:gd name="connsiteX5" fmla="*/ 117565 w 5996287"/>
              <a:gd name="connsiteY5" fmla="*/ 1933310 h 3474727"/>
              <a:gd name="connsiteX6" fmla="*/ 2625634 w 5996287"/>
              <a:gd name="connsiteY6" fmla="*/ 7 h 3474727"/>
              <a:gd name="connsiteX7" fmla="*/ 326571 w 5996287"/>
              <a:gd name="connsiteY7" fmla="*/ 1959435 h 3474727"/>
              <a:gd name="connsiteX8" fmla="*/ 2795451 w 5996287"/>
              <a:gd name="connsiteY8" fmla="*/ 104510 h 3474727"/>
              <a:gd name="connsiteX9" fmla="*/ 404948 w 5996287"/>
              <a:gd name="connsiteY9" fmla="*/ 2129253 h 3474727"/>
              <a:gd name="connsiteX10" fmla="*/ 3161211 w 5996287"/>
              <a:gd name="connsiteY10" fmla="*/ 78384 h 3474727"/>
              <a:gd name="connsiteX11" fmla="*/ 209005 w 5996287"/>
              <a:gd name="connsiteY11" fmla="*/ 2416635 h 3474727"/>
              <a:gd name="connsiteX12" fmla="*/ 3252651 w 5996287"/>
              <a:gd name="connsiteY12" fmla="*/ 130635 h 3474727"/>
              <a:gd name="connsiteX13" fmla="*/ 666205 w 5996287"/>
              <a:gd name="connsiteY13" fmla="*/ 2220693 h 3474727"/>
              <a:gd name="connsiteX14" fmla="*/ 3291840 w 5996287"/>
              <a:gd name="connsiteY14" fmla="*/ 235138 h 3474727"/>
              <a:gd name="connsiteX15" fmla="*/ 888274 w 5996287"/>
              <a:gd name="connsiteY15" fmla="*/ 2364384 h 3474727"/>
              <a:gd name="connsiteX16" fmla="*/ 3500845 w 5996287"/>
              <a:gd name="connsiteY16" fmla="*/ 365767 h 3474727"/>
              <a:gd name="connsiteX17" fmla="*/ 718457 w 5996287"/>
              <a:gd name="connsiteY17" fmla="*/ 2286007 h 3474727"/>
              <a:gd name="connsiteX18" fmla="*/ 3644537 w 5996287"/>
              <a:gd name="connsiteY18" fmla="*/ 457207 h 3474727"/>
              <a:gd name="connsiteX19" fmla="*/ 1005840 w 5996287"/>
              <a:gd name="connsiteY19" fmla="*/ 2442761 h 3474727"/>
              <a:gd name="connsiteX20" fmla="*/ 4023360 w 5996287"/>
              <a:gd name="connsiteY20" fmla="*/ 313515 h 3474727"/>
              <a:gd name="connsiteX21" fmla="*/ 1201783 w 5996287"/>
              <a:gd name="connsiteY21" fmla="*/ 2508075 h 3474727"/>
              <a:gd name="connsiteX22" fmla="*/ 4088674 w 5996287"/>
              <a:gd name="connsiteY22" fmla="*/ 522521 h 3474727"/>
              <a:gd name="connsiteX23" fmla="*/ 1463040 w 5996287"/>
              <a:gd name="connsiteY23" fmla="*/ 2612578 h 3474727"/>
              <a:gd name="connsiteX24" fmla="*/ 4206240 w 5996287"/>
              <a:gd name="connsiteY24" fmla="*/ 574773 h 3474727"/>
              <a:gd name="connsiteX25" fmla="*/ 1254034 w 5996287"/>
              <a:gd name="connsiteY25" fmla="*/ 2625641 h 3474727"/>
              <a:gd name="connsiteX26" fmla="*/ 4545874 w 5996287"/>
              <a:gd name="connsiteY26" fmla="*/ 666213 h 3474727"/>
              <a:gd name="connsiteX27" fmla="*/ 1881051 w 5996287"/>
              <a:gd name="connsiteY27" fmla="*/ 2677893 h 3474727"/>
              <a:gd name="connsiteX28" fmla="*/ 4846320 w 5996287"/>
              <a:gd name="connsiteY28" fmla="*/ 600898 h 3474727"/>
              <a:gd name="connsiteX29" fmla="*/ 1750423 w 5996287"/>
              <a:gd name="connsiteY29" fmla="*/ 2508075 h 3474727"/>
              <a:gd name="connsiteX30" fmla="*/ 4833257 w 5996287"/>
              <a:gd name="connsiteY30" fmla="*/ 914407 h 3474727"/>
              <a:gd name="connsiteX31" fmla="*/ 1841863 w 5996287"/>
              <a:gd name="connsiteY31" fmla="*/ 3004464 h 3474727"/>
              <a:gd name="connsiteX32" fmla="*/ 5068388 w 5996287"/>
              <a:gd name="connsiteY32" fmla="*/ 679275 h 3474727"/>
              <a:gd name="connsiteX33" fmla="*/ 1894114 w 5996287"/>
              <a:gd name="connsiteY33" fmla="*/ 3226533 h 3474727"/>
              <a:gd name="connsiteX34" fmla="*/ 5603965 w 5996287"/>
              <a:gd name="connsiteY34" fmla="*/ 587835 h 3474727"/>
              <a:gd name="connsiteX35" fmla="*/ 2325188 w 5996287"/>
              <a:gd name="connsiteY35" fmla="*/ 3278784 h 3474727"/>
              <a:gd name="connsiteX36" fmla="*/ 5826034 w 5996287"/>
              <a:gd name="connsiteY36" fmla="*/ 757653 h 3474727"/>
              <a:gd name="connsiteX37" fmla="*/ 2220685 w 5996287"/>
              <a:gd name="connsiteY37" fmla="*/ 3122030 h 3474727"/>
              <a:gd name="connsiteX38" fmla="*/ 5995851 w 5996287"/>
              <a:gd name="connsiteY38" fmla="*/ 940533 h 3474727"/>
              <a:gd name="connsiteX39" fmla="*/ 2416628 w 5996287"/>
              <a:gd name="connsiteY39" fmla="*/ 3474727 h 34747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</a:cxnLst>
            <a:rect l="l" t="t" r="r" b="b"/>
            <a:pathLst>
              <a:path w="5996287" h="3474727">
                <a:moveTo>
                  <a:pt x="2312125" y="39195"/>
                </a:moveTo>
                <a:lnTo>
                  <a:pt x="0" y="1750430"/>
                </a:lnTo>
                <a:cubicBezTo>
                  <a:pt x="2177" y="1765670"/>
                  <a:pt x="2309948" y="124104"/>
                  <a:pt x="2325188" y="130635"/>
                </a:cubicBezTo>
                <a:cubicBezTo>
                  <a:pt x="2340428" y="137166"/>
                  <a:pt x="67491" y="1774378"/>
                  <a:pt x="91440" y="1789618"/>
                </a:cubicBezTo>
                <a:cubicBezTo>
                  <a:pt x="115389" y="1804858"/>
                  <a:pt x="2464526" y="198126"/>
                  <a:pt x="2468880" y="222075"/>
                </a:cubicBezTo>
                <a:cubicBezTo>
                  <a:pt x="2473234" y="246024"/>
                  <a:pt x="91439" y="1970321"/>
                  <a:pt x="117565" y="1933310"/>
                </a:cubicBezTo>
                <a:cubicBezTo>
                  <a:pt x="143691" y="1896299"/>
                  <a:pt x="2590800" y="-4347"/>
                  <a:pt x="2625634" y="7"/>
                </a:cubicBezTo>
                <a:cubicBezTo>
                  <a:pt x="2660468" y="4361"/>
                  <a:pt x="298268" y="1942018"/>
                  <a:pt x="326571" y="1959435"/>
                </a:cubicBezTo>
                <a:cubicBezTo>
                  <a:pt x="354874" y="1976852"/>
                  <a:pt x="2782388" y="76207"/>
                  <a:pt x="2795451" y="104510"/>
                </a:cubicBezTo>
                <a:cubicBezTo>
                  <a:pt x="2808514" y="132813"/>
                  <a:pt x="343988" y="2133607"/>
                  <a:pt x="404948" y="2129253"/>
                </a:cubicBezTo>
                <a:cubicBezTo>
                  <a:pt x="465908" y="2124899"/>
                  <a:pt x="3193868" y="30487"/>
                  <a:pt x="3161211" y="78384"/>
                </a:cubicBezTo>
                <a:cubicBezTo>
                  <a:pt x="3128554" y="126281"/>
                  <a:pt x="193765" y="2407927"/>
                  <a:pt x="209005" y="2416635"/>
                </a:cubicBezTo>
                <a:cubicBezTo>
                  <a:pt x="224245" y="2425343"/>
                  <a:pt x="3176451" y="163292"/>
                  <a:pt x="3252651" y="130635"/>
                </a:cubicBezTo>
                <a:cubicBezTo>
                  <a:pt x="3328851" y="97978"/>
                  <a:pt x="659673" y="2203276"/>
                  <a:pt x="666205" y="2220693"/>
                </a:cubicBezTo>
                <a:cubicBezTo>
                  <a:pt x="672736" y="2238110"/>
                  <a:pt x="3254829" y="211190"/>
                  <a:pt x="3291840" y="235138"/>
                </a:cubicBezTo>
                <a:cubicBezTo>
                  <a:pt x="3328852" y="259087"/>
                  <a:pt x="853440" y="2342613"/>
                  <a:pt x="888274" y="2364384"/>
                </a:cubicBezTo>
                <a:cubicBezTo>
                  <a:pt x="923108" y="2386156"/>
                  <a:pt x="3529148" y="378830"/>
                  <a:pt x="3500845" y="365767"/>
                </a:cubicBezTo>
                <a:cubicBezTo>
                  <a:pt x="3472542" y="352704"/>
                  <a:pt x="694508" y="2270767"/>
                  <a:pt x="718457" y="2286007"/>
                </a:cubicBezTo>
                <a:cubicBezTo>
                  <a:pt x="742406" y="2301247"/>
                  <a:pt x="3596640" y="431081"/>
                  <a:pt x="3644537" y="457207"/>
                </a:cubicBezTo>
                <a:cubicBezTo>
                  <a:pt x="3692434" y="483333"/>
                  <a:pt x="942703" y="2466710"/>
                  <a:pt x="1005840" y="2442761"/>
                </a:cubicBezTo>
                <a:cubicBezTo>
                  <a:pt x="1068977" y="2418812"/>
                  <a:pt x="3990703" y="302629"/>
                  <a:pt x="4023360" y="313515"/>
                </a:cubicBezTo>
                <a:cubicBezTo>
                  <a:pt x="4056017" y="324401"/>
                  <a:pt x="1190897" y="2473241"/>
                  <a:pt x="1201783" y="2508075"/>
                </a:cubicBezTo>
                <a:cubicBezTo>
                  <a:pt x="1212669" y="2542909"/>
                  <a:pt x="4045131" y="505104"/>
                  <a:pt x="4088674" y="522521"/>
                </a:cubicBezTo>
                <a:cubicBezTo>
                  <a:pt x="4132217" y="539938"/>
                  <a:pt x="1443446" y="2603869"/>
                  <a:pt x="1463040" y="2612578"/>
                </a:cubicBezTo>
                <a:cubicBezTo>
                  <a:pt x="1482634" y="2621287"/>
                  <a:pt x="4241074" y="572596"/>
                  <a:pt x="4206240" y="574773"/>
                </a:cubicBezTo>
                <a:cubicBezTo>
                  <a:pt x="4171406" y="576950"/>
                  <a:pt x="1197428" y="2610401"/>
                  <a:pt x="1254034" y="2625641"/>
                </a:cubicBezTo>
                <a:cubicBezTo>
                  <a:pt x="1310640" y="2640881"/>
                  <a:pt x="4441371" y="657504"/>
                  <a:pt x="4545874" y="666213"/>
                </a:cubicBezTo>
                <a:cubicBezTo>
                  <a:pt x="4650377" y="674922"/>
                  <a:pt x="1830977" y="2688779"/>
                  <a:pt x="1881051" y="2677893"/>
                </a:cubicBezTo>
                <a:cubicBezTo>
                  <a:pt x="1931125" y="2667007"/>
                  <a:pt x="4868091" y="629201"/>
                  <a:pt x="4846320" y="600898"/>
                </a:cubicBezTo>
                <a:cubicBezTo>
                  <a:pt x="4824549" y="572595"/>
                  <a:pt x="1752600" y="2455824"/>
                  <a:pt x="1750423" y="2508075"/>
                </a:cubicBezTo>
                <a:cubicBezTo>
                  <a:pt x="1748246" y="2560326"/>
                  <a:pt x="4818017" y="831676"/>
                  <a:pt x="4833257" y="914407"/>
                </a:cubicBezTo>
                <a:cubicBezTo>
                  <a:pt x="4848497" y="997138"/>
                  <a:pt x="1802675" y="3043653"/>
                  <a:pt x="1841863" y="3004464"/>
                </a:cubicBezTo>
                <a:cubicBezTo>
                  <a:pt x="1881051" y="2965275"/>
                  <a:pt x="5059680" y="642264"/>
                  <a:pt x="5068388" y="679275"/>
                </a:cubicBezTo>
                <a:cubicBezTo>
                  <a:pt x="5077096" y="716286"/>
                  <a:pt x="1804851" y="3241773"/>
                  <a:pt x="1894114" y="3226533"/>
                </a:cubicBezTo>
                <a:cubicBezTo>
                  <a:pt x="1983377" y="3211293"/>
                  <a:pt x="5532119" y="579127"/>
                  <a:pt x="5603965" y="587835"/>
                </a:cubicBezTo>
                <a:cubicBezTo>
                  <a:pt x="5675811" y="596543"/>
                  <a:pt x="2288176" y="3250481"/>
                  <a:pt x="2325188" y="3278784"/>
                </a:cubicBezTo>
                <a:cubicBezTo>
                  <a:pt x="2362200" y="3307087"/>
                  <a:pt x="5843451" y="783779"/>
                  <a:pt x="5826034" y="757653"/>
                </a:cubicBezTo>
                <a:cubicBezTo>
                  <a:pt x="5808617" y="731527"/>
                  <a:pt x="2192382" y="3091550"/>
                  <a:pt x="2220685" y="3122030"/>
                </a:cubicBezTo>
                <a:cubicBezTo>
                  <a:pt x="2248988" y="3152510"/>
                  <a:pt x="5963194" y="881750"/>
                  <a:pt x="5995851" y="940533"/>
                </a:cubicBezTo>
                <a:cubicBezTo>
                  <a:pt x="6028508" y="999316"/>
                  <a:pt x="4222568" y="2237021"/>
                  <a:pt x="2416628" y="3474727"/>
                </a:cubicBezTo>
              </a:path>
            </a:pathLst>
          </a:custGeom>
          <a:noFill/>
          <a:ln w="3175">
            <a:solidFill>
              <a:srgbClr val="4D78B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  <a:sym typeface="+mn-lt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3336281" y="326573"/>
            <a:ext cx="551946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zh-CN" altLang="en-US" sz="3200" b="1" dirty="0">
                <a:blipFill>
                  <a:blip r:embed="rId3"/>
                  <a:stretch>
                    <a:fillRect/>
                  </a:stretch>
                </a:blipFill>
                <a:cs typeface="+mn-ea"/>
                <a:sym typeface="+mn-lt"/>
              </a:rPr>
              <a:t>完全垄断市场中生产者的行为</a:t>
            </a:r>
          </a:p>
        </p:txBody>
      </p:sp>
      <p:sp>
        <p:nvSpPr>
          <p:cNvPr id="10" name="任意多边形 3"/>
          <p:cNvSpPr/>
          <p:nvPr/>
        </p:nvSpPr>
        <p:spPr>
          <a:xfrm rot="16200000" flipH="1">
            <a:off x="6073140" y="-2293316"/>
            <a:ext cx="45719" cy="6389737"/>
          </a:xfrm>
          <a:custGeom>
            <a:avLst/>
            <a:gdLst/>
            <a:ahLst/>
            <a:cxnLst/>
            <a:rect l="l" t="t" r="r" b="b"/>
            <a:pathLst>
              <a:path w="24231" h="914247">
                <a:moveTo>
                  <a:pt x="5283" y="910420"/>
                </a:moveTo>
                <a:lnTo>
                  <a:pt x="5106" y="914247"/>
                </a:lnTo>
                <a:lnTo>
                  <a:pt x="3582" y="914247"/>
                </a:lnTo>
                <a:close/>
                <a:moveTo>
                  <a:pt x="24231" y="887871"/>
                </a:moveTo>
                <a:lnTo>
                  <a:pt x="24231" y="914247"/>
                </a:lnTo>
                <a:lnTo>
                  <a:pt x="14665" y="914247"/>
                </a:lnTo>
                <a:lnTo>
                  <a:pt x="21671" y="894208"/>
                </a:lnTo>
                <a:close/>
                <a:moveTo>
                  <a:pt x="7503" y="865611"/>
                </a:moveTo>
                <a:lnTo>
                  <a:pt x="7216" y="868576"/>
                </a:lnTo>
                <a:lnTo>
                  <a:pt x="6766" y="878326"/>
                </a:lnTo>
                <a:lnTo>
                  <a:pt x="0" y="886263"/>
                </a:lnTo>
                <a:lnTo>
                  <a:pt x="0" y="876548"/>
                </a:lnTo>
                <a:lnTo>
                  <a:pt x="5182" y="868927"/>
                </a:lnTo>
                <a:close/>
                <a:moveTo>
                  <a:pt x="24231" y="857838"/>
                </a:moveTo>
                <a:lnTo>
                  <a:pt x="24231" y="867787"/>
                </a:lnTo>
                <a:lnTo>
                  <a:pt x="5283" y="910420"/>
                </a:lnTo>
                <a:lnTo>
                  <a:pt x="6766" y="878326"/>
                </a:lnTo>
                <a:close/>
                <a:moveTo>
                  <a:pt x="24231" y="840913"/>
                </a:moveTo>
                <a:lnTo>
                  <a:pt x="24231" y="841714"/>
                </a:lnTo>
                <a:lnTo>
                  <a:pt x="7503" y="865611"/>
                </a:lnTo>
                <a:lnTo>
                  <a:pt x="7514" y="865497"/>
                </a:lnTo>
                <a:close/>
                <a:moveTo>
                  <a:pt x="9928" y="840562"/>
                </a:moveTo>
                <a:lnTo>
                  <a:pt x="7514" y="865497"/>
                </a:lnTo>
                <a:lnTo>
                  <a:pt x="5182" y="868927"/>
                </a:lnTo>
                <a:lnTo>
                  <a:pt x="0" y="876330"/>
                </a:lnTo>
                <a:lnTo>
                  <a:pt x="0" y="855943"/>
                </a:lnTo>
                <a:lnTo>
                  <a:pt x="1909" y="852567"/>
                </a:lnTo>
                <a:close/>
                <a:moveTo>
                  <a:pt x="15593" y="782055"/>
                </a:moveTo>
                <a:lnTo>
                  <a:pt x="14536" y="792975"/>
                </a:lnTo>
                <a:lnTo>
                  <a:pt x="0" y="815757"/>
                </a:lnTo>
                <a:lnTo>
                  <a:pt x="0" y="811766"/>
                </a:lnTo>
                <a:close/>
                <a:moveTo>
                  <a:pt x="24231" y="780256"/>
                </a:moveTo>
                <a:lnTo>
                  <a:pt x="24231" y="819152"/>
                </a:lnTo>
                <a:lnTo>
                  <a:pt x="9928" y="840562"/>
                </a:lnTo>
                <a:lnTo>
                  <a:pt x="14536" y="792975"/>
                </a:lnTo>
                <a:lnTo>
                  <a:pt x="18270" y="787121"/>
                </a:lnTo>
                <a:close/>
                <a:moveTo>
                  <a:pt x="24231" y="761668"/>
                </a:moveTo>
                <a:lnTo>
                  <a:pt x="24231" y="765596"/>
                </a:lnTo>
                <a:lnTo>
                  <a:pt x="15593" y="782055"/>
                </a:lnTo>
                <a:lnTo>
                  <a:pt x="15754" y="780386"/>
                </a:lnTo>
                <a:close/>
                <a:moveTo>
                  <a:pt x="24231" y="712346"/>
                </a:moveTo>
                <a:lnTo>
                  <a:pt x="24231" y="731086"/>
                </a:lnTo>
                <a:lnTo>
                  <a:pt x="18270" y="754399"/>
                </a:lnTo>
                <a:lnTo>
                  <a:pt x="15754" y="780386"/>
                </a:lnTo>
                <a:lnTo>
                  <a:pt x="13254" y="785906"/>
                </a:lnTo>
                <a:lnTo>
                  <a:pt x="0" y="811485"/>
                </a:lnTo>
                <a:lnTo>
                  <a:pt x="0" y="752641"/>
                </a:lnTo>
                <a:lnTo>
                  <a:pt x="18270" y="721676"/>
                </a:lnTo>
                <a:close/>
                <a:moveTo>
                  <a:pt x="4049" y="698809"/>
                </a:moveTo>
                <a:lnTo>
                  <a:pt x="1909" y="705315"/>
                </a:lnTo>
                <a:lnTo>
                  <a:pt x="0" y="710229"/>
                </a:lnTo>
                <a:lnTo>
                  <a:pt x="0" y="701476"/>
                </a:lnTo>
                <a:lnTo>
                  <a:pt x="3903" y="698941"/>
                </a:lnTo>
                <a:close/>
                <a:moveTo>
                  <a:pt x="24231" y="652905"/>
                </a:moveTo>
                <a:lnTo>
                  <a:pt x="24231" y="680503"/>
                </a:lnTo>
                <a:lnTo>
                  <a:pt x="4049" y="698809"/>
                </a:lnTo>
                <a:lnTo>
                  <a:pt x="14843" y="665990"/>
                </a:lnTo>
                <a:close/>
                <a:moveTo>
                  <a:pt x="24231" y="619049"/>
                </a:moveTo>
                <a:lnTo>
                  <a:pt x="24231" y="637446"/>
                </a:lnTo>
                <a:lnTo>
                  <a:pt x="14843" y="665990"/>
                </a:lnTo>
                <a:lnTo>
                  <a:pt x="0" y="686679"/>
                </a:lnTo>
                <a:lnTo>
                  <a:pt x="0" y="646781"/>
                </a:lnTo>
                <a:close/>
                <a:moveTo>
                  <a:pt x="3622" y="602431"/>
                </a:moveTo>
                <a:lnTo>
                  <a:pt x="0" y="609824"/>
                </a:lnTo>
                <a:lnTo>
                  <a:pt x="0" y="603434"/>
                </a:lnTo>
                <a:lnTo>
                  <a:pt x="3088" y="602562"/>
                </a:lnTo>
                <a:close/>
                <a:moveTo>
                  <a:pt x="13271" y="600059"/>
                </a:moveTo>
                <a:lnTo>
                  <a:pt x="0" y="626949"/>
                </a:lnTo>
                <a:lnTo>
                  <a:pt x="0" y="618882"/>
                </a:lnTo>
                <a:lnTo>
                  <a:pt x="9809" y="600910"/>
                </a:lnTo>
                <a:close/>
                <a:moveTo>
                  <a:pt x="24231" y="578966"/>
                </a:moveTo>
                <a:lnTo>
                  <a:pt x="24231" y="597364"/>
                </a:lnTo>
                <a:lnTo>
                  <a:pt x="13271" y="600059"/>
                </a:lnTo>
                <a:lnTo>
                  <a:pt x="14340" y="597894"/>
                </a:lnTo>
                <a:close/>
                <a:moveTo>
                  <a:pt x="15033" y="562383"/>
                </a:moveTo>
                <a:lnTo>
                  <a:pt x="1647" y="598860"/>
                </a:lnTo>
                <a:lnTo>
                  <a:pt x="0" y="603432"/>
                </a:lnTo>
                <a:lnTo>
                  <a:pt x="0" y="582448"/>
                </a:lnTo>
                <a:close/>
                <a:moveTo>
                  <a:pt x="24231" y="560369"/>
                </a:moveTo>
                <a:lnTo>
                  <a:pt x="24231" y="574485"/>
                </a:lnTo>
                <a:lnTo>
                  <a:pt x="9809" y="600910"/>
                </a:lnTo>
                <a:lnTo>
                  <a:pt x="3622" y="602431"/>
                </a:lnTo>
                <a:close/>
                <a:moveTo>
                  <a:pt x="24231" y="537319"/>
                </a:moveTo>
                <a:lnTo>
                  <a:pt x="24231" y="550611"/>
                </a:lnTo>
                <a:lnTo>
                  <a:pt x="18270" y="558063"/>
                </a:lnTo>
                <a:lnTo>
                  <a:pt x="15033" y="562383"/>
                </a:lnTo>
                <a:close/>
                <a:moveTo>
                  <a:pt x="24231" y="507786"/>
                </a:moveTo>
                <a:lnTo>
                  <a:pt x="24231" y="529738"/>
                </a:lnTo>
                <a:lnTo>
                  <a:pt x="0" y="578164"/>
                </a:lnTo>
                <a:lnTo>
                  <a:pt x="0" y="575156"/>
                </a:lnTo>
                <a:lnTo>
                  <a:pt x="12382" y="543377"/>
                </a:lnTo>
                <a:close/>
                <a:moveTo>
                  <a:pt x="24231" y="501381"/>
                </a:moveTo>
                <a:lnTo>
                  <a:pt x="24231" y="501744"/>
                </a:lnTo>
                <a:lnTo>
                  <a:pt x="21546" y="508202"/>
                </a:lnTo>
                <a:lnTo>
                  <a:pt x="0" y="563090"/>
                </a:lnTo>
                <a:lnTo>
                  <a:pt x="0" y="556453"/>
                </a:lnTo>
                <a:close/>
                <a:moveTo>
                  <a:pt x="1909" y="410811"/>
                </a:moveTo>
                <a:lnTo>
                  <a:pt x="0" y="414762"/>
                </a:lnTo>
                <a:lnTo>
                  <a:pt x="0" y="413381"/>
                </a:lnTo>
                <a:close/>
                <a:moveTo>
                  <a:pt x="3418" y="408396"/>
                </a:moveTo>
                <a:lnTo>
                  <a:pt x="2497" y="410155"/>
                </a:lnTo>
                <a:lnTo>
                  <a:pt x="1909" y="410811"/>
                </a:lnTo>
                <a:close/>
                <a:moveTo>
                  <a:pt x="24231" y="398062"/>
                </a:moveTo>
                <a:lnTo>
                  <a:pt x="24231" y="422586"/>
                </a:lnTo>
                <a:lnTo>
                  <a:pt x="0" y="480889"/>
                </a:lnTo>
                <a:lnTo>
                  <a:pt x="0" y="450165"/>
                </a:lnTo>
                <a:lnTo>
                  <a:pt x="4211" y="436105"/>
                </a:lnTo>
                <a:lnTo>
                  <a:pt x="9821" y="425737"/>
                </a:lnTo>
                <a:close/>
                <a:moveTo>
                  <a:pt x="18211" y="392616"/>
                </a:moveTo>
                <a:lnTo>
                  <a:pt x="11054" y="413256"/>
                </a:lnTo>
                <a:lnTo>
                  <a:pt x="4211" y="436105"/>
                </a:lnTo>
                <a:lnTo>
                  <a:pt x="0" y="443888"/>
                </a:lnTo>
                <a:lnTo>
                  <a:pt x="0" y="414921"/>
                </a:lnTo>
                <a:lnTo>
                  <a:pt x="2497" y="410155"/>
                </a:lnTo>
                <a:close/>
                <a:moveTo>
                  <a:pt x="24231" y="375252"/>
                </a:moveTo>
                <a:lnTo>
                  <a:pt x="24231" y="385897"/>
                </a:lnTo>
                <a:lnTo>
                  <a:pt x="18211" y="392616"/>
                </a:lnTo>
                <a:close/>
                <a:moveTo>
                  <a:pt x="946" y="372617"/>
                </a:moveTo>
                <a:lnTo>
                  <a:pt x="0" y="374923"/>
                </a:lnTo>
                <a:lnTo>
                  <a:pt x="0" y="373274"/>
                </a:lnTo>
                <a:close/>
                <a:moveTo>
                  <a:pt x="24231" y="368546"/>
                </a:moveTo>
                <a:lnTo>
                  <a:pt x="24231" y="375095"/>
                </a:lnTo>
                <a:lnTo>
                  <a:pt x="3418" y="408396"/>
                </a:lnTo>
                <a:lnTo>
                  <a:pt x="22381" y="372205"/>
                </a:lnTo>
                <a:close/>
                <a:moveTo>
                  <a:pt x="17496" y="361533"/>
                </a:moveTo>
                <a:lnTo>
                  <a:pt x="0" y="412652"/>
                </a:lnTo>
                <a:lnTo>
                  <a:pt x="0" y="380575"/>
                </a:lnTo>
                <a:lnTo>
                  <a:pt x="1909" y="378088"/>
                </a:lnTo>
                <a:lnTo>
                  <a:pt x="6712" y="368669"/>
                </a:lnTo>
                <a:close/>
                <a:moveTo>
                  <a:pt x="24231" y="341854"/>
                </a:moveTo>
                <a:lnTo>
                  <a:pt x="24231" y="357077"/>
                </a:lnTo>
                <a:lnTo>
                  <a:pt x="17496" y="361533"/>
                </a:lnTo>
                <a:close/>
                <a:moveTo>
                  <a:pt x="24231" y="317948"/>
                </a:moveTo>
                <a:lnTo>
                  <a:pt x="24231" y="334309"/>
                </a:lnTo>
                <a:lnTo>
                  <a:pt x="6712" y="368669"/>
                </a:lnTo>
                <a:lnTo>
                  <a:pt x="4938" y="369842"/>
                </a:lnTo>
                <a:lnTo>
                  <a:pt x="946" y="372617"/>
                </a:lnTo>
                <a:lnTo>
                  <a:pt x="3396" y="366647"/>
                </a:lnTo>
                <a:cubicBezTo>
                  <a:pt x="7901" y="355454"/>
                  <a:pt x="12840" y="342968"/>
                  <a:pt x="18270" y="329004"/>
                </a:cubicBezTo>
                <a:lnTo>
                  <a:pt x="18607" y="327910"/>
                </a:lnTo>
                <a:close/>
                <a:moveTo>
                  <a:pt x="11602" y="312390"/>
                </a:moveTo>
                <a:lnTo>
                  <a:pt x="0" y="336412"/>
                </a:lnTo>
                <a:lnTo>
                  <a:pt x="0" y="325354"/>
                </a:lnTo>
                <a:close/>
                <a:moveTo>
                  <a:pt x="11729" y="312127"/>
                </a:moveTo>
                <a:lnTo>
                  <a:pt x="11652" y="312334"/>
                </a:lnTo>
                <a:lnTo>
                  <a:pt x="11602" y="312390"/>
                </a:lnTo>
                <a:close/>
                <a:moveTo>
                  <a:pt x="17161" y="300881"/>
                </a:moveTo>
                <a:lnTo>
                  <a:pt x="11729" y="312127"/>
                </a:lnTo>
                <a:lnTo>
                  <a:pt x="14902" y="303593"/>
                </a:lnTo>
                <a:close/>
                <a:moveTo>
                  <a:pt x="24231" y="298145"/>
                </a:moveTo>
                <a:lnTo>
                  <a:pt x="24231" y="309647"/>
                </a:lnTo>
                <a:lnTo>
                  <a:pt x="18607" y="327910"/>
                </a:lnTo>
                <a:lnTo>
                  <a:pt x="14205" y="335709"/>
                </a:lnTo>
                <a:cubicBezTo>
                  <a:pt x="9994" y="342497"/>
                  <a:pt x="5528" y="349315"/>
                  <a:pt x="572" y="357320"/>
                </a:cubicBezTo>
                <a:lnTo>
                  <a:pt x="0" y="358312"/>
                </a:lnTo>
                <a:lnTo>
                  <a:pt x="0" y="347379"/>
                </a:lnTo>
                <a:lnTo>
                  <a:pt x="8326" y="321282"/>
                </a:lnTo>
                <a:lnTo>
                  <a:pt x="11652" y="312334"/>
                </a:lnTo>
                <a:lnTo>
                  <a:pt x="22595" y="300108"/>
                </a:lnTo>
                <a:close/>
                <a:moveTo>
                  <a:pt x="24231" y="286243"/>
                </a:moveTo>
                <a:lnTo>
                  <a:pt x="24231" y="292396"/>
                </a:lnTo>
                <a:lnTo>
                  <a:pt x="17161" y="300881"/>
                </a:lnTo>
                <a:close/>
                <a:moveTo>
                  <a:pt x="18603" y="231141"/>
                </a:moveTo>
                <a:lnTo>
                  <a:pt x="16606" y="235168"/>
                </a:lnTo>
                <a:lnTo>
                  <a:pt x="4000" y="260495"/>
                </a:lnTo>
                <a:lnTo>
                  <a:pt x="1909" y="263559"/>
                </a:lnTo>
                <a:lnTo>
                  <a:pt x="0" y="267317"/>
                </a:lnTo>
                <a:lnTo>
                  <a:pt x="0" y="258594"/>
                </a:lnTo>
                <a:close/>
                <a:moveTo>
                  <a:pt x="24231" y="230849"/>
                </a:moveTo>
                <a:lnTo>
                  <a:pt x="24231" y="278494"/>
                </a:lnTo>
                <a:lnTo>
                  <a:pt x="14902" y="303593"/>
                </a:lnTo>
                <a:lnTo>
                  <a:pt x="0" y="321476"/>
                </a:lnTo>
                <a:lnTo>
                  <a:pt x="0" y="268532"/>
                </a:lnTo>
                <a:lnTo>
                  <a:pt x="4000" y="260495"/>
                </a:lnTo>
                <a:close/>
                <a:moveTo>
                  <a:pt x="24231" y="219793"/>
                </a:moveTo>
                <a:lnTo>
                  <a:pt x="24231" y="222836"/>
                </a:lnTo>
                <a:lnTo>
                  <a:pt x="18603" y="231141"/>
                </a:lnTo>
                <a:close/>
                <a:moveTo>
                  <a:pt x="24231" y="133342"/>
                </a:moveTo>
                <a:lnTo>
                  <a:pt x="24231" y="206545"/>
                </a:lnTo>
                <a:lnTo>
                  <a:pt x="13499" y="223505"/>
                </a:lnTo>
                <a:lnTo>
                  <a:pt x="0" y="245723"/>
                </a:lnTo>
                <a:lnTo>
                  <a:pt x="0" y="173915"/>
                </a:lnTo>
                <a:close/>
                <a:moveTo>
                  <a:pt x="24231" y="123476"/>
                </a:moveTo>
                <a:lnTo>
                  <a:pt x="24231" y="130027"/>
                </a:lnTo>
                <a:lnTo>
                  <a:pt x="17186" y="143459"/>
                </a:lnTo>
                <a:lnTo>
                  <a:pt x="0" y="171861"/>
                </a:lnTo>
                <a:lnTo>
                  <a:pt x="0" y="166299"/>
                </a:lnTo>
                <a:lnTo>
                  <a:pt x="18270" y="132668"/>
                </a:lnTo>
                <a:close/>
                <a:moveTo>
                  <a:pt x="10141" y="101902"/>
                </a:moveTo>
                <a:lnTo>
                  <a:pt x="3390" y="124989"/>
                </a:lnTo>
                <a:lnTo>
                  <a:pt x="0" y="135481"/>
                </a:lnTo>
                <a:lnTo>
                  <a:pt x="0" y="120168"/>
                </a:lnTo>
                <a:lnTo>
                  <a:pt x="2059" y="116043"/>
                </a:lnTo>
                <a:close/>
                <a:moveTo>
                  <a:pt x="24231" y="71662"/>
                </a:moveTo>
                <a:lnTo>
                  <a:pt x="24231" y="77243"/>
                </a:lnTo>
                <a:lnTo>
                  <a:pt x="10141" y="101902"/>
                </a:lnTo>
                <a:lnTo>
                  <a:pt x="11579" y="96983"/>
                </a:lnTo>
                <a:lnTo>
                  <a:pt x="18270" y="83584"/>
                </a:lnTo>
                <a:close/>
                <a:moveTo>
                  <a:pt x="8884" y="41579"/>
                </a:moveTo>
                <a:lnTo>
                  <a:pt x="5981" y="51185"/>
                </a:lnTo>
                <a:lnTo>
                  <a:pt x="0" y="58084"/>
                </a:lnTo>
                <a:lnTo>
                  <a:pt x="0" y="57571"/>
                </a:lnTo>
                <a:close/>
                <a:moveTo>
                  <a:pt x="24231" y="30135"/>
                </a:moveTo>
                <a:lnTo>
                  <a:pt x="24231" y="53709"/>
                </a:lnTo>
                <a:lnTo>
                  <a:pt x="11579" y="96983"/>
                </a:lnTo>
                <a:lnTo>
                  <a:pt x="2059" y="116043"/>
                </a:lnTo>
                <a:lnTo>
                  <a:pt x="1909" y="116307"/>
                </a:lnTo>
                <a:lnTo>
                  <a:pt x="0" y="120126"/>
                </a:lnTo>
                <a:lnTo>
                  <a:pt x="0" y="70975"/>
                </a:lnTo>
                <a:lnTo>
                  <a:pt x="5981" y="51185"/>
                </a:lnTo>
                <a:close/>
                <a:moveTo>
                  <a:pt x="20675" y="0"/>
                </a:moveTo>
                <a:lnTo>
                  <a:pt x="24231" y="0"/>
                </a:lnTo>
                <a:lnTo>
                  <a:pt x="24231" y="13954"/>
                </a:lnTo>
                <a:lnTo>
                  <a:pt x="8884" y="41579"/>
                </a:lnTo>
                <a:lnTo>
                  <a:pt x="12161" y="30736"/>
                </a:lnTo>
                <a:close/>
                <a:moveTo>
                  <a:pt x="0" y="0"/>
                </a:moveTo>
                <a:lnTo>
                  <a:pt x="3827" y="0"/>
                </a:lnTo>
                <a:lnTo>
                  <a:pt x="0" y="8201"/>
                </a:lnTo>
                <a:close/>
              </a:path>
            </a:pathLst>
          </a:custGeom>
          <a:blipFill dpi="0" rotWithShape="1">
            <a:blip r:embed="rId3"/>
            <a:srcRect/>
            <a:stretch>
              <a:fillRect/>
            </a:stretch>
          </a:blip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noAutofit/>
          </a:bodyPr>
          <a:lstStyle/>
          <a:p>
            <a:endParaRPr lang="zh-CN" altLang="en-US">
              <a:cs typeface="+mn-ea"/>
              <a:sym typeface="+mn-lt"/>
            </a:endParaRPr>
          </a:p>
        </p:txBody>
      </p:sp>
      <p:sp>
        <p:nvSpPr>
          <p:cNvPr id="11" name="文本框 10"/>
          <p:cNvSpPr txBox="1"/>
          <p:nvPr/>
        </p:nvSpPr>
        <p:spPr>
          <a:xfrm>
            <a:off x="1586619" y="378334"/>
            <a:ext cx="38504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800" dirty="0">
                <a:solidFill>
                  <a:schemeClr val="bg1"/>
                </a:solidFill>
                <a:cs typeface="+mn-ea"/>
                <a:sym typeface="+mn-lt"/>
              </a:rPr>
              <a:t>3</a:t>
            </a:r>
            <a:endParaRPr lang="zh-CN" altLang="en-US" sz="2800" dirty="0">
              <a:solidFill>
                <a:schemeClr val="bg1"/>
              </a:solidFill>
              <a:cs typeface="+mn-ea"/>
              <a:sym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0822365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Click="0" advTm="5000">
        <p14:gallery dir="l"/>
      </p:transition>
    </mc:Choice>
    <mc:Fallback xmlns="">
      <p:transition spd="slow" advClick="0" advTm="5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0" decel="100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" accel="100000" fill="hold">
                                          <p:stCondLst>
                                            <p:cond delay="45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TextBox 38"/>
          <p:cNvSpPr txBox="1"/>
          <p:nvPr/>
        </p:nvSpPr>
        <p:spPr>
          <a:xfrm>
            <a:off x="348920" y="1331921"/>
            <a:ext cx="11494157" cy="538609"/>
          </a:xfrm>
          <a:prstGeom prst="rect">
            <a:avLst/>
          </a:prstGeom>
          <a:noFill/>
        </p:spPr>
        <p:txBody>
          <a:bodyPr wrap="square" lIns="0" rIns="0" bIns="0" rtlCol="0">
            <a:spAutoFit/>
          </a:bodyPr>
          <a:lstStyle/>
          <a:p>
            <a:r>
              <a:rPr lang="zh-CN" altLang="en-US" sz="3200" dirty="0">
                <a:solidFill>
                  <a:srgbClr val="FC838C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Helvetica Neue"/>
              </a:rPr>
              <a:t>完全垄断企业进行产量和价格决策的基本原则</a:t>
            </a:r>
            <a:endParaRPr lang="en-US" altLang="zh-CN" sz="3200" dirty="0">
              <a:solidFill>
                <a:srgbClr val="FC838C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Helvetica Neue"/>
            </a:endParaRPr>
          </a:p>
        </p:txBody>
      </p:sp>
      <p:sp>
        <p:nvSpPr>
          <p:cNvPr id="8" name="任意多边形 1"/>
          <p:cNvSpPr/>
          <p:nvPr/>
        </p:nvSpPr>
        <p:spPr>
          <a:xfrm flipH="1">
            <a:off x="902513" y="235133"/>
            <a:ext cx="1998618" cy="953587"/>
          </a:xfrm>
          <a:custGeom>
            <a:avLst/>
            <a:gdLst>
              <a:gd name="connsiteX0" fmla="*/ 2312125 w 5996287"/>
              <a:gd name="connsiteY0" fmla="*/ 39195 h 3474727"/>
              <a:gd name="connsiteX1" fmla="*/ 0 w 5996287"/>
              <a:gd name="connsiteY1" fmla="*/ 1750430 h 3474727"/>
              <a:gd name="connsiteX2" fmla="*/ 2325188 w 5996287"/>
              <a:gd name="connsiteY2" fmla="*/ 130635 h 3474727"/>
              <a:gd name="connsiteX3" fmla="*/ 91440 w 5996287"/>
              <a:gd name="connsiteY3" fmla="*/ 1789618 h 3474727"/>
              <a:gd name="connsiteX4" fmla="*/ 2468880 w 5996287"/>
              <a:gd name="connsiteY4" fmla="*/ 222075 h 3474727"/>
              <a:gd name="connsiteX5" fmla="*/ 117565 w 5996287"/>
              <a:gd name="connsiteY5" fmla="*/ 1933310 h 3474727"/>
              <a:gd name="connsiteX6" fmla="*/ 2625634 w 5996287"/>
              <a:gd name="connsiteY6" fmla="*/ 7 h 3474727"/>
              <a:gd name="connsiteX7" fmla="*/ 326571 w 5996287"/>
              <a:gd name="connsiteY7" fmla="*/ 1959435 h 3474727"/>
              <a:gd name="connsiteX8" fmla="*/ 2795451 w 5996287"/>
              <a:gd name="connsiteY8" fmla="*/ 104510 h 3474727"/>
              <a:gd name="connsiteX9" fmla="*/ 404948 w 5996287"/>
              <a:gd name="connsiteY9" fmla="*/ 2129253 h 3474727"/>
              <a:gd name="connsiteX10" fmla="*/ 3161211 w 5996287"/>
              <a:gd name="connsiteY10" fmla="*/ 78384 h 3474727"/>
              <a:gd name="connsiteX11" fmla="*/ 209005 w 5996287"/>
              <a:gd name="connsiteY11" fmla="*/ 2416635 h 3474727"/>
              <a:gd name="connsiteX12" fmla="*/ 3252651 w 5996287"/>
              <a:gd name="connsiteY12" fmla="*/ 130635 h 3474727"/>
              <a:gd name="connsiteX13" fmla="*/ 666205 w 5996287"/>
              <a:gd name="connsiteY13" fmla="*/ 2220693 h 3474727"/>
              <a:gd name="connsiteX14" fmla="*/ 3291840 w 5996287"/>
              <a:gd name="connsiteY14" fmla="*/ 235138 h 3474727"/>
              <a:gd name="connsiteX15" fmla="*/ 888274 w 5996287"/>
              <a:gd name="connsiteY15" fmla="*/ 2364384 h 3474727"/>
              <a:gd name="connsiteX16" fmla="*/ 3500845 w 5996287"/>
              <a:gd name="connsiteY16" fmla="*/ 365767 h 3474727"/>
              <a:gd name="connsiteX17" fmla="*/ 718457 w 5996287"/>
              <a:gd name="connsiteY17" fmla="*/ 2286007 h 3474727"/>
              <a:gd name="connsiteX18" fmla="*/ 3644537 w 5996287"/>
              <a:gd name="connsiteY18" fmla="*/ 457207 h 3474727"/>
              <a:gd name="connsiteX19" fmla="*/ 1005840 w 5996287"/>
              <a:gd name="connsiteY19" fmla="*/ 2442761 h 3474727"/>
              <a:gd name="connsiteX20" fmla="*/ 4023360 w 5996287"/>
              <a:gd name="connsiteY20" fmla="*/ 313515 h 3474727"/>
              <a:gd name="connsiteX21" fmla="*/ 1201783 w 5996287"/>
              <a:gd name="connsiteY21" fmla="*/ 2508075 h 3474727"/>
              <a:gd name="connsiteX22" fmla="*/ 4088674 w 5996287"/>
              <a:gd name="connsiteY22" fmla="*/ 522521 h 3474727"/>
              <a:gd name="connsiteX23" fmla="*/ 1463040 w 5996287"/>
              <a:gd name="connsiteY23" fmla="*/ 2612578 h 3474727"/>
              <a:gd name="connsiteX24" fmla="*/ 4206240 w 5996287"/>
              <a:gd name="connsiteY24" fmla="*/ 574773 h 3474727"/>
              <a:gd name="connsiteX25" fmla="*/ 1254034 w 5996287"/>
              <a:gd name="connsiteY25" fmla="*/ 2625641 h 3474727"/>
              <a:gd name="connsiteX26" fmla="*/ 4545874 w 5996287"/>
              <a:gd name="connsiteY26" fmla="*/ 666213 h 3474727"/>
              <a:gd name="connsiteX27" fmla="*/ 1881051 w 5996287"/>
              <a:gd name="connsiteY27" fmla="*/ 2677893 h 3474727"/>
              <a:gd name="connsiteX28" fmla="*/ 4846320 w 5996287"/>
              <a:gd name="connsiteY28" fmla="*/ 600898 h 3474727"/>
              <a:gd name="connsiteX29" fmla="*/ 1750423 w 5996287"/>
              <a:gd name="connsiteY29" fmla="*/ 2508075 h 3474727"/>
              <a:gd name="connsiteX30" fmla="*/ 4833257 w 5996287"/>
              <a:gd name="connsiteY30" fmla="*/ 914407 h 3474727"/>
              <a:gd name="connsiteX31" fmla="*/ 1841863 w 5996287"/>
              <a:gd name="connsiteY31" fmla="*/ 3004464 h 3474727"/>
              <a:gd name="connsiteX32" fmla="*/ 5068388 w 5996287"/>
              <a:gd name="connsiteY32" fmla="*/ 679275 h 3474727"/>
              <a:gd name="connsiteX33" fmla="*/ 1894114 w 5996287"/>
              <a:gd name="connsiteY33" fmla="*/ 3226533 h 3474727"/>
              <a:gd name="connsiteX34" fmla="*/ 5603965 w 5996287"/>
              <a:gd name="connsiteY34" fmla="*/ 587835 h 3474727"/>
              <a:gd name="connsiteX35" fmla="*/ 2325188 w 5996287"/>
              <a:gd name="connsiteY35" fmla="*/ 3278784 h 3474727"/>
              <a:gd name="connsiteX36" fmla="*/ 5826034 w 5996287"/>
              <a:gd name="connsiteY36" fmla="*/ 757653 h 3474727"/>
              <a:gd name="connsiteX37" fmla="*/ 2220685 w 5996287"/>
              <a:gd name="connsiteY37" fmla="*/ 3122030 h 3474727"/>
              <a:gd name="connsiteX38" fmla="*/ 5995851 w 5996287"/>
              <a:gd name="connsiteY38" fmla="*/ 940533 h 3474727"/>
              <a:gd name="connsiteX39" fmla="*/ 2416628 w 5996287"/>
              <a:gd name="connsiteY39" fmla="*/ 3474727 h 34747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</a:cxnLst>
            <a:rect l="l" t="t" r="r" b="b"/>
            <a:pathLst>
              <a:path w="5996287" h="3474727">
                <a:moveTo>
                  <a:pt x="2312125" y="39195"/>
                </a:moveTo>
                <a:lnTo>
                  <a:pt x="0" y="1750430"/>
                </a:lnTo>
                <a:cubicBezTo>
                  <a:pt x="2177" y="1765670"/>
                  <a:pt x="2309948" y="124104"/>
                  <a:pt x="2325188" y="130635"/>
                </a:cubicBezTo>
                <a:cubicBezTo>
                  <a:pt x="2340428" y="137166"/>
                  <a:pt x="67491" y="1774378"/>
                  <a:pt x="91440" y="1789618"/>
                </a:cubicBezTo>
                <a:cubicBezTo>
                  <a:pt x="115389" y="1804858"/>
                  <a:pt x="2464526" y="198126"/>
                  <a:pt x="2468880" y="222075"/>
                </a:cubicBezTo>
                <a:cubicBezTo>
                  <a:pt x="2473234" y="246024"/>
                  <a:pt x="91439" y="1970321"/>
                  <a:pt x="117565" y="1933310"/>
                </a:cubicBezTo>
                <a:cubicBezTo>
                  <a:pt x="143691" y="1896299"/>
                  <a:pt x="2590800" y="-4347"/>
                  <a:pt x="2625634" y="7"/>
                </a:cubicBezTo>
                <a:cubicBezTo>
                  <a:pt x="2660468" y="4361"/>
                  <a:pt x="298268" y="1942018"/>
                  <a:pt x="326571" y="1959435"/>
                </a:cubicBezTo>
                <a:cubicBezTo>
                  <a:pt x="354874" y="1976852"/>
                  <a:pt x="2782388" y="76207"/>
                  <a:pt x="2795451" y="104510"/>
                </a:cubicBezTo>
                <a:cubicBezTo>
                  <a:pt x="2808514" y="132813"/>
                  <a:pt x="343988" y="2133607"/>
                  <a:pt x="404948" y="2129253"/>
                </a:cubicBezTo>
                <a:cubicBezTo>
                  <a:pt x="465908" y="2124899"/>
                  <a:pt x="3193868" y="30487"/>
                  <a:pt x="3161211" y="78384"/>
                </a:cubicBezTo>
                <a:cubicBezTo>
                  <a:pt x="3128554" y="126281"/>
                  <a:pt x="193765" y="2407927"/>
                  <a:pt x="209005" y="2416635"/>
                </a:cubicBezTo>
                <a:cubicBezTo>
                  <a:pt x="224245" y="2425343"/>
                  <a:pt x="3176451" y="163292"/>
                  <a:pt x="3252651" y="130635"/>
                </a:cubicBezTo>
                <a:cubicBezTo>
                  <a:pt x="3328851" y="97978"/>
                  <a:pt x="659673" y="2203276"/>
                  <a:pt x="666205" y="2220693"/>
                </a:cubicBezTo>
                <a:cubicBezTo>
                  <a:pt x="672736" y="2238110"/>
                  <a:pt x="3254829" y="211190"/>
                  <a:pt x="3291840" y="235138"/>
                </a:cubicBezTo>
                <a:cubicBezTo>
                  <a:pt x="3328852" y="259087"/>
                  <a:pt x="853440" y="2342613"/>
                  <a:pt x="888274" y="2364384"/>
                </a:cubicBezTo>
                <a:cubicBezTo>
                  <a:pt x="923108" y="2386156"/>
                  <a:pt x="3529148" y="378830"/>
                  <a:pt x="3500845" y="365767"/>
                </a:cubicBezTo>
                <a:cubicBezTo>
                  <a:pt x="3472542" y="352704"/>
                  <a:pt x="694508" y="2270767"/>
                  <a:pt x="718457" y="2286007"/>
                </a:cubicBezTo>
                <a:cubicBezTo>
                  <a:pt x="742406" y="2301247"/>
                  <a:pt x="3596640" y="431081"/>
                  <a:pt x="3644537" y="457207"/>
                </a:cubicBezTo>
                <a:cubicBezTo>
                  <a:pt x="3692434" y="483333"/>
                  <a:pt x="942703" y="2466710"/>
                  <a:pt x="1005840" y="2442761"/>
                </a:cubicBezTo>
                <a:cubicBezTo>
                  <a:pt x="1068977" y="2418812"/>
                  <a:pt x="3990703" y="302629"/>
                  <a:pt x="4023360" y="313515"/>
                </a:cubicBezTo>
                <a:cubicBezTo>
                  <a:pt x="4056017" y="324401"/>
                  <a:pt x="1190897" y="2473241"/>
                  <a:pt x="1201783" y="2508075"/>
                </a:cubicBezTo>
                <a:cubicBezTo>
                  <a:pt x="1212669" y="2542909"/>
                  <a:pt x="4045131" y="505104"/>
                  <a:pt x="4088674" y="522521"/>
                </a:cubicBezTo>
                <a:cubicBezTo>
                  <a:pt x="4132217" y="539938"/>
                  <a:pt x="1443446" y="2603869"/>
                  <a:pt x="1463040" y="2612578"/>
                </a:cubicBezTo>
                <a:cubicBezTo>
                  <a:pt x="1482634" y="2621287"/>
                  <a:pt x="4241074" y="572596"/>
                  <a:pt x="4206240" y="574773"/>
                </a:cubicBezTo>
                <a:cubicBezTo>
                  <a:pt x="4171406" y="576950"/>
                  <a:pt x="1197428" y="2610401"/>
                  <a:pt x="1254034" y="2625641"/>
                </a:cubicBezTo>
                <a:cubicBezTo>
                  <a:pt x="1310640" y="2640881"/>
                  <a:pt x="4441371" y="657504"/>
                  <a:pt x="4545874" y="666213"/>
                </a:cubicBezTo>
                <a:cubicBezTo>
                  <a:pt x="4650377" y="674922"/>
                  <a:pt x="1830977" y="2688779"/>
                  <a:pt x="1881051" y="2677893"/>
                </a:cubicBezTo>
                <a:cubicBezTo>
                  <a:pt x="1931125" y="2667007"/>
                  <a:pt x="4868091" y="629201"/>
                  <a:pt x="4846320" y="600898"/>
                </a:cubicBezTo>
                <a:cubicBezTo>
                  <a:pt x="4824549" y="572595"/>
                  <a:pt x="1752600" y="2455824"/>
                  <a:pt x="1750423" y="2508075"/>
                </a:cubicBezTo>
                <a:cubicBezTo>
                  <a:pt x="1748246" y="2560326"/>
                  <a:pt x="4818017" y="831676"/>
                  <a:pt x="4833257" y="914407"/>
                </a:cubicBezTo>
                <a:cubicBezTo>
                  <a:pt x="4848497" y="997138"/>
                  <a:pt x="1802675" y="3043653"/>
                  <a:pt x="1841863" y="3004464"/>
                </a:cubicBezTo>
                <a:cubicBezTo>
                  <a:pt x="1881051" y="2965275"/>
                  <a:pt x="5059680" y="642264"/>
                  <a:pt x="5068388" y="679275"/>
                </a:cubicBezTo>
                <a:cubicBezTo>
                  <a:pt x="5077096" y="716286"/>
                  <a:pt x="1804851" y="3241773"/>
                  <a:pt x="1894114" y="3226533"/>
                </a:cubicBezTo>
                <a:cubicBezTo>
                  <a:pt x="1983377" y="3211293"/>
                  <a:pt x="5532119" y="579127"/>
                  <a:pt x="5603965" y="587835"/>
                </a:cubicBezTo>
                <a:cubicBezTo>
                  <a:pt x="5675811" y="596543"/>
                  <a:pt x="2288176" y="3250481"/>
                  <a:pt x="2325188" y="3278784"/>
                </a:cubicBezTo>
                <a:cubicBezTo>
                  <a:pt x="2362200" y="3307087"/>
                  <a:pt x="5843451" y="783779"/>
                  <a:pt x="5826034" y="757653"/>
                </a:cubicBezTo>
                <a:cubicBezTo>
                  <a:pt x="5808617" y="731527"/>
                  <a:pt x="2192382" y="3091550"/>
                  <a:pt x="2220685" y="3122030"/>
                </a:cubicBezTo>
                <a:cubicBezTo>
                  <a:pt x="2248988" y="3152510"/>
                  <a:pt x="5963194" y="881750"/>
                  <a:pt x="5995851" y="940533"/>
                </a:cubicBezTo>
                <a:cubicBezTo>
                  <a:pt x="6028508" y="999316"/>
                  <a:pt x="4222568" y="2237021"/>
                  <a:pt x="2416628" y="3474727"/>
                </a:cubicBezTo>
              </a:path>
            </a:pathLst>
          </a:custGeom>
          <a:noFill/>
          <a:ln w="3175">
            <a:solidFill>
              <a:srgbClr val="4D78B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  <a:sym typeface="+mn-lt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3336281" y="326573"/>
            <a:ext cx="551946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zh-CN" altLang="en-US" sz="3200" b="1" dirty="0">
                <a:blipFill>
                  <a:blip r:embed="rId3"/>
                  <a:stretch>
                    <a:fillRect/>
                  </a:stretch>
                </a:blipFill>
                <a:cs typeface="+mn-ea"/>
                <a:sym typeface="+mn-lt"/>
              </a:rPr>
              <a:t>完全垄断市场中生产者的行为</a:t>
            </a:r>
          </a:p>
        </p:txBody>
      </p:sp>
      <p:sp>
        <p:nvSpPr>
          <p:cNvPr id="10" name="任意多边形 3"/>
          <p:cNvSpPr/>
          <p:nvPr/>
        </p:nvSpPr>
        <p:spPr>
          <a:xfrm rot="16200000" flipH="1">
            <a:off x="6073140" y="-2293316"/>
            <a:ext cx="45719" cy="6389737"/>
          </a:xfrm>
          <a:custGeom>
            <a:avLst/>
            <a:gdLst/>
            <a:ahLst/>
            <a:cxnLst/>
            <a:rect l="l" t="t" r="r" b="b"/>
            <a:pathLst>
              <a:path w="24231" h="914247">
                <a:moveTo>
                  <a:pt x="5283" y="910420"/>
                </a:moveTo>
                <a:lnTo>
                  <a:pt x="5106" y="914247"/>
                </a:lnTo>
                <a:lnTo>
                  <a:pt x="3582" y="914247"/>
                </a:lnTo>
                <a:close/>
                <a:moveTo>
                  <a:pt x="24231" y="887871"/>
                </a:moveTo>
                <a:lnTo>
                  <a:pt x="24231" y="914247"/>
                </a:lnTo>
                <a:lnTo>
                  <a:pt x="14665" y="914247"/>
                </a:lnTo>
                <a:lnTo>
                  <a:pt x="21671" y="894208"/>
                </a:lnTo>
                <a:close/>
                <a:moveTo>
                  <a:pt x="7503" y="865611"/>
                </a:moveTo>
                <a:lnTo>
                  <a:pt x="7216" y="868576"/>
                </a:lnTo>
                <a:lnTo>
                  <a:pt x="6766" y="878326"/>
                </a:lnTo>
                <a:lnTo>
                  <a:pt x="0" y="886263"/>
                </a:lnTo>
                <a:lnTo>
                  <a:pt x="0" y="876548"/>
                </a:lnTo>
                <a:lnTo>
                  <a:pt x="5182" y="868927"/>
                </a:lnTo>
                <a:close/>
                <a:moveTo>
                  <a:pt x="24231" y="857838"/>
                </a:moveTo>
                <a:lnTo>
                  <a:pt x="24231" y="867787"/>
                </a:lnTo>
                <a:lnTo>
                  <a:pt x="5283" y="910420"/>
                </a:lnTo>
                <a:lnTo>
                  <a:pt x="6766" y="878326"/>
                </a:lnTo>
                <a:close/>
                <a:moveTo>
                  <a:pt x="24231" y="840913"/>
                </a:moveTo>
                <a:lnTo>
                  <a:pt x="24231" y="841714"/>
                </a:lnTo>
                <a:lnTo>
                  <a:pt x="7503" y="865611"/>
                </a:lnTo>
                <a:lnTo>
                  <a:pt x="7514" y="865497"/>
                </a:lnTo>
                <a:close/>
                <a:moveTo>
                  <a:pt x="9928" y="840562"/>
                </a:moveTo>
                <a:lnTo>
                  <a:pt x="7514" y="865497"/>
                </a:lnTo>
                <a:lnTo>
                  <a:pt x="5182" y="868927"/>
                </a:lnTo>
                <a:lnTo>
                  <a:pt x="0" y="876330"/>
                </a:lnTo>
                <a:lnTo>
                  <a:pt x="0" y="855943"/>
                </a:lnTo>
                <a:lnTo>
                  <a:pt x="1909" y="852567"/>
                </a:lnTo>
                <a:close/>
                <a:moveTo>
                  <a:pt x="15593" y="782055"/>
                </a:moveTo>
                <a:lnTo>
                  <a:pt x="14536" y="792975"/>
                </a:lnTo>
                <a:lnTo>
                  <a:pt x="0" y="815757"/>
                </a:lnTo>
                <a:lnTo>
                  <a:pt x="0" y="811766"/>
                </a:lnTo>
                <a:close/>
                <a:moveTo>
                  <a:pt x="24231" y="780256"/>
                </a:moveTo>
                <a:lnTo>
                  <a:pt x="24231" y="819152"/>
                </a:lnTo>
                <a:lnTo>
                  <a:pt x="9928" y="840562"/>
                </a:lnTo>
                <a:lnTo>
                  <a:pt x="14536" y="792975"/>
                </a:lnTo>
                <a:lnTo>
                  <a:pt x="18270" y="787121"/>
                </a:lnTo>
                <a:close/>
                <a:moveTo>
                  <a:pt x="24231" y="761668"/>
                </a:moveTo>
                <a:lnTo>
                  <a:pt x="24231" y="765596"/>
                </a:lnTo>
                <a:lnTo>
                  <a:pt x="15593" y="782055"/>
                </a:lnTo>
                <a:lnTo>
                  <a:pt x="15754" y="780386"/>
                </a:lnTo>
                <a:close/>
                <a:moveTo>
                  <a:pt x="24231" y="712346"/>
                </a:moveTo>
                <a:lnTo>
                  <a:pt x="24231" y="731086"/>
                </a:lnTo>
                <a:lnTo>
                  <a:pt x="18270" y="754399"/>
                </a:lnTo>
                <a:lnTo>
                  <a:pt x="15754" y="780386"/>
                </a:lnTo>
                <a:lnTo>
                  <a:pt x="13254" y="785906"/>
                </a:lnTo>
                <a:lnTo>
                  <a:pt x="0" y="811485"/>
                </a:lnTo>
                <a:lnTo>
                  <a:pt x="0" y="752641"/>
                </a:lnTo>
                <a:lnTo>
                  <a:pt x="18270" y="721676"/>
                </a:lnTo>
                <a:close/>
                <a:moveTo>
                  <a:pt x="4049" y="698809"/>
                </a:moveTo>
                <a:lnTo>
                  <a:pt x="1909" y="705315"/>
                </a:lnTo>
                <a:lnTo>
                  <a:pt x="0" y="710229"/>
                </a:lnTo>
                <a:lnTo>
                  <a:pt x="0" y="701476"/>
                </a:lnTo>
                <a:lnTo>
                  <a:pt x="3903" y="698941"/>
                </a:lnTo>
                <a:close/>
                <a:moveTo>
                  <a:pt x="24231" y="652905"/>
                </a:moveTo>
                <a:lnTo>
                  <a:pt x="24231" y="680503"/>
                </a:lnTo>
                <a:lnTo>
                  <a:pt x="4049" y="698809"/>
                </a:lnTo>
                <a:lnTo>
                  <a:pt x="14843" y="665990"/>
                </a:lnTo>
                <a:close/>
                <a:moveTo>
                  <a:pt x="24231" y="619049"/>
                </a:moveTo>
                <a:lnTo>
                  <a:pt x="24231" y="637446"/>
                </a:lnTo>
                <a:lnTo>
                  <a:pt x="14843" y="665990"/>
                </a:lnTo>
                <a:lnTo>
                  <a:pt x="0" y="686679"/>
                </a:lnTo>
                <a:lnTo>
                  <a:pt x="0" y="646781"/>
                </a:lnTo>
                <a:close/>
                <a:moveTo>
                  <a:pt x="3622" y="602431"/>
                </a:moveTo>
                <a:lnTo>
                  <a:pt x="0" y="609824"/>
                </a:lnTo>
                <a:lnTo>
                  <a:pt x="0" y="603434"/>
                </a:lnTo>
                <a:lnTo>
                  <a:pt x="3088" y="602562"/>
                </a:lnTo>
                <a:close/>
                <a:moveTo>
                  <a:pt x="13271" y="600059"/>
                </a:moveTo>
                <a:lnTo>
                  <a:pt x="0" y="626949"/>
                </a:lnTo>
                <a:lnTo>
                  <a:pt x="0" y="618882"/>
                </a:lnTo>
                <a:lnTo>
                  <a:pt x="9809" y="600910"/>
                </a:lnTo>
                <a:close/>
                <a:moveTo>
                  <a:pt x="24231" y="578966"/>
                </a:moveTo>
                <a:lnTo>
                  <a:pt x="24231" y="597364"/>
                </a:lnTo>
                <a:lnTo>
                  <a:pt x="13271" y="600059"/>
                </a:lnTo>
                <a:lnTo>
                  <a:pt x="14340" y="597894"/>
                </a:lnTo>
                <a:close/>
                <a:moveTo>
                  <a:pt x="15033" y="562383"/>
                </a:moveTo>
                <a:lnTo>
                  <a:pt x="1647" y="598860"/>
                </a:lnTo>
                <a:lnTo>
                  <a:pt x="0" y="603432"/>
                </a:lnTo>
                <a:lnTo>
                  <a:pt x="0" y="582448"/>
                </a:lnTo>
                <a:close/>
                <a:moveTo>
                  <a:pt x="24231" y="560369"/>
                </a:moveTo>
                <a:lnTo>
                  <a:pt x="24231" y="574485"/>
                </a:lnTo>
                <a:lnTo>
                  <a:pt x="9809" y="600910"/>
                </a:lnTo>
                <a:lnTo>
                  <a:pt x="3622" y="602431"/>
                </a:lnTo>
                <a:close/>
                <a:moveTo>
                  <a:pt x="24231" y="537319"/>
                </a:moveTo>
                <a:lnTo>
                  <a:pt x="24231" y="550611"/>
                </a:lnTo>
                <a:lnTo>
                  <a:pt x="18270" y="558063"/>
                </a:lnTo>
                <a:lnTo>
                  <a:pt x="15033" y="562383"/>
                </a:lnTo>
                <a:close/>
                <a:moveTo>
                  <a:pt x="24231" y="507786"/>
                </a:moveTo>
                <a:lnTo>
                  <a:pt x="24231" y="529738"/>
                </a:lnTo>
                <a:lnTo>
                  <a:pt x="0" y="578164"/>
                </a:lnTo>
                <a:lnTo>
                  <a:pt x="0" y="575156"/>
                </a:lnTo>
                <a:lnTo>
                  <a:pt x="12382" y="543377"/>
                </a:lnTo>
                <a:close/>
                <a:moveTo>
                  <a:pt x="24231" y="501381"/>
                </a:moveTo>
                <a:lnTo>
                  <a:pt x="24231" y="501744"/>
                </a:lnTo>
                <a:lnTo>
                  <a:pt x="21546" y="508202"/>
                </a:lnTo>
                <a:lnTo>
                  <a:pt x="0" y="563090"/>
                </a:lnTo>
                <a:lnTo>
                  <a:pt x="0" y="556453"/>
                </a:lnTo>
                <a:close/>
                <a:moveTo>
                  <a:pt x="1909" y="410811"/>
                </a:moveTo>
                <a:lnTo>
                  <a:pt x="0" y="414762"/>
                </a:lnTo>
                <a:lnTo>
                  <a:pt x="0" y="413381"/>
                </a:lnTo>
                <a:close/>
                <a:moveTo>
                  <a:pt x="3418" y="408396"/>
                </a:moveTo>
                <a:lnTo>
                  <a:pt x="2497" y="410155"/>
                </a:lnTo>
                <a:lnTo>
                  <a:pt x="1909" y="410811"/>
                </a:lnTo>
                <a:close/>
                <a:moveTo>
                  <a:pt x="24231" y="398062"/>
                </a:moveTo>
                <a:lnTo>
                  <a:pt x="24231" y="422586"/>
                </a:lnTo>
                <a:lnTo>
                  <a:pt x="0" y="480889"/>
                </a:lnTo>
                <a:lnTo>
                  <a:pt x="0" y="450165"/>
                </a:lnTo>
                <a:lnTo>
                  <a:pt x="4211" y="436105"/>
                </a:lnTo>
                <a:lnTo>
                  <a:pt x="9821" y="425737"/>
                </a:lnTo>
                <a:close/>
                <a:moveTo>
                  <a:pt x="18211" y="392616"/>
                </a:moveTo>
                <a:lnTo>
                  <a:pt x="11054" y="413256"/>
                </a:lnTo>
                <a:lnTo>
                  <a:pt x="4211" y="436105"/>
                </a:lnTo>
                <a:lnTo>
                  <a:pt x="0" y="443888"/>
                </a:lnTo>
                <a:lnTo>
                  <a:pt x="0" y="414921"/>
                </a:lnTo>
                <a:lnTo>
                  <a:pt x="2497" y="410155"/>
                </a:lnTo>
                <a:close/>
                <a:moveTo>
                  <a:pt x="24231" y="375252"/>
                </a:moveTo>
                <a:lnTo>
                  <a:pt x="24231" y="385897"/>
                </a:lnTo>
                <a:lnTo>
                  <a:pt x="18211" y="392616"/>
                </a:lnTo>
                <a:close/>
                <a:moveTo>
                  <a:pt x="946" y="372617"/>
                </a:moveTo>
                <a:lnTo>
                  <a:pt x="0" y="374923"/>
                </a:lnTo>
                <a:lnTo>
                  <a:pt x="0" y="373274"/>
                </a:lnTo>
                <a:close/>
                <a:moveTo>
                  <a:pt x="24231" y="368546"/>
                </a:moveTo>
                <a:lnTo>
                  <a:pt x="24231" y="375095"/>
                </a:lnTo>
                <a:lnTo>
                  <a:pt x="3418" y="408396"/>
                </a:lnTo>
                <a:lnTo>
                  <a:pt x="22381" y="372205"/>
                </a:lnTo>
                <a:close/>
                <a:moveTo>
                  <a:pt x="17496" y="361533"/>
                </a:moveTo>
                <a:lnTo>
                  <a:pt x="0" y="412652"/>
                </a:lnTo>
                <a:lnTo>
                  <a:pt x="0" y="380575"/>
                </a:lnTo>
                <a:lnTo>
                  <a:pt x="1909" y="378088"/>
                </a:lnTo>
                <a:lnTo>
                  <a:pt x="6712" y="368669"/>
                </a:lnTo>
                <a:close/>
                <a:moveTo>
                  <a:pt x="24231" y="341854"/>
                </a:moveTo>
                <a:lnTo>
                  <a:pt x="24231" y="357077"/>
                </a:lnTo>
                <a:lnTo>
                  <a:pt x="17496" y="361533"/>
                </a:lnTo>
                <a:close/>
                <a:moveTo>
                  <a:pt x="24231" y="317948"/>
                </a:moveTo>
                <a:lnTo>
                  <a:pt x="24231" y="334309"/>
                </a:lnTo>
                <a:lnTo>
                  <a:pt x="6712" y="368669"/>
                </a:lnTo>
                <a:lnTo>
                  <a:pt x="4938" y="369842"/>
                </a:lnTo>
                <a:lnTo>
                  <a:pt x="946" y="372617"/>
                </a:lnTo>
                <a:lnTo>
                  <a:pt x="3396" y="366647"/>
                </a:lnTo>
                <a:cubicBezTo>
                  <a:pt x="7901" y="355454"/>
                  <a:pt x="12840" y="342968"/>
                  <a:pt x="18270" y="329004"/>
                </a:cubicBezTo>
                <a:lnTo>
                  <a:pt x="18607" y="327910"/>
                </a:lnTo>
                <a:close/>
                <a:moveTo>
                  <a:pt x="11602" y="312390"/>
                </a:moveTo>
                <a:lnTo>
                  <a:pt x="0" y="336412"/>
                </a:lnTo>
                <a:lnTo>
                  <a:pt x="0" y="325354"/>
                </a:lnTo>
                <a:close/>
                <a:moveTo>
                  <a:pt x="11729" y="312127"/>
                </a:moveTo>
                <a:lnTo>
                  <a:pt x="11652" y="312334"/>
                </a:lnTo>
                <a:lnTo>
                  <a:pt x="11602" y="312390"/>
                </a:lnTo>
                <a:close/>
                <a:moveTo>
                  <a:pt x="17161" y="300881"/>
                </a:moveTo>
                <a:lnTo>
                  <a:pt x="11729" y="312127"/>
                </a:lnTo>
                <a:lnTo>
                  <a:pt x="14902" y="303593"/>
                </a:lnTo>
                <a:close/>
                <a:moveTo>
                  <a:pt x="24231" y="298145"/>
                </a:moveTo>
                <a:lnTo>
                  <a:pt x="24231" y="309647"/>
                </a:lnTo>
                <a:lnTo>
                  <a:pt x="18607" y="327910"/>
                </a:lnTo>
                <a:lnTo>
                  <a:pt x="14205" y="335709"/>
                </a:lnTo>
                <a:cubicBezTo>
                  <a:pt x="9994" y="342497"/>
                  <a:pt x="5528" y="349315"/>
                  <a:pt x="572" y="357320"/>
                </a:cubicBezTo>
                <a:lnTo>
                  <a:pt x="0" y="358312"/>
                </a:lnTo>
                <a:lnTo>
                  <a:pt x="0" y="347379"/>
                </a:lnTo>
                <a:lnTo>
                  <a:pt x="8326" y="321282"/>
                </a:lnTo>
                <a:lnTo>
                  <a:pt x="11652" y="312334"/>
                </a:lnTo>
                <a:lnTo>
                  <a:pt x="22595" y="300108"/>
                </a:lnTo>
                <a:close/>
                <a:moveTo>
                  <a:pt x="24231" y="286243"/>
                </a:moveTo>
                <a:lnTo>
                  <a:pt x="24231" y="292396"/>
                </a:lnTo>
                <a:lnTo>
                  <a:pt x="17161" y="300881"/>
                </a:lnTo>
                <a:close/>
                <a:moveTo>
                  <a:pt x="18603" y="231141"/>
                </a:moveTo>
                <a:lnTo>
                  <a:pt x="16606" y="235168"/>
                </a:lnTo>
                <a:lnTo>
                  <a:pt x="4000" y="260495"/>
                </a:lnTo>
                <a:lnTo>
                  <a:pt x="1909" y="263559"/>
                </a:lnTo>
                <a:lnTo>
                  <a:pt x="0" y="267317"/>
                </a:lnTo>
                <a:lnTo>
                  <a:pt x="0" y="258594"/>
                </a:lnTo>
                <a:close/>
                <a:moveTo>
                  <a:pt x="24231" y="230849"/>
                </a:moveTo>
                <a:lnTo>
                  <a:pt x="24231" y="278494"/>
                </a:lnTo>
                <a:lnTo>
                  <a:pt x="14902" y="303593"/>
                </a:lnTo>
                <a:lnTo>
                  <a:pt x="0" y="321476"/>
                </a:lnTo>
                <a:lnTo>
                  <a:pt x="0" y="268532"/>
                </a:lnTo>
                <a:lnTo>
                  <a:pt x="4000" y="260495"/>
                </a:lnTo>
                <a:close/>
                <a:moveTo>
                  <a:pt x="24231" y="219793"/>
                </a:moveTo>
                <a:lnTo>
                  <a:pt x="24231" y="222836"/>
                </a:lnTo>
                <a:lnTo>
                  <a:pt x="18603" y="231141"/>
                </a:lnTo>
                <a:close/>
                <a:moveTo>
                  <a:pt x="24231" y="133342"/>
                </a:moveTo>
                <a:lnTo>
                  <a:pt x="24231" y="206545"/>
                </a:lnTo>
                <a:lnTo>
                  <a:pt x="13499" y="223505"/>
                </a:lnTo>
                <a:lnTo>
                  <a:pt x="0" y="245723"/>
                </a:lnTo>
                <a:lnTo>
                  <a:pt x="0" y="173915"/>
                </a:lnTo>
                <a:close/>
                <a:moveTo>
                  <a:pt x="24231" y="123476"/>
                </a:moveTo>
                <a:lnTo>
                  <a:pt x="24231" y="130027"/>
                </a:lnTo>
                <a:lnTo>
                  <a:pt x="17186" y="143459"/>
                </a:lnTo>
                <a:lnTo>
                  <a:pt x="0" y="171861"/>
                </a:lnTo>
                <a:lnTo>
                  <a:pt x="0" y="166299"/>
                </a:lnTo>
                <a:lnTo>
                  <a:pt x="18270" y="132668"/>
                </a:lnTo>
                <a:close/>
                <a:moveTo>
                  <a:pt x="10141" y="101902"/>
                </a:moveTo>
                <a:lnTo>
                  <a:pt x="3390" y="124989"/>
                </a:lnTo>
                <a:lnTo>
                  <a:pt x="0" y="135481"/>
                </a:lnTo>
                <a:lnTo>
                  <a:pt x="0" y="120168"/>
                </a:lnTo>
                <a:lnTo>
                  <a:pt x="2059" y="116043"/>
                </a:lnTo>
                <a:close/>
                <a:moveTo>
                  <a:pt x="24231" y="71662"/>
                </a:moveTo>
                <a:lnTo>
                  <a:pt x="24231" y="77243"/>
                </a:lnTo>
                <a:lnTo>
                  <a:pt x="10141" y="101902"/>
                </a:lnTo>
                <a:lnTo>
                  <a:pt x="11579" y="96983"/>
                </a:lnTo>
                <a:lnTo>
                  <a:pt x="18270" y="83584"/>
                </a:lnTo>
                <a:close/>
                <a:moveTo>
                  <a:pt x="8884" y="41579"/>
                </a:moveTo>
                <a:lnTo>
                  <a:pt x="5981" y="51185"/>
                </a:lnTo>
                <a:lnTo>
                  <a:pt x="0" y="58084"/>
                </a:lnTo>
                <a:lnTo>
                  <a:pt x="0" y="57571"/>
                </a:lnTo>
                <a:close/>
                <a:moveTo>
                  <a:pt x="24231" y="30135"/>
                </a:moveTo>
                <a:lnTo>
                  <a:pt x="24231" y="53709"/>
                </a:lnTo>
                <a:lnTo>
                  <a:pt x="11579" y="96983"/>
                </a:lnTo>
                <a:lnTo>
                  <a:pt x="2059" y="116043"/>
                </a:lnTo>
                <a:lnTo>
                  <a:pt x="1909" y="116307"/>
                </a:lnTo>
                <a:lnTo>
                  <a:pt x="0" y="120126"/>
                </a:lnTo>
                <a:lnTo>
                  <a:pt x="0" y="70975"/>
                </a:lnTo>
                <a:lnTo>
                  <a:pt x="5981" y="51185"/>
                </a:lnTo>
                <a:close/>
                <a:moveTo>
                  <a:pt x="20675" y="0"/>
                </a:moveTo>
                <a:lnTo>
                  <a:pt x="24231" y="0"/>
                </a:lnTo>
                <a:lnTo>
                  <a:pt x="24231" y="13954"/>
                </a:lnTo>
                <a:lnTo>
                  <a:pt x="8884" y="41579"/>
                </a:lnTo>
                <a:lnTo>
                  <a:pt x="12161" y="30736"/>
                </a:lnTo>
                <a:close/>
                <a:moveTo>
                  <a:pt x="0" y="0"/>
                </a:moveTo>
                <a:lnTo>
                  <a:pt x="3827" y="0"/>
                </a:lnTo>
                <a:lnTo>
                  <a:pt x="0" y="8201"/>
                </a:lnTo>
                <a:close/>
              </a:path>
            </a:pathLst>
          </a:custGeom>
          <a:blipFill dpi="0" rotWithShape="1">
            <a:blip r:embed="rId3"/>
            <a:srcRect/>
            <a:stretch>
              <a:fillRect/>
            </a:stretch>
          </a:blip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noAutofit/>
          </a:bodyPr>
          <a:lstStyle/>
          <a:p>
            <a:endParaRPr lang="zh-CN" altLang="en-US">
              <a:cs typeface="+mn-ea"/>
              <a:sym typeface="+mn-lt"/>
            </a:endParaRPr>
          </a:p>
        </p:txBody>
      </p:sp>
      <p:sp>
        <p:nvSpPr>
          <p:cNvPr id="11" name="文本框 10"/>
          <p:cNvSpPr txBox="1"/>
          <p:nvPr/>
        </p:nvSpPr>
        <p:spPr>
          <a:xfrm>
            <a:off x="1586619" y="378334"/>
            <a:ext cx="38504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800" dirty="0">
                <a:solidFill>
                  <a:schemeClr val="bg1"/>
                </a:solidFill>
                <a:cs typeface="+mn-ea"/>
                <a:sym typeface="+mn-lt"/>
              </a:rPr>
              <a:t>3</a:t>
            </a:r>
            <a:endParaRPr lang="zh-CN" altLang="en-US" sz="2800" dirty="0">
              <a:solidFill>
                <a:schemeClr val="bg1"/>
              </a:solidFill>
              <a:cs typeface="+mn-ea"/>
              <a:sym typeface="+mn-lt"/>
            </a:endParaRPr>
          </a:p>
        </p:txBody>
      </p:sp>
      <p:cxnSp>
        <p:nvCxnSpPr>
          <p:cNvPr id="7" name="直线箭头连接符 6">
            <a:extLst>
              <a:ext uri="{FF2B5EF4-FFF2-40B4-BE49-F238E27FC236}">
                <a16:creationId xmlns:a16="http://schemas.microsoft.com/office/drawing/2014/main" id="{F4EEEA42-1551-0C4C-9FC9-3EFB5D142980}"/>
              </a:ext>
            </a:extLst>
          </p:cNvPr>
          <p:cNvCxnSpPr>
            <a:cxnSpLocks/>
          </p:cNvCxnSpPr>
          <p:nvPr/>
        </p:nvCxnSpPr>
        <p:spPr>
          <a:xfrm>
            <a:off x="3617791" y="5569438"/>
            <a:ext cx="5379252" cy="1614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直线箭头连接符 11">
            <a:extLst>
              <a:ext uri="{FF2B5EF4-FFF2-40B4-BE49-F238E27FC236}">
                <a16:creationId xmlns:a16="http://schemas.microsoft.com/office/drawing/2014/main" id="{6F81434D-0DD2-5944-AE38-351DAC18AFF1}"/>
              </a:ext>
            </a:extLst>
          </p:cNvPr>
          <p:cNvCxnSpPr>
            <a:cxnSpLocks/>
          </p:cNvCxnSpPr>
          <p:nvPr/>
        </p:nvCxnSpPr>
        <p:spPr>
          <a:xfrm flipV="1">
            <a:off x="3617791" y="2278039"/>
            <a:ext cx="0" cy="331199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直线连接符 12">
            <a:extLst>
              <a:ext uri="{FF2B5EF4-FFF2-40B4-BE49-F238E27FC236}">
                <a16:creationId xmlns:a16="http://schemas.microsoft.com/office/drawing/2014/main" id="{7B08A9D9-2F02-C14C-AD61-2870304D71C3}"/>
              </a:ext>
            </a:extLst>
          </p:cNvPr>
          <p:cNvCxnSpPr>
            <a:cxnSpLocks/>
          </p:cNvCxnSpPr>
          <p:nvPr/>
        </p:nvCxnSpPr>
        <p:spPr>
          <a:xfrm flipH="1" flipV="1">
            <a:off x="3638818" y="3490532"/>
            <a:ext cx="5216923" cy="2096714"/>
          </a:xfrm>
          <a:prstGeom prst="line">
            <a:avLst/>
          </a:prstGeom>
          <a:ln w="53975">
            <a:solidFill>
              <a:srgbClr val="FFC00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文本框 13">
            <a:extLst>
              <a:ext uri="{FF2B5EF4-FFF2-40B4-BE49-F238E27FC236}">
                <a16:creationId xmlns:a16="http://schemas.microsoft.com/office/drawing/2014/main" id="{6FB0B4BA-A457-CE48-9191-F9E8D5C9806A}"/>
              </a:ext>
            </a:extLst>
          </p:cNvPr>
          <p:cNvSpPr txBox="1"/>
          <p:nvPr/>
        </p:nvSpPr>
        <p:spPr>
          <a:xfrm>
            <a:off x="8973283" y="5384772"/>
            <a:ext cx="3642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zh-CN" dirty="0"/>
              <a:t>Q</a:t>
            </a:r>
            <a:endParaRPr kumimoji="1" lang="zh-CN" altLang="en-US" dirty="0"/>
          </a:p>
        </p:txBody>
      </p:sp>
      <p:sp>
        <p:nvSpPr>
          <p:cNvPr id="15" name="文本框 14">
            <a:extLst>
              <a:ext uri="{FF2B5EF4-FFF2-40B4-BE49-F238E27FC236}">
                <a16:creationId xmlns:a16="http://schemas.microsoft.com/office/drawing/2014/main" id="{BEA04CAB-351D-8944-B165-F99FF0673314}"/>
              </a:ext>
            </a:extLst>
          </p:cNvPr>
          <p:cNvSpPr txBox="1"/>
          <p:nvPr/>
        </p:nvSpPr>
        <p:spPr>
          <a:xfrm>
            <a:off x="3262474" y="2308098"/>
            <a:ext cx="3385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zh-CN" dirty="0"/>
              <a:t>P</a:t>
            </a:r>
            <a:endParaRPr kumimoji="1" lang="zh-CN" altLang="en-US" dirty="0"/>
          </a:p>
        </p:txBody>
      </p:sp>
      <p:sp>
        <p:nvSpPr>
          <p:cNvPr id="16" name="矩形 15">
            <a:extLst>
              <a:ext uri="{FF2B5EF4-FFF2-40B4-BE49-F238E27FC236}">
                <a16:creationId xmlns:a16="http://schemas.microsoft.com/office/drawing/2014/main" id="{22CE99CC-40C6-9F4B-95A9-B7FBBAE6AFAA}"/>
              </a:ext>
            </a:extLst>
          </p:cNvPr>
          <p:cNvSpPr/>
          <p:nvPr/>
        </p:nvSpPr>
        <p:spPr>
          <a:xfrm>
            <a:off x="7335655" y="4709853"/>
            <a:ext cx="327525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dirty="0"/>
              <a:t>平均收益</a:t>
            </a:r>
            <a:r>
              <a:rPr lang="en-US" altLang="zh-CN" dirty="0"/>
              <a:t>AR</a:t>
            </a:r>
            <a:r>
              <a:rPr lang="zh-CN" altLang="en-US" dirty="0"/>
              <a:t>和企业的需求曲线</a:t>
            </a:r>
            <a:endParaRPr kumimoji="1" lang="zh-CN" altLang="en-US" dirty="0"/>
          </a:p>
        </p:txBody>
      </p:sp>
      <p:sp>
        <p:nvSpPr>
          <p:cNvPr id="17" name="文本框 16">
            <a:extLst>
              <a:ext uri="{FF2B5EF4-FFF2-40B4-BE49-F238E27FC236}">
                <a16:creationId xmlns:a16="http://schemas.microsoft.com/office/drawing/2014/main" id="{9B63D55D-70CF-5B4B-B98F-B0DAF059FEDD}"/>
              </a:ext>
            </a:extLst>
          </p:cNvPr>
          <p:cNvSpPr txBox="1"/>
          <p:nvPr/>
        </p:nvSpPr>
        <p:spPr>
          <a:xfrm>
            <a:off x="4090123" y="6346761"/>
            <a:ext cx="36728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zh-CN" altLang="en-US" dirty="0"/>
              <a:t>完全垄断企业的产量和价格的决策</a:t>
            </a:r>
          </a:p>
        </p:txBody>
      </p:sp>
      <p:sp>
        <p:nvSpPr>
          <p:cNvPr id="18" name="文本框 17">
            <a:extLst>
              <a:ext uri="{FF2B5EF4-FFF2-40B4-BE49-F238E27FC236}">
                <a16:creationId xmlns:a16="http://schemas.microsoft.com/office/drawing/2014/main" id="{785651F9-38D4-BE4A-8B8C-DB945EE4F583}"/>
              </a:ext>
            </a:extLst>
          </p:cNvPr>
          <p:cNvSpPr txBox="1"/>
          <p:nvPr/>
        </p:nvSpPr>
        <p:spPr>
          <a:xfrm>
            <a:off x="3237882" y="5405365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zh-CN" dirty="0"/>
              <a:t>0</a:t>
            </a:r>
            <a:endParaRPr kumimoji="1" lang="zh-CN" altLang="en-US" dirty="0"/>
          </a:p>
        </p:txBody>
      </p:sp>
      <p:cxnSp>
        <p:nvCxnSpPr>
          <p:cNvPr id="19" name="直线连接符 18">
            <a:extLst>
              <a:ext uri="{FF2B5EF4-FFF2-40B4-BE49-F238E27FC236}">
                <a16:creationId xmlns:a16="http://schemas.microsoft.com/office/drawing/2014/main" id="{2D464184-4946-6C40-AA4A-FA793E3D86EE}"/>
              </a:ext>
            </a:extLst>
          </p:cNvPr>
          <p:cNvCxnSpPr>
            <a:cxnSpLocks/>
          </p:cNvCxnSpPr>
          <p:nvPr/>
        </p:nvCxnSpPr>
        <p:spPr>
          <a:xfrm flipH="1" flipV="1">
            <a:off x="3638818" y="3515686"/>
            <a:ext cx="1863911" cy="2053752"/>
          </a:xfrm>
          <a:prstGeom prst="line">
            <a:avLst/>
          </a:prstGeom>
          <a:ln w="53975">
            <a:solidFill>
              <a:srgbClr val="C0000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矩形 19">
            <a:extLst>
              <a:ext uri="{FF2B5EF4-FFF2-40B4-BE49-F238E27FC236}">
                <a16:creationId xmlns:a16="http://schemas.microsoft.com/office/drawing/2014/main" id="{466F4A1D-6882-7A45-8EEB-378F2A724A6E}"/>
              </a:ext>
            </a:extLst>
          </p:cNvPr>
          <p:cNvSpPr/>
          <p:nvPr/>
        </p:nvSpPr>
        <p:spPr>
          <a:xfrm>
            <a:off x="5267409" y="5139646"/>
            <a:ext cx="147727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dirty="0"/>
              <a:t>边际收益</a:t>
            </a:r>
            <a:r>
              <a:rPr lang="en-US" altLang="zh-CN" dirty="0"/>
              <a:t>MR</a:t>
            </a:r>
            <a:endParaRPr kumimoji="1" lang="zh-CN" altLang="en-US" dirty="0"/>
          </a:p>
        </p:txBody>
      </p:sp>
      <p:sp>
        <p:nvSpPr>
          <p:cNvPr id="22" name="任意形状 21">
            <a:extLst>
              <a:ext uri="{FF2B5EF4-FFF2-40B4-BE49-F238E27FC236}">
                <a16:creationId xmlns:a16="http://schemas.microsoft.com/office/drawing/2014/main" id="{6E2B3FAE-E0E5-E448-BFDE-5FDC0C78D24F}"/>
              </a:ext>
            </a:extLst>
          </p:cNvPr>
          <p:cNvSpPr/>
          <p:nvPr/>
        </p:nvSpPr>
        <p:spPr>
          <a:xfrm>
            <a:off x="3870168" y="3212026"/>
            <a:ext cx="2501661" cy="2090289"/>
          </a:xfrm>
          <a:custGeom>
            <a:avLst/>
            <a:gdLst>
              <a:gd name="connsiteX0" fmla="*/ 0 w 2501661"/>
              <a:gd name="connsiteY0" fmla="*/ 1552755 h 2090289"/>
              <a:gd name="connsiteX1" fmla="*/ 690114 w 2501661"/>
              <a:gd name="connsiteY1" fmla="*/ 2001328 h 2090289"/>
              <a:gd name="connsiteX2" fmla="*/ 2501661 w 2501661"/>
              <a:gd name="connsiteY2" fmla="*/ 0 h 20902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501661" h="2090289">
                <a:moveTo>
                  <a:pt x="0" y="1552755"/>
                </a:moveTo>
                <a:cubicBezTo>
                  <a:pt x="136585" y="1906437"/>
                  <a:pt x="273171" y="2260120"/>
                  <a:pt x="690114" y="2001328"/>
                </a:cubicBezTo>
                <a:cubicBezTo>
                  <a:pt x="1107057" y="1742536"/>
                  <a:pt x="1804359" y="871268"/>
                  <a:pt x="2501661" y="0"/>
                </a:cubicBezTo>
              </a:path>
            </a:pathLst>
          </a:cu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sp>
        <p:nvSpPr>
          <p:cNvPr id="23" name="矩形 22">
            <a:extLst>
              <a:ext uri="{FF2B5EF4-FFF2-40B4-BE49-F238E27FC236}">
                <a16:creationId xmlns:a16="http://schemas.microsoft.com/office/drawing/2014/main" id="{9741F48C-5E29-7F45-A527-ADBEBEB421CB}"/>
              </a:ext>
            </a:extLst>
          </p:cNvPr>
          <p:cNvSpPr/>
          <p:nvPr/>
        </p:nvSpPr>
        <p:spPr>
          <a:xfrm>
            <a:off x="6371829" y="3063724"/>
            <a:ext cx="146706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dirty="0"/>
              <a:t>边际成本</a:t>
            </a:r>
            <a:r>
              <a:rPr lang="en-US" altLang="zh-CN" dirty="0"/>
              <a:t>MC</a:t>
            </a:r>
            <a:endParaRPr kumimoji="1" lang="zh-CN" altLang="en-US" dirty="0"/>
          </a:p>
        </p:txBody>
      </p:sp>
      <p:sp>
        <p:nvSpPr>
          <p:cNvPr id="24" name="任意形状 23">
            <a:extLst>
              <a:ext uri="{FF2B5EF4-FFF2-40B4-BE49-F238E27FC236}">
                <a16:creationId xmlns:a16="http://schemas.microsoft.com/office/drawing/2014/main" id="{7E7185F6-AD76-9A49-AB65-5A6CB5C3FFE4}"/>
              </a:ext>
            </a:extLst>
          </p:cNvPr>
          <p:cNvSpPr/>
          <p:nvPr/>
        </p:nvSpPr>
        <p:spPr>
          <a:xfrm>
            <a:off x="4484547" y="4111029"/>
            <a:ext cx="1908308" cy="663523"/>
          </a:xfrm>
          <a:custGeom>
            <a:avLst/>
            <a:gdLst>
              <a:gd name="connsiteX0" fmla="*/ 0 w 2415397"/>
              <a:gd name="connsiteY0" fmla="*/ 34505 h 586683"/>
              <a:gd name="connsiteX1" fmla="*/ 1207699 w 2415397"/>
              <a:gd name="connsiteY1" fmla="*/ 586596 h 586683"/>
              <a:gd name="connsiteX2" fmla="*/ 2415397 w 2415397"/>
              <a:gd name="connsiteY2" fmla="*/ 0 h 5866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415397" h="586683">
                <a:moveTo>
                  <a:pt x="0" y="34505"/>
                </a:moveTo>
                <a:cubicBezTo>
                  <a:pt x="402566" y="313426"/>
                  <a:pt x="805133" y="592347"/>
                  <a:pt x="1207699" y="586596"/>
                </a:cubicBezTo>
                <a:cubicBezTo>
                  <a:pt x="1610265" y="580845"/>
                  <a:pt x="2012831" y="290422"/>
                  <a:pt x="2415397" y="0"/>
                </a:cubicBezTo>
              </a:path>
            </a:pathLst>
          </a:custGeom>
          <a:noFill/>
          <a:ln w="317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sp>
        <p:nvSpPr>
          <p:cNvPr id="28" name="矩形 27">
            <a:extLst>
              <a:ext uri="{FF2B5EF4-FFF2-40B4-BE49-F238E27FC236}">
                <a16:creationId xmlns:a16="http://schemas.microsoft.com/office/drawing/2014/main" id="{ECD18C1E-748E-B74B-A63E-74FBE887F3E7}"/>
              </a:ext>
            </a:extLst>
          </p:cNvPr>
          <p:cNvSpPr/>
          <p:nvPr/>
        </p:nvSpPr>
        <p:spPr>
          <a:xfrm>
            <a:off x="6670870" y="3661725"/>
            <a:ext cx="178337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dirty="0"/>
              <a:t>平均总成本</a:t>
            </a:r>
            <a:r>
              <a:rPr lang="en-US" altLang="zh-CN" dirty="0"/>
              <a:t>ATC</a:t>
            </a:r>
            <a:endParaRPr kumimoji="1" lang="zh-CN" altLang="en-US" dirty="0"/>
          </a:p>
        </p:txBody>
      </p:sp>
      <p:cxnSp>
        <p:nvCxnSpPr>
          <p:cNvPr id="29" name="直线连接符 28">
            <a:extLst>
              <a:ext uri="{FF2B5EF4-FFF2-40B4-BE49-F238E27FC236}">
                <a16:creationId xmlns:a16="http://schemas.microsoft.com/office/drawing/2014/main" id="{B9C863F4-CD0C-5C48-95AC-486627438759}"/>
              </a:ext>
            </a:extLst>
          </p:cNvPr>
          <p:cNvCxnSpPr>
            <a:cxnSpLocks/>
          </p:cNvCxnSpPr>
          <p:nvPr/>
        </p:nvCxnSpPr>
        <p:spPr>
          <a:xfrm>
            <a:off x="4914900" y="4031057"/>
            <a:ext cx="0" cy="1554522"/>
          </a:xfrm>
          <a:prstGeom prst="line">
            <a:avLst/>
          </a:prstGeom>
          <a:ln w="12700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矩形 30">
            <a:extLst>
              <a:ext uri="{FF2B5EF4-FFF2-40B4-BE49-F238E27FC236}">
                <a16:creationId xmlns:a16="http://schemas.microsoft.com/office/drawing/2014/main" id="{97339578-16CF-F145-8E37-3F3298FAF77A}"/>
              </a:ext>
            </a:extLst>
          </p:cNvPr>
          <p:cNvSpPr/>
          <p:nvPr/>
        </p:nvSpPr>
        <p:spPr>
          <a:xfrm>
            <a:off x="4795877" y="5526079"/>
            <a:ext cx="44916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dirty="0"/>
              <a:t>Q</a:t>
            </a:r>
            <a:r>
              <a:rPr lang="en-US" altLang="zh-CN" baseline="-25000" dirty="0"/>
              <a:t>0</a:t>
            </a:r>
            <a:endParaRPr kumimoji="1" lang="zh-CN" altLang="en-US" dirty="0"/>
          </a:p>
        </p:txBody>
      </p:sp>
      <p:sp>
        <p:nvSpPr>
          <p:cNvPr id="33" name="矩形 32">
            <a:extLst>
              <a:ext uri="{FF2B5EF4-FFF2-40B4-BE49-F238E27FC236}">
                <a16:creationId xmlns:a16="http://schemas.microsoft.com/office/drawing/2014/main" id="{B6FAEFEE-F945-F843-9015-F85052FE5148}"/>
              </a:ext>
            </a:extLst>
          </p:cNvPr>
          <p:cNvSpPr/>
          <p:nvPr/>
        </p:nvSpPr>
        <p:spPr>
          <a:xfrm>
            <a:off x="3237320" y="3846391"/>
            <a:ext cx="42351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dirty="0"/>
              <a:t>P</a:t>
            </a:r>
            <a:r>
              <a:rPr lang="en-US" altLang="zh-CN" baseline="-25000" dirty="0"/>
              <a:t>0</a:t>
            </a:r>
            <a:endParaRPr kumimoji="1" lang="zh-CN" altLang="en-US" dirty="0"/>
          </a:p>
        </p:txBody>
      </p:sp>
      <p:cxnSp>
        <p:nvCxnSpPr>
          <p:cNvPr id="35" name="直线连接符 34">
            <a:extLst>
              <a:ext uri="{FF2B5EF4-FFF2-40B4-BE49-F238E27FC236}">
                <a16:creationId xmlns:a16="http://schemas.microsoft.com/office/drawing/2014/main" id="{62583A91-2218-8D46-876D-8BC2CE27923C}"/>
              </a:ext>
            </a:extLst>
          </p:cNvPr>
          <p:cNvCxnSpPr>
            <a:cxnSpLocks/>
          </p:cNvCxnSpPr>
          <p:nvPr/>
        </p:nvCxnSpPr>
        <p:spPr>
          <a:xfrm>
            <a:off x="3647650" y="4031154"/>
            <a:ext cx="1309176" cy="7539"/>
          </a:xfrm>
          <a:prstGeom prst="line">
            <a:avLst/>
          </a:prstGeom>
          <a:ln w="12700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直线连接符 37">
            <a:extLst>
              <a:ext uri="{FF2B5EF4-FFF2-40B4-BE49-F238E27FC236}">
                <a16:creationId xmlns:a16="http://schemas.microsoft.com/office/drawing/2014/main" id="{353682C5-E6E7-B84F-9F7F-C19D36DCCF72}"/>
              </a:ext>
            </a:extLst>
          </p:cNvPr>
          <p:cNvCxnSpPr>
            <a:cxnSpLocks/>
          </p:cNvCxnSpPr>
          <p:nvPr/>
        </p:nvCxnSpPr>
        <p:spPr>
          <a:xfrm>
            <a:off x="3605724" y="4562134"/>
            <a:ext cx="1309176" cy="7539"/>
          </a:xfrm>
          <a:prstGeom prst="line">
            <a:avLst/>
          </a:prstGeom>
          <a:ln w="12700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文本框 38">
            <a:extLst>
              <a:ext uri="{FF2B5EF4-FFF2-40B4-BE49-F238E27FC236}">
                <a16:creationId xmlns:a16="http://schemas.microsoft.com/office/drawing/2014/main" id="{D989CD02-92D7-9D4D-B034-349BDE1C5078}"/>
              </a:ext>
            </a:extLst>
          </p:cNvPr>
          <p:cNvSpPr txBox="1"/>
          <p:nvPr/>
        </p:nvSpPr>
        <p:spPr>
          <a:xfrm>
            <a:off x="4819021" y="3655897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zh-CN" dirty="0"/>
              <a:t>a</a:t>
            </a:r>
            <a:endParaRPr kumimoji="1" lang="zh-CN" altLang="en-US" dirty="0"/>
          </a:p>
        </p:txBody>
      </p:sp>
      <p:sp>
        <p:nvSpPr>
          <p:cNvPr id="41" name="文本框 40">
            <a:extLst>
              <a:ext uri="{FF2B5EF4-FFF2-40B4-BE49-F238E27FC236}">
                <a16:creationId xmlns:a16="http://schemas.microsoft.com/office/drawing/2014/main" id="{5B377815-3A03-5042-A6DE-1F5B71B877E5}"/>
              </a:ext>
            </a:extLst>
          </p:cNvPr>
          <p:cNvSpPr txBox="1"/>
          <p:nvPr/>
        </p:nvSpPr>
        <p:spPr>
          <a:xfrm>
            <a:off x="4884924" y="4307367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zh-CN" dirty="0"/>
              <a:t>b</a:t>
            </a:r>
            <a:endParaRPr kumimoji="1" lang="zh-CN" altLang="en-US" dirty="0"/>
          </a:p>
        </p:txBody>
      </p:sp>
      <p:sp>
        <p:nvSpPr>
          <p:cNvPr id="42" name="文本框 41">
            <a:extLst>
              <a:ext uri="{FF2B5EF4-FFF2-40B4-BE49-F238E27FC236}">
                <a16:creationId xmlns:a16="http://schemas.microsoft.com/office/drawing/2014/main" id="{7E645C99-7705-6440-A74D-93995D4AE68F}"/>
              </a:ext>
            </a:extLst>
          </p:cNvPr>
          <p:cNvSpPr txBox="1"/>
          <p:nvPr/>
        </p:nvSpPr>
        <p:spPr>
          <a:xfrm>
            <a:off x="4693383" y="4937118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zh-CN" dirty="0"/>
              <a:t>e</a:t>
            </a:r>
            <a:endParaRPr kumimoji="1" lang="zh-CN" altLang="en-US" dirty="0"/>
          </a:p>
        </p:txBody>
      </p:sp>
      <p:sp>
        <p:nvSpPr>
          <p:cNvPr id="43" name="文本框 42">
            <a:extLst>
              <a:ext uri="{FF2B5EF4-FFF2-40B4-BE49-F238E27FC236}">
                <a16:creationId xmlns:a16="http://schemas.microsoft.com/office/drawing/2014/main" id="{466DFFC1-83E6-0B41-986D-0EA85ECCF04C}"/>
              </a:ext>
            </a:extLst>
          </p:cNvPr>
          <p:cNvSpPr txBox="1"/>
          <p:nvPr/>
        </p:nvSpPr>
        <p:spPr>
          <a:xfrm>
            <a:off x="3272059" y="4405220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zh-CN" dirty="0"/>
              <a:t>c</a:t>
            </a:r>
            <a:endParaRPr kumimoji="1" lang="zh-CN" altLang="en-US" dirty="0"/>
          </a:p>
        </p:txBody>
      </p:sp>
      <p:cxnSp>
        <p:nvCxnSpPr>
          <p:cNvPr id="44" name="直线连接符 43">
            <a:extLst>
              <a:ext uri="{FF2B5EF4-FFF2-40B4-BE49-F238E27FC236}">
                <a16:creationId xmlns:a16="http://schemas.microsoft.com/office/drawing/2014/main" id="{8BC4A978-C840-B34F-A26B-6B677085E4B6}"/>
              </a:ext>
            </a:extLst>
          </p:cNvPr>
          <p:cNvCxnSpPr>
            <a:cxnSpLocks/>
          </p:cNvCxnSpPr>
          <p:nvPr/>
        </p:nvCxnSpPr>
        <p:spPr>
          <a:xfrm flipV="1">
            <a:off x="3626530" y="4045781"/>
            <a:ext cx="446750" cy="523172"/>
          </a:xfrm>
          <a:prstGeom prst="line">
            <a:avLst/>
          </a:prstGeom>
          <a:ln w="12700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直线连接符 45">
            <a:extLst>
              <a:ext uri="{FF2B5EF4-FFF2-40B4-BE49-F238E27FC236}">
                <a16:creationId xmlns:a16="http://schemas.microsoft.com/office/drawing/2014/main" id="{51355348-EEA1-8340-A4E3-80CECE1C3F7A}"/>
              </a:ext>
            </a:extLst>
          </p:cNvPr>
          <p:cNvCxnSpPr>
            <a:cxnSpLocks/>
          </p:cNvCxnSpPr>
          <p:nvPr/>
        </p:nvCxnSpPr>
        <p:spPr>
          <a:xfrm flipV="1">
            <a:off x="3892184" y="4068207"/>
            <a:ext cx="446750" cy="523172"/>
          </a:xfrm>
          <a:prstGeom prst="line">
            <a:avLst/>
          </a:prstGeom>
          <a:ln w="12700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直线连接符 46">
            <a:extLst>
              <a:ext uri="{FF2B5EF4-FFF2-40B4-BE49-F238E27FC236}">
                <a16:creationId xmlns:a16="http://schemas.microsoft.com/office/drawing/2014/main" id="{153F2B43-DFBD-294A-A0A2-779D7352C0E2}"/>
              </a:ext>
            </a:extLst>
          </p:cNvPr>
          <p:cNvCxnSpPr>
            <a:cxnSpLocks/>
          </p:cNvCxnSpPr>
          <p:nvPr/>
        </p:nvCxnSpPr>
        <p:spPr>
          <a:xfrm flipV="1">
            <a:off x="4217703" y="4020642"/>
            <a:ext cx="446750" cy="523172"/>
          </a:xfrm>
          <a:prstGeom prst="line">
            <a:avLst/>
          </a:prstGeom>
          <a:ln w="12700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直线连接符 47">
            <a:extLst>
              <a:ext uri="{FF2B5EF4-FFF2-40B4-BE49-F238E27FC236}">
                <a16:creationId xmlns:a16="http://schemas.microsoft.com/office/drawing/2014/main" id="{6796BC00-6E2F-F344-8A8D-CAFD7DF7EA5E}"/>
              </a:ext>
            </a:extLst>
          </p:cNvPr>
          <p:cNvCxnSpPr>
            <a:cxnSpLocks/>
          </p:cNvCxnSpPr>
          <p:nvPr/>
        </p:nvCxnSpPr>
        <p:spPr>
          <a:xfrm flipV="1">
            <a:off x="4479809" y="4052329"/>
            <a:ext cx="446750" cy="523172"/>
          </a:xfrm>
          <a:prstGeom prst="line">
            <a:avLst/>
          </a:prstGeom>
          <a:ln w="12700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910247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Click="0" advTm="5000">
        <p14:gallery dir="l"/>
      </p:transition>
    </mc:Choice>
    <mc:Fallback xmlns="">
      <p:transition spd="slow" advClick="0" advTm="5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0" decel="100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" accel="100000" fill="hold">
                                          <p:stCondLst>
                                            <p:cond delay="45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TextBox 38"/>
          <p:cNvSpPr txBox="1"/>
          <p:nvPr/>
        </p:nvSpPr>
        <p:spPr>
          <a:xfrm>
            <a:off x="533816" y="1369565"/>
            <a:ext cx="11124365" cy="5161862"/>
          </a:xfrm>
          <a:prstGeom prst="rect">
            <a:avLst/>
          </a:prstGeom>
          <a:noFill/>
        </p:spPr>
        <p:txBody>
          <a:bodyPr wrap="square" lIns="0" rIns="0" bIns="0" rtlCol="0">
            <a:spAutoFit/>
          </a:bodyPr>
          <a:lstStyle/>
          <a:p>
            <a:r>
              <a:rPr lang="zh-CN" altLang="en-US" sz="2800" dirty="0">
                <a:solidFill>
                  <a:srgbClr val="FC838C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Helvetica Neue"/>
              </a:rPr>
              <a:t>完全垄断企业定价的一个简单法则</a:t>
            </a:r>
          </a:p>
          <a:p>
            <a:pPr>
              <a:lnSpc>
                <a:spcPct val="150000"/>
              </a:lnSpc>
            </a:pPr>
            <a:endParaRPr lang="en-US" altLang="zh-CN" sz="2000" b="1" dirty="0">
              <a:highlight>
                <a:srgbClr val="FFFF00"/>
              </a:highlight>
            </a:endParaRPr>
          </a:p>
          <a:p>
            <a:pPr>
              <a:lnSpc>
                <a:spcPct val="150000"/>
              </a:lnSpc>
            </a:pPr>
            <a:endParaRPr lang="en-US" altLang="zh-CN" sz="2000" b="1" dirty="0"/>
          </a:p>
          <a:p>
            <a:r>
              <a:rPr lang="zh-CN" altLang="zh-CN" sz="2000" b="1" dirty="0"/>
              <a:t>依据边际收益</a:t>
            </a:r>
            <a:r>
              <a:rPr lang="en-US" altLang="zh-CN" sz="2000" b="1" dirty="0"/>
              <a:t>=</a:t>
            </a:r>
            <a:r>
              <a:rPr lang="zh-CN" altLang="zh-CN" sz="2000" b="1" dirty="0"/>
              <a:t>边际成本原则，可得：</a:t>
            </a:r>
            <a:endParaRPr lang="zh-CN" altLang="zh-CN" sz="2000" dirty="0"/>
          </a:p>
          <a:p>
            <a:r>
              <a:rPr lang="en-US" altLang="zh-CN" sz="2000" b="1" dirty="0"/>
              <a:t> </a:t>
            </a:r>
            <a:endParaRPr lang="zh-CN" altLang="zh-CN" sz="2000" dirty="0"/>
          </a:p>
          <a:p>
            <a:r>
              <a:rPr lang="zh-CN" altLang="zh-CN" sz="2000" b="1" dirty="0">
                <a:solidFill>
                  <a:srgbClr val="FF0000"/>
                </a:solidFill>
              </a:rPr>
              <a:t>简单定价法则：</a:t>
            </a:r>
            <a:r>
              <a:rPr lang="zh-CN" altLang="en-US" sz="2000" b="1" dirty="0">
                <a:solidFill>
                  <a:srgbClr val="FF0000"/>
                </a:solidFill>
              </a:rPr>
              <a:t>                                                                                        </a:t>
            </a:r>
            <a:endParaRPr lang="en-US" altLang="zh-CN" sz="2000" b="1" dirty="0">
              <a:solidFill>
                <a:srgbClr val="FF0000"/>
              </a:solidFill>
            </a:endParaRPr>
          </a:p>
          <a:p>
            <a:endParaRPr lang="en-US" altLang="zh-CN" sz="2000" b="1" dirty="0">
              <a:solidFill>
                <a:srgbClr val="FF0000"/>
              </a:solidFill>
            </a:endParaRPr>
          </a:p>
          <a:p>
            <a:r>
              <a:rPr lang="zh-CN" altLang="en-US" sz="2000" b="1" dirty="0">
                <a:solidFill>
                  <a:srgbClr val="FF0000"/>
                </a:solidFill>
              </a:rPr>
              <a:t>                             </a:t>
            </a:r>
            <a:r>
              <a:rPr lang="zh-CN" altLang="en-US" sz="2800" dirty="0"/>
              <a:t>  </a:t>
            </a:r>
            <a:r>
              <a:rPr lang="en-US" altLang="zh-CN" sz="2800" dirty="0"/>
              <a:t>P</a:t>
            </a:r>
            <a:r>
              <a:rPr lang="zh-CN" altLang="en-US" sz="2800" dirty="0"/>
              <a:t> </a:t>
            </a:r>
            <a:r>
              <a:rPr lang="en-US" altLang="zh-CN" sz="2800" dirty="0"/>
              <a:t>=</a:t>
            </a:r>
            <a:r>
              <a:rPr lang="zh-CN" altLang="en-US" sz="2800" dirty="0"/>
              <a:t>   边际成本</a:t>
            </a:r>
            <a:r>
              <a:rPr lang="en-US" altLang="zh-CN" sz="2800" dirty="0"/>
              <a:t>MC/1+(1+E</a:t>
            </a:r>
            <a:r>
              <a:rPr lang="en-US" altLang="zh-CN" sz="2800" baseline="-25000" dirty="0"/>
              <a:t>d</a:t>
            </a:r>
            <a:r>
              <a:rPr lang="zh-CN" altLang="en-US" sz="2800" dirty="0"/>
              <a:t>）</a:t>
            </a:r>
            <a:endParaRPr lang="en-US" altLang="zh-CN" sz="2800" dirty="0"/>
          </a:p>
          <a:p>
            <a:pPr>
              <a:lnSpc>
                <a:spcPct val="150000"/>
              </a:lnSpc>
            </a:pPr>
            <a:r>
              <a:rPr lang="zh-CN" altLang="zh-CN" sz="2000" b="1" dirty="0">
                <a:solidFill>
                  <a:srgbClr val="FF0000"/>
                </a:solidFill>
              </a:rPr>
              <a:t>【注</a:t>
            </a:r>
            <a:r>
              <a:rPr lang="en-US" altLang="zh-CN" sz="2000" b="1" dirty="0">
                <a:solidFill>
                  <a:srgbClr val="FF0000"/>
                </a:solidFill>
              </a:rPr>
              <a:t>1</a:t>
            </a:r>
            <a:r>
              <a:rPr lang="zh-CN" altLang="zh-CN" sz="2000" b="1" dirty="0">
                <a:solidFill>
                  <a:srgbClr val="FF0000"/>
                </a:solidFill>
              </a:rPr>
              <a:t>】</a:t>
            </a:r>
            <a:r>
              <a:rPr lang="zh-CN" altLang="zh-CN" sz="2000" b="1" dirty="0"/>
              <a:t>在边际成本上的加价额占价格的比例，</a:t>
            </a:r>
            <a:r>
              <a:rPr lang="zh-CN" altLang="zh-CN" sz="2000" b="1" dirty="0">
                <a:solidFill>
                  <a:srgbClr val="FF0000"/>
                </a:solidFill>
              </a:rPr>
              <a:t>应该</a:t>
            </a:r>
            <a:r>
              <a:rPr lang="zh-CN" altLang="zh-CN" sz="2800" b="1" dirty="0">
                <a:solidFill>
                  <a:srgbClr val="FF0000"/>
                </a:solidFill>
              </a:rPr>
              <a:t>等于需求价格弹性倒数的相反数</a:t>
            </a:r>
            <a:r>
              <a:rPr lang="zh-CN" altLang="zh-CN" sz="2000" b="1" dirty="0"/>
              <a:t>。</a:t>
            </a:r>
            <a:endParaRPr lang="zh-CN" altLang="zh-CN" sz="2000" dirty="0"/>
          </a:p>
          <a:p>
            <a:pPr>
              <a:lnSpc>
                <a:spcPct val="150000"/>
              </a:lnSpc>
            </a:pPr>
            <a:r>
              <a:rPr lang="zh-CN" altLang="zh-CN" sz="2000" b="1" dirty="0">
                <a:solidFill>
                  <a:srgbClr val="FF0000"/>
                </a:solidFill>
              </a:rPr>
              <a:t>【注</a:t>
            </a:r>
            <a:r>
              <a:rPr lang="en-US" altLang="zh-CN" sz="2000" b="1" dirty="0">
                <a:solidFill>
                  <a:srgbClr val="FF0000"/>
                </a:solidFill>
              </a:rPr>
              <a:t>2</a:t>
            </a:r>
            <a:r>
              <a:rPr lang="zh-CN" altLang="zh-CN" sz="2000" b="1" dirty="0">
                <a:solidFill>
                  <a:srgbClr val="FF0000"/>
                </a:solidFill>
              </a:rPr>
              <a:t>】</a:t>
            </a:r>
            <a:r>
              <a:rPr lang="zh-CN" altLang="zh-CN" sz="2000" b="1" dirty="0"/>
              <a:t>垄断企业索取的价格超过边际成本的程度，</a:t>
            </a:r>
            <a:r>
              <a:rPr lang="zh-CN" altLang="zh-CN" sz="2000" b="1" dirty="0">
                <a:solidFill>
                  <a:srgbClr val="FF0000"/>
                </a:solidFill>
              </a:rPr>
              <a:t>受制于需求价格弹性</a:t>
            </a:r>
            <a:r>
              <a:rPr lang="zh-CN" altLang="zh-CN" sz="2000" b="1" dirty="0"/>
              <a:t>。</a:t>
            </a:r>
            <a:endParaRPr lang="en-US" altLang="zh-CN" sz="2000" b="1" dirty="0"/>
          </a:p>
          <a:p>
            <a:pPr>
              <a:lnSpc>
                <a:spcPct val="150000"/>
              </a:lnSpc>
            </a:pPr>
            <a:r>
              <a:rPr lang="zh-CN" altLang="en-US" sz="2000" dirty="0"/>
              <a:t>             </a:t>
            </a:r>
            <a:r>
              <a:rPr lang="zh-CN" altLang="zh-CN" sz="2000" dirty="0"/>
              <a:t>当需求价格弹性较低，即</a:t>
            </a:r>
            <a:r>
              <a:rPr lang="en-US" altLang="zh-CN" sz="2000" dirty="0"/>
              <a:t>E</a:t>
            </a:r>
            <a:r>
              <a:rPr lang="en-US" altLang="zh-CN" sz="2000" baseline="-25000" dirty="0"/>
              <a:t>d</a:t>
            </a:r>
            <a:r>
              <a:rPr lang="zh-CN" altLang="zh-CN" sz="2000" dirty="0"/>
              <a:t>的绝对值较小时，垄断者可以确定较高的价格；</a:t>
            </a:r>
            <a:endParaRPr lang="en-US" altLang="zh-CN" sz="2000" dirty="0"/>
          </a:p>
          <a:p>
            <a:pPr>
              <a:lnSpc>
                <a:spcPct val="150000"/>
              </a:lnSpc>
            </a:pPr>
            <a:r>
              <a:rPr lang="zh-CN" altLang="en-US" sz="2000" dirty="0"/>
              <a:t>             </a:t>
            </a:r>
            <a:r>
              <a:rPr lang="zh-CN" altLang="zh-CN" sz="2000" dirty="0"/>
              <a:t>但是，随着需求价格弹性的增大，</a:t>
            </a:r>
            <a:r>
              <a:rPr lang="en-US" altLang="zh-CN" sz="2000" dirty="0"/>
              <a:t>E</a:t>
            </a:r>
            <a:r>
              <a:rPr lang="en-US" altLang="zh-CN" sz="2000" baseline="-25000" dirty="0"/>
              <a:t>d</a:t>
            </a:r>
            <a:r>
              <a:rPr lang="zh-CN" altLang="zh-CN" sz="2000" dirty="0"/>
              <a:t>的绝对值扩大，则价格将非常接近边际成本。</a:t>
            </a:r>
          </a:p>
        </p:txBody>
      </p:sp>
      <p:sp>
        <p:nvSpPr>
          <p:cNvPr id="8" name="任意多边形 1"/>
          <p:cNvSpPr/>
          <p:nvPr/>
        </p:nvSpPr>
        <p:spPr>
          <a:xfrm flipH="1">
            <a:off x="902513" y="235133"/>
            <a:ext cx="1998618" cy="953587"/>
          </a:xfrm>
          <a:custGeom>
            <a:avLst/>
            <a:gdLst>
              <a:gd name="connsiteX0" fmla="*/ 2312125 w 5996287"/>
              <a:gd name="connsiteY0" fmla="*/ 39195 h 3474727"/>
              <a:gd name="connsiteX1" fmla="*/ 0 w 5996287"/>
              <a:gd name="connsiteY1" fmla="*/ 1750430 h 3474727"/>
              <a:gd name="connsiteX2" fmla="*/ 2325188 w 5996287"/>
              <a:gd name="connsiteY2" fmla="*/ 130635 h 3474727"/>
              <a:gd name="connsiteX3" fmla="*/ 91440 w 5996287"/>
              <a:gd name="connsiteY3" fmla="*/ 1789618 h 3474727"/>
              <a:gd name="connsiteX4" fmla="*/ 2468880 w 5996287"/>
              <a:gd name="connsiteY4" fmla="*/ 222075 h 3474727"/>
              <a:gd name="connsiteX5" fmla="*/ 117565 w 5996287"/>
              <a:gd name="connsiteY5" fmla="*/ 1933310 h 3474727"/>
              <a:gd name="connsiteX6" fmla="*/ 2625634 w 5996287"/>
              <a:gd name="connsiteY6" fmla="*/ 7 h 3474727"/>
              <a:gd name="connsiteX7" fmla="*/ 326571 w 5996287"/>
              <a:gd name="connsiteY7" fmla="*/ 1959435 h 3474727"/>
              <a:gd name="connsiteX8" fmla="*/ 2795451 w 5996287"/>
              <a:gd name="connsiteY8" fmla="*/ 104510 h 3474727"/>
              <a:gd name="connsiteX9" fmla="*/ 404948 w 5996287"/>
              <a:gd name="connsiteY9" fmla="*/ 2129253 h 3474727"/>
              <a:gd name="connsiteX10" fmla="*/ 3161211 w 5996287"/>
              <a:gd name="connsiteY10" fmla="*/ 78384 h 3474727"/>
              <a:gd name="connsiteX11" fmla="*/ 209005 w 5996287"/>
              <a:gd name="connsiteY11" fmla="*/ 2416635 h 3474727"/>
              <a:gd name="connsiteX12" fmla="*/ 3252651 w 5996287"/>
              <a:gd name="connsiteY12" fmla="*/ 130635 h 3474727"/>
              <a:gd name="connsiteX13" fmla="*/ 666205 w 5996287"/>
              <a:gd name="connsiteY13" fmla="*/ 2220693 h 3474727"/>
              <a:gd name="connsiteX14" fmla="*/ 3291840 w 5996287"/>
              <a:gd name="connsiteY14" fmla="*/ 235138 h 3474727"/>
              <a:gd name="connsiteX15" fmla="*/ 888274 w 5996287"/>
              <a:gd name="connsiteY15" fmla="*/ 2364384 h 3474727"/>
              <a:gd name="connsiteX16" fmla="*/ 3500845 w 5996287"/>
              <a:gd name="connsiteY16" fmla="*/ 365767 h 3474727"/>
              <a:gd name="connsiteX17" fmla="*/ 718457 w 5996287"/>
              <a:gd name="connsiteY17" fmla="*/ 2286007 h 3474727"/>
              <a:gd name="connsiteX18" fmla="*/ 3644537 w 5996287"/>
              <a:gd name="connsiteY18" fmla="*/ 457207 h 3474727"/>
              <a:gd name="connsiteX19" fmla="*/ 1005840 w 5996287"/>
              <a:gd name="connsiteY19" fmla="*/ 2442761 h 3474727"/>
              <a:gd name="connsiteX20" fmla="*/ 4023360 w 5996287"/>
              <a:gd name="connsiteY20" fmla="*/ 313515 h 3474727"/>
              <a:gd name="connsiteX21" fmla="*/ 1201783 w 5996287"/>
              <a:gd name="connsiteY21" fmla="*/ 2508075 h 3474727"/>
              <a:gd name="connsiteX22" fmla="*/ 4088674 w 5996287"/>
              <a:gd name="connsiteY22" fmla="*/ 522521 h 3474727"/>
              <a:gd name="connsiteX23" fmla="*/ 1463040 w 5996287"/>
              <a:gd name="connsiteY23" fmla="*/ 2612578 h 3474727"/>
              <a:gd name="connsiteX24" fmla="*/ 4206240 w 5996287"/>
              <a:gd name="connsiteY24" fmla="*/ 574773 h 3474727"/>
              <a:gd name="connsiteX25" fmla="*/ 1254034 w 5996287"/>
              <a:gd name="connsiteY25" fmla="*/ 2625641 h 3474727"/>
              <a:gd name="connsiteX26" fmla="*/ 4545874 w 5996287"/>
              <a:gd name="connsiteY26" fmla="*/ 666213 h 3474727"/>
              <a:gd name="connsiteX27" fmla="*/ 1881051 w 5996287"/>
              <a:gd name="connsiteY27" fmla="*/ 2677893 h 3474727"/>
              <a:gd name="connsiteX28" fmla="*/ 4846320 w 5996287"/>
              <a:gd name="connsiteY28" fmla="*/ 600898 h 3474727"/>
              <a:gd name="connsiteX29" fmla="*/ 1750423 w 5996287"/>
              <a:gd name="connsiteY29" fmla="*/ 2508075 h 3474727"/>
              <a:gd name="connsiteX30" fmla="*/ 4833257 w 5996287"/>
              <a:gd name="connsiteY30" fmla="*/ 914407 h 3474727"/>
              <a:gd name="connsiteX31" fmla="*/ 1841863 w 5996287"/>
              <a:gd name="connsiteY31" fmla="*/ 3004464 h 3474727"/>
              <a:gd name="connsiteX32" fmla="*/ 5068388 w 5996287"/>
              <a:gd name="connsiteY32" fmla="*/ 679275 h 3474727"/>
              <a:gd name="connsiteX33" fmla="*/ 1894114 w 5996287"/>
              <a:gd name="connsiteY33" fmla="*/ 3226533 h 3474727"/>
              <a:gd name="connsiteX34" fmla="*/ 5603965 w 5996287"/>
              <a:gd name="connsiteY34" fmla="*/ 587835 h 3474727"/>
              <a:gd name="connsiteX35" fmla="*/ 2325188 w 5996287"/>
              <a:gd name="connsiteY35" fmla="*/ 3278784 h 3474727"/>
              <a:gd name="connsiteX36" fmla="*/ 5826034 w 5996287"/>
              <a:gd name="connsiteY36" fmla="*/ 757653 h 3474727"/>
              <a:gd name="connsiteX37" fmla="*/ 2220685 w 5996287"/>
              <a:gd name="connsiteY37" fmla="*/ 3122030 h 3474727"/>
              <a:gd name="connsiteX38" fmla="*/ 5995851 w 5996287"/>
              <a:gd name="connsiteY38" fmla="*/ 940533 h 3474727"/>
              <a:gd name="connsiteX39" fmla="*/ 2416628 w 5996287"/>
              <a:gd name="connsiteY39" fmla="*/ 3474727 h 34747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</a:cxnLst>
            <a:rect l="l" t="t" r="r" b="b"/>
            <a:pathLst>
              <a:path w="5996287" h="3474727">
                <a:moveTo>
                  <a:pt x="2312125" y="39195"/>
                </a:moveTo>
                <a:lnTo>
                  <a:pt x="0" y="1750430"/>
                </a:lnTo>
                <a:cubicBezTo>
                  <a:pt x="2177" y="1765670"/>
                  <a:pt x="2309948" y="124104"/>
                  <a:pt x="2325188" y="130635"/>
                </a:cubicBezTo>
                <a:cubicBezTo>
                  <a:pt x="2340428" y="137166"/>
                  <a:pt x="67491" y="1774378"/>
                  <a:pt x="91440" y="1789618"/>
                </a:cubicBezTo>
                <a:cubicBezTo>
                  <a:pt x="115389" y="1804858"/>
                  <a:pt x="2464526" y="198126"/>
                  <a:pt x="2468880" y="222075"/>
                </a:cubicBezTo>
                <a:cubicBezTo>
                  <a:pt x="2473234" y="246024"/>
                  <a:pt x="91439" y="1970321"/>
                  <a:pt x="117565" y="1933310"/>
                </a:cubicBezTo>
                <a:cubicBezTo>
                  <a:pt x="143691" y="1896299"/>
                  <a:pt x="2590800" y="-4347"/>
                  <a:pt x="2625634" y="7"/>
                </a:cubicBezTo>
                <a:cubicBezTo>
                  <a:pt x="2660468" y="4361"/>
                  <a:pt x="298268" y="1942018"/>
                  <a:pt x="326571" y="1959435"/>
                </a:cubicBezTo>
                <a:cubicBezTo>
                  <a:pt x="354874" y="1976852"/>
                  <a:pt x="2782388" y="76207"/>
                  <a:pt x="2795451" y="104510"/>
                </a:cubicBezTo>
                <a:cubicBezTo>
                  <a:pt x="2808514" y="132813"/>
                  <a:pt x="343988" y="2133607"/>
                  <a:pt x="404948" y="2129253"/>
                </a:cubicBezTo>
                <a:cubicBezTo>
                  <a:pt x="465908" y="2124899"/>
                  <a:pt x="3193868" y="30487"/>
                  <a:pt x="3161211" y="78384"/>
                </a:cubicBezTo>
                <a:cubicBezTo>
                  <a:pt x="3128554" y="126281"/>
                  <a:pt x="193765" y="2407927"/>
                  <a:pt x="209005" y="2416635"/>
                </a:cubicBezTo>
                <a:cubicBezTo>
                  <a:pt x="224245" y="2425343"/>
                  <a:pt x="3176451" y="163292"/>
                  <a:pt x="3252651" y="130635"/>
                </a:cubicBezTo>
                <a:cubicBezTo>
                  <a:pt x="3328851" y="97978"/>
                  <a:pt x="659673" y="2203276"/>
                  <a:pt x="666205" y="2220693"/>
                </a:cubicBezTo>
                <a:cubicBezTo>
                  <a:pt x="672736" y="2238110"/>
                  <a:pt x="3254829" y="211190"/>
                  <a:pt x="3291840" y="235138"/>
                </a:cubicBezTo>
                <a:cubicBezTo>
                  <a:pt x="3328852" y="259087"/>
                  <a:pt x="853440" y="2342613"/>
                  <a:pt x="888274" y="2364384"/>
                </a:cubicBezTo>
                <a:cubicBezTo>
                  <a:pt x="923108" y="2386156"/>
                  <a:pt x="3529148" y="378830"/>
                  <a:pt x="3500845" y="365767"/>
                </a:cubicBezTo>
                <a:cubicBezTo>
                  <a:pt x="3472542" y="352704"/>
                  <a:pt x="694508" y="2270767"/>
                  <a:pt x="718457" y="2286007"/>
                </a:cubicBezTo>
                <a:cubicBezTo>
                  <a:pt x="742406" y="2301247"/>
                  <a:pt x="3596640" y="431081"/>
                  <a:pt x="3644537" y="457207"/>
                </a:cubicBezTo>
                <a:cubicBezTo>
                  <a:pt x="3692434" y="483333"/>
                  <a:pt x="942703" y="2466710"/>
                  <a:pt x="1005840" y="2442761"/>
                </a:cubicBezTo>
                <a:cubicBezTo>
                  <a:pt x="1068977" y="2418812"/>
                  <a:pt x="3990703" y="302629"/>
                  <a:pt x="4023360" y="313515"/>
                </a:cubicBezTo>
                <a:cubicBezTo>
                  <a:pt x="4056017" y="324401"/>
                  <a:pt x="1190897" y="2473241"/>
                  <a:pt x="1201783" y="2508075"/>
                </a:cubicBezTo>
                <a:cubicBezTo>
                  <a:pt x="1212669" y="2542909"/>
                  <a:pt x="4045131" y="505104"/>
                  <a:pt x="4088674" y="522521"/>
                </a:cubicBezTo>
                <a:cubicBezTo>
                  <a:pt x="4132217" y="539938"/>
                  <a:pt x="1443446" y="2603869"/>
                  <a:pt x="1463040" y="2612578"/>
                </a:cubicBezTo>
                <a:cubicBezTo>
                  <a:pt x="1482634" y="2621287"/>
                  <a:pt x="4241074" y="572596"/>
                  <a:pt x="4206240" y="574773"/>
                </a:cubicBezTo>
                <a:cubicBezTo>
                  <a:pt x="4171406" y="576950"/>
                  <a:pt x="1197428" y="2610401"/>
                  <a:pt x="1254034" y="2625641"/>
                </a:cubicBezTo>
                <a:cubicBezTo>
                  <a:pt x="1310640" y="2640881"/>
                  <a:pt x="4441371" y="657504"/>
                  <a:pt x="4545874" y="666213"/>
                </a:cubicBezTo>
                <a:cubicBezTo>
                  <a:pt x="4650377" y="674922"/>
                  <a:pt x="1830977" y="2688779"/>
                  <a:pt x="1881051" y="2677893"/>
                </a:cubicBezTo>
                <a:cubicBezTo>
                  <a:pt x="1931125" y="2667007"/>
                  <a:pt x="4868091" y="629201"/>
                  <a:pt x="4846320" y="600898"/>
                </a:cubicBezTo>
                <a:cubicBezTo>
                  <a:pt x="4824549" y="572595"/>
                  <a:pt x="1752600" y="2455824"/>
                  <a:pt x="1750423" y="2508075"/>
                </a:cubicBezTo>
                <a:cubicBezTo>
                  <a:pt x="1748246" y="2560326"/>
                  <a:pt x="4818017" y="831676"/>
                  <a:pt x="4833257" y="914407"/>
                </a:cubicBezTo>
                <a:cubicBezTo>
                  <a:pt x="4848497" y="997138"/>
                  <a:pt x="1802675" y="3043653"/>
                  <a:pt x="1841863" y="3004464"/>
                </a:cubicBezTo>
                <a:cubicBezTo>
                  <a:pt x="1881051" y="2965275"/>
                  <a:pt x="5059680" y="642264"/>
                  <a:pt x="5068388" y="679275"/>
                </a:cubicBezTo>
                <a:cubicBezTo>
                  <a:pt x="5077096" y="716286"/>
                  <a:pt x="1804851" y="3241773"/>
                  <a:pt x="1894114" y="3226533"/>
                </a:cubicBezTo>
                <a:cubicBezTo>
                  <a:pt x="1983377" y="3211293"/>
                  <a:pt x="5532119" y="579127"/>
                  <a:pt x="5603965" y="587835"/>
                </a:cubicBezTo>
                <a:cubicBezTo>
                  <a:pt x="5675811" y="596543"/>
                  <a:pt x="2288176" y="3250481"/>
                  <a:pt x="2325188" y="3278784"/>
                </a:cubicBezTo>
                <a:cubicBezTo>
                  <a:pt x="2362200" y="3307087"/>
                  <a:pt x="5843451" y="783779"/>
                  <a:pt x="5826034" y="757653"/>
                </a:cubicBezTo>
                <a:cubicBezTo>
                  <a:pt x="5808617" y="731527"/>
                  <a:pt x="2192382" y="3091550"/>
                  <a:pt x="2220685" y="3122030"/>
                </a:cubicBezTo>
                <a:cubicBezTo>
                  <a:pt x="2248988" y="3152510"/>
                  <a:pt x="5963194" y="881750"/>
                  <a:pt x="5995851" y="940533"/>
                </a:cubicBezTo>
                <a:cubicBezTo>
                  <a:pt x="6028508" y="999316"/>
                  <a:pt x="4222568" y="2237021"/>
                  <a:pt x="2416628" y="3474727"/>
                </a:cubicBezTo>
              </a:path>
            </a:pathLst>
          </a:custGeom>
          <a:noFill/>
          <a:ln w="3175">
            <a:solidFill>
              <a:srgbClr val="4D78B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  <a:sym typeface="+mn-lt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3336281" y="326573"/>
            <a:ext cx="551946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zh-CN" altLang="en-US" sz="3200" b="1" dirty="0">
                <a:blipFill>
                  <a:blip r:embed="rId4"/>
                  <a:stretch>
                    <a:fillRect/>
                  </a:stretch>
                </a:blipFill>
                <a:cs typeface="+mn-ea"/>
                <a:sym typeface="+mn-lt"/>
              </a:rPr>
              <a:t>完全垄断市场中生产者的行为</a:t>
            </a:r>
          </a:p>
        </p:txBody>
      </p:sp>
      <p:sp>
        <p:nvSpPr>
          <p:cNvPr id="10" name="任意多边形 3"/>
          <p:cNvSpPr/>
          <p:nvPr/>
        </p:nvSpPr>
        <p:spPr>
          <a:xfrm rot="16200000" flipH="1">
            <a:off x="6073140" y="-2293316"/>
            <a:ext cx="45719" cy="6389737"/>
          </a:xfrm>
          <a:custGeom>
            <a:avLst/>
            <a:gdLst/>
            <a:ahLst/>
            <a:cxnLst/>
            <a:rect l="l" t="t" r="r" b="b"/>
            <a:pathLst>
              <a:path w="24231" h="914247">
                <a:moveTo>
                  <a:pt x="5283" y="910420"/>
                </a:moveTo>
                <a:lnTo>
                  <a:pt x="5106" y="914247"/>
                </a:lnTo>
                <a:lnTo>
                  <a:pt x="3582" y="914247"/>
                </a:lnTo>
                <a:close/>
                <a:moveTo>
                  <a:pt x="24231" y="887871"/>
                </a:moveTo>
                <a:lnTo>
                  <a:pt x="24231" y="914247"/>
                </a:lnTo>
                <a:lnTo>
                  <a:pt x="14665" y="914247"/>
                </a:lnTo>
                <a:lnTo>
                  <a:pt x="21671" y="894208"/>
                </a:lnTo>
                <a:close/>
                <a:moveTo>
                  <a:pt x="7503" y="865611"/>
                </a:moveTo>
                <a:lnTo>
                  <a:pt x="7216" y="868576"/>
                </a:lnTo>
                <a:lnTo>
                  <a:pt x="6766" y="878326"/>
                </a:lnTo>
                <a:lnTo>
                  <a:pt x="0" y="886263"/>
                </a:lnTo>
                <a:lnTo>
                  <a:pt x="0" y="876548"/>
                </a:lnTo>
                <a:lnTo>
                  <a:pt x="5182" y="868927"/>
                </a:lnTo>
                <a:close/>
                <a:moveTo>
                  <a:pt x="24231" y="857838"/>
                </a:moveTo>
                <a:lnTo>
                  <a:pt x="24231" y="867787"/>
                </a:lnTo>
                <a:lnTo>
                  <a:pt x="5283" y="910420"/>
                </a:lnTo>
                <a:lnTo>
                  <a:pt x="6766" y="878326"/>
                </a:lnTo>
                <a:close/>
                <a:moveTo>
                  <a:pt x="24231" y="840913"/>
                </a:moveTo>
                <a:lnTo>
                  <a:pt x="24231" y="841714"/>
                </a:lnTo>
                <a:lnTo>
                  <a:pt x="7503" y="865611"/>
                </a:lnTo>
                <a:lnTo>
                  <a:pt x="7514" y="865497"/>
                </a:lnTo>
                <a:close/>
                <a:moveTo>
                  <a:pt x="9928" y="840562"/>
                </a:moveTo>
                <a:lnTo>
                  <a:pt x="7514" y="865497"/>
                </a:lnTo>
                <a:lnTo>
                  <a:pt x="5182" y="868927"/>
                </a:lnTo>
                <a:lnTo>
                  <a:pt x="0" y="876330"/>
                </a:lnTo>
                <a:lnTo>
                  <a:pt x="0" y="855943"/>
                </a:lnTo>
                <a:lnTo>
                  <a:pt x="1909" y="852567"/>
                </a:lnTo>
                <a:close/>
                <a:moveTo>
                  <a:pt x="15593" y="782055"/>
                </a:moveTo>
                <a:lnTo>
                  <a:pt x="14536" y="792975"/>
                </a:lnTo>
                <a:lnTo>
                  <a:pt x="0" y="815757"/>
                </a:lnTo>
                <a:lnTo>
                  <a:pt x="0" y="811766"/>
                </a:lnTo>
                <a:close/>
                <a:moveTo>
                  <a:pt x="24231" y="780256"/>
                </a:moveTo>
                <a:lnTo>
                  <a:pt x="24231" y="819152"/>
                </a:lnTo>
                <a:lnTo>
                  <a:pt x="9928" y="840562"/>
                </a:lnTo>
                <a:lnTo>
                  <a:pt x="14536" y="792975"/>
                </a:lnTo>
                <a:lnTo>
                  <a:pt x="18270" y="787121"/>
                </a:lnTo>
                <a:close/>
                <a:moveTo>
                  <a:pt x="24231" y="761668"/>
                </a:moveTo>
                <a:lnTo>
                  <a:pt x="24231" y="765596"/>
                </a:lnTo>
                <a:lnTo>
                  <a:pt x="15593" y="782055"/>
                </a:lnTo>
                <a:lnTo>
                  <a:pt x="15754" y="780386"/>
                </a:lnTo>
                <a:close/>
                <a:moveTo>
                  <a:pt x="24231" y="712346"/>
                </a:moveTo>
                <a:lnTo>
                  <a:pt x="24231" y="731086"/>
                </a:lnTo>
                <a:lnTo>
                  <a:pt x="18270" y="754399"/>
                </a:lnTo>
                <a:lnTo>
                  <a:pt x="15754" y="780386"/>
                </a:lnTo>
                <a:lnTo>
                  <a:pt x="13254" y="785906"/>
                </a:lnTo>
                <a:lnTo>
                  <a:pt x="0" y="811485"/>
                </a:lnTo>
                <a:lnTo>
                  <a:pt x="0" y="752641"/>
                </a:lnTo>
                <a:lnTo>
                  <a:pt x="18270" y="721676"/>
                </a:lnTo>
                <a:close/>
                <a:moveTo>
                  <a:pt x="4049" y="698809"/>
                </a:moveTo>
                <a:lnTo>
                  <a:pt x="1909" y="705315"/>
                </a:lnTo>
                <a:lnTo>
                  <a:pt x="0" y="710229"/>
                </a:lnTo>
                <a:lnTo>
                  <a:pt x="0" y="701476"/>
                </a:lnTo>
                <a:lnTo>
                  <a:pt x="3903" y="698941"/>
                </a:lnTo>
                <a:close/>
                <a:moveTo>
                  <a:pt x="24231" y="652905"/>
                </a:moveTo>
                <a:lnTo>
                  <a:pt x="24231" y="680503"/>
                </a:lnTo>
                <a:lnTo>
                  <a:pt x="4049" y="698809"/>
                </a:lnTo>
                <a:lnTo>
                  <a:pt x="14843" y="665990"/>
                </a:lnTo>
                <a:close/>
                <a:moveTo>
                  <a:pt x="24231" y="619049"/>
                </a:moveTo>
                <a:lnTo>
                  <a:pt x="24231" y="637446"/>
                </a:lnTo>
                <a:lnTo>
                  <a:pt x="14843" y="665990"/>
                </a:lnTo>
                <a:lnTo>
                  <a:pt x="0" y="686679"/>
                </a:lnTo>
                <a:lnTo>
                  <a:pt x="0" y="646781"/>
                </a:lnTo>
                <a:close/>
                <a:moveTo>
                  <a:pt x="3622" y="602431"/>
                </a:moveTo>
                <a:lnTo>
                  <a:pt x="0" y="609824"/>
                </a:lnTo>
                <a:lnTo>
                  <a:pt x="0" y="603434"/>
                </a:lnTo>
                <a:lnTo>
                  <a:pt x="3088" y="602562"/>
                </a:lnTo>
                <a:close/>
                <a:moveTo>
                  <a:pt x="13271" y="600059"/>
                </a:moveTo>
                <a:lnTo>
                  <a:pt x="0" y="626949"/>
                </a:lnTo>
                <a:lnTo>
                  <a:pt x="0" y="618882"/>
                </a:lnTo>
                <a:lnTo>
                  <a:pt x="9809" y="600910"/>
                </a:lnTo>
                <a:close/>
                <a:moveTo>
                  <a:pt x="24231" y="578966"/>
                </a:moveTo>
                <a:lnTo>
                  <a:pt x="24231" y="597364"/>
                </a:lnTo>
                <a:lnTo>
                  <a:pt x="13271" y="600059"/>
                </a:lnTo>
                <a:lnTo>
                  <a:pt x="14340" y="597894"/>
                </a:lnTo>
                <a:close/>
                <a:moveTo>
                  <a:pt x="15033" y="562383"/>
                </a:moveTo>
                <a:lnTo>
                  <a:pt x="1647" y="598860"/>
                </a:lnTo>
                <a:lnTo>
                  <a:pt x="0" y="603432"/>
                </a:lnTo>
                <a:lnTo>
                  <a:pt x="0" y="582448"/>
                </a:lnTo>
                <a:close/>
                <a:moveTo>
                  <a:pt x="24231" y="560369"/>
                </a:moveTo>
                <a:lnTo>
                  <a:pt x="24231" y="574485"/>
                </a:lnTo>
                <a:lnTo>
                  <a:pt x="9809" y="600910"/>
                </a:lnTo>
                <a:lnTo>
                  <a:pt x="3622" y="602431"/>
                </a:lnTo>
                <a:close/>
                <a:moveTo>
                  <a:pt x="24231" y="537319"/>
                </a:moveTo>
                <a:lnTo>
                  <a:pt x="24231" y="550611"/>
                </a:lnTo>
                <a:lnTo>
                  <a:pt x="18270" y="558063"/>
                </a:lnTo>
                <a:lnTo>
                  <a:pt x="15033" y="562383"/>
                </a:lnTo>
                <a:close/>
                <a:moveTo>
                  <a:pt x="24231" y="507786"/>
                </a:moveTo>
                <a:lnTo>
                  <a:pt x="24231" y="529738"/>
                </a:lnTo>
                <a:lnTo>
                  <a:pt x="0" y="578164"/>
                </a:lnTo>
                <a:lnTo>
                  <a:pt x="0" y="575156"/>
                </a:lnTo>
                <a:lnTo>
                  <a:pt x="12382" y="543377"/>
                </a:lnTo>
                <a:close/>
                <a:moveTo>
                  <a:pt x="24231" y="501381"/>
                </a:moveTo>
                <a:lnTo>
                  <a:pt x="24231" y="501744"/>
                </a:lnTo>
                <a:lnTo>
                  <a:pt x="21546" y="508202"/>
                </a:lnTo>
                <a:lnTo>
                  <a:pt x="0" y="563090"/>
                </a:lnTo>
                <a:lnTo>
                  <a:pt x="0" y="556453"/>
                </a:lnTo>
                <a:close/>
                <a:moveTo>
                  <a:pt x="1909" y="410811"/>
                </a:moveTo>
                <a:lnTo>
                  <a:pt x="0" y="414762"/>
                </a:lnTo>
                <a:lnTo>
                  <a:pt x="0" y="413381"/>
                </a:lnTo>
                <a:close/>
                <a:moveTo>
                  <a:pt x="3418" y="408396"/>
                </a:moveTo>
                <a:lnTo>
                  <a:pt x="2497" y="410155"/>
                </a:lnTo>
                <a:lnTo>
                  <a:pt x="1909" y="410811"/>
                </a:lnTo>
                <a:close/>
                <a:moveTo>
                  <a:pt x="24231" y="398062"/>
                </a:moveTo>
                <a:lnTo>
                  <a:pt x="24231" y="422586"/>
                </a:lnTo>
                <a:lnTo>
                  <a:pt x="0" y="480889"/>
                </a:lnTo>
                <a:lnTo>
                  <a:pt x="0" y="450165"/>
                </a:lnTo>
                <a:lnTo>
                  <a:pt x="4211" y="436105"/>
                </a:lnTo>
                <a:lnTo>
                  <a:pt x="9821" y="425737"/>
                </a:lnTo>
                <a:close/>
                <a:moveTo>
                  <a:pt x="18211" y="392616"/>
                </a:moveTo>
                <a:lnTo>
                  <a:pt x="11054" y="413256"/>
                </a:lnTo>
                <a:lnTo>
                  <a:pt x="4211" y="436105"/>
                </a:lnTo>
                <a:lnTo>
                  <a:pt x="0" y="443888"/>
                </a:lnTo>
                <a:lnTo>
                  <a:pt x="0" y="414921"/>
                </a:lnTo>
                <a:lnTo>
                  <a:pt x="2497" y="410155"/>
                </a:lnTo>
                <a:close/>
                <a:moveTo>
                  <a:pt x="24231" y="375252"/>
                </a:moveTo>
                <a:lnTo>
                  <a:pt x="24231" y="385897"/>
                </a:lnTo>
                <a:lnTo>
                  <a:pt x="18211" y="392616"/>
                </a:lnTo>
                <a:close/>
                <a:moveTo>
                  <a:pt x="946" y="372617"/>
                </a:moveTo>
                <a:lnTo>
                  <a:pt x="0" y="374923"/>
                </a:lnTo>
                <a:lnTo>
                  <a:pt x="0" y="373274"/>
                </a:lnTo>
                <a:close/>
                <a:moveTo>
                  <a:pt x="24231" y="368546"/>
                </a:moveTo>
                <a:lnTo>
                  <a:pt x="24231" y="375095"/>
                </a:lnTo>
                <a:lnTo>
                  <a:pt x="3418" y="408396"/>
                </a:lnTo>
                <a:lnTo>
                  <a:pt x="22381" y="372205"/>
                </a:lnTo>
                <a:close/>
                <a:moveTo>
                  <a:pt x="17496" y="361533"/>
                </a:moveTo>
                <a:lnTo>
                  <a:pt x="0" y="412652"/>
                </a:lnTo>
                <a:lnTo>
                  <a:pt x="0" y="380575"/>
                </a:lnTo>
                <a:lnTo>
                  <a:pt x="1909" y="378088"/>
                </a:lnTo>
                <a:lnTo>
                  <a:pt x="6712" y="368669"/>
                </a:lnTo>
                <a:close/>
                <a:moveTo>
                  <a:pt x="24231" y="341854"/>
                </a:moveTo>
                <a:lnTo>
                  <a:pt x="24231" y="357077"/>
                </a:lnTo>
                <a:lnTo>
                  <a:pt x="17496" y="361533"/>
                </a:lnTo>
                <a:close/>
                <a:moveTo>
                  <a:pt x="24231" y="317948"/>
                </a:moveTo>
                <a:lnTo>
                  <a:pt x="24231" y="334309"/>
                </a:lnTo>
                <a:lnTo>
                  <a:pt x="6712" y="368669"/>
                </a:lnTo>
                <a:lnTo>
                  <a:pt x="4938" y="369842"/>
                </a:lnTo>
                <a:lnTo>
                  <a:pt x="946" y="372617"/>
                </a:lnTo>
                <a:lnTo>
                  <a:pt x="3396" y="366647"/>
                </a:lnTo>
                <a:cubicBezTo>
                  <a:pt x="7901" y="355454"/>
                  <a:pt x="12840" y="342968"/>
                  <a:pt x="18270" y="329004"/>
                </a:cubicBezTo>
                <a:lnTo>
                  <a:pt x="18607" y="327910"/>
                </a:lnTo>
                <a:close/>
                <a:moveTo>
                  <a:pt x="11602" y="312390"/>
                </a:moveTo>
                <a:lnTo>
                  <a:pt x="0" y="336412"/>
                </a:lnTo>
                <a:lnTo>
                  <a:pt x="0" y="325354"/>
                </a:lnTo>
                <a:close/>
                <a:moveTo>
                  <a:pt x="11729" y="312127"/>
                </a:moveTo>
                <a:lnTo>
                  <a:pt x="11652" y="312334"/>
                </a:lnTo>
                <a:lnTo>
                  <a:pt x="11602" y="312390"/>
                </a:lnTo>
                <a:close/>
                <a:moveTo>
                  <a:pt x="17161" y="300881"/>
                </a:moveTo>
                <a:lnTo>
                  <a:pt x="11729" y="312127"/>
                </a:lnTo>
                <a:lnTo>
                  <a:pt x="14902" y="303593"/>
                </a:lnTo>
                <a:close/>
                <a:moveTo>
                  <a:pt x="24231" y="298145"/>
                </a:moveTo>
                <a:lnTo>
                  <a:pt x="24231" y="309647"/>
                </a:lnTo>
                <a:lnTo>
                  <a:pt x="18607" y="327910"/>
                </a:lnTo>
                <a:lnTo>
                  <a:pt x="14205" y="335709"/>
                </a:lnTo>
                <a:cubicBezTo>
                  <a:pt x="9994" y="342497"/>
                  <a:pt x="5528" y="349315"/>
                  <a:pt x="572" y="357320"/>
                </a:cubicBezTo>
                <a:lnTo>
                  <a:pt x="0" y="358312"/>
                </a:lnTo>
                <a:lnTo>
                  <a:pt x="0" y="347379"/>
                </a:lnTo>
                <a:lnTo>
                  <a:pt x="8326" y="321282"/>
                </a:lnTo>
                <a:lnTo>
                  <a:pt x="11652" y="312334"/>
                </a:lnTo>
                <a:lnTo>
                  <a:pt x="22595" y="300108"/>
                </a:lnTo>
                <a:close/>
                <a:moveTo>
                  <a:pt x="24231" y="286243"/>
                </a:moveTo>
                <a:lnTo>
                  <a:pt x="24231" y="292396"/>
                </a:lnTo>
                <a:lnTo>
                  <a:pt x="17161" y="300881"/>
                </a:lnTo>
                <a:close/>
                <a:moveTo>
                  <a:pt x="18603" y="231141"/>
                </a:moveTo>
                <a:lnTo>
                  <a:pt x="16606" y="235168"/>
                </a:lnTo>
                <a:lnTo>
                  <a:pt x="4000" y="260495"/>
                </a:lnTo>
                <a:lnTo>
                  <a:pt x="1909" y="263559"/>
                </a:lnTo>
                <a:lnTo>
                  <a:pt x="0" y="267317"/>
                </a:lnTo>
                <a:lnTo>
                  <a:pt x="0" y="258594"/>
                </a:lnTo>
                <a:close/>
                <a:moveTo>
                  <a:pt x="24231" y="230849"/>
                </a:moveTo>
                <a:lnTo>
                  <a:pt x="24231" y="278494"/>
                </a:lnTo>
                <a:lnTo>
                  <a:pt x="14902" y="303593"/>
                </a:lnTo>
                <a:lnTo>
                  <a:pt x="0" y="321476"/>
                </a:lnTo>
                <a:lnTo>
                  <a:pt x="0" y="268532"/>
                </a:lnTo>
                <a:lnTo>
                  <a:pt x="4000" y="260495"/>
                </a:lnTo>
                <a:close/>
                <a:moveTo>
                  <a:pt x="24231" y="219793"/>
                </a:moveTo>
                <a:lnTo>
                  <a:pt x="24231" y="222836"/>
                </a:lnTo>
                <a:lnTo>
                  <a:pt x="18603" y="231141"/>
                </a:lnTo>
                <a:close/>
                <a:moveTo>
                  <a:pt x="24231" y="133342"/>
                </a:moveTo>
                <a:lnTo>
                  <a:pt x="24231" y="206545"/>
                </a:lnTo>
                <a:lnTo>
                  <a:pt x="13499" y="223505"/>
                </a:lnTo>
                <a:lnTo>
                  <a:pt x="0" y="245723"/>
                </a:lnTo>
                <a:lnTo>
                  <a:pt x="0" y="173915"/>
                </a:lnTo>
                <a:close/>
                <a:moveTo>
                  <a:pt x="24231" y="123476"/>
                </a:moveTo>
                <a:lnTo>
                  <a:pt x="24231" y="130027"/>
                </a:lnTo>
                <a:lnTo>
                  <a:pt x="17186" y="143459"/>
                </a:lnTo>
                <a:lnTo>
                  <a:pt x="0" y="171861"/>
                </a:lnTo>
                <a:lnTo>
                  <a:pt x="0" y="166299"/>
                </a:lnTo>
                <a:lnTo>
                  <a:pt x="18270" y="132668"/>
                </a:lnTo>
                <a:close/>
                <a:moveTo>
                  <a:pt x="10141" y="101902"/>
                </a:moveTo>
                <a:lnTo>
                  <a:pt x="3390" y="124989"/>
                </a:lnTo>
                <a:lnTo>
                  <a:pt x="0" y="135481"/>
                </a:lnTo>
                <a:lnTo>
                  <a:pt x="0" y="120168"/>
                </a:lnTo>
                <a:lnTo>
                  <a:pt x="2059" y="116043"/>
                </a:lnTo>
                <a:close/>
                <a:moveTo>
                  <a:pt x="24231" y="71662"/>
                </a:moveTo>
                <a:lnTo>
                  <a:pt x="24231" y="77243"/>
                </a:lnTo>
                <a:lnTo>
                  <a:pt x="10141" y="101902"/>
                </a:lnTo>
                <a:lnTo>
                  <a:pt x="11579" y="96983"/>
                </a:lnTo>
                <a:lnTo>
                  <a:pt x="18270" y="83584"/>
                </a:lnTo>
                <a:close/>
                <a:moveTo>
                  <a:pt x="8884" y="41579"/>
                </a:moveTo>
                <a:lnTo>
                  <a:pt x="5981" y="51185"/>
                </a:lnTo>
                <a:lnTo>
                  <a:pt x="0" y="58084"/>
                </a:lnTo>
                <a:lnTo>
                  <a:pt x="0" y="57571"/>
                </a:lnTo>
                <a:close/>
                <a:moveTo>
                  <a:pt x="24231" y="30135"/>
                </a:moveTo>
                <a:lnTo>
                  <a:pt x="24231" y="53709"/>
                </a:lnTo>
                <a:lnTo>
                  <a:pt x="11579" y="96983"/>
                </a:lnTo>
                <a:lnTo>
                  <a:pt x="2059" y="116043"/>
                </a:lnTo>
                <a:lnTo>
                  <a:pt x="1909" y="116307"/>
                </a:lnTo>
                <a:lnTo>
                  <a:pt x="0" y="120126"/>
                </a:lnTo>
                <a:lnTo>
                  <a:pt x="0" y="70975"/>
                </a:lnTo>
                <a:lnTo>
                  <a:pt x="5981" y="51185"/>
                </a:lnTo>
                <a:close/>
                <a:moveTo>
                  <a:pt x="20675" y="0"/>
                </a:moveTo>
                <a:lnTo>
                  <a:pt x="24231" y="0"/>
                </a:lnTo>
                <a:lnTo>
                  <a:pt x="24231" y="13954"/>
                </a:lnTo>
                <a:lnTo>
                  <a:pt x="8884" y="41579"/>
                </a:lnTo>
                <a:lnTo>
                  <a:pt x="12161" y="30736"/>
                </a:lnTo>
                <a:close/>
                <a:moveTo>
                  <a:pt x="0" y="0"/>
                </a:moveTo>
                <a:lnTo>
                  <a:pt x="3827" y="0"/>
                </a:lnTo>
                <a:lnTo>
                  <a:pt x="0" y="8201"/>
                </a:lnTo>
                <a:close/>
              </a:path>
            </a:pathLst>
          </a:custGeom>
          <a:blipFill dpi="0" rotWithShape="1">
            <a:blip r:embed="rId4"/>
            <a:srcRect/>
            <a:stretch>
              <a:fillRect/>
            </a:stretch>
          </a:blip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noAutofit/>
          </a:bodyPr>
          <a:lstStyle/>
          <a:p>
            <a:endParaRPr lang="zh-CN" altLang="en-US">
              <a:cs typeface="+mn-ea"/>
              <a:sym typeface="+mn-lt"/>
            </a:endParaRPr>
          </a:p>
        </p:txBody>
      </p:sp>
      <p:sp>
        <p:nvSpPr>
          <p:cNvPr id="11" name="文本框 10"/>
          <p:cNvSpPr txBox="1"/>
          <p:nvPr/>
        </p:nvSpPr>
        <p:spPr>
          <a:xfrm>
            <a:off x="1586619" y="378334"/>
            <a:ext cx="38504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800" dirty="0">
                <a:solidFill>
                  <a:schemeClr val="bg1"/>
                </a:solidFill>
                <a:cs typeface="+mn-ea"/>
                <a:sym typeface="+mn-lt"/>
              </a:rPr>
              <a:t>3</a:t>
            </a:r>
            <a:endParaRPr lang="zh-CN" altLang="en-US" sz="2800" dirty="0">
              <a:solidFill>
                <a:schemeClr val="bg1"/>
              </a:solidFill>
              <a:cs typeface="+mn-ea"/>
              <a:sym typeface="+mn-lt"/>
            </a:endParaRPr>
          </a:p>
        </p:txBody>
      </p:sp>
      <p:graphicFrame>
        <p:nvGraphicFramePr>
          <p:cNvPr id="7" name="对象 6">
            <a:extLst>
              <a:ext uri="{FF2B5EF4-FFF2-40B4-BE49-F238E27FC236}">
                <a16:creationId xmlns:a16="http://schemas.microsoft.com/office/drawing/2014/main" id="{B7A74D11-0147-49BF-9432-52A8816AA6A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81829488"/>
              </p:ext>
            </p:extLst>
          </p:nvPr>
        </p:nvGraphicFramePr>
        <p:xfrm>
          <a:off x="538258" y="1843406"/>
          <a:ext cx="5385757" cy="74741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5" name="公式" r:id="rId5" imgW="2970511" imgH="444307" progId="Equation.3">
                  <p:embed/>
                </p:oleObj>
              </mc:Choice>
              <mc:Fallback>
                <p:oleObj name="公式" r:id="rId5" imgW="2970511" imgH="444307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8258" y="1843406"/>
                        <a:ext cx="5385757" cy="74741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对象 11">
            <a:extLst>
              <a:ext uri="{FF2B5EF4-FFF2-40B4-BE49-F238E27FC236}">
                <a16:creationId xmlns:a16="http://schemas.microsoft.com/office/drawing/2014/main" id="{486E86FF-4DF9-4FFB-A10E-47D465C7617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70887764"/>
              </p:ext>
            </p:extLst>
          </p:nvPr>
        </p:nvGraphicFramePr>
        <p:xfrm>
          <a:off x="2445190" y="3064663"/>
          <a:ext cx="5385758" cy="77409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6" name="公式" r:id="rId7" imgW="3110150" imgH="444307" progId="Equation.3">
                  <p:embed/>
                </p:oleObj>
              </mc:Choice>
              <mc:Fallback>
                <p:oleObj name="公式" r:id="rId7" imgW="3110150" imgH="444307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45190" y="3064663"/>
                        <a:ext cx="5385758" cy="774099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381665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Click="0" advTm="5000">
        <p14:gallery dir="l"/>
      </p:transition>
    </mc:Choice>
    <mc:Fallback xmlns="">
      <p:transition spd="slow" advClick="0" advTm="5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0" decel="100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" accel="100000" fill="hold">
                                          <p:stCondLst>
                                            <p:cond delay="45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TextBox 38"/>
          <p:cNvSpPr txBox="1"/>
          <p:nvPr/>
        </p:nvSpPr>
        <p:spPr>
          <a:xfrm>
            <a:off x="298449" y="1188720"/>
            <a:ext cx="11595100" cy="4997650"/>
          </a:xfrm>
          <a:prstGeom prst="rect">
            <a:avLst/>
          </a:prstGeom>
          <a:noFill/>
        </p:spPr>
        <p:txBody>
          <a:bodyPr wrap="square" lIns="0" rIns="0" bIns="0" rtlCol="0">
            <a:spAutoFit/>
          </a:bodyPr>
          <a:lstStyle/>
          <a:p>
            <a:r>
              <a:rPr lang="zh-CN" altLang="en-US" sz="3200" dirty="0">
                <a:solidFill>
                  <a:srgbClr val="FC838C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Helvetica Neue"/>
              </a:rPr>
              <a:t>价格歧视的类型、基本条件及基本原则</a:t>
            </a:r>
            <a:endParaRPr lang="en-US" altLang="zh-CN" sz="1600" b="1" dirty="0">
              <a:highlight>
                <a:srgbClr val="FFFF00"/>
              </a:highlight>
            </a:endParaRPr>
          </a:p>
          <a:p>
            <a:pPr>
              <a:lnSpc>
                <a:spcPct val="150000"/>
              </a:lnSpc>
            </a:pPr>
            <a:r>
              <a:rPr lang="zh-CN" altLang="zh-CN" sz="2000" dirty="0"/>
              <a:t>（一）含义：</a:t>
            </a:r>
            <a:r>
              <a:rPr lang="zh-CN" altLang="zh-CN" sz="2000" b="1" dirty="0"/>
              <a:t>价格歧视也叫差别定价</a:t>
            </a:r>
            <a:r>
              <a:rPr lang="zh-CN" altLang="zh-CN" sz="2000" dirty="0"/>
              <a:t>，是指企业为了获取更大的利润，对</a:t>
            </a:r>
            <a:r>
              <a:rPr lang="zh-CN" altLang="zh-CN" sz="2000" b="1" dirty="0">
                <a:solidFill>
                  <a:srgbClr val="FF0000"/>
                </a:solidFill>
              </a:rPr>
              <a:t>同一产品，规定不同的价格。</a:t>
            </a:r>
            <a:endParaRPr lang="zh-CN" altLang="zh-CN" sz="2000" dirty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r>
              <a:rPr lang="zh-CN" altLang="zh-CN" sz="2000" b="1" dirty="0"/>
              <a:t>（二）级别：</a:t>
            </a:r>
            <a:endParaRPr lang="zh-CN" altLang="zh-CN" sz="2000" dirty="0"/>
          </a:p>
          <a:p>
            <a:pPr>
              <a:lnSpc>
                <a:spcPct val="150000"/>
              </a:lnSpc>
            </a:pPr>
            <a:r>
              <a:rPr lang="en-US" altLang="zh-CN" sz="2000" dirty="0"/>
              <a:t>1</a:t>
            </a:r>
            <a:r>
              <a:rPr lang="zh-CN" altLang="zh-CN" sz="2000" dirty="0"/>
              <a:t>、</a:t>
            </a:r>
            <a:r>
              <a:rPr lang="zh-CN" altLang="zh-CN" sz="2400" b="1" dirty="0">
                <a:solidFill>
                  <a:srgbClr val="FF0000"/>
                </a:solidFill>
              </a:rPr>
              <a:t>一级价格歧视</a:t>
            </a:r>
            <a:r>
              <a:rPr lang="zh-CN" altLang="zh-CN" sz="2000" dirty="0"/>
              <a:t>，企业对每一单位产品都</a:t>
            </a:r>
            <a:r>
              <a:rPr lang="zh-CN" altLang="zh-CN" sz="2000" b="1" dirty="0"/>
              <a:t>按消费者所愿意支付的最高价格</a:t>
            </a:r>
            <a:r>
              <a:rPr lang="zh-CN" altLang="zh-CN" sz="2000" dirty="0"/>
              <a:t>出售。也称作“完全价格歧视”。也就是</a:t>
            </a:r>
            <a:r>
              <a:rPr lang="zh-CN" altLang="zh-CN" sz="2000" b="1" dirty="0"/>
              <a:t>企业对不同的购买者所购买的</a:t>
            </a:r>
            <a:r>
              <a:rPr lang="zh-CN" altLang="zh-CN" sz="2000" b="1" dirty="0">
                <a:solidFill>
                  <a:srgbClr val="FF0000"/>
                </a:solidFill>
              </a:rPr>
              <a:t>每一个批量单位的产品收取不同的价格</a:t>
            </a:r>
            <a:r>
              <a:rPr lang="zh-CN" altLang="zh-CN" sz="2000" dirty="0"/>
              <a:t>，因此，所有消费者剩余都被垄断者占有了。</a:t>
            </a:r>
            <a:endParaRPr lang="en-US" altLang="zh-CN" sz="2000" dirty="0"/>
          </a:p>
          <a:p>
            <a:pPr>
              <a:lnSpc>
                <a:spcPct val="150000"/>
              </a:lnSpc>
            </a:pPr>
            <a:r>
              <a:rPr lang="en-US" altLang="zh-CN" sz="2000" b="1" dirty="0"/>
              <a:t>2</a:t>
            </a:r>
            <a:r>
              <a:rPr lang="zh-CN" altLang="zh-CN" sz="2000" b="1" dirty="0"/>
              <a:t>、</a:t>
            </a:r>
            <a:r>
              <a:rPr lang="zh-CN" altLang="zh-CN" sz="2400" b="1" dirty="0">
                <a:solidFill>
                  <a:srgbClr val="FF0000"/>
                </a:solidFill>
              </a:rPr>
              <a:t>二级价格歧视</a:t>
            </a:r>
            <a:r>
              <a:rPr lang="zh-CN" altLang="zh-CN" sz="2000" dirty="0"/>
              <a:t>，</a:t>
            </a:r>
            <a:r>
              <a:rPr lang="zh-CN" altLang="zh-CN" sz="2000" b="1" dirty="0"/>
              <a:t>按</a:t>
            </a:r>
            <a:r>
              <a:rPr lang="zh-CN" altLang="zh-CN" sz="2400" b="1" dirty="0"/>
              <a:t>不同价格出售不同单位产量</a:t>
            </a:r>
            <a:r>
              <a:rPr lang="zh-CN" altLang="zh-CN" sz="2000" dirty="0"/>
              <a:t>，每个购买相同数量购买者支付价格相同。也就是常说的</a:t>
            </a:r>
            <a:r>
              <a:rPr lang="zh-CN" altLang="zh-CN" sz="2000" b="1" dirty="0"/>
              <a:t>批量作价</a:t>
            </a:r>
            <a:r>
              <a:rPr lang="zh-CN" altLang="zh-CN" sz="2000" dirty="0"/>
              <a:t>。垄断厂商通过对小批量购买的消费者收取额外价格，侵蚀一部分消费者剩余。</a:t>
            </a:r>
          </a:p>
          <a:p>
            <a:pPr>
              <a:lnSpc>
                <a:spcPct val="150000"/>
              </a:lnSpc>
            </a:pPr>
            <a:r>
              <a:rPr lang="en-US" altLang="zh-CN" sz="2000" b="1" dirty="0"/>
              <a:t>3</a:t>
            </a:r>
            <a:r>
              <a:rPr lang="zh-CN" altLang="zh-CN" sz="2000" b="1" dirty="0"/>
              <a:t>、</a:t>
            </a:r>
            <a:r>
              <a:rPr lang="zh-CN" altLang="zh-CN" sz="2400" b="1" dirty="0">
                <a:solidFill>
                  <a:srgbClr val="FF0000"/>
                </a:solidFill>
              </a:rPr>
              <a:t>三级价格歧视</a:t>
            </a:r>
            <a:r>
              <a:rPr lang="zh-CN" altLang="zh-CN" sz="2000" dirty="0"/>
              <a:t>建立在不同的</a:t>
            </a:r>
            <a:r>
              <a:rPr lang="en-US" altLang="zh-CN" sz="2000" dirty="0"/>
              <a:t>E</a:t>
            </a:r>
            <a:r>
              <a:rPr lang="en-US" altLang="zh-CN" sz="2000" baseline="-25000" dirty="0"/>
              <a:t>d</a:t>
            </a:r>
            <a:r>
              <a:rPr lang="zh-CN" altLang="zh-CN" sz="2000" dirty="0"/>
              <a:t>基础上，将消费者分为具有不同</a:t>
            </a:r>
            <a:r>
              <a:rPr lang="en-US" altLang="zh-CN" sz="2000" dirty="0"/>
              <a:t>E</a:t>
            </a:r>
            <a:r>
              <a:rPr lang="en-US" altLang="zh-CN" sz="2000" baseline="-25000" dirty="0"/>
              <a:t>d</a:t>
            </a:r>
            <a:r>
              <a:rPr lang="zh-CN" altLang="zh-CN" sz="2000" dirty="0"/>
              <a:t>两组或更多组，分别</a:t>
            </a:r>
            <a:r>
              <a:rPr lang="zh-CN" altLang="zh-CN" sz="2400" b="1" dirty="0"/>
              <a:t>对各组消费者收取不同的价格</a:t>
            </a:r>
            <a:r>
              <a:rPr lang="zh-CN" altLang="zh-CN" sz="2000" b="1" dirty="0"/>
              <a:t>。</a:t>
            </a:r>
            <a:r>
              <a:rPr lang="zh-CN" altLang="zh-CN" sz="2000" dirty="0"/>
              <a:t>例如，火车硬座客票假期对大学生回家或返校的优惠票价</a:t>
            </a:r>
          </a:p>
        </p:txBody>
      </p:sp>
      <p:sp>
        <p:nvSpPr>
          <p:cNvPr id="8" name="任意多边形 1"/>
          <p:cNvSpPr/>
          <p:nvPr/>
        </p:nvSpPr>
        <p:spPr>
          <a:xfrm flipH="1">
            <a:off x="902513" y="235133"/>
            <a:ext cx="1998618" cy="953587"/>
          </a:xfrm>
          <a:custGeom>
            <a:avLst/>
            <a:gdLst>
              <a:gd name="connsiteX0" fmla="*/ 2312125 w 5996287"/>
              <a:gd name="connsiteY0" fmla="*/ 39195 h 3474727"/>
              <a:gd name="connsiteX1" fmla="*/ 0 w 5996287"/>
              <a:gd name="connsiteY1" fmla="*/ 1750430 h 3474727"/>
              <a:gd name="connsiteX2" fmla="*/ 2325188 w 5996287"/>
              <a:gd name="connsiteY2" fmla="*/ 130635 h 3474727"/>
              <a:gd name="connsiteX3" fmla="*/ 91440 w 5996287"/>
              <a:gd name="connsiteY3" fmla="*/ 1789618 h 3474727"/>
              <a:gd name="connsiteX4" fmla="*/ 2468880 w 5996287"/>
              <a:gd name="connsiteY4" fmla="*/ 222075 h 3474727"/>
              <a:gd name="connsiteX5" fmla="*/ 117565 w 5996287"/>
              <a:gd name="connsiteY5" fmla="*/ 1933310 h 3474727"/>
              <a:gd name="connsiteX6" fmla="*/ 2625634 w 5996287"/>
              <a:gd name="connsiteY6" fmla="*/ 7 h 3474727"/>
              <a:gd name="connsiteX7" fmla="*/ 326571 w 5996287"/>
              <a:gd name="connsiteY7" fmla="*/ 1959435 h 3474727"/>
              <a:gd name="connsiteX8" fmla="*/ 2795451 w 5996287"/>
              <a:gd name="connsiteY8" fmla="*/ 104510 h 3474727"/>
              <a:gd name="connsiteX9" fmla="*/ 404948 w 5996287"/>
              <a:gd name="connsiteY9" fmla="*/ 2129253 h 3474727"/>
              <a:gd name="connsiteX10" fmla="*/ 3161211 w 5996287"/>
              <a:gd name="connsiteY10" fmla="*/ 78384 h 3474727"/>
              <a:gd name="connsiteX11" fmla="*/ 209005 w 5996287"/>
              <a:gd name="connsiteY11" fmla="*/ 2416635 h 3474727"/>
              <a:gd name="connsiteX12" fmla="*/ 3252651 w 5996287"/>
              <a:gd name="connsiteY12" fmla="*/ 130635 h 3474727"/>
              <a:gd name="connsiteX13" fmla="*/ 666205 w 5996287"/>
              <a:gd name="connsiteY13" fmla="*/ 2220693 h 3474727"/>
              <a:gd name="connsiteX14" fmla="*/ 3291840 w 5996287"/>
              <a:gd name="connsiteY14" fmla="*/ 235138 h 3474727"/>
              <a:gd name="connsiteX15" fmla="*/ 888274 w 5996287"/>
              <a:gd name="connsiteY15" fmla="*/ 2364384 h 3474727"/>
              <a:gd name="connsiteX16" fmla="*/ 3500845 w 5996287"/>
              <a:gd name="connsiteY16" fmla="*/ 365767 h 3474727"/>
              <a:gd name="connsiteX17" fmla="*/ 718457 w 5996287"/>
              <a:gd name="connsiteY17" fmla="*/ 2286007 h 3474727"/>
              <a:gd name="connsiteX18" fmla="*/ 3644537 w 5996287"/>
              <a:gd name="connsiteY18" fmla="*/ 457207 h 3474727"/>
              <a:gd name="connsiteX19" fmla="*/ 1005840 w 5996287"/>
              <a:gd name="connsiteY19" fmla="*/ 2442761 h 3474727"/>
              <a:gd name="connsiteX20" fmla="*/ 4023360 w 5996287"/>
              <a:gd name="connsiteY20" fmla="*/ 313515 h 3474727"/>
              <a:gd name="connsiteX21" fmla="*/ 1201783 w 5996287"/>
              <a:gd name="connsiteY21" fmla="*/ 2508075 h 3474727"/>
              <a:gd name="connsiteX22" fmla="*/ 4088674 w 5996287"/>
              <a:gd name="connsiteY22" fmla="*/ 522521 h 3474727"/>
              <a:gd name="connsiteX23" fmla="*/ 1463040 w 5996287"/>
              <a:gd name="connsiteY23" fmla="*/ 2612578 h 3474727"/>
              <a:gd name="connsiteX24" fmla="*/ 4206240 w 5996287"/>
              <a:gd name="connsiteY24" fmla="*/ 574773 h 3474727"/>
              <a:gd name="connsiteX25" fmla="*/ 1254034 w 5996287"/>
              <a:gd name="connsiteY25" fmla="*/ 2625641 h 3474727"/>
              <a:gd name="connsiteX26" fmla="*/ 4545874 w 5996287"/>
              <a:gd name="connsiteY26" fmla="*/ 666213 h 3474727"/>
              <a:gd name="connsiteX27" fmla="*/ 1881051 w 5996287"/>
              <a:gd name="connsiteY27" fmla="*/ 2677893 h 3474727"/>
              <a:gd name="connsiteX28" fmla="*/ 4846320 w 5996287"/>
              <a:gd name="connsiteY28" fmla="*/ 600898 h 3474727"/>
              <a:gd name="connsiteX29" fmla="*/ 1750423 w 5996287"/>
              <a:gd name="connsiteY29" fmla="*/ 2508075 h 3474727"/>
              <a:gd name="connsiteX30" fmla="*/ 4833257 w 5996287"/>
              <a:gd name="connsiteY30" fmla="*/ 914407 h 3474727"/>
              <a:gd name="connsiteX31" fmla="*/ 1841863 w 5996287"/>
              <a:gd name="connsiteY31" fmla="*/ 3004464 h 3474727"/>
              <a:gd name="connsiteX32" fmla="*/ 5068388 w 5996287"/>
              <a:gd name="connsiteY32" fmla="*/ 679275 h 3474727"/>
              <a:gd name="connsiteX33" fmla="*/ 1894114 w 5996287"/>
              <a:gd name="connsiteY33" fmla="*/ 3226533 h 3474727"/>
              <a:gd name="connsiteX34" fmla="*/ 5603965 w 5996287"/>
              <a:gd name="connsiteY34" fmla="*/ 587835 h 3474727"/>
              <a:gd name="connsiteX35" fmla="*/ 2325188 w 5996287"/>
              <a:gd name="connsiteY35" fmla="*/ 3278784 h 3474727"/>
              <a:gd name="connsiteX36" fmla="*/ 5826034 w 5996287"/>
              <a:gd name="connsiteY36" fmla="*/ 757653 h 3474727"/>
              <a:gd name="connsiteX37" fmla="*/ 2220685 w 5996287"/>
              <a:gd name="connsiteY37" fmla="*/ 3122030 h 3474727"/>
              <a:gd name="connsiteX38" fmla="*/ 5995851 w 5996287"/>
              <a:gd name="connsiteY38" fmla="*/ 940533 h 3474727"/>
              <a:gd name="connsiteX39" fmla="*/ 2416628 w 5996287"/>
              <a:gd name="connsiteY39" fmla="*/ 3474727 h 34747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</a:cxnLst>
            <a:rect l="l" t="t" r="r" b="b"/>
            <a:pathLst>
              <a:path w="5996287" h="3474727">
                <a:moveTo>
                  <a:pt x="2312125" y="39195"/>
                </a:moveTo>
                <a:lnTo>
                  <a:pt x="0" y="1750430"/>
                </a:lnTo>
                <a:cubicBezTo>
                  <a:pt x="2177" y="1765670"/>
                  <a:pt x="2309948" y="124104"/>
                  <a:pt x="2325188" y="130635"/>
                </a:cubicBezTo>
                <a:cubicBezTo>
                  <a:pt x="2340428" y="137166"/>
                  <a:pt x="67491" y="1774378"/>
                  <a:pt x="91440" y="1789618"/>
                </a:cubicBezTo>
                <a:cubicBezTo>
                  <a:pt x="115389" y="1804858"/>
                  <a:pt x="2464526" y="198126"/>
                  <a:pt x="2468880" y="222075"/>
                </a:cubicBezTo>
                <a:cubicBezTo>
                  <a:pt x="2473234" y="246024"/>
                  <a:pt x="91439" y="1970321"/>
                  <a:pt x="117565" y="1933310"/>
                </a:cubicBezTo>
                <a:cubicBezTo>
                  <a:pt x="143691" y="1896299"/>
                  <a:pt x="2590800" y="-4347"/>
                  <a:pt x="2625634" y="7"/>
                </a:cubicBezTo>
                <a:cubicBezTo>
                  <a:pt x="2660468" y="4361"/>
                  <a:pt x="298268" y="1942018"/>
                  <a:pt x="326571" y="1959435"/>
                </a:cubicBezTo>
                <a:cubicBezTo>
                  <a:pt x="354874" y="1976852"/>
                  <a:pt x="2782388" y="76207"/>
                  <a:pt x="2795451" y="104510"/>
                </a:cubicBezTo>
                <a:cubicBezTo>
                  <a:pt x="2808514" y="132813"/>
                  <a:pt x="343988" y="2133607"/>
                  <a:pt x="404948" y="2129253"/>
                </a:cubicBezTo>
                <a:cubicBezTo>
                  <a:pt x="465908" y="2124899"/>
                  <a:pt x="3193868" y="30487"/>
                  <a:pt x="3161211" y="78384"/>
                </a:cubicBezTo>
                <a:cubicBezTo>
                  <a:pt x="3128554" y="126281"/>
                  <a:pt x="193765" y="2407927"/>
                  <a:pt x="209005" y="2416635"/>
                </a:cubicBezTo>
                <a:cubicBezTo>
                  <a:pt x="224245" y="2425343"/>
                  <a:pt x="3176451" y="163292"/>
                  <a:pt x="3252651" y="130635"/>
                </a:cubicBezTo>
                <a:cubicBezTo>
                  <a:pt x="3328851" y="97978"/>
                  <a:pt x="659673" y="2203276"/>
                  <a:pt x="666205" y="2220693"/>
                </a:cubicBezTo>
                <a:cubicBezTo>
                  <a:pt x="672736" y="2238110"/>
                  <a:pt x="3254829" y="211190"/>
                  <a:pt x="3291840" y="235138"/>
                </a:cubicBezTo>
                <a:cubicBezTo>
                  <a:pt x="3328852" y="259087"/>
                  <a:pt x="853440" y="2342613"/>
                  <a:pt x="888274" y="2364384"/>
                </a:cubicBezTo>
                <a:cubicBezTo>
                  <a:pt x="923108" y="2386156"/>
                  <a:pt x="3529148" y="378830"/>
                  <a:pt x="3500845" y="365767"/>
                </a:cubicBezTo>
                <a:cubicBezTo>
                  <a:pt x="3472542" y="352704"/>
                  <a:pt x="694508" y="2270767"/>
                  <a:pt x="718457" y="2286007"/>
                </a:cubicBezTo>
                <a:cubicBezTo>
                  <a:pt x="742406" y="2301247"/>
                  <a:pt x="3596640" y="431081"/>
                  <a:pt x="3644537" y="457207"/>
                </a:cubicBezTo>
                <a:cubicBezTo>
                  <a:pt x="3692434" y="483333"/>
                  <a:pt x="942703" y="2466710"/>
                  <a:pt x="1005840" y="2442761"/>
                </a:cubicBezTo>
                <a:cubicBezTo>
                  <a:pt x="1068977" y="2418812"/>
                  <a:pt x="3990703" y="302629"/>
                  <a:pt x="4023360" y="313515"/>
                </a:cubicBezTo>
                <a:cubicBezTo>
                  <a:pt x="4056017" y="324401"/>
                  <a:pt x="1190897" y="2473241"/>
                  <a:pt x="1201783" y="2508075"/>
                </a:cubicBezTo>
                <a:cubicBezTo>
                  <a:pt x="1212669" y="2542909"/>
                  <a:pt x="4045131" y="505104"/>
                  <a:pt x="4088674" y="522521"/>
                </a:cubicBezTo>
                <a:cubicBezTo>
                  <a:pt x="4132217" y="539938"/>
                  <a:pt x="1443446" y="2603869"/>
                  <a:pt x="1463040" y="2612578"/>
                </a:cubicBezTo>
                <a:cubicBezTo>
                  <a:pt x="1482634" y="2621287"/>
                  <a:pt x="4241074" y="572596"/>
                  <a:pt x="4206240" y="574773"/>
                </a:cubicBezTo>
                <a:cubicBezTo>
                  <a:pt x="4171406" y="576950"/>
                  <a:pt x="1197428" y="2610401"/>
                  <a:pt x="1254034" y="2625641"/>
                </a:cubicBezTo>
                <a:cubicBezTo>
                  <a:pt x="1310640" y="2640881"/>
                  <a:pt x="4441371" y="657504"/>
                  <a:pt x="4545874" y="666213"/>
                </a:cubicBezTo>
                <a:cubicBezTo>
                  <a:pt x="4650377" y="674922"/>
                  <a:pt x="1830977" y="2688779"/>
                  <a:pt x="1881051" y="2677893"/>
                </a:cubicBezTo>
                <a:cubicBezTo>
                  <a:pt x="1931125" y="2667007"/>
                  <a:pt x="4868091" y="629201"/>
                  <a:pt x="4846320" y="600898"/>
                </a:cubicBezTo>
                <a:cubicBezTo>
                  <a:pt x="4824549" y="572595"/>
                  <a:pt x="1752600" y="2455824"/>
                  <a:pt x="1750423" y="2508075"/>
                </a:cubicBezTo>
                <a:cubicBezTo>
                  <a:pt x="1748246" y="2560326"/>
                  <a:pt x="4818017" y="831676"/>
                  <a:pt x="4833257" y="914407"/>
                </a:cubicBezTo>
                <a:cubicBezTo>
                  <a:pt x="4848497" y="997138"/>
                  <a:pt x="1802675" y="3043653"/>
                  <a:pt x="1841863" y="3004464"/>
                </a:cubicBezTo>
                <a:cubicBezTo>
                  <a:pt x="1881051" y="2965275"/>
                  <a:pt x="5059680" y="642264"/>
                  <a:pt x="5068388" y="679275"/>
                </a:cubicBezTo>
                <a:cubicBezTo>
                  <a:pt x="5077096" y="716286"/>
                  <a:pt x="1804851" y="3241773"/>
                  <a:pt x="1894114" y="3226533"/>
                </a:cubicBezTo>
                <a:cubicBezTo>
                  <a:pt x="1983377" y="3211293"/>
                  <a:pt x="5532119" y="579127"/>
                  <a:pt x="5603965" y="587835"/>
                </a:cubicBezTo>
                <a:cubicBezTo>
                  <a:pt x="5675811" y="596543"/>
                  <a:pt x="2288176" y="3250481"/>
                  <a:pt x="2325188" y="3278784"/>
                </a:cubicBezTo>
                <a:cubicBezTo>
                  <a:pt x="2362200" y="3307087"/>
                  <a:pt x="5843451" y="783779"/>
                  <a:pt x="5826034" y="757653"/>
                </a:cubicBezTo>
                <a:cubicBezTo>
                  <a:pt x="5808617" y="731527"/>
                  <a:pt x="2192382" y="3091550"/>
                  <a:pt x="2220685" y="3122030"/>
                </a:cubicBezTo>
                <a:cubicBezTo>
                  <a:pt x="2248988" y="3152510"/>
                  <a:pt x="5963194" y="881750"/>
                  <a:pt x="5995851" y="940533"/>
                </a:cubicBezTo>
                <a:cubicBezTo>
                  <a:pt x="6028508" y="999316"/>
                  <a:pt x="4222568" y="2237021"/>
                  <a:pt x="2416628" y="3474727"/>
                </a:cubicBezTo>
              </a:path>
            </a:pathLst>
          </a:custGeom>
          <a:noFill/>
          <a:ln w="3175">
            <a:solidFill>
              <a:srgbClr val="4D78B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  <a:sym typeface="+mn-lt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3336281" y="326573"/>
            <a:ext cx="551946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zh-CN" altLang="en-US" sz="3200" b="1" dirty="0">
                <a:blipFill>
                  <a:blip r:embed="rId3"/>
                  <a:stretch>
                    <a:fillRect/>
                  </a:stretch>
                </a:blipFill>
                <a:cs typeface="+mn-ea"/>
                <a:sym typeface="+mn-lt"/>
              </a:rPr>
              <a:t>完全垄断市场中生产者的行为</a:t>
            </a:r>
          </a:p>
        </p:txBody>
      </p:sp>
      <p:sp>
        <p:nvSpPr>
          <p:cNvPr id="10" name="任意多边形 3"/>
          <p:cNvSpPr/>
          <p:nvPr/>
        </p:nvSpPr>
        <p:spPr>
          <a:xfrm rot="16200000" flipH="1">
            <a:off x="6073140" y="-2293316"/>
            <a:ext cx="45719" cy="6389737"/>
          </a:xfrm>
          <a:custGeom>
            <a:avLst/>
            <a:gdLst/>
            <a:ahLst/>
            <a:cxnLst/>
            <a:rect l="l" t="t" r="r" b="b"/>
            <a:pathLst>
              <a:path w="24231" h="914247">
                <a:moveTo>
                  <a:pt x="5283" y="910420"/>
                </a:moveTo>
                <a:lnTo>
                  <a:pt x="5106" y="914247"/>
                </a:lnTo>
                <a:lnTo>
                  <a:pt x="3582" y="914247"/>
                </a:lnTo>
                <a:close/>
                <a:moveTo>
                  <a:pt x="24231" y="887871"/>
                </a:moveTo>
                <a:lnTo>
                  <a:pt x="24231" y="914247"/>
                </a:lnTo>
                <a:lnTo>
                  <a:pt x="14665" y="914247"/>
                </a:lnTo>
                <a:lnTo>
                  <a:pt x="21671" y="894208"/>
                </a:lnTo>
                <a:close/>
                <a:moveTo>
                  <a:pt x="7503" y="865611"/>
                </a:moveTo>
                <a:lnTo>
                  <a:pt x="7216" y="868576"/>
                </a:lnTo>
                <a:lnTo>
                  <a:pt x="6766" y="878326"/>
                </a:lnTo>
                <a:lnTo>
                  <a:pt x="0" y="886263"/>
                </a:lnTo>
                <a:lnTo>
                  <a:pt x="0" y="876548"/>
                </a:lnTo>
                <a:lnTo>
                  <a:pt x="5182" y="868927"/>
                </a:lnTo>
                <a:close/>
                <a:moveTo>
                  <a:pt x="24231" y="857838"/>
                </a:moveTo>
                <a:lnTo>
                  <a:pt x="24231" y="867787"/>
                </a:lnTo>
                <a:lnTo>
                  <a:pt x="5283" y="910420"/>
                </a:lnTo>
                <a:lnTo>
                  <a:pt x="6766" y="878326"/>
                </a:lnTo>
                <a:close/>
                <a:moveTo>
                  <a:pt x="24231" y="840913"/>
                </a:moveTo>
                <a:lnTo>
                  <a:pt x="24231" y="841714"/>
                </a:lnTo>
                <a:lnTo>
                  <a:pt x="7503" y="865611"/>
                </a:lnTo>
                <a:lnTo>
                  <a:pt x="7514" y="865497"/>
                </a:lnTo>
                <a:close/>
                <a:moveTo>
                  <a:pt x="9928" y="840562"/>
                </a:moveTo>
                <a:lnTo>
                  <a:pt x="7514" y="865497"/>
                </a:lnTo>
                <a:lnTo>
                  <a:pt x="5182" y="868927"/>
                </a:lnTo>
                <a:lnTo>
                  <a:pt x="0" y="876330"/>
                </a:lnTo>
                <a:lnTo>
                  <a:pt x="0" y="855943"/>
                </a:lnTo>
                <a:lnTo>
                  <a:pt x="1909" y="852567"/>
                </a:lnTo>
                <a:close/>
                <a:moveTo>
                  <a:pt x="15593" y="782055"/>
                </a:moveTo>
                <a:lnTo>
                  <a:pt x="14536" y="792975"/>
                </a:lnTo>
                <a:lnTo>
                  <a:pt x="0" y="815757"/>
                </a:lnTo>
                <a:lnTo>
                  <a:pt x="0" y="811766"/>
                </a:lnTo>
                <a:close/>
                <a:moveTo>
                  <a:pt x="24231" y="780256"/>
                </a:moveTo>
                <a:lnTo>
                  <a:pt x="24231" y="819152"/>
                </a:lnTo>
                <a:lnTo>
                  <a:pt x="9928" y="840562"/>
                </a:lnTo>
                <a:lnTo>
                  <a:pt x="14536" y="792975"/>
                </a:lnTo>
                <a:lnTo>
                  <a:pt x="18270" y="787121"/>
                </a:lnTo>
                <a:close/>
                <a:moveTo>
                  <a:pt x="24231" y="761668"/>
                </a:moveTo>
                <a:lnTo>
                  <a:pt x="24231" y="765596"/>
                </a:lnTo>
                <a:lnTo>
                  <a:pt x="15593" y="782055"/>
                </a:lnTo>
                <a:lnTo>
                  <a:pt x="15754" y="780386"/>
                </a:lnTo>
                <a:close/>
                <a:moveTo>
                  <a:pt x="24231" y="712346"/>
                </a:moveTo>
                <a:lnTo>
                  <a:pt x="24231" y="731086"/>
                </a:lnTo>
                <a:lnTo>
                  <a:pt x="18270" y="754399"/>
                </a:lnTo>
                <a:lnTo>
                  <a:pt x="15754" y="780386"/>
                </a:lnTo>
                <a:lnTo>
                  <a:pt x="13254" y="785906"/>
                </a:lnTo>
                <a:lnTo>
                  <a:pt x="0" y="811485"/>
                </a:lnTo>
                <a:lnTo>
                  <a:pt x="0" y="752641"/>
                </a:lnTo>
                <a:lnTo>
                  <a:pt x="18270" y="721676"/>
                </a:lnTo>
                <a:close/>
                <a:moveTo>
                  <a:pt x="4049" y="698809"/>
                </a:moveTo>
                <a:lnTo>
                  <a:pt x="1909" y="705315"/>
                </a:lnTo>
                <a:lnTo>
                  <a:pt x="0" y="710229"/>
                </a:lnTo>
                <a:lnTo>
                  <a:pt x="0" y="701476"/>
                </a:lnTo>
                <a:lnTo>
                  <a:pt x="3903" y="698941"/>
                </a:lnTo>
                <a:close/>
                <a:moveTo>
                  <a:pt x="24231" y="652905"/>
                </a:moveTo>
                <a:lnTo>
                  <a:pt x="24231" y="680503"/>
                </a:lnTo>
                <a:lnTo>
                  <a:pt x="4049" y="698809"/>
                </a:lnTo>
                <a:lnTo>
                  <a:pt x="14843" y="665990"/>
                </a:lnTo>
                <a:close/>
                <a:moveTo>
                  <a:pt x="24231" y="619049"/>
                </a:moveTo>
                <a:lnTo>
                  <a:pt x="24231" y="637446"/>
                </a:lnTo>
                <a:lnTo>
                  <a:pt x="14843" y="665990"/>
                </a:lnTo>
                <a:lnTo>
                  <a:pt x="0" y="686679"/>
                </a:lnTo>
                <a:lnTo>
                  <a:pt x="0" y="646781"/>
                </a:lnTo>
                <a:close/>
                <a:moveTo>
                  <a:pt x="3622" y="602431"/>
                </a:moveTo>
                <a:lnTo>
                  <a:pt x="0" y="609824"/>
                </a:lnTo>
                <a:lnTo>
                  <a:pt x="0" y="603434"/>
                </a:lnTo>
                <a:lnTo>
                  <a:pt x="3088" y="602562"/>
                </a:lnTo>
                <a:close/>
                <a:moveTo>
                  <a:pt x="13271" y="600059"/>
                </a:moveTo>
                <a:lnTo>
                  <a:pt x="0" y="626949"/>
                </a:lnTo>
                <a:lnTo>
                  <a:pt x="0" y="618882"/>
                </a:lnTo>
                <a:lnTo>
                  <a:pt x="9809" y="600910"/>
                </a:lnTo>
                <a:close/>
                <a:moveTo>
                  <a:pt x="24231" y="578966"/>
                </a:moveTo>
                <a:lnTo>
                  <a:pt x="24231" y="597364"/>
                </a:lnTo>
                <a:lnTo>
                  <a:pt x="13271" y="600059"/>
                </a:lnTo>
                <a:lnTo>
                  <a:pt x="14340" y="597894"/>
                </a:lnTo>
                <a:close/>
                <a:moveTo>
                  <a:pt x="15033" y="562383"/>
                </a:moveTo>
                <a:lnTo>
                  <a:pt x="1647" y="598860"/>
                </a:lnTo>
                <a:lnTo>
                  <a:pt x="0" y="603432"/>
                </a:lnTo>
                <a:lnTo>
                  <a:pt x="0" y="582448"/>
                </a:lnTo>
                <a:close/>
                <a:moveTo>
                  <a:pt x="24231" y="560369"/>
                </a:moveTo>
                <a:lnTo>
                  <a:pt x="24231" y="574485"/>
                </a:lnTo>
                <a:lnTo>
                  <a:pt x="9809" y="600910"/>
                </a:lnTo>
                <a:lnTo>
                  <a:pt x="3622" y="602431"/>
                </a:lnTo>
                <a:close/>
                <a:moveTo>
                  <a:pt x="24231" y="537319"/>
                </a:moveTo>
                <a:lnTo>
                  <a:pt x="24231" y="550611"/>
                </a:lnTo>
                <a:lnTo>
                  <a:pt x="18270" y="558063"/>
                </a:lnTo>
                <a:lnTo>
                  <a:pt x="15033" y="562383"/>
                </a:lnTo>
                <a:close/>
                <a:moveTo>
                  <a:pt x="24231" y="507786"/>
                </a:moveTo>
                <a:lnTo>
                  <a:pt x="24231" y="529738"/>
                </a:lnTo>
                <a:lnTo>
                  <a:pt x="0" y="578164"/>
                </a:lnTo>
                <a:lnTo>
                  <a:pt x="0" y="575156"/>
                </a:lnTo>
                <a:lnTo>
                  <a:pt x="12382" y="543377"/>
                </a:lnTo>
                <a:close/>
                <a:moveTo>
                  <a:pt x="24231" y="501381"/>
                </a:moveTo>
                <a:lnTo>
                  <a:pt x="24231" y="501744"/>
                </a:lnTo>
                <a:lnTo>
                  <a:pt x="21546" y="508202"/>
                </a:lnTo>
                <a:lnTo>
                  <a:pt x="0" y="563090"/>
                </a:lnTo>
                <a:lnTo>
                  <a:pt x="0" y="556453"/>
                </a:lnTo>
                <a:close/>
                <a:moveTo>
                  <a:pt x="1909" y="410811"/>
                </a:moveTo>
                <a:lnTo>
                  <a:pt x="0" y="414762"/>
                </a:lnTo>
                <a:lnTo>
                  <a:pt x="0" y="413381"/>
                </a:lnTo>
                <a:close/>
                <a:moveTo>
                  <a:pt x="3418" y="408396"/>
                </a:moveTo>
                <a:lnTo>
                  <a:pt x="2497" y="410155"/>
                </a:lnTo>
                <a:lnTo>
                  <a:pt x="1909" y="410811"/>
                </a:lnTo>
                <a:close/>
                <a:moveTo>
                  <a:pt x="24231" y="398062"/>
                </a:moveTo>
                <a:lnTo>
                  <a:pt x="24231" y="422586"/>
                </a:lnTo>
                <a:lnTo>
                  <a:pt x="0" y="480889"/>
                </a:lnTo>
                <a:lnTo>
                  <a:pt x="0" y="450165"/>
                </a:lnTo>
                <a:lnTo>
                  <a:pt x="4211" y="436105"/>
                </a:lnTo>
                <a:lnTo>
                  <a:pt x="9821" y="425737"/>
                </a:lnTo>
                <a:close/>
                <a:moveTo>
                  <a:pt x="18211" y="392616"/>
                </a:moveTo>
                <a:lnTo>
                  <a:pt x="11054" y="413256"/>
                </a:lnTo>
                <a:lnTo>
                  <a:pt x="4211" y="436105"/>
                </a:lnTo>
                <a:lnTo>
                  <a:pt x="0" y="443888"/>
                </a:lnTo>
                <a:lnTo>
                  <a:pt x="0" y="414921"/>
                </a:lnTo>
                <a:lnTo>
                  <a:pt x="2497" y="410155"/>
                </a:lnTo>
                <a:close/>
                <a:moveTo>
                  <a:pt x="24231" y="375252"/>
                </a:moveTo>
                <a:lnTo>
                  <a:pt x="24231" y="385897"/>
                </a:lnTo>
                <a:lnTo>
                  <a:pt x="18211" y="392616"/>
                </a:lnTo>
                <a:close/>
                <a:moveTo>
                  <a:pt x="946" y="372617"/>
                </a:moveTo>
                <a:lnTo>
                  <a:pt x="0" y="374923"/>
                </a:lnTo>
                <a:lnTo>
                  <a:pt x="0" y="373274"/>
                </a:lnTo>
                <a:close/>
                <a:moveTo>
                  <a:pt x="24231" y="368546"/>
                </a:moveTo>
                <a:lnTo>
                  <a:pt x="24231" y="375095"/>
                </a:lnTo>
                <a:lnTo>
                  <a:pt x="3418" y="408396"/>
                </a:lnTo>
                <a:lnTo>
                  <a:pt x="22381" y="372205"/>
                </a:lnTo>
                <a:close/>
                <a:moveTo>
                  <a:pt x="17496" y="361533"/>
                </a:moveTo>
                <a:lnTo>
                  <a:pt x="0" y="412652"/>
                </a:lnTo>
                <a:lnTo>
                  <a:pt x="0" y="380575"/>
                </a:lnTo>
                <a:lnTo>
                  <a:pt x="1909" y="378088"/>
                </a:lnTo>
                <a:lnTo>
                  <a:pt x="6712" y="368669"/>
                </a:lnTo>
                <a:close/>
                <a:moveTo>
                  <a:pt x="24231" y="341854"/>
                </a:moveTo>
                <a:lnTo>
                  <a:pt x="24231" y="357077"/>
                </a:lnTo>
                <a:lnTo>
                  <a:pt x="17496" y="361533"/>
                </a:lnTo>
                <a:close/>
                <a:moveTo>
                  <a:pt x="24231" y="317948"/>
                </a:moveTo>
                <a:lnTo>
                  <a:pt x="24231" y="334309"/>
                </a:lnTo>
                <a:lnTo>
                  <a:pt x="6712" y="368669"/>
                </a:lnTo>
                <a:lnTo>
                  <a:pt x="4938" y="369842"/>
                </a:lnTo>
                <a:lnTo>
                  <a:pt x="946" y="372617"/>
                </a:lnTo>
                <a:lnTo>
                  <a:pt x="3396" y="366647"/>
                </a:lnTo>
                <a:cubicBezTo>
                  <a:pt x="7901" y="355454"/>
                  <a:pt x="12840" y="342968"/>
                  <a:pt x="18270" y="329004"/>
                </a:cubicBezTo>
                <a:lnTo>
                  <a:pt x="18607" y="327910"/>
                </a:lnTo>
                <a:close/>
                <a:moveTo>
                  <a:pt x="11602" y="312390"/>
                </a:moveTo>
                <a:lnTo>
                  <a:pt x="0" y="336412"/>
                </a:lnTo>
                <a:lnTo>
                  <a:pt x="0" y="325354"/>
                </a:lnTo>
                <a:close/>
                <a:moveTo>
                  <a:pt x="11729" y="312127"/>
                </a:moveTo>
                <a:lnTo>
                  <a:pt x="11652" y="312334"/>
                </a:lnTo>
                <a:lnTo>
                  <a:pt x="11602" y="312390"/>
                </a:lnTo>
                <a:close/>
                <a:moveTo>
                  <a:pt x="17161" y="300881"/>
                </a:moveTo>
                <a:lnTo>
                  <a:pt x="11729" y="312127"/>
                </a:lnTo>
                <a:lnTo>
                  <a:pt x="14902" y="303593"/>
                </a:lnTo>
                <a:close/>
                <a:moveTo>
                  <a:pt x="24231" y="298145"/>
                </a:moveTo>
                <a:lnTo>
                  <a:pt x="24231" y="309647"/>
                </a:lnTo>
                <a:lnTo>
                  <a:pt x="18607" y="327910"/>
                </a:lnTo>
                <a:lnTo>
                  <a:pt x="14205" y="335709"/>
                </a:lnTo>
                <a:cubicBezTo>
                  <a:pt x="9994" y="342497"/>
                  <a:pt x="5528" y="349315"/>
                  <a:pt x="572" y="357320"/>
                </a:cubicBezTo>
                <a:lnTo>
                  <a:pt x="0" y="358312"/>
                </a:lnTo>
                <a:lnTo>
                  <a:pt x="0" y="347379"/>
                </a:lnTo>
                <a:lnTo>
                  <a:pt x="8326" y="321282"/>
                </a:lnTo>
                <a:lnTo>
                  <a:pt x="11652" y="312334"/>
                </a:lnTo>
                <a:lnTo>
                  <a:pt x="22595" y="300108"/>
                </a:lnTo>
                <a:close/>
                <a:moveTo>
                  <a:pt x="24231" y="286243"/>
                </a:moveTo>
                <a:lnTo>
                  <a:pt x="24231" y="292396"/>
                </a:lnTo>
                <a:lnTo>
                  <a:pt x="17161" y="300881"/>
                </a:lnTo>
                <a:close/>
                <a:moveTo>
                  <a:pt x="18603" y="231141"/>
                </a:moveTo>
                <a:lnTo>
                  <a:pt x="16606" y="235168"/>
                </a:lnTo>
                <a:lnTo>
                  <a:pt x="4000" y="260495"/>
                </a:lnTo>
                <a:lnTo>
                  <a:pt x="1909" y="263559"/>
                </a:lnTo>
                <a:lnTo>
                  <a:pt x="0" y="267317"/>
                </a:lnTo>
                <a:lnTo>
                  <a:pt x="0" y="258594"/>
                </a:lnTo>
                <a:close/>
                <a:moveTo>
                  <a:pt x="24231" y="230849"/>
                </a:moveTo>
                <a:lnTo>
                  <a:pt x="24231" y="278494"/>
                </a:lnTo>
                <a:lnTo>
                  <a:pt x="14902" y="303593"/>
                </a:lnTo>
                <a:lnTo>
                  <a:pt x="0" y="321476"/>
                </a:lnTo>
                <a:lnTo>
                  <a:pt x="0" y="268532"/>
                </a:lnTo>
                <a:lnTo>
                  <a:pt x="4000" y="260495"/>
                </a:lnTo>
                <a:close/>
                <a:moveTo>
                  <a:pt x="24231" y="219793"/>
                </a:moveTo>
                <a:lnTo>
                  <a:pt x="24231" y="222836"/>
                </a:lnTo>
                <a:lnTo>
                  <a:pt x="18603" y="231141"/>
                </a:lnTo>
                <a:close/>
                <a:moveTo>
                  <a:pt x="24231" y="133342"/>
                </a:moveTo>
                <a:lnTo>
                  <a:pt x="24231" y="206545"/>
                </a:lnTo>
                <a:lnTo>
                  <a:pt x="13499" y="223505"/>
                </a:lnTo>
                <a:lnTo>
                  <a:pt x="0" y="245723"/>
                </a:lnTo>
                <a:lnTo>
                  <a:pt x="0" y="173915"/>
                </a:lnTo>
                <a:close/>
                <a:moveTo>
                  <a:pt x="24231" y="123476"/>
                </a:moveTo>
                <a:lnTo>
                  <a:pt x="24231" y="130027"/>
                </a:lnTo>
                <a:lnTo>
                  <a:pt x="17186" y="143459"/>
                </a:lnTo>
                <a:lnTo>
                  <a:pt x="0" y="171861"/>
                </a:lnTo>
                <a:lnTo>
                  <a:pt x="0" y="166299"/>
                </a:lnTo>
                <a:lnTo>
                  <a:pt x="18270" y="132668"/>
                </a:lnTo>
                <a:close/>
                <a:moveTo>
                  <a:pt x="10141" y="101902"/>
                </a:moveTo>
                <a:lnTo>
                  <a:pt x="3390" y="124989"/>
                </a:lnTo>
                <a:lnTo>
                  <a:pt x="0" y="135481"/>
                </a:lnTo>
                <a:lnTo>
                  <a:pt x="0" y="120168"/>
                </a:lnTo>
                <a:lnTo>
                  <a:pt x="2059" y="116043"/>
                </a:lnTo>
                <a:close/>
                <a:moveTo>
                  <a:pt x="24231" y="71662"/>
                </a:moveTo>
                <a:lnTo>
                  <a:pt x="24231" y="77243"/>
                </a:lnTo>
                <a:lnTo>
                  <a:pt x="10141" y="101902"/>
                </a:lnTo>
                <a:lnTo>
                  <a:pt x="11579" y="96983"/>
                </a:lnTo>
                <a:lnTo>
                  <a:pt x="18270" y="83584"/>
                </a:lnTo>
                <a:close/>
                <a:moveTo>
                  <a:pt x="8884" y="41579"/>
                </a:moveTo>
                <a:lnTo>
                  <a:pt x="5981" y="51185"/>
                </a:lnTo>
                <a:lnTo>
                  <a:pt x="0" y="58084"/>
                </a:lnTo>
                <a:lnTo>
                  <a:pt x="0" y="57571"/>
                </a:lnTo>
                <a:close/>
                <a:moveTo>
                  <a:pt x="24231" y="30135"/>
                </a:moveTo>
                <a:lnTo>
                  <a:pt x="24231" y="53709"/>
                </a:lnTo>
                <a:lnTo>
                  <a:pt x="11579" y="96983"/>
                </a:lnTo>
                <a:lnTo>
                  <a:pt x="2059" y="116043"/>
                </a:lnTo>
                <a:lnTo>
                  <a:pt x="1909" y="116307"/>
                </a:lnTo>
                <a:lnTo>
                  <a:pt x="0" y="120126"/>
                </a:lnTo>
                <a:lnTo>
                  <a:pt x="0" y="70975"/>
                </a:lnTo>
                <a:lnTo>
                  <a:pt x="5981" y="51185"/>
                </a:lnTo>
                <a:close/>
                <a:moveTo>
                  <a:pt x="20675" y="0"/>
                </a:moveTo>
                <a:lnTo>
                  <a:pt x="24231" y="0"/>
                </a:lnTo>
                <a:lnTo>
                  <a:pt x="24231" y="13954"/>
                </a:lnTo>
                <a:lnTo>
                  <a:pt x="8884" y="41579"/>
                </a:lnTo>
                <a:lnTo>
                  <a:pt x="12161" y="30736"/>
                </a:lnTo>
                <a:close/>
                <a:moveTo>
                  <a:pt x="0" y="0"/>
                </a:moveTo>
                <a:lnTo>
                  <a:pt x="3827" y="0"/>
                </a:lnTo>
                <a:lnTo>
                  <a:pt x="0" y="8201"/>
                </a:lnTo>
                <a:close/>
              </a:path>
            </a:pathLst>
          </a:custGeom>
          <a:blipFill dpi="0" rotWithShape="1">
            <a:blip r:embed="rId3"/>
            <a:srcRect/>
            <a:stretch>
              <a:fillRect/>
            </a:stretch>
          </a:blip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noAutofit/>
          </a:bodyPr>
          <a:lstStyle/>
          <a:p>
            <a:endParaRPr lang="zh-CN" altLang="en-US">
              <a:cs typeface="+mn-ea"/>
              <a:sym typeface="+mn-lt"/>
            </a:endParaRPr>
          </a:p>
        </p:txBody>
      </p:sp>
      <p:sp>
        <p:nvSpPr>
          <p:cNvPr id="11" name="文本框 10"/>
          <p:cNvSpPr txBox="1"/>
          <p:nvPr/>
        </p:nvSpPr>
        <p:spPr>
          <a:xfrm>
            <a:off x="1586619" y="378334"/>
            <a:ext cx="38504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800" dirty="0">
                <a:solidFill>
                  <a:schemeClr val="bg1"/>
                </a:solidFill>
                <a:cs typeface="+mn-ea"/>
                <a:sym typeface="+mn-lt"/>
              </a:rPr>
              <a:t>3</a:t>
            </a:r>
            <a:endParaRPr lang="zh-CN" altLang="en-US" sz="2800" dirty="0">
              <a:solidFill>
                <a:schemeClr val="bg1"/>
              </a:solidFill>
              <a:cs typeface="+mn-ea"/>
              <a:sym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8426517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Click="0" advTm="5000">
        <p14:gallery dir="l"/>
      </p:transition>
    </mc:Choice>
    <mc:Fallback xmlns="">
      <p:transition spd="slow" advClick="0" advTm="5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0" decel="100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" accel="100000" fill="hold">
                                          <p:stCondLst>
                                            <p:cond delay="45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2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TextBox 38"/>
          <p:cNvSpPr txBox="1"/>
          <p:nvPr/>
        </p:nvSpPr>
        <p:spPr>
          <a:xfrm>
            <a:off x="342900" y="1331921"/>
            <a:ext cx="11495314" cy="4904676"/>
          </a:xfrm>
          <a:prstGeom prst="rect">
            <a:avLst/>
          </a:prstGeom>
          <a:noFill/>
        </p:spPr>
        <p:txBody>
          <a:bodyPr wrap="square" lIns="0" rIns="0" bIns="0" rtlCol="0">
            <a:spAutoFit/>
          </a:bodyPr>
          <a:lstStyle/>
          <a:p>
            <a:r>
              <a:rPr lang="zh-CN" altLang="en-US" sz="3200" dirty="0">
                <a:solidFill>
                  <a:srgbClr val="FC838C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Helvetica Neue"/>
              </a:rPr>
              <a:t>价格歧视的类型、基本条件及基本原则</a:t>
            </a:r>
            <a:endParaRPr lang="en-US" altLang="zh-CN" b="1" dirty="0">
              <a:highlight>
                <a:srgbClr val="FFFF00"/>
              </a:highlight>
            </a:endParaRPr>
          </a:p>
          <a:p>
            <a:pPr>
              <a:lnSpc>
                <a:spcPct val="150000"/>
              </a:lnSpc>
            </a:pPr>
            <a:endParaRPr lang="zh-CN" altLang="en-US" sz="2400" b="1" dirty="0"/>
          </a:p>
          <a:p>
            <a:pPr>
              <a:lnSpc>
                <a:spcPct val="150000"/>
              </a:lnSpc>
            </a:pPr>
            <a:r>
              <a:rPr lang="zh-CN" altLang="zh-CN" sz="2400" b="1" dirty="0"/>
              <a:t>（三）实行价格歧视的基本条件</a:t>
            </a:r>
            <a:endParaRPr lang="en-US" altLang="zh-CN" sz="2400" b="1" dirty="0"/>
          </a:p>
          <a:p>
            <a:pPr>
              <a:lnSpc>
                <a:spcPct val="150000"/>
              </a:lnSpc>
            </a:pPr>
            <a:endParaRPr lang="en-US" altLang="zh-CN" sz="2000" b="1" u="dbl" dirty="0"/>
          </a:p>
          <a:p>
            <a:pPr>
              <a:lnSpc>
                <a:spcPct val="150000"/>
              </a:lnSpc>
            </a:pPr>
            <a:endParaRPr lang="en-US" altLang="zh-CN" sz="2000" b="1" u="dbl" dirty="0"/>
          </a:p>
          <a:p>
            <a:pPr>
              <a:lnSpc>
                <a:spcPct val="150000"/>
              </a:lnSpc>
            </a:pPr>
            <a:endParaRPr lang="en-US" altLang="zh-CN" sz="2000" b="1" u="dbl" dirty="0"/>
          </a:p>
          <a:p>
            <a:pPr>
              <a:lnSpc>
                <a:spcPct val="150000"/>
              </a:lnSpc>
            </a:pPr>
            <a:endParaRPr lang="en-US" altLang="zh-CN" sz="2000" b="1" u="dbl" dirty="0"/>
          </a:p>
          <a:p>
            <a:pPr>
              <a:lnSpc>
                <a:spcPct val="150000"/>
              </a:lnSpc>
            </a:pPr>
            <a:r>
              <a:rPr lang="zh-CN" altLang="zh-CN" sz="2000" dirty="0"/>
              <a:t>如果这两个条件能够满足，那么，企业就可以通过对缺乏弹性的市场规定较高的价格，实行少销厚利；</a:t>
            </a:r>
            <a:endParaRPr lang="en-US" altLang="zh-CN" sz="2000" dirty="0"/>
          </a:p>
          <a:p>
            <a:pPr>
              <a:lnSpc>
                <a:spcPct val="150000"/>
              </a:lnSpc>
            </a:pPr>
            <a:r>
              <a:rPr lang="zh-CN" altLang="zh-CN" sz="2000" dirty="0"/>
              <a:t>而对富有弹性的市场规定较低的价格，实行薄利多销，以增加总收益。</a:t>
            </a:r>
          </a:p>
          <a:p>
            <a:pPr>
              <a:lnSpc>
                <a:spcPct val="150000"/>
              </a:lnSpc>
            </a:pPr>
            <a:r>
              <a:rPr lang="zh-CN" altLang="zh-CN" sz="2000" b="1" dirty="0"/>
              <a:t>（四）</a:t>
            </a:r>
            <a:r>
              <a:rPr lang="zh-CN" altLang="zh-CN" sz="2000" b="1" dirty="0">
                <a:solidFill>
                  <a:srgbClr val="FF0000"/>
                </a:solidFill>
              </a:rPr>
              <a:t>企业实行价格歧视的</a:t>
            </a:r>
            <a:r>
              <a:rPr lang="zh-CN" altLang="zh-CN" sz="2400" b="1" dirty="0">
                <a:solidFill>
                  <a:srgbClr val="FF0000"/>
                </a:solidFill>
              </a:rPr>
              <a:t>基本原则</a:t>
            </a:r>
            <a:r>
              <a:rPr lang="zh-CN" altLang="en-US" sz="2400" dirty="0">
                <a:solidFill>
                  <a:srgbClr val="FF0000"/>
                </a:solidFill>
              </a:rPr>
              <a:t>   </a:t>
            </a:r>
            <a:r>
              <a:rPr lang="zh-CN" altLang="zh-CN" sz="2400" b="1" dirty="0">
                <a:solidFill>
                  <a:srgbClr val="FF0000"/>
                </a:solidFill>
              </a:rPr>
              <a:t>不同市场的边际收益相等并且等于边际成本</a:t>
            </a:r>
            <a:endParaRPr lang="zh-CN" altLang="zh-CN" sz="2000" dirty="0">
              <a:solidFill>
                <a:srgbClr val="FF0000"/>
              </a:solidFill>
            </a:endParaRPr>
          </a:p>
        </p:txBody>
      </p:sp>
      <p:sp>
        <p:nvSpPr>
          <p:cNvPr id="8" name="任意多边形 1"/>
          <p:cNvSpPr/>
          <p:nvPr/>
        </p:nvSpPr>
        <p:spPr>
          <a:xfrm flipH="1">
            <a:off x="902513" y="235133"/>
            <a:ext cx="1998618" cy="953587"/>
          </a:xfrm>
          <a:custGeom>
            <a:avLst/>
            <a:gdLst>
              <a:gd name="connsiteX0" fmla="*/ 2312125 w 5996287"/>
              <a:gd name="connsiteY0" fmla="*/ 39195 h 3474727"/>
              <a:gd name="connsiteX1" fmla="*/ 0 w 5996287"/>
              <a:gd name="connsiteY1" fmla="*/ 1750430 h 3474727"/>
              <a:gd name="connsiteX2" fmla="*/ 2325188 w 5996287"/>
              <a:gd name="connsiteY2" fmla="*/ 130635 h 3474727"/>
              <a:gd name="connsiteX3" fmla="*/ 91440 w 5996287"/>
              <a:gd name="connsiteY3" fmla="*/ 1789618 h 3474727"/>
              <a:gd name="connsiteX4" fmla="*/ 2468880 w 5996287"/>
              <a:gd name="connsiteY4" fmla="*/ 222075 h 3474727"/>
              <a:gd name="connsiteX5" fmla="*/ 117565 w 5996287"/>
              <a:gd name="connsiteY5" fmla="*/ 1933310 h 3474727"/>
              <a:gd name="connsiteX6" fmla="*/ 2625634 w 5996287"/>
              <a:gd name="connsiteY6" fmla="*/ 7 h 3474727"/>
              <a:gd name="connsiteX7" fmla="*/ 326571 w 5996287"/>
              <a:gd name="connsiteY7" fmla="*/ 1959435 h 3474727"/>
              <a:gd name="connsiteX8" fmla="*/ 2795451 w 5996287"/>
              <a:gd name="connsiteY8" fmla="*/ 104510 h 3474727"/>
              <a:gd name="connsiteX9" fmla="*/ 404948 w 5996287"/>
              <a:gd name="connsiteY9" fmla="*/ 2129253 h 3474727"/>
              <a:gd name="connsiteX10" fmla="*/ 3161211 w 5996287"/>
              <a:gd name="connsiteY10" fmla="*/ 78384 h 3474727"/>
              <a:gd name="connsiteX11" fmla="*/ 209005 w 5996287"/>
              <a:gd name="connsiteY11" fmla="*/ 2416635 h 3474727"/>
              <a:gd name="connsiteX12" fmla="*/ 3252651 w 5996287"/>
              <a:gd name="connsiteY12" fmla="*/ 130635 h 3474727"/>
              <a:gd name="connsiteX13" fmla="*/ 666205 w 5996287"/>
              <a:gd name="connsiteY13" fmla="*/ 2220693 h 3474727"/>
              <a:gd name="connsiteX14" fmla="*/ 3291840 w 5996287"/>
              <a:gd name="connsiteY14" fmla="*/ 235138 h 3474727"/>
              <a:gd name="connsiteX15" fmla="*/ 888274 w 5996287"/>
              <a:gd name="connsiteY15" fmla="*/ 2364384 h 3474727"/>
              <a:gd name="connsiteX16" fmla="*/ 3500845 w 5996287"/>
              <a:gd name="connsiteY16" fmla="*/ 365767 h 3474727"/>
              <a:gd name="connsiteX17" fmla="*/ 718457 w 5996287"/>
              <a:gd name="connsiteY17" fmla="*/ 2286007 h 3474727"/>
              <a:gd name="connsiteX18" fmla="*/ 3644537 w 5996287"/>
              <a:gd name="connsiteY18" fmla="*/ 457207 h 3474727"/>
              <a:gd name="connsiteX19" fmla="*/ 1005840 w 5996287"/>
              <a:gd name="connsiteY19" fmla="*/ 2442761 h 3474727"/>
              <a:gd name="connsiteX20" fmla="*/ 4023360 w 5996287"/>
              <a:gd name="connsiteY20" fmla="*/ 313515 h 3474727"/>
              <a:gd name="connsiteX21" fmla="*/ 1201783 w 5996287"/>
              <a:gd name="connsiteY21" fmla="*/ 2508075 h 3474727"/>
              <a:gd name="connsiteX22" fmla="*/ 4088674 w 5996287"/>
              <a:gd name="connsiteY22" fmla="*/ 522521 h 3474727"/>
              <a:gd name="connsiteX23" fmla="*/ 1463040 w 5996287"/>
              <a:gd name="connsiteY23" fmla="*/ 2612578 h 3474727"/>
              <a:gd name="connsiteX24" fmla="*/ 4206240 w 5996287"/>
              <a:gd name="connsiteY24" fmla="*/ 574773 h 3474727"/>
              <a:gd name="connsiteX25" fmla="*/ 1254034 w 5996287"/>
              <a:gd name="connsiteY25" fmla="*/ 2625641 h 3474727"/>
              <a:gd name="connsiteX26" fmla="*/ 4545874 w 5996287"/>
              <a:gd name="connsiteY26" fmla="*/ 666213 h 3474727"/>
              <a:gd name="connsiteX27" fmla="*/ 1881051 w 5996287"/>
              <a:gd name="connsiteY27" fmla="*/ 2677893 h 3474727"/>
              <a:gd name="connsiteX28" fmla="*/ 4846320 w 5996287"/>
              <a:gd name="connsiteY28" fmla="*/ 600898 h 3474727"/>
              <a:gd name="connsiteX29" fmla="*/ 1750423 w 5996287"/>
              <a:gd name="connsiteY29" fmla="*/ 2508075 h 3474727"/>
              <a:gd name="connsiteX30" fmla="*/ 4833257 w 5996287"/>
              <a:gd name="connsiteY30" fmla="*/ 914407 h 3474727"/>
              <a:gd name="connsiteX31" fmla="*/ 1841863 w 5996287"/>
              <a:gd name="connsiteY31" fmla="*/ 3004464 h 3474727"/>
              <a:gd name="connsiteX32" fmla="*/ 5068388 w 5996287"/>
              <a:gd name="connsiteY32" fmla="*/ 679275 h 3474727"/>
              <a:gd name="connsiteX33" fmla="*/ 1894114 w 5996287"/>
              <a:gd name="connsiteY33" fmla="*/ 3226533 h 3474727"/>
              <a:gd name="connsiteX34" fmla="*/ 5603965 w 5996287"/>
              <a:gd name="connsiteY34" fmla="*/ 587835 h 3474727"/>
              <a:gd name="connsiteX35" fmla="*/ 2325188 w 5996287"/>
              <a:gd name="connsiteY35" fmla="*/ 3278784 h 3474727"/>
              <a:gd name="connsiteX36" fmla="*/ 5826034 w 5996287"/>
              <a:gd name="connsiteY36" fmla="*/ 757653 h 3474727"/>
              <a:gd name="connsiteX37" fmla="*/ 2220685 w 5996287"/>
              <a:gd name="connsiteY37" fmla="*/ 3122030 h 3474727"/>
              <a:gd name="connsiteX38" fmla="*/ 5995851 w 5996287"/>
              <a:gd name="connsiteY38" fmla="*/ 940533 h 3474727"/>
              <a:gd name="connsiteX39" fmla="*/ 2416628 w 5996287"/>
              <a:gd name="connsiteY39" fmla="*/ 3474727 h 34747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</a:cxnLst>
            <a:rect l="l" t="t" r="r" b="b"/>
            <a:pathLst>
              <a:path w="5996287" h="3474727">
                <a:moveTo>
                  <a:pt x="2312125" y="39195"/>
                </a:moveTo>
                <a:lnTo>
                  <a:pt x="0" y="1750430"/>
                </a:lnTo>
                <a:cubicBezTo>
                  <a:pt x="2177" y="1765670"/>
                  <a:pt x="2309948" y="124104"/>
                  <a:pt x="2325188" y="130635"/>
                </a:cubicBezTo>
                <a:cubicBezTo>
                  <a:pt x="2340428" y="137166"/>
                  <a:pt x="67491" y="1774378"/>
                  <a:pt x="91440" y="1789618"/>
                </a:cubicBezTo>
                <a:cubicBezTo>
                  <a:pt x="115389" y="1804858"/>
                  <a:pt x="2464526" y="198126"/>
                  <a:pt x="2468880" y="222075"/>
                </a:cubicBezTo>
                <a:cubicBezTo>
                  <a:pt x="2473234" y="246024"/>
                  <a:pt x="91439" y="1970321"/>
                  <a:pt x="117565" y="1933310"/>
                </a:cubicBezTo>
                <a:cubicBezTo>
                  <a:pt x="143691" y="1896299"/>
                  <a:pt x="2590800" y="-4347"/>
                  <a:pt x="2625634" y="7"/>
                </a:cubicBezTo>
                <a:cubicBezTo>
                  <a:pt x="2660468" y="4361"/>
                  <a:pt x="298268" y="1942018"/>
                  <a:pt x="326571" y="1959435"/>
                </a:cubicBezTo>
                <a:cubicBezTo>
                  <a:pt x="354874" y="1976852"/>
                  <a:pt x="2782388" y="76207"/>
                  <a:pt x="2795451" y="104510"/>
                </a:cubicBezTo>
                <a:cubicBezTo>
                  <a:pt x="2808514" y="132813"/>
                  <a:pt x="343988" y="2133607"/>
                  <a:pt x="404948" y="2129253"/>
                </a:cubicBezTo>
                <a:cubicBezTo>
                  <a:pt x="465908" y="2124899"/>
                  <a:pt x="3193868" y="30487"/>
                  <a:pt x="3161211" y="78384"/>
                </a:cubicBezTo>
                <a:cubicBezTo>
                  <a:pt x="3128554" y="126281"/>
                  <a:pt x="193765" y="2407927"/>
                  <a:pt x="209005" y="2416635"/>
                </a:cubicBezTo>
                <a:cubicBezTo>
                  <a:pt x="224245" y="2425343"/>
                  <a:pt x="3176451" y="163292"/>
                  <a:pt x="3252651" y="130635"/>
                </a:cubicBezTo>
                <a:cubicBezTo>
                  <a:pt x="3328851" y="97978"/>
                  <a:pt x="659673" y="2203276"/>
                  <a:pt x="666205" y="2220693"/>
                </a:cubicBezTo>
                <a:cubicBezTo>
                  <a:pt x="672736" y="2238110"/>
                  <a:pt x="3254829" y="211190"/>
                  <a:pt x="3291840" y="235138"/>
                </a:cubicBezTo>
                <a:cubicBezTo>
                  <a:pt x="3328852" y="259087"/>
                  <a:pt x="853440" y="2342613"/>
                  <a:pt x="888274" y="2364384"/>
                </a:cubicBezTo>
                <a:cubicBezTo>
                  <a:pt x="923108" y="2386156"/>
                  <a:pt x="3529148" y="378830"/>
                  <a:pt x="3500845" y="365767"/>
                </a:cubicBezTo>
                <a:cubicBezTo>
                  <a:pt x="3472542" y="352704"/>
                  <a:pt x="694508" y="2270767"/>
                  <a:pt x="718457" y="2286007"/>
                </a:cubicBezTo>
                <a:cubicBezTo>
                  <a:pt x="742406" y="2301247"/>
                  <a:pt x="3596640" y="431081"/>
                  <a:pt x="3644537" y="457207"/>
                </a:cubicBezTo>
                <a:cubicBezTo>
                  <a:pt x="3692434" y="483333"/>
                  <a:pt x="942703" y="2466710"/>
                  <a:pt x="1005840" y="2442761"/>
                </a:cubicBezTo>
                <a:cubicBezTo>
                  <a:pt x="1068977" y="2418812"/>
                  <a:pt x="3990703" y="302629"/>
                  <a:pt x="4023360" y="313515"/>
                </a:cubicBezTo>
                <a:cubicBezTo>
                  <a:pt x="4056017" y="324401"/>
                  <a:pt x="1190897" y="2473241"/>
                  <a:pt x="1201783" y="2508075"/>
                </a:cubicBezTo>
                <a:cubicBezTo>
                  <a:pt x="1212669" y="2542909"/>
                  <a:pt x="4045131" y="505104"/>
                  <a:pt x="4088674" y="522521"/>
                </a:cubicBezTo>
                <a:cubicBezTo>
                  <a:pt x="4132217" y="539938"/>
                  <a:pt x="1443446" y="2603869"/>
                  <a:pt x="1463040" y="2612578"/>
                </a:cubicBezTo>
                <a:cubicBezTo>
                  <a:pt x="1482634" y="2621287"/>
                  <a:pt x="4241074" y="572596"/>
                  <a:pt x="4206240" y="574773"/>
                </a:cubicBezTo>
                <a:cubicBezTo>
                  <a:pt x="4171406" y="576950"/>
                  <a:pt x="1197428" y="2610401"/>
                  <a:pt x="1254034" y="2625641"/>
                </a:cubicBezTo>
                <a:cubicBezTo>
                  <a:pt x="1310640" y="2640881"/>
                  <a:pt x="4441371" y="657504"/>
                  <a:pt x="4545874" y="666213"/>
                </a:cubicBezTo>
                <a:cubicBezTo>
                  <a:pt x="4650377" y="674922"/>
                  <a:pt x="1830977" y="2688779"/>
                  <a:pt x="1881051" y="2677893"/>
                </a:cubicBezTo>
                <a:cubicBezTo>
                  <a:pt x="1931125" y="2667007"/>
                  <a:pt x="4868091" y="629201"/>
                  <a:pt x="4846320" y="600898"/>
                </a:cubicBezTo>
                <a:cubicBezTo>
                  <a:pt x="4824549" y="572595"/>
                  <a:pt x="1752600" y="2455824"/>
                  <a:pt x="1750423" y="2508075"/>
                </a:cubicBezTo>
                <a:cubicBezTo>
                  <a:pt x="1748246" y="2560326"/>
                  <a:pt x="4818017" y="831676"/>
                  <a:pt x="4833257" y="914407"/>
                </a:cubicBezTo>
                <a:cubicBezTo>
                  <a:pt x="4848497" y="997138"/>
                  <a:pt x="1802675" y="3043653"/>
                  <a:pt x="1841863" y="3004464"/>
                </a:cubicBezTo>
                <a:cubicBezTo>
                  <a:pt x="1881051" y="2965275"/>
                  <a:pt x="5059680" y="642264"/>
                  <a:pt x="5068388" y="679275"/>
                </a:cubicBezTo>
                <a:cubicBezTo>
                  <a:pt x="5077096" y="716286"/>
                  <a:pt x="1804851" y="3241773"/>
                  <a:pt x="1894114" y="3226533"/>
                </a:cubicBezTo>
                <a:cubicBezTo>
                  <a:pt x="1983377" y="3211293"/>
                  <a:pt x="5532119" y="579127"/>
                  <a:pt x="5603965" y="587835"/>
                </a:cubicBezTo>
                <a:cubicBezTo>
                  <a:pt x="5675811" y="596543"/>
                  <a:pt x="2288176" y="3250481"/>
                  <a:pt x="2325188" y="3278784"/>
                </a:cubicBezTo>
                <a:cubicBezTo>
                  <a:pt x="2362200" y="3307087"/>
                  <a:pt x="5843451" y="783779"/>
                  <a:pt x="5826034" y="757653"/>
                </a:cubicBezTo>
                <a:cubicBezTo>
                  <a:pt x="5808617" y="731527"/>
                  <a:pt x="2192382" y="3091550"/>
                  <a:pt x="2220685" y="3122030"/>
                </a:cubicBezTo>
                <a:cubicBezTo>
                  <a:pt x="2248988" y="3152510"/>
                  <a:pt x="5963194" y="881750"/>
                  <a:pt x="5995851" y="940533"/>
                </a:cubicBezTo>
                <a:cubicBezTo>
                  <a:pt x="6028508" y="999316"/>
                  <a:pt x="4222568" y="2237021"/>
                  <a:pt x="2416628" y="3474727"/>
                </a:cubicBezTo>
              </a:path>
            </a:pathLst>
          </a:custGeom>
          <a:noFill/>
          <a:ln w="3175">
            <a:solidFill>
              <a:srgbClr val="4D78B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  <a:sym typeface="+mn-lt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3336281" y="326573"/>
            <a:ext cx="551946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zh-CN" altLang="en-US" sz="3200" b="1" dirty="0">
                <a:blipFill>
                  <a:blip r:embed="rId3"/>
                  <a:stretch>
                    <a:fillRect/>
                  </a:stretch>
                </a:blipFill>
                <a:cs typeface="+mn-ea"/>
                <a:sym typeface="+mn-lt"/>
              </a:rPr>
              <a:t>完全垄断市场中生产者的行为</a:t>
            </a:r>
          </a:p>
        </p:txBody>
      </p:sp>
      <p:sp>
        <p:nvSpPr>
          <p:cNvPr id="10" name="任意多边形 3"/>
          <p:cNvSpPr/>
          <p:nvPr/>
        </p:nvSpPr>
        <p:spPr>
          <a:xfrm rot="16200000" flipH="1">
            <a:off x="6073140" y="-2293316"/>
            <a:ext cx="45719" cy="6389737"/>
          </a:xfrm>
          <a:custGeom>
            <a:avLst/>
            <a:gdLst/>
            <a:ahLst/>
            <a:cxnLst/>
            <a:rect l="l" t="t" r="r" b="b"/>
            <a:pathLst>
              <a:path w="24231" h="914247">
                <a:moveTo>
                  <a:pt x="5283" y="910420"/>
                </a:moveTo>
                <a:lnTo>
                  <a:pt x="5106" y="914247"/>
                </a:lnTo>
                <a:lnTo>
                  <a:pt x="3582" y="914247"/>
                </a:lnTo>
                <a:close/>
                <a:moveTo>
                  <a:pt x="24231" y="887871"/>
                </a:moveTo>
                <a:lnTo>
                  <a:pt x="24231" y="914247"/>
                </a:lnTo>
                <a:lnTo>
                  <a:pt x="14665" y="914247"/>
                </a:lnTo>
                <a:lnTo>
                  <a:pt x="21671" y="894208"/>
                </a:lnTo>
                <a:close/>
                <a:moveTo>
                  <a:pt x="7503" y="865611"/>
                </a:moveTo>
                <a:lnTo>
                  <a:pt x="7216" y="868576"/>
                </a:lnTo>
                <a:lnTo>
                  <a:pt x="6766" y="878326"/>
                </a:lnTo>
                <a:lnTo>
                  <a:pt x="0" y="886263"/>
                </a:lnTo>
                <a:lnTo>
                  <a:pt x="0" y="876548"/>
                </a:lnTo>
                <a:lnTo>
                  <a:pt x="5182" y="868927"/>
                </a:lnTo>
                <a:close/>
                <a:moveTo>
                  <a:pt x="24231" y="857838"/>
                </a:moveTo>
                <a:lnTo>
                  <a:pt x="24231" y="867787"/>
                </a:lnTo>
                <a:lnTo>
                  <a:pt x="5283" y="910420"/>
                </a:lnTo>
                <a:lnTo>
                  <a:pt x="6766" y="878326"/>
                </a:lnTo>
                <a:close/>
                <a:moveTo>
                  <a:pt x="24231" y="840913"/>
                </a:moveTo>
                <a:lnTo>
                  <a:pt x="24231" y="841714"/>
                </a:lnTo>
                <a:lnTo>
                  <a:pt x="7503" y="865611"/>
                </a:lnTo>
                <a:lnTo>
                  <a:pt x="7514" y="865497"/>
                </a:lnTo>
                <a:close/>
                <a:moveTo>
                  <a:pt x="9928" y="840562"/>
                </a:moveTo>
                <a:lnTo>
                  <a:pt x="7514" y="865497"/>
                </a:lnTo>
                <a:lnTo>
                  <a:pt x="5182" y="868927"/>
                </a:lnTo>
                <a:lnTo>
                  <a:pt x="0" y="876330"/>
                </a:lnTo>
                <a:lnTo>
                  <a:pt x="0" y="855943"/>
                </a:lnTo>
                <a:lnTo>
                  <a:pt x="1909" y="852567"/>
                </a:lnTo>
                <a:close/>
                <a:moveTo>
                  <a:pt x="15593" y="782055"/>
                </a:moveTo>
                <a:lnTo>
                  <a:pt x="14536" y="792975"/>
                </a:lnTo>
                <a:lnTo>
                  <a:pt x="0" y="815757"/>
                </a:lnTo>
                <a:lnTo>
                  <a:pt x="0" y="811766"/>
                </a:lnTo>
                <a:close/>
                <a:moveTo>
                  <a:pt x="24231" y="780256"/>
                </a:moveTo>
                <a:lnTo>
                  <a:pt x="24231" y="819152"/>
                </a:lnTo>
                <a:lnTo>
                  <a:pt x="9928" y="840562"/>
                </a:lnTo>
                <a:lnTo>
                  <a:pt x="14536" y="792975"/>
                </a:lnTo>
                <a:lnTo>
                  <a:pt x="18270" y="787121"/>
                </a:lnTo>
                <a:close/>
                <a:moveTo>
                  <a:pt x="24231" y="761668"/>
                </a:moveTo>
                <a:lnTo>
                  <a:pt x="24231" y="765596"/>
                </a:lnTo>
                <a:lnTo>
                  <a:pt x="15593" y="782055"/>
                </a:lnTo>
                <a:lnTo>
                  <a:pt x="15754" y="780386"/>
                </a:lnTo>
                <a:close/>
                <a:moveTo>
                  <a:pt x="24231" y="712346"/>
                </a:moveTo>
                <a:lnTo>
                  <a:pt x="24231" y="731086"/>
                </a:lnTo>
                <a:lnTo>
                  <a:pt x="18270" y="754399"/>
                </a:lnTo>
                <a:lnTo>
                  <a:pt x="15754" y="780386"/>
                </a:lnTo>
                <a:lnTo>
                  <a:pt x="13254" y="785906"/>
                </a:lnTo>
                <a:lnTo>
                  <a:pt x="0" y="811485"/>
                </a:lnTo>
                <a:lnTo>
                  <a:pt x="0" y="752641"/>
                </a:lnTo>
                <a:lnTo>
                  <a:pt x="18270" y="721676"/>
                </a:lnTo>
                <a:close/>
                <a:moveTo>
                  <a:pt x="4049" y="698809"/>
                </a:moveTo>
                <a:lnTo>
                  <a:pt x="1909" y="705315"/>
                </a:lnTo>
                <a:lnTo>
                  <a:pt x="0" y="710229"/>
                </a:lnTo>
                <a:lnTo>
                  <a:pt x="0" y="701476"/>
                </a:lnTo>
                <a:lnTo>
                  <a:pt x="3903" y="698941"/>
                </a:lnTo>
                <a:close/>
                <a:moveTo>
                  <a:pt x="24231" y="652905"/>
                </a:moveTo>
                <a:lnTo>
                  <a:pt x="24231" y="680503"/>
                </a:lnTo>
                <a:lnTo>
                  <a:pt x="4049" y="698809"/>
                </a:lnTo>
                <a:lnTo>
                  <a:pt x="14843" y="665990"/>
                </a:lnTo>
                <a:close/>
                <a:moveTo>
                  <a:pt x="24231" y="619049"/>
                </a:moveTo>
                <a:lnTo>
                  <a:pt x="24231" y="637446"/>
                </a:lnTo>
                <a:lnTo>
                  <a:pt x="14843" y="665990"/>
                </a:lnTo>
                <a:lnTo>
                  <a:pt x="0" y="686679"/>
                </a:lnTo>
                <a:lnTo>
                  <a:pt x="0" y="646781"/>
                </a:lnTo>
                <a:close/>
                <a:moveTo>
                  <a:pt x="3622" y="602431"/>
                </a:moveTo>
                <a:lnTo>
                  <a:pt x="0" y="609824"/>
                </a:lnTo>
                <a:lnTo>
                  <a:pt x="0" y="603434"/>
                </a:lnTo>
                <a:lnTo>
                  <a:pt x="3088" y="602562"/>
                </a:lnTo>
                <a:close/>
                <a:moveTo>
                  <a:pt x="13271" y="600059"/>
                </a:moveTo>
                <a:lnTo>
                  <a:pt x="0" y="626949"/>
                </a:lnTo>
                <a:lnTo>
                  <a:pt x="0" y="618882"/>
                </a:lnTo>
                <a:lnTo>
                  <a:pt x="9809" y="600910"/>
                </a:lnTo>
                <a:close/>
                <a:moveTo>
                  <a:pt x="24231" y="578966"/>
                </a:moveTo>
                <a:lnTo>
                  <a:pt x="24231" y="597364"/>
                </a:lnTo>
                <a:lnTo>
                  <a:pt x="13271" y="600059"/>
                </a:lnTo>
                <a:lnTo>
                  <a:pt x="14340" y="597894"/>
                </a:lnTo>
                <a:close/>
                <a:moveTo>
                  <a:pt x="15033" y="562383"/>
                </a:moveTo>
                <a:lnTo>
                  <a:pt x="1647" y="598860"/>
                </a:lnTo>
                <a:lnTo>
                  <a:pt x="0" y="603432"/>
                </a:lnTo>
                <a:lnTo>
                  <a:pt x="0" y="582448"/>
                </a:lnTo>
                <a:close/>
                <a:moveTo>
                  <a:pt x="24231" y="560369"/>
                </a:moveTo>
                <a:lnTo>
                  <a:pt x="24231" y="574485"/>
                </a:lnTo>
                <a:lnTo>
                  <a:pt x="9809" y="600910"/>
                </a:lnTo>
                <a:lnTo>
                  <a:pt x="3622" y="602431"/>
                </a:lnTo>
                <a:close/>
                <a:moveTo>
                  <a:pt x="24231" y="537319"/>
                </a:moveTo>
                <a:lnTo>
                  <a:pt x="24231" y="550611"/>
                </a:lnTo>
                <a:lnTo>
                  <a:pt x="18270" y="558063"/>
                </a:lnTo>
                <a:lnTo>
                  <a:pt x="15033" y="562383"/>
                </a:lnTo>
                <a:close/>
                <a:moveTo>
                  <a:pt x="24231" y="507786"/>
                </a:moveTo>
                <a:lnTo>
                  <a:pt x="24231" y="529738"/>
                </a:lnTo>
                <a:lnTo>
                  <a:pt x="0" y="578164"/>
                </a:lnTo>
                <a:lnTo>
                  <a:pt x="0" y="575156"/>
                </a:lnTo>
                <a:lnTo>
                  <a:pt x="12382" y="543377"/>
                </a:lnTo>
                <a:close/>
                <a:moveTo>
                  <a:pt x="24231" y="501381"/>
                </a:moveTo>
                <a:lnTo>
                  <a:pt x="24231" y="501744"/>
                </a:lnTo>
                <a:lnTo>
                  <a:pt x="21546" y="508202"/>
                </a:lnTo>
                <a:lnTo>
                  <a:pt x="0" y="563090"/>
                </a:lnTo>
                <a:lnTo>
                  <a:pt x="0" y="556453"/>
                </a:lnTo>
                <a:close/>
                <a:moveTo>
                  <a:pt x="1909" y="410811"/>
                </a:moveTo>
                <a:lnTo>
                  <a:pt x="0" y="414762"/>
                </a:lnTo>
                <a:lnTo>
                  <a:pt x="0" y="413381"/>
                </a:lnTo>
                <a:close/>
                <a:moveTo>
                  <a:pt x="3418" y="408396"/>
                </a:moveTo>
                <a:lnTo>
                  <a:pt x="2497" y="410155"/>
                </a:lnTo>
                <a:lnTo>
                  <a:pt x="1909" y="410811"/>
                </a:lnTo>
                <a:close/>
                <a:moveTo>
                  <a:pt x="24231" y="398062"/>
                </a:moveTo>
                <a:lnTo>
                  <a:pt x="24231" y="422586"/>
                </a:lnTo>
                <a:lnTo>
                  <a:pt x="0" y="480889"/>
                </a:lnTo>
                <a:lnTo>
                  <a:pt x="0" y="450165"/>
                </a:lnTo>
                <a:lnTo>
                  <a:pt x="4211" y="436105"/>
                </a:lnTo>
                <a:lnTo>
                  <a:pt x="9821" y="425737"/>
                </a:lnTo>
                <a:close/>
                <a:moveTo>
                  <a:pt x="18211" y="392616"/>
                </a:moveTo>
                <a:lnTo>
                  <a:pt x="11054" y="413256"/>
                </a:lnTo>
                <a:lnTo>
                  <a:pt x="4211" y="436105"/>
                </a:lnTo>
                <a:lnTo>
                  <a:pt x="0" y="443888"/>
                </a:lnTo>
                <a:lnTo>
                  <a:pt x="0" y="414921"/>
                </a:lnTo>
                <a:lnTo>
                  <a:pt x="2497" y="410155"/>
                </a:lnTo>
                <a:close/>
                <a:moveTo>
                  <a:pt x="24231" y="375252"/>
                </a:moveTo>
                <a:lnTo>
                  <a:pt x="24231" y="385897"/>
                </a:lnTo>
                <a:lnTo>
                  <a:pt x="18211" y="392616"/>
                </a:lnTo>
                <a:close/>
                <a:moveTo>
                  <a:pt x="946" y="372617"/>
                </a:moveTo>
                <a:lnTo>
                  <a:pt x="0" y="374923"/>
                </a:lnTo>
                <a:lnTo>
                  <a:pt x="0" y="373274"/>
                </a:lnTo>
                <a:close/>
                <a:moveTo>
                  <a:pt x="24231" y="368546"/>
                </a:moveTo>
                <a:lnTo>
                  <a:pt x="24231" y="375095"/>
                </a:lnTo>
                <a:lnTo>
                  <a:pt x="3418" y="408396"/>
                </a:lnTo>
                <a:lnTo>
                  <a:pt x="22381" y="372205"/>
                </a:lnTo>
                <a:close/>
                <a:moveTo>
                  <a:pt x="17496" y="361533"/>
                </a:moveTo>
                <a:lnTo>
                  <a:pt x="0" y="412652"/>
                </a:lnTo>
                <a:lnTo>
                  <a:pt x="0" y="380575"/>
                </a:lnTo>
                <a:lnTo>
                  <a:pt x="1909" y="378088"/>
                </a:lnTo>
                <a:lnTo>
                  <a:pt x="6712" y="368669"/>
                </a:lnTo>
                <a:close/>
                <a:moveTo>
                  <a:pt x="24231" y="341854"/>
                </a:moveTo>
                <a:lnTo>
                  <a:pt x="24231" y="357077"/>
                </a:lnTo>
                <a:lnTo>
                  <a:pt x="17496" y="361533"/>
                </a:lnTo>
                <a:close/>
                <a:moveTo>
                  <a:pt x="24231" y="317948"/>
                </a:moveTo>
                <a:lnTo>
                  <a:pt x="24231" y="334309"/>
                </a:lnTo>
                <a:lnTo>
                  <a:pt x="6712" y="368669"/>
                </a:lnTo>
                <a:lnTo>
                  <a:pt x="4938" y="369842"/>
                </a:lnTo>
                <a:lnTo>
                  <a:pt x="946" y="372617"/>
                </a:lnTo>
                <a:lnTo>
                  <a:pt x="3396" y="366647"/>
                </a:lnTo>
                <a:cubicBezTo>
                  <a:pt x="7901" y="355454"/>
                  <a:pt x="12840" y="342968"/>
                  <a:pt x="18270" y="329004"/>
                </a:cubicBezTo>
                <a:lnTo>
                  <a:pt x="18607" y="327910"/>
                </a:lnTo>
                <a:close/>
                <a:moveTo>
                  <a:pt x="11602" y="312390"/>
                </a:moveTo>
                <a:lnTo>
                  <a:pt x="0" y="336412"/>
                </a:lnTo>
                <a:lnTo>
                  <a:pt x="0" y="325354"/>
                </a:lnTo>
                <a:close/>
                <a:moveTo>
                  <a:pt x="11729" y="312127"/>
                </a:moveTo>
                <a:lnTo>
                  <a:pt x="11652" y="312334"/>
                </a:lnTo>
                <a:lnTo>
                  <a:pt x="11602" y="312390"/>
                </a:lnTo>
                <a:close/>
                <a:moveTo>
                  <a:pt x="17161" y="300881"/>
                </a:moveTo>
                <a:lnTo>
                  <a:pt x="11729" y="312127"/>
                </a:lnTo>
                <a:lnTo>
                  <a:pt x="14902" y="303593"/>
                </a:lnTo>
                <a:close/>
                <a:moveTo>
                  <a:pt x="24231" y="298145"/>
                </a:moveTo>
                <a:lnTo>
                  <a:pt x="24231" y="309647"/>
                </a:lnTo>
                <a:lnTo>
                  <a:pt x="18607" y="327910"/>
                </a:lnTo>
                <a:lnTo>
                  <a:pt x="14205" y="335709"/>
                </a:lnTo>
                <a:cubicBezTo>
                  <a:pt x="9994" y="342497"/>
                  <a:pt x="5528" y="349315"/>
                  <a:pt x="572" y="357320"/>
                </a:cubicBezTo>
                <a:lnTo>
                  <a:pt x="0" y="358312"/>
                </a:lnTo>
                <a:lnTo>
                  <a:pt x="0" y="347379"/>
                </a:lnTo>
                <a:lnTo>
                  <a:pt x="8326" y="321282"/>
                </a:lnTo>
                <a:lnTo>
                  <a:pt x="11652" y="312334"/>
                </a:lnTo>
                <a:lnTo>
                  <a:pt x="22595" y="300108"/>
                </a:lnTo>
                <a:close/>
                <a:moveTo>
                  <a:pt x="24231" y="286243"/>
                </a:moveTo>
                <a:lnTo>
                  <a:pt x="24231" y="292396"/>
                </a:lnTo>
                <a:lnTo>
                  <a:pt x="17161" y="300881"/>
                </a:lnTo>
                <a:close/>
                <a:moveTo>
                  <a:pt x="18603" y="231141"/>
                </a:moveTo>
                <a:lnTo>
                  <a:pt x="16606" y="235168"/>
                </a:lnTo>
                <a:lnTo>
                  <a:pt x="4000" y="260495"/>
                </a:lnTo>
                <a:lnTo>
                  <a:pt x="1909" y="263559"/>
                </a:lnTo>
                <a:lnTo>
                  <a:pt x="0" y="267317"/>
                </a:lnTo>
                <a:lnTo>
                  <a:pt x="0" y="258594"/>
                </a:lnTo>
                <a:close/>
                <a:moveTo>
                  <a:pt x="24231" y="230849"/>
                </a:moveTo>
                <a:lnTo>
                  <a:pt x="24231" y="278494"/>
                </a:lnTo>
                <a:lnTo>
                  <a:pt x="14902" y="303593"/>
                </a:lnTo>
                <a:lnTo>
                  <a:pt x="0" y="321476"/>
                </a:lnTo>
                <a:lnTo>
                  <a:pt x="0" y="268532"/>
                </a:lnTo>
                <a:lnTo>
                  <a:pt x="4000" y="260495"/>
                </a:lnTo>
                <a:close/>
                <a:moveTo>
                  <a:pt x="24231" y="219793"/>
                </a:moveTo>
                <a:lnTo>
                  <a:pt x="24231" y="222836"/>
                </a:lnTo>
                <a:lnTo>
                  <a:pt x="18603" y="231141"/>
                </a:lnTo>
                <a:close/>
                <a:moveTo>
                  <a:pt x="24231" y="133342"/>
                </a:moveTo>
                <a:lnTo>
                  <a:pt x="24231" y="206545"/>
                </a:lnTo>
                <a:lnTo>
                  <a:pt x="13499" y="223505"/>
                </a:lnTo>
                <a:lnTo>
                  <a:pt x="0" y="245723"/>
                </a:lnTo>
                <a:lnTo>
                  <a:pt x="0" y="173915"/>
                </a:lnTo>
                <a:close/>
                <a:moveTo>
                  <a:pt x="24231" y="123476"/>
                </a:moveTo>
                <a:lnTo>
                  <a:pt x="24231" y="130027"/>
                </a:lnTo>
                <a:lnTo>
                  <a:pt x="17186" y="143459"/>
                </a:lnTo>
                <a:lnTo>
                  <a:pt x="0" y="171861"/>
                </a:lnTo>
                <a:lnTo>
                  <a:pt x="0" y="166299"/>
                </a:lnTo>
                <a:lnTo>
                  <a:pt x="18270" y="132668"/>
                </a:lnTo>
                <a:close/>
                <a:moveTo>
                  <a:pt x="10141" y="101902"/>
                </a:moveTo>
                <a:lnTo>
                  <a:pt x="3390" y="124989"/>
                </a:lnTo>
                <a:lnTo>
                  <a:pt x="0" y="135481"/>
                </a:lnTo>
                <a:lnTo>
                  <a:pt x="0" y="120168"/>
                </a:lnTo>
                <a:lnTo>
                  <a:pt x="2059" y="116043"/>
                </a:lnTo>
                <a:close/>
                <a:moveTo>
                  <a:pt x="24231" y="71662"/>
                </a:moveTo>
                <a:lnTo>
                  <a:pt x="24231" y="77243"/>
                </a:lnTo>
                <a:lnTo>
                  <a:pt x="10141" y="101902"/>
                </a:lnTo>
                <a:lnTo>
                  <a:pt x="11579" y="96983"/>
                </a:lnTo>
                <a:lnTo>
                  <a:pt x="18270" y="83584"/>
                </a:lnTo>
                <a:close/>
                <a:moveTo>
                  <a:pt x="8884" y="41579"/>
                </a:moveTo>
                <a:lnTo>
                  <a:pt x="5981" y="51185"/>
                </a:lnTo>
                <a:lnTo>
                  <a:pt x="0" y="58084"/>
                </a:lnTo>
                <a:lnTo>
                  <a:pt x="0" y="57571"/>
                </a:lnTo>
                <a:close/>
                <a:moveTo>
                  <a:pt x="24231" y="30135"/>
                </a:moveTo>
                <a:lnTo>
                  <a:pt x="24231" y="53709"/>
                </a:lnTo>
                <a:lnTo>
                  <a:pt x="11579" y="96983"/>
                </a:lnTo>
                <a:lnTo>
                  <a:pt x="2059" y="116043"/>
                </a:lnTo>
                <a:lnTo>
                  <a:pt x="1909" y="116307"/>
                </a:lnTo>
                <a:lnTo>
                  <a:pt x="0" y="120126"/>
                </a:lnTo>
                <a:lnTo>
                  <a:pt x="0" y="70975"/>
                </a:lnTo>
                <a:lnTo>
                  <a:pt x="5981" y="51185"/>
                </a:lnTo>
                <a:close/>
                <a:moveTo>
                  <a:pt x="20675" y="0"/>
                </a:moveTo>
                <a:lnTo>
                  <a:pt x="24231" y="0"/>
                </a:lnTo>
                <a:lnTo>
                  <a:pt x="24231" y="13954"/>
                </a:lnTo>
                <a:lnTo>
                  <a:pt x="8884" y="41579"/>
                </a:lnTo>
                <a:lnTo>
                  <a:pt x="12161" y="30736"/>
                </a:lnTo>
                <a:close/>
                <a:moveTo>
                  <a:pt x="0" y="0"/>
                </a:moveTo>
                <a:lnTo>
                  <a:pt x="3827" y="0"/>
                </a:lnTo>
                <a:lnTo>
                  <a:pt x="0" y="8201"/>
                </a:lnTo>
                <a:close/>
              </a:path>
            </a:pathLst>
          </a:custGeom>
          <a:blipFill dpi="0" rotWithShape="1">
            <a:blip r:embed="rId3"/>
            <a:srcRect/>
            <a:stretch>
              <a:fillRect/>
            </a:stretch>
          </a:blip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noAutofit/>
          </a:bodyPr>
          <a:lstStyle/>
          <a:p>
            <a:endParaRPr lang="zh-CN" altLang="en-US">
              <a:cs typeface="+mn-ea"/>
              <a:sym typeface="+mn-lt"/>
            </a:endParaRPr>
          </a:p>
        </p:txBody>
      </p:sp>
      <p:sp>
        <p:nvSpPr>
          <p:cNvPr id="11" name="文本框 10"/>
          <p:cNvSpPr txBox="1"/>
          <p:nvPr/>
        </p:nvSpPr>
        <p:spPr>
          <a:xfrm>
            <a:off x="1586619" y="378334"/>
            <a:ext cx="38504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800" dirty="0">
                <a:solidFill>
                  <a:schemeClr val="bg1"/>
                </a:solidFill>
                <a:cs typeface="+mn-ea"/>
                <a:sym typeface="+mn-lt"/>
              </a:rPr>
              <a:t>3</a:t>
            </a:r>
            <a:endParaRPr lang="zh-CN" altLang="en-US" sz="2800" dirty="0">
              <a:solidFill>
                <a:schemeClr val="bg1"/>
              </a:solidFill>
              <a:cs typeface="+mn-ea"/>
              <a:sym typeface="+mn-lt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圆角矩形 1">
                <a:extLst>
                  <a:ext uri="{FF2B5EF4-FFF2-40B4-BE49-F238E27FC236}">
                    <a16:creationId xmlns:a16="http://schemas.microsoft.com/office/drawing/2014/main" id="{44508D80-9EE0-CA49-AD0E-2B605CBB7498}"/>
                  </a:ext>
                </a:extLst>
              </p:cNvPr>
              <p:cNvSpPr/>
              <p:nvPr/>
            </p:nvSpPr>
            <p:spPr>
              <a:xfrm>
                <a:off x="1362744" y="3220923"/>
                <a:ext cx="3947073" cy="1453243"/>
              </a:xfrm>
              <a:prstGeom prst="round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kumimoji="1" lang="zh-CN" altLang="en-US" sz="2000" dirty="0">
                    <a:solidFill>
                      <a:sysClr val="windowText" lastClr="000000"/>
                    </a:solidFill>
                  </a:rPr>
                  <a:t>必须有可能根据不同过的</a:t>
                </a:r>
                <a:r>
                  <a:rPr kumimoji="1" lang="zh-CN" altLang="en-US" sz="2000" b="1" dirty="0">
                    <a:solidFill>
                      <a:sysClr val="windowText" lastClr="000000"/>
                    </a:solidFill>
                  </a:rPr>
                  <a:t>需求价格弹性</a:t>
                </a:r>
                <a:r>
                  <a:rPr lang="en-US" altLang="zh-CN" sz="2000" b="1" dirty="0">
                    <a:solidFill>
                      <a:sysClr val="windowText" lastClr="000000"/>
                    </a:solidFill>
                  </a:rPr>
                  <a:t>E</a:t>
                </a:r>
                <a:r>
                  <a:rPr lang="en-US" altLang="zh-CN" sz="2000" b="1" baseline="-25000" dirty="0">
                    <a:solidFill>
                      <a:sysClr val="windowText" lastClr="000000"/>
                    </a:solidFill>
                  </a:rPr>
                  <a:t>d</a:t>
                </a:r>
                <a:r>
                  <a:rPr kumimoji="1" lang="zh-CN" altLang="en-US" sz="2000" dirty="0">
                    <a:solidFill>
                      <a:sysClr val="windowText" lastClr="000000"/>
                    </a:solidFill>
                  </a:rPr>
                  <a:t>划分出不</a:t>
                </a:r>
                <a14:m>
                  <m:oMath xmlns:m="http://schemas.openxmlformats.org/officeDocument/2006/math">
                    <a:fld id="{825F15A7-03F4-43D7-82C5-3E23DA2F108C}" type="mathplaceholder">
                      <a:rPr kumimoji="1" lang="zh-CN" altLang="en-US" sz="2000" i="1" smtClean="0">
                        <a:solidFill>
                          <a:sysClr val="windowText" lastClr="000000"/>
                        </a:solidFill>
                        <a:latin typeface="Cambria Math" panose="02040503050406030204" pitchFamily="18" charset="0"/>
                      </a:rPr>
                      <a:t>在此处键入公式。</a:t>
                    </a:fld>
                  </m:oMath>
                </a14:m>
                <a:r>
                  <a:rPr kumimoji="1" lang="zh-CN" altLang="en-US" sz="2000" dirty="0">
                    <a:solidFill>
                      <a:sysClr val="windowText" lastClr="000000"/>
                    </a:solidFill>
                  </a:rPr>
                  <a:t>同购买者</a:t>
                </a:r>
              </a:p>
            </p:txBody>
          </p:sp>
        </mc:Choice>
        <mc:Fallback xmlns="">
          <p:sp>
            <p:nvSpPr>
              <p:cNvPr id="2" name="圆角矩形 1">
                <a:extLst>
                  <a:ext uri="{FF2B5EF4-FFF2-40B4-BE49-F238E27FC236}">
                    <a16:creationId xmlns:a16="http://schemas.microsoft.com/office/drawing/2014/main" id="{44508D80-9EE0-CA49-AD0E-2B605CBB7498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62744" y="3220923"/>
                <a:ext cx="3947073" cy="1453243"/>
              </a:xfrm>
              <a:prstGeom prst="round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圆角矩形 11">
            <a:extLst>
              <a:ext uri="{FF2B5EF4-FFF2-40B4-BE49-F238E27FC236}">
                <a16:creationId xmlns:a16="http://schemas.microsoft.com/office/drawing/2014/main" id="{E0EF6BD1-51B3-6942-9A45-8477A7102E74}"/>
              </a:ext>
            </a:extLst>
          </p:cNvPr>
          <p:cNvSpPr/>
          <p:nvPr/>
        </p:nvSpPr>
        <p:spPr>
          <a:xfrm>
            <a:off x="6033717" y="3220922"/>
            <a:ext cx="3947073" cy="1453243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zh-CN" altLang="en-US" sz="2000" dirty="0">
                <a:solidFill>
                  <a:sysClr val="windowText" lastClr="000000"/>
                </a:solidFill>
              </a:rPr>
              <a:t>市场必须是能够</a:t>
            </a:r>
            <a:r>
              <a:rPr kumimoji="1" lang="zh-CN" altLang="en-US" sz="2000" b="1" dirty="0">
                <a:solidFill>
                  <a:sysClr val="windowText" lastClr="000000"/>
                </a:solidFill>
              </a:rPr>
              <a:t>有效的隔离开</a:t>
            </a:r>
            <a:r>
              <a:rPr kumimoji="1" lang="zh-CN" altLang="en-US" sz="2000" dirty="0">
                <a:solidFill>
                  <a:sysClr val="windowText" lastClr="000000"/>
                </a:solidFill>
              </a:rPr>
              <a:t>，同种产品不能在不同市场间流动</a:t>
            </a:r>
          </a:p>
        </p:txBody>
      </p:sp>
      <p:sp>
        <p:nvSpPr>
          <p:cNvPr id="3" name="加号 2">
            <a:extLst>
              <a:ext uri="{FF2B5EF4-FFF2-40B4-BE49-F238E27FC236}">
                <a16:creationId xmlns:a16="http://schemas.microsoft.com/office/drawing/2014/main" id="{653E255D-45B5-7149-9735-5E79BF6D3FF4}"/>
              </a:ext>
            </a:extLst>
          </p:cNvPr>
          <p:cNvSpPr/>
          <p:nvPr/>
        </p:nvSpPr>
        <p:spPr>
          <a:xfrm>
            <a:off x="5424117" y="3768207"/>
            <a:ext cx="495299" cy="517934"/>
          </a:xfrm>
          <a:prstGeom prst="mathPlus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604952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Click="0" advTm="5000">
        <p14:gallery dir="l"/>
      </p:transition>
    </mc:Choice>
    <mc:Fallback xmlns="">
      <p:transition spd="slow" advClick="0" advTm="5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0" decel="100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" accel="100000" fill="hold">
                                          <p:stCondLst>
                                            <p:cond delay="45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2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8138129" y="1270585"/>
            <a:ext cx="2231701" cy="450892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8700" b="1" dirty="0">
                <a:blipFill>
                  <a:blip r:embed="rId3"/>
                  <a:stretch>
                    <a:fillRect/>
                  </a:stretch>
                </a:blipFill>
                <a:cs typeface="+mn-ea"/>
                <a:sym typeface="+mn-lt"/>
              </a:rPr>
              <a:t>4</a:t>
            </a:r>
            <a:endParaRPr lang="zh-CN" altLang="en-US" sz="28700" b="1" dirty="0">
              <a:blipFill>
                <a:blip r:embed="rId3"/>
                <a:stretch>
                  <a:fillRect/>
                </a:stretch>
              </a:blipFill>
              <a:cs typeface="+mn-ea"/>
              <a:sym typeface="+mn-lt"/>
            </a:endParaRPr>
          </a:p>
        </p:txBody>
      </p:sp>
      <p:sp>
        <p:nvSpPr>
          <p:cNvPr id="4" name="任意多边形 3"/>
          <p:cNvSpPr/>
          <p:nvPr/>
        </p:nvSpPr>
        <p:spPr>
          <a:xfrm rot="12428467" flipH="1">
            <a:off x="7359947" y="637736"/>
            <a:ext cx="74239" cy="5553631"/>
          </a:xfrm>
          <a:custGeom>
            <a:avLst/>
            <a:gdLst/>
            <a:ahLst/>
            <a:cxnLst/>
            <a:rect l="l" t="t" r="r" b="b"/>
            <a:pathLst>
              <a:path w="24231" h="914247">
                <a:moveTo>
                  <a:pt x="5283" y="910420"/>
                </a:moveTo>
                <a:lnTo>
                  <a:pt x="5106" y="914247"/>
                </a:lnTo>
                <a:lnTo>
                  <a:pt x="3582" y="914247"/>
                </a:lnTo>
                <a:close/>
                <a:moveTo>
                  <a:pt x="24231" y="887871"/>
                </a:moveTo>
                <a:lnTo>
                  <a:pt x="24231" y="914247"/>
                </a:lnTo>
                <a:lnTo>
                  <a:pt x="14665" y="914247"/>
                </a:lnTo>
                <a:lnTo>
                  <a:pt x="21671" y="894208"/>
                </a:lnTo>
                <a:close/>
                <a:moveTo>
                  <a:pt x="7503" y="865611"/>
                </a:moveTo>
                <a:lnTo>
                  <a:pt x="7216" y="868576"/>
                </a:lnTo>
                <a:lnTo>
                  <a:pt x="6766" y="878326"/>
                </a:lnTo>
                <a:lnTo>
                  <a:pt x="0" y="886263"/>
                </a:lnTo>
                <a:lnTo>
                  <a:pt x="0" y="876548"/>
                </a:lnTo>
                <a:lnTo>
                  <a:pt x="5182" y="868927"/>
                </a:lnTo>
                <a:close/>
                <a:moveTo>
                  <a:pt x="24231" y="857838"/>
                </a:moveTo>
                <a:lnTo>
                  <a:pt x="24231" y="867787"/>
                </a:lnTo>
                <a:lnTo>
                  <a:pt x="5283" y="910420"/>
                </a:lnTo>
                <a:lnTo>
                  <a:pt x="6766" y="878326"/>
                </a:lnTo>
                <a:close/>
                <a:moveTo>
                  <a:pt x="24231" y="840913"/>
                </a:moveTo>
                <a:lnTo>
                  <a:pt x="24231" y="841714"/>
                </a:lnTo>
                <a:lnTo>
                  <a:pt x="7503" y="865611"/>
                </a:lnTo>
                <a:lnTo>
                  <a:pt x="7514" y="865497"/>
                </a:lnTo>
                <a:close/>
                <a:moveTo>
                  <a:pt x="9928" y="840562"/>
                </a:moveTo>
                <a:lnTo>
                  <a:pt x="7514" y="865497"/>
                </a:lnTo>
                <a:lnTo>
                  <a:pt x="5182" y="868927"/>
                </a:lnTo>
                <a:lnTo>
                  <a:pt x="0" y="876330"/>
                </a:lnTo>
                <a:lnTo>
                  <a:pt x="0" y="855943"/>
                </a:lnTo>
                <a:lnTo>
                  <a:pt x="1909" y="852567"/>
                </a:lnTo>
                <a:close/>
                <a:moveTo>
                  <a:pt x="15593" y="782055"/>
                </a:moveTo>
                <a:lnTo>
                  <a:pt x="14536" y="792975"/>
                </a:lnTo>
                <a:lnTo>
                  <a:pt x="0" y="815757"/>
                </a:lnTo>
                <a:lnTo>
                  <a:pt x="0" y="811766"/>
                </a:lnTo>
                <a:close/>
                <a:moveTo>
                  <a:pt x="24231" y="780256"/>
                </a:moveTo>
                <a:lnTo>
                  <a:pt x="24231" y="819152"/>
                </a:lnTo>
                <a:lnTo>
                  <a:pt x="9928" y="840562"/>
                </a:lnTo>
                <a:lnTo>
                  <a:pt x="14536" y="792975"/>
                </a:lnTo>
                <a:lnTo>
                  <a:pt x="18270" y="787121"/>
                </a:lnTo>
                <a:close/>
                <a:moveTo>
                  <a:pt x="24231" y="761668"/>
                </a:moveTo>
                <a:lnTo>
                  <a:pt x="24231" y="765596"/>
                </a:lnTo>
                <a:lnTo>
                  <a:pt x="15593" y="782055"/>
                </a:lnTo>
                <a:lnTo>
                  <a:pt x="15754" y="780386"/>
                </a:lnTo>
                <a:close/>
                <a:moveTo>
                  <a:pt x="24231" y="712346"/>
                </a:moveTo>
                <a:lnTo>
                  <a:pt x="24231" y="731086"/>
                </a:lnTo>
                <a:lnTo>
                  <a:pt x="18270" y="754399"/>
                </a:lnTo>
                <a:lnTo>
                  <a:pt x="15754" y="780386"/>
                </a:lnTo>
                <a:lnTo>
                  <a:pt x="13254" y="785906"/>
                </a:lnTo>
                <a:lnTo>
                  <a:pt x="0" y="811485"/>
                </a:lnTo>
                <a:lnTo>
                  <a:pt x="0" y="752641"/>
                </a:lnTo>
                <a:lnTo>
                  <a:pt x="18270" y="721676"/>
                </a:lnTo>
                <a:close/>
                <a:moveTo>
                  <a:pt x="4049" y="698809"/>
                </a:moveTo>
                <a:lnTo>
                  <a:pt x="1909" y="705315"/>
                </a:lnTo>
                <a:lnTo>
                  <a:pt x="0" y="710229"/>
                </a:lnTo>
                <a:lnTo>
                  <a:pt x="0" y="701476"/>
                </a:lnTo>
                <a:lnTo>
                  <a:pt x="3903" y="698941"/>
                </a:lnTo>
                <a:close/>
                <a:moveTo>
                  <a:pt x="24231" y="652905"/>
                </a:moveTo>
                <a:lnTo>
                  <a:pt x="24231" y="680503"/>
                </a:lnTo>
                <a:lnTo>
                  <a:pt x="4049" y="698809"/>
                </a:lnTo>
                <a:lnTo>
                  <a:pt x="14843" y="665990"/>
                </a:lnTo>
                <a:close/>
                <a:moveTo>
                  <a:pt x="24231" y="619049"/>
                </a:moveTo>
                <a:lnTo>
                  <a:pt x="24231" y="637446"/>
                </a:lnTo>
                <a:lnTo>
                  <a:pt x="14843" y="665990"/>
                </a:lnTo>
                <a:lnTo>
                  <a:pt x="0" y="686679"/>
                </a:lnTo>
                <a:lnTo>
                  <a:pt x="0" y="646781"/>
                </a:lnTo>
                <a:close/>
                <a:moveTo>
                  <a:pt x="3622" y="602431"/>
                </a:moveTo>
                <a:lnTo>
                  <a:pt x="0" y="609824"/>
                </a:lnTo>
                <a:lnTo>
                  <a:pt x="0" y="603434"/>
                </a:lnTo>
                <a:lnTo>
                  <a:pt x="3088" y="602562"/>
                </a:lnTo>
                <a:close/>
                <a:moveTo>
                  <a:pt x="13271" y="600059"/>
                </a:moveTo>
                <a:lnTo>
                  <a:pt x="0" y="626949"/>
                </a:lnTo>
                <a:lnTo>
                  <a:pt x="0" y="618882"/>
                </a:lnTo>
                <a:lnTo>
                  <a:pt x="9809" y="600910"/>
                </a:lnTo>
                <a:close/>
                <a:moveTo>
                  <a:pt x="24231" y="578966"/>
                </a:moveTo>
                <a:lnTo>
                  <a:pt x="24231" y="597364"/>
                </a:lnTo>
                <a:lnTo>
                  <a:pt x="13271" y="600059"/>
                </a:lnTo>
                <a:lnTo>
                  <a:pt x="14340" y="597894"/>
                </a:lnTo>
                <a:close/>
                <a:moveTo>
                  <a:pt x="15033" y="562383"/>
                </a:moveTo>
                <a:lnTo>
                  <a:pt x="1647" y="598860"/>
                </a:lnTo>
                <a:lnTo>
                  <a:pt x="0" y="603432"/>
                </a:lnTo>
                <a:lnTo>
                  <a:pt x="0" y="582448"/>
                </a:lnTo>
                <a:close/>
                <a:moveTo>
                  <a:pt x="24231" y="560369"/>
                </a:moveTo>
                <a:lnTo>
                  <a:pt x="24231" y="574485"/>
                </a:lnTo>
                <a:lnTo>
                  <a:pt x="9809" y="600910"/>
                </a:lnTo>
                <a:lnTo>
                  <a:pt x="3622" y="602431"/>
                </a:lnTo>
                <a:close/>
                <a:moveTo>
                  <a:pt x="24231" y="537319"/>
                </a:moveTo>
                <a:lnTo>
                  <a:pt x="24231" y="550611"/>
                </a:lnTo>
                <a:lnTo>
                  <a:pt x="18270" y="558063"/>
                </a:lnTo>
                <a:lnTo>
                  <a:pt x="15033" y="562383"/>
                </a:lnTo>
                <a:close/>
                <a:moveTo>
                  <a:pt x="24231" y="507786"/>
                </a:moveTo>
                <a:lnTo>
                  <a:pt x="24231" y="529738"/>
                </a:lnTo>
                <a:lnTo>
                  <a:pt x="0" y="578164"/>
                </a:lnTo>
                <a:lnTo>
                  <a:pt x="0" y="575156"/>
                </a:lnTo>
                <a:lnTo>
                  <a:pt x="12382" y="543377"/>
                </a:lnTo>
                <a:close/>
                <a:moveTo>
                  <a:pt x="24231" y="501381"/>
                </a:moveTo>
                <a:lnTo>
                  <a:pt x="24231" y="501744"/>
                </a:lnTo>
                <a:lnTo>
                  <a:pt x="21546" y="508202"/>
                </a:lnTo>
                <a:lnTo>
                  <a:pt x="0" y="563090"/>
                </a:lnTo>
                <a:lnTo>
                  <a:pt x="0" y="556453"/>
                </a:lnTo>
                <a:close/>
                <a:moveTo>
                  <a:pt x="1909" y="410811"/>
                </a:moveTo>
                <a:lnTo>
                  <a:pt x="0" y="414762"/>
                </a:lnTo>
                <a:lnTo>
                  <a:pt x="0" y="413381"/>
                </a:lnTo>
                <a:close/>
                <a:moveTo>
                  <a:pt x="3418" y="408396"/>
                </a:moveTo>
                <a:lnTo>
                  <a:pt x="2497" y="410155"/>
                </a:lnTo>
                <a:lnTo>
                  <a:pt x="1909" y="410811"/>
                </a:lnTo>
                <a:close/>
                <a:moveTo>
                  <a:pt x="24231" y="398062"/>
                </a:moveTo>
                <a:lnTo>
                  <a:pt x="24231" y="422586"/>
                </a:lnTo>
                <a:lnTo>
                  <a:pt x="0" y="480889"/>
                </a:lnTo>
                <a:lnTo>
                  <a:pt x="0" y="450165"/>
                </a:lnTo>
                <a:lnTo>
                  <a:pt x="4211" y="436105"/>
                </a:lnTo>
                <a:lnTo>
                  <a:pt x="9821" y="425737"/>
                </a:lnTo>
                <a:close/>
                <a:moveTo>
                  <a:pt x="18211" y="392616"/>
                </a:moveTo>
                <a:lnTo>
                  <a:pt x="11054" y="413256"/>
                </a:lnTo>
                <a:lnTo>
                  <a:pt x="4211" y="436105"/>
                </a:lnTo>
                <a:lnTo>
                  <a:pt x="0" y="443888"/>
                </a:lnTo>
                <a:lnTo>
                  <a:pt x="0" y="414921"/>
                </a:lnTo>
                <a:lnTo>
                  <a:pt x="2497" y="410155"/>
                </a:lnTo>
                <a:close/>
                <a:moveTo>
                  <a:pt x="24231" y="375252"/>
                </a:moveTo>
                <a:lnTo>
                  <a:pt x="24231" y="385897"/>
                </a:lnTo>
                <a:lnTo>
                  <a:pt x="18211" y="392616"/>
                </a:lnTo>
                <a:close/>
                <a:moveTo>
                  <a:pt x="946" y="372617"/>
                </a:moveTo>
                <a:lnTo>
                  <a:pt x="0" y="374923"/>
                </a:lnTo>
                <a:lnTo>
                  <a:pt x="0" y="373274"/>
                </a:lnTo>
                <a:close/>
                <a:moveTo>
                  <a:pt x="24231" y="368546"/>
                </a:moveTo>
                <a:lnTo>
                  <a:pt x="24231" y="375095"/>
                </a:lnTo>
                <a:lnTo>
                  <a:pt x="3418" y="408396"/>
                </a:lnTo>
                <a:lnTo>
                  <a:pt x="22381" y="372205"/>
                </a:lnTo>
                <a:close/>
                <a:moveTo>
                  <a:pt x="17496" y="361533"/>
                </a:moveTo>
                <a:lnTo>
                  <a:pt x="0" y="412652"/>
                </a:lnTo>
                <a:lnTo>
                  <a:pt x="0" y="380575"/>
                </a:lnTo>
                <a:lnTo>
                  <a:pt x="1909" y="378088"/>
                </a:lnTo>
                <a:lnTo>
                  <a:pt x="6712" y="368669"/>
                </a:lnTo>
                <a:close/>
                <a:moveTo>
                  <a:pt x="24231" y="341854"/>
                </a:moveTo>
                <a:lnTo>
                  <a:pt x="24231" y="357077"/>
                </a:lnTo>
                <a:lnTo>
                  <a:pt x="17496" y="361533"/>
                </a:lnTo>
                <a:close/>
                <a:moveTo>
                  <a:pt x="24231" y="317948"/>
                </a:moveTo>
                <a:lnTo>
                  <a:pt x="24231" y="334309"/>
                </a:lnTo>
                <a:lnTo>
                  <a:pt x="6712" y="368669"/>
                </a:lnTo>
                <a:lnTo>
                  <a:pt x="4938" y="369842"/>
                </a:lnTo>
                <a:lnTo>
                  <a:pt x="946" y="372617"/>
                </a:lnTo>
                <a:lnTo>
                  <a:pt x="3396" y="366647"/>
                </a:lnTo>
                <a:cubicBezTo>
                  <a:pt x="7901" y="355454"/>
                  <a:pt x="12840" y="342968"/>
                  <a:pt x="18270" y="329004"/>
                </a:cubicBezTo>
                <a:lnTo>
                  <a:pt x="18607" y="327910"/>
                </a:lnTo>
                <a:close/>
                <a:moveTo>
                  <a:pt x="11602" y="312390"/>
                </a:moveTo>
                <a:lnTo>
                  <a:pt x="0" y="336412"/>
                </a:lnTo>
                <a:lnTo>
                  <a:pt x="0" y="325354"/>
                </a:lnTo>
                <a:close/>
                <a:moveTo>
                  <a:pt x="11729" y="312127"/>
                </a:moveTo>
                <a:lnTo>
                  <a:pt x="11652" y="312334"/>
                </a:lnTo>
                <a:lnTo>
                  <a:pt x="11602" y="312390"/>
                </a:lnTo>
                <a:close/>
                <a:moveTo>
                  <a:pt x="17161" y="300881"/>
                </a:moveTo>
                <a:lnTo>
                  <a:pt x="11729" y="312127"/>
                </a:lnTo>
                <a:lnTo>
                  <a:pt x="14902" y="303593"/>
                </a:lnTo>
                <a:close/>
                <a:moveTo>
                  <a:pt x="24231" y="298145"/>
                </a:moveTo>
                <a:lnTo>
                  <a:pt x="24231" y="309647"/>
                </a:lnTo>
                <a:lnTo>
                  <a:pt x="18607" y="327910"/>
                </a:lnTo>
                <a:lnTo>
                  <a:pt x="14205" y="335709"/>
                </a:lnTo>
                <a:cubicBezTo>
                  <a:pt x="9994" y="342497"/>
                  <a:pt x="5528" y="349315"/>
                  <a:pt x="572" y="357320"/>
                </a:cubicBezTo>
                <a:lnTo>
                  <a:pt x="0" y="358312"/>
                </a:lnTo>
                <a:lnTo>
                  <a:pt x="0" y="347379"/>
                </a:lnTo>
                <a:lnTo>
                  <a:pt x="8326" y="321282"/>
                </a:lnTo>
                <a:lnTo>
                  <a:pt x="11652" y="312334"/>
                </a:lnTo>
                <a:lnTo>
                  <a:pt x="22595" y="300108"/>
                </a:lnTo>
                <a:close/>
                <a:moveTo>
                  <a:pt x="24231" y="286243"/>
                </a:moveTo>
                <a:lnTo>
                  <a:pt x="24231" y="292396"/>
                </a:lnTo>
                <a:lnTo>
                  <a:pt x="17161" y="300881"/>
                </a:lnTo>
                <a:close/>
                <a:moveTo>
                  <a:pt x="18603" y="231141"/>
                </a:moveTo>
                <a:lnTo>
                  <a:pt x="16606" y="235168"/>
                </a:lnTo>
                <a:lnTo>
                  <a:pt x="4000" y="260495"/>
                </a:lnTo>
                <a:lnTo>
                  <a:pt x="1909" y="263559"/>
                </a:lnTo>
                <a:lnTo>
                  <a:pt x="0" y="267317"/>
                </a:lnTo>
                <a:lnTo>
                  <a:pt x="0" y="258594"/>
                </a:lnTo>
                <a:close/>
                <a:moveTo>
                  <a:pt x="24231" y="230849"/>
                </a:moveTo>
                <a:lnTo>
                  <a:pt x="24231" y="278494"/>
                </a:lnTo>
                <a:lnTo>
                  <a:pt x="14902" y="303593"/>
                </a:lnTo>
                <a:lnTo>
                  <a:pt x="0" y="321476"/>
                </a:lnTo>
                <a:lnTo>
                  <a:pt x="0" y="268532"/>
                </a:lnTo>
                <a:lnTo>
                  <a:pt x="4000" y="260495"/>
                </a:lnTo>
                <a:close/>
                <a:moveTo>
                  <a:pt x="24231" y="219793"/>
                </a:moveTo>
                <a:lnTo>
                  <a:pt x="24231" y="222836"/>
                </a:lnTo>
                <a:lnTo>
                  <a:pt x="18603" y="231141"/>
                </a:lnTo>
                <a:close/>
                <a:moveTo>
                  <a:pt x="24231" y="133342"/>
                </a:moveTo>
                <a:lnTo>
                  <a:pt x="24231" y="206545"/>
                </a:lnTo>
                <a:lnTo>
                  <a:pt x="13499" y="223505"/>
                </a:lnTo>
                <a:lnTo>
                  <a:pt x="0" y="245723"/>
                </a:lnTo>
                <a:lnTo>
                  <a:pt x="0" y="173915"/>
                </a:lnTo>
                <a:close/>
                <a:moveTo>
                  <a:pt x="24231" y="123476"/>
                </a:moveTo>
                <a:lnTo>
                  <a:pt x="24231" y="130027"/>
                </a:lnTo>
                <a:lnTo>
                  <a:pt x="17186" y="143459"/>
                </a:lnTo>
                <a:lnTo>
                  <a:pt x="0" y="171861"/>
                </a:lnTo>
                <a:lnTo>
                  <a:pt x="0" y="166299"/>
                </a:lnTo>
                <a:lnTo>
                  <a:pt x="18270" y="132668"/>
                </a:lnTo>
                <a:close/>
                <a:moveTo>
                  <a:pt x="10141" y="101902"/>
                </a:moveTo>
                <a:lnTo>
                  <a:pt x="3390" y="124989"/>
                </a:lnTo>
                <a:lnTo>
                  <a:pt x="0" y="135481"/>
                </a:lnTo>
                <a:lnTo>
                  <a:pt x="0" y="120168"/>
                </a:lnTo>
                <a:lnTo>
                  <a:pt x="2059" y="116043"/>
                </a:lnTo>
                <a:close/>
                <a:moveTo>
                  <a:pt x="24231" y="71662"/>
                </a:moveTo>
                <a:lnTo>
                  <a:pt x="24231" y="77243"/>
                </a:lnTo>
                <a:lnTo>
                  <a:pt x="10141" y="101902"/>
                </a:lnTo>
                <a:lnTo>
                  <a:pt x="11579" y="96983"/>
                </a:lnTo>
                <a:lnTo>
                  <a:pt x="18270" y="83584"/>
                </a:lnTo>
                <a:close/>
                <a:moveTo>
                  <a:pt x="8884" y="41579"/>
                </a:moveTo>
                <a:lnTo>
                  <a:pt x="5981" y="51185"/>
                </a:lnTo>
                <a:lnTo>
                  <a:pt x="0" y="58084"/>
                </a:lnTo>
                <a:lnTo>
                  <a:pt x="0" y="57571"/>
                </a:lnTo>
                <a:close/>
                <a:moveTo>
                  <a:pt x="24231" y="30135"/>
                </a:moveTo>
                <a:lnTo>
                  <a:pt x="24231" y="53709"/>
                </a:lnTo>
                <a:lnTo>
                  <a:pt x="11579" y="96983"/>
                </a:lnTo>
                <a:lnTo>
                  <a:pt x="2059" y="116043"/>
                </a:lnTo>
                <a:lnTo>
                  <a:pt x="1909" y="116307"/>
                </a:lnTo>
                <a:lnTo>
                  <a:pt x="0" y="120126"/>
                </a:lnTo>
                <a:lnTo>
                  <a:pt x="0" y="70975"/>
                </a:lnTo>
                <a:lnTo>
                  <a:pt x="5981" y="51185"/>
                </a:lnTo>
                <a:close/>
                <a:moveTo>
                  <a:pt x="20675" y="0"/>
                </a:moveTo>
                <a:lnTo>
                  <a:pt x="24231" y="0"/>
                </a:lnTo>
                <a:lnTo>
                  <a:pt x="24231" y="13954"/>
                </a:lnTo>
                <a:lnTo>
                  <a:pt x="8884" y="41579"/>
                </a:lnTo>
                <a:lnTo>
                  <a:pt x="12161" y="30736"/>
                </a:lnTo>
                <a:close/>
                <a:moveTo>
                  <a:pt x="0" y="0"/>
                </a:moveTo>
                <a:lnTo>
                  <a:pt x="3827" y="0"/>
                </a:lnTo>
                <a:lnTo>
                  <a:pt x="0" y="8201"/>
                </a:lnTo>
                <a:close/>
              </a:path>
            </a:pathLst>
          </a:custGeom>
          <a:blipFill dpi="0" rotWithShape="1">
            <a:blip r:embed="rId3"/>
            <a:srcRect/>
            <a:stretch>
              <a:fillRect/>
            </a:stretch>
          </a:blip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noAutofit/>
          </a:bodyPr>
          <a:lstStyle/>
          <a:p>
            <a:endParaRPr lang="zh-CN" altLang="en-US">
              <a:blipFill>
                <a:blip r:embed="rId3"/>
                <a:stretch>
                  <a:fillRect/>
                </a:stretch>
              </a:blipFill>
              <a:cs typeface="+mn-ea"/>
              <a:sym typeface="+mn-lt"/>
            </a:endParaRPr>
          </a:p>
        </p:txBody>
      </p:sp>
      <p:sp>
        <p:nvSpPr>
          <p:cNvPr id="14" name="矩形 13"/>
          <p:cNvSpPr/>
          <p:nvPr/>
        </p:nvSpPr>
        <p:spPr>
          <a:xfrm>
            <a:off x="421625" y="588371"/>
            <a:ext cx="677923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>
              <a:defRPr/>
            </a:pPr>
            <a:r>
              <a:rPr lang="zh-CN" altLang="en-US" sz="6000" b="1" kern="0" dirty="0">
                <a:solidFill>
                  <a:srgbClr val="42B6A0"/>
                </a:solidFill>
                <a:effectLst>
                  <a:glow rad="63500">
                    <a:prstClr val="white">
                      <a:lumMod val="65000"/>
                      <a:alpha val="40000"/>
                    </a:prstClr>
                  </a:glow>
                </a:effectLst>
                <a:cs typeface="+mn-ea"/>
                <a:sym typeface="+mn-lt"/>
              </a:rPr>
              <a:t>垄断竞争市场和</a:t>
            </a:r>
          </a:p>
          <a:p>
            <a:pPr algn="r">
              <a:defRPr/>
            </a:pPr>
            <a:r>
              <a:rPr lang="zh-CN" altLang="en-US" sz="6000" b="1" kern="0" dirty="0">
                <a:solidFill>
                  <a:srgbClr val="42B6A0"/>
                </a:solidFill>
                <a:effectLst>
                  <a:glow rad="63500">
                    <a:prstClr val="white">
                      <a:lumMod val="65000"/>
                      <a:alpha val="40000"/>
                    </a:prstClr>
                  </a:glow>
                </a:effectLst>
                <a:cs typeface="+mn-ea"/>
                <a:sym typeface="+mn-lt"/>
              </a:rPr>
              <a:t>寡头垄断市场中</a:t>
            </a:r>
          </a:p>
          <a:p>
            <a:pPr algn="r">
              <a:defRPr/>
            </a:pPr>
            <a:r>
              <a:rPr lang="zh-CN" altLang="en-US" sz="6000" b="1" kern="0" dirty="0">
                <a:solidFill>
                  <a:srgbClr val="42B6A0"/>
                </a:solidFill>
                <a:effectLst>
                  <a:glow rad="63500">
                    <a:prstClr val="white">
                      <a:lumMod val="65000"/>
                      <a:alpha val="40000"/>
                    </a:prstClr>
                  </a:glow>
                </a:effectLst>
                <a:cs typeface="+mn-ea"/>
                <a:sym typeface="+mn-lt"/>
              </a:rPr>
              <a:t>生产者的行为</a:t>
            </a:r>
          </a:p>
        </p:txBody>
      </p:sp>
    </p:spTree>
  </p:cSld>
  <p:clrMapOvr>
    <a:masterClrMapping/>
  </p:clrMapOvr>
  <p:transition spd="slow" advClick="0" advTm="5000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"/>
                            </p:stCondLst>
                            <p:childTnLst>
                              <p:par>
                                <p:cTn id="1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animBg="1"/>
      <p:bldP spid="14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TextBox 38"/>
          <p:cNvSpPr txBox="1"/>
          <p:nvPr/>
        </p:nvSpPr>
        <p:spPr>
          <a:xfrm>
            <a:off x="409218" y="1556763"/>
            <a:ext cx="11118299" cy="4546309"/>
          </a:xfrm>
          <a:prstGeom prst="rect">
            <a:avLst/>
          </a:prstGeom>
          <a:noFill/>
        </p:spPr>
        <p:txBody>
          <a:bodyPr wrap="square" lIns="0" rIns="0" bIns="0" rtlCol="0">
            <a:spAutoFit/>
          </a:bodyPr>
          <a:lstStyle/>
          <a:p>
            <a:r>
              <a:rPr lang="zh-CN" altLang="en-US" sz="3200" dirty="0">
                <a:solidFill>
                  <a:srgbClr val="FC838C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Helvetica Neue"/>
              </a:rPr>
              <a:t>垄断竞争市场上生产者的行为</a:t>
            </a:r>
          </a:p>
          <a:p>
            <a:endParaRPr lang="zh-CN" altLang="en-US" sz="2400" dirty="0">
              <a:solidFill>
                <a:srgbClr val="FC838C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Helvetica Neue"/>
            </a:endParaRPr>
          </a:p>
          <a:p>
            <a:pPr>
              <a:lnSpc>
                <a:spcPct val="150000"/>
              </a:lnSpc>
            </a:pPr>
            <a:r>
              <a:rPr lang="zh-CN" altLang="zh-CN" sz="2000" dirty="0"/>
              <a:t>（一）垄断竞争市场上个别企业的需求曲线</a:t>
            </a:r>
          </a:p>
          <a:p>
            <a:pPr>
              <a:lnSpc>
                <a:spcPct val="150000"/>
              </a:lnSpc>
            </a:pPr>
            <a:r>
              <a:rPr lang="en-US" altLang="zh-CN" sz="2000" dirty="0"/>
              <a:t>1</a:t>
            </a:r>
            <a:r>
              <a:rPr lang="zh-CN" altLang="zh-CN" sz="2000" dirty="0"/>
              <a:t>、</a:t>
            </a:r>
            <a:r>
              <a:rPr lang="zh-CN" altLang="zh-CN" sz="2000" b="1" dirty="0"/>
              <a:t>垄断竞争市场上企业的需求曲线</a:t>
            </a:r>
            <a:r>
              <a:rPr lang="zh-CN" altLang="zh-CN" sz="2000" dirty="0"/>
              <a:t>和完全垄断市场上的企业相同，均</a:t>
            </a:r>
            <a:r>
              <a:rPr lang="zh-CN" altLang="zh-CN" sz="2000" b="1" dirty="0">
                <a:solidFill>
                  <a:srgbClr val="FF0000"/>
                </a:solidFill>
              </a:rPr>
              <a:t>向右下方倾斜</a:t>
            </a:r>
            <a:r>
              <a:rPr lang="zh-CN" altLang="zh-CN" sz="2000" b="1" dirty="0"/>
              <a:t>。</a:t>
            </a:r>
            <a:endParaRPr lang="zh-CN" altLang="zh-CN" sz="2000" dirty="0"/>
          </a:p>
          <a:p>
            <a:pPr>
              <a:lnSpc>
                <a:spcPct val="150000"/>
              </a:lnSpc>
            </a:pPr>
            <a:r>
              <a:rPr lang="en-US" altLang="zh-CN" sz="2000" dirty="0"/>
              <a:t>2</a:t>
            </a:r>
            <a:r>
              <a:rPr lang="zh-CN" altLang="zh-CN" sz="2000" dirty="0"/>
              <a:t>、</a:t>
            </a:r>
            <a:r>
              <a:rPr lang="zh-CN" altLang="zh-CN" sz="2000" b="1" dirty="0"/>
              <a:t>垄断竞争企业与完全垄断企业需求曲线的不同：</a:t>
            </a:r>
            <a:endParaRPr lang="zh-CN" altLang="zh-CN" sz="2000" dirty="0"/>
          </a:p>
          <a:p>
            <a:pPr>
              <a:lnSpc>
                <a:spcPct val="150000"/>
              </a:lnSpc>
            </a:pPr>
            <a:r>
              <a:rPr lang="zh-CN" altLang="zh-CN" sz="2000" dirty="0"/>
              <a:t>（</a:t>
            </a:r>
            <a:r>
              <a:rPr lang="en-US" altLang="zh-CN" sz="2000" dirty="0"/>
              <a:t>1</a:t>
            </a:r>
            <a:r>
              <a:rPr lang="zh-CN" altLang="zh-CN" sz="2000" dirty="0"/>
              <a:t>）</a:t>
            </a:r>
            <a:r>
              <a:rPr lang="zh-CN" altLang="zh-CN" sz="2000" b="1" dirty="0">
                <a:solidFill>
                  <a:srgbClr val="FF0000"/>
                </a:solidFill>
              </a:rPr>
              <a:t>垄断竞争企业需求曲线不是市场需求曲线，而是每一个具体企业的需求曲线</a:t>
            </a:r>
            <a:r>
              <a:rPr lang="zh-CN" altLang="zh-CN" sz="2000" b="1" dirty="0"/>
              <a:t>。</a:t>
            </a:r>
            <a:r>
              <a:rPr lang="zh-CN" altLang="zh-CN" sz="2000" dirty="0"/>
              <a:t>完全垄断企业的需求曲线</a:t>
            </a:r>
            <a:r>
              <a:rPr lang="zh-CN" altLang="zh-CN" sz="2000" b="1" dirty="0"/>
              <a:t>既是</a:t>
            </a:r>
            <a:r>
              <a:rPr lang="zh-CN" altLang="zh-CN" sz="2000" dirty="0"/>
              <a:t>企业的需求曲线，</a:t>
            </a:r>
            <a:r>
              <a:rPr lang="zh-CN" altLang="zh-CN" sz="2000" b="1" dirty="0"/>
              <a:t>也是</a:t>
            </a:r>
            <a:r>
              <a:rPr lang="zh-CN" altLang="zh-CN" sz="2000" dirty="0"/>
              <a:t>市场的需求曲线。</a:t>
            </a:r>
          </a:p>
          <a:p>
            <a:pPr>
              <a:lnSpc>
                <a:spcPct val="150000"/>
              </a:lnSpc>
            </a:pPr>
            <a:r>
              <a:rPr lang="zh-CN" altLang="zh-CN" sz="2000" b="1" dirty="0"/>
              <a:t>（</a:t>
            </a:r>
            <a:r>
              <a:rPr lang="en-US" altLang="zh-CN" sz="2000" b="1" dirty="0"/>
              <a:t>2</a:t>
            </a:r>
            <a:r>
              <a:rPr lang="zh-CN" altLang="zh-CN" sz="2000" b="1" dirty="0"/>
              <a:t>）</a:t>
            </a:r>
            <a:r>
              <a:rPr lang="zh-CN" altLang="zh-CN" sz="2000" b="1" dirty="0">
                <a:solidFill>
                  <a:srgbClr val="FF0000"/>
                </a:solidFill>
              </a:rPr>
              <a:t>垄断竞争企业的需求曲线比完全垄断企业需求曲线具有更大的弹性</a:t>
            </a:r>
            <a:endParaRPr lang="en-US" altLang="zh-CN" sz="2000" b="1" dirty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r>
              <a:rPr lang="zh-CN" altLang="zh-CN" sz="2000" b="1" dirty="0"/>
              <a:t>（二）</a:t>
            </a:r>
            <a:r>
              <a:rPr lang="zh-CN" altLang="en-US" sz="2000" b="1" dirty="0"/>
              <a:t>垄断竞争企业利润最大化原则：</a:t>
            </a:r>
            <a:endParaRPr lang="en-US" altLang="zh-CN" sz="2000" b="1" dirty="0"/>
          </a:p>
          <a:p>
            <a:pPr>
              <a:lnSpc>
                <a:spcPct val="150000"/>
              </a:lnSpc>
            </a:pPr>
            <a:r>
              <a:rPr lang="zh-CN" altLang="zh-CN" sz="2000" b="1" dirty="0">
                <a:solidFill>
                  <a:srgbClr val="FF0000"/>
                </a:solidFill>
              </a:rPr>
              <a:t>边际收益</a:t>
            </a:r>
            <a:r>
              <a:rPr lang="en-US" altLang="zh-CN" sz="2000" b="1" dirty="0">
                <a:solidFill>
                  <a:srgbClr val="FF0000"/>
                </a:solidFill>
              </a:rPr>
              <a:t>=</a:t>
            </a:r>
            <a:r>
              <a:rPr lang="zh-CN" altLang="zh-CN" sz="2000" b="1" dirty="0">
                <a:solidFill>
                  <a:srgbClr val="FF0000"/>
                </a:solidFill>
              </a:rPr>
              <a:t>边际成本</a:t>
            </a:r>
            <a:r>
              <a:rPr lang="zh-CN" altLang="en-US" sz="2000" dirty="0"/>
              <a:t>，</a:t>
            </a:r>
            <a:r>
              <a:rPr lang="zh-CN" altLang="zh-CN" sz="2000" dirty="0"/>
              <a:t>产量为均衡产量，价格为均衡价格。</a:t>
            </a:r>
            <a:endParaRPr lang="en-US" altLang="zh-CN" sz="1100" b="1" dirty="0"/>
          </a:p>
        </p:txBody>
      </p:sp>
      <p:sp>
        <p:nvSpPr>
          <p:cNvPr id="17" name="任意多边形 1"/>
          <p:cNvSpPr/>
          <p:nvPr/>
        </p:nvSpPr>
        <p:spPr>
          <a:xfrm flipH="1">
            <a:off x="902513" y="235133"/>
            <a:ext cx="1998618" cy="953587"/>
          </a:xfrm>
          <a:custGeom>
            <a:avLst/>
            <a:gdLst>
              <a:gd name="connsiteX0" fmla="*/ 2312125 w 5996287"/>
              <a:gd name="connsiteY0" fmla="*/ 39195 h 3474727"/>
              <a:gd name="connsiteX1" fmla="*/ 0 w 5996287"/>
              <a:gd name="connsiteY1" fmla="*/ 1750430 h 3474727"/>
              <a:gd name="connsiteX2" fmla="*/ 2325188 w 5996287"/>
              <a:gd name="connsiteY2" fmla="*/ 130635 h 3474727"/>
              <a:gd name="connsiteX3" fmla="*/ 91440 w 5996287"/>
              <a:gd name="connsiteY3" fmla="*/ 1789618 h 3474727"/>
              <a:gd name="connsiteX4" fmla="*/ 2468880 w 5996287"/>
              <a:gd name="connsiteY4" fmla="*/ 222075 h 3474727"/>
              <a:gd name="connsiteX5" fmla="*/ 117565 w 5996287"/>
              <a:gd name="connsiteY5" fmla="*/ 1933310 h 3474727"/>
              <a:gd name="connsiteX6" fmla="*/ 2625634 w 5996287"/>
              <a:gd name="connsiteY6" fmla="*/ 7 h 3474727"/>
              <a:gd name="connsiteX7" fmla="*/ 326571 w 5996287"/>
              <a:gd name="connsiteY7" fmla="*/ 1959435 h 3474727"/>
              <a:gd name="connsiteX8" fmla="*/ 2795451 w 5996287"/>
              <a:gd name="connsiteY8" fmla="*/ 104510 h 3474727"/>
              <a:gd name="connsiteX9" fmla="*/ 404948 w 5996287"/>
              <a:gd name="connsiteY9" fmla="*/ 2129253 h 3474727"/>
              <a:gd name="connsiteX10" fmla="*/ 3161211 w 5996287"/>
              <a:gd name="connsiteY10" fmla="*/ 78384 h 3474727"/>
              <a:gd name="connsiteX11" fmla="*/ 209005 w 5996287"/>
              <a:gd name="connsiteY11" fmla="*/ 2416635 h 3474727"/>
              <a:gd name="connsiteX12" fmla="*/ 3252651 w 5996287"/>
              <a:gd name="connsiteY12" fmla="*/ 130635 h 3474727"/>
              <a:gd name="connsiteX13" fmla="*/ 666205 w 5996287"/>
              <a:gd name="connsiteY13" fmla="*/ 2220693 h 3474727"/>
              <a:gd name="connsiteX14" fmla="*/ 3291840 w 5996287"/>
              <a:gd name="connsiteY14" fmla="*/ 235138 h 3474727"/>
              <a:gd name="connsiteX15" fmla="*/ 888274 w 5996287"/>
              <a:gd name="connsiteY15" fmla="*/ 2364384 h 3474727"/>
              <a:gd name="connsiteX16" fmla="*/ 3500845 w 5996287"/>
              <a:gd name="connsiteY16" fmla="*/ 365767 h 3474727"/>
              <a:gd name="connsiteX17" fmla="*/ 718457 w 5996287"/>
              <a:gd name="connsiteY17" fmla="*/ 2286007 h 3474727"/>
              <a:gd name="connsiteX18" fmla="*/ 3644537 w 5996287"/>
              <a:gd name="connsiteY18" fmla="*/ 457207 h 3474727"/>
              <a:gd name="connsiteX19" fmla="*/ 1005840 w 5996287"/>
              <a:gd name="connsiteY19" fmla="*/ 2442761 h 3474727"/>
              <a:gd name="connsiteX20" fmla="*/ 4023360 w 5996287"/>
              <a:gd name="connsiteY20" fmla="*/ 313515 h 3474727"/>
              <a:gd name="connsiteX21" fmla="*/ 1201783 w 5996287"/>
              <a:gd name="connsiteY21" fmla="*/ 2508075 h 3474727"/>
              <a:gd name="connsiteX22" fmla="*/ 4088674 w 5996287"/>
              <a:gd name="connsiteY22" fmla="*/ 522521 h 3474727"/>
              <a:gd name="connsiteX23" fmla="*/ 1463040 w 5996287"/>
              <a:gd name="connsiteY23" fmla="*/ 2612578 h 3474727"/>
              <a:gd name="connsiteX24" fmla="*/ 4206240 w 5996287"/>
              <a:gd name="connsiteY24" fmla="*/ 574773 h 3474727"/>
              <a:gd name="connsiteX25" fmla="*/ 1254034 w 5996287"/>
              <a:gd name="connsiteY25" fmla="*/ 2625641 h 3474727"/>
              <a:gd name="connsiteX26" fmla="*/ 4545874 w 5996287"/>
              <a:gd name="connsiteY26" fmla="*/ 666213 h 3474727"/>
              <a:gd name="connsiteX27" fmla="*/ 1881051 w 5996287"/>
              <a:gd name="connsiteY27" fmla="*/ 2677893 h 3474727"/>
              <a:gd name="connsiteX28" fmla="*/ 4846320 w 5996287"/>
              <a:gd name="connsiteY28" fmla="*/ 600898 h 3474727"/>
              <a:gd name="connsiteX29" fmla="*/ 1750423 w 5996287"/>
              <a:gd name="connsiteY29" fmla="*/ 2508075 h 3474727"/>
              <a:gd name="connsiteX30" fmla="*/ 4833257 w 5996287"/>
              <a:gd name="connsiteY30" fmla="*/ 914407 h 3474727"/>
              <a:gd name="connsiteX31" fmla="*/ 1841863 w 5996287"/>
              <a:gd name="connsiteY31" fmla="*/ 3004464 h 3474727"/>
              <a:gd name="connsiteX32" fmla="*/ 5068388 w 5996287"/>
              <a:gd name="connsiteY32" fmla="*/ 679275 h 3474727"/>
              <a:gd name="connsiteX33" fmla="*/ 1894114 w 5996287"/>
              <a:gd name="connsiteY33" fmla="*/ 3226533 h 3474727"/>
              <a:gd name="connsiteX34" fmla="*/ 5603965 w 5996287"/>
              <a:gd name="connsiteY34" fmla="*/ 587835 h 3474727"/>
              <a:gd name="connsiteX35" fmla="*/ 2325188 w 5996287"/>
              <a:gd name="connsiteY35" fmla="*/ 3278784 h 3474727"/>
              <a:gd name="connsiteX36" fmla="*/ 5826034 w 5996287"/>
              <a:gd name="connsiteY36" fmla="*/ 757653 h 3474727"/>
              <a:gd name="connsiteX37" fmla="*/ 2220685 w 5996287"/>
              <a:gd name="connsiteY37" fmla="*/ 3122030 h 3474727"/>
              <a:gd name="connsiteX38" fmla="*/ 5995851 w 5996287"/>
              <a:gd name="connsiteY38" fmla="*/ 940533 h 3474727"/>
              <a:gd name="connsiteX39" fmla="*/ 2416628 w 5996287"/>
              <a:gd name="connsiteY39" fmla="*/ 3474727 h 34747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</a:cxnLst>
            <a:rect l="l" t="t" r="r" b="b"/>
            <a:pathLst>
              <a:path w="5996287" h="3474727">
                <a:moveTo>
                  <a:pt x="2312125" y="39195"/>
                </a:moveTo>
                <a:lnTo>
                  <a:pt x="0" y="1750430"/>
                </a:lnTo>
                <a:cubicBezTo>
                  <a:pt x="2177" y="1765670"/>
                  <a:pt x="2309948" y="124104"/>
                  <a:pt x="2325188" y="130635"/>
                </a:cubicBezTo>
                <a:cubicBezTo>
                  <a:pt x="2340428" y="137166"/>
                  <a:pt x="67491" y="1774378"/>
                  <a:pt x="91440" y="1789618"/>
                </a:cubicBezTo>
                <a:cubicBezTo>
                  <a:pt x="115389" y="1804858"/>
                  <a:pt x="2464526" y="198126"/>
                  <a:pt x="2468880" y="222075"/>
                </a:cubicBezTo>
                <a:cubicBezTo>
                  <a:pt x="2473234" y="246024"/>
                  <a:pt x="91439" y="1970321"/>
                  <a:pt x="117565" y="1933310"/>
                </a:cubicBezTo>
                <a:cubicBezTo>
                  <a:pt x="143691" y="1896299"/>
                  <a:pt x="2590800" y="-4347"/>
                  <a:pt x="2625634" y="7"/>
                </a:cubicBezTo>
                <a:cubicBezTo>
                  <a:pt x="2660468" y="4361"/>
                  <a:pt x="298268" y="1942018"/>
                  <a:pt x="326571" y="1959435"/>
                </a:cubicBezTo>
                <a:cubicBezTo>
                  <a:pt x="354874" y="1976852"/>
                  <a:pt x="2782388" y="76207"/>
                  <a:pt x="2795451" y="104510"/>
                </a:cubicBezTo>
                <a:cubicBezTo>
                  <a:pt x="2808514" y="132813"/>
                  <a:pt x="343988" y="2133607"/>
                  <a:pt x="404948" y="2129253"/>
                </a:cubicBezTo>
                <a:cubicBezTo>
                  <a:pt x="465908" y="2124899"/>
                  <a:pt x="3193868" y="30487"/>
                  <a:pt x="3161211" y="78384"/>
                </a:cubicBezTo>
                <a:cubicBezTo>
                  <a:pt x="3128554" y="126281"/>
                  <a:pt x="193765" y="2407927"/>
                  <a:pt x="209005" y="2416635"/>
                </a:cubicBezTo>
                <a:cubicBezTo>
                  <a:pt x="224245" y="2425343"/>
                  <a:pt x="3176451" y="163292"/>
                  <a:pt x="3252651" y="130635"/>
                </a:cubicBezTo>
                <a:cubicBezTo>
                  <a:pt x="3328851" y="97978"/>
                  <a:pt x="659673" y="2203276"/>
                  <a:pt x="666205" y="2220693"/>
                </a:cubicBezTo>
                <a:cubicBezTo>
                  <a:pt x="672736" y="2238110"/>
                  <a:pt x="3254829" y="211190"/>
                  <a:pt x="3291840" y="235138"/>
                </a:cubicBezTo>
                <a:cubicBezTo>
                  <a:pt x="3328852" y="259087"/>
                  <a:pt x="853440" y="2342613"/>
                  <a:pt x="888274" y="2364384"/>
                </a:cubicBezTo>
                <a:cubicBezTo>
                  <a:pt x="923108" y="2386156"/>
                  <a:pt x="3529148" y="378830"/>
                  <a:pt x="3500845" y="365767"/>
                </a:cubicBezTo>
                <a:cubicBezTo>
                  <a:pt x="3472542" y="352704"/>
                  <a:pt x="694508" y="2270767"/>
                  <a:pt x="718457" y="2286007"/>
                </a:cubicBezTo>
                <a:cubicBezTo>
                  <a:pt x="742406" y="2301247"/>
                  <a:pt x="3596640" y="431081"/>
                  <a:pt x="3644537" y="457207"/>
                </a:cubicBezTo>
                <a:cubicBezTo>
                  <a:pt x="3692434" y="483333"/>
                  <a:pt x="942703" y="2466710"/>
                  <a:pt x="1005840" y="2442761"/>
                </a:cubicBezTo>
                <a:cubicBezTo>
                  <a:pt x="1068977" y="2418812"/>
                  <a:pt x="3990703" y="302629"/>
                  <a:pt x="4023360" y="313515"/>
                </a:cubicBezTo>
                <a:cubicBezTo>
                  <a:pt x="4056017" y="324401"/>
                  <a:pt x="1190897" y="2473241"/>
                  <a:pt x="1201783" y="2508075"/>
                </a:cubicBezTo>
                <a:cubicBezTo>
                  <a:pt x="1212669" y="2542909"/>
                  <a:pt x="4045131" y="505104"/>
                  <a:pt x="4088674" y="522521"/>
                </a:cubicBezTo>
                <a:cubicBezTo>
                  <a:pt x="4132217" y="539938"/>
                  <a:pt x="1443446" y="2603869"/>
                  <a:pt x="1463040" y="2612578"/>
                </a:cubicBezTo>
                <a:cubicBezTo>
                  <a:pt x="1482634" y="2621287"/>
                  <a:pt x="4241074" y="572596"/>
                  <a:pt x="4206240" y="574773"/>
                </a:cubicBezTo>
                <a:cubicBezTo>
                  <a:pt x="4171406" y="576950"/>
                  <a:pt x="1197428" y="2610401"/>
                  <a:pt x="1254034" y="2625641"/>
                </a:cubicBezTo>
                <a:cubicBezTo>
                  <a:pt x="1310640" y="2640881"/>
                  <a:pt x="4441371" y="657504"/>
                  <a:pt x="4545874" y="666213"/>
                </a:cubicBezTo>
                <a:cubicBezTo>
                  <a:pt x="4650377" y="674922"/>
                  <a:pt x="1830977" y="2688779"/>
                  <a:pt x="1881051" y="2677893"/>
                </a:cubicBezTo>
                <a:cubicBezTo>
                  <a:pt x="1931125" y="2667007"/>
                  <a:pt x="4868091" y="629201"/>
                  <a:pt x="4846320" y="600898"/>
                </a:cubicBezTo>
                <a:cubicBezTo>
                  <a:pt x="4824549" y="572595"/>
                  <a:pt x="1752600" y="2455824"/>
                  <a:pt x="1750423" y="2508075"/>
                </a:cubicBezTo>
                <a:cubicBezTo>
                  <a:pt x="1748246" y="2560326"/>
                  <a:pt x="4818017" y="831676"/>
                  <a:pt x="4833257" y="914407"/>
                </a:cubicBezTo>
                <a:cubicBezTo>
                  <a:pt x="4848497" y="997138"/>
                  <a:pt x="1802675" y="3043653"/>
                  <a:pt x="1841863" y="3004464"/>
                </a:cubicBezTo>
                <a:cubicBezTo>
                  <a:pt x="1881051" y="2965275"/>
                  <a:pt x="5059680" y="642264"/>
                  <a:pt x="5068388" y="679275"/>
                </a:cubicBezTo>
                <a:cubicBezTo>
                  <a:pt x="5077096" y="716286"/>
                  <a:pt x="1804851" y="3241773"/>
                  <a:pt x="1894114" y="3226533"/>
                </a:cubicBezTo>
                <a:cubicBezTo>
                  <a:pt x="1983377" y="3211293"/>
                  <a:pt x="5532119" y="579127"/>
                  <a:pt x="5603965" y="587835"/>
                </a:cubicBezTo>
                <a:cubicBezTo>
                  <a:pt x="5675811" y="596543"/>
                  <a:pt x="2288176" y="3250481"/>
                  <a:pt x="2325188" y="3278784"/>
                </a:cubicBezTo>
                <a:cubicBezTo>
                  <a:pt x="2362200" y="3307087"/>
                  <a:pt x="5843451" y="783779"/>
                  <a:pt x="5826034" y="757653"/>
                </a:cubicBezTo>
                <a:cubicBezTo>
                  <a:pt x="5808617" y="731527"/>
                  <a:pt x="2192382" y="3091550"/>
                  <a:pt x="2220685" y="3122030"/>
                </a:cubicBezTo>
                <a:cubicBezTo>
                  <a:pt x="2248988" y="3152510"/>
                  <a:pt x="5963194" y="881750"/>
                  <a:pt x="5995851" y="940533"/>
                </a:cubicBezTo>
                <a:cubicBezTo>
                  <a:pt x="6028508" y="999316"/>
                  <a:pt x="4222568" y="2237021"/>
                  <a:pt x="2416628" y="3474727"/>
                </a:cubicBezTo>
              </a:path>
            </a:pathLst>
          </a:custGeom>
          <a:noFill/>
          <a:ln w="3175">
            <a:solidFill>
              <a:srgbClr val="4D78B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  <a:sym typeface="+mn-lt"/>
            </a:endParaRPr>
          </a:p>
        </p:txBody>
      </p:sp>
      <p:sp>
        <p:nvSpPr>
          <p:cNvPr id="20" name="文本框 19"/>
          <p:cNvSpPr txBox="1"/>
          <p:nvPr/>
        </p:nvSpPr>
        <p:spPr>
          <a:xfrm>
            <a:off x="1586619" y="378334"/>
            <a:ext cx="38504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800" dirty="0">
                <a:solidFill>
                  <a:schemeClr val="bg1"/>
                </a:solidFill>
                <a:cs typeface="+mn-ea"/>
                <a:sym typeface="+mn-lt"/>
              </a:rPr>
              <a:t>1</a:t>
            </a:r>
            <a:endParaRPr lang="zh-CN" altLang="en-US" sz="2800" dirty="0">
              <a:solidFill>
                <a:schemeClr val="bg1"/>
              </a:solidFill>
              <a:cs typeface="+mn-ea"/>
              <a:sym typeface="+mn-lt"/>
            </a:endParaRPr>
          </a:p>
        </p:txBody>
      </p:sp>
      <p:sp>
        <p:nvSpPr>
          <p:cNvPr id="21" name="任意多边形 31"/>
          <p:cNvSpPr/>
          <p:nvPr/>
        </p:nvSpPr>
        <p:spPr>
          <a:xfrm flipH="1">
            <a:off x="902513" y="235133"/>
            <a:ext cx="1998618" cy="953587"/>
          </a:xfrm>
          <a:custGeom>
            <a:avLst/>
            <a:gdLst>
              <a:gd name="connsiteX0" fmla="*/ 2312125 w 5996287"/>
              <a:gd name="connsiteY0" fmla="*/ 39195 h 3474727"/>
              <a:gd name="connsiteX1" fmla="*/ 0 w 5996287"/>
              <a:gd name="connsiteY1" fmla="*/ 1750430 h 3474727"/>
              <a:gd name="connsiteX2" fmla="*/ 2325188 w 5996287"/>
              <a:gd name="connsiteY2" fmla="*/ 130635 h 3474727"/>
              <a:gd name="connsiteX3" fmla="*/ 91440 w 5996287"/>
              <a:gd name="connsiteY3" fmla="*/ 1789618 h 3474727"/>
              <a:gd name="connsiteX4" fmla="*/ 2468880 w 5996287"/>
              <a:gd name="connsiteY4" fmla="*/ 222075 h 3474727"/>
              <a:gd name="connsiteX5" fmla="*/ 117565 w 5996287"/>
              <a:gd name="connsiteY5" fmla="*/ 1933310 h 3474727"/>
              <a:gd name="connsiteX6" fmla="*/ 2625634 w 5996287"/>
              <a:gd name="connsiteY6" fmla="*/ 7 h 3474727"/>
              <a:gd name="connsiteX7" fmla="*/ 326571 w 5996287"/>
              <a:gd name="connsiteY7" fmla="*/ 1959435 h 3474727"/>
              <a:gd name="connsiteX8" fmla="*/ 2795451 w 5996287"/>
              <a:gd name="connsiteY8" fmla="*/ 104510 h 3474727"/>
              <a:gd name="connsiteX9" fmla="*/ 404948 w 5996287"/>
              <a:gd name="connsiteY9" fmla="*/ 2129253 h 3474727"/>
              <a:gd name="connsiteX10" fmla="*/ 3161211 w 5996287"/>
              <a:gd name="connsiteY10" fmla="*/ 78384 h 3474727"/>
              <a:gd name="connsiteX11" fmla="*/ 209005 w 5996287"/>
              <a:gd name="connsiteY11" fmla="*/ 2416635 h 3474727"/>
              <a:gd name="connsiteX12" fmla="*/ 3252651 w 5996287"/>
              <a:gd name="connsiteY12" fmla="*/ 130635 h 3474727"/>
              <a:gd name="connsiteX13" fmla="*/ 666205 w 5996287"/>
              <a:gd name="connsiteY13" fmla="*/ 2220693 h 3474727"/>
              <a:gd name="connsiteX14" fmla="*/ 3291840 w 5996287"/>
              <a:gd name="connsiteY14" fmla="*/ 235138 h 3474727"/>
              <a:gd name="connsiteX15" fmla="*/ 888274 w 5996287"/>
              <a:gd name="connsiteY15" fmla="*/ 2364384 h 3474727"/>
              <a:gd name="connsiteX16" fmla="*/ 3500845 w 5996287"/>
              <a:gd name="connsiteY16" fmla="*/ 365767 h 3474727"/>
              <a:gd name="connsiteX17" fmla="*/ 718457 w 5996287"/>
              <a:gd name="connsiteY17" fmla="*/ 2286007 h 3474727"/>
              <a:gd name="connsiteX18" fmla="*/ 3644537 w 5996287"/>
              <a:gd name="connsiteY18" fmla="*/ 457207 h 3474727"/>
              <a:gd name="connsiteX19" fmla="*/ 1005840 w 5996287"/>
              <a:gd name="connsiteY19" fmla="*/ 2442761 h 3474727"/>
              <a:gd name="connsiteX20" fmla="*/ 4023360 w 5996287"/>
              <a:gd name="connsiteY20" fmla="*/ 313515 h 3474727"/>
              <a:gd name="connsiteX21" fmla="*/ 1201783 w 5996287"/>
              <a:gd name="connsiteY21" fmla="*/ 2508075 h 3474727"/>
              <a:gd name="connsiteX22" fmla="*/ 4088674 w 5996287"/>
              <a:gd name="connsiteY22" fmla="*/ 522521 h 3474727"/>
              <a:gd name="connsiteX23" fmla="*/ 1463040 w 5996287"/>
              <a:gd name="connsiteY23" fmla="*/ 2612578 h 3474727"/>
              <a:gd name="connsiteX24" fmla="*/ 4206240 w 5996287"/>
              <a:gd name="connsiteY24" fmla="*/ 574773 h 3474727"/>
              <a:gd name="connsiteX25" fmla="*/ 1254034 w 5996287"/>
              <a:gd name="connsiteY25" fmla="*/ 2625641 h 3474727"/>
              <a:gd name="connsiteX26" fmla="*/ 4545874 w 5996287"/>
              <a:gd name="connsiteY26" fmla="*/ 666213 h 3474727"/>
              <a:gd name="connsiteX27" fmla="*/ 1881051 w 5996287"/>
              <a:gd name="connsiteY27" fmla="*/ 2677893 h 3474727"/>
              <a:gd name="connsiteX28" fmla="*/ 4846320 w 5996287"/>
              <a:gd name="connsiteY28" fmla="*/ 600898 h 3474727"/>
              <a:gd name="connsiteX29" fmla="*/ 1750423 w 5996287"/>
              <a:gd name="connsiteY29" fmla="*/ 2508075 h 3474727"/>
              <a:gd name="connsiteX30" fmla="*/ 4833257 w 5996287"/>
              <a:gd name="connsiteY30" fmla="*/ 914407 h 3474727"/>
              <a:gd name="connsiteX31" fmla="*/ 1841863 w 5996287"/>
              <a:gd name="connsiteY31" fmla="*/ 3004464 h 3474727"/>
              <a:gd name="connsiteX32" fmla="*/ 5068388 w 5996287"/>
              <a:gd name="connsiteY32" fmla="*/ 679275 h 3474727"/>
              <a:gd name="connsiteX33" fmla="*/ 1894114 w 5996287"/>
              <a:gd name="connsiteY33" fmla="*/ 3226533 h 3474727"/>
              <a:gd name="connsiteX34" fmla="*/ 5603965 w 5996287"/>
              <a:gd name="connsiteY34" fmla="*/ 587835 h 3474727"/>
              <a:gd name="connsiteX35" fmla="*/ 2325188 w 5996287"/>
              <a:gd name="connsiteY35" fmla="*/ 3278784 h 3474727"/>
              <a:gd name="connsiteX36" fmla="*/ 5826034 w 5996287"/>
              <a:gd name="connsiteY36" fmla="*/ 757653 h 3474727"/>
              <a:gd name="connsiteX37" fmla="*/ 2220685 w 5996287"/>
              <a:gd name="connsiteY37" fmla="*/ 3122030 h 3474727"/>
              <a:gd name="connsiteX38" fmla="*/ 5995851 w 5996287"/>
              <a:gd name="connsiteY38" fmla="*/ 940533 h 3474727"/>
              <a:gd name="connsiteX39" fmla="*/ 2416628 w 5996287"/>
              <a:gd name="connsiteY39" fmla="*/ 3474727 h 34747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</a:cxnLst>
            <a:rect l="l" t="t" r="r" b="b"/>
            <a:pathLst>
              <a:path w="5996287" h="3474727">
                <a:moveTo>
                  <a:pt x="2312125" y="39195"/>
                </a:moveTo>
                <a:lnTo>
                  <a:pt x="0" y="1750430"/>
                </a:lnTo>
                <a:cubicBezTo>
                  <a:pt x="2177" y="1765670"/>
                  <a:pt x="2309948" y="124104"/>
                  <a:pt x="2325188" y="130635"/>
                </a:cubicBezTo>
                <a:cubicBezTo>
                  <a:pt x="2340428" y="137166"/>
                  <a:pt x="67491" y="1774378"/>
                  <a:pt x="91440" y="1789618"/>
                </a:cubicBezTo>
                <a:cubicBezTo>
                  <a:pt x="115389" y="1804858"/>
                  <a:pt x="2464526" y="198126"/>
                  <a:pt x="2468880" y="222075"/>
                </a:cubicBezTo>
                <a:cubicBezTo>
                  <a:pt x="2473234" y="246024"/>
                  <a:pt x="91439" y="1970321"/>
                  <a:pt x="117565" y="1933310"/>
                </a:cubicBezTo>
                <a:cubicBezTo>
                  <a:pt x="143691" y="1896299"/>
                  <a:pt x="2590800" y="-4347"/>
                  <a:pt x="2625634" y="7"/>
                </a:cubicBezTo>
                <a:cubicBezTo>
                  <a:pt x="2660468" y="4361"/>
                  <a:pt x="298268" y="1942018"/>
                  <a:pt x="326571" y="1959435"/>
                </a:cubicBezTo>
                <a:cubicBezTo>
                  <a:pt x="354874" y="1976852"/>
                  <a:pt x="2782388" y="76207"/>
                  <a:pt x="2795451" y="104510"/>
                </a:cubicBezTo>
                <a:cubicBezTo>
                  <a:pt x="2808514" y="132813"/>
                  <a:pt x="343988" y="2133607"/>
                  <a:pt x="404948" y="2129253"/>
                </a:cubicBezTo>
                <a:cubicBezTo>
                  <a:pt x="465908" y="2124899"/>
                  <a:pt x="3193868" y="30487"/>
                  <a:pt x="3161211" y="78384"/>
                </a:cubicBezTo>
                <a:cubicBezTo>
                  <a:pt x="3128554" y="126281"/>
                  <a:pt x="193765" y="2407927"/>
                  <a:pt x="209005" y="2416635"/>
                </a:cubicBezTo>
                <a:cubicBezTo>
                  <a:pt x="224245" y="2425343"/>
                  <a:pt x="3176451" y="163292"/>
                  <a:pt x="3252651" y="130635"/>
                </a:cubicBezTo>
                <a:cubicBezTo>
                  <a:pt x="3328851" y="97978"/>
                  <a:pt x="659673" y="2203276"/>
                  <a:pt x="666205" y="2220693"/>
                </a:cubicBezTo>
                <a:cubicBezTo>
                  <a:pt x="672736" y="2238110"/>
                  <a:pt x="3254829" y="211190"/>
                  <a:pt x="3291840" y="235138"/>
                </a:cubicBezTo>
                <a:cubicBezTo>
                  <a:pt x="3328852" y="259087"/>
                  <a:pt x="853440" y="2342613"/>
                  <a:pt x="888274" y="2364384"/>
                </a:cubicBezTo>
                <a:cubicBezTo>
                  <a:pt x="923108" y="2386156"/>
                  <a:pt x="3529148" y="378830"/>
                  <a:pt x="3500845" y="365767"/>
                </a:cubicBezTo>
                <a:cubicBezTo>
                  <a:pt x="3472542" y="352704"/>
                  <a:pt x="694508" y="2270767"/>
                  <a:pt x="718457" y="2286007"/>
                </a:cubicBezTo>
                <a:cubicBezTo>
                  <a:pt x="742406" y="2301247"/>
                  <a:pt x="3596640" y="431081"/>
                  <a:pt x="3644537" y="457207"/>
                </a:cubicBezTo>
                <a:cubicBezTo>
                  <a:pt x="3692434" y="483333"/>
                  <a:pt x="942703" y="2466710"/>
                  <a:pt x="1005840" y="2442761"/>
                </a:cubicBezTo>
                <a:cubicBezTo>
                  <a:pt x="1068977" y="2418812"/>
                  <a:pt x="3990703" y="302629"/>
                  <a:pt x="4023360" y="313515"/>
                </a:cubicBezTo>
                <a:cubicBezTo>
                  <a:pt x="4056017" y="324401"/>
                  <a:pt x="1190897" y="2473241"/>
                  <a:pt x="1201783" y="2508075"/>
                </a:cubicBezTo>
                <a:cubicBezTo>
                  <a:pt x="1212669" y="2542909"/>
                  <a:pt x="4045131" y="505104"/>
                  <a:pt x="4088674" y="522521"/>
                </a:cubicBezTo>
                <a:cubicBezTo>
                  <a:pt x="4132217" y="539938"/>
                  <a:pt x="1443446" y="2603869"/>
                  <a:pt x="1463040" y="2612578"/>
                </a:cubicBezTo>
                <a:cubicBezTo>
                  <a:pt x="1482634" y="2621287"/>
                  <a:pt x="4241074" y="572596"/>
                  <a:pt x="4206240" y="574773"/>
                </a:cubicBezTo>
                <a:cubicBezTo>
                  <a:pt x="4171406" y="576950"/>
                  <a:pt x="1197428" y="2610401"/>
                  <a:pt x="1254034" y="2625641"/>
                </a:cubicBezTo>
                <a:cubicBezTo>
                  <a:pt x="1310640" y="2640881"/>
                  <a:pt x="4441371" y="657504"/>
                  <a:pt x="4545874" y="666213"/>
                </a:cubicBezTo>
                <a:cubicBezTo>
                  <a:pt x="4650377" y="674922"/>
                  <a:pt x="1830977" y="2688779"/>
                  <a:pt x="1881051" y="2677893"/>
                </a:cubicBezTo>
                <a:cubicBezTo>
                  <a:pt x="1931125" y="2667007"/>
                  <a:pt x="4868091" y="629201"/>
                  <a:pt x="4846320" y="600898"/>
                </a:cubicBezTo>
                <a:cubicBezTo>
                  <a:pt x="4824549" y="572595"/>
                  <a:pt x="1752600" y="2455824"/>
                  <a:pt x="1750423" y="2508075"/>
                </a:cubicBezTo>
                <a:cubicBezTo>
                  <a:pt x="1748246" y="2560326"/>
                  <a:pt x="4818017" y="831676"/>
                  <a:pt x="4833257" y="914407"/>
                </a:cubicBezTo>
                <a:cubicBezTo>
                  <a:pt x="4848497" y="997138"/>
                  <a:pt x="1802675" y="3043653"/>
                  <a:pt x="1841863" y="3004464"/>
                </a:cubicBezTo>
                <a:cubicBezTo>
                  <a:pt x="1881051" y="2965275"/>
                  <a:pt x="5059680" y="642264"/>
                  <a:pt x="5068388" y="679275"/>
                </a:cubicBezTo>
                <a:cubicBezTo>
                  <a:pt x="5077096" y="716286"/>
                  <a:pt x="1804851" y="3241773"/>
                  <a:pt x="1894114" y="3226533"/>
                </a:cubicBezTo>
                <a:cubicBezTo>
                  <a:pt x="1983377" y="3211293"/>
                  <a:pt x="5532119" y="579127"/>
                  <a:pt x="5603965" y="587835"/>
                </a:cubicBezTo>
                <a:cubicBezTo>
                  <a:pt x="5675811" y="596543"/>
                  <a:pt x="2288176" y="3250481"/>
                  <a:pt x="2325188" y="3278784"/>
                </a:cubicBezTo>
                <a:cubicBezTo>
                  <a:pt x="2362200" y="3307087"/>
                  <a:pt x="5843451" y="783779"/>
                  <a:pt x="5826034" y="757653"/>
                </a:cubicBezTo>
                <a:cubicBezTo>
                  <a:pt x="5808617" y="731527"/>
                  <a:pt x="2192382" y="3091550"/>
                  <a:pt x="2220685" y="3122030"/>
                </a:cubicBezTo>
                <a:cubicBezTo>
                  <a:pt x="2248988" y="3152510"/>
                  <a:pt x="5963194" y="881750"/>
                  <a:pt x="5995851" y="940533"/>
                </a:cubicBezTo>
                <a:cubicBezTo>
                  <a:pt x="6028508" y="999316"/>
                  <a:pt x="4222568" y="2237021"/>
                  <a:pt x="2416628" y="3474727"/>
                </a:cubicBezTo>
              </a:path>
            </a:pathLst>
          </a:custGeom>
          <a:noFill/>
          <a:ln w="3175">
            <a:solidFill>
              <a:srgbClr val="42B6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  <a:sym typeface="+mn-lt"/>
            </a:endParaRPr>
          </a:p>
        </p:txBody>
      </p:sp>
      <p:sp>
        <p:nvSpPr>
          <p:cNvPr id="22" name="文本框 21"/>
          <p:cNvSpPr txBox="1"/>
          <p:nvPr/>
        </p:nvSpPr>
        <p:spPr>
          <a:xfrm>
            <a:off x="1900003" y="326573"/>
            <a:ext cx="1059679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3200" b="1" dirty="0">
                <a:blipFill>
                  <a:blip r:embed="rId3"/>
                  <a:stretch>
                    <a:fillRect/>
                  </a:stretch>
                </a:blipFill>
                <a:cs typeface="+mn-ea"/>
                <a:sym typeface="+mn-lt"/>
              </a:rPr>
              <a:t>垄断竞争市场和寡头垄断</a:t>
            </a:r>
            <a:r>
              <a:rPr lang="zh-CN" altLang="en-US" sz="3200" b="1">
                <a:blipFill>
                  <a:blip r:embed="rId3"/>
                  <a:stretch>
                    <a:fillRect/>
                  </a:stretch>
                </a:blipFill>
                <a:cs typeface="+mn-ea"/>
                <a:sym typeface="+mn-lt"/>
              </a:rPr>
              <a:t>市场中生产者的行为</a:t>
            </a:r>
            <a:endParaRPr lang="zh-CN" altLang="en-US" sz="3200" b="1" dirty="0">
              <a:blipFill>
                <a:blip r:embed="rId3"/>
                <a:stretch>
                  <a:fillRect/>
                </a:stretch>
              </a:blipFill>
              <a:cs typeface="+mn-ea"/>
              <a:sym typeface="+mn-lt"/>
            </a:endParaRPr>
          </a:p>
        </p:txBody>
      </p:sp>
      <p:sp>
        <p:nvSpPr>
          <p:cNvPr id="23" name="任意多边形 33"/>
          <p:cNvSpPr/>
          <p:nvPr/>
        </p:nvSpPr>
        <p:spPr>
          <a:xfrm rot="16200000" flipH="1">
            <a:off x="6262292" y="-2350593"/>
            <a:ext cx="45719" cy="6389737"/>
          </a:xfrm>
          <a:custGeom>
            <a:avLst/>
            <a:gdLst/>
            <a:ahLst/>
            <a:cxnLst/>
            <a:rect l="l" t="t" r="r" b="b"/>
            <a:pathLst>
              <a:path w="24231" h="914247">
                <a:moveTo>
                  <a:pt x="5283" y="910420"/>
                </a:moveTo>
                <a:lnTo>
                  <a:pt x="5106" y="914247"/>
                </a:lnTo>
                <a:lnTo>
                  <a:pt x="3582" y="914247"/>
                </a:lnTo>
                <a:close/>
                <a:moveTo>
                  <a:pt x="24231" y="887871"/>
                </a:moveTo>
                <a:lnTo>
                  <a:pt x="24231" y="914247"/>
                </a:lnTo>
                <a:lnTo>
                  <a:pt x="14665" y="914247"/>
                </a:lnTo>
                <a:lnTo>
                  <a:pt x="21671" y="894208"/>
                </a:lnTo>
                <a:close/>
                <a:moveTo>
                  <a:pt x="7503" y="865611"/>
                </a:moveTo>
                <a:lnTo>
                  <a:pt x="7216" y="868576"/>
                </a:lnTo>
                <a:lnTo>
                  <a:pt x="6766" y="878326"/>
                </a:lnTo>
                <a:lnTo>
                  <a:pt x="0" y="886263"/>
                </a:lnTo>
                <a:lnTo>
                  <a:pt x="0" y="876548"/>
                </a:lnTo>
                <a:lnTo>
                  <a:pt x="5182" y="868927"/>
                </a:lnTo>
                <a:close/>
                <a:moveTo>
                  <a:pt x="24231" y="857838"/>
                </a:moveTo>
                <a:lnTo>
                  <a:pt x="24231" y="867787"/>
                </a:lnTo>
                <a:lnTo>
                  <a:pt x="5283" y="910420"/>
                </a:lnTo>
                <a:lnTo>
                  <a:pt x="6766" y="878326"/>
                </a:lnTo>
                <a:close/>
                <a:moveTo>
                  <a:pt x="24231" y="840913"/>
                </a:moveTo>
                <a:lnTo>
                  <a:pt x="24231" y="841714"/>
                </a:lnTo>
                <a:lnTo>
                  <a:pt x="7503" y="865611"/>
                </a:lnTo>
                <a:lnTo>
                  <a:pt x="7514" y="865497"/>
                </a:lnTo>
                <a:close/>
                <a:moveTo>
                  <a:pt x="9928" y="840562"/>
                </a:moveTo>
                <a:lnTo>
                  <a:pt x="7514" y="865497"/>
                </a:lnTo>
                <a:lnTo>
                  <a:pt x="5182" y="868927"/>
                </a:lnTo>
                <a:lnTo>
                  <a:pt x="0" y="876330"/>
                </a:lnTo>
                <a:lnTo>
                  <a:pt x="0" y="855943"/>
                </a:lnTo>
                <a:lnTo>
                  <a:pt x="1909" y="852567"/>
                </a:lnTo>
                <a:close/>
                <a:moveTo>
                  <a:pt x="15593" y="782055"/>
                </a:moveTo>
                <a:lnTo>
                  <a:pt x="14536" y="792975"/>
                </a:lnTo>
                <a:lnTo>
                  <a:pt x="0" y="815757"/>
                </a:lnTo>
                <a:lnTo>
                  <a:pt x="0" y="811766"/>
                </a:lnTo>
                <a:close/>
                <a:moveTo>
                  <a:pt x="24231" y="780256"/>
                </a:moveTo>
                <a:lnTo>
                  <a:pt x="24231" y="819152"/>
                </a:lnTo>
                <a:lnTo>
                  <a:pt x="9928" y="840562"/>
                </a:lnTo>
                <a:lnTo>
                  <a:pt x="14536" y="792975"/>
                </a:lnTo>
                <a:lnTo>
                  <a:pt x="18270" y="787121"/>
                </a:lnTo>
                <a:close/>
                <a:moveTo>
                  <a:pt x="24231" y="761668"/>
                </a:moveTo>
                <a:lnTo>
                  <a:pt x="24231" y="765596"/>
                </a:lnTo>
                <a:lnTo>
                  <a:pt x="15593" y="782055"/>
                </a:lnTo>
                <a:lnTo>
                  <a:pt x="15754" y="780386"/>
                </a:lnTo>
                <a:close/>
                <a:moveTo>
                  <a:pt x="24231" y="712346"/>
                </a:moveTo>
                <a:lnTo>
                  <a:pt x="24231" y="731086"/>
                </a:lnTo>
                <a:lnTo>
                  <a:pt x="18270" y="754399"/>
                </a:lnTo>
                <a:lnTo>
                  <a:pt x="15754" y="780386"/>
                </a:lnTo>
                <a:lnTo>
                  <a:pt x="13254" y="785906"/>
                </a:lnTo>
                <a:lnTo>
                  <a:pt x="0" y="811485"/>
                </a:lnTo>
                <a:lnTo>
                  <a:pt x="0" y="752641"/>
                </a:lnTo>
                <a:lnTo>
                  <a:pt x="18270" y="721676"/>
                </a:lnTo>
                <a:close/>
                <a:moveTo>
                  <a:pt x="4049" y="698809"/>
                </a:moveTo>
                <a:lnTo>
                  <a:pt x="1909" y="705315"/>
                </a:lnTo>
                <a:lnTo>
                  <a:pt x="0" y="710229"/>
                </a:lnTo>
                <a:lnTo>
                  <a:pt x="0" y="701476"/>
                </a:lnTo>
                <a:lnTo>
                  <a:pt x="3903" y="698941"/>
                </a:lnTo>
                <a:close/>
                <a:moveTo>
                  <a:pt x="24231" y="652905"/>
                </a:moveTo>
                <a:lnTo>
                  <a:pt x="24231" y="680503"/>
                </a:lnTo>
                <a:lnTo>
                  <a:pt x="4049" y="698809"/>
                </a:lnTo>
                <a:lnTo>
                  <a:pt x="14843" y="665990"/>
                </a:lnTo>
                <a:close/>
                <a:moveTo>
                  <a:pt x="24231" y="619049"/>
                </a:moveTo>
                <a:lnTo>
                  <a:pt x="24231" y="637446"/>
                </a:lnTo>
                <a:lnTo>
                  <a:pt x="14843" y="665990"/>
                </a:lnTo>
                <a:lnTo>
                  <a:pt x="0" y="686679"/>
                </a:lnTo>
                <a:lnTo>
                  <a:pt x="0" y="646781"/>
                </a:lnTo>
                <a:close/>
                <a:moveTo>
                  <a:pt x="3622" y="602431"/>
                </a:moveTo>
                <a:lnTo>
                  <a:pt x="0" y="609824"/>
                </a:lnTo>
                <a:lnTo>
                  <a:pt x="0" y="603434"/>
                </a:lnTo>
                <a:lnTo>
                  <a:pt x="3088" y="602562"/>
                </a:lnTo>
                <a:close/>
                <a:moveTo>
                  <a:pt x="13271" y="600059"/>
                </a:moveTo>
                <a:lnTo>
                  <a:pt x="0" y="626949"/>
                </a:lnTo>
                <a:lnTo>
                  <a:pt x="0" y="618882"/>
                </a:lnTo>
                <a:lnTo>
                  <a:pt x="9809" y="600910"/>
                </a:lnTo>
                <a:close/>
                <a:moveTo>
                  <a:pt x="24231" y="578966"/>
                </a:moveTo>
                <a:lnTo>
                  <a:pt x="24231" y="597364"/>
                </a:lnTo>
                <a:lnTo>
                  <a:pt x="13271" y="600059"/>
                </a:lnTo>
                <a:lnTo>
                  <a:pt x="14340" y="597894"/>
                </a:lnTo>
                <a:close/>
                <a:moveTo>
                  <a:pt x="15033" y="562383"/>
                </a:moveTo>
                <a:lnTo>
                  <a:pt x="1647" y="598860"/>
                </a:lnTo>
                <a:lnTo>
                  <a:pt x="0" y="603432"/>
                </a:lnTo>
                <a:lnTo>
                  <a:pt x="0" y="582448"/>
                </a:lnTo>
                <a:close/>
                <a:moveTo>
                  <a:pt x="24231" y="560369"/>
                </a:moveTo>
                <a:lnTo>
                  <a:pt x="24231" y="574485"/>
                </a:lnTo>
                <a:lnTo>
                  <a:pt x="9809" y="600910"/>
                </a:lnTo>
                <a:lnTo>
                  <a:pt x="3622" y="602431"/>
                </a:lnTo>
                <a:close/>
                <a:moveTo>
                  <a:pt x="24231" y="537319"/>
                </a:moveTo>
                <a:lnTo>
                  <a:pt x="24231" y="550611"/>
                </a:lnTo>
                <a:lnTo>
                  <a:pt x="18270" y="558063"/>
                </a:lnTo>
                <a:lnTo>
                  <a:pt x="15033" y="562383"/>
                </a:lnTo>
                <a:close/>
                <a:moveTo>
                  <a:pt x="24231" y="507786"/>
                </a:moveTo>
                <a:lnTo>
                  <a:pt x="24231" y="529738"/>
                </a:lnTo>
                <a:lnTo>
                  <a:pt x="0" y="578164"/>
                </a:lnTo>
                <a:lnTo>
                  <a:pt x="0" y="575156"/>
                </a:lnTo>
                <a:lnTo>
                  <a:pt x="12382" y="543377"/>
                </a:lnTo>
                <a:close/>
                <a:moveTo>
                  <a:pt x="24231" y="501381"/>
                </a:moveTo>
                <a:lnTo>
                  <a:pt x="24231" y="501744"/>
                </a:lnTo>
                <a:lnTo>
                  <a:pt x="21546" y="508202"/>
                </a:lnTo>
                <a:lnTo>
                  <a:pt x="0" y="563090"/>
                </a:lnTo>
                <a:lnTo>
                  <a:pt x="0" y="556453"/>
                </a:lnTo>
                <a:close/>
                <a:moveTo>
                  <a:pt x="1909" y="410811"/>
                </a:moveTo>
                <a:lnTo>
                  <a:pt x="0" y="414762"/>
                </a:lnTo>
                <a:lnTo>
                  <a:pt x="0" y="413381"/>
                </a:lnTo>
                <a:close/>
                <a:moveTo>
                  <a:pt x="3418" y="408396"/>
                </a:moveTo>
                <a:lnTo>
                  <a:pt x="2497" y="410155"/>
                </a:lnTo>
                <a:lnTo>
                  <a:pt x="1909" y="410811"/>
                </a:lnTo>
                <a:close/>
                <a:moveTo>
                  <a:pt x="24231" y="398062"/>
                </a:moveTo>
                <a:lnTo>
                  <a:pt x="24231" y="422586"/>
                </a:lnTo>
                <a:lnTo>
                  <a:pt x="0" y="480889"/>
                </a:lnTo>
                <a:lnTo>
                  <a:pt x="0" y="450165"/>
                </a:lnTo>
                <a:lnTo>
                  <a:pt x="4211" y="436105"/>
                </a:lnTo>
                <a:lnTo>
                  <a:pt x="9821" y="425737"/>
                </a:lnTo>
                <a:close/>
                <a:moveTo>
                  <a:pt x="18211" y="392616"/>
                </a:moveTo>
                <a:lnTo>
                  <a:pt x="11054" y="413256"/>
                </a:lnTo>
                <a:lnTo>
                  <a:pt x="4211" y="436105"/>
                </a:lnTo>
                <a:lnTo>
                  <a:pt x="0" y="443888"/>
                </a:lnTo>
                <a:lnTo>
                  <a:pt x="0" y="414921"/>
                </a:lnTo>
                <a:lnTo>
                  <a:pt x="2497" y="410155"/>
                </a:lnTo>
                <a:close/>
                <a:moveTo>
                  <a:pt x="24231" y="375252"/>
                </a:moveTo>
                <a:lnTo>
                  <a:pt x="24231" y="385897"/>
                </a:lnTo>
                <a:lnTo>
                  <a:pt x="18211" y="392616"/>
                </a:lnTo>
                <a:close/>
                <a:moveTo>
                  <a:pt x="946" y="372617"/>
                </a:moveTo>
                <a:lnTo>
                  <a:pt x="0" y="374923"/>
                </a:lnTo>
                <a:lnTo>
                  <a:pt x="0" y="373274"/>
                </a:lnTo>
                <a:close/>
                <a:moveTo>
                  <a:pt x="24231" y="368546"/>
                </a:moveTo>
                <a:lnTo>
                  <a:pt x="24231" y="375095"/>
                </a:lnTo>
                <a:lnTo>
                  <a:pt x="3418" y="408396"/>
                </a:lnTo>
                <a:lnTo>
                  <a:pt x="22381" y="372205"/>
                </a:lnTo>
                <a:close/>
                <a:moveTo>
                  <a:pt x="17496" y="361533"/>
                </a:moveTo>
                <a:lnTo>
                  <a:pt x="0" y="412652"/>
                </a:lnTo>
                <a:lnTo>
                  <a:pt x="0" y="380575"/>
                </a:lnTo>
                <a:lnTo>
                  <a:pt x="1909" y="378088"/>
                </a:lnTo>
                <a:lnTo>
                  <a:pt x="6712" y="368669"/>
                </a:lnTo>
                <a:close/>
                <a:moveTo>
                  <a:pt x="24231" y="341854"/>
                </a:moveTo>
                <a:lnTo>
                  <a:pt x="24231" y="357077"/>
                </a:lnTo>
                <a:lnTo>
                  <a:pt x="17496" y="361533"/>
                </a:lnTo>
                <a:close/>
                <a:moveTo>
                  <a:pt x="24231" y="317948"/>
                </a:moveTo>
                <a:lnTo>
                  <a:pt x="24231" y="334309"/>
                </a:lnTo>
                <a:lnTo>
                  <a:pt x="6712" y="368669"/>
                </a:lnTo>
                <a:lnTo>
                  <a:pt x="4938" y="369842"/>
                </a:lnTo>
                <a:lnTo>
                  <a:pt x="946" y="372617"/>
                </a:lnTo>
                <a:lnTo>
                  <a:pt x="3396" y="366647"/>
                </a:lnTo>
                <a:cubicBezTo>
                  <a:pt x="7901" y="355454"/>
                  <a:pt x="12840" y="342968"/>
                  <a:pt x="18270" y="329004"/>
                </a:cubicBezTo>
                <a:lnTo>
                  <a:pt x="18607" y="327910"/>
                </a:lnTo>
                <a:close/>
                <a:moveTo>
                  <a:pt x="11602" y="312390"/>
                </a:moveTo>
                <a:lnTo>
                  <a:pt x="0" y="336412"/>
                </a:lnTo>
                <a:lnTo>
                  <a:pt x="0" y="325354"/>
                </a:lnTo>
                <a:close/>
                <a:moveTo>
                  <a:pt x="11729" y="312127"/>
                </a:moveTo>
                <a:lnTo>
                  <a:pt x="11652" y="312334"/>
                </a:lnTo>
                <a:lnTo>
                  <a:pt x="11602" y="312390"/>
                </a:lnTo>
                <a:close/>
                <a:moveTo>
                  <a:pt x="17161" y="300881"/>
                </a:moveTo>
                <a:lnTo>
                  <a:pt x="11729" y="312127"/>
                </a:lnTo>
                <a:lnTo>
                  <a:pt x="14902" y="303593"/>
                </a:lnTo>
                <a:close/>
                <a:moveTo>
                  <a:pt x="24231" y="298145"/>
                </a:moveTo>
                <a:lnTo>
                  <a:pt x="24231" y="309647"/>
                </a:lnTo>
                <a:lnTo>
                  <a:pt x="18607" y="327910"/>
                </a:lnTo>
                <a:lnTo>
                  <a:pt x="14205" y="335709"/>
                </a:lnTo>
                <a:cubicBezTo>
                  <a:pt x="9994" y="342497"/>
                  <a:pt x="5528" y="349315"/>
                  <a:pt x="572" y="357320"/>
                </a:cubicBezTo>
                <a:lnTo>
                  <a:pt x="0" y="358312"/>
                </a:lnTo>
                <a:lnTo>
                  <a:pt x="0" y="347379"/>
                </a:lnTo>
                <a:lnTo>
                  <a:pt x="8326" y="321282"/>
                </a:lnTo>
                <a:lnTo>
                  <a:pt x="11652" y="312334"/>
                </a:lnTo>
                <a:lnTo>
                  <a:pt x="22595" y="300108"/>
                </a:lnTo>
                <a:close/>
                <a:moveTo>
                  <a:pt x="24231" y="286243"/>
                </a:moveTo>
                <a:lnTo>
                  <a:pt x="24231" y="292396"/>
                </a:lnTo>
                <a:lnTo>
                  <a:pt x="17161" y="300881"/>
                </a:lnTo>
                <a:close/>
                <a:moveTo>
                  <a:pt x="18603" y="231141"/>
                </a:moveTo>
                <a:lnTo>
                  <a:pt x="16606" y="235168"/>
                </a:lnTo>
                <a:lnTo>
                  <a:pt x="4000" y="260495"/>
                </a:lnTo>
                <a:lnTo>
                  <a:pt x="1909" y="263559"/>
                </a:lnTo>
                <a:lnTo>
                  <a:pt x="0" y="267317"/>
                </a:lnTo>
                <a:lnTo>
                  <a:pt x="0" y="258594"/>
                </a:lnTo>
                <a:close/>
                <a:moveTo>
                  <a:pt x="24231" y="230849"/>
                </a:moveTo>
                <a:lnTo>
                  <a:pt x="24231" y="278494"/>
                </a:lnTo>
                <a:lnTo>
                  <a:pt x="14902" y="303593"/>
                </a:lnTo>
                <a:lnTo>
                  <a:pt x="0" y="321476"/>
                </a:lnTo>
                <a:lnTo>
                  <a:pt x="0" y="268532"/>
                </a:lnTo>
                <a:lnTo>
                  <a:pt x="4000" y="260495"/>
                </a:lnTo>
                <a:close/>
                <a:moveTo>
                  <a:pt x="24231" y="219793"/>
                </a:moveTo>
                <a:lnTo>
                  <a:pt x="24231" y="222836"/>
                </a:lnTo>
                <a:lnTo>
                  <a:pt x="18603" y="231141"/>
                </a:lnTo>
                <a:close/>
                <a:moveTo>
                  <a:pt x="24231" y="133342"/>
                </a:moveTo>
                <a:lnTo>
                  <a:pt x="24231" y="206545"/>
                </a:lnTo>
                <a:lnTo>
                  <a:pt x="13499" y="223505"/>
                </a:lnTo>
                <a:lnTo>
                  <a:pt x="0" y="245723"/>
                </a:lnTo>
                <a:lnTo>
                  <a:pt x="0" y="173915"/>
                </a:lnTo>
                <a:close/>
                <a:moveTo>
                  <a:pt x="24231" y="123476"/>
                </a:moveTo>
                <a:lnTo>
                  <a:pt x="24231" y="130027"/>
                </a:lnTo>
                <a:lnTo>
                  <a:pt x="17186" y="143459"/>
                </a:lnTo>
                <a:lnTo>
                  <a:pt x="0" y="171861"/>
                </a:lnTo>
                <a:lnTo>
                  <a:pt x="0" y="166299"/>
                </a:lnTo>
                <a:lnTo>
                  <a:pt x="18270" y="132668"/>
                </a:lnTo>
                <a:close/>
                <a:moveTo>
                  <a:pt x="10141" y="101902"/>
                </a:moveTo>
                <a:lnTo>
                  <a:pt x="3390" y="124989"/>
                </a:lnTo>
                <a:lnTo>
                  <a:pt x="0" y="135481"/>
                </a:lnTo>
                <a:lnTo>
                  <a:pt x="0" y="120168"/>
                </a:lnTo>
                <a:lnTo>
                  <a:pt x="2059" y="116043"/>
                </a:lnTo>
                <a:close/>
                <a:moveTo>
                  <a:pt x="24231" y="71662"/>
                </a:moveTo>
                <a:lnTo>
                  <a:pt x="24231" y="77243"/>
                </a:lnTo>
                <a:lnTo>
                  <a:pt x="10141" y="101902"/>
                </a:lnTo>
                <a:lnTo>
                  <a:pt x="11579" y="96983"/>
                </a:lnTo>
                <a:lnTo>
                  <a:pt x="18270" y="83584"/>
                </a:lnTo>
                <a:close/>
                <a:moveTo>
                  <a:pt x="8884" y="41579"/>
                </a:moveTo>
                <a:lnTo>
                  <a:pt x="5981" y="51185"/>
                </a:lnTo>
                <a:lnTo>
                  <a:pt x="0" y="58084"/>
                </a:lnTo>
                <a:lnTo>
                  <a:pt x="0" y="57571"/>
                </a:lnTo>
                <a:close/>
                <a:moveTo>
                  <a:pt x="24231" y="30135"/>
                </a:moveTo>
                <a:lnTo>
                  <a:pt x="24231" y="53709"/>
                </a:lnTo>
                <a:lnTo>
                  <a:pt x="11579" y="96983"/>
                </a:lnTo>
                <a:lnTo>
                  <a:pt x="2059" y="116043"/>
                </a:lnTo>
                <a:lnTo>
                  <a:pt x="1909" y="116307"/>
                </a:lnTo>
                <a:lnTo>
                  <a:pt x="0" y="120126"/>
                </a:lnTo>
                <a:lnTo>
                  <a:pt x="0" y="70975"/>
                </a:lnTo>
                <a:lnTo>
                  <a:pt x="5981" y="51185"/>
                </a:lnTo>
                <a:close/>
                <a:moveTo>
                  <a:pt x="20675" y="0"/>
                </a:moveTo>
                <a:lnTo>
                  <a:pt x="24231" y="0"/>
                </a:lnTo>
                <a:lnTo>
                  <a:pt x="24231" y="13954"/>
                </a:lnTo>
                <a:lnTo>
                  <a:pt x="8884" y="41579"/>
                </a:lnTo>
                <a:lnTo>
                  <a:pt x="12161" y="30736"/>
                </a:lnTo>
                <a:close/>
                <a:moveTo>
                  <a:pt x="0" y="0"/>
                </a:moveTo>
                <a:lnTo>
                  <a:pt x="3827" y="0"/>
                </a:lnTo>
                <a:lnTo>
                  <a:pt x="0" y="8201"/>
                </a:lnTo>
                <a:close/>
              </a:path>
            </a:pathLst>
          </a:custGeom>
          <a:blipFill dpi="0" rotWithShape="1">
            <a:blip r:embed="rId3"/>
            <a:srcRect/>
            <a:stretch>
              <a:fillRect/>
            </a:stretch>
          </a:blip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noAutofit/>
          </a:bodyPr>
          <a:lstStyle/>
          <a:p>
            <a:endParaRPr lang="zh-CN" altLang="en-US" b="1">
              <a:cs typeface="+mn-ea"/>
              <a:sym typeface="+mn-lt"/>
            </a:endParaRPr>
          </a:p>
        </p:txBody>
      </p:sp>
      <p:sp>
        <p:nvSpPr>
          <p:cNvPr id="24" name="文本框 23"/>
          <p:cNvSpPr txBox="1"/>
          <p:nvPr/>
        </p:nvSpPr>
        <p:spPr>
          <a:xfrm>
            <a:off x="1775771" y="378334"/>
            <a:ext cx="38504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800" b="1" dirty="0">
                <a:solidFill>
                  <a:schemeClr val="bg1"/>
                </a:solidFill>
                <a:cs typeface="+mn-ea"/>
                <a:sym typeface="+mn-lt"/>
              </a:rPr>
              <a:t>4</a:t>
            </a:r>
            <a:endParaRPr lang="zh-CN" altLang="en-US" sz="2800" b="1" dirty="0">
              <a:solidFill>
                <a:schemeClr val="bg1"/>
              </a:solidFill>
              <a:cs typeface="+mn-ea"/>
              <a:sym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0089710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Click="0" advTm="5000">
        <p14:gallery dir="l"/>
      </p:transition>
    </mc:Choice>
    <mc:Fallback xmlns="">
      <p:transition spd="slow" advClick="0" advTm="5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0" decel="100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" accel="100000" fill="hold">
                                          <p:stCondLst>
                                            <p:cond delay="45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2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TextBox 38"/>
          <p:cNvSpPr txBox="1"/>
          <p:nvPr/>
        </p:nvSpPr>
        <p:spPr>
          <a:xfrm>
            <a:off x="90308" y="1396396"/>
            <a:ext cx="12011383" cy="4915641"/>
          </a:xfrm>
          <a:prstGeom prst="rect">
            <a:avLst/>
          </a:prstGeom>
          <a:noFill/>
        </p:spPr>
        <p:txBody>
          <a:bodyPr wrap="square" lIns="0" rIns="0" bIns="0" rtlCol="0">
            <a:spAutoFit/>
          </a:bodyPr>
          <a:lstStyle/>
          <a:p>
            <a:r>
              <a:rPr lang="zh-CN" altLang="en-US" sz="3200" dirty="0">
                <a:solidFill>
                  <a:srgbClr val="FC838C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Helvetica Neue"/>
              </a:rPr>
              <a:t>寡头垄断市场上生产者的行为</a:t>
            </a:r>
            <a:endParaRPr lang="en-US" altLang="zh-CN" sz="1100" b="1" dirty="0"/>
          </a:p>
          <a:p>
            <a:pPr>
              <a:lnSpc>
                <a:spcPct val="150000"/>
              </a:lnSpc>
            </a:pPr>
            <a:r>
              <a:rPr lang="zh-CN" altLang="zh-CN" sz="2000" dirty="0"/>
              <a:t>寡头垄断市场上价格形成的模型：</a:t>
            </a:r>
          </a:p>
          <a:p>
            <a:pPr>
              <a:lnSpc>
                <a:spcPct val="150000"/>
              </a:lnSpc>
            </a:pPr>
            <a:r>
              <a:rPr lang="zh-CN" altLang="zh-CN" sz="2800" b="1" dirty="0">
                <a:solidFill>
                  <a:srgbClr val="FF0000"/>
                </a:solidFill>
              </a:rPr>
              <a:t>协议价格制</a:t>
            </a:r>
            <a:r>
              <a:rPr lang="zh-CN" altLang="en-US" sz="2000" b="1" dirty="0"/>
              <a:t>：</a:t>
            </a:r>
            <a:endParaRPr lang="en-US" altLang="zh-CN" sz="2000" b="1" dirty="0"/>
          </a:p>
          <a:p>
            <a:pPr>
              <a:lnSpc>
                <a:spcPct val="150000"/>
              </a:lnSpc>
            </a:pPr>
            <a:r>
              <a:rPr lang="zh-CN" altLang="zh-CN" sz="2000" dirty="0"/>
              <a:t>生产者或销售者之间存在着某种市场份额划分协议条件下，生产者或销售者之间共同维持一个协议价格，使得行业净收益最大。其方式是限制各生产者的产量，使行业边际收益等于行业边际成本。</a:t>
            </a:r>
          </a:p>
          <a:p>
            <a:pPr>
              <a:lnSpc>
                <a:spcPct val="150000"/>
              </a:lnSpc>
            </a:pPr>
            <a:r>
              <a:rPr lang="zh-CN" altLang="zh-CN" sz="2000" b="1" dirty="0">
                <a:solidFill>
                  <a:srgbClr val="FF0000"/>
                </a:solidFill>
              </a:rPr>
              <a:t>【注</a:t>
            </a:r>
            <a:r>
              <a:rPr lang="en-US" altLang="zh-CN" sz="2000" b="1" dirty="0">
                <a:solidFill>
                  <a:srgbClr val="FF0000"/>
                </a:solidFill>
              </a:rPr>
              <a:t>1</a:t>
            </a:r>
            <a:r>
              <a:rPr lang="zh-CN" altLang="zh-CN" sz="2000" b="1" dirty="0">
                <a:solidFill>
                  <a:srgbClr val="FF0000"/>
                </a:solidFill>
              </a:rPr>
              <a:t>】</a:t>
            </a:r>
            <a:r>
              <a:rPr lang="zh-CN" altLang="zh-CN" sz="2400" b="1" dirty="0"/>
              <a:t>卡特尔</a:t>
            </a:r>
            <a:r>
              <a:rPr lang="zh-CN" altLang="zh-CN" sz="2000" b="1" dirty="0"/>
              <a:t>：</a:t>
            </a:r>
            <a:r>
              <a:rPr lang="zh-CN" altLang="zh-CN" sz="2000" dirty="0"/>
              <a:t>联合起来行动的企业集团，世界最著名的卡特尔是石油生产输出国组织欧佩克（</a:t>
            </a:r>
            <a:r>
              <a:rPr lang="en-US" altLang="zh-CN" sz="2000" dirty="0"/>
              <a:t>OPEC</a:t>
            </a:r>
            <a:r>
              <a:rPr lang="zh-CN" altLang="zh-CN" sz="2000" dirty="0"/>
              <a:t>）</a:t>
            </a:r>
            <a:r>
              <a:rPr lang="en-US" altLang="zh-CN" sz="2000" dirty="0"/>
              <a:t>.</a:t>
            </a:r>
            <a:endParaRPr lang="zh-CN" altLang="zh-CN" sz="2000" dirty="0"/>
          </a:p>
          <a:p>
            <a:pPr>
              <a:lnSpc>
                <a:spcPct val="150000"/>
              </a:lnSpc>
            </a:pPr>
            <a:r>
              <a:rPr lang="zh-CN" altLang="zh-CN" sz="2000" b="1" dirty="0">
                <a:solidFill>
                  <a:srgbClr val="FF0000"/>
                </a:solidFill>
              </a:rPr>
              <a:t>【注</a:t>
            </a:r>
            <a:r>
              <a:rPr lang="en-US" altLang="zh-CN" sz="2000" b="1" dirty="0">
                <a:solidFill>
                  <a:srgbClr val="FF0000"/>
                </a:solidFill>
              </a:rPr>
              <a:t>2</a:t>
            </a:r>
            <a:r>
              <a:rPr lang="zh-CN" altLang="zh-CN" sz="2000" b="1" dirty="0">
                <a:solidFill>
                  <a:srgbClr val="FF0000"/>
                </a:solidFill>
              </a:rPr>
              <a:t>】一个卡特尔与完全垄断者的差别</a:t>
            </a:r>
            <a:endParaRPr lang="zh-CN" altLang="zh-CN" sz="2000" dirty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r>
              <a:rPr lang="zh-CN" altLang="zh-CN" sz="2000" dirty="0"/>
              <a:t>（</a:t>
            </a:r>
            <a:r>
              <a:rPr lang="en-US" altLang="zh-CN" sz="2000" dirty="0"/>
              <a:t>1</a:t>
            </a:r>
            <a:r>
              <a:rPr lang="zh-CN" altLang="zh-CN" sz="2000" dirty="0"/>
              <a:t>）卡特尔很少能控制整个市场，因此它们必须考虑定价决策会如何影响非卡特尔企业的行为。</a:t>
            </a:r>
          </a:p>
          <a:p>
            <a:pPr>
              <a:lnSpc>
                <a:spcPct val="150000"/>
              </a:lnSpc>
            </a:pPr>
            <a:r>
              <a:rPr lang="zh-CN" altLang="zh-CN" sz="2000" dirty="0"/>
              <a:t>（</a:t>
            </a:r>
            <a:r>
              <a:rPr lang="en-US" altLang="zh-CN" sz="2000" dirty="0"/>
              <a:t>2</a:t>
            </a:r>
            <a:r>
              <a:rPr lang="zh-CN" altLang="zh-CN" sz="2000" dirty="0"/>
              <a:t>）一个卡特尔成员不是一个大公司的一部分，它们可能在利润诱惑下违反协议。</a:t>
            </a:r>
          </a:p>
          <a:p>
            <a:pPr>
              <a:lnSpc>
                <a:spcPct val="150000"/>
              </a:lnSpc>
            </a:pPr>
            <a:r>
              <a:rPr lang="zh-CN" altLang="zh-CN" sz="2000" b="1" dirty="0">
                <a:solidFill>
                  <a:srgbClr val="FF0000"/>
                </a:solidFill>
              </a:rPr>
              <a:t>【注</a:t>
            </a:r>
            <a:r>
              <a:rPr lang="en-US" altLang="zh-CN" sz="2000" b="1" dirty="0">
                <a:solidFill>
                  <a:srgbClr val="FF0000"/>
                </a:solidFill>
              </a:rPr>
              <a:t>3</a:t>
            </a:r>
            <a:r>
              <a:rPr lang="zh-CN" altLang="zh-CN" sz="2000" b="1" dirty="0">
                <a:solidFill>
                  <a:srgbClr val="FF0000"/>
                </a:solidFill>
              </a:rPr>
              <a:t>】</a:t>
            </a:r>
            <a:r>
              <a:rPr lang="zh-CN" altLang="zh-CN" sz="2000" dirty="0"/>
              <a:t>我国企业之间实施共谋或卡特尔是一种违法行为，受到反垄断法律法规的严格禁止。</a:t>
            </a:r>
            <a:endParaRPr lang="zh-CN" altLang="zh-CN" sz="2000" dirty="0">
              <a:solidFill>
                <a:srgbClr val="FF0000"/>
              </a:solidFill>
            </a:endParaRPr>
          </a:p>
        </p:txBody>
      </p:sp>
      <p:sp>
        <p:nvSpPr>
          <p:cNvPr id="17" name="任意多边形 1"/>
          <p:cNvSpPr/>
          <p:nvPr/>
        </p:nvSpPr>
        <p:spPr>
          <a:xfrm flipH="1">
            <a:off x="902513" y="235133"/>
            <a:ext cx="1998618" cy="953587"/>
          </a:xfrm>
          <a:custGeom>
            <a:avLst/>
            <a:gdLst>
              <a:gd name="connsiteX0" fmla="*/ 2312125 w 5996287"/>
              <a:gd name="connsiteY0" fmla="*/ 39195 h 3474727"/>
              <a:gd name="connsiteX1" fmla="*/ 0 w 5996287"/>
              <a:gd name="connsiteY1" fmla="*/ 1750430 h 3474727"/>
              <a:gd name="connsiteX2" fmla="*/ 2325188 w 5996287"/>
              <a:gd name="connsiteY2" fmla="*/ 130635 h 3474727"/>
              <a:gd name="connsiteX3" fmla="*/ 91440 w 5996287"/>
              <a:gd name="connsiteY3" fmla="*/ 1789618 h 3474727"/>
              <a:gd name="connsiteX4" fmla="*/ 2468880 w 5996287"/>
              <a:gd name="connsiteY4" fmla="*/ 222075 h 3474727"/>
              <a:gd name="connsiteX5" fmla="*/ 117565 w 5996287"/>
              <a:gd name="connsiteY5" fmla="*/ 1933310 h 3474727"/>
              <a:gd name="connsiteX6" fmla="*/ 2625634 w 5996287"/>
              <a:gd name="connsiteY6" fmla="*/ 7 h 3474727"/>
              <a:gd name="connsiteX7" fmla="*/ 326571 w 5996287"/>
              <a:gd name="connsiteY7" fmla="*/ 1959435 h 3474727"/>
              <a:gd name="connsiteX8" fmla="*/ 2795451 w 5996287"/>
              <a:gd name="connsiteY8" fmla="*/ 104510 h 3474727"/>
              <a:gd name="connsiteX9" fmla="*/ 404948 w 5996287"/>
              <a:gd name="connsiteY9" fmla="*/ 2129253 h 3474727"/>
              <a:gd name="connsiteX10" fmla="*/ 3161211 w 5996287"/>
              <a:gd name="connsiteY10" fmla="*/ 78384 h 3474727"/>
              <a:gd name="connsiteX11" fmla="*/ 209005 w 5996287"/>
              <a:gd name="connsiteY11" fmla="*/ 2416635 h 3474727"/>
              <a:gd name="connsiteX12" fmla="*/ 3252651 w 5996287"/>
              <a:gd name="connsiteY12" fmla="*/ 130635 h 3474727"/>
              <a:gd name="connsiteX13" fmla="*/ 666205 w 5996287"/>
              <a:gd name="connsiteY13" fmla="*/ 2220693 h 3474727"/>
              <a:gd name="connsiteX14" fmla="*/ 3291840 w 5996287"/>
              <a:gd name="connsiteY14" fmla="*/ 235138 h 3474727"/>
              <a:gd name="connsiteX15" fmla="*/ 888274 w 5996287"/>
              <a:gd name="connsiteY15" fmla="*/ 2364384 h 3474727"/>
              <a:gd name="connsiteX16" fmla="*/ 3500845 w 5996287"/>
              <a:gd name="connsiteY16" fmla="*/ 365767 h 3474727"/>
              <a:gd name="connsiteX17" fmla="*/ 718457 w 5996287"/>
              <a:gd name="connsiteY17" fmla="*/ 2286007 h 3474727"/>
              <a:gd name="connsiteX18" fmla="*/ 3644537 w 5996287"/>
              <a:gd name="connsiteY18" fmla="*/ 457207 h 3474727"/>
              <a:gd name="connsiteX19" fmla="*/ 1005840 w 5996287"/>
              <a:gd name="connsiteY19" fmla="*/ 2442761 h 3474727"/>
              <a:gd name="connsiteX20" fmla="*/ 4023360 w 5996287"/>
              <a:gd name="connsiteY20" fmla="*/ 313515 h 3474727"/>
              <a:gd name="connsiteX21" fmla="*/ 1201783 w 5996287"/>
              <a:gd name="connsiteY21" fmla="*/ 2508075 h 3474727"/>
              <a:gd name="connsiteX22" fmla="*/ 4088674 w 5996287"/>
              <a:gd name="connsiteY22" fmla="*/ 522521 h 3474727"/>
              <a:gd name="connsiteX23" fmla="*/ 1463040 w 5996287"/>
              <a:gd name="connsiteY23" fmla="*/ 2612578 h 3474727"/>
              <a:gd name="connsiteX24" fmla="*/ 4206240 w 5996287"/>
              <a:gd name="connsiteY24" fmla="*/ 574773 h 3474727"/>
              <a:gd name="connsiteX25" fmla="*/ 1254034 w 5996287"/>
              <a:gd name="connsiteY25" fmla="*/ 2625641 h 3474727"/>
              <a:gd name="connsiteX26" fmla="*/ 4545874 w 5996287"/>
              <a:gd name="connsiteY26" fmla="*/ 666213 h 3474727"/>
              <a:gd name="connsiteX27" fmla="*/ 1881051 w 5996287"/>
              <a:gd name="connsiteY27" fmla="*/ 2677893 h 3474727"/>
              <a:gd name="connsiteX28" fmla="*/ 4846320 w 5996287"/>
              <a:gd name="connsiteY28" fmla="*/ 600898 h 3474727"/>
              <a:gd name="connsiteX29" fmla="*/ 1750423 w 5996287"/>
              <a:gd name="connsiteY29" fmla="*/ 2508075 h 3474727"/>
              <a:gd name="connsiteX30" fmla="*/ 4833257 w 5996287"/>
              <a:gd name="connsiteY30" fmla="*/ 914407 h 3474727"/>
              <a:gd name="connsiteX31" fmla="*/ 1841863 w 5996287"/>
              <a:gd name="connsiteY31" fmla="*/ 3004464 h 3474727"/>
              <a:gd name="connsiteX32" fmla="*/ 5068388 w 5996287"/>
              <a:gd name="connsiteY32" fmla="*/ 679275 h 3474727"/>
              <a:gd name="connsiteX33" fmla="*/ 1894114 w 5996287"/>
              <a:gd name="connsiteY33" fmla="*/ 3226533 h 3474727"/>
              <a:gd name="connsiteX34" fmla="*/ 5603965 w 5996287"/>
              <a:gd name="connsiteY34" fmla="*/ 587835 h 3474727"/>
              <a:gd name="connsiteX35" fmla="*/ 2325188 w 5996287"/>
              <a:gd name="connsiteY35" fmla="*/ 3278784 h 3474727"/>
              <a:gd name="connsiteX36" fmla="*/ 5826034 w 5996287"/>
              <a:gd name="connsiteY36" fmla="*/ 757653 h 3474727"/>
              <a:gd name="connsiteX37" fmla="*/ 2220685 w 5996287"/>
              <a:gd name="connsiteY37" fmla="*/ 3122030 h 3474727"/>
              <a:gd name="connsiteX38" fmla="*/ 5995851 w 5996287"/>
              <a:gd name="connsiteY38" fmla="*/ 940533 h 3474727"/>
              <a:gd name="connsiteX39" fmla="*/ 2416628 w 5996287"/>
              <a:gd name="connsiteY39" fmla="*/ 3474727 h 34747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</a:cxnLst>
            <a:rect l="l" t="t" r="r" b="b"/>
            <a:pathLst>
              <a:path w="5996287" h="3474727">
                <a:moveTo>
                  <a:pt x="2312125" y="39195"/>
                </a:moveTo>
                <a:lnTo>
                  <a:pt x="0" y="1750430"/>
                </a:lnTo>
                <a:cubicBezTo>
                  <a:pt x="2177" y="1765670"/>
                  <a:pt x="2309948" y="124104"/>
                  <a:pt x="2325188" y="130635"/>
                </a:cubicBezTo>
                <a:cubicBezTo>
                  <a:pt x="2340428" y="137166"/>
                  <a:pt x="67491" y="1774378"/>
                  <a:pt x="91440" y="1789618"/>
                </a:cubicBezTo>
                <a:cubicBezTo>
                  <a:pt x="115389" y="1804858"/>
                  <a:pt x="2464526" y="198126"/>
                  <a:pt x="2468880" y="222075"/>
                </a:cubicBezTo>
                <a:cubicBezTo>
                  <a:pt x="2473234" y="246024"/>
                  <a:pt x="91439" y="1970321"/>
                  <a:pt x="117565" y="1933310"/>
                </a:cubicBezTo>
                <a:cubicBezTo>
                  <a:pt x="143691" y="1896299"/>
                  <a:pt x="2590800" y="-4347"/>
                  <a:pt x="2625634" y="7"/>
                </a:cubicBezTo>
                <a:cubicBezTo>
                  <a:pt x="2660468" y="4361"/>
                  <a:pt x="298268" y="1942018"/>
                  <a:pt x="326571" y="1959435"/>
                </a:cubicBezTo>
                <a:cubicBezTo>
                  <a:pt x="354874" y="1976852"/>
                  <a:pt x="2782388" y="76207"/>
                  <a:pt x="2795451" y="104510"/>
                </a:cubicBezTo>
                <a:cubicBezTo>
                  <a:pt x="2808514" y="132813"/>
                  <a:pt x="343988" y="2133607"/>
                  <a:pt x="404948" y="2129253"/>
                </a:cubicBezTo>
                <a:cubicBezTo>
                  <a:pt x="465908" y="2124899"/>
                  <a:pt x="3193868" y="30487"/>
                  <a:pt x="3161211" y="78384"/>
                </a:cubicBezTo>
                <a:cubicBezTo>
                  <a:pt x="3128554" y="126281"/>
                  <a:pt x="193765" y="2407927"/>
                  <a:pt x="209005" y="2416635"/>
                </a:cubicBezTo>
                <a:cubicBezTo>
                  <a:pt x="224245" y="2425343"/>
                  <a:pt x="3176451" y="163292"/>
                  <a:pt x="3252651" y="130635"/>
                </a:cubicBezTo>
                <a:cubicBezTo>
                  <a:pt x="3328851" y="97978"/>
                  <a:pt x="659673" y="2203276"/>
                  <a:pt x="666205" y="2220693"/>
                </a:cubicBezTo>
                <a:cubicBezTo>
                  <a:pt x="672736" y="2238110"/>
                  <a:pt x="3254829" y="211190"/>
                  <a:pt x="3291840" y="235138"/>
                </a:cubicBezTo>
                <a:cubicBezTo>
                  <a:pt x="3328852" y="259087"/>
                  <a:pt x="853440" y="2342613"/>
                  <a:pt x="888274" y="2364384"/>
                </a:cubicBezTo>
                <a:cubicBezTo>
                  <a:pt x="923108" y="2386156"/>
                  <a:pt x="3529148" y="378830"/>
                  <a:pt x="3500845" y="365767"/>
                </a:cubicBezTo>
                <a:cubicBezTo>
                  <a:pt x="3472542" y="352704"/>
                  <a:pt x="694508" y="2270767"/>
                  <a:pt x="718457" y="2286007"/>
                </a:cubicBezTo>
                <a:cubicBezTo>
                  <a:pt x="742406" y="2301247"/>
                  <a:pt x="3596640" y="431081"/>
                  <a:pt x="3644537" y="457207"/>
                </a:cubicBezTo>
                <a:cubicBezTo>
                  <a:pt x="3692434" y="483333"/>
                  <a:pt x="942703" y="2466710"/>
                  <a:pt x="1005840" y="2442761"/>
                </a:cubicBezTo>
                <a:cubicBezTo>
                  <a:pt x="1068977" y="2418812"/>
                  <a:pt x="3990703" y="302629"/>
                  <a:pt x="4023360" y="313515"/>
                </a:cubicBezTo>
                <a:cubicBezTo>
                  <a:pt x="4056017" y="324401"/>
                  <a:pt x="1190897" y="2473241"/>
                  <a:pt x="1201783" y="2508075"/>
                </a:cubicBezTo>
                <a:cubicBezTo>
                  <a:pt x="1212669" y="2542909"/>
                  <a:pt x="4045131" y="505104"/>
                  <a:pt x="4088674" y="522521"/>
                </a:cubicBezTo>
                <a:cubicBezTo>
                  <a:pt x="4132217" y="539938"/>
                  <a:pt x="1443446" y="2603869"/>
                  <a:pt x="1463040" y="2612578"/>
                </a:cubicBezTo>
                <a:cubicBezTo>
                  <a:pt x="1482634" y="2621287"/>
                  <a:pt x="4241074" y="572596"/>
                  <a:pt x="4206240" y="574773"/>
                </a:cubicBezTo>
                <a:cubicBezTo>
                  <a:pt x="4171406" y="576950"/>
                  <a:pt x="1197428" y="2610401"/>
                  <a:pt x="1254034" y="2625641"/>
                </a:cubicBezTo>
                <a:cubicBezTo>
                  <a:pt x="1310640" y="2640881"/>
                  <a:pt x="4441371" y="657504"/>
                  <a:pt x="4545874" y="666213"/>
                </a:cubicBezTo>
                <a:cubicBezTo>
                  <a:pt x="4650377" y="674922"/>
                  <a:pt x="1830977" y="2688779"/>
                  <a:pt x="1881051" y="2677893"/>
                </a:cubicBezTo>
                <a:cubicBezTo>
                  <a:pt x="1931125" y="2667007"/>
                  <a:pt x="4868091" y="629201"/>
                  <a:pt x="4846320" y="600898"/>
                </a:cubicBezTo>
                <a:cubicBezTo>
                  <a:pt x="4824549" y="572595"/>
                  <a:pt x="1752600" y="2455824"/>
                  <a:pt x="1750423" y="2508075"/>
                </a:cubicBezTo>
                <a:cubicBezTo>
                  <a:pt x="1748246" y="2560326"/>
                  <a:pt x="4818017" y="831676"/>
                  <a:pt x="4833257" y="914407"/>
                </a:cubicBezTo>
                <a:cubicBezTo>
                  <a:pt x="4848497" y="997138"/>
                  <a:pt x="1802675" y="3043653"/>
                  <a:pt x="1841863" y="3004464"/>
                </a:cubicBezTo>
                <a:cubicBezTo>
                  <a:pt x="1881051" y="2965275"/>
                  <a:pt x="5059680" y="642264"/>
                  <a:pt x="5068388" y="679275"/>
                </a:cubicBezTo>
                <a:cubicBezTo>
                  <a:pt x="5077096" y="716286"/>
                  <a:pt x="1804851" y="3241773"/>
                  <a:pt x="1894114" y="3226533"/>
                </a:cubicBezTo>
                <a:cubicBezTo>
                  <a:pt x="1983377" y="3211293"/>
                  <a:pt x="5532119" y="579127"/>
                  <a:pt x="5603965" y="587835"/>
                </a:cubicBezTo>
                <a:cubicBezTo>
                  <a:pt x="5675811" y="596543"/>
                  <a:pt x="2288176" y="3250481"/>
                  <a:pt x="2325188" y="3278784"/>
                </a:cubicBezTo>
                <a:cubicBezTo>
                  <a:pt x="2362200" y="3307087"/>
                  <a:pt x="5843451" y="783779"/>
                  <a:pt x="5826034" y="757653"/>
                </a:cubicBezTo>
                <a:cubicBezTo>
                  <a:pt x="5808617" y="731527"/>
                  <a:pt x="2192382" y="3091550"/>
                  <a:pt x="2220685" y="3122030"/>
                </a:cubicBezTo>
                <a:cubicBezTo>
                  <a:pt x="2248988" y="3152510"/>
                  <a:pt x="5963194" y="881750"/>
                  <a:pt x="5995851" y="940533"/>
                </a:cubicBezTo>
                <a:cubicBezTo>
                  <a:pt x="6028508" y="999316"/>
                  <a:pt x="4222568" y="2237021"/>
                  <a:pt x="2416628" y="3474727"/>
                </a:cubicBezTo>
              </a:path>
            </a:pathLst>
          </a:custGeom>
          <a:noFill/>
          <a:ln w="3175">
            <a:solidFill>
              <a:srgbClr val="4D78B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  <a:sym typeface="+mn-lt"/>
            </a:endParaRPr>
          </a:p>
        </p:txBody>
      </p:sp>
      <p:sp>
        <p:nvSpPr>
          <p:cNvPr id="20" name="文本框 19"/>
          <p:cNvSpPr txBox="1"/>
          <p:nvPr/>
        </p:nvSpPr>
        <p:spPr>
          <a:xfrm>
            <a:off x="1586619" y="378334"/>
            <a:ext cx="38504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800" dirty="0">
                <a:solidFill>
                  <a:schemeClr val="bg1"/>
                </a:solidFill>
                <a:cs typeface="+mn-ea"/>
                <a:sym typeface="+mn-lt"/>
              </a:rPr>
              <a:t>1</a:t>
            </a:r>
            <a:endParaRPr lang="zh-CN" altLang="en-US" sz="2800" dirty="0">
              <a:solidFill>
                <a:schemeClr val="bg1"/>
              </a:solidFill>
              <a:cs typeface="+mn-ea"/>
              <a:sym typeface="+mn-lt"/>
            </a:endParaRPr>
          </a:p>
        </p:txBody>
      </p:sp>
      <p:sp>
        <p:nvSpPr>
          <p:cNvPr id="21" name="任意多边形 31"/>
          <p:cNvSpPr/>
          <p:nvPr/>
        </p:nvSpPr>
        <p:spPr>
          <a:xfrm flipH="1">
            <a:off x="902513" y="235133"/>
            <a:ext cx="1998618" cy="953587"/>
          </a:xfrm>
          <a:custGeom>
            <a:avLst/>
            <a:gdLst>
              <a:gd name="connsiteX0" fmla="*/ 2312125 w 5996287"/>
              <a:gd name="connsiteY0" fmla="*/ 39195 h 3474727"/>
              <a:gd name="connsiteX1" fmla="*/ 0 w 5996287"/>
              <a:gd name="connsiteY1" fmla="*/ 1750430 h 3474727"/>
              <a:gd name="connsiteX2" fmla="*/ 2325188 w 5996287"/>
              <a:gd name="connsiteY2" fmla="*/ 130635 h 3474727"/>
              <a:gd name="connsiteX3" fmla="*/ 91440 w 5996287"/>
              <a:gd name="connsiteY3" fmla="*/ 1789618 h 3474727"/>
              <a:gd name="connsiteX4" fmla="*/ 2468880 w 5996287"/>
              <a:gd name="connsiteY4" fmla="*/ 222075 h 3474727"/>
              <a:gd name="connsiteX5" fmla="*/ 117565 w 5996287"/>
              <a:gd name="connsiteY5" fmla="*/ 1933310 h 3474727"/>
              <a:gd name="connsiteX6" fmla="*/ 2625634 w 5996287"/>
              <a:gd name="connsiteY6" fmla="*/ 7 h 3474727"/>
              <a:gd name="connsiteX7" fmla="*/ 326571 w 5996287"/>
              <a:gd name="connsiteY7" fmla="*/ 1959435 h 3474727"/>
              <a:gd name="connsiteX8" fmla="*/ 2795451 w 5996287"/>
              <a:gd name="connsiteY8" fmla="*/ 104510 h 3474727"/>
              <a:gd name="connsiteX9" fmla="*/ 404948 w 5996287"/>
              <a:gd name="connsiteY9" fmla="*/ 2129253 h 3474727"/>
              <a:gd name="connsiteX10" fmla="*/ 3161211 w 5996287"/>
              <a:gd name="connsiteY10" fmla="*/ 78384 h 3474727"/>
              <a:gd name="connsiteX11" fmla="*/ 209005 w 5996287"/>
              <a:gd name="connsiteY11" fmla="*/ 2416635 h 3474727"/>
              <a:gd name="connsiteX12" fmla="*/ 3252651 w 5996287"/>
              <a:gd name="connsiteY12" fmla="*/ 130635 h 3474727"/>
              <a:gd name="connsiteX13" fmla="*/ 666205 w 5996287"/>
              <a:gd name="connsiteY13" fmla="*/ 2220693 h 3474727"/>
              <a:gd name="connsiteX14" fmla="*/ 3291840 w 5996287"/>
              <a:gd name="connsiteY14" fmla="*/ 235138 h 3474727"/>
              <a:gd name="connsiteX15" fmla="*/ 888274 w 5996287"/>
              <a:gd name="connsiteY15" fmla="*/ 2364384 h 3474727"/>
              <a:gd name="connsiteX16" fmla="*/ 3500845 w 5996287"/>
              <a:gd name="connsiteY16" fmla="*/ 365767 h 3474727"/>
              <a:gd name="connsiteX17" fmla="*/ 718457 w 5996287"/>
              <a:gd name="connsiteY17" fmla="*/ 2286007 h 3474727"/>
              <a:gd name="connsiteX18" fmla="*/ 3644537 w 5996287"/>
              <a:gd name="connsiteY18" fmla="*/ 457207 h 3474727"/>
              <a:gd name="connsiteX19" fmla="*/ 1005840 w 5996287"/>
              <a:gd name="connsiteY19" fmla="*/ 2442761 h 3474727"/>
              <a:gd name="connsiteX20" fmla="*/ 4023360 w 5996287"/>
              <a:gd name="connsiteY20" fmla="*/ 313515 h 3474727"/>
              <a:gd name="connsiteX21" fmla="*/ 1201783 w 5996287"/>
              <a:gd name="connsiteY21" fmla="*/ 2508075 h 3474727"/>
              <a:gd name="connsiteX22" fmla="*/ 4088674 w 5996287"/>
              <a:gd name="connsiteY22" fmla="*/ 522521 h 3474727"/>
              <a:gd name="connsiteX23" fmla="*/ 1463040 w 5996287"/>
              <a:gd name="connsiteY23" fmla="*/ 2612578 h 3474727"/>
              <a:gd name="connsiteX24" fmla="*/ 4206240 w 5996287"/>
              <a:gd name="connsiteY24" fmla="*/ 574773 h 3474727"/>
              <a:gd name="connsiteX25" fmla="*/ 1254034 w 5996287"/>
              <a:gd name="connsiteY25" fmla="*/ 2625641 h 3474727"/>
              <a:gd name="connsiteX26" fmla="*/ 4545874 w 5996287"/>
              <a:gd name="connsiteY26" fmla="*/ 666213 h 3474727"/>
              <a:gd name="connsiteX27" fmla="*/ 1881051 w 5996287"/>
              <a:gd name="connsiteY27" fmla="*/ 2677893 h 3474727"/>
              <a:gd name="connsiteX28" fmla="*/ 4846320 w 5996287"/>
              <a:gd name="connsiteY28" fmla="*/ 600898 h 3474727"/>
              <a:gd name="connsiteX29" fmla="*/ 1750423 w 5996287"/>
              <a:gd name="connsiteY29" fmla="*/ 2508075 h 3474727"/>
              <a:gd name="connsiteX30" fmla="*/ 4833257 w 5996287"/>
              <a:gd name="connsiteY30" fmla="*/ 914407 h 3474727"/>
              <a:gd name="connsiteX31" fmla="*/ 1841863 w 5996287"/>
              <a:gd name="connsiteY31" fmla="*/ 3004464 h 3474727"/>
              <a:gd name="connsiteX32" fmla="*/ 5068388 w 5996287"/>
              <a:gd name="connsiteY32" fmla="*/ 679275 h 3474727"/>
              <a:gd name="connsiteX33" fmla="*/ 1894114 w 5996287"/>
              <a:gd name="connsiteY33" fmla="*/ 3226533 h 3474727"/>
              <a:gd name="connsiteX34" fmla="*/ 5603965 w 5996287"/>
              <a:gd name="connsiteY34" fmla="*/ 587835 h 3474727"/>
              <a:gd name="connsiteX35" fmla="*/ 2325188 w 5996287"/>
              <a:gd name="connsiteY35" fmla="*/ 3278784 h 3474727"/>
              <a:gd name="connsiteX36" fmla="*/ 5826034 w 5996287"/>
              <a:gd name="connsiteY36" fmla="*/ 757653 h 3474727"/>
              <a:gd name="connsiteX37" fmla="*/ 2220685 w 5996287"/>
              <a:gd name="connsiteY37" fmla="*/ 3122030 h 3474727"/>
              <a:gd name="connsiteX38" fmla="*/ 5995851 w 5996287"/>
              <a:gd name="connsiteY38" fmla="*/ 940533 h 3474727"/>
              <a:gd name="connsiteX39" fmla="*/ 2416628 w 5996287"/>
              <a:gd name="connsiteY39" fmla="*/ 3474727 h 34747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</a:cxnLst>
            <a:rect l="l" t="t" r="r" b="b"/>
            <a:pathLst>
              <a:path w="5996287" h="3474727">
                <a:moveTo>
                  <a:pt x="2312125" y="39195"/>
                </a:moveTo>
                <a:lnTo>
                  <a:pt x="0" y="1750430"/>
                </a:lnTo>
                <a:cubicBezTo>
                  <a:pt x="2177" y="1765670"/>
                  <a:pt x="2309948" y="124104"/>
                  <a:pt x="2325188" y="130635"/>
                </a:cubicBezTo>
                <a:cubicBezTo>
                  <a:pt x="2340428" y="137166"/>
                  <a:pt x="67491" y="1774378"/>
                  <a:pt x="91440" y="1789618"/>
                </a:cubicBezTo>
                <a:cubicBezTo>
                  <a:pt x="115389" y="1804858"/>
                  <a:pt x="2464526" y="198126"/>
                  <a:pt x="2468880" y="222075"/>
                </a:cubicBezTo>
                <a:cubicBezTo>
                  <a:pt x="2473234" y="246024"/>
                  <a:pt x="91439" y="1970321"/>
                  <a:pt x="117565" y="1933310"/>
                </a:cubicBezTo>
                <a:cubicBezTo>
                  <a:pt x="143691" y="1896299"/>
                  <a:pt x="2590800" y="-4347"/>
                  <a:pt x="2625634" y="7"/>
                </a:cubicBezTo>
                <a:cubicBezTo>
                  <a:pt x="2660468" y="4361"/>
                  <a:pt x="298268" y="1942018"/>
                  <a:pt x="326571" y="1959435"/>
                </a:cubicBezTo>
                <a:cubicBezTo>
                  <a:pt x="354874" y="1976852"/>
                  <a:pt x="2782388" y="76207"/>
                  <a:pt x="2795451" y="104510"/>
                </a:cubicBezTo>
                <a:cubicBezTo>
                  <a:pt x="2808514" y="132813"/>
                  <a:pt x="343988" y="2133607"/>
                  <a:pt x="404948" y="2129253"/>
                </a:cubicBezTo>
                <a:cubicBezTo>
                  <a:pt x="465908" y="2124899"/>
                  <a:pt x="3193868" y="30487"/>
                  <a:pt x="3161211" y="78384"/>
                </a:cubicBezTo>
                <a:cubicBezTo>
                  <a:pt x="3128554" y="126281"/>
                  <a:pt x="193765" y="2407927"/>
                  <a:pt x="209005" y="2416635"/>
                </a:cubicBezTo>
                <a:cubicBezTo>
                  <a:pt x="224245" y="2425343"/>
                  <a:pt x="3176451" y="163292"/>
                  <a:pt x="3252651" y="130635"/>
                </a:cubicBezTo>
                <a:cubicBezTo>
                  <a:pt x="3328851" y="97978"/>
                  <a:pt x="659673" y="2203276"/>
                  <a:pt x="666205" y="2220693"/>
                </a:cubicBezTo>
                <a:cubicBezTo>
                  <a:pt x="672736" y="2238110"/>
                  <a:pt x="3254829" y="211190"/>
                  <a:pt x="3291840" y="235138"/>
                </a:cubicBezTo>
                <a:cubicBezTo>
                  <a:pt x="3328852" y="259087"/>
                  <a:pt x="853440" y="2342613"/>
                  <a:pt x="888274" y="2364384"/>
                </a:cubicBezTo>
                <a:cubicBezTo>
                  <a:pt x="923108" y="2386156"/>
                  <a:pt x="3529148" y="378830"/>
                  <a:pt x="3500845" y="365767"/>
                </a:cubicBezTo>
                <a:cubicBezTo>
                  <a:pt x="3472542" y="352704"/>
                  <a:pt x="694508" y="2270767"/>
                  <a:pt x="718457" y="2286007"/>
                </a:cubicBezTo>
                <a:cubicBezTo>
                  <a:pt x="742406" y="2301247"/>
                  <a:pt x="3596640" y="431081"/>
                  <a:pt x="3644537" y="457207"/>
                </a:cubicBezTo>
                <a:cubicBezTo>
                  <a:pt x="3692434" y="483333"/>
                  <a:pt x="942703" y="2466710"/>
                  <a:pt x="1005840" y="2442761"/>
                </a:cubicBezTo>
                <a:cubicBezTo>
                  <a:pt x="1068977" y="2418812"/>
                  <a:pt x="3990703" y="302629"/>
                  <a:pt x="4023360" y="313515"/>
                </a:cubicBezTo>
                <a:cubicBezTo>
                  <a:pt x="4056017" y="324401"/>
                  <a:pt x="1190897" y="2473241"/>
                  <a:pt x="1201783" y="2508075"/>
                </a:cubicBezTo>
                <a:cubicBezTo>
                  <a:pt x="1212669" y="2542909"/>
                  <a:pt x="4045131" y="505104"/>
                  <a:pt x="4088674" y="522521"/>
                </a:cubicBezTo>
                <a:cubicBezTo>
                  <a:pt x="4132217" y="539938"/>
                  <a:pt x="1443446" y="2603869"/>
                  <a:pt x="1463040" y="2612578"/>
                </a:cubicBezTo>
                <a:cubicBezTo>
                  <a:pt x="1482634" y="2621287"/>
                  <a:pt x="4241074" y="572596"/>
                  <a:pt x="4206240" y="574773"/>
                </a:cubicBezTo>
                <a:cubicBezTo>
                  <a:pt x="4171406" y="576950"/>
                  <a:pt x="1197428" y="2610401"/>
                  <a:pt x="1254034" y="2625641"/>
                </a:cubicBezTo>
                <a:cubicBezTo>
                  <a:pt x="1310640" y="2640881"/>
                  <a:pt x="4441371" y="657504"/>
                  <a:pt x="4545874" y="666213"/>
                </a:cubicBezTo>
                <a:cubicBezTo>
                  <a:pt x="4650377" y="674922"/>
                  <a:pt x="1830977" y="2688779"/>
                  <a:pt x="1881051" y="2677893"/>
                </a:cubicBezTo>
                <a:cubicBezTo>
                  <a:pt x="1931125" y="2667007"/>
                  <a:pt x="4868091" y="629201"/>
                  <a:pt x="4846320" y="600898"/>
                </a:cubicBezTo>
                <a:cubicBezTo>
                  <a:pt x="4824549" y="572595"/>
                  <a:pt x="1752600" y="2455824"/>
                  <a:pt x="1750423" y="2508075"/>
                </a:cubicBezTo>
                <a:cubicBezTo>
                  <a:pt x="1748246" y="2560326"/>
                  <a:pt x="4818017" y="831676"/>
                  <a:pt x="4833257" y="914407"/>
                </a:cubicBezTo>
                <a:cubicBezTo>
                  <a:pt x="4848497" y="997138"/>
                  <a:pt x="1802675" y="3043653"/>
                  <a:pt x="1841863" y="3004464"/>
                </a:cubicBezTo>
                <a:cubicBezTo>
                  <a:pt x="1881051" y="2965275"/>
                  <a:pt x="5059680" y="642264"/>
                  <a:pt x="5068388" y="679275"/>
                </a:cubicBezTo>
                <a:cubicBezTo>
                  <a:pt x="5077096" y="716286"/>
                  <a:pt x="1804851" y="3241773"/>
                  <a:pt x="1894114" y="3226533"/>
                </a:cubicBezTo>
                <a:cubicBezTo>
                  <a:pt x="1983377" y="3211293"/>
                  <a:pt x="5532119" y="579127"/>
                  <a:pt x="5603965" y="587835"/>
                </a:cubicBezTo>
                <a:cubicBezTo>
                  <a:pt x="5675811" y="596543"/>
                  <a:pt x="2288176" y="3250481"/>
                  <a:pt x="2325188" y="3278784"/>
                </a:cubicBezTo>
                <a:cubicBezTo>
                  <a:pt x="2362200" y="3307087"/>
                  <a:pt x="5843451" y="783779"/>
                  <a:pt x="5826034" y="757653"/>
                </a:cubicBezTo>
                <a:cubicBezTo>
                  <a:pt x="5808617" y="731527"/>
                  <a:pt x="2192382" y="3091550"/>
                  <a:pt x="2220685" y="3122030"/>
                </a:cubicBezTo>
                <a:cubicBezTo>
                  <a:pt x="2248988" y="3152510"/>
                  <a:pt x="5963194" y="881750"/>
                  <a:pt x="5995851" y="940533"/>
                </a:cubicBezTo>
                <a:cubicBezTo>
                  <a:pt x="6028508" y="999316"/>
                  <a:pt x="4222568" y="2237021"/>
                  <a:pt x="2416628" y="3474727"/>
                </a:cubicBezTo>
              </a:path>
            </a:pathLst>
          </a:custGeom>
          <a:noFill/>
          <a:ln w="3175">
            <a:solidFill>
              <a:srgbClr val="42B6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  <a:sym typeface="+mn-lt"/>
            </a:endParaRPr>
          </a:p>
        </p:txBody>
      </p:sp>
      <p:sp>
        <p:nvSpPr>
          <p:cNvPr id="22" name="文本框 21"/>
          <p:cNvSpPr txBox="1"/>
          <p:nvPr/>
        </p:nvSpPr>
        <p:spPr>
          <a:xfrm>
            <a:off x="1900003" y="326573"/>
            <a:ext cx="1059679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3200" b="1" dirty="0">
                <a:blipFill>
                  <a:blip r:embed="rId3"/>
                  <a:stretch>
                    <a:fillRect/>
                  </a:stretch>
                </a:blipFill>
                <a:cs typeface="+mn-ea"/>
                <a:sym typeface="+mn-lt"/>
              </a:rPr>
              <a:t>垄断竞争市场和寡头垄断</a:t>
            </a:r>
            <a:r>
              <a:rPr lang="zh-CN" altLang="en-US" sz="3200" b="1">
                <a:blipFill>
                  <a:blip r:embed="rId3"/>
                  <a:stretch>
                    <a:fillRect/>
                  </a:stretch>
                </a:blipFill>
                <a:cs typeface="+mn-ea"/>
                <a:sym typeface="+mn-lt"/>
              </a:rPr>
              <a:t>市场中生产者的行为</a:t>
            </a:r>
            <a:endParaRPr lang="zh-CN" altLang="en-US" sz="3200" b="1" dirty="0">
              <a:blipFill>
                <a:blip r:embed="rId3"/>
                <a:stretch>
                  <a:fillRect/>
                </a:stretch>
              </a:blipFill>
              <a:cs typeface="+mn-ea"/>
              <a:sym typeface="+mn-lt"/>
            </a:endParaRPr>
          </a:p>
        </p:txBody>
      </p:sp>
      <p:sp>
        <p:nvSpPr>
          <p:cNvPr id="23" name="任意多边形 33"/>
          <p:cNvSpPr/>
          <p:nvPr/>
        </p:nvSpPr>
        <p:spPr>
          <a:xfrm rot="16200000" flipH="1">
            <a:off x="6262292" y="-2350593"/>
            <a:ext cx="45719" cy="6389737"/>
          </a:xfrm>
          <a:custGeom>
            <a:avLst/>
            <a:gdLst/>
            <a:ahLst/>
            <a:cxnLst/>
            <a:rect l="l" t="t" r="r" b="b"/>
            <a:pathLst>
              <a:path w="24231" h="914247">
                <a:moveTo>
                  <a:pt x="5283" y="910420"/>
                </a:moveTo>
                <a:lnTo>
                  <a:pt x="5106" y="914247"/>
                </a:lnTo>
                <a:lnTo>
                  <a:pt x="3582" y="914247"/>
                </a:lnTo>
                <a:close/>
                <a:moveTo>
                  <a:pt x="24231" y="887871"/>
                </a:moveTo>
                <a:lnTo>
                  <a:pt x="24231" y="914247"/>
                </a:lnTo>
                <a:lnTo>
                  <a:pt x="14665" y="914247"/>
                </a:lnTo>
                <a:lnTo>
                  <a:pt x="21671" y="894208"/>
                </a:lnTo>
                <a:close/>
                <a:moveTo>
                  <a:pt x="7503" y="865611"/>
                </a:moveTo>
                <a:lnTo>
                  <a:pt x="7216" y="868576"/>
                </a:lnTo>
                <a:lnTo>
                  <a:pt x="6766" y="878326"/>
                </a:lnTo>
                <a:lnTo>
                  <a:pt x="0" y="886263"/>
                </a:lnTo>
                <a:lnTo>
                  <a:pt x="0" y="876548"/>
                </a:lnTo>
                <a:lnTo>
                  <a:pt x="5182" y="868927"/>
                </a:lnTo>
                <a:close/>
                <a:moveTo>
                  <a:pt x="24231" y="857838"/>
                </a:moveTo>
                <a:lnTo>
                  <a:pt x="24231" y="867787"/>
                </a:lnTo>
                <a:lnTo>
                  <a:pt x="5283" y="910420"/>
                </a:lnTo>
                <a:lnTo>
                  <a:pt x="6766" y="878326"/>
                </a:lnTo>
                <a:close/>
                <a:moveTo>
                  <a:pt x="24231" y="840913"/>
                </a:moveTo>
                <a:lnTo>
                  <a:pt x="24231" y="841714"/>
                </a:lnTo>
                <a:lnTo>
                  <a:pt x="7503" y="865611"/>
                </a:lnTo>
                <a:lnTo>
                  <a:pt x="7514" y="865497"/>
                </a:lnTo>
                <a:close/>
                <a:moveTo>
                  <a:pt x="9928" y="840562"/>
                </a:moveTo>
                <a:lnTo>
                  <a:pt x="7514" y="865497"/>
                </a:lnTo>
                <a:lnTo>
                  <a:pt x="5182" y="868927"/>
                </a:lnTo>
                <a:lnTo>
                  <a:pt x="0" y="876330"/>
                </a:lnTo>
                <a:lnTo>
                  <a:pt x="0" y="855943"/>
                </a:lnTo>
                <a:lnTo>
                  <a:pt x="1909" y="852567"/>
                </a:lnTo>
                <a:close/>
                <a:moveTo>
                  <a:pt x="15593" y="782055"/>
                </a:moveTo>
                <a:lnTo>
                  <a:pt x="14536" y="792975"/>
                </a:lnTo>
                <a:lnTo>
                  <a:pt x="0" y="815757"/>
                </a:lnTo>
                <a:lnTo>
                  <a:pt x="0" y="811766"/>
                </a:lnTo>
                <a:close/>
                <a:moveTo>
                  <a:pt x="24231" y="780256"/>
                </a:moveTo>
                <a:lnTo>
                  <a:pt x="24231" y="819152"/>
                </a:lnTo>
                <a:lnTo>
                  <a:pt x="9928" y="840562"/>
                </a:lnTo>
                <a:lnTo>
                  <a:pt x="14536" y="792975"/>
                </a:lnTo>
                <a:lnTo>
                  <a:pt x="18270" y="787121"/>
                </a:lnTo>
                <a:close/>
                <a:moveTo>
                  <a:pt x="24231" y="761668"/>
                </a:moveTo>
                <a:lnTo>
                  <a:pt x="24231" y="765596"/>
                </a:lnTo>
                <a:lnTo>
                  <a:pt x="15593" y="782055"/>
                </a:lnTo>
                <a:lnTo>
                  <a:pt x="15754" y="780386"/>
                </a:lnTo>
                <a:close/>
                <a:moveTo>
                  <a:pt x="24231" y="712346"/>
                </a:moveTo>
                <a:lnTo>
                  <a:pt x="24231" y="731086"/>
                </a:lnTo>
                <a:lnTo>
                  <a:pt x="18270" y="754399"/>
                </a:lnTo>
                <a:lnTo>
                  <a:pt x="15754" y="780386"/>
                </a:lnTo>
                <a:lnTo>
                  <a:pt x="13254" y="785906"/>
                </a:lnTo>
                <a:lnTo>
                  <a:pt x="0" y="811485"/>
                </a:lnTo>
                <a:lnTo>
                  <a:pt x="0" y="752641"/>
                </a:lnTo>
                <a:lnTo>
                  <a:pt x="18270" y="721676"/>
                </a:lnTo>
                <a:close/>
                <a:moveTo>
                  <a:pt x="4049" y="698809"/>
                </a:moveTo>
                <a:lnTo>
                  <a:pt x="1909" y="705315"/>
                </a:lnTo>
                <a:lnTo>
                  <a:pt x="0" y="710229"/>
                </a:lnTo>
                <a:lnTo>
                  <a:pt x="0" y="701476"/>
                </a:lnTo>
                <a:lnTo>
                  <a:pt x="3903" y="698941"/>
                </a:lnTo>
                <a:close/>
                <a:moveTo>
                  <a:pt x="24231" y="652905"/>
                </a:moveTo>
                <a:lnTo>
                  <a:pt x="24231" y="680503"/>
                </a:lnTo>
                <a:lnTo>
                  <a:pt x="4049" y="698809"/>
                </a:lnTo>
                <a:lnTo>
                  <a:pt x="14843" y="665990"/>
                </a:lnTo>
                <a:close/>
                <a:moveTo>
                  <a:pt x="24231" y="619049"/>
                </a:moveTo>
                <a:lnTo>
                  <a:pt x="24231" y="637446"/>
                </a:lnTo>
                <a:lnTo>
                  <a:pt x="14843" y="665990"/>
                </a:lnTo>
                <a:lnTo>
                  <a:pt x="0" y="686679"/>
                </a:lnTo>
                <a:lnTo>
                  <a:pt x="0" y="646781"/>
                </a:lnTo>
                <a:close/>
                <a:moveTo>
                  <a:pt x="3622" y="602431"/>
                </a:moveTo>
                <a:lnTo>
                  <a:pt x="0" y="609824"/>
                </a:lnTo>
                <a:lnTo>
                  <a:pt x="0" y="603434"/>
                </a:lnTo>
                <a:lnTo>
                  <a:pt x="3088" y="602562"/>
                </a:lnTo>
                <a:close/>
                <a:moveTo>
                  <a:pt x="13271" y="600059"/>
                </a:moveTo>
                <a:lnTo>
                  <a:pt x="0" y="626949"/>
                </a:lnTo>
                <a:lnTo>
                  <a:pt x="0" y="618882"/>
                </a:lnTo>
                <a:lnTo>
                  <a:pt x="9809" y="600910"/>
                </a:lnTo>
                <a:close/>
                <a:moveTo>
                  <a:pt x="24231" y="578966"/>
                </a:moveTo>
                <a:lnTo>
                  <a:pt x="24231" y="597364"/>
                </a:lnTo>
                <a:lnTo>
                  <a:pt x="13271" y="600059"/>
                </a:lnTo>
                <a:lnTo>
                  <a:pt x="14340" y="597894"/>
                </a:lnTo>
                <a:close/>
                <a:moveTo>
                  <a:pt x="15033" y="562383"/>
                </a:moveTo>
                <a:lnTo>
                  <a:pt x="1647" y="598860"/>
                </a:lnTo>
                <a:lnTo>
                  <a:pt x="0" y="603432"/>
                </a:lnTo>
                <a:lnTo>
                  <a:pt x="0" y="582448"/>
                </a:lnTo>
                <a:close/>
                <a:moveTo>
                  <a:pt x="24231" y="560369"/>
                </a:moveTo>
                <a:lnTo>
                  <a:pt x="24231" y="574485"/>
                </a:lnTo>
                <a:lnTo>
                  <a:pt x="9809" y="600910"/>
                </a:lnTo>
                <a:lnTo>
                  <a:pt x="3622" y="602431"/>
                </a:lnTo>
                <a:close/>
                <a:moveTo>
                  <a:pt x="24231" y="537319"/>
                </a:moveTo>
                <a:lnTo>
                  <a:pt x="24231" y="550611"/>
                </a:lnTo>
                <a:lnTo>
                  <a:pt x="18270" y="558063"/>
                </a:lnTo>
                <a:lnTo>
                  <a:pt x="15033" y="562383"/>
                </a:lnTo>
                <a:close/>
                <a:moveTo>
                  <a:pt x="24231" y="507786"/>
                </a:moveTo>
                <a:lnTo>
                  <a:pt x="24231" y="529738"/>
                </a:lnTo>
                <a:lnTo>
                  <a:pt x="0" y="578164"/>
                </a:lnTo>
                <a:lnTo>
                  <a:pt x="0" y="575156"/>
                </a:lnTo>
                <a:lnTo>
                  <a:pt x="12382" y="543377"/>
                </a:lnTo>
                <a:close/>
                <a:moveTo>
                  <a:pt x="24231" y="501381"/>
                </a:moveTo>
                <a:lnTo>
                  <a:pt x="24231" y="501744"/>
                </a:lnTo>
                <a:lnTo>
                  <a:pt x="21546" y="508202"/>
                </a:lnTo>
                <a:lnTo>
                  <a:pt x="0" y="563090"/>
                </a:lnTo>
                <a:lnTo>
                  <a:pt x="0" y="556453"/>
                </a:lnTo>
                <a:close/>
                <a:moveTo>
                  <a:pt x="1909" y="410811"/>
                </a:moveTo>
                <a:lnTo>
                  <a:pt x="0" y="414762"/>
                </a:lnTo>
                <a:lnTo>
                  <a:pt x="0" y="413381"/>
                </a:lnTo>
                <a:close/>
                <a:moveTo>
                  <a:pt x="3418" y="408396"/>
                </a:moveTo>
                <a:lnTo>
                  <a:pt x="2497" y="410155"/>
                </a:lnTo>
                <a:lnTo>
                  <a:pt x="1909" y="410811"/>
                </a:lnTo>
                <a:close/>
                <a:moveTo>
                  <a:pt x="24231" y="398062"/>
                </a:moveTo>
                <a:lnTo>
                  <a:pt x="24231" y="422586"/>
                </a:lnTo>
                <a:lnTo>
                  <a:pt x="0" y="480889"/>
                </a:lnTo>
                <a:lnTo>
                  <a:pt x="0" y="450165"/>
                </a:lnTo>
                <a:lnTo>
                  <a:pt x="4211" y="436105"/>
                </a:lnTo>
                <a:lnTo>
                  <a:pt x="9821" y="425737"/>
                </a:lnTo>
                <a:close/>
                <a:moveTo>
                  <a:pt x="18211" y="392616"/>
                </a:moveTo>
                <a:lnTo>
                  <a:pt x="11054" y="413256"/>
                </a:lnTo>
                <a:lnTo>
                  <a:pt x="4211" y="436105"/>
                </a:lnTo>
                <a:lnTo>
                  <a:pt x="0" y="443888"/>
                </a:lnTo>
                <a:lnTo>
                  <a:pt x="0" y="414921"/>
                </a:lnTo>
                <a:lnTo>
                  <a:pt x="2497" y="410155"/>
                </a:lnTo>
                <a:close/>
                <a:moveTo>
                  <a:pt x="24231" y="375252"/>
                </a:moveTo>
                <a:lnTo>
                  <a:pt x="24231" y="385897"/>
                </a:lnTo>
                <a:lnTo>
                  <a:pt x="18211" y="392616"/>
                </a:lnTo>
                <a:close/>
                <a:moveTo>
                  <a:pt x="946" y="372617"/>
                </a:moveTo>
                <a:lnTo>
                  <a:pt x="0" y="374923"/>
                </a:lnTo>
                <a:lnTo>
                  <a:pt x="0" y="373274"/>
                </a:lnTo>
                <a:close/>
                <a:moveTo>
                  <a:pt x="24231" y="368546"/>
                </a:moveTo>
                <a:lnTo>
                  <a:pt x="24231" y="375095"/>
                </a:lnTo>
                <a:lnTo>
                  <a:pt x="3418" y="408396"/>
                </a:lnTo>
                <a:lnTo>
                  <a:pt x="22381" y="372205"/>
                </a:lnTo>
                <a:close/>
                <a:moveTo>
                  <a:pt x="17496" y="361533"/>
                </a:moveTo>
                <a:lnTo>
                  <a:pt x="0" y="412652"/>
                </a:lnTo>
                <a:lnTo>
                  <a:pt x="0" y="380575"/>
                </a:lnTo>
                <a:lnTo>
                  <a:pt x="1909" y="378088"/>
                </a:lnTo>
                <a:lnTo>
                  <a:pt x="6712" y="368669"/>
                </a:lnTo>
                <a:close/>
                <a:moveTo>
                  <a:pt x="24231" y="341854"/>
                </a:moveTo>
                <a:lnTo>
                  <a:pt x="24231" y="357077"/>
                </a:lnTo>
                <a:lnTo>
                  <a:pt x="17496" y="361533"/>
                </a:lnTo>
                <a:close/>
                <a:moveTo>
                  <a:pt x="24231" y="317948"/>
                </a:moveTo>
                <a:lnTo>
                  <a:pt x="24231" y="334309"/>
                </a:lnTo>
                <a:lnTo>
                  <a:pt x="6712" y="368669"/>
                </a:lnTo>
                <a:lnTo>
                  <a:pt x="4938" y="369842"/>
                </a:lnTo>
                <a:lnTo>
                  <a:pt x="946" y="372617"/>
                </a:lnTo>
                <a:lnTo>
                  <a:pt x="3396" y="366647"/>
                </a:lnTo>
                <a:cubicBezTo>
                  <a:pt x="7901" y="355454"/>
                  <a:pt x="12840" y="342968"/>
                  <a:pt x="18270" y="329004"/>
                </a:cubicBezTo>
                <a:lnTo>
                  <a:pt x="18607" y="327910"/>
                </a:lnTo>
                <a:close/>
                <a:moveTo>
                  <a:pt x="11602" y="312390"/>
                </a:moveTo>
                <a:lnTo>
                  <a:pt x="0" y="336412"/>
                </a:lnTo>
                <a:lnTo>
                  <a:pt x="0" y="325354"/>
                </a:lnTo>
                <a:close/>
                <a:moveTo>
                  <a:pt x="11729" y="312127"/>
                </a:moveTo>
                <a:lnTo>
                  <a:pt x="11652" y="312334"/>
                </a:lnTo>
                <a:lnTo>
                  <a:pt x="11602" y="312390"/>
                </a:lnTo>
                <a:close/>
                <a:moveTo>
                  <a:pt x="17161" y="300881"/>
                </a:moveTo>
                <a:lnTo>
                  <a:pt x="11729" y="312127"/>
                </a:lnTo>
                <a:lnTo>
                  <a:pt x="14902" y="303593"/>
                </a:lnTo>
                <a:close/>
                <a:moveTo>
                  <a:pt x="24231" y="298145"/>
                </a:moveTo>
                <a:lnTo>
                  <a:pt x="24231" y="309647"/>
                </a:lnTo>
                <a:lnTo>
                  <a:pt x="18607" y="327910"/>
                </a:lnTo>
                <a:lnTo>
                  <a:pt x="14205" y="335709"/>
                </a:lnTo>
                <a:cubicBezTo>
                  <a:pt x="9994" y="342497"/>
                  <a:pt x="5528" y="349315"/>
                  <a:pt x="572" y="357320"/>
                </a:cubicBezTo>
                <a:lnTo>
                  <a:pt x="0" y="358312"/>
                </a:lnTo>
                <a:lnTo>
                  <a:pt x="0" y="347379"/>
                </a:lnTo>
                <a:lnTo>
                  <a:pt x="8326" y="321282"/>
                </a:lnTo>
                <a:lnTo>
                  <a:pt x="11652" y="312334"/>
                </a:lnTo>
                <a:lnTo>
                  <a:pt x="22595" y="300108"/>
                </a:lnTo>
                <a:close/>
                <a:moveTo>
                  <a:pt x="24231" y="286243"/>
                </a:moveTo>
                <a:lnTo>
                  <a:pt x="24231" y="292396"/>
                </a:lnTo>
                <a:lnTo>
                  <a:pt x="17161" y="300881"/>
                </a:lnTo>
                <a:close/>
                <a:moveTo>
                  <a:pt x="18603" y="231141"/>
                </a:moveTo>
                <a:lnTo>
                  <a:pt x="16606" y="235168"/>
                </a:lnTo>
                <a:lnTo>
                  <a:pt x="4000" y="260495"/>
                </a:lnTo>
                <a:lnTo>
                  <a:pt x="1909" y="263559"/>
                </a:lnTo>
                <a:lnTo>
                  <a:pt x="0" y="267317"/>
                </a:lnTo>
                <a:lnTo>
                  <a:pt x="0" y="258594"/>
                </a:lnTo>
                <a:close/>
                <a:moveTo>
                  <a:pt x="24231" y="230849"/>
                </a:moveTo>
                <a:lnTo>
                  <a:pt x="24231" y="278494"/>
                </a:lnTo>
                <a:lnTo>
                  <a:pt x="14902" y="303593"/>
                </a:lnTo>
                <a:lnTo>
                  <a:pt x="0" y="321476"/>
                </a:lnTo>
                <a:lnTo>
                  <a:pt x="0" y="268532"/>
                </a:lnTo>
                <a:lnTo>
                  <a:pt x="4000" y="260495"/>
                </a:lnTo>
                <a:close/>
                <a:moveTo>
                  <a:pt x="24231" y="219793"/>
                </a:moveTo>
                <a:lnTo>
                  <a:pt x="24231" y="222836"/>
                </a:lnTo>
                <a:lnTo>
                  <a:pt x="18603" y="231141"/>
                </a:lnTo>
                <a:close/>
                <a:moveTo>
                  <a:pt x="24231" y="133342"/>
                </a:moveTo>
                <a:lnTo>
                  <a:pt x="24231" y="206545"/>
                </a:lnTo>
                <a:lnTo>
                  <a:pt x="13499" y="223505"/>
                </a:lnTo>
                <a:lnTo>
                  <a:pt x="0" y="245723"/>
                </a:lnTo>
                <a:lnTo>
                  <a:pt x="0" y="173915"/>
                </a:lnTo>
                <a:close/>
                <a:moveTo>
                  <a:pt x="24231" y="123476"/>
                </a:moveTo>
                <a:lnTo>
                  <a:pt x="24231" y="130027"/>
                </a:lnTo>
                <a:lnTo>
                  <a:pt x="17186" y="143459"/>
                </a:lnTo>
                <a:lnTo>
                  <a:pt x="0" y="171861"/>
                </a:lnTo>
                <a:lnTo>
                  <a:pt x="0" y="166299"/>
                </a:lnTo>
                <a:lnTo>
                  <a:pt x="18270" y="132668"/>
                </a:lnTo>
                <a:close/>
                <a:moveTo>
                  <a:pt x="10141" y="101902"/>
                </a:moveTo>
                <a:lnTo>
                  <a:pt x="3390" y="124989"/>
                </a:lnTo>
                <a:lnTo>
                  <a:pt x="0" y="135481"/>
                </a:lnTo>
                <a:lnTo>
                  <a:pt x="0" y="120168"/>
                </a:lnTo>
                <a:lnTo>
                  <a:pt x="2059" y="116043"/>
                </a:lnTo>
                <a:close/>
                <a:moveTo>
                  <a:pt x="24231" y="71662"/>
                </a:moveTo>
                <a:lnTo>
                  <a:pt x="24231" y="77243"/>
                </a:lnTo>
                <a:lnTo>
                  <a:pt x="10141" y="101902"/>
                </a:lnTo>
                <a:lnTo>
                  <a:pt x="11579" y="96983"/>
                </a:lnTo>
                <a:lnTo>
                  <a:pt x="18270" y="83584"/>
                </a:lnTo>
                <a:close/>
                <a:moveTo>
                  <a:pt x="8884" y="41579"/>
                </a:moveTo>
                <a:lnTo>
                  <a:pt x="5981" y="51185"/>
                </a:lnTo>
                <a:lnTo>
                  <a:pt x="0" y="58084"/>
                </a:lnTo>
                <a:lnTo>
                  <a:pt x="0" y="57571"/>
                </a:lnTo>
                <a:close/>
                <a:moveTo>
                  <a:pt x="24231" y="30135"/>
                </a:moveTo>
                <a:lnTo>
                  <a:pt x="24231" y="53709"/>
                </a:lnTo>
                <a:lnTo>
                  <a:pt x="11579" y="96983"/>
                </a:lnTo>
                <a:lnTo>
                  <a:pt x="2059" y="116043"/>
                </a:lnTo>
                <a:lnTo>
                  <a:pt x="1909" y="116307"/>
                </a:lnTo>
                <a:lnTo>
                  <a:pt x="0" y="120126"/>
                </a:lnTo>
                <a:lnTo>
                  <a:pt x="0" y="70975"/>
                </a:lnTo>
                <a:lnTo>
                  <a:pt x="5981" y="51185"/>
                </a:lnTo>
                <a:close/>
                <a:moveTo>
                  <a:pt x="20675" y="0"/>
                </a:moveTo>
                <a:lnTo>
                  <a:pt x="24231" y="0"/>
                </a:lnTo>
                <a:lnTo>
                  <a:pt x="24231" y="13954"/>
                </a:lnTo>
                <a:lnTo>
                  <a:pt x="8884" y="41579"/>
                </a:lnTo>
                <a:lnTo>
                  <a:pt x="12161" y="30736"/>
                </a:lnTo>
                <a:close/>
                <a:moveTo>
                  <a:pt x="0" y="0"/>
                </a:moveTo>
                <a:lnTo>
                  <a:pt x="3827" y="0"/>
                </a:lnTo>
                <a:lnTo>
                  <a:pt x="0" y="8201"/>
                </a:lnTo>
                <a:close/>
              </a:path>
            </a:pathLst>
          </a:custGeom>
          <a:blipFill dpi="0" rotWithShape="1">
            <a:blip r:embed="rId3"/>
            <a:srcRect/>
            <a:stretch>
              <a:fillRect/>
            </a:stretch>
          </a:blip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noAutofit/>
          </a:bodyPr>
          <a:lstStyle/>
          <a:p>
            <a:endParaRPr lang="zh-CN" altLang="en-US" b="1">
              <a:cs typeface="+mn-ea"/>
              <a:sym typeface="+mn-lt"/>
            </a:endParaRPr>
          </a:p>
        </p:txBody>
      </p:sp>
      <p:sp>
        <p:nvSpPr>
          <p:cNvPr id="24" name="文本框 23"/>
          <p:cNvSpPr txBox="1"/>
          <p:nvPr/>
        </p:nvSpPr>
        <p:spPr>
          <a:xfrm>
            <a:off x="1775771" y="378334"/>
            <a:ext cx="38504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800" b="1" dirty="0">
                <a:solidFill>
                  <a:schemeClr val="bg1"/>
                </a:solidFill>
                <a:cs typeface="+mn-ea"/>
                <a:sym typeface="+mn-lt"/>
              </a:rPr>
              <a:t>4</a:t>
            </a:r>
            <a:endParaRPr lang="zh-CN" altLang="en-US" sz="2800" b="1" dirty="0">
              <a:solidFill>
                <a:schemeClr val="bg1"/>
              </a:solidFill>
              <a:cs typeface="+mn-ea"/>
              <a:sym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4248591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Click="0" advTm="5000">
        <p14:gallery dir="l"/>
      </p:transition>
    </mc:Choice>
    <mc:Fallback xmlns="">
      <p:transition spd="slow" advClick="0" advTm="5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0" decel="100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" accel="100000" fill="hold">
                                          <p:stCondLst>
                                            <p:cond delay="45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8138129" y="1270585"/>
            <a:ext cx="2231701" cy="450892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8700" b="1" dirty="0">
                <a:blipFill>
                  <a:blip r:embed="rId3"/>
                  <a:stretch>
                    <a:fillRect/>
                  </a:stretch>
                </a:blipFill>
                <a:cs typeface="+mn-ea"/>
                <a:sym typeface="+mn-lt"/>
              </a:rPr>
              <a:t>2</a:t>
            </a:r>
            <a:endParaRPr lang="zh-CN" altLang="en-US" sz="28700" b="1" dirty="0">
              <a:blipFill>
                <a:blip r:embed="rId3"/>
                <a:stretch>
                  <a:fillRect/>
                </a:stretch>
              </a:blipFill>
              <a:cs typeface="+mn-ea"/>
              <a:sym typeface="+mn-lt"/>
            </a:endParaRPr>
          </a:p>
        </p:txBody>
      </p:sp>
      <p:sp>
        <p:nvSpPr>
          <p:cNvPr id="4" name="任意多边形 3"/>
          <p:cNvSpPr/>
          <p:nvPr/>
        </p:nvSpPr>
        <p:spPr>
          <a:xfrm rot="12428467" flipH="1">
            <a:off x="7359947" y="637736"/>
            <a:ext cx="74239" cy="5553631"/>
          </a:xfrm>
          <a:custGeom>
            <a:avLst/>
            <a:gdLst/>
            <a:ahLst/>
            <a:cxnLst/>
            <a:rect l="l" t="t" r="r" b="b"/>
            <a:pathLst>
              <a:path w="24231" h="914247">
                <a:moveTo>
                  <a:pt x="5283" y="910420"/>
                </a:moveTo>
                <a:lnTo>
                  <a:pt x="5106" y="914247"/>
                </a:lnTo>
                <a:lnTo>
                  <a:pt x="3582" y="914247"/>
                </a:lnTo>
                <a:close/>
                <a:moveTo>
                  <a:pt x="24231" y="887871"/>
                </a:moveTo>
                <a:lnTo>
                  <a:pt x="24231" y="914247"/>
                </a:lnTo>
                <a:lnTo>
                  <a:pt x="14665" y="914247"/>
                </a:lnTo>
                <a:lnTo>
                  <a:pt x="21671" y="894208"/>
                </a:lnTo>
                <a:close/>
                <a:moveTo>
                  <a:pt x="7503" y="865611"/>
                </a:moveTo>
                <a:lnTo>
                  <a:pt x="7216" y="868576"/>
                </a:lnTo>
                <a:lnTo>
                  <a:pt x="6766" y="878326"/>
                </a:lnTo>
                <a:lnTo>
                  <a:pt x="0" y="886263"/>
                </a:lnTo>
                <a:lnTo>
                  <a:pt x="0" y="876548"/>
                </a:lnTo>
                <a:lnTo>
                  <a:pt x="5182" y="868927"/>
                </a:lnTo>
                <a:close/>
                <a:moveTo>
                  <a:pt x="24231" y="857838"/>
                </a:moveTo>
                <a:lnTo>
                  <a:pt x="24231" y="867787"/>
                </a:lnTo>
                <a:lnTo>
                  <a:pt x="5283" y="910420"/>
                </a:lnTo>
                <a:lnTo>
                  <a:pt x="6766" y="878326"/>
                </a:lnTo>
                <a:close/>
                <a:moveTo>
                  <a:pt x="24231" y="840913"/>
                </a:moveTo>
                <a:lnTo>
                  <a:pt x="24231" y="841714"/>
                </a:lnTo>
                <a:lnTo>
                  <a:pt x="7503" y="865611"/>
                </a:lnTo>
                <a:lnTo>
                  <a:pt x="7514" y="865497"/>
                </a:lnTo>
                <a:close/>
                <a:moveTo>
                  <a:pt x="9928" y="840562"/>
                </a:moveTo>
                <a:lnTo>
                  <a:pt x="7514" y="865497"/>
                </a:lnTo>
                <a:lnTo>
                  <a:pt x="5182" y="868927"/>
                </a:lnTo>
                <a:lnTo>
                  <a:pt x="0" y="876330"/>
                </a:lnTo>
                <a:lnTo>
                  <a:pt x="0" y="855943"/>
                </a:lnTo>
                <a:lnTo>
                  <a:pt x="1909" y="852567"/>
                </a:lnTo>
                <a:close/>
                <a:moveTo>
                  <a:pt x="15593" y="782055"/>
                </a:moveTo>
                <a:lnTo>
                  <a:pt x="14536" y="792975"/>
                </a:lnTo>
                <a:lnTo>
                  <a:pt x="0" y="815757"/>
                </a:lnTo>
                <a:lnTo>
                  <a:pt x="0" y="811766"/>
                </a:lnTo>
                <a:close/>
                <a:moveTo>
                  <a:pt x="24231" y="780256"/>
                </a:moveTo>
                <a:lnTo>
                  <a:pt x="24231" y="819152"/>
                </a:lnTo>
                <a:lnTo>
                  <a:pt x="9928" y="840562"/>
                </a:lnTo>
                <a:lnTo>
                  <a:pt x="14536" y="792975"/>
                </a:lnTo>
                <a:lnTo>
                  <a:pt x="18270" y="787121"/>
                </a:lnTo>
                <a:close/>
                <a:moveTo>
                  <a:pt x="24231" y="761668"/>
                </a:moveTo>
                <a:lnTo>
                  <a:pt x="24231" y="765596"/>
                </a:lnTo>
                <a:lnTo>
                  <a:pt x="15593" y="782055"/>
                </a:lnTo>
                <a:lnTo>
                  <a:pt x="15754" y="780386"/>
                </a:lnTo>
                <a:close/>
                <a:moveTo>
                  <a:pt x="24231" y="712346"/>
                </a:moveTo>
                <a:lnTo>
                  <a:pt x="24231" y="731086"/>
                </a:lnTo>
                <a:lnTo>
                  <a:pt x="18270" y="754399"/>
                </a:lnTo>
                <a:lnTo>
                  <a:pt x="15754" y="780386"/>
                </a:lnTo>
                <a:lnTo>
                  <a:pt x="13254" y="785906"/>
                </a:lnTo>
                <a:lnTo>
                  <a:pt x="0" y="811485"/>
                </a:lnTo>
                <a:lnTo>
                  <a:pt x="0" y="752641"/>
                </a:lnTo>
                <a:lnTo>
                  <a:pt x="18270" y="721676"/>
                </a:lnTo>
                <a:close/>
                <a:moveTo>
                  <a:pt x="4049" y="698809"/>
                </a:moveTo>
                <a:lnTo>
                  <a:pt x="1909" y="705315"/>
                </a:lnTo>
                <a:lnTo>
                  <a:pt x="0" y="710229"/>
                </a:lnTo>
                <a:lnTo>
                  <a:pt x="0" y="701476"/>
                </a:lnTo>
                <a:lnTo>
                  <a:pt x="3903" y="698941"/>
                </a:lnTo>
                <a:close/>
                <a:moveTo>
                  <a:pt x="24231" y="652905"/>
                </a:moveTo>
                <a:lnTo>
                  <a:pt x="24231" y="680503"/>
                </a:lnTo>
                <a:lnTo>
                  <a:pt x="4049" y="698809"/>
                </a:lnTo>
                <a:lnTo>
                  <a:pt x="14843" y="665990"/>
                </a:lnTo>
                <a:close/>
                <a:moveTo>
                  <a:pt x="24231" y="619049"/>
                </a:moveTo>
                <a:lnTo>
                  <a:pt x="24231" y="637446"/>
                </a:lnTo>
                <a:lnTo>
                  <a:pt x="14843" y="665990"/>
                </a:lnTo>
                <a:lnTo>
                  <a:pt x="0" y="686679"/>
                </a:lnTo>
                <a:lnTo>
                  <a:pt x="0" y="646781"/>
                </a:lnTo>
                <a:close/>
                <a:moveTo>
                  <a:pt x="3622" y="602431"/>
                </a:moveTo>
                <a:lnTo>
                  <a:pt x="0" y="609824"/>
                </a:lnTo>
                <a:lnTo>
                  <a:pt x="0" y="603434"/>
                </a:lnTo>
                <a:lnTo>
                  <a:pt x="3088" y="602562"/>
                </a:lnTo>
                <a:close/>
                <a:moveTo>
                  <a:pt x="13271" y="600059"/>
                </a:moveTo>
                <a:lnTo>
                  <a:pt x="0" y="626949"/>
                </a:lnTo>
                <a:lnTo>
                  <a:pt x="0" y="618882"/>
                </a:lnTo>
                <a:lnTo>
                  <a:pt x="9809" y="600910"/>
                </a:lnTo>
                <a:close/>
                <a:moveTo>
                  <a:pt x="24231" y="578966"/>
                </a:moveTo>
                <a:lnTo>
                  <a:pt x="24231" y="597364"/>
                </a:lnTo>
                <a:lnTo>
                  <a:pt x="13271" y="600059"/>
                </a:lnTo>
                <a:lnTo>
                  <a:pt x="14340" y="597894"/>
                </a:lnTo>
                <a:close/>
                <a:moveTo>
                  <a:pt x="15033" y="562383"/>
                </a:moveTo>
                <a:lnTo>
                  <a:pt x="1647" y="598860"/>
                </a:lnTo>
                <a:lnTo>
                  <a:pt x="0" y="603432"/>
                </a:lnTo>
                <a:lnTo>
                  <a:pt x="0" y="582448"/>
                </a:lnTo>
                <a:close/>
                <a:moveTo>
                  <a:pt x="24231" y="560369"/>
                </a:moveTo>
                <a:lnTo>
                  <a:pt x="24231" y="574485"/>
                </a:lnTo>
                <a:lnTo>
                  <a:pt x="9809" y="600910"/>
                </a:lnTo>
                <a:lnTo>
                  <a:pt x="3622" y="602431"/>
                </a:lnTo>
                <a:close/>
                <a:moveTo>
                  <a:pt x="24231" y="537319"/>
                </a:moveTo>
                <a:lnTo>
                  <a:pt x="24231" y="550611"/>
                </a:lnTo>
                <a:lnTo>
                  <a:pt x="18270" y="558063"/>
                </a:lnTo>
                <a:lnTo>
                  <a:pt x="15033" y="562383"/>
                </a:lnTo>
                <a:close/>
                <a:moveTo>
                  <a:pt x="24231" y="507786"/>
                </a:moveTo>
                <a:lnTo>
                  <a:pt x="24231" y="529738"/>
                </a:lnTo>
                <a:lnTo>
                  <a:pt x="0" y="578164"/>
                </a:lnTo>
                <a:lnTo>
                  <a:pt x="0" y="575156"/>
                </a:lnTo>
                <a:lnTo>
                  <a:pt x="12382" y="543377"/>
                </a:lnTo>
                <a:close/>
                <a:moveTo>
                  <a:pt x="24231" y="501381"/>
                </a:moveTo>
                <a:lnTo>
                  <a:pt x="24231" y="501744"/>
                </a:lnTo>
                <a:lnTo>
                  <a:pt x="21546" y="508202"/>
                </a:lnTo>
                <a:lnTo>
                  <a:pt x="0" y="563090"/>
                </a:lnTo>
                <a:lnTo>
                  <a:pt x="0" y="556453"/>
                </a:lnTo>
                <a:close/>
                <a:moveTo>
                  <a:pt x="1909" y="410811"/>
                </a:moveTo>
                <a:lnTo>
                  <a:pt x="0" y="414762"/>
                </a:lnTo>
                <a:lnTo>
                  <a:pt x="0" y="413381"/>
                </a:lnTo>
                <a:close/>
                <a:moveTo>
                  <a:pt x="3418" y="408396"/>
                </a:moveTo>
                <a:lnTo>
                  <a:pt x="2497" y="410155"/>
                </a:lnTo>
                <a:lnTo>
                  <a:pt x="1909" y="410811"/>
                </a:lnTo>
                <a:close/>
                <a:moveTo>
                  <a:pt x="24231" y="398062"/>
                </a:moveTo>
                <a:lnTo>
                  <a:pt x="24231" y="422586"/>
                </a:lnTo>
                <a:lnTo>
                  <a:pt x="0" y="480889"/>
                </a:lnTo>
                <a:lnTo>
                  <a:pt x="0" y="450165"/>
                </a:lnTo>
                <a:lnTo>
                  <a:pt x="4211" y="436105"/>
                </a:lnTo>
                <a:lnTo>
                  <a:pt x="9821" y="425737"/>
                </a:lnTo>
                <a:close/>
                <a:moveTo>
                  <a:pt x="18211" y="392616"/>
                </a:moveTo>
                <a:lnTo>
                  <a:pt x="11054" y="413256"/>
                </a:lnTo>
                <a:lnTo>
                  <a:pt x="4211" y="436105"/>
                </a:lnTo>
                <a:lnTo>
                  <a:pt x="0" y="443888"/>
                </a:lnTo>
                <a:lnTo>
                  <a:pt x="0" y="414921"/>
                </a:lnTo>
                <a:lnTo>
                  <a:pt x="2497" y="410155"/>
                </a:lnTo>
                <a:close/>
                <a:moveTo>
                  <a:pt x="24231" y="375252"/>
                </a:moveTo>
                <a:lnTo>
                  <a:pt x="24231" y="385897"/>
                </a:lnTo>
                <a:lnTo>
                  <a:pt x="18211" y="392616"/>
                </a:lnTo>
                <a:close/>
                <a:moveTo>
                  <a:pt x="946" y="372617"/>
                </a:moveTo>
                <a:lnTo>
                  <a:pt x="0" y="374923"/>
                </a:lnTo>
                <a:lnTo>
                  <a:pt x="0" y="373274"/>
                </a:lnTo>
                <a:close/>
                <a:moveTo>
                  <a:pt x="24231" y="368546"/>
                </a:moveTo>
                <a:lnTo>
                  <a:pt x="24231" y="375095"/>
                </a:lnTo>
                <a:lnTo>
                  <a:pt x="3418" y="408396"/>
                </a:lnTo>
                <a:lnTo>
                  <a:pt x="22381" y="372205"/>
                </a:lnTo>
                <a:close/>
                <a:moveTo>
                  <a:pt x="17496" y="361533"/>
                </a:moveTo>
                <a:lnTo>
                  <a:pt x="0" y="412652"/>
                </a:lnTo>
                <a:lnTo>
                  <a:pt x="0" y="380575"/>
                </a:lnTo>
                <a:lnTo>
                  <a:pt x="1909" y="378088"/>
                </a:lnTo>
                <a:lnTo>
                  <a:pt x="6712" y="368669"/>
                </a:lnTo>
                <a:close/>
                <a:moveTo>
                  <a:pt x="24231" y="341854"/>
                </a:moveTo>
                <a:lnTo>
                  <a:pt x="24231" y="357077"/>
                </a:lnTo>
                <a:lnTo>
                  <a:pt x="17496" y="361533"/>
                </a:lnTo>
                <a:close/>
                <a:moveTo>
                  <a:pt x="24231" y="317948"/>
                </a:moveTo>
                <a:lnTo>
                  <a:pt x="24231" y="334309"/>
                </a:lnTo>
                <a:lnTo>
                  <a:pt x="6712" y="368669"/>
                </a:lnTo>
                <a:lnTo>
                  <a:pt x="4938" y="369842"/>
                </a:lnTo>
                <a:lnTo>
                  <a:pt x="946" y="372617"/>
                </a:lnTo>
                <a:lnTo>
                  <a:pt x="3396" y="366647"/>
                </a:lnTo>
                <a:cubicBezTo>
                  <a:pt x="7901" y="355454"/>
                  <a:pt x="12840" y="342968"/>
                  <a:pt x="18270" y="329004"/>
                </a:cubicBezTo>
                <a:lnTo>
                  <a:pt x="18607" y="327910"/>
                </a:lnTo>
                <a:close/>
                <a:moveTo>
                  <a:pt x="11602" y="312390"/>
                </a:moveTo>
                <a:lnTo>
                  <a:pt x="0" y="336412"/>
                </a:lnTo>
                <a:lnTo>
                  <a:pt x="0" y="325354"/>
                </a:lnTo>
                <a:close/>
                <a:moveTo>
                  <a:pt x="11729" y="312127"/>
                </a:moveTo>
                <a:lnTo>
                  <a:pt x="11652" y="312334"/>
                </a:lnTo>
                <a:lnTo>
                  <a:pt x="11602" y="312390"/>
                </a:lnTo>
                <a:close/>
                <a:moveTo>
                  <a:pt x="17161" y="300881"/>
                </a:moveTo>
                <a:lnTo>
                  <a:pt x="11729" y="312127"/>
                </a:lnTo>
                <a:lnTo>
                  <a:pt x="14902" y="303593"/>
                </a:lnTo>
                <a:close/>
                <a:moveTo>
                  <a:pt x="24231" y="298145"/>
                </a:moveTo>
                <a:lnTo>
                  <a:pt x="24231" y="309647"/>
                </a:lnTo>
                <a:lnTo>
                  <a:pt x="18607" y="327910"/>
                </a:lnTo>
                <a:lnTo>
                  <a:pt x="14205" y="335709"/>
                </a:lnTo>
                <a:cubicBezTo>
                  <a:pt x="9994" y="342497"/>
                  <a:pt x="5528" y="349315"/>
                  <a:pt x="572" y="357320"/>
                </a:cubicBezTo>
                <a:lnTo>
                  <a:pt x="0" y="358312"/>
                </a:lnTo>
                <a:lnTo>
                  <a:pt x="0" y="347379"/>
                </a:lnTo>
                <a:lnTo>
                  <a:pt x="8326" y="321282"/>
                </a:lnTo>
                <a:lnTo>
                  <a:pt x="11652" y="312334"/>
                </a:lnTo>
                <a:lnTo>
                  <a:pt x="22595" y="300108"/>
                </a:lnTo>
                <a:close/>
                <a:moveTo>
                  <a:pt x="24231" y="286243"/>
                </a:moveTo>
                <a:lnTo>
                  <a:pt x="24231" y="292396"/>
                </a:lnTo>
                <a:lnTo>
                  <a:pt x="17161" y="300881"/>
                </a:lnTo>
                <a:close/>
                <a:moveTo>
                  <a:pt x="18603" y="231141"/>
                </a:moveTo>
                <a:lnTo>
                  <a:pt x="16606" y="235168"/>
                </a:lnTo>
                <a:lnTo>
                  <a:pt x="4000" y="260495"/>
                </a:lnTo>
                <a:lnTo>
                  <a:pt x="1909" y="263559"/>
                </a:lnTo>
                <a:lnTo>
                  <a:pt x="0" y="267317"/>
                </a:lnTo>
                <a:lnTo>
                  <a:pt x="0" y="258594"/>
                </a:lnTo>
                <a:close/>
                <a:moveTo>
                  <a:pt x="24231" y="230849"/>
                </a:moveTo>
                <a:lnTo>
                  <a:pt x="24231" y="278494"/>
                </a:lnTo>
                <a:lnTo>
                  <a:pt x="14902" y="303593"/>
                </a:lnTo>
                <a:lnTo>
                  <a:pt x="0" y="321476"/>
                </a:lnTo>
                <a:lnTo>
                  <a:pt x="0" y="268532"/>
                </a:lnTo>
                <a:lnTo>
                  <a:pt x="4000" y="260495"/>
                </a:lnTo>
                <a:close/>
                <a:moveTo>
                  <a:pt x="24231" y="219793"/>
                </a:moveTo>
                <a:lnTo>
                  <a:pt x="24231" y="222836"/>
                </a:lnTo>
                <a:lnTo>
                  <a:pt x="18603" y="231141"/>
                </a:lnTo>
                <a:close/>
                <a:moveTo>
                  <a:pt x="24231" y="133342"/>
                </a:moveTo>
                <a:lnTo>
                  <a:pt x="24231" y="206545"/>
                </a:lnTo>
                <a:lnTo>
                  <a:pt x="13499" y="223505"/>
                </a:lnTo>
                <a:lnTo>
                  <a:pt x="0" y="245723"/>
                </a:lnTo>
                <a:lnTo>
                  <a:pt x="0" y="173915"/>
                </a:lnTo>
                <a:close/>
                <a:moveTo>
                  <a:pt x="24231" y="123476"/>
                </a:moveTo>
                <a:lnTo>
                  <a:pt x="24231" y="130027"/>
                </a:lnTo>
                <a:lnTo>
                  <a:pt x="17186" y="143459"/>
                </a:lnTo>
                <a:lnTo>
                  <a:pt x="0" y="171861"/>
                </a:lnTo>
                <a:lnTo>
                  <a:pt x="0" y="166299"/>
                </a:lnTo>
                <a:lnTo>
                  <a:pt x="18270" y="132668"/>
                </a:lnTo>
                <a:close/>
                <a:moveTo>
                  <a:pt x="10141" y="101902"/>
                </a:moveTo>
                <a:lnTo>
                  <a:pt x="3390" y="124989"/>
                </a:lnTo>
                <a:lnTo>
                  <a:pt x="0" y="135481"/>
                </a:lnTo>
                <a:lnTo>
                  <a:pt x="0" y="120168"/>
                </a:lnTo>
                <a:lnTo>
                  <a:pt x="2059" y="116043"/>
                </a:lnTo>
                <a:close/>
                <a:moveTo>
                  <a:pt x="24231" y="71662"/>
                </a:moveTo>
                <a:lnTo>
                  <a:pt x="24231" y="77243"/>
                </a:lnTo>
                <a:lnTo>
                  <a:pt x="10141" y="101902"/>
                </a:lnTo>
                <a:lnTo>
                  <a:pt x="11579" y="96983"/>
                </a:lnTo>
                <a:lnTo>
                  <a:pt x="18270" y="83584"/>
                </a:lnTo>
                <a:close/>
                <a:moveTo>
                  <a:pt x="8884" y="41579"/>
                </a:moveTo>
                <a:lnTo>
                  <a:pt x="5981" y="51185"/>
                </a:lnTo>
                <a:lnTo>
                  <a:pt x="0" y="58084"/>
                </a:lnTo>
                <a:lnTo>
                  <a:pt x="0" y="57571"/>
                </a:lnTo>
                <a:close/>
                <a:moveTo>
                  <a:pt x="24231" y="30135"/>
                </a:moveTo>
                <a:lnTo>
                  <a:pt x="24231" y="53709"/>
                </a:lnTo>
                <a:lnTo>
                  <a:pt x="11579" y="96983"/>
                </a:lnTo>
                <a:lnTo>
                  <a:pt x="2059" y="116043"/>
                </a:lnTo>
                <a:lnTo>
                  <a:pt x="1909" y="116307"/>
                </a:lnTo>
                <a:lnTo>
                  <a:pt x="0" y="120126"/>
                </a:lnTo>
                <a:lnTo>
                  <a:pt x="0" y="70975"/>
                </a:lnTo>
                <a:lnTo>
                  <a:pt x="5981" y="51185"/>
                </a:lnTo>
                <a:close/>
                <a:moveTo>
                  <a:pt x="20675" y="0"/>
                </a:moveTo>
                <a:lnTo>
                  <a:pt x="24231" y="0"/>
                </a:lnTo>
                <a:lnTo>
                  <a:pt x="24231" y="13954"/>
                </a:lnTo>
                <a:lnTo>
                  <a:pt x="8884" y="41579"/>
                </a:lnTo>
                <a:lnTo>
                  <a:pt x="12161" y="30736"/>
                </a:lnTo>
                <a:close/>
                <a:moveTo>
                  <a:pt x="0" y="0"/>
                </a:moveTo>
                <a:lnTo>
                  <a:pt x="3827" y="0"/>
                </a:lnTo>
                <a:lnTo>
                  <a:pt x="0" y="8201"/>
                </a:lnTo>
                <a:close/>
              </a:path>
            </a:pathLst>
          </a:custGeom>
          <a:blipFill dpi="0" rotWithShape="1">
            <a:blip r:embed="rId3"/>
            <a:srcRect/>
            <a:stretch>
              <a:fillRect/>
            </a:stretch>
          </a:blip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noAutofit/>
          </a:bodyPr>
          <a:lstStyle/>
          <a:p>
            <a:endParaRPr lang="zh-CN" altLang="en-US">
              <a:blipFill>
                <a:blip r:embed="rId3"/>
                <a:stretch>
                  <a:fillRect/>
                </a:stretch>
              </a:blipFill>
              <a:cs typeface="+mn-ea"/>
              <a:sym typeface="+mn-lt"/>
            </a:endParaRPr>
          </a:p>
        </p:txBody>
      </p:sp>
      <p:sp>
        <p:nvSpPr>
          <p:cNvPr id="14" name="矩形 13"/>
          <p:cNvSpPr/>
          <p:nvPr/>
        </p:nvSpPr>
        <p:spPr>
          <a:xfrm>
            <a:off x="2316399" y="1563731"/>
            <a:ext cx="4801314" cy="193899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>
              <a:defRPr/>
            </a:pPr>
            <a:r>
              <a:rPr lang="zh-CN" altLang="en-US" sz="6000" b="1" kern="0" dirty="0">
                <a:solidFill>
                  <a:srgbClr val="42B6A0"/>
                </a:solidFill>
                <a:effectLst>
                  <a:glow rad="63500">
                    <a:prstClr val="white">
                      <a:lumMod val="65000"/>
                      <a:alpha val="40000"/>
                    </a:prstClr>
                  </a:glow>
                </a:effectLst>
                <a:cs typeface="+mn-ea"/>
                <a:sym typeface="+mn-lt"/>
              </a:rPr>
              <a:t>完全</a:t>
            </a:r>
            <a:r>
              <a:rPr lang="zh-CN" altLang="en-US" sz="6000" b="1" kern="0">
                <a:solidFill>
                  <a:srgbClr val="42B6A0"/>
                </a:solidFill>
                <a:effectLst>
                  <a:glow rad="63500">
                    <a:prstClr val="white">
                      <a:lumMod val="65000"/>
                      <a:alpha val="40000"/>
                    </a:prstClr>
                  </a:glow>
                </a:effectLst>
                <a:cs typeface="+mn-ea"/>
                <a:sym typeface="+mn-lt"/>
              </a:rPr>
              <a:t>竞争市场</a:t>
            </a:r>
          </a:p>
          <a:p>
            <a:pPr algn="r">
              <a:defRPr/>
            </a:pPr>
            <a:r>
              <a:rPr lang="zh-CN" altLang="en-US" sz="6000" b="1" kern="0" dirty="0">
                <a:solidFill>
                  <a:srgbClr val="42B6A0"/>
                </a:solidFill>
                <a:effectLst>
                  <a:glow rad="63500">
                    <a:prstClr val="white">
                      <a:lumMod val="65000"/>
                      <a:alpha val="40000"/>
                    </a:prstClr>
                  </a:glow>
                </a:effectLst>
                <a:cs typeface="+mn-ea"/>
                <a:sym typeface="+mn-lt"/>
              </a:rPr>
              <a:t>中生产者行为</a:t>
            </a:r>
          </a:p>
        </p:txBody>
      </p:sp>
    </p:spTree>
  </p:cSld>
  <p:clrMapOvr>
    <a:masterClrMapping/>
  </p:clrMapOvr>
  <p:transition spd="slow" advClick="0" advTm="5000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"/>
                            </p:stCondLst>
                            <p:childTnLst>
                              <p:par>
                                <p:cTn id="1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animBg="1"/>
      <p:bldP spid="14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TextBox 38"/>
          <p:cNvSpPr txBox="1"/>
          <p:nvPr/>
        </p:nvSpPr>
        <p:spPr>
          <a:xfrm>
            <a:off x="505338" y="1683562"/>
            <a:ext cx="11559625" cy="2838149"/>
          </a:xfrm>
          <a:prstGeom prst="rect">
            <a:avLst/>
          </a:prstGeom>
          <a:noFill/>
        </p:spPr>
        <p:txBody>
          <a:bodyPr wrap="square" lIns="0" rIns="0" bIns="0" rtlCol="0">
            <a:spAutoFit/>
          </a:bodyPr>
          <a:lstStyle/>
          <a:p>
            <a:r>
              <a:rPr lang="zh-CN" altLang="en-US" sz="3200" dirty="0">
                <a:solidFill>
                  <a:srgbClr val="FC838C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Helvetica Neue"/>
              </a:rPr>
              <a:t>寡头垄断市场上生产者的行为</a:t>
            </a:r>
            <a:endParaRPr lang="zh-CN" altLang="en-US" sz="1600" dirty="0">
              <a:solidFill>
                <a:srgbClr val="FC838C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Helvetica Neue"/>
            </a:endParaRPr>
          </a:p>
          <a:p>
            <a:pPr>
              <a:lnSpc>
                <a:spcPct val="150000"/>
              </a:lnSpc>
            </a:pPr>
            <a:endParaRPr lang="zh-CN" altLang="en-US" dirty="0"/>
          </a:p>
          <a:p>
            <a:pPr>
              <a:lnSpc>
                <a:spcPct val="150000"/>
              </a:lnSpc>
            </a:pPr>
            <a:r>
              <a:rPr lang="zh-CN" altLang="zh-CN" sz="2400" b="1" dirty="0"/>
              <a:t>价格领袖制</a:t>
            </a:r>
            <a:endParaRPr lang="en-US" altLang="zh-CN" sz="2400" b="1" dirty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r>
              <a:rPr lang="zh-CN" altLang="zh-CN" sz="2000" dirty="0"/>
              <a:t>行业中某一个占支配地位的企业率先确定价格，其他企业则参照这个价格来制定和调整本企业产品的价格，与其保持一致。</a:t>
            </a:r>
          </a:p>
          <a:p>
            <a:pPr>
              <a:lnSpc>
                <a:spcPct val="150000"/>
              </a:lnSpc>
            </a:pPr>
            <a:r>
              <a:rPr lang="zh-CN" altLang="zh-CN" sz="2000" b="1" dirty="0">
                <a:solidFill>
                  <a:srgbClr val="FF0000"/>
                </a:solidFill>
              </a:rPr>
              <a:t>【注】</a:t>
            </a:r>
            <a:r>
              <a:rPr lang="zh-CN" altLang="zh-CN" sz="2000" b="1" dirty="0"/>
              <a:t>领袖企业在确定产品价格时，不能只考虑本企业利益，还必须考虑到整个行业的供求状况</a:t>
            </a:r>
            <a:endParaRPr lang="zh-CN" altLang="zh-CN" sz="2000" dirty="0">
              <a:solidFill>
                <a:srgbClr val="FF0000"/>
              </a:solidFill>
            </a:endParaRPr>
          </a:p>
        </p:txBody>
      </p:sp>
      <p:sp>
        <p:nvSpPr>
          <p:cNvPr id="17" name="任意多边形 1"/>
          <p:cNvSpPr/>
          <p:nvPr/>
        </p:nvSpPr>
        <p:spPr>
          <a:xfrm flipH="1">
            <a:off x="902513" y="235133"/>
            <a:ext cx="1998618" cy="953587"/>
          </a:xfrm>
          <a:custGeom>
            <a:avLst/>
            <a:gdLst>
              <a:gd name="connsiteX0" fmla="*/ 2312125 w 5996287"/>
              <a:gd name="connsiteY0" fmla="*/ 39195 h 3474727"/>
              <a:gd name="connsiteX1" fmla="*/ 0 w 5996287"/>
              <a:gd name="connsiteY1" fmla="*/ 1750430 h 3474727"/>
              <a:gd name="connsiteX2" fmla="*/ 2325188 w 5996287"/>
              <a:gd name="connsiteY2" fmla="*/ 130635 h 3474727"/>
              <a:gd name="connsiteX3" fmla="*/ 91440 w 5996287"/>
              <a:gd name="connsiteY3" fmla="*/ 1789618 h 3474727"/>
              <a:gd name="connsiteX4" fmla="*/ 2468880 w 5996287"/>
              <a:gd name="connsiteY4" fmla="*/ 222075 h 3474727"/>
              <a:gd name="connsiteX5" fmla="*/ 117565 w 5996287"/>
              <a:gd name="connsiteY5" fmla="*/ 1933310 h 3474727"/>
              <a:gd name="connsiteX6" fmla="*/ 2625634 w 5996287"/>
              <a:gd name="connsiteY6" fmla="*/ 7 h 3474727"/>
              <a:gd name="connsiteX7" fmla="*/ 326571 w 5996287"/>
              <a:gd name="connsiteY7" fmla="*/ 1959435 h 3474727"/>
              <a:gd name="connsiteX8" fmla="*/ 2795451 w 5996287"/>
              <a:gd name="connsiteY8" fmla="*/ 104510 h 3474727"/>
              <a:gd name="connsiteX9" fmla="*/ 404948 w 5996287"/>
              <a:gd name="connsiteY9" fmla="*/ 2129253 h 3474727"/>
              <a:gd name="connsiteX10" fmla="*/ 3161211 w 5996287"/>
              <a:gd name="connsiteY10" fmla="*/ 78384 h 3474727"/>
              <a:gd name="connsiteX11" fmla="*/ 209005 w 5996287"/>
              <a:gd name="connsiteY11" fmla="*/ 2416635 h 3474727"/>
              <a:gd name="connsiteX12" fmla="*/ 3252651 w 5996287"/>
              <a:gd name="connsiteY12" fmla="*/ 130635 h 3474727"/>
              <a:gd name="connsiteX13" fmla="*/ 666205 w 5996287"/>
              <a:gd name="connsiteY13" fmla="*/ 2220693 h 3474727"/>
              <a:gd name="connsiteX14" fmla="*/ 3291840 w 5996287"/>
              <a:gd name="connsiteY14" fmla="*/ 235138 h 3474727"/>
              <a:gd name="connsiteX15" fmla="*/ 888274 w 5996287"/>
              <a:gd name="connsiteY15" fmla="*/ 2364384 h 3474727"/>
              <a:gd name="connsiteX16" fmla="*/ 3500845 w 5996287"/>
              <a:gd name="connsiteY16" fmla="*/ 365767 h 3474727"/>
              <a:gd name="connsiteX17" fmla="*/ 718457 w 5996287"/>
              <a:gd name="connsiteY17" fmla="*/ 2286007 h 3474727"/>
              <a:gd name="connsiteX18" fmla="*/ 3644537 w 5996287"/>
              <a:gd name="connsiteY18" fmla="*/ 457207 h 3474727"/>
              <a:gd name="connsiteX19" fmla="*/ 1005840 w 5996287"/>
              <a:gd name="connsiteY19" fmla="*/ 2442761 h 3474727"/>
              <a:gd name="connsiteX20" fmla="*/ 4023360 w 5996287"/>
              <a:gd name="connsiteY20" fmla="*/ 313515 h 3474727"/>
              <a:gd name="connsiteX21" fmla="*/ 1201783 w 5996287"/>
              <a:gd name="connsiteY21" fmla="*/ 2508075 h 3474727"/>
              <a:gd name="connsiteX22" fmla="*/ 4088674 w 5996287"/>
              <a:gd name="connsiteY22" fmla="*/ 522521 h 3474727"/>
              <a:gd name="connsiteX23" fmla="*/ 1463040 w 5996287"/>
              <a:gd name="connsiteY23" fmla="*/ 2612578 h 3474727"/>
              <a:gd name="connsiteX24" fmla="*/ 4206240 w 5996287"/>
              <a:gd name="connsiteY24" fmla="*/ 574773 h 3474727"/>
              <a:gd name="connsiteX25" fmla="*/ 1254034 w 5996287"/>
              <a:gd name="connsiteY25" fmla="*/ 2625641 h 3474727"/>
              <a:gd name="connsiteX26" fmla="*/ 4545874 w 5996287"/>
              <a:gd name="connsiteY26" fmla="*/ 666213 h 3474727"/>
              <a:gd name="connsiteX27" fmla="*/ 1881051 w 5996287"/>
              <a:gd name="connsiteY27" fmla="*/ 2677893 h 3474727"/>
              <a:gd name="connsiteX28" fmla="*/ 4846320 w 5996287"/>
              <a:gd name="connsiteY28" fmla="*/ 600898 h 3474727"/>
              <a:gd name="connsiteX29" fmla="*/ 1750423 w 5996287"/>
              <a:gd name="connsiteY29" fmla="*/ 2508075 h 3474727"/>
              <a:gd name="connsiteX30" fmla="*/ 4833257 w 5996287"/>
              <a:gd name="connsiteY30" fmla="*/ 914407 h 3474727"/>
              <a:gd name="connsiteX31" fmla="*/ 1841863 w 5996287"/>
              <a:gd name="connsiteY31" fmla="*/ 3004464 h 3474727"/>
              <a:gd name="connsiteX32" fmla="*/ 5068388 w 5996287"/>
              <a:gd name="connsiteY32" fmla="*/ 679275 h 3474727"/>
              <a:gd name="connsiteX33" fmla="*/ 1894114 w 5996287"/>
              <a:gd name="connsiteY33" fmla="*/ 3226533 h 3474727"/>
              <a:gd name="connsiteX34" fmla="*/ 5603965 w 5996287"/>
              <a:gd name="connsiteY34" fmla="*/ 587835 h 3474727"/>
              <a:gd name="connsiteX35" fmla="*/ 2325188 w 5996287"/>
              <a:gd name="connsiteY35" fmla="*/ 3278784 h 3474727"/>
              <a:gd name="connsiteX36" fmla="*/ 5826034 w 5996287"/>
              <a:gd name="connsiteY36" fmla="*/ 757653 h 3474727"/>
              <a:gd name="connsiteX37" fmla="*/ 2220685 w 5996287"/>
              <a:gd name="connsiteY37" fmla="*/ 3122030 h 3474727"/>
              <a:gd name="connsiteX38" fmla="*/ 5995851 w 5996287"/>
              <a:gd name="connsiteY38" fmla="*/ 940533 h 3474727"/>
              <a:gd name="connsiteX39" fmla="*/ 2416628 w 5996287"/>
              <a:gd name="connsiteY39" fmla="*/ 3474727 h 34747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</a:cxnLst>
            <a:rect l="l" t="t" r="r" b="b"/>
            <a:pathLst>
              <a:path w="5996287" h="3474727">
                <a:moveTo>
                  <a:pt x="2312125" y="39195"/>
                </a:moveTo>
                <a:lnTo>
                  <a:pt x="0" y="1750430"/>
                </a:lnTo>
                <a:cubicBezTo>
                  <a:pt x="2177" y="1765670"/>
                  <a:pt x="2309948" y="124104"/>
                  <a:pt x="2325188" y="130635"/>
                </a:cubicBezTo>
                <a:cubicBezTo>
                  <a:pt x="2340428" y="137166"/>
                  <a:pt x="67491" y="1774378"/>
                  <a:pt x="91440" y="1789618"/>
                </a:cubicBezTo>
                <a:cubicBezTo>
                  <a:pt x="115389" y="1804858"/>
                  <a:pt x="2464526" y="198126"/>
                  <a:pt x="2468880" y="222075"/>
                </a:cubicBezTo>
                <a:cubicBezTo>
                  <a:pt x="2473234" y="246024"/>
                  <a:pt x="91439" y="1970321"/>
                  <a:pt x="117565" y="1933310"/>
                </a:cubicBezTo>
                <a:cubicBezTo>
                  <a:pt x="143691" y="1896299"/>
                  <a:pt x="2590800" y="-4347"/>
                  <a:pt x="2625634" y="7"/>
                </a:cubicBezTo>
                <a:cubicBezTo>
                  <a:pt x="2660468" y="4361"/>
                  <a:pt x="298268" y="1942018"/>
                  <a:pt x="326571" y="1959435"/>
                </a:cubicBezTo>
                <a:cubicBezTo>
                  <a:pt x="354874" y="1976852"/>
                  <a:pt x="2782388" y="76207"/>
                  <a:pt x="2795451" y="104510"/>
                </a:cubicBezTo>
                <a:cubicBezTo>
                  <a:pt x="2808514" y="132813"/>
                  <a:pt x="343988" y="2133607"/>
                  <a:pt x="404948" y="2129253"/>
                </a:cubicBezTo>
                <a:cubicBezTo>
                  <a:pt x="465908" y="2124899"/>
                  <a:pt x="3193868" y="30487"/>
                  <a:pt x="3161211" y="78384"/>
                </a:cubicBezTo>
                <a:cubicBezTo>
                  <a:pt x="3128554" y="126281"/>
                  <a:pt x="193765" y="2407927"/>
                  <a:pt x="209005" y="2416635"/>
                </a:cubicBezTo>
                <a:cubicBezTo>
                  <a:pt x="224245" y="2425343"/>
                  <a:pt x="3176451" y="163292"/>
                  <a:pt x="3252651" y="130635"/>
                </a:cubicBezTo>
                <a:cubicBezTo>
                  <a:pt x="3328851" y="97978"/>
                  <a:pt x="659673" y="2203276"/>
                  <a:pt x="666205" y="2220693"/>
                </a:cubicBezTo>
                <a:cubicBezTo>
                  <a:pt x="672736" y="2238110"/>
                  <a:pt x="3254829" y="211190"/>
                  <a:pt x="3291840" y="235138"/>
                </a:cubicBezTo>
                <a:cubicBezTo>
                  <a:pt x="3328852" y="259087"/>
                  <a:pt x="853440" y="2342613"/>
                  <a:pt x="888274" y="2364384"/>
                </a:cubicBezTo>
                <a:cubicBezTo>
                  <a:pt x="923108" y="2386156"/>
                  <a:pt x="3529148" y="378830"/>
                  <a:pt x="3500845" y="365767"/>
                </a:cubicBezTo>
                <a:cubicBezTo>
                  <a:pt x="3472542" y="352704"/>
                  <a:pt x="694508" y="2270767"/>
                  <a:pt x="718457" y="2286007"/>
                </a:cubicBezTo>
                <a:cubicBezTo>
                  <a:pt x="742406" y="2301247"/>
                  <a:pt x="3596640" y="431081"/>
                  <a:pt x="3644537" y="457207"/>
                </a:cubicBezTo>
                <a:cubicBezTo>
                  <a:pt x="3692434" y="483333"/>
                  <a:pt x="942703" y="2466710"/>
                  <a:pt x="1005840" y="2442761"/>
                </a:cubicBezTo>
                <a:cubicBezTo>
                  <a:pt x="1068977" y="2418812"/>
                  <a:pt x="3990703" y="302629"/>
                  <a:pt x="4023360" y="313515"/>
                </a:cubicBezTo>
                <a:cubicBezTo>
                  <a:pt x="4056017" y="324401"/>
                  <a:pt x="1190897" y="2473241"/>
                  <a:pt x="1201783" y="2508075"/>
                </a:cubicBezTo>
                <a:cubicBezTo>
                  <a:pt x="1212669" y="2542909"/>
                  <a:pt x="4045131" y="505104"/>
                  <a:pt x="4088674" y="522521"/>
                </a:cubicBezTo>
                <a:cubicBezTo>
                  <a:pt x="4132217" y="539938"/>
                  <a:pt x="1443446" y="2603869"/>
                  <a:pt x="1463040" y="2612578"/>
                </a:cubicBezTo>
                <a:cubicBezTo>
                  <a:pt x="1482634" y="2621287"/>
                  <a:pt x="4241074" y="572596"/>
                  <a:pt x="4206240" y="574773"/>
                </a:cubicBezTo>
                <a:cubicBezTo>
                  <a:pt x="4171406" y="576950"/>
                  <a:pt x="1197428" y="2610401"/>
                  <a:pt x="1254034" y="2625641"/>
                </a:cubicBezTo>
                <a:cubicBezTo>
                  <a:pt x="1310640" y="2640881"/>
                  <a:pt x="4441371" y="657504"/>
                  <a:pt x="4545874" y="666213"/>
                </a:cubicBezTo>
                <a:cubicBezTo>
                  <a:pt x="4650377" y="674922"/>
                  <a:pt x="1830977" y="2688779"/>
                  <a:pt x="1881051" y="2677893"/>
                </a:cubicBezTo>
                <a:cubicBezTo>
                  <a:pt x="1931125" y="2667007"/>
                  <a:pt x="4868091" y="629201"/>
                  <a:pt x="4846320" y="600898"/>
                </a:cubicBezTo>
                <a:cubicBezTo>
                  <a:pt x="4824549" y="572595"/>
                  <a:pt x="1752600" y="2455824"/>
                  <a:pt x="1750423" y="2508075"/>
                </a:cubicBezTo>
                <a:cubicBezTo>
                  <a:pt x="1748246" y="2560326"/>
                  <a:pt x="4818017" y="831676"/>
                  <a:pt x="4833257" y="914407"/>
                </a:cubicBezTo>
                <a:cubicBezTo>
                  <a:pt x="4848497" y="997138"/>
                  <a:pt x="1802675" y="3043653"/>
                  <a:pt x="1841863" y="3004464"/>
                </a:cubicBezTo>
                <a:cubicBezTo>
                  <a:pt x="1881051" y="2965275"/>
                  <a:pt x="5059680" y="642264"/>
                  <a:pt x="5068388" y="679275"/>
                </a:cubicBezTo>
                <a:cubicBezTo>
                  <a:pt x="5077096" y="716286"/>
                  <a:pt x="1804851" y="3241773"/>
                  <a:pt x="1894114" y="3226533"/>
                </a:cubicBezTo>
                <a:cubicBezTo>
                  <a:pt x="1983377" y="3211293"/>
                  <a:pt x="5532119" y="579127"/>
                  <a:pt x="5603965" y="587835"/>
                </a:cubicBezTo>
                <a:cubicBezTo>
                  <a:pt x="5675811" y="596543"/>
                  <a:pt x="2288176" y="3250481"/>
                  <a:pt x="2325188" y="3278784"/>
                </a:cubicBezTo>
                <a:cubicBezTo>
                  <a:pt x="2362200" y="3307087"/>
                  <a:pt x="5843451" y="783779"/>
                  <a:pt x="5826034" y="757653"/>
                </a:cubicBezTo>
                <a:cubicBezTo>
                  <a:pt x="5808617" y="731527"/>
                  <a:pt x="2192382" y="3091550"/>
                  <a:pt x="2220685" y="3122030"/>
                </a:cubicBezTo>
                <a:cubicBezTo>
                  <a:pt x="2248988" y="3152510"/>
                  <a:pt x="5963194" y="881750"/>
                  <a:pt x="5995851" y="940533"/>
                </a:cubicBezTo>
                <a:cubicBezTo>
                  <a:pt x="6028508" y="999316"/>
                  <a:pt x="4222568" y="2237021"/>
                  <a:pt x="2416628" y="3474727"/>
                </a:cubicBezTo>
              </a:path>
            </a:pathLst>
          </a:custGeom>
          <a:noFill/>
          <a:ln w="3175">
            <a:solidFill>
              <a:srgbClr val="4D78B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  <a:sym typeface="+mn-lt"/>
            </a:endParaRPr>
          </a:p>
        </p:txBody>
      </p:sp>
      <p:sp>
        <p:nvSpPr>
          <p:cNvPr id="20" name="文本框 19"/>
          <p:cNvSpPr txBox="1"/>
          <p:nvPr/>
        </p:nvSpPr>
        <p:spPr>
          <a:xfrm>
            <a:off x="1586619" y="378334"/>
            <a:ext cx="38504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800" dirty="0">
                <a:solidFill>
                  <a:schemeClr val="bg1"/>
                </a:solidFill>
                <a:cs typeface="+mn-ea"/>
                <a:sym typeface="+mn-lt"/>
              </a:rPr>
              <a:t>1</a:t>
            </a:r>
            <a:endParaRPr lang="zh-CN" altLang="en-US" sz="2800" dirty="0">
              <a:solidFill>
                <a:schemeClr val="bg1"/>
              </a:solidFill>
              <a:cs typeface="+mn-ea"/>
              <a:sym typeface="+mn-lt"/>
            </a:endParaRPr>
          </a:p>
        </p:txBody>
      </p:sp>
      <p:sp>
        <p:nvSpPr>
          <p:cNvPr id="21" name="任意多边形 31"/>
          <p:cNvSpPr/>
          <p:nvPr/>
        </p:nvSpPr>
        <p:spPr>
          <a:xfrm flipH="1">
            <a:off x="902513" y="235133"/>
            <a:ext cx="1998618" cy="953587"/>
          </a:xfrm>
          <a:custGeom>
            <a:avLst/>
            <a:gdLst>
              <a:gd name="connsiteX0" fmla="*/ 2312125 w 5996287"/>
              <a:gd name="connsiteY0" fmla="*/ 39195 h 3474727"/>
              <a:gd name="connsiteX1" fmla="*/ 0 w 5996287"/>
              <a:gd name="connsiteY1" fmla="*/ 1750430 h 3474727"/>
              <a:gd name="connsiteX2" fmla="*/ 2325188 w 5996287"/>
              <a:gd name="connsiteY2" fmla="*/ 130635 h 3474727"/>
              <a:gd name="connsiteX3" fmla="*/ 91440 w 5996287"/>
              <a:gd name="connsiteY3" fmla="*/ 1789618 h 3474727"/>
              <a:gd name="connsiteX4" fmla="*/ 2468880 w 5996287"/>
              <a:gd name="connsiteY4" fmla="*/ 222075 h 3474727"/>
              <a:gd name="connsiteX5" fmla="*/ 117565 w 5996287"/>
              <a:gd name="connsiteY5" fmla="*/ 1933310 h 3474727"/>
              <a:gd name="connsiteX6" fmla="*/ 2625634 w 5996287"/>
              <a:gd name="connsiteY6" fmla="*/ 7 h 3474727"/>
              <a:gd name="connsiteX7" fmla="*/ 326571 w 5996287"/>
              <a:gd name="connsiteY7" fmla="*/ 1959435 h 3474727"/>
              <a:gd name="connsiteX8" fmla="*/ 2795451 w 5996287"/>
              <a:gd name="connsiteY8" fmla="*/ 104510 h 3474727"/>
              <a:gd name="connsiteX9" fmla="*/ 404948 w 5996287"/>
              <a:gd name="connsiteY9" fmla="*/ 2129253 h 3474727"/>
              <a:gd name="connsiteX10" fmla="*/ 3161211 w 5996287"/>
              <a:gd name="connsiteY10" fmla="*/ 78384 h 3474727"/>
              <a:gd name="connsiteX11" fmla="*/ 209005 w 5996287"/>
              <a:gd name="connsiteY11" fmla="*/ 2416635 h 3474727"/>
              <a:gd name="connsiteX12" fmla="*/ 3252651 w 5996287"/>
              <a:gd name="connsiteY12" fmla="*/ 130635 h 3474727"/>
              <a:gd name="connsiteX13" fmla="*/ 666205 w 5996287"/>
              <a:gd name="connsiteY13" fmla="*/ 2220693 h 3474727"/>
              <a:gd name="connsiteX14" fmla="*/ 3291840 w 5996287"/>
              <a:gd name="connsiteY14" fmla="*/ 235138 h 3474727"/>
              <a:gd name="connsiteX15" fmla="*/ 888274 w 5996287"/>
              <a:gd name="connsiteY15" fmla="*/ 2364384 h 3474727"/>
              <a:gd name="connsiteX16" fmla="*/ 3500845 w 5996287"/>
              <a:gd name="connsiteY16" fmla="*/ 365767 h 3474727"/>
              <a:gd name="connsiteX17" fmla="*/ 718457 w 5996287"/>
              <a:gd name="connsiteY17" fmla="*/ 2286007 h 3474727"/>
              <a:gd name="connsiteX18" fmla="*/ 3644537 w 5996287"/>
              <a:gd name="connsiteY18" fmla="*/ 457207 h 3474727"/>
              <a:gd name="connsiteX19" fmla="*/ 1005840 w 5996287"/>
              <a:gd name="connsiteY19" fmla="*/ 2442761 h 3474727"/>
              <a:gd name="connsiteX20" fmla="*/ 4023360 w 5996287"/>
              <a:gd name="connsiteY20" fmla="*/ 313515 h 3474727"/>
              <a:gd name="connsiteX21" fmla="*/ 1201783 w 5996287"/>
              <a:gd name="connsiteY21" fmla="*/ 2508075 h 3474727"/>
              <a:gd name="connsiteX22" fmla="*/ 4088674 w 5996287"/>
              <a:gd name="connsiteY22" fmla="*/ 522521 h 3474727"/>
              <a:gd name="connsiteX23" fmla="*/ 1463040 w 5996287"/>
              <a:gd name="connsiteY23" fmla="*/ 2612578 h 3474727"/>
              <a:gd name="connsiteX24" fmla="*/ 4206240 w 5996287"/>
              <a:gd name="connsiteY24" fmla="*/ 574773 h 3474727"/>
              <a:gd name="connsiteX25" fmla="*/ 1254034 w 5996287"/>
              <a:gd name="connsiteY25" fmla="*/ 2625641 h 3474727"/>
              <a:gd name="connsiteX26" fmla="*/ 4545874 w 5996287"/>
              <a:gd name="connsiteY26" fmla="*/ 666213 h 3474727"/>
              <a:gd name="connsiteX27" fmla="*/ 1881051 w 5996287"/>
              <a:gd name="connsiteY27" fmla="*/ 2677893 h 3474727"/>
              <a:gd name="connsiteX28" fmla="*/ 4846320 w 5996287"/>
              <a:gd name="connsiteY28" fmla="*/ 600898 h 3474727"/>
              <a:gd name="connsiteX29" fmla="*/ 1750423 w 5996287"/>
              <a:gd name="connsiteY29" fmla="*/ 2508075 h 3474727"/>
              <a:gd name="connsiteX30" fmla="*/ 4833257 w 5996287"/>
              <a:gd name="connsiteY30" fmla="*/ 914407 h 3474727"/>
              <a:gd name="connsiteX31" fmla="*/ 1841863 w 5996287"/>
              <a:gd name="connsiteY31" fmla="*/ 3004464 h 3474727"/>
              <a:gd name="connsiteX32" fmla="*/ 5068388 w 5996287"/>
              <a:gd name="connsiteY32" fmla="*/ 679275 h 3474727"/>
              <a:gd name="connsiteX33" fmla="*/ 1894114 w 5996287"/>
              <a:gd name="connsiteY33" fmla="*/ 3226533 h 3474727"/>
              <a:gd name="connsiteX34" fmla="*/ 5603965 w 5996287"/>
              <a:gd name="connsiteY34" fmla="*/ 587835 h 3474727"/>
              <a:gd name="connsiteX35" fmla="*/ 2325188 w 5996287"/>
              <a:gd name="connsiteY35" fmla="*/ 3278784 h 3474727"/>
              <a:gd name="connsiteX36" fmla="*/ 5826034 w 5996287"/>
              <a:gd name="connsiteY36" fmla="*/ 757653 h 3474727"/>
              <a:gd name="connsiteX37" fmla="*/ 2220685 w 5996287"/>
              <a:gd name="connsiteY37" fmla="*/ 3122030 h 3474727"/>
              <a:gd name="connsiteX38" fmla="*/ 5995851 w 5996287"/>
              <a:gd name="connsiteY38" fmla="*/ 940533 h 3474727"/>
              <a:gd name="connsiteX39" fmla="*/ 2416628 w 5996287"/>
              <a:gd name="connsiteY39" fmla="*/ 3474727 h 34747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</a:cxnLst>
            <a:rect l="l" t="t" r="r" b="b"/>
            <a:pathLst>
              <a:path w="5996287" h="3474727">
                <a:moveTo>
                  <a:pt x="2312125" y="39195"/>
                </a:moveTo>
                <a:lnTo>
                  <a:pt x="0" y="1750430"/>
                </a:lnTo>
                <a:cubicBezTo>
                  <a:pt x="2177" y="1765670"/>
                  <a:pt x="2309948" y="124104"/>
                  <a:pt x="2325188" y="130635"/>
                </a:cubicBezTo>
                <a:cubicBezTo>
                  <a:pt x="2340428" y="137166"/>
                  <a:pt x="67491" y="1774378"/>
                  <a:pt x="91440" y="1789618"/>
                </a:cubicBezTo>
                <a:cubicBezTo>
                  <a:pt x="115389" y="1804858"/>
                  <a:pt x="2464526" y="198126"/>
                  <a:pt x="2468880" y="222075"/>
                </a:cubicBezTo>
                <a:cubicBezTo>
                  <a:pt x="2473234" y="246024"/>
                  <a:pt x="91439" y="1970321"/>
                  <a:pt x="117565" y="1933310"/>
                </a:cubicBezTo>
                <a:cubicBezTo>
                  <a:pt x="143691" y="1896299"/>
                  <a:pt x="2590800" y="-4347"/>
                  <a:pt x="2625634" y="7"/>
                </a:cubicBezTo>
                <a:cubicBezTo>
                  <a:pt x="2660468" y="4361"/>
                  <a:pt x="298268" y="1942018"/>
                  <a:pt x="326571" y="1959435"/>
                </a:cubicBezTo>
                <a:cubicBezTo>
                  <a:pt x="354874" y="1976852"/>
                  <a:pt x="2782388" y="76207"/>
                  <a:pt x="2795451" y="104510"/>
                </a:cubicBezTo>
                <a:cubicBezTo>
                  <a:pt x="2808514" y="132813"/>
                  <a:pt x="343988" y="2133607"/>
                  <a:pt x="404948" y="2129253"/>
                </a:cubicBezTo>
                <a:cubicBezTo>
                  <a:pt x="465908" y="2124899"/>
                  <a:pt x="3193868" y="30487"/>
                  <a:pt x="3161211" y="78384"/>
                </a:cubicBezTo>
                <a:cubicBezTo>
                  <a:pt x="3128554" y="126281"/>
                  <a:pt x="193765" y="2407927"/>
                  <a:pt x="209005" y="2416635"/>
                </a:cubicBezTo>
                <a:cubicBezTo>
                  <a:pt x="224245" y="2425343"/>
                  <a:pt x="3176451" y="163292"/>
                  <a:pt x="3252651" y="130635"/>
                </a:cubicBezTo>
                <a:cubicBezTo>
                  <a:pt x="3328851" y="97978"/>
                  <a:pt x="659673" y="2203276"/>
                  <a:pt x="666205" y="2220693"/>
                </a:cubicBezTo>
                <a:cubicBezTo>
                  <a:pt x="672736" y="2238110"/>
                  <a:pt x="3254829" y="211190"/>
                  <a:pt x="3291840" y="235138"/>
                </a:cubicBezTo>
                <a:cubicBezTo>
                  <a:pt x="3328852" y="259087"/>
                  <a:pt x="853440" y="2342613"/>
                  <a:pt x="888274" y="2364384"/>
                </a:cubicBezTo>
                <a:cubicBezTo>
                  <a:pt x="923108" y="2386156"/>
                  <a:pt x="3529148" y="378830"/>
                  <a:pt x="3500845" y="365767"/>
                </a:cubicBezTo>
                <a:cubicBezTo>
                  <a:pt x="3472542" y="352704"/>
                  <a:pt x="694508" y="2270767"/>
                  <a:pt x="718457" y="2286007"/>
                </a:cubicBezTo>
                <a:cubicBezTo>
                  <a:pt x="742406" y="2301247"/>
                  <a:pt x="3596640" y="431081"/>
                  <a:pt x="3644537" y="457207"/>
                </a:cubicBezTo>
                <a:cubicBezTo>
                  <a:pt x="3692434" y="483333"/>
                  <a:pt x="942703" y="2466710"/>
                  <a:pt x="1005840" y="2442761"/>
                </a:cubicBezTo>
                <a:cubicBezTo>
                  <a:pt x="1068977" y="2418812"/>
                  <a:pt x="3990703" y="302629"/>
                  <a:pt x="4023360" y="313515"/>
                </a:cubicBezTo>
                <a:cubicBezTo>
                  <a:pt x="4056017" y="324401"/>
                  <a:pt x="1190897" y="2473241"/>
                  <a:pt x="1201783" y="2508075"/>
                </a:cubicBezTo>
                <a:cubicBezTo>
                  <a:pt x="1212669" y="2542909"/>
                  <a:pt x="4045131" y="505104"/>
                  <a:pt x="4088674" y="522521"/>
                </a:cubicBezTo>
                <a:cubicBezTo>
                  <a:pt x="4132217" y="539938"/>
                  <a:pt x="1443446" y="2603869"/>
                  <a:pt x="1463040" y="2612578"/>
                </a:cubicBezTo>
                <a:cubicBezTo>
                  <a:pt x="1482634" y="2621287"/>
                  <a:pt x="4241074" y="572596"/>
                  <a:pt x="4206240" y="574773"/>
                </a:cubicBezTo>
                <a:cubicBezTo>
                  <a:pt x="4171406" y="576950"/>
                  <a:pt x="1197428" y="2610401"/>
                  <a:pt x="1254034" y="2625641"/>
                </a:cubicBezTo>
                <a:cubicBezTo>
                  <a:pt x="1310640" y="2640881"/>
                  <a:pt x="4441371" y="657504"/>
                  <a:pt x="4545874" y="666213"/>
                </a:cubicBezTo>
                <a:cubicBezTo>
                  <a:pt x="4650377" y="674922"/>
                  <a:pt x="1830977" y="2688779"/>
                  <a:pt x="1881051" y="2677893"/>
                </a:cubicBezTo>
                <a:cubicBezTo>
                  <a:pt x="1931125" y="2667007"/>
                  <a:pt x="4868091" y="629201"/>
                  <a:pt x="4846320" y="600898"/>
                </a:cubicBezTo>
                <a:cubicBezTo>
                  <a:pt x="4824549" y="572595"/>
                  <a:pt x="1752600" y="2455824"/>
                  <a:pt x="1750423" y="2508075"/>
                </a:cubicBezTo>
                <a:cubicBezTo>
                  <a:pt x="1748246" y="2560326"/>
                  <a:pt x="4818017" y="831676"/>
                  <a:pt x="4833257" y="914407"/>
                </a:cubicBezTo>
                <a:cubicBezTo>
                  <a:pt x="4848497" y="997138"/>
                  <a:pt x="1802675" y="3043653"/>
                  <a:pt x="1841863" y="3004464"/>
                </a:cubicBezTo>
                <a:cubicBezTo>
                  <a:pt x="1881051" y="2965275"/>
                  <a:pt x="5059680" y="642264"/>
                  <a:pt x="5068388" y="679275"/>
                </a:cubicBezTo>
                <a:cubicBezTo>
                  <a:pt x="5077096" y="716286"/>
                  <a:pt x="1804851" y="3241773"/>
                  <a:pt x="1894114" y="3226533"/>
                </a:cubicBezTo>
                <a:cubicBezTo>
                  <a:pt x="1983377" y="3211293"/>
                  <a:pt x="5532119" y="579127"/>
                  <a:pt x="5603965" y="587835"/>
                </a:cubicBezTo>
                <a:cubicBezTo>
                  <a:pt x="5675811" y="596543"/>
                  <a:pt x="2288176" y="3250481"/>
                  <a:pt x="2325188" y="3278784"/>
                </a:cubicBezTo>
                <a:cubicBezTo>
                  <a:pt x="2362200" y="3307087"/>
                  <a:pt x="5843451" y="783779"/>
                  <a:pt x="5826034" y="757653"/>
                </a:cubicBezTo>
                <a:cubicBezTo>
                  <a:pt x="5808617" y="731527"/>
                  <a:pt x="2192382" y="3091550"/>
                  <a:pt x="2220685" y="3122030"/>
                </a:cubicBezTo>
                <a:cubicBezTo>
                  <a:pt x="2248988" y="3152510"/>
                  <a:pt x="5963194" y="881750"/>
                  <a:pt x="5995851" y="940533"/>
                </a:cubicBezTo>
                <a:cubicBezTo>
                  <a:pt x="6028508" y="999316"/>
                  <a:pt x="4222568" y="2237021"/>
                  <a:pt x="2416628" y="3474727"/>
                </a:cubicBezTo>
              </a:path>
            </a:pathLst>
          </a:custGeom>
          <a:noFill/>
          <a:ln w="3175">
            <a:solidFill>
              <a:srgbClr val="42B6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  <a:sym typeface="+mn-lt"/>
            </a:endParaRPr>
          </a:p>
        </p:txBody>
      </p:sp>
      <p:sp>
        <p:nvSpPr>
          <p:cNvPr id="22" name="文本框 21"/>
          <p:cNvSpPr txBox="1"/>
          <p:nvPr/>
        </p:nvSpPr>
        <p:spPr>
          <a:xfrm>
            <a:off x="1900003" y="326573"/>
            <a:ext cx="1059679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3200" b="1" dirty="0">
                <a:blipFill>
                  <a:blip r:embed="rId3"/>
                  <a:stretch>
                    <a:fillRect/>
                  </a:stretch>
                </a:blipFill>
                <a:cs typeface="+mn-ea"/>
                <a:sym typeface="+mn-lt"/>
              </a:rPr>
              <a:t>垄断竞争市场和寡头垄断</a:t>
            </a:r>
            <a:r>
              <a:rPr lang="zh-CN" altLang="en-US" sz="3200" b="1">
                <a:blipFill>
                  <a:blip r:embed="rId3"/>
                  <a:stretch>
                    <a:fillRect/>
                  </a:stretch>
                </a:blipFill>
                <a:cs typeface="+mn-ea"/>
                <a:sym typeface="+mn-lt"/>
              </a:rPr>
              <a:t>市场中生产者的行为</a:t>
            </a:r>
            <a:endParaRPr lang="zh-CN" altLang="en-US" sz="3200" b="1" dirty="0">
              <a:blipFill>
                <a:blip r:embed="rId3"/>
                <a:stretch>
                  <a:fillRect/>
                </a:stretch>
              </a:blipFill>
              <a:cs typeface="+mn-ea"/>
              <a:sym typeface="+mn-lt"/>
            </a:endParaRPr>
          </a:p>
        </p:txBody>
      </p:sp>
      <p:sp>
        <p:nvSpPr>
          <p:cNvPr id="23" name="任意多边形 33"/>
          <p:cNvSpPr/>
          <p:nvPr/>
        </p:nvSpPr>
        <p:spPr>
          <a:xfrm rot="16200000" flipH="1">
            <a:off x="6262292" y="-2350593"/>
            <a:ext cx="45719" cy="6389737"/>
          </a:xfrm>
          <a:custGeom>
            <a:avLst/>
            <a:gdLst/>
            <a:ahLst/>
            <a:cxnLst/>
            <a:rect l="l" t="t" r="r" b="b"/>
            <a:pathLst>
              <a:path w="24231" h="914247">
                <a:moveTo>
                  <a:pt x="5283" y="910420"/>
                </a:moveTo>
                <a:lnTo>
                  <a:pt x="5106" y="914247"/>
                </a:lnTo>
                <a:lnTo>
                  <a:pt x="3582" y="914247"/>
                </a:lnTo>
                <a:close/>
                <a:moveTo>
                  <a:pt x="24231" y="887871"/>
                </a:moveTo>
                <a:lnTo>
                  <a:pt x="24231" y="914247"/>
                </a:lnTo>
                <a:lnTo>
                  <a:pt x="14665" y="914247"/>
                </a:lnTo>
                <a:lnTo>
                  <a:pt x="21671" y="894208"/>
                </a:lnTo>
                <a:close/>
                <a:moveTo>
                  <a:pt x="7503" y="865611"/>
                </a:moveTo>
                <a:lnTo>
                  <a:pt x="7216" y="868576"/>
                </a:lnTo>
                <a:lnTo>
                  <a:pt x="6766" y="878326"/>
                </a:lnTo>
                <a:lnTo>
                  <a:pt x="0" y="886263"/>
                </a:lnTo>
                <a:lnTo>
                  <a:pt x="0" y="876548"/>
                </a:lnTo>
                <a:lnTo>
                  <a:pt x="5182" y="868927"/>
                </a:lnTo>
                <a:close/>
                <a:moveTo>
                  <a:pt x="24231" y="857838"/>
                </a:moveTo>
                <a:lnTo>
                  <a:pt x="24231" y="867787"/>
                </a:lnTo>
                <a:lnTo>
                  <a:pt x="5283" y="910420"/>
                </a:lnTo>
                <a:lnTo>
                  <a:pt x="6766" y="878326"/>
                </a:lnTo>
                <a:close/>
                <a:moveTo>
                  <a:pt x="24231" y="840913"/>
                </a:moveTo>
                <a:lnTo>
                  <a:pt x="24231" y="841714"/>
                </a:lnTo>
                <a:lnTo>
                  <a:pt x="7503" y="865611"/>
                </a:lnTo>
                <a:lnTo>
                  <a:pt x="7514" y="865497"/>
                </a:lnTo>
                <a:close/>
                <a:moveTo>
                  <a:pt x="9928" y="840562"/>
                </a:moveTo>
                <a:lnTo>
                  <a:pt x="7514" y="865497"/>
                </a:lnTo>
                <a:lnTo>
                  <a:pt x="5182" y="868927"/>
                </a:lnTo>
                <a:lnTo>
                  <a:pt x="0" y="876330"/>
                </a:lnTo>
                <a:lnTo>
                  <a:pt x="0" y="855943"/>
                </a:lnTo>
                <a:lnTo>
                  <a:pt x="1909" y="852567"/>
                </a:lnTo>
                <a:close/>
                <a:moveTo>
                  <a:pt x="15593" y="782055"/>
                </a:moveTo>
                <a:lnTo>
                  <a:pt x="14536" y="792975"/>
                </a:lnTo>
                <a:lnTo>
                  <a:pt x="0" y="815757"/>
                </a:lnTo>
                <a:lnTo>
                  <a:pt x="0" y="811766"/>
                </a:lnTo>
                <a:close/>
                <a:moveTo>
                  <a:pt x="24231" y="780256"/>
                </a:moveTo>
                <a:lnTo>
                  <a:pt x="24231" y="819152"/>
                </a:lnTo>
                <a:lnTo>
                  <a:pt x="9928" y="840562"/>
                </a:lnTo>
                <a:lnTo>
                  <a:pt x="14536" y="792975"/>
                </a:lnTo>
                <a:lnTo>
                  <a:pt x="18270" y="787121"/>
                </a:lnTo>
                <a:close/>
                <a:moveTo>
                  <a:pt x="24231" y="761668"/>
                </a:moveTo>
                <a:lnTo>
                  <a:pt x="24231" y="765596"/>
                </a:lnTo>
                <a:lnTo>
                  <a:pt x="15593" y="782055"/>
                </a:lnTo>
                <a:lnTo>
                  <a:pt x="15754" y="780386"/>
                </a:lnTo>
                <a:close/>
                <a:moveTo>
                  <a:pt x="24231" y="712346"/>
                </a:moveTo>
                <a:lnTo>
                  <a:pt x="24231" y="731086"/>
                </a:lnTo>
                <a:lnTo>
                  <a:pt x="18270" y="754399"/>
                </a:lnTo>
                <a:lnTo>
                  <a:pt x="15754" y="780386"/>
                </a:lnTo>
                <a:lnTo>
                  <a:pt x="13254" y="785906"/>
                </a:lnTo>
                <a:lnTo>
                  <a:pt x="0" y="811485"/>
                </a:lnTo>
                <a:lnTo>
                  <a:pt x="0" y="752641"/>
                </a:lnTo>
                <a:lnTo>
                  <a:pt x="18270" y="721676"/>
                </a:lnTo>
                <a:close/>
                <a:moveTo>
                  <a:pt x="4049" y="698809"/>
                </a:moveTo>
                <a:lnTo>
                  <a:pt x="1909" y="705315"/>
                </a:lnTo>
                <a:lnTo>
                  <a:pt x="0" y="710229"/>
                </a:lnTo>
                <a:lnTo>
                  <a:pt x="0" y="701476"/>
                </a:lnTo>
                <a:lnTo>
                  <a:pt x="3903" y="698941"/>
                </a:lnTo>
                <a:close/>
                <a:moveTo>
                  <a:pt x="24231" y="652905"/>
                </a:moveTo>
                <a:lnTo>
                  <a:pt x="24231" y="680503"/>
                </a:lnTo>
                <a:lnTo>
                  <a:pt x="4049" y="698809"/>
                </a:lnTo>
                <a:lnTo>
                  <a:pt x="14843" y="665990"/>
                </a:lnTo>
                <a:close/>
                <a:moveTo>
                  <a:pt x="24231" y="619049"/>
                </a:moveTo>
                <a:lnTo>
                  <a:pt x="24231" y="637446"/>
                </a:lnTo>
                <a:lnTo>
                  <a:pt x="14843" y="665990"/>
                </a:lnTo>
                <a:lnTo>
                  <a:pt x="0" y="686679"/>
                </a:lnTo>
                <a:lnTo>
                  <a:pt x="0" y="646781"/>
                </a:lnTo>
                <a:close/>
                <a:moveTo>
                  <a:pt x="3622" y="602431"/>
                </a:moveTo>
                <a:lnTo>
                  <a:pt x="0" y="609824"/>
                </a:lnTo>
                <a:lnTo>
                  <a:pt x="0" y="603434"/>
                </a:lnTo>
                <a:lnTo>
                  <a:pt x="3088" y="602562"/>
                </a:lnTo>
                <a:close/>
                <a:moveTo>
                  <a:pt x="13271" y="600059"/>
                </a:moveTo>
                <a:lnTo>
                  <a:pt x="0" y="626949"/>
                </a:lnTo>
                <a:lnTo>
                  <a:pt x="0" y="618882"/>
                </a:lnTo>
                <a:lnTo>
                  <a:pt x="9809" y="600910"/>
                </a:lnTo>
                <a:close/>
                <a:moveTo>
                  <a:pt x="24231" y="578966"/>
                </a:moveTo>
                <a:lnTo>
                  <a:pt x="24231" y="597364"/>
                </a:lnTo>
                <a:lnTo>
                  <a:pt x="13271" y="600059"/>
                </a:lnTo>
                <a:lnTo>
                  <a:pt x="14340" y="597894"/>
                </a:lnTo>
                <a:close/>
                <a:moveTo>
                  <a:pt x="15033" y="562383"/>
                </a:moveTo>
                <a:lnTo>
                  <a:pt x="1647" y="598860"/>
                </a:lnTo>
                <a:lnTo>
                  <a:pt x="0" y="603432"/>
                </a:lnTo>
                <a:lnTo>
                  <a:pt x="0" y="582448"/>
                </a:lnTo>
                <a:close/>
                <a:moveTo>
                  <a:pt x="24231" y="560369"/>
                </a:moveTo>
                <a:lnTo>
                  <a:pt x="24231" y="574485"/>
                </a:lnTo>
                <a:lnTo>
                  <a:pt x="9809" y="600910"/>
                </a:lnTo>
                <a:lnTo>
                  <a:pt x="3622" y="602431"/>
                </a:lnTo>
                <a:close/>
                <a:moveTo>
                  <a:pt x="24231" y="537319"/>
                </a:moveTo>
                <a:lnTo>
                  <a:pt x="24231" y="550611"/>
                </a:lnTo>
                <a:lnTo>
                  <a:pt x="18270" y="558063"/>
                </a:lnTo>
                <a:lnTo>
                  <a:pt x="15033" y="562383"/>
                </a:lnTo>
                <a:close/>
                <a:moveTo>
                  <a:pt x="24231" y="507786"/>
                </a:moveTo>
                <a:lnTo>
                  <a:pt x="24231" y="529738"/>
                </a:lnTo>
                <a:lnTo>
                  <a:pt x="0" y="578164"/>
                </a:lnTo>
                <a:lnTo>
                  <a:pt x="0" y="575156"/>
                </a:lnTo>
                <a:lnTo>
                  <a:pt x="12382" y="543377"/>
                </a:lnTo>
                <a:close/>
                <a:moveTo>
                  <a:pt x="24231" y="501381"/>
                </a:moveTo>
                <a:lnTo>
                  <a:pt x="24231" y="501744"/>
                </a:lnTo>
                <a:lnTo>
                  <a:pt x="21546" y="508202"/>
                </a:lnTo>
                <a:lnTo>
                  <a:pt x="0" y="563090"/>
                </a:lnTo>
                <a:lnTo>
                  <a:pt x="0" y="556453"/>
                </a:lnTo>
                <a:close/>
                <a:moveTo>
                  <a:pt x="1909" y="410811"/>
                </a:moveTo>
                <a:lnTo>
                  <a:pt x="0" y="414762"/>
                </a:lnTo>
                <a:lnTo>
                  <a:pt x="0" y="413381"/>
                </a:lnTo>
                <a:close/>
                <a:moveTo>
                  <a:pt x="3418" y="408396"/>
                </a:moveTo>
                <a:lnTo>
                  <a:pt x="2497" y="410155"/>
                </a:lnTo>
                <a:lnTo>
                  <a:pt x="1909" y="410811"/>
                </a:lnTo>
                <a:close/>
                <a:moveTo>
                  <a:pt x="24231" y="398062"/>
                </a:moveTo>
                <a:lnTo>
                  <a:pt x="24231" y="422586"/>
                </a:lnTo>
                <a:lnTo>
                  <a:pt x="0" y="480889"/>
                </a:lnTo>
                <a:lnTo>
                  <a:pt x="0" y="450165"/>
                </a:lnTo>
                <a:lnTo>
                  <a:pt x="4211" y="436105"/>
                </a:lnTo>
                <a:lnTo>
                  <a:pt x="9821" y="425737"/>
                </a:lnTo>
                <a:close/>
                <a:moveTo>
                  <a:pt x="18211" y="392616"/>
                </a:moveTo>
                <a:lnTo>
                  <a:pt x="11054" y="413256"/>
                </a:lnTo>
                <a:lnTo>
                  <a:pt x="4211" y="436105"/>
                </a:lnTo>
                <a:lnTo>
                  <a:pt x="0" y="443888"/>
                </a:lnTo>
                <a:lnTo>
                  <a:pt x="0" y="414921"/>
                </a:lnTo>
                <a:lnTo>
                  <a:pt x="2497" y="410155"/>
                </a:lnTo>
                <a:close/>
                <a:moveTo>
                  <a:pt x="24231" y="375252"/>
                </a:moveTo>
                <a:lnTo>
                  <a:pt x="24231" y="385897"/>
                </a:lnTo>
                <a:lnTo>
                  <a:pt x="18211" y="392616"/>
                </a:lnTo>
                <a:close/>
                <a:moveTo>
                  <a:pt x="946" y="372617"/>
                </a:moveTo>
                <a:lnTo>
                  <a:pt x="0" y="374923"/>
                </a:lnTo>
                <a:lnTo>
                  <a:pt x="0" y="373274"/>
                </a:lnTo>
                <a:close/>
                <a:moveTo>
                  <a:pt x="24231" y="368546"/>
                </a:moveTo>
                <a:lnTo>
                  <a:pt x="24231" y="375095"/>
                </a:lnTo>
                <a:lnTo>
                  <a:pt x="3418" y="408396"/>
                </a:lnTo>
                <a:lnTo>
                  <a:pt x="22381" y="372205"/>
                </a:lnTo>
                <a:close/>
                <a:moveTo>
                  <a:pt x="17496" y="361533"/>
                </a:moveTo>
                <a:lnTo>
                  <a:pt x="0" y="412652"/>
                </a:lnTo>
                <a:lnTo>
                  <a:pt x="0" y="380575"/>
                </a:lnTo>
                <a:lnTo>
                  <a:pt x="1909" y="378088"/>
                </a:lnTo>
                <a:lnTo>
                  <a:pt x="6712" y="368669"/>
                </a:lnTo>
                <a:close/>
                <a:moveTo>
                  <a:pt x="24231" y="341854"/>
                </a:moveTo>
                <a:lnTo>
                  <a:pt x="24231" y="357077"/>
                </a:lnTo>
                <a:lnTo>
                  <a:pt x="17496" y="361533"/>
                </a:lnTo>
                <a:close/>
                <a:moveTo>
                  <a:pt x="24231" y="317948"/>
                </a:moveTo>
                <a:lnTo>
                  <a:pt x="24231" y="334309"/>
                </a:lnTo>
                <a:lnTo>
                  <a:pt x="6712" y="368669"/>
                </a:lnTo>
                <a:lnTo>
                  <a:pt x="4938" y="369842"/>
                </a:lnTo>
                <a:lnTo>
                  <a:pt x="946" y="372617"/>
                </a:lnTo>
                <a:lnTo>
                  <a:pt x="3396" y="366647"/>
                </a:lnTo>
                <a:cubicBezTo>
                  <a:pt x="7901" y="355454"/>
                  <a:pt x="12840" y="342968"/>
                  <a:pt x="18270" y="329004"/>
                </a:cubicBezTo>
                <a:lnTo>
                  <a:pt x="18607" y="327910"/>
                </a:lnTo>
                <a:close/>
                <a:moveTo>
                  <a:pt x="11602" y="312390"/>
                </a:moveTo>
                <a:lnTo>
                  <a:pt x="0" y="336412"/>
                </a:lnTo>
                <a:lnTo>
                  <a:pt x="0" y="325354"/>
                </a:lnTo>
                <a:close/>
                <a:moveTo>
                  <a:pt x="11729" y="312127"/>
                </a:moveTo>
                <a:lnTo>
                  <a:pt x="11652" y="312334"/>
                </a:lnTo>
                <a:lnTo>
                  <a:pt x="11602" y="312390"/>
                </a:lnTo>
                <a:close/>
                <a:moveTo>
                  <a:pt x="17161" y="300881"/>
                </a:moveTo>
                <a:lnTo>
                  <a:pt x="11729" y="312127"/>
                </a:lnTo>
                <a:lnTo>
                  <a:pt x="14902" y="303593"/>
                </a:lnTo>
                <a:close/>
                <a:moveTo>
                  <a:pt x="24231" y="298145"/>
                </a:moveTo>
                <a:lnTo>
                  <a:pt x="24231" y="309647"/>
                </a:lnTo>
                <a:lnTo>
                  <a:pt x="18607" y="327910"/>
                </a:lnTo>
                <a:lnTo>
                  <a:pt x="14205" y="335709"/>
                </a:lnTo>
                <a:cubicBezTo>
                  <a:pt x="9994" y="342497"/>
                  <a:pt x="5528" y="349315"/>
                  <a:pt x="572" y="357320"/>
                </a:cubicBezTo>
                <a:lnTo>
                  <a:pt x="0" y="358312"/>
                </a:lnTo>
                <a:lnTo>
                  <a:pt x="0" y="347379"/>
                </a:lnTo>
                <a:lnTo>
                  <a:pt x="8326" y="321282"/>
                </a:lnTo>
                <a:lnTo>
                  <a:pt x="11652" y="312334"/>
                </a:lnTo>
                <a:lnTo>
                  <a:pt x="22595" y="300108"/>
                </a:lnTo>
                <a:close/>
                <a:moveTo>
                  <a:pt x="24231" y="286243"/>
                </a:moveTo>
                <a:lnTo>
                  <a:pt x="24231" y="292396"/>
                </a:lnTo>
                <a:lnTo>
                  <a:pt x="17161" y="300881"/>
                </a:lnTo>
                <a:close/>
                <a:moveTo>
                  <a:pt x="18603" y="231141"/>
                </a:moveTo>
                <a:lnTo>
                  <a:pt x="16606" y="235168"/>
                </a:lnTo>
                <a:lnTo>
                  <a:pt x="4000" y="260495"/>
                </a:lnTo>
                <a:lnTo>
                  <a:pt x="1909" y="263559"/>
                </a:lnTo>
                <a:lnTo>
                  <a:pt x="0" y="267317"/>
                </a:lnTo>
                <a:lnTo>
                  <a:pt x="0" y="258594"/>
                </a:lnTo>
                <a:close/>
                <a:moveTo>
                  <a:pt x="24231" y="230849"/>
                </a:moveTo>
                <a:lnTo>
                  <a:pt x="24231" y="278494"/>
                </a:lnTo>
                <a:lnTo>
                  <a:pt x="14902" y="303593"/>
                </a:lnTo>
                <a:lnTo>
                  <a:pt x="0" y="321476"/>
                </a:lnTo>
                <a:lnTo>
                  <a:pt x="0" y="268532"/>
                </a:lnTo>
                <a:lnTo>
                  <a:pt x="4000" y="260495"/>
                </a:lnTo>
                <a:close/>
                <a:moveTo>
                  <a:pt x="24231" y="219793"/>
                </a:moveTo>
                <a:lnTo>
                  <a:pt x="24231" y="222836"/>
                </a:lnTo>
                <a:lnTo>
                  <a:pt x="18603" y="231141"/>
                </a:lnTo>
                <a:close/>
                <a:moveTo>
                  <a:pt x="24231" y="133342"/>
                </a:moveTo>
                <a:lnTo>
                  <a:pt x="24231" y="206545"/>
                </a:lnTo>
                <a:lnTo>
                  <a:pt x="13499" y="223505"/>
                </a:lnTo>
                <a:lnTo>
                  <a:pt x="0" y="245723"/>
                </a:lnTo>
                <a:lnTo>
                  <a:pt x="0" y="173915"/>
                </a:lnTo>
                <a:close/>
                <a:moveTo>
                  <a:pt x="24231" y="123476"/>
                </a:moveTo>
                <a:lnTo>
                  <a:pt x="24231" y="130027"/>
                </a:lnTo>
                <a:lnTo>
                  <a:pt x="17186" y="143459"/>
                </a:lnTo>
                <a:lnTo>
                  <a:pt x="0" y="171861"/>
                </a:lnTo>
                <a:lnTo>
                  <a:pt x="0" y="166299"/>
                </a:lnTo>
                <a:lnTo>
                  <a:pt x="18270" y="132668"/>
                </a:lnTo>
                <a:close/>
                <a:moveTo>
                  <a:pt x="10141" y="101902"/>
                </a:moveTo>
                <a:lnTo>
                  <a:pt x="3390" y="124989"/>
                </a:lnTo>
                <a:lnTo>
                  <a:pt x="0" y="135481"/>
                </a:lnTo>
                <a:lnTo>
                  <a:pt x="0" y="120168"/>
                </a:lnTo>
                <a:lnTo>
                  <a:pt x="2059" y="116043"/>
                </a:lnTo>
                <a:close/>
                <a:moveTo>
                  <a:pt x="24231" y="71662"/>
                </a:moveTo>
                <a:lnTo>
                  <a:pt x="24231" y="77243"/>
                </a:lnTo>
                <a:lnTo>
                  <a:pt x="10141" y="101902"/>
                </a:lnTo>
                <a:lnTo>
                  <a:pt x="11579" y="96983"/>
                </a:lnTo>
                <a:lnTo>
                  <a:pt x="18270" y="83584"/>
                </a:lnTo>
                <a:close/>
                <a:moveTo>
                  <a:pt x="8884" y="41579"/>
                </a:moveTo>
                <a:lnTo>
                  <a:pt x="5981" y="51185"/>
                </a:lnTo>
                <a:lnTo>
                  <a:pt x="0" y="58084"/>
                </a:lnTo>
                <a:lnTo>
                  <a:pt x="0" y="57571"/>
                </a:lnTo>
                <a:close/>
                <a:moveTo>
                  <a:pt x="24231" y="30135"/>
                </a:moveTo>
                <a:lnTo>
                  <a:pt x="24231" y="53709"/>
                </a:lnTo>
                <a:lnTo>
                  <a:pt x="11579" y="96983"/>
                </a:lnTo>
                <a:lnTo>
                  <a:pt x="2059" y="116043"/>
                </a:lnTo>
                <a:lnTo>
                  <a:pt x="1909" y="116307"/>
                </a:lnTo>
                <a:lnTo>
                  <a:pt x="0" y="120126"/>
                </a:lnTo>
                <a:lnTo>
                  <a:pt x="0" y="70975"/>
                </a:lnTo>
                <a:lnTo>
                  <a:pt x="5981" y="51185"/>
                </a:lnTo>
                <a:close/>
                <a:moveTo>
                  <a:pt x="20675" y="0"/>
                </a:moveTo>
                <a:lnTo>
                  <a:pt x="24231" y="0"/>
                </a:lnTo>
                <a:lnTo>
                  <a:pt x="24231" y="13954"/>
                </a:lnTo>
                <a:lnTo>
                  <a:pt x="8884" y="41579"/>
                </a:lnTo>
                <a:lnTo>
                  <a:pt x="12161" y="30736"/>
                </a:lnTo>
                <a:close/>
                <a:moveTo>
                  <a:pt x="0" y="0"/>
                </a:moveTo>
                <a:lnTo>
                  <a:pt x="3827" y="0"/>
                </a:lnTo>
                <a:lnTo>
                  <a:pt x="0" y="8201"/>
                </a:lnTo>
                <a:close/>
              </a:path>
            </a:pathLst>
          </a:custGeom>
          <a:blipFill dpi="0" rotWithShape="1">
            <a:blip r:embed="rId3"/>
            <a:srcRect/>
            <a:stretch>
              <a:fillRect/>
            </a:stretch>
          </a:blip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noAutofit/>
          </a:bodyPr>
          <a:lstStyle/>
          <a:p>
            <a:endParaRPr lang="zh-CN" altLang="en-US" b="1">
              <a:cs typeface="+mn-ea"/>
              <a:sym typeface="+mn-lt"/>
            </a:endParaRPr>
          </a:p>
        </p:txBody>
      </p:sp>
      <p:sp>
        <p:nvSpPr>
          <p:cNvPr id="24" name="文本框 23"/>
          <p:cNvSpPr txBox="1"/>
          <p:nvPr/>
        </p:nvSpPr>
        <p:spPr>
          <a:xfrm>
            <a:off x="1775771" y="378334"/>
            <a:ext cx="38504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800" b="1" dirty="0">
                <a:solidFill>
                  <a:schemeClr val="bg1"/>
                </a:solidFill>
                <a:cs typeface="+mn-ea"/>
                <a:sym typeface="+mn-lt"/>
              </a:rPr>
              <a:t>4</a:t>
            </a:r>
            <a:endParaRPr lang="zh-CN" altLang="en-US" sz="2800" b="1" dirty="0">
              <a:solidFill>
                <a:schemeClr val="bg1"/>
              </a:solidFill>
              <a:cs typeface="+mn-ea"/>
              <a:sym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0213243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Click="0" advTm="5000">
        <p14:gallery dir="l"/>
      </p:transition>
    </mc:Choice>
    <mc:Fallback xmlns="">
      <p:transition spd="slow" advClick="0" advTm="5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0" decel="100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" accel="100000" fill="hold">
                                          <p:stCondLst>
                                            <p:cond delay="45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2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/>
          <p:cNvSpPr txBox="1"/>
          <p:nvPr/>
        </p:nvSpPr>
        <p:spPr>
          <a:xfrm>
            <a:off x="2206747" y="3771019"/>
            <a:ext cx="768085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3600" dirty="0">
                <a:solidFill>
                  <a:srgbClr val="005790"/>
                </a:solidFill>
                <a:cs typeface="+mn-ea"/>
                <a:sym typeface="+mn-lt"/>
              </a:rPr>
              <a:t>本节内容结束</a:t>
            </a:r>
          </a:p>
        </p:txBody>
      </p:sp>
      <p:grpSp>
        <p:nvGrpSpPr>
          <p:cNvPr id="10" name="组合 9"/>
          <p:cNvGrpSpPr/>
          <p:nvPr/>
        </p:nvGrpSpPr>
        <p:grpSpPr>
          <a:xfrm>
            <a:off x="3762307" y="2510972"/>
            <a:ext cx="4540704" cy="1074057"/>
            <a:chOff x="3659868" y="841828"/>
            <a:chExt cx="4540704" cy="1074057"/>
          </a:xfrm>
          <a:solidFill>
            <a:srgbClr val="FF9999"/>
          </a:solidFill>
        </p:grpSpPr>
        <p:grpSp>
          <p:nvGrpSpPr>
            <p:cNvPr id="12" name="组合 11"/>
            <p:cNvGrpSpPr/>
            <p:nvPr/>
          </p:nvGrpSpPr>
          <p:grpSpPr>
            <a:xfrm>
              <a:off x="3659868" y="841828"/>
              <a:ext cx="4540704" cy="1074057"/>
              <a:chOff x="4429125" y="2685143"/>
              <a:chExt cx="4118758" cy="1182009"/>
            </a:xfrm>
            <a:grpFill/>
          </p:grpSpPr>
          <p:sp>
            <p:nvSpPr>
              <p:cNvPr id="14" name="Freeform 92"/>
              <p:cNvSpPr>
                <a:spLocks noEditPoints="1"/>
              </p:cNvSpPr>
              <p:nvPr/>
            </p:nvSpPr>
            <p:spPr bwMode="auto">
              <a:xfrm>
                <a:off x="4429125" y="2685143"/>
                <a:ext cx="4118758" cy="1182009"/>
              </a:xfrm>
              <a:custGeom>
                <a:avLst/>
                <a:gdLst>
                  <a:gd name="T0" fmla="*/ 1235 w 1305"/>
                  <a:gd name="T1" fmla="*/ 116 h 339"/>
                  <a:gd name="T2" fmla="*/ 1299 w 1305"/>
                  <a:gd name="T3" fmla="*/ 11 h 339"/>
                  <a:gd name="T4" fmla="*/ 868 w 1305"/>
                  <a:gd name="T5" fmla="*/ 14 h 339"/>
                  <a:gd name="T6" fmla="*/ 862 w 1305"/>
                  <a:gd name="T7" fmla="*/ 70 h 339"/>
                  <a:gd name="T8" fmla="*/ 408 w 1305"/>
                  <a:gd name="T9" fmla="*/ 31 h 339"/>
                  <a:gd name="T10" fmla="*/ 1 w 1305"/>
                  <a:gd name="T11" fmla="*/ 36 h 339"/>
                  <a:gd name="T12" fmla="*/ 20 w 1305"/>
                  <a:gd name="T13" fmla="*/ 231 h 339"/>
                  <a:gd name="T14" fmla="*/ 174 w 1305"/>
                  <a:gd name="T15" fmla="*/ 250 h 339"/>
                  <a:gd name="T16" fmla="*/ 61 w 1305"/>
                  <a:gd name="T17" fmla="*/ 177 h 339"/>
                  <a:gd name="T18" fmla="*/ 45 w 1305"/>
                  <a:gd name="T19" fmla="*/ 90 h 339"/>
                  <a:gd name="T20" fmla="*/ 44 w 1305"/>
                  <a:gd name="T21" fmla="*/ 40 h 339"/>
                  <a:gd name="T22" fmla="*/ 14 w 1305"/>
                  <a:gd name="T23" fmla="*/ 37 h 339"/>
                  <a:gd name="T24" fmla="*/ 189 w 1305"/>
                  <a:gd name="T25" fmla="*/ 89 h 339"/>
                  <a:gd name="T26" fmla="*/ 199 w 1305"/>
                  <a:gd name="T27" fmla="*/ 335 h 339"/>
                  <a:gd name="T28" fmla="*/ 778 w 1305"/>
                  <a:gd name="T29" fmla="*/ 327 h 339"/>
                  <a:gd name="T30" fmla="*/ 1061 w 1305"/>
                  <a:gd name="T31" fmla="*/ 273 h 339"/>
                  <a:gd name="T32" fmla="*/ 1076 w 1305"/>
                  <a:gd name="T33" fmla="*/ 231 h 339"/>
                  <a:gd name="T34" fmla="*/ 1299 w 1305"/>
                  <a:gd name="T35" fmla="*/ 209 h 339"/>
                  <a:gd name="T36" fmla="*/ 909 w 1305"/>
                  <a:gd name="T37" fmla="*/ 71 h 339"/>
                  <a:gd name="T38" fmla="*/ 925 w 1305"/>
                  <a:gd name="T39" fmla="*/ 71 h 339"/>
                  <a:gd name="T40" fmla="*/ 886 w 1305"/>
                  <a:gd name="T41" fmla="*/ 30 h 339"/>
                  <a:gd name="T42" fmla="*/ 870 w 1305"/>
                  <a:gd name="T43" fmla="*/ 25 h 339"/>
                  <a:gd name="T44" fmla="*/ 869 w 1305"/>
                  <a:gd name="T45" fmla="*/ 70 h 339"/>
                  <a:gd name="T46" fmla="*/ 399 w 1305"/>
                  <a:gd name="T47" fmla="*/ 56 h 339"/>
                  <a:gd name="T48" fmla="*/ 382 w 1305"/>
                  <a:gd name="T49" fmla="*/ 47 h 339"/>
                  <a:gd name="T50" fmla="*/ 382 w 1305"/>
                  <a:gd name="T51" fmla="*/ 47 h 339"/>
                  <a:gd name="T52" fmla="*/ 349 w 1305"/>
                  <a:gd name="T53" fmla="*/ 70 h 339"/>
                  <a:gd name="T54" fmla="*/ 325 w 1305"/>
                  <a:gd name="T55" fmla="*/ 63 h 339"/>
                  <a:gd name="T56" fmla="*/ 325 w 1305"/>
                  <a:gd name="T57" fmla="*/ 76 h 339"/>
                  <a:gd name="T58" fmla="*/ 318 w 1305"/>
                  <a:gd name="T59" fmla="*/ 76 h 339"/>
                  <a:gd name="T60" fmla="*/ 298 w 1305"/>
                  <a:gd name="T61" fmla="*/ 70 h 339"/>
                  <a:gd name="T62" fmla="*/ 1049 w 1305"/>
                  <a:gd name="T63" fmla="*/ 289 h 339"/>
                  <a:gd name="T64" fmla="*/ 1042 w 1305"/>
                  <a:gd name="T65" fmla="*/ 297 h 339"/>
                  <a:gd name="T66" fmla="*/ 762 w 1305"/>
                  <a:gd name="T67" fmla="*/ 315 h 339"/>
                  <a:gd name="T68" fmla="*/ 192 w 1305"/>
                  <a:gd name="T69" fmla="*/ 310 h 339"/>
                  <a:gd name="T70" fmla="*/ 213 w 1305"/>
                  <a:gd name="T71" fmla="*/ 302 h 339"/>
                  <a:gd name="T72" fmla="*/ 192 w 1305"/>
                  <a:gd name="T73" fmla="*/ 236 h 339"/>
                  <a:gd name="T74" fmla="*/ 223 w 1305"/>
                  <a:gd name="T75" fmla="*/ 111 h 339"/>
                  <a:gd name="T76" fmla="*/ 196 w 1305"/>
                  <a:gd name="T77" fmla="*/ 104 h 339"/>
                  <a:gd name="T78" fmla="*/ 1036 w 1305"/>
                  <a:gd name="T79" fmla="*/ 88 h 339"/>
                  <a:gd name="T80" fmla="*/ 1043 w 1305"/>
                  <a:gd name="T81" fmla="*/ 99 h 339"/>
                  <a:gd name="T82" fmla="*/ 1049 w 1305"/>
                  <a:gd name="T83" fmla="*/ 289 h 339"/>
                  <a:gd name="T84" fmla="*/ 947 w 1305"/>
                  <a:gd name="T85" fmla="*/ 72 h 339"/>
                  <a:gd name="T86" fmla="*/ 952 w 1305"/>
                  <a:gd name="T87" fmla="*/ 62 h 339"/>
                  <a:gd name="T88" fmla="*/ 968 w 1305"/>
                  <a:gd name="T89" fmla="*/ 72 h 339"/>
                  <a:gd name="T90" fmla="*/ 1004 w 1305"/>
                  <a:gd name="T91" fmla="*/ 73 h 339"/>
                  <a:gd name="T92" fmla="*/ 1176 w 1305"/>
                  <a:gd name="T93" fmla="*/ 209 h 339"/>
                  <a:gd name="T94" fmla="*/ 1059 w 1305"/>
                  <a:gd name="T95" fmla="*/ 210 h 339"/>
                  <a:gd name="T96" fmla="*/ 1071 w 1305"/>
                  <a:gd name="T97" fmla="*/ 206 h 339"/>
                  <a:gd name="T98" fmla="*/ 1044 w 1305"/>
                  <a:gd name="T99" fmla="*/ 78 h 339"/>
                  <a:gd name="T100" fmla="*/ 972 w 1305"/>
                  <a:gd name="T101" fmla="*/ 44 h 339"/>
                  <a:gd name="T102" fmla="*/ 949 w 1305"/>
                  <a:gd name="T103" fmla="*/ 41 h 339"/>
                  <a:gd name="T104" fmla="*/ 1232 w 1305"/>
                  <a:gd name="T105" fmla="*/ 99 h 339"/>
                  <a:gd name="T106" fmla="*/ 1269 w 1305"/>
                  <a:gd name="T107" fmla="*/ 185 h 339"/>
                  <a:gd name="T108" fmla="*/ 1280 w 1305"/>
                  <a:gd name="T109" fmla="*/ 189 h 3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</a:cxnLst>
                <a:rect l="0" t="0" r="r" b="b"/>
                <a:pathLst>
                  <a:path w="1305" h="339">
                    <a:moveTo>
                      <a:pt x="1303" y="200"/>
                    </a:moveTo>
                    <a:cubicBezTo>
                      <a:pt x="1293" y="186"/>
                      <a:pt x="1281" y="173"/>
                      <a:pt x="1269" y="160"/>
                    </a:cubicBezTo>
                    <a:cubicBezTo>
                      <a:pt x="1263" y="152"/>
                      <a:pt x="1256" y="145"/>
                      <a:pt x="1250" y="138"/>
                    </a:cubicBezTo>
                    <a:cubicBezTo>
                      <a:pt x="1244" y="132"/>
                      <a:pt x="1233" y="124"/>
                      <a:pt x="1235" y="116"/>
                    </a:cubicBezTo>
                    <a:cubicBezTo>
                      <a:pt x="1236" y="109"/>
                      <a:pt x="1245" y="99"/>
                      <a:pt x="1249" y="93"/>
                    </a:cubicBezTo>
                    <a:cubicBezTo>
                      <a:pt x="1254" y="85"/>
                      <a:pt x="1260" y="77"/>
                      <a:pt x="1265" y="68"/>
                    </a:cubicBezTo>
                    <a:cubicBezTo>
                      <a:pt x="1276" y="50"/>
                      <a:pt x="1287" y="32"/>
                      <a:pt x="1298" y="14"/>
                    </a:cubicBezTo>
                    <a:cubicBezTo>
                      <a:pt x="1299" y="13"/>
                      <a:pt x="1299" y="12"/>
                      <a:pt x="1299" y="11"/>
                    </a:cubicBezTo>
                    <a:cubicBezTo>
                      <a:pt x="1303" y="8"/>
                      <a:pt x="1300" y="0"/>
                      <a:pt x="1294" y="1"/>
                    </a:cubicBezTo>
                    <a:cubicBezTo>
                      <a:pt x="1154" y="22"/>
                      <a:pt x="1012" y="26"/>
                      <a:pt x="872" y="13"/>
                    </a:cubicBezTo>
                    <a:cubicBezTo>
                      <a:pt x="870" y="13"/>
                      <a:pt x="869" y="14"/>
                      <a:pt x="868" y="15"/>
                    </a:cubicBezTo>
                    <a:cubicBezTo>
                      <a:pt x="868" y="15"/>
                      <a:pt x="868" y="14"/>
                      <a:pt x="868" y="14"/>
                    </a:cubicBezTo>
                    <a:cubicBezTo>
                      <a:pt x="867" y="11"/>
                      <a:pt x="862" y="12"/>
                      <a:pt x="862" y="15"/>
                    </a:cubicBezTo>
                    <a:cubicBezTo>
                      <a:pt x="861" y="24"/>
                      <a:pt x="862" y="34"/>
                      <a:pt x="862" y="44"/>
                    </a:cubicBezTo>
                    <a:cubicBezTo>
                      <a:pt x="862" y="52"/>
                      <a:pt x="860" y="61"/>
                      <a:pt x="862" y="69"/>
                    </a:cubicBezTo>
                    <a:cubicBezTo>
                      <a:pt x="862" y="70"/>
                      <a:pt x="862" y="70"/>
                      <a:pt x="862" y="70"/>
                    </a:cubicBezTo>
                    <a:cubicBezTo>
                      <a:pt x="710" y="68"/>
                      <a:pt x="559" y="69"/>
                      <a:pt x="407" y="73"/>
                    </a:cubicBezTo>
                    <a:cubicBezTo>
                      <a:pt x="408" y="68"/>
                      <a:pt x="408" y="62"/>
                      <a:pt x="409" y="57"/>
                    </a:cubicBezTo>
                    <a:cubicBezTo>
                      <a:pt x="409" y="49"/>
                      <a:pt x="410" y="41"/>
                      <a:pt x="409" y="33"/>
                    </a:cubicBezTo>
                    <a:cubicBezTo>
                      <a:pt x="409" y="32"/>
                      <a:pt x="409" y="31"/>
                      <a:pt x="408" y="31"/>
                    </a:cubicBezTo>
                    <a:cubicBezTo>
                      <a:pt x="407" y="30"/>
                      <a:pt x="406" y="29"/>
                      <a:pt x="404" y="29"/>
                    </a:cubicBezTo>
                    <a:cubicBezTo>
                      <a:pt x="338" y="26"/>
                      <a:pt x="272" y="26"/>
                      <a:pt x="206" y="26"/>
                    </a:cubicBezTo>
                    <a:cubicBezTo>
                      <a:pt x="141" y="26"/>
                      <a:pt x="74" y="24"/>
                      <a:pt x="9" y="30"/>
                    </a:cubicBezTo>
                    <a:cubicBezTo>
                      <a:pt x="6" y="27"/>
                      <a:pt x="0" y="31"/>
                      <a:pt x="1" y="36"/>
                    </a:cubicBezTo>
                    <a:cubicBezTo>
                      <a:pt x="10" y="71"/>
                      <a:pt x="38" y="103"/>
                      <a:pt x="63" y="128"/>
                    </a:cubicBezTo>
                    <a:cubicBezTo>
                      <a:pt x="73" y="138"/>
                      <a:pt x="73" y="139"/>
                      <a:pt x="65" y="151"/>
                    </a:cubicBezTo>
                    <a:cubicBezTo>
                      <a:pt x="59" y="159"/>
                      <a:pt x="53" y="167"/>
                      <a:pt x="48" y="176"/>
                    </a:cubicBezTo>
                    <a:cubicBezTo>
                      <a:pt x="37" y="193"/>
                      <a:pt x="26" y="211"/>
                      <a:pt x="20" y="231"/>
                    </a:cubicBezTo>
                    <a:cubicBezTo>
                      <a:pt x="19" y="234"/>
                      <a:pt x="22" y="236"/>
                      <a:pt x="24" y="235"/>
                    </a:cubicBezTo>
                    <a:cubicBezTo>
                      <a:pt x="24" y="237"/>
                      <a:pt x="24" y="239"/>
                      <a:pt x="27" y="239"/>
                    </a:cubicBezTo>
                    <a:cubicBezTo>
                      <a:pt x="50" y="243"/>
                      <a:pt x="74" y="244"/>
                      <a:pt x="98" y="246"/>
                    </a:cubicBezTo>
                    <a:cubicBezTo>
                      <a:pt x="123" y="248"/>
                      <a:pt x="149" y="252"/>
                      <a:pt x="174" y="250"/>
                    </a:cubicBezTo>
                    <a:cubicBezTo>
                      <a:pt x="179" y="249"/>
                      <a:pt x="181" y="242"/>
                      <a:pt x="176" y="241"/>
                    </a:cubicBezTo>
                    <a:cubicBezTo>
                      <a:pt x="152" y="236"/>
                      <a:pt x="128" y="236"/>
                      <a:pt x="104" y="235"/>
                    </a:cubicBezTo>
                    <a:cubicBezTo>
                      <a:pt x="79" y="233"/>
                      <a:pt x="53" y="231"/>
                      <a:pt x="28" y="232"/>
                    </a:cubicBezTo>
                    <a:cubicBezTo>
                      <a:pt x="40" y="214"/>
                      <a:pt x="50" y="195"/>
                      <a:pt x="61" y="177"/>
                    </a:cubicBezTo>
                    <a:cubicBezTo>
                      <a:pt x="68" y="167"/>
                      <a:pt x="77" y="157"/>
                      <a:pt x="83" y="147"/>
                    </a:cubicBezTo>
                    <a:cubicBezTo>
                      <a:pt x="86" y="142"/>
                      <a:pt x="87" y="139"/>
                      <a:pt x="84" y="133"/>
                    </a:cubicBezTo>
                    <a:cubicBezTo>
                      <a:pt x="81" y="126"/>
                      <a:pt x="73" y="121"/>
                      <a:pt x="67" y="115"/>
                    </a:cubicBezTo>
                    <a:cubicBezTo>
                      <a:pt x="60" y="107"/>
                      <a:pt x="52" y="99"/>
                      <a:pt x="45" y="90"/>
                    </a:cubicBezTo>
                    <a:cubicBezTo>
                      <a:pt x="35" y="77"/>
                      <a:pt x="27" y="62"/>
                      <a:pt x="19" y="48"/>
                    </a:cubicBezTo>
                    <a:cubicBezTo>
                      <a:pt x="23" y="48"/>
                      <a:pt x="27" y="48"/>
                      <a:pt x="31" y="48"/>
                    </a:cubicBezTo>
                    <a:cubicBezTo>
                      <a:pt x="35" y="48"/>
                      <a:pt x="40" y="49"/>
                      <a:pt x="44" y="47"/>
                    </a:cubicBezTo>
                    <a:cubicBezTo>
                      <a:pt x="48" y="46"/>
                      <a:pt x="48" y="42"/>
                      <a:pt x="44" y="40"/>
                    </a:cubicBezTo>
                    <a:cubicBezTo>
                      <a:pt x="40" y="39"/>
                      <a:pt x="35" y="39"/>
                      <a:pt x="31" y="40"/>
                    </a:cubicBezTo>
                    <a:cubicBezTo>
                      <a:pt x="26" y="40"/>
                      <a:pt x="21" y="40"/>
                      <a:pt x="17" y="40"/>
                    </a:cubicBezTo>
                    <a:cubicBezTo>
                      <a:pt x="16" y="40"/>
                      <a:pt x="16" y="40"/>
                      <a:pt x="15" y="40"/>
                    </a:cubicBezTo>
                    <a:cubicBezTo>
                      <a:pt x="15" y="39"/>
                      <a:pt x="14" y="38"/>
                      <a:pt x="14" y="37"/>
                    </a:cubicBezTo>
                    <a:cubicBezTo>
                      <a:pt x="78" y="39"/>
                      <a:pt x="142" y="36"/>
                      <a:pt x="206" y="36"/>
                    </a:cubicBezTo>
                    <a:cubicBezTo>
                      <a:pt x="263" y="36"/>
                      <a:pt x="320" y="37"/>
                      <a:pt x="377" y="38"/>
                    </a:cubicBezTo>
                    <a:cubicBezTo>
                      <a:pt x="317" y="58"/>
                      <a:pt x="254" y="69"/>
                      <a:pt x="191" y="81"/>
                    </a:cubicBezTo>
                    <a:cubicBezTo>
                      <a:pt x="187" y="81"/>
                      <a:pt x="187" y="86"/>
                      <a:pt x="189" y="89"/>
                    </a:cubicBezTo>
                    <a:cubicBezTo>
                      <a:pt x="188" y="90"/>
                      <a:pt x="187" y="91"/>
                      <a:pt x="187" y="93"/>
                    </a:cubicBezTo>
                    <a:cubicBezTo>
                      <a:pt x="183" y="143"/>
                      <a:pt x="182" y="192"/>
                      <a:pt x="180" y="242"/>
                    </a:cubicBezTo>
                    <a:cubicBezTo>
                      <a:pt x="179" y="263"/>
                      <a:pt x="177" y="284"/>
                      <a:pt x="178" y="304"/>
                    </a:cubicBezTo>
                    <a:cubicBezTo>
                      <a:pt x="179" y="318"/>
                      <a:pt x="185" y="330"/>
                      <a:pt x="199" y="335"/>
                    </a:cubicBezTo>
                    <a:cubicBezTo>
                      <a:pt x="217" y="339"/>
                      <a:pt x="238" y="336"/>
                      <a:pt x="255" y="336"/>
                    </a:cubicBezTo>
                    <a:cubicBezTo>
                      <a:pt x="282" y="335"/>
                      <a:pt x="309" y="335"/>
                      <a:pt x="335" y="335"/>
                    </a:cubicBezTo>
                    <a:cubicBezTo>
                      <a:pt x="384" y="334"/>
                      <a:pt x="433" y="333"/>
                      <a:pt x="482" y="333"/>
                    </a:cubicBezTo>
                    <a:cubicBezTo>
                      <a:pt x="581" y="331"/>
                      <a:pt x="679" y="329"/>
                      <a:pt x="778" y="327"/>
                    </a:cubicBezTo>
                    <a:cubicBezTo>
                      <a:pt x="828" y="326"/>
                      <a:pt x="878" y="324"/>
                      <a:pt x="928" y="323"/>
                    </a:cubicBezTo>
                    <a:cubicBezTo>
                      <a:pt x="950" y="322"/>
                      <a:pt x="972" y="322"/>
                      <a:pt x="995" y="321"/>
                    </a:cubicBezTo>
                    <a:cubicBezTo>
                      <a:pt x="1011" y="321"/>
                      <a:pt x="1036" y="325"/>
                      <a:pt x="1051" y="315"/>
                    </a:cubicBezTo>
                    <a:cubicBezTo>
                      <a:pt x="1064" y="305"/>
                      <a:pt x="1061" y="287"/>
                      <a:pt x="1061" y="273"/>
                    </a:cubicBezTo>
                    <a:cubicBezTo>
                      <a:pt x="1060" y="259"/>
                      <a:pt x="1060" y="245"/>
                      <a:pt x="1059" y="232"/>
                    </a:cubicBezTo>
                    <a:cubicBezTo>
                      <a:pt x="1061" y="232"/>
                      <a:pt x="1063" y="232"/>
                      <a:pt x="1065" y="232"/>
                    </a:cubicBezTo>
                    <a:cubicBezTo>
                      <a:pt x="1068" y="233"/>
                      <a:pt x="1072" y="234"/>
                      <a:pt x="1074" y="233"/>
                    </a:cubicBezTo>
                    <a:cubicBezTo>
                      <a:pt x="1075" y="232"/>
                      <a:pt x="1076" y="232"/>
                      <a:pt x="1076" y="231"/>
                    </a:cubicBezTo>
                    <a:cubicBezTo>
                      <a:pt x="1090" y="231"/>
                      <a:pt x="1104" y="229"/>
                      <a:pt x="1118" y="227"/>
                    </a:cubicBezTo>
                    <a:cubicBezTo>
                      <a:pt x="1138" y="225"/>
                      <a:pt x="1159" y="223"/>
                      <a:pt x="1180" y="221"/>
                    </a:cubicBezTo>
                    <a:cubicBezTo>
                      <a:pt x="1199" y="219"/>
                      <a:pt x="1219" y="217"/>
                      <a:pt x="1239" y="215"/>
                    </a:cubicBezTo>
                    <a:cubicBezTo>
                      <a:pt x="1258" y="213"/>
                      <a:pt x="1280" y="214"/>
                      <a:pt x="1299" y="209"/>
                    </a:cubicBezTo>
                    <a:cubicBezTo>
                      <a:pt x="1301" y="208"/>
                      <a:pt x="1302" y="206"/>
                      <a:pt x="1302" y="204"/>
                    </a:cubicBezTo>
                    <a:cubicBezTo>
                      <a:pt x="1304" y="204"/>
                      <a:pt x="1305" y="202"/>
                      <a:pt x="1303" y="200"/>
                    </a:cubicBezTo>
                    <a:close/>
                    <a:moveTo>
                      <a:pt x="925" y="71"/>
                    </a:moveTo>
                    <a:cubicBezTo>
                      <a:pt x="919" y="71"/>
                      <a:pt x="914" y="71"/>
                      <a:pt x="909" y="71"/>
                    </a:cubicBezTo>
                    <a:cubicBezTo>
                      <a:pt x="908" y="66"/>
                      <a:pt x="907" y="60"/>
                      <a:pt x="906" y="55"/>
                    </a:cubicBezTo>
                    <a:cubicBezTo>
                      <a:pt x="905" y="49"/>
                      <a:pt x="905" y="43"/>
                      <a:pt x="904" y="37"/>
                    </a:cubicBezTo>
                    <a:cubicBezTo>
                      <a:pt x="910" y="39"/>
                      <a:pt x="916" y="41"/>
                      <a:pt x="922" y="43"/>
                    </a:cubicBezTo>
                    <a:cubicBezTo>
                      <a:pt x="920" y="52"/>
                      <a:pt x="920" y="63"/>
                      <a:pt x="925" y="71"/>
                    </a:cubicBezTo>
                    <a:close/>
                    <a:moveTo>
                      <a:pt x="900" y="35"/>
                    </a:moveTo>
                    <a:cubicBezTo>
                      <a:pt x="899" y="46"/>
                      <a:pt x="898" y="60"/>
                      <a:pt x="901" y="71"/>
                    </a:cubicBezTo>
                    <a:cubicBezTo>
                      <a:pt x="897" y="71"/>
                      <a:pt x="894" y="71"/>
                      <a:pt x="890" y="71"/>
                    </a:cubicBezTo>
                    <a:cubicBezTo>
                      <a:pt x="889" y="57"/>
                      <a:pt x="886" y="44"/>
                      <a:pt x="886" y="30"/>
                    </a:cubicBezTo>
                    <a:cubicBezTo>
                      <a:pt x="890" y="32"/>
                      <a:pt x="895" y="34"/>
                      <a:pt x="900" y="35"/>
                    </a:cubicBezTo>
                    <a:close/>
                    <a:moveTo>
                      <a:pt x="869" y="69"/>
                    </a:moveTo>
                    <a:cubicBezTo>
                      <a:pt x="873" y="61"/>
                      <a:pt x="872" y="51"/>
                      <a:pt x="872" y="42"/>
                    </a:cubicBezTo>
                    <a:cubicBezTo>
                      <a:pt x="872" y="36"/>
                      <a:pt x="871" y="30"/>
                      <a:pt x="870" y="25"/>
                    </a:cubicBezTo>
                    <a:cubicBezTo>
                      <a:pt x="870" y="25"/>
                      <a:pt x="870" y="25"/>
                      <a:pt x="870" y="25"/>
                    </a:cubicBezTo>
                    <a:cubicBezTo>
                      <a:pt x="874" y="26"/>
                      <a:pt x="877" y="27"/>
                      <a:pt x="880" y="28"/>
                    </a:cubicBezTo>
                    <a:cubicBezTo>
                      <a:pt x="879" y="42"/>
                      <a:pt x="878" y="57"/>
                      <a:pt x="882" y="71"/>
                    </a:cubicBezTo>
                    <a:cubicBezTo>
                      <a:pt x="878" y="71"/>
                      <a:pt x="873" y="70"/>
                      <a:pt x="869" y="70"/>
                    </a:cubicBezTo>
                    <a:cubicBezTo>
                      <a:pt x="869" y="70"/>
                      <a:pt x="869" y="70"/>
                      <a:pt x="869" y="69"/>
                    </a:cubicBezTo>
                    <a:close/>
                    <a:moveTo>
                      <a:pt x="388" y="45"/>
                    </a:moveTo>
                    <a:cubicBezTo>
                      <a:pt x="392" y="43"/>
                      <a:pt x="397" y="42"/>
                      <a:pt x="402" y="40"/>
                    </a:cubicBezTo>
                    <a:cubicBezTo>
                      <a:pt x="401" y="45"/>
                      <a:pt x="400" y="51"/>
                      <a:pt x="399" y="56"/>
                    </a:cubicBezTo>
                    <a:cubicBezTo>
                      <a:pt x="398" y="62"/>
                      <a:pt x="397" y="68"/>
                      <a:pt x="397" y="73"/>
                    </a:cubicBezTo>
                    <a:cubicBezTo>
                      <a:pt x="395" y="73"/>
                      <a:pt x="392" y="74"/>
                      <a:pt x="389" y="74"/>
                    </a:cubicBezTo>
                    <a:cubicBezTo>
                      <a:pt x="387" y="64"/>
                      <a:pt x="386" y="55"/>
                      <a:pt x="388" y="45"/>
                    </a:cubicBezTo>
                    <a:close/>
                    <a:moveTo>
                      <a:pt x="382" y="47"/>
                    </a:moveTo>
                    <a:cubicBezTo>
                      <a:pt x="380" y="56"/>
                      <a:pt x="379" y="65"/>
                      <a:pt x="381" y="74"/>
                    </a:cubicBezTo>
                    <a:cubicBezTo>
                      <a:pt x="377" y="74"/>
                      <a:pt x="373" y="74"/>
                      <a:pt x="368" y="74"/>
                    </a:cubicBezTo>
                    <a:cubicBezTo>
                      <a:pt x="369" y="66"/>
                      <a:pt x="369" y="59"/>
                      <a:pt x="368" y="51"/>
                    </a:cubicBezTo>
                    <a:cubicBezTo>
                      <a:pt x="373" y="49"/>
                      <a:pt x="377" y="48"/>
                      <a:pt x="382" y="47"/>
                    </a:cubicBezTo>
                    <a:close/>
                    <a:moveTo>
                      <a:pt x="363" y="52"/>
                    </a:moveTo>
                    <a:cubicBezTo>
                      <a:pt x="363" y="60"/>
                      <a:pt x="362" y="67"/>
                      <a:pt x="361" y="74"/>
                    </a:cubicBezTo>
                    <a:cubicBezTo>
                      <a:pt x="357" y="75"/>
                      <a:pt x="353" y="75"/>
                      <a:pt x="349" y="75"/>
                    </a:cubicBezTo>
                    <a:cubicBezTo>
                      <a:pt x="350" y="73"/>
                      <a:pt x="349" y="72"/>
                      <a:pt x="349" y="70"/>
                    </a:cubicBezTo>
                    <a:cubicBezTo>
                      <a:pt x="349" y="66"/>
                      <a:pt x="349" y="61"/>
                      <a:pt x="348" y="57"/>
                    </a:cubicBezTo>
                    <a:cubicBezTo>
                      <a:pt x="353" y="55"/>
                      <a:pt x="358" y="54"/>
                      <a:pt x="363" y="52"/>
                    </a:cubicBezTo>
                    <a:close/>
                    <a:moveTo>
                      <a:pt x="325" y="71"/>
                    </a:moveTo>
                    <a:cubicBezTo>
                      <a:pt x="325" y="68"/>
                      <a:pt x="325" y="66"/>
                      <a:pt x="325" y="63"/>
                    </a:cubicBezTo>
                    <a:cubicBezTo>
                      <a:pt x="331" y="61"/>
                      <a:pt x="337" y="60"/>
                      <a:pt x="343" y="58"/>
                    </a:cubicBezTo>
                    <a:cubicBezTo>
                      <a:pt x="343" y="62"/>
                      <a:pt x="343" y="66"/>
                      <a:pt x="342" y="70"/>
                    </a:cubicBezTo>
                    <a:cubicBezTo>
                      <a:pt x="342" y="72"/>
                      <a:pt x="342" y="73"/>
                      <a:pt x="342" y="75"/>
                    </a:cubicBezTo>
                    <a:cubicBezTo>
                      <a:pt x="336" y="75"/>
                      <a:pt x="330" y="75"/>
                      <a:pt x="325" y="76"/>
                    </a:cubicBezTo>
                    <a:cubicBezTo>
                      <a:pt x="325" y="74"/>
                      <a:pt x="325" y="72"/>
                      <a:pt x="325" y="71"/>
                    </a:cubicBezTo>
                    <a:close/>
                    <a:moveTo>
                      <a:pt x="320" y="64"/>
                    </a:moveTo>
                    <a:cubicBezTo>
                      <a:pt x="320" y="66"/>
                      <a:pt x="319" y="68"/>
                      <a:pt x="319" y="70"/>
                    </a:cubicBezTo>
                    <a:cubicBezTo>
                      <a:pt x="319" y="72"/>
                      <a:pt x="318" y="74"/>
                      <a:pt x="318" y="76"/>
                    </a:cubicBezTo>
                    <a:cubicBezTo>
                      <a:pt x="313" y="76"/>
                      <a:pt x="309" y="76"/>
                      <a:pt x="304" y="76"/>
                    </a:cubicBezTo>
                    <a:cubicBezTo>
                      <a:pt x="303" y="74"/>
                      <a:pt x="302" y="71"/>
                      <a:pt x="302" y="69"/>
                    </a:cubicBezTo>
                    <a:cubicBezTo>
                      <a:pt x="308" y="67"/>
                      <a:pt x="314" y="66"/>
                      <a:pt x="320" y="64"/>
                    </a:cubicBezTo>
                    <a:close/>
                    <a:moveTo>
                      <a:pt x="298" y="70"/>
                    </a:moveTo>
                    <a:cubicBezTo>
                      <a:pt x="298" y="72"/>
                      <a:pt x="298" y="74"/>
                      <a:pt x="299" y="76"/>
                    </a:cubicBezTo>
                    <a:cubicBezTo>
                      <a:pt x="286" y="77"/>
                      <a:pt x="274" y="77"/>
                      <a:pt x="261" y="78"/>
                    </a:cubicBezTo>
                    <a:cubicBezTo>
                      <a:pt x="273" y="75"/>
                      <a:pt x="286" y="72"/>
                      <a:pt x="298" y="70"/>
                    </a:cubicBezTo>
                    <a:close/>
                    <a:moveTo>
                      <a:pt x="1049" y="289"/>
                    </a:moveTo>
                    <a:cubicBezTo>
                      <a:pt x="1047" y="288"/>
                      <a:pt x="1045" y="289"/>
                      <a:pt x="1042" y="289"/>
                    </a:cubicBezTo>
                    <a:cubicBezTo>
                      <a:pt x="1039" y="289"/>
                      <a:pt x="1037" y="289"/>
                      <a:pt x="1034" y="289"/>
                    </a:cubicBezTo>
                    <a:cubicBezTo>
                      <a:pt x="1031" y="290"/>
                      <a:pt x="1031" y="296"/>
                      <a:pt x="1034" y="297"/>
                    </a:cubicBezTo>
                    <a:cubicBezTo>
                      <a:pt x="1037" y="297"/>
                      <a:pt x="1039" y="297"/>
                      <a:pt x="1042" y="297"/>
                    </a:cubicBezTo>
                    <a:cubicBezTo>
                      <a:pt x="1044" y="297"/>
                      <a:pt x="1046" y="297"/>
                      <a:pt x="1048" y="297"/>
                    </a:cubicBezTo>
                    <a:cubicBezTo>
                      <a:pt x="1048" y="297"/>
                      <a:pt x="1048" y="297"/>
                      <a:pt x="1048" y="297"/>
                    </a:cubicBezTo>
                    <a:cubicBezTo>
                      <a:pt x="1044" y="311"/>
                      <a:pt x="1025" y="308"/>
                      <a:pt x="1015" y="308"/>
                    </a:cubicBezTo>
                    <a:cubicBezTo>
                      <a:pt x="930" y="311"/>
                      <a:pt x="846" y="313"/>
                      <a:pt x="762" y="315"/>
                    </a:cubicBezTo>
                    <a:cubicBezTo>
                      <a:pt x="593" y="319"/>
                      <a:pt x="424" y="321"/>
                      <a:pt x="255" y="323"/>
                    </a:cubicBezTo>
                    <a:cubicBezTo>
                      <a:pt x="244" y="323"/>
                      <a:pt x="233" y="323"/>
                      <a:pt x="222" y="323"/>
                    </a:cubicBezTo>
                    <a:cubicBezTo>
                      <a:pt x="217" y="323"/>
                      <a:pt x="212" y="324"/>
                      <a:pt x="207" y="323"/>
                    </a:cubicBezTo>
                    <a:cubicBezTo>
                      <a:pt x="198" y="321"/>
                      <a:pt x="194" y="316"/>
                      <a:pt x="192" y="310"/>
                    </a:cubicBezTo>
                    <a:cubicBezTo>
                      <a:pt x="192" y="310"/>
                      <a:pt x="193" y="310"/>
                      <a:pt x="193" y="310"/>
                    </a:cubicBezTo>
                    <a:cubicBezTo>
                      <a:pt x="195" y="310"/>
                      <a:pt x="198" y="310"/>
                      <a:pt x="200" y="310"/>
                    </a:cubicBezTo>
                    <a:cubicBezTo>
                      <a:pt x="204" y="311"/>
                      <a:pt x="209" y="311"/>
                      <a:pt x="213" y="310"/>
                    </a:cubicBezTo>
                    <a:cubicBezTo>
                      <a:pt x="217" y="309"/>
                      <a:pt x="217" y="303"/>
                      <a:pt x="213" y="302"/>
                    </a:cubicBezTo>
                    <a:cubicBezTo>
                      <a:pt x="209" y="301"/>
                      <a:pt x="204" y="302"/>
                      <a:pt x="200" y="302"/>
                    </a:cubicBezTo>
                    <a:cubicBezTo>
                      <a:pt x="197" y="302"/>
                      <a:pt x="193" y="302"/>
                      <a:pt x="191" y="304"/>
                    </a:cubicBezTo>
                    <a:cubicBezTo>
                      <a:pt x="190" y="303"/>
                      <a:pt x="190" y="301"/>
                      <a:pt x="190" y="299"/>
                    </a:cubicBezTo>
                    <a:cubicBezTo>
                      <a:pt x="189" y="278"/>
                      <a:pt x="192" y="257"/>
                      <a:pt x="192" y="236"/>
                    </a:cubicBezTo>
                    <a:cubicBezTo>
                      <a:pt x="194" y="195"/>
                      <a:pt x="195" y="154"/>
                      <a:pt x="196" y="112"/>
                    </a:cubicBezTo>
                    <a:cubicBezTo>
                      <a:pt x="196" y="113"/>
                      <a:pt x="197" y="113"/>
                      <a:pt x="198" y="113"/>
                    </a:cubicBezTo>
                    <a:cubicBezTo>
                      <a:pt x="202" y="113"/>
                      <a:pt x="207" y="113"/>
                      <a:pt x="211" y="113"/>
                    </a:cubicBezTo>
                    <a:cubicBezTo>
                      <a:pt x="215" y="113"/>
                      <a:pt x="219" y="113"/>
                      <a:pt x="223" y="111"/>
                    </a:cubicBezTo>
                    <a:cubicBezTo>
                      <a:pt x="225" y="110"/>
                      <a:pt x="225" y="107"/>
                      <a:pt x="223" y="106"/>
                    </a:cubicBezTo>
                    <a:cubicBezTo>
                      <a:pt x="219" y="103"/>
                      <a:pt x="215" y="104"/>
                      <a:pt x="211" y="104"/>
                    </a:cubicBezTo>
                    <a:cubicBezTo>
                      <a:pt x="207" y="104"/>
                      <a:pt x="202" y="104"/>
                      <a:pt x="197" y="104"/>
                    </a:cubicBezTo>
                    <a:cubicBezTo>
                      <a:pt x="197" y="104"/>
                      <a:pt x="196" y="104"/>
                      <a:pt x="196" y="104"/>
                    </a:cubicBezTo>
                    <a:cubicBezTo>
                      <a:pt x="196" y="100"/>
                      <a:pt x="196" y="97"/>
                      <a:pt x="196" y="93"/>
                    </a:cubicBezTo>
                    <a:cubicBezTo>
                      <a:pt x="196" y="92"/>
                      <a:pt x="196" y="91"/>
                      <a:pt x="196" y="91"/>
                    </a:cubicBezTo>
                    <a:cubicBezTo>
                      <a:pt x="475" y="80"/>
                      <a:pt x="754" y="78"/>
                      <a:pt x="1033" y="85"/>
                    </a:cubicBezTo>
                    <a:cubicBezTo>
                      <a:pt x="1034" y="86"/>
                      <a:pt x="1035" y="87"/>
                      <a:pt x="1036" y="88"/>
                    </a:cubicBezTo>
                    <a:cubicBezTo>
                      <a:pt x="1038" y="88"/>
                      <a:pt x="1039" y="90"/>
                      <a:pt x="1040" y="92"/>
                    </a:cubicBezTo>
                    <a:cubicBezTo>
                      <a:pt x="1039" y="92"/>
                      <a:pt x="1037" y="91"/>
                      <a:pt x="1035" y="90"/>
                    </a:cubicBezTo>
                    <a:cubicBezTo>
                      <a:pt x="1031" y="89"/>
                      <a:pt x="1028" y="93"/>
                      <a:pt x="1032" y="96"/>
                    </a:cubicBezTo>
                    <a:cubicBezTo>
                      <a:pt x="1035" y="98"/>
                      <a:pt x="1039" y="99"/>
                      <a:pt x="1043" y="99"/>
                    </a:cubicBezTo>
                    <a:cubicBezTo>
                      <a:pt x="1046" y="113"/>
                      <a:pt x="1044" y="135"/>
                      <a:pt x="1044" y="142"/>
                    </a:cubicBezTo>
                    <a:cubicBezTo>
                      <a:pt x="1045" y="164"/>
                      <a:pt x="1045" y="185"/>
                      <a:pt x="1046" y="207"/>
                    </a:cubicBezTo>
                    <a:cubicBezTo>
                      <a:pt x="1047" y="227"/>
                      <a:pt x="1047" y="247"/>
                      <a:pt x="1048" y="266"/>
                    </a:cubicBezTo>
                    <a:cubicBezTo>
                      <a:pt x="1048" y="272"/>
                      <a:pt x="1050" y="281"/>
                      <a:pt x="1049" y="289"/>
                    </a:cubicBezTo>
                    <a:close/>
                    <a:moveTo>
                      <a:pt x="928" y="45"/>
                    </a:moveTo>
                    <a:cubicBezTo>
                      <a:pt x="934" y="48"/>
                      <a:pt x="940" y="50"/>
                      <a:pt x="946" y="52"/>
                    </a:cubicBezTo>
                    <a:cubicBezTo>
                      <a:pt x="946" y="56"/>
                      <a:pt x="946" y="59"/>
                      <a:pt x="946" y="62"/>
                    </a:cubicBezTo>
                    <a:cubicBezTo>
                      <a:pt x="947" y="66"/>
                      <a:pt x="946" y="69"/>
                      <a:pt x="947" y="72"/>
                    </a:cubicBezTo>
                    <a:cubicBezTo>
                      <a:pt x="942" y="72"/>
                      <a:pt x="937" y="72"/>
                      <a:pt x="932" y="71"/>
                    </a:cubicBezTo>
                    <a:cubicBezTo>
                      <a:pt x="931" y="66"/>
                      <a:pt x="929" y="62"/>
                      <a:pt x="928" y="57"/>
                    </a:cubicBezTo>
                    <a:cubicBezTo>
                      <a:pt x="927" y="53"/>
                      <a:pt x="927" y="49"/>
                      <a:pt x="928" y="45"/>
                    </a:cubicBezTo>
                    <a:close/>
                    <a:moveTo>
                      <a:pt x="952" y="62"/>
                    </a:moveTo>
                    <a:cubicBezTo>
                      <a:pt x="952" y="59"/>
                      <a:pt x="952" y="57"/>
                      <a:pt x="951" y="54"/>
                    </a:cubicBezTo>
                    <a:cubicBezTo>
                      <a:pt x="957" y="56"/>
                      <a:pt x="962" y="58"/>
                      <a:pt x="967" y="60"/>
                    </a:cubicBezTo>
                    <a:cubicBezTo>
                      <a:pt x="968" y="62"/>
                      <a:pt x="968" y="64"/>
                      <a:pt x="968" y="67"/>
                    </a:cubicBezTo>
                    <a:cubicBezTo>
                      <a:pt x="968" y="68"/>
                      <a:pt x="968" y="70"/>
                      <a:pt x="968" y="72"/>
                    </a:cubicBezTo>
                    <a:cubicBezTo>
                      <a:pt x="963" y="72"/>
                      <a:pt x="958" y="72"/>
                      <a:pt x="953" y="72"/>
                    </a:cubicBezTo>
                    <a:cubicBezTo>
                      <a:pt x="954" y="68"/>
                      <a:pt x="953" y="65"/>
                      <a:pt x="952" y="62"/>
                    </a:cubicBezTo>
                    <a:close/>
                    <a:moveTo>
                      <a:pt x="974" y="62"/>
                    </a:moveTo>
                    <a:cubicBezTo>
                      <a:pt x="984" y="66"/>
                      <a:pt x="994" y="69"/>
                      <a:pt x="1004" y="73"/>
                    </a:cubicBezTo>
                    <a:cubicBezTo>
                      <a:pt x="994" y="73"/>
                      <a:pt x="984" y="72"/>
                      <a:pt x="975" y="72"/>
                    </a:cubicBezTo>
                    <a:cubicBezTo>
                      <a:pt x="975" y="69"/>
                      <a:pt x="975" y="66"/>
                      <a:pt x="974" y="62"/>
                    </a:cubicBezTo>
                    <a:close/>
                    <a:moveTo>
                      <a:pt x="1239" y="203"/>
                    </a:moveTo>
                    <a:cubicBezTo>
                      <a:pt x="1218" y="205"/>
                      <a:pt x="1197" y="207"/>
                      <a:pt x="1176" y="209"/>
                    </a:cubicBezTo>
                    <a:cubicBezTo>
                      <a:pt x="1156" y="211"/>
                      <a:pt x="1135" y="213"/>
                      <a:pt x="1114" y="216"/>
                    </a:cubicBezTo>
                    <a:cubicBezTo>
                      <a:pt x="1098" y="218"/>
                      <a:pt x="1080" y="219"/>
                      <a:pt x="1064" y="225"/>
                    </a:cubicBezTo>
                    <a:cubicBezTo>
                      <a:pt x="1062" y="225"/>
                      <a:pt x="1061" y="225"/>
                      <a:pt x="1059" y="225"/>
                    </a:cubicBezTo>
                    <a:cubicBezTo>
                      <a:pt x="1059" y="220"/>
                      <a:pt x="1059" y="215"/>
                      <a:pt x="1059" y="210"/>
                    </a:cubicBezTo>
                    <a:cubicBezTo>
                      <a:pt x="1062" y="212"/>
                      <a:pt x="1065" y="213"/>
                      <a:pt x="1069" y="214"/>
                    </a:cubicBezTo>
                    <a:cubicBezTo>
                      <a:pt x="1073" y="214"/>
                      <a:pt x="1078" y="215"/>
                      <a:pt x="1081" y="212"/>
                    </a:cubicBezTo>
                    <a:cubicBezTo>
                      <a:pt x="1082" y="211"/>
                      <a:pt x="1082" y="210"/>
                      <a:pt x="1081" y="209"/>
                    </a:cubicBezTo>
                    <a:cubicBezTo>
                      <a:pt x="1078" y="206"/>
                      <a:pt x="1075" y="207"/>
                      <a:pt x="1071" y="206"/>
                    </a:cubicBezTo>
                    <a:cubicBezTo>
                      <a:pt x="1067" y="206"/>
                      <a:pt x="1062" y="205"/>
                      <a:pt x="1058" y="204"/>
                    </a:cubicBezTo>
                    <a:cubicBezTo>
                      <a:pt x="1058" y="199"/>
                      <a:pt x="1058" y="193"/>
                      <a:pt x="1058" y="188"/>
                    </a:cubicBezTo>
                    <a:cubicBezTo>
                      <a:pt x="1057" y="161"/>
                      <a:pt x="1056" y="135"/>
                      <a:pt x="1055" y="109"/>
                    </a:cubicBezTo>
                    <a:cubicBezTo>
                      <a:pt x="1055" y="97"/>
                      <a:pt x="1054" y="84"/>
                      <a:pt x="1044" y="78"/>
                    </a:cubicBezTo>
                    <a:cubicBezTo>
                      <a:pt x="1043" y="76"/>
                      <a:pt x="1042" y="75"/>
                      <a:pt x="1040" y="74"/>
                    </a:cubicBezTo>
                    <a:cubicBezTo>
                      <a:pt x="1012" y="64"/>
                      <a:pt x="983" y="53"/>
                      <a:pt x="955" y="43"/>
                    </a:cubicBezTo>
                    <a:cubicBezTo>
                      <a:pt x="957" y="43"/>
                      <a:pt x="959" y="43"/>
                      <a:pt x="962" y="44"/>
                    </a:cubicBezTo>
                    <a:cubicBezTo>
                      <a:pt x="965" y="44"/>
                      <a:pt x="969" y="46"/>
                      <a:pt x="972" y="44"/>
                    </a:cubicBezTo>
                    <a:cubicBezTo>
                      <a:pt x="974" y="44"/>
                      <a:pt x="974" y="42"/>
                      <a:pt x="973" y="40"/>
                    </a:cubicBezTo>
                    <a:cubicBezTo>
                      <a:pt x="972" y="36"/>
                      <a:pt x="966" y="36"/>
                      <a:pt x="962" y="35"/>
                    </a:cubicBezTo>
                    <a:cubicBezTo>
                      <a:pt x="957" y="35"/>
                      <a:pt x="953" y="36"/>
                      <a:pt x="949" y="39"/>
                    </a:cubicBezTo>
                    <a:cubicBezTo>
                      <a:pt x="949" y="40"/>
                      <a:pt x="949" y="40"/>
                      <a:pt x="949" y="41"/>
                    </a:cubicBezTo>
                    <a:cubicBezTo>
                      <a:pt x="937" y="37"/>
                      <a:pt x="926" y="32"/>
                      <a:pt x="914" y="28"/>
                    </a:cubicBezTo>
                    <a:cubicBezTo>
                      <a:pt x="1038" y="37"/>
                      <a:pt x="1162" y="32"/>
                      <a:pt x="1285" y="14"/>
                    </a:cubicBezTo>
                    <a:cubicBezTo>
                      <a:pt x="1273" y="33"/>
                      <a:pt x="1261" y="52"/>
                      <a:pt x="1249" y="71"/>
                    </a:cubicBezTo>
                    <a:cubicBezTo>
                      <a:pt x="1244" y="80"/>
                      <a:pt x="1238" y="89"/>
                      <a:pt x="1232" y="99"/>
                    </a:cubicBezTo>
                    <a:cubicBezTo>
                      <a:pt x="1228" y="105"/>
                      <a:pt x="1222" y="111"/>
                      <a:pt x="1222" y="119"/>
                    </a:cubicBezTo>
                    <a:cubicBezTo>
                      <a:pt x="1221" y="132"/>
                      <a:pt x="1240" y="145"/>
                      <a:pt x="1248" y="153"/>
                    </a:cubicBezTo>
                    <a:cubicBezTo>
                      <a:pt x="1257" y="164"/>
                      <a:pt x="1267" y="174"/>
                      <a:pt x="1276" y="184"/>
                    </a:cubicBezTo>
                    <a:cubicBezTo>
                      <a:pt x="1274" y="184"/>
                      <a:pt x="1272" y="185"/>
                      <a:pt x="1269" y="185"/>
                    </a:cubicBezTo>
                    <a:cubicBezTo>
                      <a:pt x="1266" y="186"/>
                      <a:pt x="1262" y="186"/>
                      <a:pt x="1258" y="186"/>
                    </a:cubicBezTo>
                    <a:cubicBezTo>
                      <a:pt x="1255" y="186"/>
                      <a:pt x="1255" y="190"/>
                      <a:pt x="1257" y="191"/>
                    </a:cubicBezTo>
                    <a:cubicBezTo>
                      <a:pt x="1261" y="192"/>
                      <a:pt x="1265" y="192"/>
                      <a:pt x="1270" y="192"/>
                    </a:cubicBezTo>
                    <a:cubicBezTo>
                      <a:pt x="1273" y="192"/>
                      <a:pt x="1278" y="192"/>
                      <a:pt x="1280" y="189"/>
                    </a:cubicBezTo>
                    <a:cubicBezTo>
                      <a:pt x="1281" y="189"/>
                      <a:pt x="1281" y="189"/>
                      <a:pt x="1281" y="189"/>
                    </a:cubicBezTo>
                    <a:cubicBezTo>
                      <a:pt x="1284" y="192"/>
                      <a:pt x="1288" y="196"/>
                      <a:pt x="1292" y="199"/>
                    </a:cubicBezTo>
                    <a:cubicBezTo>
                      <a:pt x="1274" y="198"/>
                      <a:pt x="1256" y="201"/>
                      <a:pt x="1239" y="2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>
                  <a:solidFill>
                    <a:srgbClr val="005790"/>
                  </a:solidFill>
                  <a:cs typeface="+mn-ea"/>
                  <a:sym typeface="+mn-lt"/>
                </a:endParaRPr>
              </a:p>
            </p:txBody>
          </p:sp>
          <p:sp>
            <p:nvSpPr>
              <p:cNvPr id="15" name="Freeform 93"/>
              <p:cNvSpPr/>
              <p:nvPr/>
            </p:nvSpPr>
            <p:spPr bwMode="auto">
              <a:xfrm>
                <a:off x="4583754" y="3442044"/>
                <a:ext cx="84343" cy="38883"/>
              </a:xfrm>
              <a:custGeom>
                <a:avLst/>
                <a:gdLst>
                  <a:gd name="T0" fmla="*/ 21 w 27"/>
                  <a:gd name="T1" fmla="*/ 1 h 11"/>
                  <a:gd name="T2" fmla="*/ 3 w 27"/>
                  <a:gd name="T3" fmla="*/ 0 h 11"/>
                  <a:gd name="T4" fmla="*/ 2 w 27"/>
                  <a:gd name="T5" fmla="*/ 5 h 11"/>
                  <a:gd name="T6" fmla="*/ 20 w 27"/>
                  <a:gd name="T7" fmla="*/ 9 h 11"/>
                  <a:gd name="T8" fmla="*/ 21 w 27"/>
                  <a:gd name="T9" fmla="*/ 1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7" h="11">
                    <a:moveTo>
                      <a:pt x="21" y="1"/>
                    </a:moveTo>
                    <a:cubicBezTo>
                      <a:pt x="15" y="0"/>
                      <a:pt x="9" y="0"/>
                      <a:pt x="3" y="0"/>
                    </a:cubicBezTo>
                    <a:cubicBezTo>
                      <a:pt x="0" y="0"/>
                      <a:pt x="0" y="4"/>
                      <a:pt x="2" y="5"/>
                    </a:cubicBezTo>
                    <a:cubicBezTo>
                      <a:pt x="8" y="6"/>
                      <a:pt x="14" y="8"/>
                      <a:pt x="20" y="9"/>
                    </a:cubicBezTo>
                    <a:cubicBezTo>
                      <a:pt x="26" y="11"/>
                      <a:pt x="27" y="1"/>
                      <a:pt x="21" y="1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>
                  <a:solidFill>
                    <a:srgbClr val="005790"/>
                  </a:solidFill>
                  <a:cs typeface="+mn-ea"/>
                  <a:sym typeface="+mn-lt"/>
                </a:endParaRPr>
              </a:p>
            </p:txBody>
          </p:sp>
          <p:sp>
            <p:nvSpPr>
              <p:cNvPr id="16" name="Freeform 94"/>
              <p:cNvSpPr/>
              <p:nvPr/>
            </p:nvSpPr>
            <p:spPr bwMode="auto">
              <a:xfrm>
                <a:off x="4712611" y="3439451"/>
                <a:ext cx="117143" cy="33698"/>
              </a:xfrm>
              <a:custGeom>
                <a:avLst/>
                <a:gdLst>
                  <a:gd name="T0" fmla="*/ 32 w 37"/>
                  <a:gd name="T1" fmla="*/ 2 h 10"/>
                  <a:gd name="T2" fmla="*/ 4 w 37"/>
                  <a:gd name="T3" fmla="*/ 0 h 10"/>
                  <a:gd name="T4" fmla="*/ 4 w 37"/>
                  <a:gd name="T5" fmla="*/ 6 h 10"/>
                  <a:gd name="T6" fmla="*/ 31 w 37"/>
                  <a:gd name="T7" fmla="*/ 10 h 10"/>
                  <a:gd name="T8" fmla="*/ 32 w 37"/>
                  <a:gd name="T9" fmla="*/ 2 h 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7" h="10">
                    <a:moveTo>
                      <a:pt x="32" y="2"/>
                    </a:moveTo>
                    <a:cubicBezTo>
                      <a:pt x="23" y="0"/>
                      <a:pt x="14" y="0"/>
                      <a:pt x="4" y="0"/>
                    </a:cubicBezTo>
                    <a:cubicBezTo>
                      <a:pt x="1" y="0"/>
                      <a:pt x="0" y="5"/>
                      <a:pt x="4" y="6"/>
                    </a:cubicBezTo>
                    <a:cubicBezTo>
                      <a:pt x="13" y="8"/>
                      <a:pt x="22" y="10"/>
                      <a:pt x="31" y="10"/>
                    </a:cubicBezTo>
                    <a:cubicBezTo>
                      <a:pt x="36" y="10"/>
                      <a:pt x="37" y="2"/>
                      <a:pt x="32" y="2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>
                  <a:solidFill>
                    <a:srgbClr val="005790"/>
                  </a:solidFill>
                  <a:cs typeface="+mn-ea"/>
                  <a:sym typeface="+mn-lt"/>
                </a:endParaRPr>
              </a:p>
            </p:txBody>
          </p:sp>
          <p:sp>
            <p:nvSpPr>
              <p:cNvPr id="17" name="Freeform 95"/>
              <p:cNvSpPr/>
              <p:nvPr/>
            </p:nvSpPr>
            <p:spPr bwMode="auto">
              <a:xfrm>
                <a:off x="4888327" y="3439451"/>
                <a:ext cx="96058" cy="38883"/>
              </a:xfrm>
              <a:custGeom>
                <a:avLst/>
                <a:gdLst>
                  <a:gd name="T0" fmla="*/ 28 w 30"/>
                  <a:gd name="T1" fmla="*/ 3 h 11"/>
                  <a:gd name="T2" fmla="*/ 17 w 30"/>
                  <a:gd name="T3" fmla="*/ 1 h 11"/>
                  <a:gd name="T4" fmla="*/ 4 w 30"/>
                  <a:gd name="T5" fmla="*/ 3 h 11"/>
                  <a:gd name="T6" fmla="*/ 4 w 30"/>
                  <a:gd name="T7" fmla="*/ 9 h 11"/>
                  <a:gd name="T8" fmla="*/ 17 w 30"/>
                  <a:gd name="T9" fmla="*/ 10 h 11"/>
                  <a:gd name="T10" fmla="*/ 28 w 30"/>
                  <a:gd name="T11" fmla="*/ 9 h 11"/>
                  <a:gd name="T12" fmla="*/ 28 w 30"/>
                  <a:gd name="T13" fmla="*/ 3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0" h="11">
                    <a:moveTo>
                      <a:pt x="28" y="3"/>
                    </a:moveTo>
                    <a:cubicBezTo>
                      <a:pt x="25" y="0"/>
                      <a:pt x="21" y="1"/>
                      <a:pt x="17" y="1"/>
                    </a:cubicBezTo>
                    <a:cubicBezTo>
                      <a:pt x="13" y="2"/>
                      <a:pt x="8" y="2"/>
                      <a:pt x="4" y="3"/>
                    </a:cubicBezTo>
                    <a:cubicBezTo>
                      <a:pt x="0" y="3"/>
                      <a:pt x="0" y="8"/>
                      <a:pt x="4" y="9"/>
                    </a:cubicBezTo>
                    <a:cubicBezTo>
                      <a:pt x="8" y="9"/>
                      <a:pt x="13" y="10"/>
                      <a:pt x="17" y="10"/>
                    </a:cubicBezTo>
                    <a:cubicBezTo>
                      <a:pt x="21" y="11"/>
                      <a:pt x="25" y="11"/>
                      <a:pt x="28" y="9"/>
                    </a:cubicBezTo>
                    <a:cubicBezTo>
                      <a:pt x="30" y="7"/>
                      <a:pt x="30" y="4"/>
                      <a:pt x="28" y="3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>
                  <a:solidFill>
                    <a:srgbClr val="005790"/>
                  </a:solidFill>
                  <a:cs typeface="+mn-ea"/>
                  <a:sym typeface="+mn-lt"/>
                </a:endParaRPr>
              </a:p>
            </p:txBody>
          </p:sp>
          <p:sp>
            <p:nvSpPr>
              <p:cNvPr id="18" name="Freeform 96"/>
              <p:cNvSpPr/>
              <p:nvPr/>
            </p:nvSpPr>
            <p:spPr bwMode="auto">
              <a:xfrm>
                <a:off x="5169471" y="3734953"/>
                <a:ext cx="124173" cy="49251"/>
              </a:xfrm>
              <a:custGeom>
                <a:avLst/>
                <a:gdLst>
                  <a:gd name="T0" fmla="*/ 36 w 39"/>
                  <a:gd name="T1" fmla="*/ 2 h 14"/>
                  <a:gd name="T2" fmla="*/ 22 w 39"/>
                  <a:gd name="T3" fmla="*/ 1 h 14"/>
                  <a:gd name="T4" fmla="*/ 6 w 39"/>
                  <a:gd name="T5" fmla="*/ 2 h 14"/>
                  <a:gd name="T6" fmla="*/ 5 w 39"/>
                  <a:gd name="T7" fmla="*/ 11 h 14"/>
                  <a:gd name="T8" fmla="*/ 37 w 39"/>
                  <a:gd name="T9" fmla="*/ 7 h 14"/>
                  <a:gd name="T10" fmla="*/ 36 w 39"/>
                  <a:gd name="T11" fmla="*/ 2 h 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9" h="14">
                    <a:moveTo>
                      <a:pt x="36" y="2"/>
                    </a:moveTo>
                    <a:cubicBezTo>
                      <a:pt x="31" y="0"/>
                      <a:pt x="27" y="1"/>
                      <a:pt x="22" y="1"/>
                    </a:cubicBezTo>
                    <a:cubicBezTo>
                      <a:pt x="17" y="2"/>
                      <a:pt x="11" y="2"/>
                      <a:pt x="6" y="2"/>
                    </a:cubicBezTo>
                    <a:cubicBezTo>
                      <a:pt x="2" y="2"/>
                      <a:pt x="0" y="10"/>
                      <a:pt x="5" y="11"/>
                    </a:cubicBezTo>
                    <a:cubicBezTo>
                      <a:pt x="15" y="12"/>
                      <a:pt x="28" y="14"/>
                      <a:pt x="37" y="7"/>
                    </a:cubicBezTo>
                    <a:cubicBezTo>
                      <a:pt x="39" y="5"/>
                      <a:pt x="38" y="3"/>
                      <a:pt x="36" y="2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>
                  <a:solidFill>
                    <a:srgbClr val="005790"/>
                  </a:solidFill>
                  <a:cs typeface="+mn-ea"/>
                  <a:sym typeface="+mn-lt"/>
                </a:endParaRPr>
              </a:p>
            </p:txBody>
          </p:sp>
          <p:sp>
            <p:nvSpPr>
              <p:cNvPr id="19" name="Freeform 97"/>
              <p:cNvSpPr/>
              <p:nvPr/>
            </p:nvSpPr>
            <p:spPr bwMode="auto">
              <a:xfrm>
                <a:off x="5373299" y="3721993"/>
                <a:ext cx="119487" cy="49251"/>
              </a:xfrm>
              <a:custGeom>
                <a:avLst/>
                <a:gdLst>
                  <a:gd name="T0" fmla="*/ 34 w 38"/>
                  <a:gd name="T1" fmla="*/ 3 h 14"/>
                  <a:gd name="T2" fmla="*/ 4 w 38"/>
                  <a:gd name="T3" fmla="*/ 4 h 14"/>
                  <a:gd name="T4" fmla="*/ 4 w 38"/>
                  <a:gd name="T5" fmla="*/ 11 h 14"/>
                  <a:gd name="T6" fmla="*/ 34 w 38"/>
                  <a:gd name="T7" fmla="*/ 11 h 14"/>
                  <a:gd name="T8" fmla="*/ 34 w 38"/>
                  <a:gd name="T9" fmla="*/ 3 h 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8" h="14">
                    <a:moveTo>
                      <a:pt x="34" y="3"/>
                    </a:moveTo>
                    <a:cubicBezTo>
                      <a:pt x="26" y="0"/>
                      <a:pt x="14" y="3"/>
                      <a:pt x="4" y="4"/>
                    </a:cubicBezTo>
                    <a:cubicBezTo>
                      <a:pt x="0" y="4"/>
                      <a:pt x="0" y="10"/>
                      <a:pt x="4" y="11"/>
                    </a:cubicBezTo>
                    <a:cubicBezTo>
                      <a:pt x="14" y="11"/>
                      <a:pt x="26" y="14"/>
                      <a:pt x="34" y="11"/>
                    </a:cubicBezTo>
                    <a:cubicBezTo>
                      <a:pt x="38" y="10"/>
                      <a:pt x="38" y="5"/>
                      <a:pt x="34" y="3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>
                  <a:solidFill>
                    <a:srgbClr val="005790"/>
                  </a:solidFill>
                  <a:cs typeface="+mn-ea"/>
                  <a:sym typeface="+mn-lt"/>
                </a:endParaRPr>
              </a:p>
            </p:txBody>
          </p:sp>
          <p:sp>
            <p:nvSpPr>
              <p:cNvPr id="20" name="Freeform 98"/>
              <p:cNvSpPr/>
              <p:nvPr/>
            </p:nvSpPr>
            <p:spPr bwMode="auto">
              <a:xfrm>
                <a:off x="5567758" y="3724584"/>
                <a:ext cx="107772" cy="38883"/>
              </a:xfrm>
              <a:custGeom>
                <a:avLst/>
                <a:gdLst>
                  <a:gd name="T0" fmla="*/ 30 w 34"/>
                  <a:gd name="T1" fmla="*/ 1 h 11"/>
                  <a:gd name="T2" fmla="*/ 16 w 34"/>
                  <a:gd name="T3" fmla="*/ 2 h 11"/>
                  <a:gd name="T4" fmla="*/ 2 w 34"/>
                  <a:gd name="T5" fmla="*/ 4 h 11"/>
                  <a:gd name="T6" fmla="*/ 1 w 34"/>
                  <a:gd name="T7" fmla="*/ 8 h 11"/>
                  <a:gd name="T8" fmla="*/ 17 w 34"/>
                  <a:gd name="T9" fmla="*/ 11 h 11"/>
                  <a:gd name="T10" fmla="*/ 32 w 34"/>
                  <a:gd name="T11" fmla="*/ 7 h 11"/>
                  <a:gd name="T12" fmla="*/ 30 w 34"/>
                  <a:gd name="T13" fmla="*/ 1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4" h="11">
                    <a:moveTo>
                      <a:pt x="30" y="1"/>
                    </a:moveTo>
                    <a:cubicBezTo>
                      <a:pt x="26" y="0"/>
                      <a:pt x="21" y="2"/>
                      <a:pt x="16" y="2"/>
                    </a:cubicBezTo>
                    <a:cubicBezTo>
                      <a:pt x="11" y="2"/>
                      <a:pt x="6" y="2"/>
                      <a:pt x="2" y="4"/>
                    </a:cubicBezTo>
                    <a:cubicBezTo>
                      <a:pt x="0" y="5"/>
                      <a:pt x="0" y="7"/>
                      <a:pt x="1" y="8"/>
                    </a:cubicBezTo>
                    <a:cubicBezTo>
                      <a:pt x="6" y="11"/>
                      <a:pt x="12" y="11"/>
                      <a:pt x="17" y="11"/>
                    </a:cubicBezTo>
                    <a:cubicBezTo>
                      <a:pt x="22" y="11"/>
                      <a:pt x="28" y="11"/>
                      <a:pt x="32" y="7"/>
                    </a:cubicBezTo>
                    <a:cubicBezTo>
                      <a:pt x="34" y="5"/>
                      <a:pt x="33" y="2"/>
                      <a:pt x="30" y="1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>
                  <a:solidFill>
                    <a:srgbClr val="005790"/>
                  </a:solidFill>
                  <a:cs typeface="+mn-ea"/>
                  <a:sym typeface="+mn-lt"/>
                </a:endParaRPr>
              </a:p>
            </p:txBody>
          </p:sp>
          <p:sp>
            <p:nvSpPr>
              <p:cNvPr id="21" name="Freeform 99"/>
              <p:cNvSpPr/>
              <p:nvPr/>
            </p:nvSpPr>
            <p:spPr bwMode="auto">
              <a:xfrm>
                <a:off x="5720043" y="3729769"/>
                <a:ext cx="107772" cy="33698"/>
              </a:xfrm>
              <a:custGeom>
                <a:avLst/>
                <a:gdLst>
                  <a:gd name="T0" fmla="*/ 28 w 34"/>
                  <a:gd name="T1" fmla="*/ 0 h 10"/>
                  <a:gd name="T2" fmla="*/ 3 w 34"/>
                  <a:gd name="T3" fmla="*/ 3 h 10"/>
                  <a:gd name="T4" fmla="*/ 3 w 34"/>
                  <a:gd name="T5" fmla="*/ 8 h 10"/>
                  <a:gd name="T6" fmla="*/ 28 w 34"/>
                  <a:gd name="T7" fmla="*/ 10 h 10"/>
                  <a:gd name="T8" fmla="*/ 28 w 34"/>
                  <a:gd name="T9" fmla="*/ 0 h 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4" h="10">
                    <a:moveTo>
                      <a:pt x="28" y="0"/>
                    </a:moveTo>
                    <a:cubicBezTo>
                      <a:pt x="20" y="0"/>
                      <a:pt x="12" y="2"/>
                      <a:pt x="3" y="3"/>
                    </a:cubicBezTo>
                    <a:cubicBezTo>
                      <a:pt x="0" y="3"/>
                      <a:pt x="0" y="7"/>
                      <a:pt x="3" y="8"/>
                    </a:cubicBezTo>
                    <a:cubicBezTo>
                      <a:pt x="12" y="9"/>
                      <a:pt x="20" y="10"/>
                      <a:pt x="28" y="10"/>
                    </a:cubicBezTo>
                    <a:cubicBezTo>
                      <a:pt x="34" y="10"/>
                      <a:pt x="34" y="1"/>
                      <a:pt x="28" y="0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>
                  <a:solidFill>
                    <a:srgbClr val="005790"/>
                  </a:solidFill>
                  <a:cs typeface="+mn-ea"/>
                  <a:sym typeface="+mn-lt"/>
                </a:endParaRPr>
              </a:p>
            </p:txBody>
          </p:sp>
          <p:sp>
            <p:nvSpPr>
              <p:cNvPr id="22" name="Freeform 100"/>
              <p:cNvSpPr/>
              <p:nvPr/>
            </p:nvSpPr>
            <p:spPr bwMode="auto">
              <a:xfrm>
                <a:off x="5893415" y="3719400"/>
                <a:ext cx="110115" cy="44067"/>
              </a:xfrm>
              <a:custGeom>
                <a:avLst/>
                <a:gdLst>
                  <a:gd name="T0" fmla="*/ 32 w 35"/>
                  <a:gd name="T1" fmla="*/ 1 h 13"/>
                  <a:gd name="T2" fmla="*/ 19 w 35"/>
                  <a:gd name="T3" fmla="*/ 2 h 13"/>
                  <a:gd name="T4" fmla="*/ 4 w 35"/>
                  <a:gd name="T5" fmla="*/ 3 h 13"/>
                  <a:gd name="T6" fmla="*/ 3 w 35"/>
                  <a:gd name="T7" fmla="*/ 8 h 13"/>
                  <a:gd name="T8" fmla="*/ 33 w 35"/>
                  <a:gd name="T9" fmla="*/ 7 h 13"/>
                  <a:gd name="T10" fmla="*/ 32 w 35"/>
                  <a:gd name="T11" fmla="*/ 1 h 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5" h="13">
                    <a:moveTo>
                      <a:pt x="32" y="1"/>
                    </a:moveTo>
                    <a:cubicBezTo>
                      <a:pt x="28" y="0"/>
                      <a:pt x="23" y="2"/>
                      <a:pt x="19" y="2"/>
                    </a:cubicBezTo>
                    <a:cubicBezTo>
                      <a:pt x="14" y="3"/>
                      <a:pt x="9" y="3"/>
                      <a:pt x="4" y="3"/>
                    </a:cubicBezTo>
                    <a:cubicBezTo>
                      <a:pt x="1" y="3"/>
                      <a:pt x="0" y="8"/>
                      <a:pt x="3" y="8"/>
                    </a:cubicBezTo>
                    <a:cubicBezTo>
                      <a:pt x="12" y="10"/>
                      <a:pt x="26" y="13"/>
                      <a:pt x="33" y="7"/>
                    </a:cubicBezTo>
                    <a:cubicBezTo>
                      <a:pt x="35" y="5"/>
                      <a:pt x="34" y="2"/>
                      <a:pt x="32" y="1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>
                  <a:solidFill>
                    <a:srgbClr val="005790"/>
                  </a:solidFill>
                  <a:cs typeface="+mn-ea"/>
                  <a:sym typeface="+mn-lt"/>
                </a:endParaRPr>
              </a:p>
            </p:txBody>
          </p:sp>
          <p:sp>
            <p:nvSpPr>
              <p:cNvPr id="23" name="Freeform 101"/>
              <p:cNvSpPr/>
              <p:nvPr/>
            </p:nvSpPr>
            <p:spPr bwMode="auto">
              <a:xfrm>
                <a:off x="6073817" y="3721993"/>
                <a:ext cx="121829" cy="51843"/>
              </a:xfrm>
              <a:custGeom>
                <a:avLst/>
                <a:gdLst>
                  <a:gd name="T0" fmla="*/ 32 w 39"/>
                  <a:gd name="T1" fmla="*/ 0 h 15"/>
                  <a:gd name="T2" fmla="*/ 5 w 39"/>
                  <a:gd name="T3" fmla="*/ 2 h 15"/>
                  <a:gd name="T4" fmla="*/ 3 w 39"/>
                  <a:gd name="T5" fmla="*/ 7 h 15"/>
                  <a:gd name="T6" fmla="*/ 35 w 39"/>
                  <a:gd name="T7" fmla="*/ 7 h 15"/>
                  <a:gd name="T8" fmla="*/ 32 w 39"/>
                  <a:gd name="T9" fmla="*/ 0 h 1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9" h="15">
                    <a:moveTo>
                      <a:pt x="32" y="0"/>
                    </a:moveTo>
                    <a:cubicBezTo>
                      <a:pt x="23" y="2"/>
                      <a:pt x="14" y="4"/>
                      <a:pt x="5" y="2"/>
                    </a:cubicBezTo>
                    <a:cubicBezTo>
                      <a:pt x="2" y="1"/>
                      <a:pt x="0" y="5"/>
                      <a:pt x="3" y="7"/>
                    </a:cubicBezTo>
                    <a:cubicBezTo>
                      <a:pt x="13" y="12"/>
                      <a:pt x="26" y="15"/>
                      <a:pt x="35" y="7"/>
                    </a:cubicBezTo>
                    <a:cubicBezTo>
                      <a:pt x="39" y="5"/>
                      <a:pt x="37" y="0"/>
                      <a:pt x="32" y="0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>
                  <a:solidFill>
                    <a:srgbClr val="005790"/>
                  </a:solidFill>
                  <a:cs typeface="+mn-ea"/>
                  <a:sym typeface="+mn-lt"/>
                </a:endParaRPr>
              </a:p>
            </p:txBody>
          </p:sp>
          <p:sp>
            <p:nvSpPr>
              <p:cNvPr id="24" name="Freeform 102"/>
              <p:cNvSpPr/>
              <p:nvPr/>
            </p:nvSpPr>
            <p:spPr bwMode="auto">
              <a:xfrm>
                <a:off x="6261246" y="3711625"/>
                <a:ext cx="126515" cy="44067"/>
              </a:xfrm>
              <a:custGeom>
                <a:avLst/>
                <a:gdLst>
                  <a:gd name="T0" fmla="*/ 34 w 40"/>
                  <a:gd name="T1" fmla="*/ 1 h 13"/>
                  <a:gd name="T2" fmla="*/ 19 w 40"/>
                  <a:gd name="T3" fmla="*/ 1 h 13"/>
                  <a:gd name="T4" fmla="*/ 5 w 40"/>
                  <a:gd name="T5" fmla="*/ 1 h 13"/>
                  <a:gd name="T6" fmla="*/ 4 w 40"/>
                  <a:gd name="T7" fmla="*/ 7 h 13"/>
                  <a:gd name="T8" fmla="*/ 35 w 40"/>
                  <a:gd name="T9" fmla="*/ 10 h 13"/>
                  <a:gd name="T10" fmla="*/ 34 w 40"/>
                  <a:gd name="T11" fmla="*/ 1 h 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40" h="13">
                    <a:moveTo>
                      <a:pt x="34" y="1"/>
                    </a:moveTo>
                    <a:cubicBezTo>
                      <a:pt x="29" y="1"/>
                      <a:pt x="24" y="1"/>
                      <a:pt x="19" y="1"/>
                    </a:cubicBezTo>
                    <a:cubicBezTo>
                      <a:pt x="14" y="1"/>
                      <a:pt x="10" y="1"/>
                      <a:pt x="5" y="1"/>
                    </a:cubicBezTo>
                    <a:cubicBezTo>
                      <a:pt x="1" y="0"/>
                      <a:pt x="0" y="6"/>
                      <a:pt x="4" y="7"/>
                    </a:cubicBezTo>
                    <a:cubicBezTo>
                      <a:pt x="13" y="10"/>
                      <a:pt x="26" y="13"/>
                      <a:pt x="35" y="10"/>
                    </a:cubicBezTo>
                    <a:cubicBezTo>
                      <a:pt x="40" y="8"/>
                      <a:pt x="39" y="2"/>
                      <a:pt x="34" y="1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>
                  <a:solidFill>
                    <a:srgbClr val="005790"/>
                  </a:solidFill>
                  <a:cs typeface="+mn-ea"/>
                  <a:sym typeface="+mn-lt"/>
                </a:endParaRPr>
              </a:p>
            </p:txBody>
          </p:sp>
          <p:sp>
            <p:nvSpPr>
              <p:cNvPr id="25" name="Freeform 103"/>
              <p:cNvSpPr/>
              <p:nvPr/>
            </p:nvSpPr>
            <p:spPr bwMode="auto">
              <a:xfrm>
                <a:off x="6448675" y="3706440"/>
                <a:ext cx="126515" cy="46658"/>
              </a:xfrm>
              <a:custGeom>
                <a:avLst/>
                <a:gdLst>
                  <a:gd name="T0" fmla="*/ 36 w 40"/>
                  <a:gd name="T1" fmla="*/ 3 h 13"/>
                  <a:gd name="T2" fmla="*/ 4 w 40"/>
                  <a:gd name="T3" fmla="*/ 4 h 13"/>
                  <a:gd name="T4" fmla="*/ 4 w 40"/>
                  <a:gd name="T5" fmla="*/ 10 h 13"/>
                  <a:gd name="T6" fmla="*/ 36 w 40"/>
                  <a:gd name="T7" fmla="*/ 11 h 13"/>
                  <a:gd name="T8" fmla="*/ 36 w 40"/>
                  <a:gd name="T9" fmla="*/ 3 h 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0" h="13">
                    <a:moveTo>
                      <a:pt x="36" y="3"/>
                    </a:moveTo>
                    <a:cubicBezTo>
                      <a:pt x="26" y="0"/>
                      <a:pt x="14" y="2"/>
                      <a:pt x="4" y="4"/>
                    </a:cubicBezTo>
                    <a:cubicBezTo>
                      <a:pt x="0" y="4"/>
                      <a:pt x="0" y="9"/>
                      <a:pt x="4" y="10"/>
                    </a:cubicBezTo>
                    <a:cubicBezTo>
                      <a:pt x="14" y="11"/>
                      <a:pt x="26" y="13"/>
                      <a:pt x="36" y="11"/>
                    </a:cubicBezTo>
                    <a:cubicBezTo>
                      <a:pt x="40" y="10"/>
                      <a:pt x="40" y="4"/>
                      <a:pt x="36" y="3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>
                  <a:solidFill>
                    <a:srgbClr val="005790"/>
                  </a:solidFill>
                  <a:cs typeface="+mn-ea"/>
                  <a:sym typeface="+mn-lt"/>
                </a:endParaRPr>
              </a:p>
            </p:txBody>
          </p:sp>
          <p:sp>
            <p:nvSpPr>
              <p:cNvPr id="26" name="Freeform 104"/>
              <p:cNvSpPr/>
              <p:nvPr/>
            </p:nvSpPr>
            <p:spPr bwMode="auto">
              <a:xfrm>
                <a:off x="6643132" y="3711625"/>
                <a:ext cx="121829" cy="38883"/>
              </a:xfrm>
              <a:custGeom>
                <a:avLst/>
                <a:gdLst>
                  <a:gd name="T0" fmla="*/ 34 w 38"/>
                  <a:gd name="T1" fmla="*/ 2 h 11"/>
                  <a:gd name="T2" fmla="*/ 20 w 38"/>
                  <a:gd name="T3" fmla="*/ 1 h 11"/>
                  <a:gd name="T4" fmla="*/ 4 w 38"/>
                  <a:gd name="T5" fmla="*/ 2 h 11"/>
                  <a:gd name="T6" fmla="*/ 4 w 38"/>
                  <a:gd name="T7" fmla="*/ 9 h 11"/>
                  <a:gd name="T8" fmla="*/ 20 w 38"/>
                  <a:gd name="T9" fmla="*/ 10 h 11"/>
                  <a:gd name="T10" fmla="*/ 34 w 38"/>
                  <a:gd name="T11" fmla="*/ 10 h 11"/>
                  <a:gd name="T12" fmla="*/ 34 w 38"/>
                  <a:gd name="T13" fmla="*/ 2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8" h="11">
                    <a:moveTo>
                      <a:pt x="34" y="2"/>
                    </a:moveTo>
                    <a:cubicBezTo>
                      <a:pt x="30" y="0"/>
                      <a:pt x="24" y="1"/>
                      <a:pt x="20" y="1"/>
                    </a:cubicBezTo>
                    <a:cubicBezTo>
                      <a:pt x="15" y="2"/>
                      <a:pt x="9" y="2"/>
                      <a:pt x="4" y="2"/>
                    </a:cubicBezTo>
                    <a:cubicBezTo>
                      <a:pt x="0" y="3"/>
                      <a:pt x="0" y="9"/>
                      <a:pt x="4" y="9"/>
                    </a:cubicBezTo>
                    <a:cubicBezTo>
                      <a:pt x="9" y="9"/>
                      <a:pt x="15" y="10"/>
                      <a:pt x="20" y="10"/>
                    </a:cubicBezTo>
                    <a:cubicBezTo>
                      <a:pt x="24" y="10"/>
                      <a:pt x="30" y="11"/>
                      <a:pt x="34" y="10"/>
                    </a:cubicBezTo>
                    <a:cubicBezTo>
                      <a:pt x="38" y="8"/>
                      <a:pt x="38" y="3"/>
                      <a:pt x="34" y="2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>
                  <a:solidFill>
                    <a:srgbClr val="005790"/>
                  </a:solidFill>
                  <a:cs typeface="+mn-ea"/>
                  <a:sym typeface="+mn-lt"/>
                </a:endParaRPr>
              </a:p>
            </p:txBody>
          </p:sp>
          <p:sp>
            <p:nvSpPr>
              <p:cNvPr id="27" name="Freeform 105"/>
              <p:cNvSpPr/>
              <p:nvPr/>
            </p:nvSpPr>
            <p:spPr bwMode="auto">
              <a:xfrm>
                <a:off x="6828219" y="3711625"/>
                <a:ext cx="93715" cy="44067"/>
              </a:xfrm>
              <a:custGeom>
                <a:avLst/>
                <a:gdLst>
                  <a:gd name="T0" fmla="*/ 27 w 30"/>
                  <a:gd name="T1" fmla="*/ 3 h 13"/>
                  <a:gd name="T2" fmla="*/ 17 w 30"/>
                  <a:gd name="T3" fmla="*/ 2 h 13"/>
                  <a:gd name="T4" fmla="*/ 5 w 30"/>
                  <a:gd name="T5" fmla="*/ 1 h 13"/>
                  <a:gd name="T6" fmla="*/ 3 w 30"/>
                  <a:gd name="T7" fmla="*/ 7 h 13"/>
                  <a:gd name="T8" fmla="*/ 28 w 30"/>
                  <a:gd name="T9" fmla="*/ 8 h 13"/>
                  <a:gd name="T10" fmla="*/ 27 w 30"/>
                  <a:gd name="T11" fmla="*/ 3 h 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0" h="13">
                    <a:moveTo>
                      <a:pt x="27" y="3"/>
                    </a:moveTo>
                    <a:cubicBezTo>
                      <a:pt x="24" y="2"/>
                      <a:pt x="20" y="2"/>
                      <a:pt x="17" y="2"/>
                    </a:cubicBezTo>
                    <a:cubicBezTo>
                      <a:pt x="13" y="2"/>
                      <a:pt x="9" y="2"/>
                      <a:pt x="5" y="1"/>
                    </a:cubicBezTo>
                    <a:cubicBezTo>
                      <a:pt x="1" y="0"/>
                      <a:pt x="0" y="5"/>
                      <a:pt x="3" y="7"/>
                    </a:cubicBezTo>
                    <a:cubicBezTo>
                      <a:pt x="10" y="9"/>
                      <a:pt x="21" y="13"/>
                      <a:pt x="28" y="8"/>
                    </a:cubicBezTo>
                    <a:cubicBezTo>
                      <a:pt x="30" y="7"/>
                      <a:pt x="30" y="3"/>
                      <a:pt x="27" y="3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>
                  <a:solidFill>
                    <a:srgbClr val="005790"/>
                  </a:solidFill>
                  <a:cs typeface="+mn-ea"/>
                  <a:sym typeface="+mn-lt"/>
                </a:endParaRPr>
              </a:p>
            </p:txBody>
          </p:sp>
          <p:sp>
            <p:nvSpPr>
              <p:cNvPr id="28" name="Freeform 106"/>
              <p:cNvSpPr/>
              <p:nvPr/>
            </p:nvSpPr>
            <p:spPr bwMode="auto">
              <a:xfrm>
                <a:off x="6978163" y="3696072"/>
                <a:ext cx="114801" cy="38883"/>
              </a:xfrm>
              <a:custGeom>
                <a:avLst/>
                <a:gdLst>
                  <a:gd name="T0" fmla="*/ 32 w 36"/>
                  <a:gd name="T1" fmla="*/ 2 h 11"/>
                  <a:gd name="T2" fmla="*/ 19 w 36"/>
                  <a:gd name="T3" fmla="*/ 2 h 11"/>
                  <a:gd name="T4" fmla="*/ 4 w 36"/>
                  <a:gd name="T5" fmla="*/ 5 h 11"/>
                  <a:gd name="T6" fmla="*/ 5 w 36"/>
                  <a:gd name="T7" fmla="*/ 11 h 11"/>
                  <a:gd name="T8" fmla="*/ 20 w 36"/>
                  <a:gd name="T9" fmla="*/ 11 h 11"/>
                  <a:gd name="T10" fmla="*/ 33 w 36"/>
                  <a:gd name="T11" fmla="*/ 8 h 11"/>
                  <a:gd name="T12" fmla="*/ 32 w 36"/>
                  <a:gd name="T13" fmla="*/ 2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6" h="11">
                    <a:moveTo>
                      <a:pt x="32" y="2"/>
                    </a:moveTo>
                    <a:cubicBezTo>
                      <a:pt x="28" y="0"/>
                      <a:pt x="24" y="1"/>
                      <a:pt x="19" y="2"/>
                    </a:cubicBezTo>
                    <a:cubicBezTo>
                      <a:pt x="14" y="3"/>
                      <a:pt x="9" y="4"/>
                      <a:pt x="4" y="5"/>
                    </a:cubicBezTo>
                    <a:cubicBezTo>
                      <a:pt x="0" y="5"/>
                      <a:pt x="1" y="11"/>
                      <a:pt x="5" y="11"/>
                    </a:cubicBezTo>
                    <a:cubicBezTo>
                      <a:pt x="10" y="11"/>
                      <a:pt x="15" y="11"/>
                      <a:pt x="20" y="11"/>
                    </a:cubicBezTo>
                    <a:cubicBezTo>
                      <a:pt x="25" y="10"/>
                      <a:pt x="30" y="11"/>
                      <a:pt x="33" y="8"/>
                    </a:cubicBezTo>
                    <a:cubicBezTo>
                      <a:pt x="36" y="6"/>
                      <a:pt x="35" y="3"/>
                      <a:pt x="32" y="2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>
                  <a:solidFill>
                    <a:srgbClr val="005790"/>
                  </a:solidFill>
                  <a:cs typeface="+mn-ea"/>
                  <a:sym typeface="+mn-lt"/>
                </a:endParaRPr>
              </a:p>
            </p:txBody>
          </p:sp>
          <p:sp>
            <p:nvSpPr>
              <p:cNvPr id="29" name="Freeform 107"/>
              <p:cNvSpPr/>
              <p:nvPr/>
            </p:nvSpPr>
            <p:spPr bwMode="auto">
              <a:xfrm>
                <a:off x="7167934" y="3696072"/>
                <a:ext cx="105430" cy="46658"/>
              </a:xfrm>
              <a:custGeom>
                <a:avLst/>
                <a:gdLst>
                  <a:gd name="T0" fmla="*/ 32 w 33"/>
                  <a:gd name="T1" fmla="*/ 6 h 13"/>
                  <a:gd name="T2" fmla="*/ 4 w 33"/>
                  <a:gd name="T3" fmla="*/ 6 h 13"/>
                  <a:gd name="T4" fmla="*/ 6 w 33"/>
                  <a:gd name="T5" fmla="*/ 12 h 13"/>
                  <a:gd name="T6" fmla="*/ 20 w 33"/>
                  <a:gd name="T7" fmla="*/ 11 h 13"/>
                  <a:gd name="T8" fmla="*/ 31 w 33"/>
                  <a:gd name="T9" fmla="*/ 10 h 13"/>
                  <a:gd name="T10" fmla="*/ 32 w 33"/>
                  <a:gd name="T11" fmla="*/ 6 h 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3" h="13">
                    <a:moveTo>
                      <a:pt x="32" y="6"/>
                    </a:moveTo>
                    <a:cubicBezTo>
                      <a:pt x="25" y="0"/>
                      <a:pt x="11" y="3"/>
                      <a:pt x="4" y="6"/>
                    </a:cubicBezTo>
                    <a:cubicBezTo>
                      <a:pt x="0" y="7"/>
                      <a:pt x="2" y="13"/>
                      <a:pt x="6" y="12"/>
                    </a:cubicBezTo>
                    <a:cubicBezTo>
                      <a:pt x="10" y="11"/>
                      <a:pt x="15" y="11"/>
                      <a:pt x="20" y="11"/>
                    </a:cubicBezTo>
                    <a:cubicBezTo>
                      <a:pt x="24" y="11"/>
                      <a:pt x="27" y="12"/>
                      <a:pt x="31" y="10"/>
                    </a:cubicBezTo>
                    <a:cubicBezTo>
                      <a:pt x="33" y="9"/>
                      <a:pt x="33" y="7"/>
                      <a:pt x="32" y="6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>
                  <a:solidFill>
                    <a:srgbClr val="005790"/>
                  </a:solidFill>
                  <a:cs typeface="+mn-ea"/>
                  <a:sym typeface="+mn-lt"/>
                </a:endParaRPr>
              </a:p>
            </p:txBody>
          </p:sp>
          <p:sp>
            <p:nvSpPr>
              <p:cNvPr id="30" name="Freeform 108"/>
              <p:cNvSpPr/>
              <p:nvPr/>
            </p:nvSpPr>
            <p:spPr bwMode="auto">
              <a:xfrm>
                <a:off x="7341306" y="3696072"/>
                <a:ext cx="107772" cy="38883"/>
              </a:xfrm>
              <a:custGeom>
                <a:avLst/>
                <a:gdLst>
                  <a:gd name="T0" fmla="*/ 32 w 34"/>
                  <a:gd name="T1" fmla="*/ 3 h 11"/>
                  <a:gd name="T2" fmla="*/ 19 w 34"/>
                  <a:gd name="T3" fmla="*/ 1 h 11"/>
                  <a:gd name="T4" fmla="*/ 3 w 34"/>
                  <a:gd name="T5" fmla="*/ 2 h 11"/>
                  <a:gd name="T6" fmla="*/ 3 w 34"/>
                  <a:gd name="T7" fmla="*/ 8 h 11"/>
                  <a:gd name="T8" fmla="*/ 19 w 34"/>
                  <a:gd name="T9" fmla="*/ 10 h 11"/>
                  <a:gd name="T10" fmla="*/ 32 w 34"/>
                  <a:gd name="T11" fmla="*/ 7 h 11"/>
                  <a:gd name="T12" fmla="*/ 32 w 34"/>
                  <a:gd name="T13" fmla="*/ 3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4" h="11">
                    <a:moveTo>
                      <a:pt x="32" y="3"/>
                    </a:moveTo>
                    <a:cubicBezTo>
                      <a:pt x="28" y="0"/>
                      <a:pt x="24" y="1"/>
                      <a:pt x="19" y="1"/>
                    </a:cubicBezTo>
                    <a:cubicBezTo>
                      <a:pt x="13" y="1"/>
                      <a:pt x="8" y="2"/>
                      <a:pt x="3" y="2"/>
                    </a:cubicBezTo>
                    <a:cubicBezTo>
                      <a:pt x="0" y="3"/>
                      <a:pt x="0" y="8"/>
                      <a:pt x="3" y="8"/>
                    </a:cubicBezTo>
                    <a:cubicBezTo>
                      <a:pt x="8" y="9"/>
                      <a:pt x="13" y="9"/>
                      <a:pt x="19" y="10"/>
                    </a:cubicBezTo>
                    <a:cubicBezTo>
                      <a:pt x="24" y="10"/>
                      <a:pt x="28" y="11"/>
                      <a:pt x="32" y="7"/>
                    </a:cubicBezTo>
                    <a:cubicBezTo>
                      <a:pt x="34" y="6"/>
                      <a:pt x="34" y="4"/>
                      <a:pt x="32" y="3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>
                  <a:solidFill>
                    <a:srgbClr val="005790"/>
                  </a:solidFill>
                  <a:cs typeface="+mn-ea"/>
                  <a:sym typeface="+mn-lt"/>
                </a:endParaRPr>
              </a:p>
            </p:txBody>
          </p:sp>
          <p:sp>
            <p:nvSpPr>
              <p:cNvPr id="31" name="Freeform 109"/>
              <p:cNvSpPr/>
              <p:nvPr/>
            </p:nvSpPr>
            <p:spPr bwMode="auto">
              <a:xfrm>
                <a:off x="7519364" y="3683110"/>
                <a:ext cx="119487" cy="51843"/>
              </a:xfrm>
              <a:custGeom>
                <a:avLst/>
                <a:gdLst>
                  <a:gd name="T0" fmla="*/ 32 w 38"/>
                  <a:gd name="T1" fmla="*/ 1 h 15"/>
                  <a:gd name="T2" fmla="*/ 19 w 38"/>
                  <a:gd name="T3" fmla="*/ 3 h 15"/>
                  <a:gd name="T4" fmla="*/ 6 w 38"/>
                  <a:gd name="T5" fmla="*/ 2 h 15"/>
                  <a:gd name="T6" fmla="*/ 4 w 38"/>
                  <a:gd name="T7" fmla="*/ 8 h 15"/>
                  <a:gd name="T8" fmla="*/ 35 w 38"/>
                  <a:gd name="T9" fmla="*/ 8 h 15"/>
                  <a:gd name="T10" fmla="*/ 32 w 38"/>
                  <a:gd name="T11" fmla="*/ 1 h 1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8" h="15">
                    <a:moveTo>
                      <a:pt x="32" y="1"/>
                    </a:moveTo>
                    <a:cubicBezTo>
                      <a:pt x="28" y="0"/>
                      <a:pt x="24" y="2"/>
                      <a:pt x="19" y="3"/>
                    </a:cubicBezTo>
                    <a:cubicBezTo>
                      <a:pt x="15" y="3"/>
                      <a:pt x="10" y="3"/>
                      <a:pt x="6" y="2"/>
                    </a:cubicBezTo>
                    <a:cubicBezTo>
                      <a:pt x="3" y="2"/>
                      <a:pt x="0" y="6"/>
                      <a:pt x="4" y="8"/>
                    </a:cubicBezTo>
                    <a:cubicBezTo>
                      <a:pt x="12" y="12"/>
                      <a:pt x="27" y="15"/>
                      <a:pt x="35" y="8"/>
                    </a:cubicBezTo>
                    <a:cubicBezTo>
                      <a:pt x="38" y="5"/>
                      <a:pt x="35" y="1"/>
                      <a:pt x="32" y="1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>
                  <a:solidFill>
                    <a:srgbClr val="005790"/>
                  </a:solidFill>
                  <a:cs typeface="+mn-ea"/>
                  <a:sym typeface="+mn-lt"/>
                </a:endParaRPr>
              </a:p>
            </p:txBody>
          </p:sp>
          <p:sp>
            <p:nvSpPr>
              <p:cNvPr id="32" name="Freeform 110"/>
              <p:cNvSpPr/>
              <p:nvPr/>
            </p:nvSpPr>
            <p:spPr bwMode="auto">
              <a:xfrm>
                <a:off x="7891880" y="3382424"/>
                <a:ext cx="103086" cy="31106"/>
              </a:xfrm>
              <a:custGeom>
                <a:avLst/>
                <a:gdLst>
                  <a:gd name="T0" fmla="*/ 30 w 33"/>
                  <a:gd name="T1" fmla="*/ 1 h 9"/>
                  <a:gd name="T2" fmla="*/ 17 w 33"/>
                  <a:gd name="T3" fmla="*/ 1 h 9"/>
                  <a:gd name="T4" fmla="*/ 2 w 33"/>
                  <a:gd name="T5" fmla="*/ 4 h 9"/>
                  <a:gd name="T6" fmla="*/ 3 w 33"/>
                  <a:gd name="T7" fmla="*/ 9 h 9"/>
                  <a:gd name="T8" fmla="*/ 18 w 33"/>
                  <a:gd name="T9" fmla="*/ 9 h 9"/>
                  <a:gd name="T10" fmla="*/ 31 w 33"/>
                  <a:gd name="T11" fmla="*/ 6 h 9"/>
                  <a:gd name="T12" fmla="*/ 30 w 33"/>
                  <a:gd name="T13" fmla="*/ 1 h 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3" h="9">
                    <a:moveTo>
                      <a:pt x="30" y="1"/>
                    </a:moveTo>
                    <a:cubicBezTo>
                      <a:pt x="26" y="0"/>
                      <a:pt x="22" y="1"/>
                      <a:pt x="17" y="1"/>
                    </a:cubicBezTo>
                    <a:cubicBezTo>
                      <a:pt x="12" y="2"/>
                      <a:pt x="7" y="3"/>
                      <a:pt x="2" y="4"/>
                    </a:cubicBezTo>
                    <a:cubicBezTo>
                      <a:pt x="0" y="5"/>
                      <a:pt x="0" y="9"/>
                      <a:pt x="3" y="9"/>
                    </a:cubicBezTo>
                    <a:cubicBezTo>
                      <a:pt x="8" y="9"/>
                      <a:pt x="13" y="9"/>
                      <a:pt x="18" y="9"/>
                    </a:cubicBezTo>
                    <a:cubicBezTo>
                      <a:pt x="23" y="9"/>
                      <a:pt x="27" y="9"/>
                      <a:pt x="31" y="6"/>
                    </a:cubicBezTo>
                    <a:cubicBezTo>
                      <a:pt x="33" y="5"/>
                      <a:pt x="33" y="2"/>
                      <a:pt x="30" y="1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>
                  <a:solidFill>
                    <a:srgbClr val="005790"/>
                  </a:solidFill>
                  <a:cs typeface="+mn-ea"/>
                  <a:sym typeface="+mn-lt"/>
                </a:endParaRPr>
              </a:p>
            </p:txBody>
          </p:sp>
          <p:sp>
            <p:nvSpPr>
              <p:cNvPr id="33" name="Freeform 111"/>
              <p:cNvSpPr/>
              <p:nvPr/>
            </p:nvSpPr>
            <p:spPr bwMode="auto">
              <a:xfrm>
                <a:off x="8055881" y="3353911"/>
                <a:ext cx="100744" cy="38883"/>
              </a:xfrm>
              <a:custGeom>
                <a:avLst/>
                <a:gdLst>
                  <a:gd name="T0" fmla="*/ 30 w 32"/>
                  <a:gd name="T1" fmla="*/ 2 h 11"/>
                  <a:gd name="T2" fmla="*/ 18 w 32"/>
                  <a:gd name="T3" fmla="*/ 2 h 11"/>
                  <a:gd name="T4" fmla="*/ 4 w 32"/>
                  <a:gd name="T5" fmla="*/ 5 h 11"/>
                  <a:gd name="T6" fmla="*/ 4 w 32"/>
                  <a:gd name="T7" fmla="*/ 11 h 11"/>
                  <a:gd name="T8" fmla="*/ 19 w 32"/>
                  <a:gd name="T9" fmla="*/ 10 h 11"/>
                  <a:gd name="T10" fmla="*/ 31 w 32"/>
                  <a:gd name="T11" fmla="*/ 7 h 11"/>
                  <a:gd name="T12" fmla="*/ 30 w 32"/>
                  <a:gd name="T13" fmla="*/ 2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2" h="11">
                    <a:moveTo>
                      <a:pt x="30" y="2"/>
                    </a:moveTo>
                    <a:cubicBezTo>
                      <a:pt x="26" y="0"/>
                      <a:pt x="22" y="2"/>
                      <a:pt x="18" y="2"/>
                    </a:cubicBezTo>
                    <a:cubicBezTo>
                      <a:pt x="13" y="3"/>
                      <a:pt x="8" y="4"/>
                      <a:pt x="4" y="5"/>
                    </a:cubicBezTo>
                    <a:cubicBezTo>
                      <a:pt x="0" y="6"/>
                      <a:pt x="1" y="10"/>
                      <a:pt x="4" y="11"/>
                    </a:cubicBezTo>
                    <a:cubicBezTo>
                      <a:pt x="9" y="11"/>
                      <a:pt x="14" y="10"/>
                      <a:pt x="19" y="10"/>
                    </a:cubicBezTo>
                    <a:cubicBezTo>
                      <a:pt x="23" y="10"/>
                      <a:pt x="28" y="10"/>
                      <a:pt x="31" y="7"/>
                    </a:cubicBezTo>
                    <a:cubicBezTo>
                      <a:pt x="32" y="6"/>
                      <a:pt x="32" y="3"/>
                      <a:pt x="30" y="2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>
                  <a:solidFill>
                    <a:srgbClr val="005790"/>
                  </a:solidFill>
                  <a:cs typeface="+mn-ea"/>
                  <a:sym typeface="+mn-lt"/>
                </a:endParaRPr>
              </a:p>
            </p:txBody>
          </p:sp>
          <p:sp>
            <p:nvSpPr>
              <p:cNvPr id="34" name="Freeform 112"/>
              <p:cNvSpPr/>
              <p:nvPr/>
            </p:nvSpPr>
            <p:spPr bwMode="auto">
              <a:xfrm>
                <a:off x="8210510" y="3330581"/>
                <a:ext cx="131200" cy="38883"/>
              </a:xfrm>
              <a:custGeom>
                <a:avLst/>
                <a:gdLst>
                  <a:gd name="T0" fmla="*/ 39 w 42"/>
                  <a:gd name="T1" fmla="*/ 1 h 11"/>
                  <a:gd name="T2" fmla="*/ 22 w 42"/>
                  <a:gd name="T3" fmla="*/ 2 h 11"/>
                  <a:gd name="T4" fmla="*/ 3 w 42"/>
                  <a:gd name="T5" fmla="*/ 5 h 11"/>
                  <a:gd name="T6" fmla="*/ 4 w 42"/>
                  <a:gd name="T7" fmla="*/ 11 h 11"/>
                  <a:gd name="T8" fmla="*/ 24 w 42"/>
                  <a:gd name="T9" fmla="*/ 10 h 11"/>
                  <a:gd name="T10" fmla="*/ 40 w 42"/>
                  <a:gd name="T11" fmla="*/ 7 h 11"/>
                  <a:gd name="T12" fmla="*/ 39 w 42"/>
                  <a:gd name="T13" fmla="*/ 1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42" h="11">
                    <a:moveTo>
                      <a:pt x="39" y="1"/>
                    </a:moveTo>
                    <a:cubicBezTo>
                      <a:pt x="33" y="0"/>
                      <a:pt x="28" y="1"/>
                      <a:pt x="22" y="2"/>
                    </a:cubicBezTo>
                    <a:cubicBezTo>
                      <a:pt x="16" y="3"/>
                      <a:pt x="10" y="4"/>
                      <a:pt x="3" y="5"/>
                    </a:cubicBezTo>
                    <a:cubicBezTo>
                      <a:pt x="0" y="6"/>
                      <a:pt x="1" y="11"/>
                      <a:pt x="4" y="11"/>
                    </a:cubicBezTo>
                    <a:cubicBezTo>
                      <a:pt x="11" y="11"/>
                      <a:pt x="17" y="10"/>
                      <a:pt x="24" y="10"/>
                    </a:cubicBezTo>
                    <a:cubicBezTo>
                      <a:pt x="29" y="10"/>
                      <a:pt x="34" y="10"/>
                      <a:pt x="40" y="7"/>
                    </a:cubicBezTo>
                    <a:cubicBezTo>
                      <a:pt x="42" y="6"/>
                      <a:pt x="42" y="2"/>
                      <a:pt x="39" y="1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>
                  <a:solidFill>
                    <a:srgbClr val="005790"/>
                  </a:solidFill>
                  <a:cs typeface="+mn-ea"/>
                  <a:sym typeface="+mn-lt"/>
                </a:endParaRPr>
              </a:p>
            </p:txBody>
          </p:sp>
          <p:sp>
            <p:nvSpPr>
              <p:cNvPr id="35" name="Freeform 113"/>
              <p:cNvSpPr/>
              <p:nvPr/>
            </p:nvSpPr>
            <p:spPr bwMode="auto">
              <a:xfrm>
                <a:off x="4621240" y="2827709"/>
                <a:ext cx="89029" cy="33698"/>
              </a:xfrm>
              <a:custGeom>
                <a:avLst/>
                <a:gdLst>
                  <a:gd name="T0" fmla="*/ 27 w 28"/>
                  <a:gd name="T1" fmla="*/ 3 h 10"/>
                  <a:gd name="T2" fmla="*/ 17 w 28"/>
                  <a:gd name="T3" fmla="*/ 1 h 10"/>
                  <a:gd name="T4" fmla="*/ 4 w 28"/>
                  <a:gd name="T5" fmla="*/ 2 h 10"/>
                  <a:gd name="T6" fmla="*/ 4 w 28"/>
                  <a:gd name="T7" fmla="*/ 8 h 10"/>
                  <a:gd name="T8" fmla="*/ 17 w 28"/>
                  <a:gd name="T9" fmla="*/ 9 h 10"/>
                  <a:gd name="T10" fmla="*/ 27 w 28"/>
                  <a:gd name="T11" fmla="*/ 7 h 10"/>
                  <a:gd name="T12" fmla="*/ 27 w 28"/>
                  <a:gd name="T13" fmla="*/ 3 h 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8" h="10">
                    <a:moveTo>
                      <a:pt x="27" y="3"/>
                    </a:moveTo>
                    <a:cubicBezTo>
                      <a:pt x="24" y="0"/>
                      <a:pt x="20" y="1"/>
                      <a:pt x="17" y="1"/>
                    </a:cubicBezTo>
                    <a:cubicBezTo>
                      <a:pt x="13" y="1"/>
                      <a:pt x="9" y="1"/>
                      <a:pt x="4" y="2"/>
                    </a:cubicBezTo>
                    <a:cubicBezTo>
                      <a:pt x="0" y="2"/>
                      <a:pt x="0" y="8"/>
                      <a:pt x="4" y="8"/>
                    </a:cubicBezTo>
                    <a:cubicBezTo>
                      <a:pt x="9" y="9"/>
                      <a:pt x="13" y="9"/>
                      <a:pt x="17" y="9"/>
                    </a:cubicBezTo>
                    <a:cubicBezTo>
                      <a:pt x="20" y="9"/>
                      <a:pt x="24" y="10"/>
                      <a:pt x="27" y="7"/>
                    </a:cubicBezTo>
                    <a:cubicBezTo>
                      <a:pt x="28" y="6"/>
                      <a:pt x="28" y="4"/>
                      <a:pt x="27" y="3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>
                  <a:solidFill>
                    <a:srgbClr val="005790"/>
                  </a:solidFill>
                  <a:cs typeface="+mn-ea"/>
                  <a:sym typeface="+mn-lt"/>
                </a:endParaRPr>
              </a:p>
            </p:txBody>
          </p:sp>
          <p:sp>
            <p:nvSpPr>
              <p:cNvPr id="36" name="Freeform 114"/>
              <p:cNvSpPr/>
              <p:nvPr/>
            </p:nvSpPr>
            <p:spPr bwMode="auto">
              <a:xfrm>
                <a:off x="4775869" y="2835486"/>
                <a:ext cx="103086" cy="33698"/>
              </a:xfrm>
              <a:custGeom>
                <a:avLst/>
                <a:gdLst>
                  <a:gd name="T0" fmla="*/ 31 w 33"/>
                  <a:gd name="T1" fmla="*/ 2 h 10"/>
                  <a:gd name="T2" fmla="*/ 19 w 33"/>
                  <a:gd name="T3" fmla="*/ 1 h 10"/>
                  <a:gd name="T4" fmla="*/ 4 w 33"/>
                  <a:gd name="T5" fmla="*/ 2 h 10"/>
                  <a:gd name="T6" fmla="*/ 4 w 33"/>
                  <a:gd name="T7" fmla="*/ 9 h 10"/>
                  <a:gd name="T8" fmla="*/ 19 w 33"/>
                  <a:gd name="T9" fmla="*/ 10 h 10"/>
                  <a:gd name="T10" fmla="*/ 31 w 33"/>
                  <a:gd name="T11" fmla="*/ 8 h 10"/>
                  <a:gd name="T12" fmla="*/ 31 w 33"/>
                  <a:gd name="T13" fmla="*/ 2 h 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3" h="10">
                    <a:moveTo>
                      <a:pt x="31" y="2"/>
                    </a:moveTo>
                    <a:cubicBezTo>
                      <a:pt x="27" y="0"/>
                      <a:pt x="23" y="1"/>
                      <a:pt x="19" y="1"/>
                    </a:cubicBezTo>
                    <a:cubicBezTo>
                      <a:pt x="14" y="1"/>
                      <a:pt x="9" y="1"/>
                      <a:pt x="4" y="2"/>
                    </a:cubicBezTo>
                    <a:cubicBezTo>
                      <a:pt x="0" y="2"/>
                      <a:pt x="0" y="8"/>
                      <a:pt x="4" y="9"/>
                    </a:cubicBezTo>
                    <a:cubicBezTo>
                      <a:pt x="9" y="9"/>
                      <a:pt x="14" y="9"/>
                      <a:pt x="19" y="10"/>
                    </a:cubicBezTo>
                    <a:cubicBezTo>
                      <a:pt x="23" y="10"/>
                      <a:pt x="27" y="10"/>
                      <a:pt x="31" y="8"/>
                    </a:cubicBezTo>
                    <a:cubicBezTo>
                      <a:pt x="33" y="7"/>
                      <a:pt x="33" y="3"/>
                      <a:pt x="31" y="2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>
                  <a:solidFill>
                    <a:srgbClr val="005790"/>
                  </a:solidFill>
                  <a:cs typeface="+mn-ea"/>
                  <a:sym typeface="+mn-lt"/>
                </a:endParaRPr>
              </a:p>
            </p:txBody>
          </p:sp>
          <p:sp>
            <p:nvSpPr>
              <p:cNvPr id="37" name="Freeform 115"/>
              <p:cNvSpPr/>
              <p:nvPr/>
            </p:nvSpPr>
            <p:spPr bwMode="auto">
              <a:xfrm>
                <a:off x="4937526" y="2835486"/>
                <a:ext cx="110115" cy="41474"/>
              </a:xfrm>
              <a:custGeom>
                <a:avLst/>
                <a:gdLst>
                  <a:gd name="T0" fmla="*/ 32 w 35"/>
                  <a:gd name="T1" fmla="*/ 1 h 12"/>
                  <a:gd name="T2" fmla="*/ 19 w 35"/>
                  <a:gd name="T3" fmla="*/ 2 h 12"/>
                  <a:gd name="T4" fmla="*/ 5 w 35"/>
                  <a:gd name="T5" fmla="*/ 2 h 12"/>
                  <a:gd name="T6" fmla="*/ 4 w 35"/>
                  <a:gd name="T7" fmla="*/ 8 h 12"/>
                  <a:gd name="T8" fmla="*/ 33 w 35"/>
                  <a:gd name="T9" fmla="*/ 7 h 12"/>
                  <a:gd name="T10" fmla="*/ 32 w 35"/>
                  <a:gd name="T11" fmla="*/ 1 h 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5" h="12">
                    <a:moveTo>
                      <a:pt x="32" y="1"/>
                    </a:moveTo>
                    <a:cubicBezTo>
                      <a:pt x="28" y="0"/>
                      <a:pt x="23" y="1"/>
                      <a:pt x="19" y="2"/>
                    </a:cubicBezTo>
                    <a:cubicBezTo>
                      <a:pt x="14" y="2"/>
                      <a:pt x="9" y="2"/>
                      <a:pt x="5" y="2"/>
                    </a:cubicBezTo>
                    <a:cubicBezTo>
                      <a:pt x="1" y="2"/>
                      <a:pt x="0" y="7"/>
                      <a:pt x="4" y="8"/>
                    </a:cubicBezTo>
                    <a:cubicBezTo>
                      <a:pt x="12" y="10"/>
                      <a:pt x="25" y="12"/>
                      <a:pt x="33" y="7"/>
                    </a:cubicBezTo>
                    <a:cubicBezTo>
                      <a:pt x="35" y="5"/>
                      <a:pt x="35" y="2"/>
                      <a:pt x="32" y="1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>
                  <a:solidFill>
                    <a:srgbClr val="005790"/>
                  </a:solidFill>
                  <a:cs typeface="+mn-ea"/>
                  <a:sym typeface="+mn-lt"/>
                </a:endParaRPr>
              </a:p>
            </p:txBody>
          </p:sp>
          <p:sp>
            <p:nvSpPr>
              <p:cNvPr id="38" name="Freeform 116"/>
              <p:cNvSpPr/>
              <p:nvPr/>
            </p:nvSpPr>
            <p:spPr bwMode="auto">
              <a:xfrm>
                <a:off x="5101527" y="2825118"/>
                <a:ext cx="100744" cy="41474"/>
              </a:xfrm>
              <a:custGeom>
                <a:avLst/>
                <a:gdLst>
                  <a:gd name="T0" fmla="*/ 29 w 32"/>
                  <a:gd name="T1" fmla="*/ 1 h 12"/>
                  <a:gd name="T2" fmla="*/ 18 w 32"/>
                  <a:gd name="T3" fmla="*/ 2 h 12"/>
                  <a:gd name="T4" fmla="*/ 4 w 32"/>
                  <a:gd name="T5" fmla="*/ 3 h 12"/>
                  <a:gd name="T6" fmla="*/ 3 w 32"/>
                  <a:gd name="T7" fmla="*/ 9 h 12"/>
                  <a:gd name="T8" fmla="*/ 31 w 32"/>
                  <a:gd name="T9" fmla="*/ 6 h 12"/>
                  <a:gd name="T10" fmla="*/ 29 w 32"/>
                  <a:gd name="T11" fmla="*/ 1 h 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2" h="12">
                    <a:moveTo>
                      <a:pt x="29" y="1"/>
                    </a:moveTo>
                    <a:cubicBezTo>
                      <a:pt x="25" y="0"/>
                      <a:pt x="22" y="1"/>
                      <a:pt x="18" y="2"/>
                    </a:cubicBezTo>
                    <a:cubicBezTo>
                      <a:pt x="13" y="3"/>
                      <a:pt x="8" y="3"/>
                      <a:pt x="4" y="3"/>
                    </a:cubicBezTo>
                    <a:cubicBezTo>
                      <a:pt x="0" y="3"/>
                      <a:pt x="0" y="8"/>
                      <a:pt x="3" y="9"/>
                    </a:cubicBezTo>
                    <a:cubicBezTo>
                      <a:pt x="10" y="11"/>
                      <a:pt x="24" y="12"/>
                      <a:pt x="31" y="6"/>
                    </a:cubicBezTo>
                    <a:cubicBezTo>
                      <a:pt x="32" y="5"/>
                      <a:pt x="32" y="1"/>
                      <a:pt x="29" y="1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>
                  <a:solidFill>
                    <a:srgbClr val="005790"/>
                  </a:solidFill>
                  <a:cs typeface="+mn-ea"/>
                  <a:sym typeface="+mn-lt"/>
                </a:endParaRPr>
              </a:p>
            </p:txBody>
          </p:sp>
          <p:sp>
            <p:nvSpPr>
              <p:cNvPr id="39" name="Freeform 117"/>
              <p:cNvSpPr/>
              <p:nvPr/>
            </p:nvSpPr>
            <p:spPr bwMode="auto">
              <a:xfrm>
                <a:off x="5237413" y="2817341"/>
                <a:ext cx="105430" cy="38883"/>
              </a:xfrm>
              <a:custGeom>
                <a:avLst/>
                <a:gdLst>
                  <a:gd name="T0" fmla="*/ 31 w 34"/>
                  <a:gd name="T1" fmla="*/ 1 h 11"/>
                  <a:gd name="T2" fmla="*/ 19 w 34"/>
                  <a:gd name="T3" fmla="*/ 2 h 11"/>
                  <a:gd name="T4" fmla="*/ 5 w 34"/>
                  <a:gd name="T5" fmla="*/ 2 h 11"/>
                  <a:gd name="T6" fmla="*/ 4 w 34"/>
                  <a:gd name="T7" fmla="*/ 9 h 11"/>
                  <a:gd name="T8" fmla="*/ 19 w 34"/>
                  <a:gd name="T9" fmla="*/ 10 h 11"/>
                  <a:gd name="T10" fmla="*/ 32 w 34"/>
                  <a:gd name="T11" fmla="*/ 7 h 11"/>
                  <a:gd name="T12" fmla="*/ 31 w 34"/>
                  <a:gd name="T13" fmla="*/ 1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4" h="11">
                    <a:moveTo>
                      <a:pt x="31" y="1"/>
                    </a:moveTo>
                    <a:cubicBezTo>
                      <a:pt x="27" y="0"/>
                      <a:pt x="23" y="1"/>
                      <a:pt x="19" y="2"/>
                    </a:cubicBezTo>
                    <a:cubicBezTo>
                      <a:pt x="14" y="2"/>
                      <a:pt x="10" y="2"/>
                      <a:pt x="5" y="2"/>
                    </a:cubicBezTo>
                    <a:cubicBezTo>
                      <a:pt x="1" y="2"/>
                      <a:pt x="0" y="8"/>
                      <a:pt x="4" y="9"/>
                    </a:cubicBezTo>
                    <a:cubicBezTo>
                      <a:pt x="9" y="10"/>
                      <a:pt x="14" y="11"/>
                      <a:pt x="19" y="10"/>
                    </a:cubicBezTo>
                    <a:cubicBezTo>
                      <a:pt x="24" y="10"/>
                      <a:pt x="29" y="10"/>
                      <a:pt x="32" y="7"/>
                    </a:cubicBezTo>
                    <a:cubicBezTo>
                      <a:pt x="34" y="5"/>
                      <a:pt x="33" y="2"/>
                      <a:pt x="31" y="1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>
                  <a:solidFill>
                    <a:srgbClr val="005790"/>
                  </a:solidFill>
                  <a:cs typeface="+mn-ea"/>
                  <a:sym typeface="+mn-lt"/>
                </a:endParaRPr>
              </a:p>
            </p:txBody>
          </p:sp>
          <p:sp>
            <p:nvSpPr>
              <p:cNvPr id="40" name="Freeform 118"/>
              <p:cNvSpPr/>
              <p:nvPr/>
            </p:nvSpPr>
            <p:spPr bwMode="auto">
              <a:xfrm>
                <a:off x="5403757" y="2819934"/>
                <a:ext cx="89029" cy="36290"/>
              </a:xfrm>
              <a:custGeom>
                <a:avLst/>
                <a:gdLst>
                  <a:gd name="T0" fmla="*/ 25 w 28"/>
                  <a:gd name="T1" fmla="*/ 2 h 10"/>
                  <a:gd name="T2" fmla="*/ 14 w 28"/>
                  <a:gd name="T3" fmla="*/ 1 h 10"/>
                  <a:gd name="T4" fmla="*/ 3 w 28"/>
                  <a:gd name="T5" fmla="*/ 2 h 10"/>
                  <a:gd name="T6" fmla="*/ 3 w 28"/>
                  <a:gd name="T7" fmla="*/ 8 h 10"/>
                  <a:gd name="T8" fmla="*/ 14 w 28"/>
                  <a:gd name="T9" fmla="*/ 9 h 10"/>
                  <a:gd name="T10" fmla="*/ 25 w 28"/>
                  <a:gd name="T11" fmla="*/ 8 h 10"/>
                  <a:gd name="T12" fmla="*/ 25 w 28"/>
                  <a:gd name="T13" fmla="*/ 2 h 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8" h="10">
                    <a:moveTo>
                      <a:pt x="25" y="2"/>
                    </a:moveTo>
                    <a:cubicBezTo>
                      <a:pt x="22" y="0"/>
                      <a:pt x="18" y="0"/>
                      <a:pt x="14" y="1"/>
                    </a:cubicBezTo>
                    <a:cubicBezTo>
                      <a:pt x="10" y="1"/>
                      <a:pt x="6" y="1"/>
                      <a:pt x="3" y="2"/>
                    </a:cubicBezTo>
                    <a:cubicBezTo>
                      <a:pt x="0" y="2"/>
                      <a:pt x="0" y="7"/>
                      <a:pt x="3" y="8"/>
                    </a:cubicBezTo>
                    <a:cubicBezTo>
                      <a:pt x="6" y="8"/>
                      <a:pt x="10" y="9"/>
                      <a:pt x="14" y="9"/>
                    </a:cubicBezTo>
                    <a:cubicBezTo>
                      <a:pt x="18" y="9"/>
                      <a:pt x="22" y="10"/>
                      <a:pt x="25" y="8"/>
                    </a:cubicBezTo>
                    <a:cubicBezTo>
                      <a:pt x="28" y="7"/>
                      <a:pt x="28" y="3"/>
                      <a:pt x="25" y="2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>
                  <a:solidFill>
                    <a:srgbClr val="005790"/>
                  </a:solidFill>
                  <a:cs typeface="+mn-ea"/>
                  <a:sym typeface="+mn-lt"/>
                </a:endParaRPr>
              </a:p>
            </p:txBody>
          </p:sp>
          <p:sp>
            <p:nvSpPr>
              <p:cNvPr id="41" name="Freeform 119"/>
              <p:cNvSpPr/>
              <p:nvPr/>
            </p:nvSpPr>
            <p:spPr bwMode="auto">
              <a:xfrm>
                <a:off x="7559194" y="2825118"/>
                <a:ext cx="91372" cy="25921"/>
              </a:xfrm>
              <a:custGeom>
                <a:avLst/>
                <a:gdLst>
                  <a:gd name="T0" fmla="*/ 27 w 29"/>
                  <a:gd name="T1" fmla="*/ 1 h 8"/>
                  <a:gd name="T2" fmla="*/ 16 w 29"/>
                  <a:gd name="T3" fmla="*/ 0 h 8"/>
                  <a:gd name="T4" fmla="*/ 3 w 29"/>
                  <a:gd name="T5" fmla="*/ 1 h 8"/>
                  <a:gd name="T6" fmla="*/ 3 w 29"/>
                  <a:gd name="T7" fmla="*/ 7 h 8"/>
                  <a:gd name="T8" fmla="*/ 16 w 29"/>
                  <a:gd name="T9" fmla="*/ 7 h 8"/>
                  <a:gd name="T10" fmla="*/ 27 w 29"/>
                  <a:gd name="T11" fmla="*/ 6 h 8"/>
                  <a:gd name="T12" fmla="*/ 27 w 29"/>
                  <a:gd name="T13" fmla="*/ 1 h 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9" h="8">
                    <a:moveTo>
                      <a:pt x="27" y="1"/>
                    </a:moveTo>
                    <a:cubicBezTo>
                      <a:pt x="24" y="0"/>
                      <a:pt x="20" y="0"/>
                      <a:pt x="16" y="0"/>
                    </a:cubicBezTo>
                    <a:cubicBezTo>
                      <a:pt x="12" y="1"/>
                      <a:pt x="8" y="1"/>
                      <a:pt x="3" y="1"/>
                    </a:cubicBezTo>
                    <a:cubicBezTo>
                      <a:pt x="0" y="1"/>
                      <a:pt x="0" y="6"/>
                      <a:pt x="3" y="7"/>
                    </a:cubicBezTo>
                    <a:cubicBezTo>
                      <a:pt x="8" y="7"/>
                      <a:pt x="12" y="7"/>
                      <a:pt x="16" y="7"/>
                    </a:cubicBezTo>
                    <a:cubicBezTo>
                      <a:pt x="20" y="7"/>
                      <a:pt x="24" y="8"/>
                      <a:pt x="27" y="6"/>
                    </a:cubicBezTo>
                    <a:cubicBezTo>
                      <a:pt x="29" y="5"/>
                      <a:pt x="29" y="2"/>
                      <a:pt x="27" y="1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>
                  <a:solidFill>
                    <a:srgbClr val="005790"/>
                  </a:solidFill>
                  <a:cs typeface="+mn-ea"/>
                  <a:sym typeface="+mn-lt"/>
                </a:endParaRPr>
              </a:p>
            </p:txBody>
          </p:sp>
          <p:sp>
            <p:nvSpPr>
              <p:cNvPr id="42" name="Freeform 120"/>
              <p:cNvSpPr/>
              <p:nvPr/>
            </p:nvSpPr>
            <p:spPr bwMode="auto">
              <a:xfrm>
                <a:off x="7711479" y="2819934"/>
                <a:ext cx="110115" cy="36290"/>
              </a:xfrm>
              <a:custGeom>
                <a:avLst/>
                <a:gdLst>
                  <a:gd name="T0" fmla="*/ 32 w 35"/>
                  <a:gd name="T1" fmla="*/ 1 h 10"/>
                  <a:gd name="T2" fmla="*/ 19 w 35"/>
                  <a:gd name="T3" fmla="*/ 1 h 10"/>
                  <a:gd name="T4" fmla="*/ 4 w 35"/>
                  <a:gd name="T5" fmla="*/ 2 h 10"/>
                  <a:gd name="T6" fmla="*/ 4 w 35"/>
                  <a:gd name="T7" fmla="*/ 8 h 10"/>
                  <a:gd name="T8" fmla="*/ 19 w 35"/>
                  <a:gd name="T9" fmla="*/ 9 h 10"/>
                  <a:gd name="T10" fmla="*/ 32 w 35"/>
                  <a:gd name="T11" fmla="*/ 8 h 10"/>
                  <a:gd name="T12" fmla="*/ 32 w 35"/>
                  <a:gd name="T13" fmla="*/ 1 h 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5" h="10">
                    <a:moveTo>
                      <a:pt x="32" y="1"/>
                    </a:moveTo>
                    <a:cubicBezTo>
                      <a:pt x="28" y="0"/>
                      <a:pt x="23" y="1"/>
                      <a:pt x="19" y="1"/>
                    </a:cubicBezTo>
                    <a:cubicBezTo>
                      <a:pt x="14" y="1"/>
                      <a:pt x="9" y="2"/>
                      <a:pt x="4" y="2"/>
                    </a:cubicBezTo>
                    <a:cubicBezTo>
                      <a:pt x="0" y="2"/>
                      <a:pt x="0" y="8"/>
                      <a:pt x="4" y="8"/>
                    </a:cubicBezTo>
                    <a:cubicBezTo>
                      <a:pt x="9" y="8"/>
                      <a:pt x="14" y="8"/>
                      <a:pt x="19" y="9"/>
                    </a:cubicBezTo>
                    <a:cubicBezTo>
                      <a:pt x="23" y="9"/>
                      <a:pt x="28" y="10"/>
                      <a:pt x="32" y="8"/>
                    </a:cubicBezTo>
                    <a:cubicBezTo>
                      <a:pt x="35" y="7"/>
                      <a:pt x="35" y="3"/>
                      <a:pt x="32" y="1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>
                  <a:solidFill>
                    <a:srgbClr val="005790"/>
                  </a:solidFill>
                  <a:cs typeface="+mn-ea"/>
                  <a:sym typeface="+mn-lt"/>
                </a:endParaRPr>
              </a:p>
            </p:txBody>
          </p:sp>
          <p:sp>
            <p:nvSpPr>
              <p:cNvPr id="43" name="Freeform 121"/>
              <p:cNvSpPr/>
              <p:nvPr/>
            </p:nvSpPr>
            <p:spPr bwMode="auto">
              <a:xfrm>
                <a:off x="7875480" y="2814749"/>
                <a:ext cx="100744" cy="31106"/>
              </a:xfrm>
              <a:custGeom>
                <a:avLst/>
                <a:gdLst>
                  <a:gd name="T0" fmla="*/ 29 w 32"/>
                  <a:gd name="T1" fmla="*/ 1 h 9"/>
                  <a:gd name="T2" fmla="*/ 17 w 32"/>
                  <a:gd name="T3" fmla="*/ 1 h 9"/>
                  <a:gd name="T4" fmla="*/ 3 w 32"/>
                  <a:gd name="T5" fmla="*/ 2 h 9"/>
                  <a:gd name="T6" fmla="*/ 3 w 32"/>
                  <a:gd name="T7" fmla="*/ 8 h 9"/>
                  <a:gd name="T8" fmla="*/ 17 w 32"/>
                  <a:gd name="T9" fmla="*/ 8 h 9"/>
                  <a:gd name="T10" fmla="*/ 29 w 32"/>
                  <a:gd name="T11" fmla="*/ 8 h 9"/>
                  <a:gd name="T12" fmla="*/ 29 w 32"/>
                  <a:gd name="T13" fmla="*/ 1 h 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2" h="9">
                    <a:moveTo>
                      <a:pt x="29" y="1"/>
                    </a:moveTo>
                    <a:cubicBezTo>
                      <a:pt x="25" y="0"/>
                      <a:pt x="21" y="1"/>
                      <a:pt x="17" y="1"/>
                    </a:cubicBezTo>
                    <a:cubicBezTo>
                      <a:pt x="12" y="1"/>
                      <a:pt x="8" y="1"/>
                      <a:pt x="3" y="2"/>
                    </a:cubicBezTo>
                    <a:cubicBezTo>
                      <a:pt x="0" y="2"/>
                      <a:pt x="0" y="7"/>
                      <a:pt x="3" y="8"/>
                    </a:cubicBezTo>
                    <a:cubicBezTo>
                      <a:pt x="8" y="8"/>
                      <a:pt x="12" y="8"/>
                      <a:pt x="17" y="8"/>
                    </a:cubicBezTo>
                    <a:cubicBezTo>
                      <a:pt x="21" y="9"/>
                      <a:pt x="25" y="9"/>
                      <a:pt x="29" y="8"/>
                    </a:cubicBezTo>
                    <a:cubicBezTo>
                      <a:pt x="32" y="7"/>
                      <a:pt x="32" y="2"/>
                      <a:pt x="29" y="1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>
                  <a:solidFill>
                    <a:srgbClr val="005790"/>
                  </a:solidFill>
                  <a:cs typeface="+mn-ea"/>
                  <a:sym typeface="+mn-lt"/>
                </a:endParaRPr>
              </a:p>
            </p:txBody>
          </p:sp>
          <p:sp>
            <p:nvSpPr>
              <p:cNvPr id="44" name="Freeform 122"/>
              <p:cNvSpPr/>
              <p:nvPr/>
            </p:nvSpPr>
            <p:spPr bwMode="auto">
              <a:xfrm>
                <a:off x="8046510" y="2796604"/>
                <a:ext cx="105430" cy="38883"/>
              </a:xfrm>
              <a:custGeom>
                <a:avLst/>
                <a:gdLst>
                  <a:gd name="T0" fmla="*/ 30 w 34"/>
                  <a:gd name="T1" fmla="*/ 1 h 11"/>
                  <a:gd name="T2" fmla="*/ 19 w 34"/>
                  <a:gd name="T3" fmla="*/ 3 h 11"/>
                  <a:gd name="T4" fmla="*/ 6 w 34"/>
                  <a:gd name="T5" fmla="*/ 2 h 11"/>
                  <a:gd name="T6" fmla="*/ 4 w 34"/>
                  <a:gd name="T7" fmla="*/ 9 h 11"/>
                  <a:gd name="T8" fmla="*/ 19 w 34"/>
                  <a:gd name="T9" fmla="*/ 11 h 11"/>
                  <a:gd name="T10" fmla="*/ 32 w 34"/>
                  <a:gd name="T11" fmla="*/ 7 h 11"/>
                  <a:gd name="T12" fmla="*/ 30 w 34"/>
                  <a:gd name="T13" fmla="*/ 1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4" h="11">
                    <a:moveTo>
                      <a:pt x="30" y="1"/>
                    </a:moveTo>
                    <a:cubicBezTo>
                      <a:pt x="26" y="0"/>
                      <a:pt x="23" y="2"/>
                      <a:pt x="19" y="3"/>
                    </a:cubicBezTo>
                    <a:cubicBezTo>
                      <a:pt x="15" y="3"/>
                      <a:pt x="10" y="3"/>
                      <a:pt x="6" y="2"/>
                    </a:cubicBezTo>
                    <a:cubicBezTo>
                      <a:pt x="2" y="2"/>
                      <a:pt x="0" y="7"/>
                      <a:pt x="4" y="9"/>
                    </a:cubicBezTo>
                    <a:cubicBezTo>
                      <a:pt x="9" y="10"/>
                      <a:pt x="14" y="11"/>
                      <a:pt x="19" y="11"/>
                    </a:cubicBezTo>
                    <a:cubicBezTo>
                      <a:pt x="23" y="11"/>
                      <a:pt x="29" y="11"/>
                      <a:pt x="32" y="7"/>
                    </a:cubicBezTo>
                    <a:cubicBezTo>
                      <a:pt x="34" y="5"/>
                      <a:pt x="33" y="1"/>
                      <a:pt x="30" y="1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>
                  <a:solidFill>
                    <a:srgbClr val="005790"/>
                  </a:solidFill>
                  <a:cs typeface="+mn-ea"/>
                  <a:sym typeface="+mn-lt"/>
                </a:endParaRPr>
              </a:p>
            </p:txBody>
          </p:sp>
          <p:sp>
            <p:nvSpPr>
              <p:cNvPr id="45" name="Freeform 123"/>
              <p:cNvSpPr/>
              <p:nvPr/>
            </p:nvSpPr>
            <p:spPr bwMode="auto">
              <a:xfrm>
                <a:off x="8210510" y="2778460"/>
                <a:ext cx="110115" cy="38883"/>
              </a:xfrm>
              <a:custGeom>
                <a:avLst/>
                <a:gdLst>
                  <a:gd name="T0" fmla="*/ 32 w 35"/>
                  <a:gd name="T1" fmla="*/ 2 h 11"/>
                  <a:gd name="T2" fmla="*/ 19 w 35"/>
                  <a:gd name="T3" fmla="*/ 3 h 11"/>
                  <a:gd name="T4" fmla="*/ 3 w 35"/>
                  <a:gd name="T5" fmla="*/ 5 h 11"/>
                  <a:gd name="T6" fmla="*/ 4 w 35"/>
                  <a:gd name="T7" fmla="*/ 11 h 11"/>
                  <a:gd name="T8" fmla="*/ 20 w 35"/>
                  <a:gd name="T9" fmla="*/ 11 h 11"/>
                  <a:gd name="T10" fmla="*/ 33 w 35"/>
                  <a:gd name="T11" fmla="*/ 8 h 11"/>
                  <a:gd name="T12" fmla="*/ 32 w 35"/>
                  <a:gd name="T13" fmla="*/ 2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5" h="11">
                    <a:moveTo>
                      <a:pt x="32" y="2"/>
                    </a:moveTo>
                    <a:cubicBezTo>
                      <a:pt x="28" y="0"/>
                      <a:pt x="23" y="2"/>
                      <a:pt x="19" y="3"/>
                    </a:cubicBezTo>
                    <a:cubicBezTo>
                      <a:pt x="13" y="3"/>
                      <a:pt x="8" y="4"/>
                      <a:pt x="3" y="5"/>
                    </a:cubicBezTo>
                    <a:cubicBezTo>
                      <a:pt x="0" y="6"/>
                      <a:pt x="1" y="11"/>
                      <a:pt x="4" y="11"/>
                    </a:cubicBezTo>
                    <a:cubicBezTo>
                      <a:pt x="9" y="11"/>
                      <a:pt x="14" y="11"/>
                      <a:pt x="20" y="11"/>
                    </a:cubicBezTo>
                    <a:cubicBezTo>
                      <a:pt x="24" y="10"/>
                      <a:pt x="29" y="11"/>
                      <a:pt x="33" y="8"/>
                    </a:cubicBezTo>
                    <a:cubicBezTo>
                      <a:pt x="35" y="7"/>
                      <a:pt x="35" y="3"/>
                      <a:pt x="32" y="2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>
                  <a:solidFill>
                    <a:srgbClr val="005790"/>
                  </a:solidFill>
                  <a:cs typeface="+mn-ea"/>
                  <a:sym typeface="+mn-lt"/>
                </a:endParaRPr>
              </a:p>
            </p:txBody>
          </p:sp>
          <p:sp>
            <p:nvSpPr>
              <p:cNvPr id="46" name="Freeform 124"/>
              <p:cNvSpPr/>
              <p:nvPr/>
            </p:nvSpPr>
            <p:spPr bwMode="auto">
              <a:xfrm>
                <a:off x="8365139" y="2768091"/>
                <a:ext cx="86687" cy="31106"/>
              </a:xfrm>
              <a:custGeom>
                <a:avLst/>
                <a:gdLst>
                  <a:gd name="T0" fmla="*/ 26 w 28"/>
                  <a:gd name="T1" fmla="*/ 1 h 9"/>
                  <a:gd name="T2" fmla="*/ 16 w 28"/>
                  <a:gd name="T3" fmla="*/ 1 h 9"/>
                  <a:gd name="T4" fmla="*/ 4 w 28"/>
                  <a:gd name="T5" fmla="*/ 1 h 9"/>
                  <a:gd name="T6" fmla="*/ 4 w 28"/>
                  <a:gd name="T7" fmla="*/ 7 h 9"/>
                  <a:gd name="T8" fmla="*/ 16 w 28"/>
                  <a:gd name="T9" fmla="*/ 8 h 9"/>
                  <a:gd name="T10" fmla="*/ 26 w 28"/>
                  <a:gd name="T11" fmla="*/ 7 h 9"/>
                  <a:gd name="T12" fmla="*/ 26 w 28"/>
                  <a:gd name="T13" fmla="*/ 1 h 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8" h="9">
                    <a:moveTo>
                      <a:pt x="26" y="1"/>
                    </a:moveTo>
                    <a:cubicBezTo>
                      <a:pt x="23" y="0"/>
                      <a:pt x="19" y="0"/>
                      <a:pt x="16" y="1"/>
                    </a:cubicBezTo>
                    <a:cubicBezTo>
                      <a:pt x="12" y="1"/>
                      <a:pt x="8" y="1"/>
                      <a:pt x="4" y="1"/>
                    </a:cubicBezTo>
                    <a:cubicBezTo>
                      <a:pt x="0" y="1"/>
                      <a:pt x="0" y="7"/>
                      <a:pt x="4" y="7"/>
                    </a:cubicBezTo>
                    <a:cubicBezTo>
                      <a:pt x="8" y="8"/>
                      <a:pt x="12" y="8"/>
                      <a:pt x="16" y="8"/>
                    </a:cubicBezTo>
                    <a:cubicBezTo>
                      <a:pt x="19" y="8"/>
                      <a:pt x="23" y="9"/>
                      <a:pt x="26" y="7"/>
                    </a:cubicBezTo>
                    <a:cubicBezTo>
                      <a:pt x="28" y="6"/>
                      <a:pt x="28" y="2"/>
                      <a:pt x="26" y="1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>
                  <a:solidFill>
                    <a:srgbClr val="005790"/>
                  </a:solidFill>
                  <a:cs typeface="+mn-ea"/>
                  <a:sym typeface="+mn-lt"/>
                </a:endParaRPr>
              </a:p>
            </p:txBody>
          </p:sp>
          <p:sp>
            <p:nvSpPr>
              <p:cNvPr id="47" name="Freeform 125"/>
              <p:cNvSpPr/>
              <p:nvPr/>
            </p:nvSpPr>
            <p:spPr bwMode="auto">
              <a:xfrm>
                <a:off x="5209299" y="3055816"/>
                <a:ext cx="93715" cy="33698"/>
              </a:xfrm>
              <a:custGeom>
                <a:avLst/>
                <a:gdLst>
                  <a:gd name="T0" fmla="*/ 26 w 30"/>
                  <a:gd name="T1" fmla="*/ 1 h 10"/>
                  <a:gd name="T2" fmla="*/ 13 w 30"/>
                  <a:gd name="T3" fmla="*/ 1 h 10"/>
                  <a:gd name="T4" fmla="*/ 2 w 30"/>
                  <a:gd name="T5" fmla="*/ 2 h 10"/>
                  <a:gd name="T6" fmla="*/ 1 w 30"/>
                  <a:gd name="T7" fmla="*/ 5 h 10"/>
                  <a:gd name="T8" fmla="*/ 13 w 30"/>
                  <a:gd name="T9" fmla="*/ 9 h 10"/>
                  <a:gd name="T10" fmla="*/ 27 w 30"/>
                  <a:gd name="T11" fmla="*/ 7 h 10"/>
                  <a:gd name="T12" fmla="*/ 26 w 30"/>
                  <a:gd name="T13" fmla="*/ 1 h 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0" h="10">
                    <a:moveTo>
                      <a:pt x="26" y="1"/>
                    </a:moveTo>
                    <a:cubicBezTo>
                      <a:pt x="22" y="0"/>
                      <a:pt x="17" y="1"/>
                      <a:pt x="13" y="1"/>
                    </a:cubicBezTo>
                    <a:cubicBezTo>
                      <a:pt x="9" y="1"/>
                      <a:pt x="5" y="0"/>
                      <a:pt x="2" y="2"/>
                    </a:cubicBezTo>
                    <a:cubicBezTo>
                      <a:pt x="1" y="2"/>
                      <a:pt x="0" y="4"/>
                      <a:pt x="1" y="5"/>
                    </a:cubicBezTo>
                    <a:cubicBezTo>
                      <a:pt x="4" y="8"/>
                      <a:pt x="9" y="8"/>
                      <a:pt x="13" y="9"/>
                    </a:cubicBezTo>
                    <a:cubicBezTo>
                      <a:pt x="18" y="9"/>
                      <a:pt x="23" y="10"/>
                      <a:pt x="27" y="7"/>
                    </a:cubicBezTo>
                    <a:cubicBezTo>
                      <a:pt x="30" y="6"/>
                      <a:pt x="29" y="2"/>
                      <a:pt x="26" y="1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>
                  <a:solidFill>
                    <a:srgbClr val="005790"/>
                  </a:solidFill>
                  <a:cs typeface="+mn-ea"/>
                  <a:sym typeface="+mn-lt"/>
                </a:endParaRPr>
              </a:p>
            </p:txBody>
          </p:sp>
          <p:sp>
            <p:nvSpPr>
              <p:cNvPr id="48" name="Freeform 126"/>
              <p:cNvSpPr/>
              <p:nvPr/>
            </p:nvSpPr>
            <p:spPr bwMode="auto">
              <a:xfrm>
                <a:off x="5375643" y="3040263"/>
                <a:ext cx="117143" cy="41474"/>
              </a:xfrm>
              <a:custGeom>
                <a:avLst/>
                <a:gdLst>
                  <a:gd name="T0" fmla="*/ 33 w 37"/>
                  <a:gd name="T1" fmla="*/ 3 h 12"/>
                  <a:gd name="T2" fmla="*/ 3 w 37"/>
                  <a:gd name="T3" fmla="*/ 6 h 12"/>
                  <a:gd name="T4" fmla="*/ 4 w 37"/>
                  <a:gd name="T5" fmla="*/ 11 h 12"/>
                  <a:gd name="T6" fmla="*/ 19 w 37"/>
                  <a:gd name="T7" fmla="*/ 10 h 12"/>
                  <a:gd name="T8" fmla="*/ 33 w 37"/>
                  <a:gd name="T9" fmla="*/ 9 h 12"/>
                  <a:gd name="T10" fmla="*/ 33 w 37"/>
                  <a:gd name="T11" fmla="*/ 3 h 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7" h="12">
                    <a:moveTo>
                      <a:pt x="33" y="3"/>
                    </a:moveTo>
                    <a:cubicBezTo>
                      <a:pt x="25" y="0"/>
                      <a:pt x="11" y="4"/>
                      <a:pt x="3" y="6"/>
                    </a:cubicBezTo>
                    <a:cubicBezTo>
                      <a:pt x="0" y="7"/>
                      <a:pt x="1" y="12"/>
                      <a:pt x="4" y="11"/>
                    </a:cubicBezTo>
                    <a:cubicBezTo>
                      <a:pt x="9" y="11"/>
                      <a:pt x="14" y="10"/>
                      <a:pt x="19" y="10"/>
                    </a:cubicBezTo>
                    <a:cubicBezTo>
                      <a:pt x="24" y="10"/>
                      <a:pt x="29" y="11"/>
                      <a:pt x="33" y="9"/>
                    </a:cubicBezTo>
                    <a:cubicBezTo>
                      <a:pt x="37" y="9"/>
                      <a:pt x="36" y="4"/>
                      <a:pt x="33" y="3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>
                  <a:solidFill>
                    <a:srgbClr val="005790"/>
                  </a:solidFill>
                  <a:cs typeface="+mn-ea"/>
                  <a:sym typeface="+mn-lt"/>
                </a:endParaRPr>
              </a:p>
            </p:txBody>
          </p:sp>
          <p:sp>
            <p:nvSpPr>
              <p:cNvPr id="49" name="Freeform 127"/>
              <p:cNvSpPr/>
              <p:nvPr/>
            </p:nvSpPr>
            <p:spPr bwMode="auto">
              <a:xfrm>
                <a:off x="5579471" y="3027304"/>
                <a:ext cx="117143" cy="41474"/>
              </a:xfrm>
              <a:custGeom>
                <a:avLst/>
                <a:gdLst>
                  <a:gd name="T0" fmla="*/ 34 w 37"/>
                  <a:gd name="T1" fmla="*/ 3 h 12"/>
                  <a:gd name="T2" fmla="*/ 15 w 37"/>
                  <a:gd name="T3" fmla="*/ 1 h 12"/>
                  <a:gd name="T4" fmla="*/ 1 w 37"/>
                  <a:gd name="T5" fmla="*/ 4 h 12"/>
                  <a:gd name="T6" fmla="*/ 0 w 37"/>
                  <a:gd name="T7" fmla="*/ 8 h 12"/>
                  <a:gd name="T8" fmla="*/ 4 w 37"/>
                  <a:gd name="T9" fmla="*/ 10 h 12"/>
                  <a:gd name="T10" fmla="*/ 4 w 37"/>
                  <a:gd name="T11" fmla="*/ 10 h 12"/>
                  <a:gd name="T12" fmla="*/ 15 w 37"/>
                  <a:gd name="T13" fmla="*/ 10 h 12"/>
                  <a:gd name="T14" fmla="*/ 33 w 37"/>
                  <a:gd name="T15" fmla="*/ 10 h 12"/>
                  <a:gd name="T16" fmla="*/ 34 w 37"/>
                  <a:gd name="T17" fmla="*/ 3 h 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37" h="12">
                    <a:moveTo>
                      <a:pt x="34" y="3"/>
                    </a:moveTo>
                    <a:cubicBezTo>
                      <a:pt x="28" y="0"/>
                      <a:pt x="21" y="1"/>
                      <a:pt x="15" y="1"/>
                    </a:cubicBezTo>
                    <a:cubicBezTo>
                      <a:pt x="11" y="1"/>
                      <a:pt x="4" y="1"/>
                      <a:pt x="1" y="4"/>
                    </a:cubicBezTo>
                    <a:cubicBezTo>
                      <a:pt x="0" y="5"/>
                      <a:pt x="0" y="7"/>
                      <a:pt x="0" y="8"/>
                    </a:cubicBezTo>
                    <a:cubicBezTo>
                      <a:pt x="1" y="10"/>
                      <a:pt x="2" y="10"/>
                      <a:pt x="4" y="10"/>
                    </a:cubicBezTo>
                    <a:cubicBezTo>
                      <a:pt x="4" y="10"/>
                      <a:pt x="4" y="10"/>
                      <a:pt x="4" y="10"/>
                    </a:cubicBezTo>
                    <a:cubicBezTo>
                      <a:pt x="8" y="10"/>
                      <a:pt x="12" y="10"/>
                      <a:pt x="15" y="10"/>
                    </a:cubicBezTo>
                    <a:cubicBezTo>
                      <a:pt x="21" y="11"/>
                      <a:pt x="28" y="12"/>
                      <a:pt x="33" y="10"/>
                    </a:cubicBezTo>
                    <a:cubicBezTo>
                      <a:pt x="36" y="9"/>
                      <a:pt x="37" y="5"/>
                      <a:pt x="34" y="3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>
                  <a:solidFill>
                    <a:srgbClr val="005790"/>
                  </a:solidFill>
                  <a:cs typeface="+mn-ea"/>
                  <a:sym typeface="+mn-lt"/>
                </a:endParaRPr>
              </a:p>
            </p:txBody>
          </p:sp>
          <p:sp>
            <p:nvSpPr>
              <p:cNvPr id="50" name="Freeform 128"/>
              <p:cNvSpPr/>
              <p:nvPr/>
            </p:nvSpPr>
            <p:spPr bwMode="auto">
              <a:xfrm>
                <a:off x="5757529" y="3027304"/>
                <a:ext cx="107772" cy="38883"/>
              </a:xfrm>
              <a:custGeom>
                <a:avLst/>
                <a:gdLst>
                  <a:gd name="T0" fmla="*/ 31 w 34"/>
                  <a:gd name="T1" fmla="*/ 3 h 11"/>
                  <a:gd name="T2" fmla="*/ 19 w 34"/>
                  <a:gd name="T3" fmla="*/ 1 h 11"/>
                  <a:gd name="T4" fmla="*/ 5 w 34"/>
                  <a:gd name="T5" fmla="*/ 0 h 11"/>
                  <a:gd name="T6" fmla="*/ 4 w 34"/>
                  <a:gd name="T7" fmla="*/ 6 h 11"/>
                  <a:gd name="T8" fmla="*/ 18 w 34"/>
                  <a:gd name="T9" fmla="*/ 9 h 11"/>
                  <a:gd name="T10" fmla="*/ 30 w 34"/>
                  <a:gd name="T11" fmla="*/ 9 h 11"/>
                  <a:gd name="T12" fmla="*/ 31 w 34"/>
                  <a:gd name="T13" fmla="*/ 3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4" h="11">
                    <a:moveTo>
                      <a:pt x="31" y="3"/>
                    </a:moveTo>
                    <a:cubicBezTo>
                      <a:pt x="27" y="1"/>
                      <a:pt x="23" y="1"/>
                      <a:pt x="19" y="1"/>
                    </a:cubicBezTo>
                    <a:cubicBezTo>
                      <a:pt x="14" y="1"/>
                      <a:pt x="10" y="0"/>
                      <a:pt x="5" y="0"/>
                    </a:cubicBezTo>
                    <a:cubicBezTo>
                      <a:pt x="1" y="0"/>
                      <a:pt x="0" y="6"/>
                      <a:pt x="4" y="6"/>
                    </a:cubicBezTo>
                    <a:cubicBezTo>
                      <a:pt x="9" y="7"/>
                      <a:pt x="13" y="8"/>
                      <a:pt x="18" y="9"/>
                    </a:cubicBezTo>
                    <a:cubicBezTo>
                      <a:pt x="22" y="9"/>
                      <a:pt x="26" y="11"/>
                      <a:pt x="30" y="9"/>
                    </a:cubicBezTo>
                    <a:cubicBezTo>
                      <a:pt x="33" y="9"/>
                      <a:pt x="34" y="4"/>
                      <a:pt x="31" y="3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>
                  <a:solidFill>
                    <a:srgbClr val="005790"/>
                  </a:solidFill>
                  <a:cs typeface="+mn-ea"/>
                  <a:sym typeface="+mn-lt"/>
                </a:endParaRPr>
              </a:p>
            </p:txBody>
          </p:sp>
          <p:sp>
            <p:nvSpPr>
              <p:cNvPr id="51" name="Freeform 129"/>
              <p:cNvSpPr/>
              <p:nvPr/>
            </p:nvSpPr>
            <p:spPr bwMode="auto">
              <a:xfrm>
                <a:off x="5937930" y="3011751"/>
                <a:ext cx="93715" cy="38883"/>
              </a:xfrm>
              <a:custGeom>
                <a:avLst/>
                <a:gdLst>
                  <a:gd name="T0" fmla="*/ 27 w 30"/>
                  <a:gd name="T1" fmla="*/ 2 h 11"/>
                  <a:gd name="T2" fmla="*/ 13 w 30"/>
                  <a:gd name="T3" fmla="*/ 2 h 11"/>
                  <a:gd name="T4" fmla="*/ 0 w 30"/>
                  <a:gd name="T5" fmla="*/ 4 h 11"/>
                  <a:gd name="T6" fmla="*/ 0 w 30"/>
                  <a:gd name="T7" fmla="*/ 7 h 11"/>
                  <a:gd name="T8" fmla="*/ 13 w 30"/>
                  <a:gd name="T9" fmla="*/ 9 h 11"/>
                  <a:gd name="T10" fmla="*/ 27 w 30"/>
                  <a:gd name="T11" fmla="*/ 8 h 11"/>
                  <a:gd name="T12" fmla="*/ 27 w 30"/>
                  <a:gd name="T13" fmla="*/ 2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0" h="11">
                    <a:moveTo>
                      <a:pt x="27" y="2"/>
                    </a:moveTo>
                    <a:cubicBezTo>
                      <a:pt x="23" y="0"/>
                      <a:pt x="18" y="1"/>
                      <a:pt x="13" y="2"/>
                    </a:cubicBezTo>
                    <a:cubicBezTo>
                      <a:pt x="9" y="2"/>
                      <a:pt x="4" y="2"/>
                      <a:pt x="0" y="4"/>
                    </a:cubicBezTo>
                    <a:cubicBezTo>
                      <a:pt x="0" y="5"/>
                      <a:pt x="0" y="6"/>
                      <a:pt x="0" y="7"/>
                    </a:cubicBezTo>
                    <a:cubicBezTo>
                      <a:pt x="4" y="9"/>
                      <a:pt x="9" y="9"/>
                      <a:pt x="13" y="9"/>
                    </a:cubicBezTo>
                    <a:cubicBezTo>
                      <a:pt x="18" y="10"/>
                      <a:pt x="23" y="11"/>
                      <a:pt x="27" y="8"/>
                    </a:cubicBezTo>
                    <a:cubicBezTo>
                      <a:pt x="30" y="7"/>
                      <a:pt x="30" y="4"/>
                      <a:pt x="27" y="2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>
                  <a:solidFill>
                    <a:srgbClr val="005790"/>
                  </a:solidFill>
                  <a:cs typeface="+mn-ea"/>
                  <a:sym typeface="+mn-lt"/>
                </a:endParaRPr>
              </a:p>
            </p:txBody>
          </p:sp>
          <p:sp>
            <p:nvSpPr>
              <p:cNvPr id="52" name="Freeform 130"/>
              <p:cNvSpPr/>
              <p:nvPr/>
            </p:nvSpPr>
            <p:spPr bwMode="auto">
              <a:xfrm>
                <a:off x="6120674" y="3006567"/>
                <a:ext cx="93715" cy="38883"/>
              </a:xfrm>
              <a:custGeom>
                <a:avLst/>
                <a:gdLst>
                  <a:gd name="T0" fmla="*/ 27 w 30"/>
                  <a:gd name="T1" fmla="*/ 1 h 11"/>
                  <a:gd name="T2" fmla="*/ 12 w 30"/>
                  <a:gd name="T3" fmla="*/ 1 h 11"/>
                  <a:gd name="T4" fmla="*/ 6 w 30"/>
                  <a:gd name="T5" fmla="*/ 2 h 11"/>
                  <a:gd name="T6" fmla="*/ 1 w 30"/>
                  <a:gd name="T7" fmla="*/ 4 h 11"/>
                  <a:gd name="T8" fmla="*/ 1 w 30"/>
                  <a:gd name="T9" fmla="*/ 6 h 11"/>
                  <a:gd name="T10" fmla="*/ 6 w 30"/>
                  <a:gd name="T11" fmla="*/ 8 h 11"/>
                  <a:gd name="T12" fmla="*/ 12 w 30"/>
                  <a:gd name="T13" fmla="*/ 9 h 11"/>
                  <a:gd name="T14" fmla="*/ 27 w 30"/>
                  <a:gd name="T15" fmla="*/ 9 h 11"/>
                  <a:gd name="T16" fmla="*/ 27 w 30"/>
                  <a:gd name="T17" fmla="*/ 1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30" h="11">
                    <a:moveTo>
                      <a:pt x="27" y="1"/>
                    </a:moveTo>
                    <a:cubicBezTo>
                      <a:pt x="22" y="0"/>
                      <a:pt x="17" y="1"/>
                      <a:pt x="12" y="1"/>
                    </a:cubicBezTo>
                    <a:cubicBezTo>
                      <a:pt x="10" y="2"/>
                      <a:pt x="8" y="2"/>
                      <a:pt x="6" y="2"/>
                    </a:cubicBezTo>
                    <a:cubicBezTo>
                      <a:pt x="3" y="2"/>
                      <a:pt x="3" y="3"/>
                      <a:pt x="1" y="4"/>
                    </a:cubicBezTo>
                    <a:cubicBezTo>
                      <a:pt x="0" y="5"/>
                      <a:pt x="0" y="6"/>
                      <a:pt x="1" y="6"/>
                    </a:cubicBezTo>
                    <a:cubicBezTo>
                      <a:pt x="3" y="7"/>
                      <a:pt x="3" y="8"/>
                      <a:pt x="6" y="8"/>
                    </a:cubicBezTo>
                    <a:cubicBezTo>
                      <a:pt x="8" y="9"/>
                      <a:pt x="10" y="9"/>
                      <a:pt x="12" y="9"/>
                    </a:cubicBezTo>
                    <a:cubicBezTo>
                      <a:pt x="17" y="9"/>
                      <a:pt x="22" y="11"/>
                      <a:pt x="27" y="9"/>
                    </a:cubicBezTo>
                    <a:cubicBezTo>
                      <a:pt x="30" y="8"/>
                      <a:pt x="30" y="3"/>
                      <a:pt x="27" y="1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>
                  <a:solidFill>
                    <a:srgbClr val="005790"/>
                  </a:solidFill>
                  <a:cs typeface="+mn-ea"/>
                  <a:sym typeface="+mn-lt"/>
                </a:endParaRPr>
              </a:p>
            </p:txBody>
          </p:sp>
          <p:sp>
            <p:nvSpPr>
              <p:cNvPr id="53" name="Freeform 131"/>
              <p:cNvSpPr/>
              <p:nvPr/>
            </p:nvSpPr>
            <p:spPr bwMode="auto">
              <a:xfrm>
                <a:off x="6277645" y="2991014"/>
                <a:ext cx="126515" cy="38883"/>
              </a:xfrm>
              <a:custGeom>
                <a:avLst/>
                <a:gdLst>
                  <a:gd name="T0" fmla="*/ 37 w 40"/>
                  <a:gd name="T1" fmla="*/ 4 h 11"/>
                  <a:gd name="T2" fmla="*/ 21 w 40"/>
                  <a:gd name="T3" fmla="*/ 0 h 11"/>
                  <a:gd name="T4" fmla="*/ 4 w 40"/>
                  <a:gd name="T5" fmla="*/ 2 h 11"/>
                  <a:gd name="T6" fmla="*/ 4 w 40"/>
                  <a:gd name="T7" fmla="*/ 8 h 11"/>
                  <a:gd name="T8" fmla="*/ 21 w 40"/>
                  <a:gd name="T9" fmla="*/ 9 h 11"/>
                  <a:gd name="T10" fmla="*/ 37 w 40"/>
                  <a:gd name="T11" fmla="*/ 10 h 11"/>
                  <a:gd name="T12" fmla="*/ 37 w 40"/>
                  <a:gd name="T13" fmla="*/ 4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40" h="11">
                    <a:moveTo>
                      <a:pt x="37" y="4"/>
                    </a:moveTo>
                    <a:cubicBezTo>
                      <a:pt x="33" y="1"/>
                      <a:pt x="26" y="1"/>
                      <a:pt x="21" y="0"/>
                    </a:cubicBezTo>
                    <a:cubicBezTo>
                      <a:pt x="15" y="0"/>
                      <a:pt x="9" y="1"/>
                      <a:pt x="4" y="2"/>
                    </a:cubicBezTo>
                    <a:cubicBezTo>
                      <a:pt x="0" y="2"/>
                      <a:pt x="1" y="8"/>
                      <a:pt x="4" y="8"/>
                    </a:cubicBezTo>
                    <a:cubicBezTo>
                      <a:pt x="10" y="8"/>
                      <a:pt x="16" y="8"/>
                      <a:pt x="21" y="9"/>
                    </a:cubicBezTo>
                    <a:cubicBezTo>
                      <a:pt x="26" y="9"/>
                      <a:pt x="31" y="11"/>
                      <a:pt x="37" y="10"/>
                    </a:cubicBezTo>
                    <a:cubicBezTo>
                      <a:pt x="40" y="9"/>
                      <a:pt x="40" y="5"/>
                      <a:pt x="3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>
                  <a:solidFill>
                    <a:srgbClr val="005790"/>
                  </a:solidFill>
                  <a:cs typeface="+mn-ea"/>
                  <a:sym typeface="+mn-lt"/>
                </a:endParaRPr>
              </a:p>
            </p:txBody>
          </p:sp>
          <p:sp>
            <p:nvSpPr>
              <p:cNvPr id="54" name="Freeform 132"/>
              <p:cNvSpPr/>
              <p:nvPr/>
            </p:nvSpPr>
            <p:spPr bwMode="auto">
              <a:xfrm>
                <a:off x="6474446" y="2998789"/>
                <a:ext cx="112458" cy="38883"/>
              </a:xfrm>
              <a:custGeom>
                <a:avLst/>
                <a:gdLst>
                  <a:gd name="T0" fmla="*/ 33 w 36"/>
                  <a:gd name="T1" fmla="*/ 2 h 11"/>
                  <a:gd name="T2" fmla="*/ 19 w 36"/>
                  <a:gd name="T3" fmla="*/ 1 h 11"/>
                  <a:gd name="T4" fmla="*/ 4 w 36"/>
                  <a:gd name="T5" fmla="*/ 4 h 11"/>
                  <a:gd name="T6" fmla="*/ 5 w 36"/>
                  <a:gd name="T7" fmla="*/ 10 h 11"/>
                  <a:gd name="T8" fmla="*/ 20 w 36"/>
                  <a:gd name="T9" fmla="*/ 9 h 11"/>
                  <a:gd name="T10" fmla="*/ 32 w 36"/>
                  <a:gd name="T11" fmla="*/ 9 h 11"/>
                  <a:gd name="T12" fmla="*/ 33 w 36"/>
                  <a:gd name="T13" fmla="*/ 2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6" h="11">
                    <a:moveTo>
                      <a:pt x="33" y="2"/>
                    </a:moveTo>
                    <a:cubicBezTo>
                      <a:pt x="29" y="0"/>
                      <a:pt x="24" y="0"/>
                      <a:pt x="19" y="1"/>
                    </a:cubicBezTo>
                    <a:cubicBezTo>
                      <a:pt x="14" y="1"/>
                      <a:pt x="9" y="2"/>
                      <a:pt x="4" y="4"/>
                    </a:cubicBezTo>
                    <a:cubicBezTo>
                      <a:pt x="0" y="5"/>
                      <a:pt x="2" y="11"/>
                      <a:pt x="5" y="10"/>
                    </a:cubicBezTo>
                    <a:cubicBezTo>
                      <a:pt x="10" y="9"/>
                      <a:pt x="15" y="9"/>
                      <a:pt x="20" y="9"/>
                    </a:cubicBezTo>
                    <a:cubicBezTo>
                      <a:pt x="24" y="9"/>
                      <a:pt x="28" y="10"/>
                      <a:pt x="32" y="9"/>
                    </a:cubicBezTo>
                    <a:cubicBezTo>
                      <a:pt x="35" y="8"/>
                      <a:pt x="36" y="4"/>
                      <a:pt x="33" y="2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>
                  <a:solidFill>
                    <a:srgbClr val="005790"/>
                  </a:solidFill>
                  <a:cs typeface="+mn-ea"/>
                  <a:sym typeface="+mn-lt"/>
                </a:endParaRPr>
              </a:p>
            </p:txBody>
          </p:sp>
          <p:sp>
            <p:nvSpPr>
              <p:cNvPr id="55" name="Freeform 133"/>
              <p:cNvSpPr/>
              <p:nvPr/>
            </p:nvSpPr>
            <p:spPr bwMode="auto">
              <a:xfrm>
                <a:off x="6673590" y="3009158"/>
                <a:ext cx="110115" cy="41474"/>
              </a:xfrm>
              <a:custGeom>
                <a:avLst/>
                <a:gdLst>
                  <a:gd name="T0" fmla="*/ 32 w 35"/>
                  <a:gd name="T1" fmla="*/ 4 h 12"/>
                  <a:gd name="T2" fmla="*/ 16 w 35"/>
                  <a:gd name="T3" fmla="*/ 1 h 12"/>
                  <a:gd name="T4" fmla="*/ 1 w 35"/>
                  <a:gd name="T5" fmla="*/ 3 h 12"/>
                  <a:gd name="T6" fmla="*/ 1 w 35"/>
                  <a:gd name="T7" fmla="*/ 5 h 12"/>
                  <a:gd name="T8" fmla="*/ 14 w 35"/>
                  <a:gd name="T9" fmla="*/ 9 h 12"/>
                  <a:gd name="T10" fmla="*/ 32 w 35"/>
                  <a:gd name="T11" fmla="*/ 10 h 12"/>
                  <a:gd name="T12" fmla="*/ 32 w 35"/>
                  <a:gd name="T13" fmla="*/ 4 h 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5" h="12">
                    <a:moveTo>
                      <a:pt x="32" y="4"/>
                    </a:moveTo>
                    <a:cubicBezTo>
                      <a:pt x="28" y="1"/>
                      <a:pt x="22" y="2"/>
                      <a:pt x="16" y="1"/>
                    </a:cubicBezTo>
                    <a:cubicBezTo>
                      <a:pt x="11" y="1"/>
                      <a:pt x="5" y="0"/>
                      <a:pt x="1" y="3"/>
                    </a:cubicBezTo>
                    <a:cubicBezTo>
                      <a:pt x="0" y="3"/>
                      <a:pt x="0" y="4"/>
                      <a:pt x="1" y="5"/>
                    </a:cubicBezTo>
                    <a:cubicBezTo>
                      <a:pt x="4" y="9"/>
                      <a:pt x="9" y="8"/>
                      <a:pt x="14" y="9"/>
                    </a:cubicBezTo>
                    <a:cubicBezTo>
                      <a:pt x="20" y="10"/>
                      <a:pt x="26" y="12"/>
                      <a:pt x="32" y="10"/>
                    </a:cubicBezTo>
                    <a:cubicBezTo>
                      <a:pt x="34" y="9"/>
                      <a:pt x="35" y="5"/>
                      <a:pt x="3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>
                  <a:solidFill>
                    <a:srgbClr val="005790"/>
                  </a:solidFill>
                  <a:cs typeface="+mn-ea"/>
                  <a:sym typeface="+mn-lt"/>
                </a:endParaRPr>
              </a:p>
            </p:txBody>
          </p:sp>
          <p:sp>
            <p:nvSpPr>
              <p:cNvPr id="56" name="Freeform 134"/>
              <p:cNvSpPr/>
              <p:nvPr/>
            </p:nvSpPr>
            <p:spPr bwMode="auto">
              <a:xfrm>
                <a:off x="6846962" y="3001382"/>
                <a:ext cx="107772" cy="31106"/>
              </a:xfrm>
              <a:custGeom>
                <a:avLst/>
                <a:gdLst>
                  <a:gd name="T0" fmla="*/ 33 w 34"/>
                  <a:gd name="T1" fmla="*/ 3 h 9"/>
                  <a:gd name="T2" fmla="*/ 19 w 34"/>
                  <a:gd name="T3" fmla="*/ 2 h 9"/>
                  <a:gd name="T4" fmla="*/ 2 w 34"/>
                  <a:gd name="T5" fmla="*/ 3 h 9"/>
                  <a:gd name="T6" fmla="*/ 2 w 34"/>
                  <a:gd name="T7" fmla="*/ 7 h 9"/>
                  <a:gd name="T8" fmla="*/ 19 w 34"/>
                  <a:gd name="T9" fmla="*/ 8 h 9"/>
                  <a:gd name="T10" fmla="*/ 33 w 34"/>
                  <a:gd name="T11" fmla="*/ 7 h 9"/>
                  <a:gd name="T12" fmla="*/ 33 w 34"/>
                  <a:gd name="T13" fmla="*/ 3 h 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4" h="9">
                    <a:moveTo>
                      <a:pt x="33" y="3"/>
                    </a:moveTo>
                    <a:cubicBezTo>
                      <a:pt x="28" y="0"/>
                      <a:pt x="24" y="1"/>
                      <a:pt x="19" y="2"/>
                    </a:cubicBezTo>
                    <a:cubicBezTo>
                      <a:pt x="14" y="2"/>
                      <a:pt x="8" y="2"/>
                      <a:pt x="2" y="3"/>
                    </a:cubicBezTo>
                    <a:cubicBezTo>
                      <a:pt x="0" y="3"/>
                      <a:pt x="0" y="7"/>
                      <a:pt x="2" y="7"/>
                    </a:cubicBezTo>
                    <a:cubicBezTo>
                      <a:pt x="8" y="8"/>
                      <a:pt x="14" y="8"/>
                      <a:pt x="19" y="8"/>
                    </a:cubicBezTo>
                    <a:cubicBezTo>
                      <a:pt x="24" y="9"/>
                      <a:pt x="28" y="9"/>
                      <a:pt x="33" y="7"/>
                    </a:cubicBezTo>
                    <a:cubicBezTo>
                      <a:pt x="34" y="6"/>
                      <a:pt x="34" y="4"/>
                      <a:pt x="33" y="3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>
                  <a:solidFill>
                    <a:srgbClr val="005790"/>
                  </a:solidFill>
                  <a:cs typeface="+mn-ea"/>
                  <a:sym typeface="+mn-lt"/>
                </a:endParaRPr>
              </a:p>
            </p:txBody>
          </p:sp>
          <p:sp>
            <p:nvSpPr>
              <p:cNvPr id="57" name="Freeform 135"/>
              <p:cNvSpPr/>
              <p:nvPr/>
            </p:nvSpPr>
            <p:spPr bwMode="auto">
              <a:xfrm>
                <a:off x="7010963" y="2998789"/>
                <a:ext cx="121829" cy="38883"/>
              </a:xfrm>
              <a:custGeom>
                <a:avLst/>
                <a:gdLst>
                  <a:gd name="T0" fmla="*/ 36 w 39"/>
                  <a:gd name="T1" fmla="*/ 2 h 11"/>
                  <a:gd name="T2" fmla="*/ 22 w 39"/>
                  <a:gd name="T3" fmla="*/ 2 h 11"/>
                  <a:gd name="T4" fmla="*/ 4 w 39"/>
                  <a:gd name="T5" fmla="*/ 0 h 11"/>
                  <a:gd name="T6" fmla="*/ 3 w 39"/>
                  <a:gd name="T7" fmla="*/ 6 h 11"/>
                  <a:gd name="T8" fmla="*/ 36 w 39"/>
                  <a:gd name="T9" fmla="*/ 8 h 11"/>
                  <a:gd name="T10" fmla="*/ 36 w 39"/>
                  <a:gd name="T11" fmla="*/ 2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9" h="11">
                    <a:moveTo>
                      <a:pt x="36" y="2"/>
                    </a:moveTo>
                    <a:cubicBezTo>
                      <a:pt x="31" y="1"/>
                      <a:pt x="26" y="2"/>
                      <a:pt x="22" y="2"/>
                    </a:cubicBezTo>
                    <a:cubicBezTo>
                      <a:pt x="16" y="2"/>
                      <a:pt x="10" y="1"/>
                      <a:pt x="4" y="0"/>
                    </a:cubicBezTo>
                    <a:cubicBezTo>
                      <a:pt x="1" y="0"/>
                      <a:pt x="0" y="5"/>
                      <a:pt x="3" y="6"/>
                    </a:cubicBezTo>
                    <a:cubicBezTo>
                      <a:pt x="13" y="9"/>
                      <a:pt x="26" y="11"/>
                      <a:pt x="36" y="8"/>
                    </a:cubicBezTo>
                    <a:cubicBezTo>
                      <a:pt x="39" y="7"/>
                      <a:pt x="39" y="2"/>
                      <a:pt x="36" y="2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>
                  <a:solidFill>
                    <a:srgbClr val="005790"/>
                  </a:solidFill>
                  <a:cs typeface="+mn-ea"/>
                  <a:sym typeface="+mn-lt"/>
                </a:endParaRPr>
              </a:p>
            </p:txBody>
          </p:sp>
          <p:sp>
            <p:nvSpPr>
              <p:cNvPr id="58" name="Freeform 136"/>
              <p:cNvSpPr/>
              <p:nvPr/>
            </p:nvSpPr>
            <p:spPr bwMode="auto">
              <a:xfrm>
                <a:off x="7181991" y="3001382"/>
                <a:ext cx="100744" cy="36290"/>
              </a:xfrm>
              <a:custGeom>
                <a:avLst/>
                <a:gdLst>
                  <a:gd name="T0" fmla="*/ 28 w 32"/>
                  <a:gd name="T1" fmla="*/ 1 h 10"/>
                  <a:gd name="T2" fmla="*/ 15 w 32"/>
                  <a:gd name="T3" fmla="*/ 2 h 10"/>
                  <a:gd name="T4" fmla="*/ 3 w 32"/>
                  <a:gd name="T5" fmla="*/ 4 h 10"/>
                  <a:gd name="T6" fmla="*/ 3 w 32"/>
                  <a:gd name="T7" fmla="*/ 9 h 10"/>
                  <a:gd name="T8" fmla="*/ 29 w 32"/>
                  <a:gd name="T9" fmla="*/ 7 h 10"/>
                  <a:gd name="T10" fmla="*/ 28 w 32"/>
                  <a:gd name="T11" fmla="*/ 1 h 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2" h="10">
                    <a:moveTo>
                      <a:pt x="28" y="1"/>
                    </a:moveTo>
                    <a:cubicBezTo>
                      <a:pt x="24" y="0"/>
                      <a:pt x="20" y="1"/>
                      <a:pt x="15" y="2"/>
                    </a:cubicBezTo>
                    <a:cubicBezTo>
                      <a:pt x="11" y="3"/>
                      <a:pt x="7" y="3"/>
                      <a:pt x="3" y="4"/>
                    </a:cubicBezTo>
                    <a:cubicBezTo>
                      <a:pt x="0" y="5"/>
                      <a:pt x="0" y="9"/>
                      <a:pt x="3" y="9"/>
                    </a:cubicBezTo>
                    <a:cubicBezTo>
                      <a:pt x="11" y="10"/>
                      <a:pt x="21" y="10"/>
                      <a:pt x="29" y="7"/>
                    </a:cubicBezTo>
                    <a:cubicBezTo>
                      <a:pt x="32" y="6"/>
                      <a:pt x="31" y="1"/>
                      <a:pt x="28" y="1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>
                  <a:solidFill>
                    <a:srgbClr val="005790"/>
                  </a:solidFill>
                  <a:cs typeface="+mn-ea"/>
                  <a:sym typeface="+mn-lt"/>
                </a:endParaRPr>
              </a:p>
            </p:txBody>
          </p:sp>
          <p:sp>
            <p:nvSpPr>
              <p:cNvPr id="59" name="Freeform 137"/>
              <p:cNvSpPr/>
              <p:nvPr/>
            </p:nvSpPr>
            <p:spPr bwMode="auto">
              <a:xfrm>
                <a:off x="7355363" y="3006567"/>
                <a:ext cx="100744" cy="33698"/>
              </a:xfrm>
              <a:custGeom>
                <a:avLst/>
                <a:gdLst>
                  <a:gd name="T0" fmla="*/ 30 w 32"/>
                  <a:gd name="T1" fmla="*/ 2 h 10"/>
                  <a:gd name="T2" fmla="*/ 18 w 32"/>
                  <a:gd name="T3" fmla="*/ 1 h 10"/>
                  <a:gd name="T4" fmla="*/ 4 w 32"/>
                  <a:gd name="T5" fmla="*/ 2 h 10"/>
                  <a:gd name="T6" fmla="*/ 4 w 32"/>
                  <a:gd name="T7" fmla="*/ 8 h 10"/>
                  <a:gd name="T8" fmla="*/ 18 w 32"/>
                  <a:gd name="T9" fmla="*/ 9 h 10"/>
                  <a:gd name="T10" fmla="*/ 30 w 32"/>
                  <a:gd name="T11" fmla="*/ 8 h 10"/>
                  <a:gd name="T12" fmla="*/ 30 w 32"/>
                  <a:gd name="T13" fmla="*/ 2 h 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2" h="10">
                    <a:moveTo>
                      <a:pt x="30" y="2"/>
                    </a:moveTo>
                    <a:cubicBezTo>
                      <a:pt x="26" y="0"/>
                      <a:pt x="22" y="1"/>
                      <a:pt x="18" y="1"/>
                    </a:cubicBezTo>
                    <a:cubicBezTo>
                      <a:pt x="13" y="2"/>
                      <a:pt x="9" y="2"/>
                      <a:pt x="4" y="2"/>
                    </a:cubicBezTo>
                    <a:cubicBezTo>
                      <a:pt x="0" y="2"/>
                      <a:pt x="0" y="8"/>
                      <a:pt x="4" y="8"/>
                    </a:cubicBezTo>
                    <a:cubicBezTo>
                      <a:pt x="9" y="8"/>
                      <a:pt x="13" y="9"/>
                      <a:pt x="18" y="9"/>
                    </a:cubicBezTo>
                    <a:cubicBezTo>
                      <a:pt x="22" y="9"/>
                      <a:pt x="26" y="10"/>
                      <a:pt x="30" y="8"/>
                    </a:cubicBezTo>
                    <a:cubicBezTo>
                      <a:pt x="32" y="7"/>
                      <a:pt x="32" y="4"/>
                      <a:pt x="30" y="2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>
                  <a:solidFill>
                    <a:srgbClr val="005790"/>
                  </a:solidFill>
                  <a:cs typeface="+mn-ea"/>
                  <a:sym typeface="+mn-lt"/>
                </a:endParaRPr>
              </a:p>
            </p:txBody>
          </p:sp>
          <p:sp>
            <p:nvSpPr>
              <p:cNvPr id="60" name="Freeform 138"/>
              <p:cNvSpPr/>
              <p:nvPr/>
            </p:nvSpPr>
            <p:spPr bwMode="auto">
              <a:xfrm>
                <a:off x="7521708" y="2996198"/>
                <a:ext cx="112458" cy="44067"/>
              </a:xfrm>
              <a:custGeom>
                <a:avLst/>
                <a:gdLst>
                  <a:gd name="T0" fmla="*/ 31 w 36"/>
                  <a:gd name="T1" fmla="*/ 0 h 13"/>
                  <a:gd name="T2" fmla="*/ 18 w 36"/>
                  <a:gd name="T3" fmla="*/ 3 h 13"/>
                  <a:gd name="T4" fmla="*/ 5 w 36"/>
                  <a:gd name="T5" fmla="*/ 2 h 13"/>
                  <a:gd name="T6" fmla="*/ 3 w 36"/>
                  <a:gd name="T7" fmla="*/ 6 h 13"/>
                  <a:gd name="T8" fmla="*/ 33 w 36"/>
                  <a:gd name="T9" fmla="*/ 7 h 13"/>
                  <a:gd name="T10" fmla="*/ 31 w 36"/>
                  <a:gd name="T11" fmla="*/ 0 h 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6" h="13">
                    <a:moveTo>
                      <a:pt x="31" y="0"/>
                    </a:moveTo>
                    <a:cubicBezTo>
                      <a:pt x="27" y="1"/>
                      <a:pt x="23" y="3"/>
                      <a:pt x="18" y="3"/>
                    </a:cubicBezTo>
                    <a:cubicBezTo>
                      <a:pt x="14" y="3"/>
                      <a:pt x="9" y="3"/>
                      <a:pt x="5" y="2"/>
                    </a:cubicBezTo>
                    <a:cubicBezTo>
                      <a:pt x="2" y="2"/>
                      <a:pt x="0" y="5"/>
                      <a:pt x="3" y="6"/>
                    </a:cubicBezTo>
                    <a:cubicBezTo>
                      <a:pt x="11" y="10"/>
                      <a:pt x="25" y="13"/>
                      <a:pt x="33" y="7"/>
                    </a:cubicBezTo>
                    <a:cubicBezTo>
                      <a:pt x="36" y="5"/>
                      <a:pt x="35" y="0"/>
                      <a:pt x="31" y="0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>
                  <a:solidFill>
                    <a:srgbClr val="005790"/>
                  </a:solidFill>
                  <a:cs typeface="+mn-ea"/>
                  <a:sym typeface="+mn-lt"/>
                </a:endParaRPr>
              </a:p>
            </p:txBody>
          </p:sp>
        </p:grpSp>
        <p:sp>
          <p:nvSpPr>
            <p:cNvPr id="13" name="文本框 12"/>
            <p:cNvSpPr txBox="1"/>
            <p:nvPr/>
          </p:nvSpPr>
          <p:spPr>
            <a:xfrm>
              <a:off x="5025523" y="1179030"/>
              <a:ext cx="1562642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dist"/>
              <a:r>
                <a:rPr lang="zh-CN" altLang="en-US" sz="3600" b="1" dirty="0">
                  <a:solidFill>
                    <a:srgbClr val="FF9999"/>
                  </a:solidFill>
                  <a:cs typeface="+mn-ea"/>
                  <a:sym typeface="+mn-lt"/>
                </a:rPr>
                <a:t>致谢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428672349"/>
      </p:ext>
    </p:extLst>
  </p:cSld>
  <p:clrMapOvr>
    <a:masterClrMapping/>
  </p:clrMapOvr>
  <p:transition spd="slow" advClick="0" advTm="5000">
    <p:push dir="u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任意多边形 1"/>
          <p:cNvSpPr/>
          <p:nvPr/>
        </p:nvSpPr>
        <p:spPr>
          <a:xfrm flipH="1">
            <a:off x="902513" y="235133"/>
            <a:ext cx="1998618" cy="953587"/>
          </a:xfrm>
          <a:custGeom>
            <a:avLst/>
            <a:gdLst>
              <a:gd name="connsiteX0" fmla="*/ 2312125 w 5996287"/>
              <a:gd name="connsiteY0" fmla="*/ 39195 h 3474727"/>
              <a:gd name="connsiteX1" fmla="*/ 0 w 5996287"/>
              <a:gd name="connsiteY1" fmla="*/ 1750430 h 3474727"/>
              <a:gd name="connsiteX2" fmla="*/ 2325188 w 5996287"/>
              <a:gd name="connsiteY2" fmla="*/ 130635 h 3474727"/>
              <a:gd name="connsiteX3" fmla="*/ 91440 w 5996287"/>
              <a:gd name="connsiteY3" fmla="*/ 1789618 h 3474727"/>
              <a:gd name="connsiteX4" fmla="*/ 2468880 w 5996287"/>
              <a:gd name="connsiteY4" fmla="*/ 222075 h 3474727"/>
              <a:gd name="connsiteX5" fmla="*/ 117565 w 5996287"/>
              <a:gd name="connsiteY5" fmla="*/ 1933310 h 3474727"/>
              <a:gd name="connsiteX6" fmla="*/ 2625634 w 5996287"/>
              <a:gd name="connsiteY6" fmla="*/ 7 h 3474727"/>
              <a:gd name="connsiteX7" fmla="*/ 326571 w 5996287"/>
              <a:gd name="connsiteY7" fmla="*/ 1959435 h 3474727"/>
              <a:gd name="connsiteX8" fmla="*/ 2795451 w 5996287"/>
              <a:gd name="connsiteY8" fmla="*/ 104510 h 3474727"/>
              <a:gd name="connsiteX9" fmla="*/ 404948 w 5996287"/>
              <a:gd name="connsiteY9" fmla="*/ 2129253 h 3474727"/>
              <a:gd name="connsiteX10" fmla="*/ 3161211 w 5996287"/>
              <a:gd name="connsiteY10" fmla="*/ 78384 h 3474727"/>
              <a:gd name="connsiteX11" fmla="*/ 209005 w 5996287"/>
              <a:gd name="connsiteY11" fmla="*/ 2416635 h 3474727"/>
              <a:gd name="connsiteX12" fmla="*/ 3252651 w 5996287"/>
              <a:gd name="connsiteY12" fmla="*/ 130635 h 3474727"/>
              <a:gd name="connsiteX13" fmla="*/ 666205 w 5996287"/>
              <a:gd name="connsiteY13" fmla="*/ 2220693 h 3474727"/>
              <a:gd name="connsiteX14" fmla="*/ 3291840 w 5996287"/>
              <a:gd name="connsiteY14" fmla="*/ 235138 h 3474727"/>
              <a:gd name="connsiteX15" fmla="*/ 888274 w 5996287"/>
              <a:gd name="connsiteY15" fmla="*/ 2364384 h 3474727"/>
              <a:gd name="connsiteX16" fmla="*/ 3500845 w 5996287"/>
              <a:gd name="connsiteY16" fmla="*/ 365767 h 3474727"/>
              <a:gd name="connsiteX17" fmla="*/ 718457 w 5996287"/>
              <a:gd name="connsiteY17" fmla="*/ 2286007 h 3474727"/>
              <a:gd name="connsiteX18" fmla="*/ 3644537 w 5996287"/>
              <a:gd name="connsiteY18" fmla="*/ 457207 h 3474727"/>
              <a:gd name="connsiteX19" fmla="*/ 1005840 w 5996287"/>
              <a:gd name="connsiteY19" fmla="*/ 2442761 h 3474727"/>
              <a:gd name="connsiteX20" fmla="*/ 4023360 w 5996287"/>
              <a:gd name="connsiteY20" fmla="*/ 313515 h 3474727"/>
              <a:gd name="connsiteX21" fmla="*/ 1201783 w 5996287"/>
              <a:gd name="connsiteY21" fmla="*/ 2508075 h 3474727"/>
              <a:gd name="connsiteX22" fmla="*/ 4088674 w 5996287"/>
              <a:gd name="connsiteY22" fmla="*/ 522521 h 3474727"/>
              <a:gd name="connsiteX23" fmla="*/ 1463040 w 5996287"/>
              <a:gd name="connsiteY23" fmla="*/ 2612578 h 3474727"/>
              <a:gd name="connsiteX24" fmla="*/ 4206240 w 5996287"/>
              <a:gd name="connsiteY24" fmla="*/ 574773 h 3474727"/>
              <a:gd name="connsiteX25" fmla="*/ 1254034 w 5996287"/>
              <a:gd name="connsiteY25" fmla="*/ 2625641 h 3474727"/>
              <a:gd name="connsiteX26" fmla="*/ 4545874 w 5996287"/>
              <a:gd name="connsiteY26" fmla="*/ 666213 h 3474727"/>
              <a:gd name="connsiteX27" fmla="*/ 1881051 w 5996287"/>
              <a:gd name="connsiteY27" fmla="*/ 2677893 h 3474727"/>
              <a:gd name="connsiteX28" fmla="*/ 4846320 w 5996287"/>
              <a:gd name="connsiteY28" fmla="*/ 600898 h 3474727"/>
              <a:gd name="connsiteX29" fmla="*/ 1750423 w 5996287"/>
              <a:gd name="connsiteY29" fmla="*/ 2508075 h 3474727"/>
              <a:gd name="connsiteX30" fmla="*/ 4833257 w 5996287"/>
              <a:gd name="connsiteY30" fmla="*/ 914407 h 3474727"/>
              <a:gd name="connsiteX31" fmla="*/ 1841863 w 5996287"/>
              <a:gd name="connsiteY31" fmla="*/ 3004464 h 3474727"/>
              <a:gd name="connsiteX32" fmla="*/ 5068388 w 5996287"/>
              <a:gd name="connsiteY32" fmla="*/ 679275 h 3474727"/>
              <a:gd name="connsiteX33" fmla="*/ 1894114 w 5996287"/>
              <a:gd name="connsiteY33" fmla="*/ 3226533 h 3474727"/>
              <a:gd name="connsiteX34" fmla="*/ 5603965 w 5996287"/>
              <a:gd name="connsiteY34" fmla="*/ 587835 h 3474727"/>
              <a:gd name="connsiteX35" fmla="*/ 2325188 w 5996287"/>
              <a:gd name="connsiteY35" fmla="*/ 3278784 h 3474727"/>
              <a:gd name="connsiteX36" fmla="*/ 5826034 w 5996287"/>
              <a:gd name="connsiteY36" fmla="*/ 757653 h 3474727"/>
              <a:gd name="connsiteX37" fmla="*/ 2220685 w 5996287"/>
              <a:gd name="connsiteY37" fmla="*/ 3122030 h 3474727"/>
              <a:gd name="connsiteX38" fmla="*/ 5995851 w 5996287"/>
              <a:gd name="connsiteY38" fmla="*/ 940533 h 3474727"/>
              <a:gd name="connsiteX39" fmla="*/ 2416628 w 5996287"/>
              <a:gd name="connsiteY39" fmla="*/ 3474727 h 34747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</a:cxnLst>
            <a:rect l="l" t="t" r="r" b="b"/>
            <a:pathLst>
              <a:path w="5996287" h="3474727">
                <a:moveTo>
                  <a:pt x="2312125" y="39195"/>
                </a:moveTo>
                <a:lnTo>
                  <a:pt x="0" y="1750430"/>
                </a:lnTo>
                <a:cubicBezTo>
                  <a:pt x="2177" y="1765670"/>
                  <a:pt x="2309948" y="124104"/>
                  <a:pt x="2325188" y="130635"/>
                </a:cubicBezTo>
                <a:cubicBezTo>
                  <a:pt x="2340428" y="137166"/>
                  <a:pt x="67491" y="1774378"/>
                  <a:pt x="91440" y="1789618"/>
                </a:cubicBezTo>
                <a:cubicBezTo>
                  <a:pt x="115389" y="1804858"/>
                  <a:pt x="2464526" y="198126"/>
                  <a:pt x="2468880" y="222075"/>
                </a:cubicBezTo>
                <a:cubicBezTo>
                  <a:pt x="2473234" y="246024"/>
                  <a:pt x="91439" y="1970321"/>
                  <a:pt x="117565" y="1933310"/>
                </a:cubicBezTo>
                <a:cubicBezTo>
                  <a:pt x="143691" y="1896299"/>
                  <a:pt x="2590800" y="-4347"/>
                  <a:pt x="2625634" y="7"/>
                </a:cubicBezTo>
                <a:cubicBezTo>
                  <a:pt x="2660468" y="4361"/>
                  <a:pt x="298268" y="1942018"/>
                  <a:pt x="326571" y="1959435"/>
                </a:cubicBezTo>
                <a:cubicBezTo>
                  <a:pt x="354874" y="1976852"/>
                  <a:pt x="2782388" y="76207"/>
                  <a:pt x="2795451" y="104510"/>
                </a:cubicBezTo>
                <a:cubicBezTo>
                  <a:pt x="2808514" y="132813"/>
                  <a:pt x="343988" y="2133607"/>
                  <a:pt x="404948" y="2129253"/>
                </a:cubicBezTo>
                <a:cubicBezTo>
                  <a:pt x="465908" y="2124899"/>
                  <a:pt x="3193868" y="30487"/>
                  <a:pt x="3161211" y="78384"/>
                </a:cubicBezTo>
                <a:cubicBezTo>
                  <a:pt x="3128554" y="126281"/>
                  <a:pt x="193765" y="2407927"/>
                  <a:pt x="209005" y="2416635"/>
                </a:cubicBezTo>
                <a:cubicBezTo>
                  <a:pt x="224245" y="2425343"/>
                  <a:pt x="3176451" y="163292"/>
                  <a:pt x="3252651" y="130635"/>
                </a:cubicBezTo>
                <a:cubicBezTo>
                  <a:pt x="3328851" y="97978"/>
                  <a:pt x="659673" y="2203276"/>
                  <a:pt x="666205" y="2220693"/>
                </a:cubicBezTo>
                <a:cubicBezTo>
                  <a:pt x="672736" y="2238110"/>
                  <a:pt x="3254829" y="211190"/>
                  <a:pt x="3291840" y="235138"/>
                </a:cubicBezTo>
                <a:cubicBezTo>
                  <a:pt x="3328852" y="259087"/>
                  <a:pt x="853440" y="2342613"/>
                  <a:pt x="888274" y="2364384"/>
                </a:cubicBezTo>
                <a:cubicBezTo>
                  <a:pt x="923108" y="2386156"/>
                  <a:pt x="3529148" y="378830"/>
                  <a:pt x="3500845" y="365767"/>
                </a:cubicBezTo>
                <a:cubicBezTo>
                  <a:pt x="3472542" y="352704"/>
                  <a:pt x="694508" y="2270767"/>
                  <a:pt x="718457" y="2286007"/>
                </a:cubicBezTo>
                <a:cubicBezTo>
                  <a:pt x="742406" y="2301247"/>
                  <a:pt x="3596640" y="431081"/>
                  <a:pt x="3644537" y="457207"/>
                </a:cubicBezTo>
                <a:cubicBezTo>
                  <a:pt x="3692434" y="483333"/>
                  <a:pt x="942703" y="2466710"/>
                  <a:pt x="1005840" y="2442761"/>
                </a:cubicBezTo>
                <a:cubicBezTo>
                  <a:pt x="1068977" y="2418812"/>
                  <a:pt x="3990703" y="302629"/>
                  <a:pt x="4023360" y="313515"/>
                </a:cubicBezTo>
                <a:cubicBezTo>
                  <a:pt x="4056017" y="324401"/>
                  <a:pt x="1190897" y="2473241"/>
                  <a:pt x="1201783" y="2508075"/>
                </a:cubicBezTo>
                <a:cubicBezTo>
                  <a:pt x="1212669" y="2542909"/>
                  <a:pt x="4045131" y="505104"/>
                  <a:pt x="4088674" y="522521"/>
                </a:cubicBezTo>
                <a:cubicBezTo>
                  <a:pt x="4132217" y="539938"/>
                  <a:pt x="1443446" y="2603869"/>
                  <a:pt x="1463040" y="2612578"/>
                </a:cubicBezTo>
                <a:cubicBezTo>
                  <a:pt x="1482634" y="2621287"/>
                  <a:pt x="4241074" y="572596"/>
                  <a:pt x="4206240" y="574773"/>
                </a:cubicBezTo>
                <a:cubicBezTo>
                  <a:pt x="4171406" y="576950"/>
                  <a:pt x="1197428" y="2610401"/>
                  <a:pt x="1254034" y="2625641"/>
                </a:cubicBezTo>
                <a:cubicBezTo>
                  <a:pt x="1310640" y="2640881"/>
                  <a:pt x="4441371" y="657504"/>
                  <a:pt x="4545874" y="666213"/>
                </a:cubicBezTo>
                <a:cubicBezTo>
                  <a:pt x="4650377" y="674922"/>
                  <a:pt x="1830977" y="2688779"/>
                  <a:pt x="1881051" y="2677893"/>
                </a:cubicBezTo>
                <a:cubicBezTo>
                  <a:pt x="1931125" y="2667007"/>
                  <a:pt x="4868091" y="629201"/>
                  <a:pt x="4846320" y="600898"/>
                </a:cubicBezTo>
                <a:cubicBezTo>
                  <a:pt x="4824549" y="572595"/>
                  <a:pt x="1752600" y="2455824"/>
                  <a:pt x="1750423" y="2508075"/>
                </a:cubicBezTo>
                <a:cubicBezTo>
                  <a:pt x="1748246" y="2560326"/>
                  <a:pt x="4818017" y="831676"/>
                  <a:pt x="4833257" y="914407"/>
                </a:cubicBezTo>
                <a:cubicBezTo>
                  <a:pt x="4848497" y="997138"/>
                  <a:pt x="1802675" y="3043653"/>
                  <a:pt x="1841863" y="3004464"/>
                </a:cubicBezTo>
                <a:cubicBezTo>
                  <a:pt x="1881051" y="2965275"/>
                  <a:pt x="5059680" y="642264"/>
                  <a:pt x="5068388" y="679275"/>
                </a:cubicBezTo>
                <a:cubicBezTo>
                  <a:pt x="5077096" y="716286"/>
                  <a:pt x="1804851" y="3241773"/>
                  <a:pt x="1894114" y="3226533"/>
                </a:cubicBezTo>
                <a:cubicBezTo>
                  <a:pt x="1983377" y="3211293"/>
                  <a:pt x="5532119" y="579127"/>
                  <a:pt x="5603965" y="587835"/>
                </a:cubicBezTo>
                <a:cubicBezTo>
                  <a:pt x="5675811" y="596543"/>
                  <a:pt x="2288176" y="3250481"/>
                  <a:pt x="2325188" y="3278784"/>
                </a:cubicBezTo>
                <a:cubicBezTo>
                  <a:pt x="2362200" y="3307087"/>
                  <a:pt x="5843451" y="783779"/>
                  <a:pt x="5826034" y="757653"/>
                </a:cubicBezTo>
                <a:cubicBezTo>
                  <a:pt x="5808617" y="731527"/>
                  <a:pt x="2192382" y="3091550"/>
                  <a:pt x="2220685" y="3122030"/>
                </a:cubicBezTo>
                <a:cubicBezTo>
                  <a:pt x="2248988" y="3152510"/>
                  <a:pt x="5963194" y="881750"/>
                  <a:pt x="5995851" y="940533"/>
                </a:cubicBezTo>
                <a:cubicBezTo>
                  <a:pt x="6028508" y="999316"/>
                  <a:pt x="4222568" y="2237021"/>
                  <a:pt x="2416628" y="3474727"/>
                </a:cubicBezTo>
              </a:path>
            </a:pathLst>
          </a:custGeom>
          <a:noFill/>
          <a:ln w="3175">
            <a:solidFill>
              <a:srgbClr val="4D78B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  <a:sym typeface="+mn-lt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1586619" y="378334"/>
            <a:ext cx="38504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800" dirty="0">
                <a:solidFill>
                  <a:schemeClr val="bg1"/>
                </a:solidFill>
                <a:cs typeface="+mn-ea"/>
                <a:sym typeface="+mn-lt"/>
              </a:rPr>
              <a:t>1</a:t>
            </a:r>
            <a:endParaRPr lang="zh-CN" altLang="en-US" sz="2800" dirty="0">
              <a:solidFill>
                <a:schemeClr val="bg1"/>
              </a:solidFill>
              <a:cs typeface="+mn-ea"/>
              <a:sym typeface="+mn-lt"/>
            </a:endParaRPr>
          </a:p>
        </p:txBody>
      </p:sp>
      <p:sp>
        <p:nvSpPr>
          <p:cNvPr id="72" name="TextBox 38"/>
          <p:cNvSpPr txBox="1"/>
          <p:nvPr/>
        </p:nvSpPr>
        <p:spPr>
          <a:xfrm>
            <a:off x="202796" y="1092672"/>
            <a:ext cx="11790242" cy="538609"/>
          </a:xfrm>
          <a:prstGeom prst="rect">
            <a:avLst/>
          </a:prstGeom>
          <a:noFill/>
        </p:spPr>
        <p:txBody>
          <a:bodyPr wrap="square" lIns="0" rIns="0" bIns="0" rtlCol="0">
            <a:spAutoFit/>
          </a:bodyPr>
          <a:lstStyle/>
          <a:p>
            <a:r>
              <a:rPr lang="zh-CN" altLang="en-US" sz="3200" dirty="0">
                <a:solidFill>
                  <a:srgbClr val="FC838C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Helvetica Neue"/>
              </a:rPr>
              <a:t>完全竞争市场需求曲线和个别企业的</a:t>
            </a:r>
            <a:r>
              <a:rPr lang="zh-CN" altLang="en-US" sz="3200">
                <a:solidFill>
                  <a:srgbClr val="FC838C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Helvetica Neue"/>
              </a:rPr>
              <a:t>需求曲线</a:t>
            </a:r>
            <a:endParaRPr lang="en-US" altLang="zh-CN" dirty="0"/>
          </a:p>
        </p:txBody>
      </p:sp>
      <p:sp>
        <p:nvSpPr>
          <p:cNvPr id="7" name="任意多边形 31"/>
          <p:cNvSpPr/>
          <p:nvPr/>
        </p:nvSpPr>
        <p:spPr>
          <a:xfrm flipH="1">
            <a:off x="902513" y="235133"/>
            <a:ext cx="1998618" cy="953587"/>
          </a:xfrm>
          <a:custGeom>
            <a:avLst/>
            <a:gdLst>
              <a:gd name="connsiteX0" fmla="*/ 2312125 w 5996287"/>
              <a:gd name="connsiteY0" fmla="*/ 39195 h 3474727"/>
              <a:gd name="connsiteX1" fmla="*/ 0 w 5996287"/>
              <a:gd name="connsiteY1" fmla="*/ 1750430 h 3474727"/>
              <a:gd name="connsiteX2" fmla="*/ 2325188 w 5996287"/>
              <a:gd name="connsiteY2" fmla="*/ 130635 h 3474727"/>
              <a:gd name="connsiteX3" fmla="*/ 91440 w 5996287"/>
              <a:gd name="connsiteY3" fmla="*/ 1789618 h 3474727"/>
              <a:gd name="connsiteX4" fmla="*/ 2468880 w 5996287"/>
              <a:gd name="connsiteY4" fmla="*/ 222075 h 3474727"/>
              <a:gd name="connsiteX5" fmla="*/ 117565 w 5996287"/>
              <a:gd name="connsiteY5" fmla="*/ 1933310 h 3474727"/>
              <a:gd name="connsiteX6" fmla="*/ 2625634 w 5996287"/>
              <a:gd name="connsiteY6" fmla="*/ 7 h 3474727"/>
              <a:gd name="connsiteX7" fmla="*/ 326571 w 5996287"/>
              <a:gd name="connsiteY7" fmla="*/ 1959435 h 3474727"/>
              <a:gd name="connsiteX8" fmla="*/ 2795451 w 5996287"/>
              <a:gd name="connsiteY8" fmla="*/ 104510 h 3474727"/>
              <a:gd name="connsiteX9" fmla="*/ 404948 w 5996287"/>
              <a:gd name="connsiteY9" fmla="*/ 2129253 h 3474727"/>
              <a:gd name="connsiteX10" fmla="*/ 3161211 w 5996287"/>
              <a:gd name="connsiteY10" fmla="*/ 78384 h 3474727"/>
              <a:gd name="connsiteX11" fmla="*/ 209005 w 5996287"/>
              <a:gd name="connsiteY11" fmla="*/ 2416635 h 3474727"/>
              <a:gd name="connsiteX12" fmla="*/ 3252651 w 5996287"/>
              <a:gd name="connsiteY12" fmla="*/ 130635 h 3474727"/>
              <a:gd name="connsiteX13" fmla="*/ 666205 w 5996287"/>
              <a:gd name="connsiteY13" fmla="*/ 2220693 h 3474727"/>
              <a:gd name="connsiteX14" fmla="*/ 3291840 w 5996287"/>
              <a:gd name="connsiteY14" fmla="*/ 235138 h 3474727"/>
              <a:gd name="connsiteX15" fmla="*/ 888274 w 5996287"/>
              <a:gd name="connsiteY15" fmla="*/ 2364384 h 3474727"/>
              <a:gd name="connsiteX16" fmla="*/ 3500845 w 5996287"/>
              <a:gd name="connsiteY16" fmla="*/ 365767 h 3474727"/>
              <a:gd name="connsiteX17" fmla="*/ 718457 w 5996287"/>
              <a:gd name="connsiteY17" fmla="*/ 2286007 h 3474727"/>
              <a:gd name="connsiteX18" fmla="*/ 3644537 w 5996287"/>
              <a:gd name="connsiteY18" fmla="*/ 457207 h 3474727"/>
              <a:gd name="connsiteX19" fmla="*/ 1005840 w 5996287"/>
              <a:gd name="connsiteY19" fmla="*/ 2442761 h 3474727"/>
              <a:gd name="connsiteX20" fmla="*/ 4023360 w 5996287"/>
              <a:gd name="connsiteY20" fmla="*/ 313515 h 3474727"/>
              <a:gd name="connsiteX21" fmla="*/ 1201783 w 5996287"/>
              <a:gd name="connsiteY21" fmla="*/ 2508075 h 3474727"/>
              <a:gd name="connsiteX22" fmla="*/ 4088674 w 5996287"/>
              <a:gd name="connsiteY22" fmla="*/ 522521 h 3474727"/>
              <a:gd name="connsiteX23" fmla="*/ 1463040 w 5996287"/>
              <a:gd name="connsiteY23" fmla="*/ 2612578 h 3474727"/>
              <a:gd name="connsiteX24" fmla="*/ 4206240 w 5996287"/>
              <a:gd name="connsiteY24" fmla="*/ 574773 h 3474727"/>
              <a:gd name="connsiteX25" fmla="*/ 1254034 w 5996287"/>
              <a:gd name="connsiteY25" fmla="*/ 2625641 h 3474727"/>
              <a:gd name="connsiteX26" fmla="*/ 4545874 w 5996287"/>
              <a:gd name="connsiteY26" fmla="*/ 666213 h 3474727"/>
              <a:gd name="connsiteX27" fmla="*/ 1881051 w 5996287"/>
              <a:gd name="connsiteY27" fmla="*/ 2677893 h 3474727"/>
              <a:gd name="connsiteX28" fmla="*/ 4846320 w 5996287"/>
              <a:gd name="connsiteY28" fmla="*/ 600898 h 3474727"/>
              <a:gd name="connsiteX29" fmla="*/ 1750423 w 5996287"/>
              <a:gd name="connsiteY29" fmla="*/ 2508075 h 3474727"/>
              <a:gd name="connsiteX30" fmla="*/ 4833257 w 5996287"/>
              <a:gd name="connsiteY30" fmla="*/ 914407 h 3474727"/>
              <a:gd name="connsiteX31" fmla="*/ 1841863 w 5996287"/>
              <a:gd name="connsiteY31" fmla="*/ 3004464 h 3474727"/>
              <a:gd name="connsiteX32" fmla="*/ 5068388 w 5996287"/>
              <a:gd name="connsiteY32" fmla="*/ 679275 h 3474727"/>
              <a:gd name="connsiteX33" fmla="*/ 1894114 w 5996287"/>
              <a:gd name="connsiteY33" fmla="*/ 3226533 h 3474727"/>
              <a:gd name="connsiteX34" fmla="*/ 5603965 w 5996287"/>
              <a:gd name="connsiteY34" fmla="*/ 587835 h 3474727"/>
              <a:gd name="connsiteX35" fmla="*/ 2325188 w 5996287"/>
              <a:gd name="connsiteY35" fmla="*/ 3278784 h 3474727"/>
              <a:gd name="connsiteX36" fmla="*/ 5826034 w 5996287"/>
              <a:gd name="connsiteY36" fmla="*/ 757653 h 3474727"/>
              <a:gd name="connsiteX37" fmla="*/ 2220685 w 5996287"/>
              <a:gd name="connsiteY37" fmla="*/ 3122030 h 3474727"/>
              <a:gd name="connsiteX38" fmla="*/ 5995851 w 5996287"/>
              <a:gd name="connsiteY38" fmla="*/ 940533 h 3474727"/>
              <a:gd name="connsiteX39" fmla="*/ 2416628 w 5996287"/>
              <a:gd name="connsiteY39" fmla="*/ 3474727 h 34747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</a:cxnLst>
            <a:rect l="l" t="t" r="r" b="b"/>
            <a:pathLst>
              <a:path w="5996287" h="3474727">
                <a:moveTo>
                  <a:pt x="2312125" y="39195"/>
                </a:moveTo>
                <a:lnTo>
                  <a:pt x="0" y="1750430"/>
                </a:lnTo>
                <a:cubicBezTo>
                  <a:pt x="2177" y="1765670"/>
                  <a:pt x="2309948" y="124104"/>
                  <a:pt x="2325188" y="130635"/>
                </a:cubicBezTo>
                <a:cubicBezTo>
                  <a:pt x="2340428" y="137166"/>
                  <a:pt x="67491" y="1774378"/>
                  <a:pt x="91440" y="1789618"/>
                </a:cubicBezTo>
                <a:cubicBezTo>
                  <a:pt x="115389" y="1804858"/>
                  <a:pt x="2464526" y="198126"/>
                  <a:pt x="2468880" y="222075"/>
                </a:cubicBezTo>
                <a:cubicBezTo>
                  <a:pt x="2473234" y="246024"/>
                  <a:pt x="91439" y="1970321"/>
                  <a:pt x="117565" y="1933310"/>
                </a:cubicBezTo>
                <a:cubicBezTo>
                  <a:pt x="143691" y="1896299"/>
                  <a:pt x="2590800" y="-4347"/>
                  <a:pt x="2625634" y="7"/>
                </a:cubicBezTo>
                <a:cubicBezTo>
                  <a:pt x="2660468" y="4361"/>
                  <a:pt x="298268" y="1942018"/>
                  <a:pt x="326571" y="1959435"/>
                </a:cubicBezTo>
                <a:cubicBezTo>
                  <a:pt x="354874" y="1976852"/>
                  <a:pt x="2782388" y="76207"/>
                  <a:pt x="2795451" y="104510"/>
                </a:cubicBezTo>
                <a:cubicBezTo>
                  <a:pt x="2808514" y="132813"/>
                  <a:pt x="343988" y="2133607"/>
                  <a:pt x="404948" y="2129253"/>
                </a:cubicBezTo>
                <a:cubicBezTo>
                  <a:pt x="465908" y="2124899"/>
                  <a:pt x="3193868" y="30487"/>
                  <a:pt x="3161211" y="78384"/>
                </a:cubicBezTo>
                <a:cubicBezTo>
                  <a:pt x="3128554" y="126281"/>
                  <a:pt x="193765" y="2407927"/>
                  <a:pt x="209005" y="2416635"/>
                </a:cubicBezTo>
                <a:cubicBezTo>
                  <a:pt x="224245" y="2425343"/>
                  <a:pt x="3176451" y="163292"/>
                  <a:pt x="3252651" y="130635"/>
                </a:cubicBezTo>
                <a:cubicBezTo>
                  <a:pt x="3328851" y="97978"/>
                  <a:pt x="659673" y="2203276"/>
                  <a:pt x="666205" y="2220693"/>
                </a:cubicBezTo>
                <a:cubicBezTo>
                  <a:pt x="672736" y="2238110"/>
                  <a:pt x="3254829" y="211190"/>
                  <a:pt x="3291840" y="235138"/>
                </a:cubicBezTo>
                <a:cubicBezTo>
                  <a:pt x="3328852" y="259087"/>
                  <a:pt x="853440" y="2342613"/>
                  <a:pt x="888274" y="2364384"/>
                </a:cubicBezTo>
                <a:cubicBezTo>
                  <a:pt x="923108" y="2386156"/>
                  <a:pt x="3529148" y="378830"/>
                  <a:pt x="3500845" y="365767"/>
                </a:cubicBezTo>
                <a:cubicBezTo>
                  <a:pt x="3472542" y="352704"/>
                  <a:pt x="694508" y="2270767"/>
                  <a:pt x="718457" y="2286007"/>
                </a:cubicBezTo>
                <a:cubicBezTo>
                  <a:pt x="742406" y="2301247"/>
                  <a:pt x="3596640" y="431081"/>
                  <a:pt x="3644537" y="457207"/>
                </a:cubicBezTo>
                <a:cubicBezTo>
                  <a:pt x="3692434" y="483333"/>
                  <a:pt x="942703" y="2466710"/>
                  <a:pt x="1005840" y="2442761"/>
                </a:cubicBezTo>
                <a:cubicBezTo>
                  <a:pt x="1068977" y="2418812"/>
                  <a:pt x="3990703" y="302629"/>
                  <a:pt x="4023360" y="313515"/>
                </a:cubicBezTo>
                <a:cubicBezTo>
                  <a:pt x="4056017" y="324401"/>
                  <a:pt x="1190897" y="2473241"/>
                  <a:pt x="1201783" y="2508075"/>
                </a:cubicBezTo>
                <a:cubicBezTo>
                  <a:pt x="1212669" y="2542909"/>
                  <a:pt x="4045131" y="505104"/>
                  <a:pt x="4088674" y="522521"/>
                </a:cubicBezTo>
                <a:cubicBezTo>
                  <a:pt x="4132217" y="539938"/>
                  <a:pt x="1443446" y="2603869"/>
                  <a:pt x="1463040" y="2612578"/>
                </a:cubicBezTo>
                <a:cubicBezTo>
                  <a:pt x="1482634" y="2621287"/>
                  <a:pt x="4241074" y="572596"/>
                  <a:pt x="4206240" y="574773"/>
                </a:cubicBezTo>
                <a:cubicBezTo>
                  <a:pt x="4171406" y="576950"/>
                  <a:pt x="1197428" y="2610401"/>
                  <a:pt x="1254034" y="2625641"/>
                </a:cubicBezTo>
                <a:cubicBezTo>
                  <a:pt x="1310640" y="2640881"/>
                  <a:pt x="4441371" y="657504"/>
                  <a:pt x="4545874" y="666213"/>
                </a:cubicBezTo>
                <a:cubicBezTo>
                  <a:pt x="4650377" y="674922"/>
                  <a:pt x="1830977" y="2688779"/>
                  <a:pt x="1881051" y="2677893"/>
                </a:cubicBezTo>
                <a:cubicBezTo>
                  <a:pt x="1931125" y="2667007"/>
                  <a:pt x="4868091" y="629201"/>
                  <a:pt x="4846320" y="600898"/>
                </a:cubicBezTo>
                <a:cubicBezTo>
                  <a:pt x="4824549" y="572595"/>
                  <a:pt x="1752600" y="2455824"/>
                  <a:pt x="1750423" y="2508075"/>
                </a:cubicBezTo>
                <a:cubicBezTo>
                  <a:pt x="1748246" y="2560326"/>
                  <a:pt x="4818017" y="831676"/>
                  <a:pt x="4833257" y="914407"/>
                </a:cubicBezTo>
                <a:cubicBezTo>
                  <a:pt x="4848497" y="997138"/>
                  <a:pt x="1802675" y="3043653"/>
                  <a:pt x="1841863" y="3004464"/>
                </a:cubicBezTo>
                <a:cubicBezTo>
                  <a:pt x="1881051" y="2965275"/>
                  <a:pt x="5059680" y="642264"/>
                  <a:pt x="5068388" y="679275"/>
                </a:cubicBezTo>
                <a:cubicBezTo>
                  <a:pt x="5077096" y="716286"/>
                  <a:pt x="1804851" y="3241773"/>
                  <a:pt x="1894114" y="3226533"/>
                </a:cubicBezTo>
                <a:cubicBezTo>
                  <a:pt x="1983377" y="3211293"/>
                  <a:pt x="5532119" y="579127"/>
                  <a:pt x="5603965" y="587835"/>
                </a:cubicBezTo>
                <a:cubicBezTo>
                  <a:pt x="5675811" y="596543"/>
                  <a:pt x="2288176" y="3250481"/>
                  <a:pt x="2325188" y="3278784"/>
                </a:cubicBezTo>
                <a:cubicBezTo>
                  <a:pt x="2362200" y="3307087"/>
                  <a:pt x="5843451" y="783779"/>
                  <a:pt x="5826034" y="757653"/>
                </a:cubicBezTo>
                <a:cubicBezTo>
                  <a:pt x="5808617" y="731527"/>
                  <a:pt x="2192382" y="3091550"/>
                  <a:pt x="2220685" y="3122030"/>
                </a:cubicBezTo>
                <a:cubicBezTo>
                  <a:pt x="2248988" y="3152510"/>
                  <a:pt x="5963194" y="881750"/>
                  <a:pt x="5995851" y="940533"/>
                </a:cubicBezTo>
                <a:cubicBezTo>
                  <a:pt x="6028508" y="999316"/>
                  <a:pt x="4222568" y="2237021"/>
                  <a:pt x="2416628" y="3474727"/>
                </a:cubicBezTo>
              </a:path>
            </a:pathLst>
          </a:custGeom>
          <a:noFill/>
          <a:ln w="3175">
            <a:solidFill>
              <a:srgbClr val="42B6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  <a:sym typeface="+mn-lt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3541468" y="326573"/>
            <a:ext cx="510909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zh-CN" altLang="en-US" sz="3200" b="1" dirty="0">
                <a:blipFill>
                  <a:blip r:embed="rId3"/>
                  <a:stretch>
                    <a:fillRect/>
                  </a:stretch>
                </a:blipFill>
                <a:cs typeface="+mn-ea"/>
                <a:sym typeface="+mn-lt"/>
              </a:rPr>
              <a:t>完全竞争市场中生产者行为</a:t>
            </a:r>
          </a:p>
        </p:txBody>
      </p:sp>
      <p:sp>
        <p:nvSpPr>
          <p:cNvPr id="9" name="任意多边形 33"/>
          <p:cNvSpPr/>
          <p:nvPr/>
        </p:nvSpPr>
        <p:spPr>
          <a:xfrm rot="16200000" flipH="1">
            <a:off x="6262292" y="-2350593"/>
            <a:ext cx="45719" cy="6389737"/>
          </a:xfrm>
          <a:custGeom>
            <a:avLst/>
            <a:gdLst/>
            <a:ahLst/>
            <a:cxnLst/>
            <a:rect l="l" t="t" r="r" b="b"/>
            <a:pathLst>
              <a:path w="24231" h="914247">
                <a:moveTo>
                  <a:pt x="5283" y="910420"/>
                </a:moveTo>
                <a:lnTo>
                  <a:pt x="5106" y="914247"/>
                </a:lnTo>
                <a:lnTo>
                  <a:pt x="3582" y="914247"/>
                </a:lnTo>
                <a:close/>
                <a:moveTo>
                  <a:pt x="24231" y="887871"/>
                </a:moveTo>
                <a:lnTo>
                  <a:pt x="24231" y="914247"/>
                </a:lnTo>
                <a:lnTo>
                  <a:pt x="14665" y="914247"/>
                </a:lnTo>
                <a:lnTo>
                  <a:pt x="21671" y="894208"/>
                </a:lnTo>
                <a:close/>
                <a:moveTo>
                  <a:pt x="7503" y="865611"/>
                </a:moveTo>
                <a:lnTo>
                  <a:pt x="7216" y="868576"/>
                </a:lnTo>
                <a:lnTo>
                  <a:pt x="6766" y="878326"/>
                </a:lnTo>
                <a:lnTo>
                  <a:pt x="0" y="886263"/>
                </a:lnTo>
                <a:lnTo>
                  <a:pt x="0" y="876548"/>
                </a:lnTo>
                <a:lnTo>
                  <a:pt x="5182" y="868927"/>
                </a:lnTo>
                <a:close/>
                <a:moveTo>
                  <a:pt x="24231" y="857838"/>
                </a:moveTo>
                <a:lnTo>
                  <a:pt x="24231" y="867787"/>
                </a:lnTo>
                <a:lnTo>
                  <a:pt x="5283" y="910420"/>
                </a:lnTo>
                <a:lnTo>
                  <a:pt x="6766" y="878326"/>
                </a:lnTo>
                <a:close/>
                <a:moveTo>
                  <a:pt x="24231" y="840913"/>
                </a:moveTo>
                <a:lnTo>
                  <a:pt x="24231" y="841714"/>
                </a:lnTo>
                <a:lnTo>
                  <a:pt x="7503" y="865611"/>
                </a:lnTo>
                <a:lnTo>
                  <a:pt x="7514" y="865497"/>
                </a:lnTo>
                <a:close/>
                <a:moveTo>
                  <a:pt x="9928" y="840562"/>
                </a:moveTo>
                <a:lnTo>
                  <a:pt x="7514" y="865497"/>
                </a:lnTo>
                <a:lnTo>
                  <a:pt x="5182" y="868927"/>
                </a:lnTo>
                <a:lnTo>
                  <a:pt x="0" y="876330"/>
                </a:lnTo>
                <a:lnTo>
                  <a:pt x="0" y="855943"/>
                </a:lnTo>
                <a:lnTo>
                  <a:pt x="1909" y="852567"/>
                </a:lnTo>
                <a:close/>
                <a:moveTo>
                  <a:pt x="15593" y="782055"/>
                </a:moveTo>
                <a:lnTo>
                  <a:pt x="14536" y="792975"/>
                </a:lnTo>
                <a:lnTo>
                  <a:pt x="0" y="815757"/>
                </a:lnTo>
                <a:lnTo>
                  <a:pt x="0" y="811766"/>
                </a:lnTo>
                <a:close/>
                <a:moveTo>
                  <a:pt x="24231" y="780256"/>
                </a:moveTo>
                <a:lnTo>
                  <a:pt x="24231" y="819152"/>
                </a:lnTo>
                <a:lnTo>
                  <a:pt x="9928" y="840562"/>
                </a:lnTo>
                <a:lnTo>
                  <a:pt x="14536" y="792975"/>
                </a:lnTo>
                <a:lnTo>
                  <a:pt x="18270" y="787121"/>
                </a:lnTo>
                <a:close/>
                <a:moveTo>
                  <a:pt x="24231" y="761668"/>
                </a:moveTo>
                <a:lnTo>
                  <a:pt x="24231" y="765596"/>
                </a:lnTo>
                <a:lnTo>
                  <a:pt x="15593" y="782055"/>
                </a:lnTo>
                <a:lnTo>
                  <a:pt x="15754" y="780386"/>
                </a:lnTo>
                <a:close/>
                <a:moveTo>
                  <a:pt x="24231" y="712346"/>
                </a:moveTo>
                <a:lnTo>
                  <a:pt x="24231" y="731086"/>
                </a:lnTo>
                <a:lnTo>
                  <a:pt x="18270" y="754399"/>
                </a:lnTo>
                <a:lnTo>
                  <a:pt x="15754" y="780386"/>
                </a:lnTo>
                <a:lnTo>
                  <a:pt x="13254" y="785906"/>
                </a:lnTo>
                <a:lnTo>
                  <a:pt x="0" y="811485"/>
                </a:lnTo>
                <a:lnTo>
                  <a:pt x="0" y="752641"/>
                </a:lnTo>
                <a:lnTo>
                  <a:pt x="18270" y="721676"/>
                </a:lnTo>
                <a:close/>
                <a:moveTo>
                  <a:pt x="4049" y="698809"/>
                </a:moveTo>
                <a:lnTo>
                  <a:pt x="1909" y="705315"/>
                </a:lnTo>
                <a:lnTo>
                  <a:pt x="0" y="710229"/>
                </a:lnTo>
                <a:lnTo>
                  <a:pt x="0" y="701476"/>
                </a:lnTo>
                <a:lnTo>
                  <a:pt x="3903" y="698941"/>
                </a:lnTo>
                <a:close/>
                <a:moveTo>
                  <a:pt x="24231" y="652905"/>
                </a:moveTo>
                <a:lnTo>
                  <a:pt x="24231" y="680503"/>
                </a:lnTo>
                <a:lnTo>
                  <a:pt x="4049" y="698809"/>
                </a:lnTo>
                <a:lnTo>
                  <a:pt x="14843" y="665990"/>
                </a:lnTo>
                <a:close/>
                <a:moveTo>
                  <a:pt x="24231" y="619049"/>
                </a:moveTo>
                <a:lnTo>
                  <a:pt x="24231" y="637446"/>
                </a:lnTo>
                <a:lnTo>
                  <a:pt x="14843" y="665990"/>
                </a:lnTo>
                <a:lnTo>
                  <a:pt x="0" y="686679"/>
                </a:lnTo>
                <a:lnTo>
                  <a:pt x="0" y="646781"/>
                </a:lnTo>
                <a:close/>
                <a:moveTo>
                  <a:pt x="3622" y="602431"/>
                </a:moveTo>
                <a:lnTo>
                  <a:pt x="0" y="609824"/>
                </a:lnTo>
                <a:lnTo>
                  <a:pt x="0" y="603434"/>
                </a:lnTo>
                <a:lnTo>
                  <a:pt x="3088" y="602562"/>
                </a:lnTo>
                <a:close/>
                <a:moveTo>
                  <a:pt x="13271" y="600059"/>
                </a:moveTo>
                <a:lnTo>
                  <a:pt x="0" y="626949"/>
                </a:lnTo>
                <a:lnTo>
                  <a:pt x="0" y="618882"/>
                </a:lnTo>
                <a:lnTo>
                  <a:pt x="9809" y="600910"/>
                </a:lnTo>
                <a:close/>
                <a:moveTo>
                  <a:pt x="24231" y="578966"/>
                </a:moveTo>
                <a:lnTo>
                  <a:pt x="24231" y="597364"/>
                </a:lnTo>
                <a:lnTo>
                  <a:pt x="13271" y="600059"/>
                </a:lnTo>
                <a:lnTo>
                  <a:pt x="14340" y="597894"/>
                </a:lnTo>
                <a:close/>
                <a:moveTo>
                  <a:pt x="15033" y="562383"/>
                </a:moveTo>
                <a:lnTo>
                  <a:pt x="1647" y="598860"/>
                </a:lnTo>
                <a:lnTo>
                  <a:pt x="0" y="603432"/>
                </a:lnTo>
                <a:lnTo>
                  <a:pt x="0" y="582448"/>
                </a:lnTo>
                <a:close/>
                <a:moveTo>
                  <a:pt x="24231" y="560369"/>
                </a:moveTo>
                <a:lnTo>
                  <a:pt x="24231" y="574485"/>
                </a:lnTo>
                <a:lnTo>
                  <a:pt x="9809" y="600910"/>
                </a:lnTo>
                <a:lnTo>
                  <a:pt x="3622" y="602431"/>
                </a:lnTo>
                <a:close/>
                <a:moveTo>
                  <a:pt x="24231" y="537319"/>
                </a:moveTo>
                <a:lnTo>
                  <a:pt x="24231" y="550611"/>
                </a:lnTo>
                <a:lnTo>
                  <a:pt x="18270" y="558063"/>
                </a:lnTo>
                <a:lnTo>
                  <a:pt x="15033" y="562383"/>
                </a:lnTo>
                <a:close/>
                <a:moveTo>
                  <a:pt x="24231" y="507786"/>
                </a:moveTo>
                <a:lnTo>
                  <a:pt x="24231" y="529738"/>
                </a:lnTo>
                <a:lnTo>
                  <a:pt x="0" y="578164"/>
                </a:lnTo>
                <a:lnTo>
                  <a:pt x="0" y="575156"/>
                </a:lnTo>
                <a:lnTo>
                  <a:pt x="12382" y="543377"/>
                </a:lnTo>
                <a:close/>
                <a:moveTo>
                  <a:pt x="24231" y="501381"/>
                </a:moveTo>
                <a:lnTo>
                  <a:pt x="24231" y="501744"/>
                </a:lnTo>
                <a:lnTo>
                  <a:pt x="21546" y="508202"/>
                </a:lnTo>
                <a:lnTo>
                  <a:pt x="0" y="563090"/>
                </a:lnTo>
                <a:lnTo>
                  <a:pt x="0" y="556453"/>
                </a:lnTo>
                <a:close/>
                <a:moveTo>
                  <a:pt x="1909" y="410811"/>
                </a:moveTo>
                <a:lnTo>
                  <a:pt x="0" y="414762"/>
                </a:lnTo>
                <a:lnTo>
                  <a:pt x="0" y="413381"/>
                </a:lnTo>
                <a:close/>
                <a:moveTo>
                  <a:pt x="3418" y="408396"/>
                </a:moveTo>
                <a:lnTo>
                  <a:pt x="2497" y="410155"/>
                </a:lnTo>
                <a:lnTo>
                  <a:pt x="1909" y="410811"/>
                </a:lnTo>
                <a:close/>
                <a:moveTo>
                  <a:pt x="24231" y="398062"/>
                </a:moveTo>
                <a:lnTo>
                  <a:pt x="24231" y="422586"/>
                </a:lnTo>
                <a:lnTo>
                  <a:pt x="0" y="480889"/>
                </a:lnTo>
                <a:lnTo>
                  <a:pt x="0" y="450165"/>
                </a:lnTo>
                <a:lnTo>
                  <a:pt x="4211" y="436105"/>
                </a:lnTo>
                <a:lnTo>
                  <a:pt x="9821" y="425737"/>
                </a:lnTo>
                <a:close/>
                <a:moveTo>
                  <a:pt x="18211" y="392616"/>
                </a:moveTo>
                <a:lnTo>
                  <a:pt x="11054" y="413256"/>
                </a:lnTo>
                <a:lnTo>
                  <a:pt x="4211" y="436105"/>
                </a:lnTo>
                <a:lnTo>
                  <a:pt x="0" y="443888"/>
                </a:lnTo>
                <a:lnTo>
                  <a:pt x="0" y="414921"/>
                </a:lnTo>
                <a:lnTo>
                  <a:pt x="2497" y="410155"/>
                </a:lnTo>
                <a:close/>
                <a:moveTo>
                  <a:pt x="24231" y="375252"/>
                </a:moveTo>
                <a:lnTo>
                  <a:pt x="24231" y="385897"/>
                </a:lnTo>
                <a:lnTo>
                  <a:pt x="18211" y="392616"/>
                </a:lnTo>
                <a:close/>
                <a:moveTo>
                  <a:pt x="946" y="372617"/>
                </a:moveTo>
                <a:lnTo>
                  <a:pt x="0" y="374923"/>
                </a:lnTo>
                <a:lnTo>
                  <a:pt x="0" y="373274"/>
                </a:lnTo>
                <a:close/>
                <a:moveTo>
                  <a:pt x="24231" y="368546"/>
                </a:moveTo>
                <a:lnTo>
                  <a:pt x="24231" y="375095"/>
                </a:lnTo>
                <a:lnTo>
                  <a:pt x="3418" y="408396"/>
                </a:lnTo>
                <a:lnTo>
                  <a:pt x="22381" y="372205"/>
                </a:lnTo>
                <a:close/>
                <a:moveTo>
                  <a:pt x="17496" y="361533"/>
                </a:moveTo>
                <a:lnTo>
                  <a:pt x="0" y="412652"/>
                </a:lnTo>
                <a:lnTo>
                  <a:pt x="0" y="380575"/>
                </a:lnTo>
                <a:lnTo>
                  <a:pt x="1909" y="378088"/>
                </a:lnTo>
                <a:lnTo>
                  <a:pt x="6712" y="368669"/>
                </a:lnTo>
                <a:close/>
                <a:moveTo>
                  <a:pt x="24231" y="341854"/>
                </a:moveTo>
                <a:lnTo>
                  <a:pt x="24231" y="357077"/>
                </a:lnTo>
                <a:lnTo>
                  <a:pt x="17496" y="361533"/>
                </a:lnTo>
                <a:close/>
                <a:moveTo>
                  <a:pt x="24231" y="317948"/>
                </a:moveTo>
                <a:lnTo>
                  <a:pt x="24231" y="334309"/>
                </a:lnTo>
                <a:lnTo>
                  <a:pt x="6712" y="368669"/>
                </a:lnTo>
                <a:lnTo>
                  <a:pt x="4938" y="369842"/>
                </a:lnTo>
                <a:lnTo>
                  <a:pt x="946" y="372617"/>
                </a:lnTo>
                <a:lnTo>
                  <a:pt x="3396" y="366647"/>
                </a:lnTo>
                <a:cubicBezTo>
                  <a:pt x="7901" y="355454"/>
                  <a:pt x="12840" y="342968"/>
                  <a:pt x="18270" y="329004"/>
                </a:cubicBezTo>
                <a:lnTo>
                  <a:pt x="18607" y="327910"/>
                </a:lnTo>
                <a:close/>
                <a:moveTo>
                  <a:pt x="11602" y="312390"/>
                </a:moveTo>
                <a:lnTo>
                  <a:pt x="0" y="336412"/>
                </a:lnTo>
                <a:lnTo>
                  <a:pt x="0" y="325354"/>
                </a:lnTo>
                <a:close/>
                <a:moveTo>
                  <a:pt x="11729" y="312127"/>
                </a:moveTo>
                <a:lnTo>
                  <a:pt x="11652" y="312334"/>
                </a:lnTo>
                <a:lnTo>
                  <a:pt x="11602" y="312390"/>
                </a:lnTo>
                <a:close/>
                <a:moveTo>
                  <a:pt x="17161" y="300881"/>
                </a:moveTo>
                <a:lnTo>
                  <a:pt x="11729" y="312127"/>
                </a:lnTo>
                <a:lnTo>
                  <a:pt x="14902" y="303593"/>
                </a:lnTo>
                <a:close/>
                <a:moveTo>
                  <a:pt x="24231" y="298145"/>
                </a:moveTo>
                <a:lnTo>
                  <a:pt x="24231" y="309647"/>
                </a:lnTo>
                <a:lnTo>
                  <a:pt x="18607" y="327910"/>
                </a:lnTo>
                <a:lnTo>
                  <a:pt x="14205" y="335709"/>
                </a:lnTo>
                <a:cubicBezTo>
                  <a:pt x="9994" y="342497"/>
                  <a:pt x="5528" y="349315"/>
                  <a:pt x="572" y="357320"/>
                </a:cubicBezTo>
                <a:lnTo>
                  <a:pt x="0" y="358312"/>
                </a:lnTo>
                <a:lnTo>
                  <a:pt x="0" y="347379"/>
                </a:lnTo>
                <a:lnTo>
                  <a:pt x="8326" y="321282"/>
                </a:lnTo>
                <a:lnTo>
                  <a:pt x="11652" y="312334"/>
                </a:lnTo>
                <a:lnTo>
                  <a:pt x="22595" y="300108"/>
                </a:lnTo>
                <a:close/>
                <a:moveTo>
                  <a:pt x="24231" y="286243"/>
                </a:moveTo>
                <a:lnTo>
                  <a:pt x="24231" y="292396"/>
                </a:lnTo>
                <a:lnTo>
                  <a:pt x="17161" y="300881"/>
                </a:lnTo>
                <a:close/>
                <a:moveTo>
                  <a:pt x="18603" y="231141"/>
                </a:moveTo>
                <a:lnTo>
                  <a:pt x="16606" y="235168"/>
                </a:lnTo>
                <a:lnTo>
                  <a:pt x="4000" y="260495"/>
                </a:lnTo>
                <a:lnTo>
                  <a:pt x="1909" y="263559"/>
                </a:lnTo>
                <a:lnTo>
                  <a:pt x="0" y="267317"/>
                </a:lnTo>
                <a:lnTo>
                  <a:pt x="0" y="258594"/>
                </a:lnTo>
                <a:close/>
                <a:moveTo>
                  <a:pt x="24231" y="230849"/>
                </a:moveTo>
                <a:lnTo>
                  <a:pt x="24231" y="278494"/>
                </a:lnTo>
                <a:lnTo>
                  <a:pt x="14902" y="303593"/>
                </a:lnTo>
                <a:lnTo>
                  <a:pt x="0" y="321476"/>
                </a:lnTo>
                <a:lnTo>
                  <a:pt x="0" y="268532"/>
                </a:lnTo>
                <a:lnTo>
                  <a:pt x="4000" y="260495"/>
                </a:lnTo>
                <a:close/>
                <a:moveTo>
                  <a:pt x="24231" y="219793"/>
                </a:moveTo>
                <a:lnTo>
                  <a:pt x="24231" y="222836"/>
                </a:lnTo>
                <a:lnTo>
                  <a:pt x="18603" y="231141"/>
                </a:lnTo>
                <a:close/>
                <a:moveTo>
                  <a:pt x="24231" y="133342"/>
                </a:moveTo>
                <a:lnTo>
                  <a:pt x="24231" y="206545"/>
                </a:lnTo>
                <a:lnTo>
                  <a:pt x="13499" y="223505"/>
                </a:lnTo>
                <a:lnTo>
                  <a:pt x="0" y="245723"/>
                </a:lnTo>
                <a:lnTo>
                  <a:pt x="0" y="173915"/>
                </a:lnTo>
                <a:close/>
                <a:moveTo>
                  <a:pt x="24231" y="123476"/>
                </a:moveTo>
                <a:lnTo>
                  <a:pt x="24231" y="130027"/>
                </a:lnTo>
                <a:lnTo>
                  <a:pt x="17186" y="143459"/>
                </a:lnTo>
                <a:lnTo>
                  <a:pt x="0" y="171861"/>
                </a:lnTo>
                <a:lnTo>
                  <a:pt x="0" y="166299"/>
                </a:lnTo>
                <a:lnTo>
                  <a:pt x="18270" y="132668"/>
                </a:lnTo>
                <a:close/>
                <a:moveTo>
                  <a:pt x="10141" y="101902"/>
                </a:moveTo>
                <a:lnTo>
                  <a:pt x="3390" y="124989"/>
                </a:lnTo>
                <a:lnTo>
                  <a:pt x="0" y="135481"/>
                </a:lnTo>
                <a:lnTo>
                  <a:pt x="0" y="120168"/>
                </a:lnTo>
                <a:lnTo>
                  <a:pt x="2059" y="116043"/>
                </a:lnTo>
                <a:close/>
                <a:moveTo>
                  <a:pt x="24231" y="71662"/>
                </a:moveTo>
                <a:lnTo>
                  <a:pt x="24231" y="77243"/>
                </a:lnTo>
                <a:lnTo>
                  <a:pt x="10141" y="101902"/>
                </a:lnTo>
                <a:lnTo>
                  <a:pt x="11579" y="96983"/>
                </a:lnTo>
                <a:lnTo>
                  <a:pt x="18270" y="83584"/>
                </a:lnTo>
                <a:close/>
                <a:moveTo>
                  <a:pt x="8884" y="41579"/>
                </a:moveTo>
                <a:lnTo>
                  <a:pt x="5981" y="51185"/>
                </a:lnTo>
                <a:lnTo>
                  <a:pt x="0" y="58084"/>
                </a:lnTo>
                <a:lnTo>
                  <a:pt x="0" y="57571"/>
                </a:lnTo>
                <a:close/>
                <a:moveTo>
                  <a:pt x="24231" y="30135"/>
                </a:moveTo>
                <a:lnTo>
                  <a:pt x="24231" y="53709"/>
                </a:lnTo>
                <a:lnTo>
                  <a:pt x="11579" y="96983"/>
                </a:lnTo>
                <a:lnTo>
                  <a:pt x="2059" y="116043"/>
                </a:lnTo>
                <a:lnTo>
                  <a:pt x="1909" y="116307"/>
                </a:lnTo>
                <a:lnTo>
                  <a:pt x="0" y="120126"/>
                </a:lnTo>
                <a:lnTo>
                  <a:pt x="0" y="70975"/>
                </a:lnTo>
                <a:lnTo>
                  <a:pt x="5981" y="51185"/>
                </a:lnTo>
                <a:close/>
                <a:moveTo>
                  <a:pt x="20675" y="0"/>
                </a:moveTo>
                <a:lnTo>
                  <a:pt x="24231" y="0"/>
                </a:lnTo>
                <a:lnTo>
                  <a:pt x="24231" y="13954"/>
                </a:lnTo>
                <a:lnTo>
                  <a:pt x="8884" y="41579"/>
                </a:lnTo>
                <a:lnTo>
                  <a:pt x="12161" y="30736"/>
                </a:lnTo>
                <a:close/>
                <a:moveTo>
                  <a:pt x="0" y="0"/>
                </a:moveTo>
                <a:lnTo>
                  <a:pt x="3827" y="0"/>
                </a:lnTo>
                <a:lnTo>
                  <a:pt x="0" y="8201"/>
                </a:lnTo>
                <a:close/>
              </a:path>
            </a:pathLst>
          </a:custGeom>
          <a:blipFill dpi="0" rotWithShape="1">
            <a:blip r:embed="rId3"/>
            <a:srcRect/>
            <a:stretch>
              <a:fillRect/>
            </a:stretch>
          </a:blip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noAutofit/>
          </a:bodyPr>
          <a:lstStyle/>
          <a:p>
            <a:endParaRPr lang="zh-CN" altLang="en-US">
              <a:cs typeface="+mn-ea"/>
              <a:sym typeface="+mn-lt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1775771" y="378334"/>
            <a:ext cx="38504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800" b="1" dirty="0">
                <a:solidFill>
                  <a:schemeClr val="bg1"/>
                </a:solidFill>
                <a:cs typeface="+mn-ea"/>
                <a:sym typeface="+mn-lt"/>
              </a:rPr>
              <a:t>2</a:t>
            </a:r>
            <a:endParaRPr lang="zh-CN" altLang="en-US" sz="2800" b="1" dirty="0">
              <a:solidFill>
                <a:schemeClr val="bg1"/>
              </a:solidFill>
              <a:cs typeface="+mn-ea"/>
              <a:sym typeface="+mn-lt"/>
            </a:endParaRPr>
          </a:p>
        </p:txBody>
      </p:sp>
      <p:cxnSp>
        <p:nvCxnSpPr>
          <p:cNvPr id="4" name="直线箭头连接符 3">
            <a:extLst>
              <a:ext uri="{FF2B5EF4-FFF2-40B4-BE49-F238E27FC236}">
                <a16:creationId xmlns:a16="http://schemas.microsoft.com/office/drawing/2014/main" id="{9D1F2261-01A8-E243-BC96-6AD60BD47DB0}"/>
              </a:ext>
            </a:extLst>
          </p:cNvPr>
          <p:cNvCxnSpPr/>
          <p:nvPr/>
        </p:nvCxnSpPr>
        <p:spPr>
          <a:xfrm>
            <a:off x="791081" y="6188184"/>
            <a:ext cx="2365408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直线箭头连接符 12">
            <a:extLst>
              <a:ext uri="{FF2B5EF4-FFF2-40B4-BE49-F238E27FC236}">
                <a16:creationId xmlns:a16="http://schemas.microsoft.com/office/drawing/2014/main" id="{720332FA-01FF-6148-9A45-8051F345160E}"/>
              </a:ext>
            </a:extLst>
          </p:cNvPr>
          <p:cNvCxnSpPr>
            <a:cxnSpLocks/>
          </p:cNvCxnSpPr>
          <p:nvPr/>
        </p:nvCxnSpPr>
        <p:spPr>
          <a:xfrm flipV="1">
            <a:off x="791081" y="4140099"/>
            <a:ext cx="0" cy="206867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直线连接符 15">
            <a:extLst>
              <a:ext uri="{FF2B5EF4-FFF2-40B4-BE49-F238E27FC236}">
                <a16:creationId xmlns:a16="http://schemas.microsoft.com/office/drawing/2014/main" id="{24CF308A-69F9-C443-B632-1BDE509924B2}"/>
              </a:ext>
            </a:extLst>
          </p:cNvPr>
          <p:cNvCxnSpPr>
            <a:cxnSpLocks/>
          </p:cNvCxnSpPr>
          <p:nvPr/>
        </p:nvCxnSpPr>
        <p:spPr>
          <a:xfrm flipH="1" flipV="1">
            <a:off x="1177326" y="4498930"/>
            <a:ext cx="1279526" cy="1521279"/>
          </a:xfrm>
          <a:prstGeom prst="line">
            <a:avLst/>
          </a:prstGeom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直线连接符 17">
            <a:extLst>
              <a:ext uri="{FF2B5EF4-FFF2-40B4-BE49-F238E27FC236}">
                <a16:creationId xmlns:a16="http://schemas.microsoft.com/office/drawing/2014/main" id="{A0631C85-01BD-5D46-8E3E-65DBBA22E4A1}"/>
              </a:ext>
            </a:extLst>
          </p:cNvPr>
          <p:cNvCxnSpPr>
            <a:cxnSpLocks/>
          </p:cNvCxnSpPr>
          <p:nvPr/>
        </p:nvCxnSpPr>
        <p:spPr>
          <a:xfrm flipV="1">
            <a:off x="1004701" y="4498930"/>
            <a:ext cx="1452151" cy="1510984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直线连接符 18">
            <a:extLst>
              <a:ext uri="{FF2B5EF4-FFF2-40B4-BE49-F238E27FC236}">
                <a16:creationId xmlns:a16="http://schemas.microsoft.com/office/drawing/2014/main" id="{4E284605-9567-A649-BFC6-E9E4CF5D474D}"/>
              </a:ext>
            </a:extLst>
          </p:cNvPr>
          <p:cNvCxnSpPr>
            <a:cxnSpLocks/>
          </p:cNvCxnSpPr>
          <p:nvPr/>
        </p:nvCxnSpPr>
        <p:spPr>
          <a:xfrm flipH="1">
            <a:off x="773405" y="5210746"/>
            <a:ext cx="976681" cy="0"/>
          </a:xfrm>
          <a:prstGeom prst="line">
            <a:avLst/>
          </a:prstGeom>
          <a:ln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文本框 23">
            <a:extLst>
              <a:ext uri="{FF2B5EF4-FFF2-40B4-BE49-F238E27FC236}">
                <a16:creationId xmlns:a16="http://schemas.microsoft.com/office/drawing/2014/main" id="{FF474808-66DC-4447-851F-60D76A8A4040}"/>
              </a:ext>
            </a:extLst>
          </p:cNvPr>
          <p:cNvSpPr txBox="1"/>
          <p:nvPr/>
        </p:nvSpPr>
        <p:spPr>
          <a:xfrm>
            <a:off x="3120248" y="6181854"/>
            <a:ext cx="3642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zh-CN" dirty="0"/>
              <a:t>Q</a:t>
            </a:r>
            <a:endParaRPr kumimoji="1" lang="zh-CN" altLang="en-US" dirty="0"/>
          </a:p>
        </p:txBody>
      </p:sp>
      <p:sp>
        <p:nvSpPr>
          <p:cNvPr id="26" name="文本框 25">
            <a:extLst>
              <a:ext uri="{FF2B5EF4-FFF2-40B4-BE49-F238E27FC236}">
                <a16:creationId xmlns:a16="http://schemas.microsoft.com/office/drawing/2014/main" id="{CC4E1F0B-4718-CB40-A32C-05B4151AE32F}"/>
              </a:ext>
            </a:extLst>
          </p:cNvPr>
          <p:cNvSpPr txBox="1"/>
          <p:nvPr/>
        </p:nvSpPr>
        <p:spPr>
          <a:xfrm>
            <a:off x="385524" y="3974471"/>
            <a:ext cx="3385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zh-CN" dirty="0"/>
              <a:t>P</a:t>
            </a:r>
            <a:endParaRPr kumimoji="1" lang="zh-CN" altLang="en-US" dirty="0"/>
          </a:p>
        </p:txBody>
      </p:sp>
      <p:sp>
        <p:nvSpPr>
          <p:cNvPr id="30" name="文本框 29">
            <a:extLst>
              <a:ext uri="{FF2B5EF4-FFF2-40B4-BE49-F238E27FC236}">
                <a16:creationId xmlns:a16="http://schemas.microsoft.com/office/drawing/2014/main" id="{ABDED86C-F1D0-E14C-A53F-0BB22D8BDBAC}"/>
              </a:ext>
            </a:extLst>
          </p:cNvPr>
          <p:cNvSpPr txBox="1"/>
          <p:nvPr/>
        </p:nvSpPr>
        <p:spPr>
          <a:xfrm>
            <a:off x="871695" y="4168731"/>
            <a:ext cx="11079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zh-CN" altLang="en-US" dirty="0"/>
              <a:t>需求曲线</a:t>
            </a:r>
          </a:p>
        </p:txBody>
      </p:sp>
      <p:sp>
        <p:nvSpPr>
          <p:cNvPr id="31" name="文本框 30">
            <a:extLst>
              <a:ext uri="{FF2B5EF4-FFF2-40B4-BE49-F238E27FC236}">
                <a16:creationId xmlns:a16="http://schemas.microsoft.com/office/drawing/2014/main" id="{C40F89F5-0B74-C54E-BAD7-B76CAE525CCF}"/>
              </a:ext>
            </a:extLst>
          </p:cNvPr>
          <p:cNvSpPr txBox="1"/>
          <p:nvPr/>
        </p:nvSpPr>
        <p:spPr>
          <a:xfrm>
            <a:off x="2194353" y="4168731"/>
            <a:ext cx="11079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zh-CN" altLang="en-US" dirty="0"/>
              <a:t>供给曲线</a:t>
            </a:r>
          </a:p>
        </p:txBody>
      </p:sp>
      <p:sp>
        <p:nvSpPr>
          <p:cNvPr id="29" name="矩形 28">
            <a:extLst>
              <a:ext uri="{FF2B5EF4-FFF2-40B4-BE49-F238E27FC236}">
                <a16:creationId xmlns:a16="http://schemas.microsoft.com/office/drawing/2014/main" id="{5E1CEE3A-9DAA-2A49-B5C4-760CE7D671E3}"/>
              </a:ext>
            </a:extLst>
          </p:cNvPr>
          <p:cNvSpPr/>
          <p:nvPr/>
        </p:nvSpPr>
        <p:spPr>
          <a:xfrm>
            <a:off x="355868" y="5026080"/>
            <a:ext cx="42351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dirty="0"/>
              <a:t>P</a:t>
            </a:r>
            <a:r>
              <a:rPr lang="en-US" altLang="zh-CN" baseline="-25000" dirty="0"/>
              <a:t>1</a:t>
            </a:r>
            <a:endParaRPr kumimoji="1" lang="zh-CN" altLang="en-US" dirty="0"/>
          </a:p>
        </p:txBody>
      </p:sp>
      <p:sp>
        <p:nvSpPr>
          <p:cNvPr id="33" name="文本框 32">
            <a:extLst>
              <a:ext uri="{FF2B5EF4-FFF2-40B4-BE49-F238E27FC236}">
                <a16:creationId xmlns:a16="http://schemas.microsoft.com/office/drawing/2014/main" id="{3F338B4D-664E-BE4D-AEB8-61DC18E97E56}"/>
              </a:ext>
            </a:extLst>
          </p:cNvPr>
          <p:cNvSpPr txBox="1"/>
          <p:nvPr/>
        </p:nvSpPr>
        <p:spPr>
          <a:xfrm>
            <a:off x="1330815" y="6235126"/>
            <a:ext cx="1569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zh-CN" altLang="en-US" dirty="0"/>
              <a:t>行业供求曲线</a:t>
            </a:r>
          </a:p>
        </p:txBody>
      </p:sp>
      <p:cxnSp>
        <p:nvCxnSpPr>
          <p:cNvPr id="34" name="直线箭头连接符 33">
            <a:extLst>
              <a:ext uri="{FF2B5EF4-FFF2-40B4-BE49-F238E27FC236}">
                <a16:creationId xmlns:a16="http://schemas.microsoft.com/office/drawing/2014/main" id="{19EB71B5-5FBB-E44E-92C2-589198B0F321}"/>
              </a:ext>
            </a:extLst>
          </p:cNvPr>
          <p:cNvCxnSpPr>
            <a:cxnSpLocks/>
          </p:cNvCxnSpPr>
          <p:nvPr/>
        </p:nvCxnSpPr>
        <p:spPr>
          <a:xfrm>
            <a:off x="8316392" y="6121590"/>
            <a:ext cx="1989586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直线箭头连接符 34">
            <a:extLst>
              <a:ext uri="{FF2B5EF4-FFF2-40B4-BE49-F238E27FC236}">
                <a16:creationId xmlns:a16="http://schemas.microsoft.com/office/drawing/2014/main" id="{0C0E816E-8378-CF4A-B652-671EAD67E810}"/>
              </a:ext>
            </a:extLst>
          </p:cNvPr>
          <p:cNvCxnSpPr>
            <a:cxnSpLocks/>
          </p:cNvCxnSpPr>
          <p:nvPr/>
        </p:nvCxnSpPr>
        <p:spPr>
          <a:xfrm flipV="1">
            <a:off x="8316392" y="4073505"/>
            <a:ext cx="0" cy="206867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直线连接符 37">
            <a:extLst>
              <a:ext uri="{FF2B5EF4-FFF2-40B4-BE49-F238E27FC236}">
                <a16:creationId xmlns:a16="http://schemas.microsoft.com/office/drawing/2014/main" id="{DEC94A35-BD79-E649-9C49-FBBAB60E06BC}"/>
              </a:ext>
            </a:extLst>
          </p:cNvPr>
          <p:cNvCxnSpPr>
            <a:cxnSpLocks/>
          </p:cNvCxnSpPr>
          <p:nvPr/>
        </p:nvCxnSpPr>
        <p:spPr>
          <a:xfrm flipH="1">
            <a:off x="8298718" y="5144152"/>
            <a:ext cx="1730674" cy="0"/>
          </a:xfrm>
          <a:prstGeom prst="line">
            <a:avLst/>
          </a:prstGeom>
          <a:ln w="53975">
            <a:solidFill>
              <a:srgbClr val="FFC00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文本框 38">
            <a:extLst>
              <a:ext uri="{FF2B5EF4-FFF2-40B4-BE49-F238E27FC236}">
                <a16:creationId xmlns:a16="http://schemas.microsoft.com/office/drawing/2014/main" id="{D1C1E2B7-A84E-0F41-80F7-57E4F2789FF0}"/>
              </a:ext>
            </a:extLst>
          </p:cNvPr>
          <p:cNvSpPr txBox="1"/>
          <p:nvPr/>
        </p:nvSpPr>
        <p:spPr>
          <a:xfrm>
            <a:off x="10424789" y="6121590"/>
            <a:ext cx="3642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zh-CN" dirty="0"/>
              <a:t>Q</a:t>
            </a:r>
            <a:endParaRPr kumimoji="1" lang="zh-CN" altLang="en-US" dirty="0"/>
          </a:p>
        </p:txBody>
      </p:sp>
      <p:sp>
        <p:nvSpPr>
          <p:cNvPr id="40" name="文本框 39">
            <a:extLst>
              <a:ext uri="{FF2B5EF4-FFF2-40B4-BE49-F238E27FC236}">
                <a16:creationId xmlns:a16="http://schemas.microsoft.com/office/drawing/2014/main" id="{1F4414A2-F53C-9F4D-8C16-EF63B83FD977}"/>
              </a:ext>
            </a:extLst>
          </p:cNvPr>
          <p:cNvSpPr txBox="1"/>
          <p:nvPr/>
        </p:nvSpPr>
        <p:spPr>
          <a:xfrm>
            <a:off x="7910835" y="3907877"/>
            <a:ext cx="3385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zh-CN" dirty="0"/>
              <a:t>P</a:t>
            </a:r>
            <a:endParaRPr kumimoji="1" lang="zh-CN" altLang="en-US" dirty="0"/>
          </a:p>
        </p:txBody>
      </p:sp>
      <p:sp>
        <p:nvSpPr>
          <p:cNvPr id="43" name="矩形 42">
            <a:extLst>
              <a:ext uri="{FF2B5EF4-FFF2-40B4-BE49-F238E27FC236}">
                <a16:creationId xmlns:a16="http://schemas.microsoft.com/office/drawing/2014/main" id="{E27D03C7-1577-B444-B908-A5485B5C0A30}"/>
              </a:ext>
            </a:extLst>
          </p:cNvPr>
          <p:cNvSpPr/>
          <p:nvPr/>
        </p:nvSpPr>
        <p:spPr>
          <a:xfrm>
            <a:off x="7881179" y="4959486"/>
            <a:ext cx="42351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dirty="0"/>
              <a:t>P</a:t>
            </a:r>
            <a:r>
              <a:rPr lang="en-US" altLang="zh-CN" baseline="-25000" dirty="0"/>
              <a:t>1</a:t>
            </a:r>
            <a:endParaRPr kumimoji="1" lang="zh-CN" altLang="en-US" dirty="0"/>
          </a:p>
        </p:txBody>
      </p:sp>
      <p:sp>
        <p:nvSpPr>
          <p:cNvPr id="44" name="文本框 43">
            <a:extLst>
              <a:ext uri="{FF2B5EF4-FFF2-40B4-BE49-F238E27FC236}">
                <a16:creationId xmlns:a16="http://schemas.microsoft.com/office/drawing/2014/main" id="{AFE02777-3E05-3943-A479-30CCF412A16A}"/>
              </a:ext>
            </a:extLst>
          </p:cNvPr>
          <p:cNvSpPr txBox="1"/>
          <p:nvPr/>
        </p:nvSpPr>
        <p:spPr>
          <a:xfrm>
            <a:off x="8663987" y="6148207"/>
            <a:ext cx="15953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zh-CN" altLang="en-US" dirty="0"/>
              <a:t>企业供求曲线</a:t>
            </a:r>
          </a:p>
        </p:txBody>
      </p:sp>
      <p:sp>
        <p:nvSpPr>
          <p:cNvPr id="48" name="TextBox 38">
            <a:extLst>
              <a:ext uri="{FF2B5EF4-FFF2-40B4-BE49-F238E27FC236}">
                <a16:creationId xmlns:a16="http://schemas.microsoft.com/office/drawing/2014/main" id="{004A1331-B850-4D4E-8CFD-F725951481B3}"/>
              </a:ext>
            </a:extLst>
          </p:cNvPr>
          <p:cNvSpPr txBox="1"/>
          <p:nvPr/>
        </p:nvSpPr>
        <p:spPr>
          <a:xfrm>
            <a:off x="202797" y="1683562"/>
            <a:ext cx="6400596" cy="2023054"/>
          </a:xfrm>
          <a:prstGeom prst="rect">
            <a:avLst/>
          </a:prstGeom>
          <a:noFill/>
        </p:spPr>
        <p:txBody>
          <a:bodyPr wrap="square" lIns="0" rIns="0" bIns="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zh-CN" sz="2000" dirty="0"/>
              <a:t>在完全竞争市场上，价格就是由整个行业的供给和需求曲线决定的，</a:t>
            </a:r>
            <a:r>
              <a:rPr lang="zh-CN" altLang="zh-CN" sz="2400" b="1" dirty="0">
                <a:solidFill>
                  <a:srgbClr val="FF0000"/>
                </a:solidFill>
              </a:rPr>
              <a:t>整个行业的需求曲线是一条向右下方倾斜的曲线</a:t>
            </a:r>
            <a:r>
              <a:rPr lang="zh-CN" altLang="zh-CN" sz="2000" dirty="0"/>
              <a:t>，供给曲线是一条向右上方倾斜的曲线，两条曲线交点的价格就是整个行业的均衡价格。</a:t>
            </a:r>
            <a:endParaRPr lang="zh-CN" altLang="en-US" sz="3735" dirty="0">
              <a:solidFill>
                <a:srgbClr val="FC838C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Helvetica Neue"/>
            </a:endParaRPr>
          </a:p>
        </p:txBody>
      </p:sp>
      <p:sp>
        <p:nvSpPr>
          <p:cNvPr id="49" name="TextBox 38">
            <a:extLst>
              <a:ext uri="{FF2B5EF4-FFF2-40B4-BE49-F238E27FC236}">
                <a16:creationId xmlns:a16="http://schemas.microsoft.com/office/drawing/2014/main" id="{F9FCE751-4E6D-F948-9C34-FC623A793437}"/>
              </a:ext>
            </a:extLst>
          </p:cNvPr>
          <p:cNvSpPr txBox="1"/>
          <p:nvPr/>
        </p:nvSpPr>
        <p:spPr>
          <a:xfrm>
            <a:off x="6930183" y="1708223"/>
            <a:ext cx="5294479" cy="2012218"/>
          </a:xfrm>
          <a:prstGeom prst="rect">
            <a:avLst/>
          </a:prstGeom>
          <a:noFill/>
        </p:spPr>
        <p:txBody>
          <a:bodyPr wrap="square" lIns="0" rIns="0" bIns="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zh-CN" sz="2000" dirty="0"/>
              <a:t>在完全竞争市场中个别企业无法决定市场价格，只能按照既定的价格，也就是整个行业供给和需求确定的价格出售产品。因此，</a:t>
            </a:r>
            <a:r>
              <a:rPr lang="zh-CN" altLang="zh-CN" sz="2400" b="1" dirty="0">
                <a:solidFill>
                  <a:srgbClr val="FF0000"/>
                </a:solidFill>
              </a:rPr>
              <a:t>个别企业需求曲线是一条平行于横轴的水平线</a:t>
            </a:r>
            <a:r>
              <a:rPr lang="zh-CN" altLang="zh-CN" sz="2000" b="1" dirty="0"/>
              <a:t>。</a:t>
            </a:r>
            <a:endParaRPr lang="zh-CN" altLang="en-US" sz="3735" dirty="0">
              <a:solidFill>
                <a:srgbClr val="FC838C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Helvetica Neue"/>
            </a:endParaRPr>
          </a:p>
        </p:txBody>
      </p:sp>
      <p:cxnSp>
        <p:nvCxnSpPr>
          <p:cNvPr id="50" name="直线连接符 49">
            <a:extLst>
              <a:ext uri="{FF2B5EF4-FFF2-40B4-BE49-F238E27FC236}">
                <a16:creationId xmlns:a16="http://schemas.microsoft.com/office/drawing/2014/main" id="{60F33AF0-D758-EB4D-8701-DBE570BF7A53}"/>
              </a:ext>
            </a:extLst>
          </p:cNvPr>
          <p:cNvCxnSpPr>
            <a:cxnSpLocks/>
          </p:cNvCxnSpPr>
          <p:nvPr/>
        </p:nvCxnSpPr>
        <p:spPr>
          <a:xfrm flipV="1">
            <a:off x="6766788" y="1724675"/>
            <a:ext cx="0" cy="5133325"/>
          </a:xfrm>
          <a:prstGeom prst="line">
            <a:avLst/>
          </a:prstGeom>
          <a:ln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文本框 52">
            <a:extLst>
              <a:ext uri="{FF2B5EF4-FFF2-40B4-BE49-F238E27FC236}">
                <a16:creationId xmlns:a16="http://schemas.microsoft.com/office/drawing/2014/main" id="{914A708F-96A4-E74B-A681-36E06B034EB6}"/>
              </a:ext>
            </a:extLst>
          </p:cNvPr>
          <p:cNvSpPr txBox="1"/>
          <p:nvPr/>
        </p:nvSpPr>
        <p:spPr>
          <a:xfrm>
            <a:off x="7936483" y="5957517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zh-CN" dirty="0"/>
              <a:t>0</a:t>
            </a:r>
            <a:endParaRPr kumimoji="1" lang="zh-CN" altLang="en-US" dirty="0"/>
          </a:p>
        </p:txBody>
      </p:sp>
      <p:sp>
        <p:nvSpPr>
          <p:cNvPr id="54" name="文本框 53">
            <a:extLst>
              <a:ext uri="{FF2B5EF4-FFF2-40B4-BE49-F238E27FC236}">
                <a16:creationId xmlns:a16="http://schemas.microsoft.com/office/drawing/2014/main" id="{B2022304-4304-004F-A624-EF8396D0C878}"/>
              </a:ext>
            </a:extLst>
          </p:cNvPr>
          <p:cNvSpPr txBox="1"/>
          <p:nvPr/>
        </p:nvSpPr>
        <p:spPr>
          <a:xfrm>
            <a:off x="427329" y="6121590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zh-CN" dirty="0"/>
              <a:t>0</a:t>
            </a:r>
            <a:endParaRPr kumimoji="1"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0492010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Click="0" advTm="5000">
        <p14:gallery dir="l"/>
      </p:transition>
    </mc:Choice>
    <mc:Fallback xmlns="">
      <p:transition spd="slow" advClick="0" advTm="5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0" decel="100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" accel="100000" fill="hold">
                                          <p:stCondLst>
                                            <p:cond delay="45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450" decel="100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" accel="100000" fill="hold">
                                          <p:stCondLst>
                                            <p:cond delay="45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000"/>
                            </p:stCondLst>
                            <p:childTnLst>
                              <p:par>
                                <p:cTn id="19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450" decel="100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" accel="100000" fill="hold">
                                          <p:stCondLst>
                                            <p:cond delay="45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2" grpId="0"/>
      <p:bldP spid="48" grpId="0"/>
      <p:bldP spid="4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任意多边形 1"/>
          <p:cNvSpPr/>
          <p:nvPr/>
        </p:nvSpPr>
        <p:spPr>
          <a:xfrm flipH="1">
            <a:off x="902513" y="235133"/>
            <a:ext cx="1998618" cy="953587"/>
          </a:xfrm>
          <a:custGeom>
            <a:avLst/>
            <a:gdLst>
              <a:gd name="connsiteX0" fmla="*/ 2312125 w 5996287"/>
              <a:gd name="connsiteY0" fmla="*/ 39195 h 3474727"/>
              <a:gd name="connsiteX1" fmla="*/ 0 w 5996287"/>
              <a:gd name="connsiteY1" fmla="*/ 1750430 h 3474727"/>
              <a:gd name="connsiteX2" fmla="*/ 2325188 w 5996287"/>
              <a:gd name="connsiteY2" fmla="*/ 130635 h 3474727"/>
              <a:gd name="connsiteX3" fmla="*/ 91440 w 5996287"/>
              <a:gd name="connsiteY3" fmla="*/ 1789618 h 3474727"/>
              <a:gd name="connsiteX4" fmla="*/ 2468880 w 5996287"/>
              <a:gd name="connsiteY4" fmla="*/ 222075 h 3474727"/>
              <a:gd name="connsiteX5" fmla="*/ 117565 w 5996287"/>
              <a:gd name="connsiteY5" fmla="*/ 1933310 h 3474727"/>
              <a:gd name="connsiteX6" fmla="*/ 2625634 w 5996287"/>
              <a:gd name="connsiteY6" fmla="*/ 7 h 3474727"/>
              <a:gd name="connsiteX7" fmla="*/ 326571 w 5996287"/>
              <a:gd name="connsiteY7" fmla="*/ 1959435 h 3474727"/>
              <a:gd name="connsiteX8" fmla="*/ 2795451 w 5996287"/>
              <a:gd name="connsiteY8" fmla="*/ 104510 h 3474727"/>
              <a:gd name="connsiteX9" fmla="*/ 404948 w 5996287"/>
              <a:gd name="connsiteY9" fmla="*/ 2129253 h 3474727"/>
              <a:gd name="connsiteX10" fmla="*/ 3161211 w 5996287"/>
              <a:gd name="connsiteY10" fmla="*/ 78384 h 3474727"/>
              <a:gd name="connsiteX11" fmla="*/ 209005 w 5996287"/>
              <a:gd name="connsiteY11" fmla="*/ 2416635 h 3474727"/>
              <a:gd name="connsiteX12" fmla="*/ 3252651 w 5996287"/>
              <a:gd name="connsiteY12" fmla="*/ 130635 h 3474727"/>
              <a:gd name="connsiteX13" fmla="*/ 666205 w 5996287"/>
              <a:gd name="connsiteY13" fmla="*/ 2220693 h 3474727"/>
              <a:gd name="connsiteX14" fmla="*/ 3291840 w 5996287"/>
              <a:gd name="connsiteY14" fmla="*/ 235138 h 3474727"/>
              <a:gd name="connsiteX15" fmla="*/ 888274 w 5996287"/>
              <a:gd name="connsiteY15" fmla="*/ 2364384 h 3474727"/>
              <a:gd name="connsiteX16" fmla="*/ 3500845 w 5996287"/>
              <a:gd name="connsiteY16" fmla="*/ 365767 h 3474727"/>
              <a:gd name="connsiteX17" fmla="*/ 718457 w 5996287"/>
              <a:gd name="connsiteY17" fmla="*/ 2286007 h 3474727"/>
              <a:gd name="connsiteX18" fmla="*/ 3644537 w 5996287"/>
              <a:gd name="connsiteY18" fmla="*/ 457207 h 3474727"/>
              <a:gd name="connsiteX19" fmla="*/ 1005840 w 5996287"/>
              <a:gd name="connsiteY19" fmla="*/ 2442761 h 3474727"/>
              <a:gd name="connsiteX20" fmla="*/ 4023360 w 5996287"/>
              <a:gd name="connsiteY20" fmla="*/ 313515 h 3474727"/>
              <a:gd name="connsiteX21" fmla="*/ 1201783 w 5996287"/>
              <a:gd name="connsiteY21" fmla="*/ 2508075 h 3474727"/>
              <a:gd name="connsiteX22" fmla="*/ 4088674 w 5996287"/>
              <a:gd name="connsiteY22" fmla="*/ 522521 h 3474727"/>
              <a:gd name="connsiteX23" fmla="*/ 1463040 w 5996287"/>
              <a:gd name="connsiteY23" fmla="*/ 2612578 h 3474727"/>
              <a:gd name="connsiteX24" fmla="*/ 4206240 w 5996287"/>
              <a:gd name="connsiteY24" fmla="*/ 574773 h 3474727"/>
              <a:gd name="connsiteX25" fmla="*/ 1254034 w 5996287"/>
              <a:gd name="connsiteY25" fmla="*/ 2625641 h 3474727"/>
              <a:gd name="connsiteX26" fmla="*/ 4545874 w 5996287"/>
              <a:gd name="connsiteY26" fmla="*/ 666213 h 3474727"/>
              <a:gd name="connsiteX27" fmla="*/ 1881051 w 5996287"/>
              <a:gd name="connsiteY27" fmla="*/ 2677893 h 3474727"/>
              <a:gd name="connsiteX28" fmla="*/ 4846320 w 5996287"/>
              <a:gd name="connsiteY28" fmla="*/ 600898 h 3474727"/>
              <a:gd name="connsiteX29" fmla="*/ 1750423 w 5996287"/>
              <a:gd name="connsiteY29" fmla="*/ 2508075 h 3474727"/>
              <a:gd name="connsiteX30" fmla="*/ 4833257 w 5996287"/>
              <a:gd name="connsiteY30" fmla="*/ 914407 h 3474727"/>
              <a:gd name="connsiteX31" fmla="*/ 1841863 w 5996287"/>
              <a:gd name="connsiteY31" fmla="*/ 3004464 h 3474727"/>
              <a:gd name="connsiteX32" fmla="*/ 5068388 w 5996287"/>
              <a:gd name="connsiteY32" fmla="*/ 679275 h 3474727"/>
              <a:gd name="connsiteX33" fmla="*/ 1894114 w 5996287"/>
              <a:gd name="connsiteY33" fmla="*/ 3226533 h 3474727"/>
              <a:gd name="connsiteX34" fmla="*/ 5603965 w 5996287"/>
              <a:gd name="connsiteY34" fmla="*/ 587835 h 3474727"/>
              <a:gd name="connsiteX35" fmla="*/ 2325188 w 5996287"/>
              <a:gd name="connsiteY35" fmla="*/ 3278784 h 3474727"/>
              <a:gd name="connsiteX36" fmla="*/ 5826034 w 5996287"/>
              <a:gd name="connsiteY36" fmla="*/ 757653 h 3474727"/>
              <a:gd name="connsiteX37" fmla="*/ 2220685 w 5996287"/>
              <a:gd name="connsiteY37" fmla="*/ 3122030 h 3474727"/>
              <a:gd name="connsiteX38" fmla="*/ 5995851 w 5996287"/>
              <a:gd name="connsiteY38" fmla="*/ 940533 h 3474727"/>
              <a:gd name="connsiteX39" fmla="*/ 2416628 w 5996287"/>
              <a:gd name="connsiteY39" fmla="*/ 3474727 h 34747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</a:cxnLst>
            <a:rect l="l" t="t" r="r" b="b"/>
            <a:pathLst>
              <a:path w="5996287" h="3474727">
                <a:moveTo>
                  <a:pt x="2312125" y="39195"/>
                </a:moveTo>
                <a:lnTo>
                  <a:pt x="0" y="1750430"/>
                </a:lnTo>
                <a:cubicBezTo>
                  <a:pt x="2177" y="1765670"/>
                  <a:pt x="2309948" y="124104"/>
                  <a:pt x="2325188" y="130635"/>
                </a:cubicBezTo>
                <a:cubicBezTo>
                  <a:pt x="2340428" y="137166"/>
                  <a:pt x="67491" y="1774378"/>
                  <a:pt x="91440" y="1789618"/>
                </a:cubicBezTo>
                <a:cubicBezTo>
                  <a:pt x="115389" y="1804858"/>
                  <a:pt x="2464526" y="198126"/>
                  <a:pt x="2468880" y="222075"/>
                </a:cubicBezTo>
                <a:cubicBezTo>
                  <a:pt x="2473234" y="246024"/>
                  <a:pt x="91439" y="1970321"/>
                  <a:pt x="117565" y="1933310"/>
                </a:cubicBezTo>
                <a:cubicBezTo>
                  <a:pt x="143691" y="1896299"/>
                  <a:pt x="2590800" y="-4347"/>
                  <a:pt x="2625634" y="7"/>
                </a:cubicBezTo>
                <a:cubicBezTo>
                  <a:pt x="2660468" y="4361"/>
                  <a:pt x="298268" y="1942018"/>
                  <a:pt x="326571" y="1959435"/>
                </a:cubicBezTo>
                <a:cubicBezTo>
                  <a:pt x="354874" y="1976852"/>
                  <a:pt x="2782388" y="76207"/>
                  <a:pt x="2795451" y="104510"/>
                </a:cubicBezTo>
                <a:cubicBezTo>
                  <a:pt x="2808514" y="132813"/>
                  <a:pt x="343988" y="2133607"/>
                  <a:pt x="404948" y="2129253"/>
                </a:cubicBezTo>
                <a:cubicBezTo>
                  <a:pt x="465908" y="2124899"/>
                  <a:pt x="3193868" y="30487"/>
                  <a:pt x="3161211" y="78384"/>
                </a:cubicBezTo>
                <a:cubicBezTo>
                  <a:pt x="3128554" y="126281"/>
                  <a:pt x="193765" y="2407927"/>
                  <a:pt x="209005" y="2416635"/>
                </a:cubicBezTo>
                <a:cubicBezTo>
                  <a:pt x="224245" y="2425343"/>
                  <a:pt x="3176451" y="163292"/>
                  <a:pt x="3252651" y="130635"/>
                </a:cubicBezTo>
                <a:cubicBezTo>
                  <a:pt x="3328851" y="97978"/>
                  <a:pt x="659673" y="2203276"/>
                  <a:pt x="666205" y="2220693"/>
                </a:cubicBezTo>
                <a:cubicBezTo>
                  <a:pt x="672736" y="2238110"/>
                  <a:pt x="3254829" y="211190"/>
                  <a:pt x="3291840" y="235138"/>
                </a:cubicBezTo>
                <a:cubicBezTo>
                  <a:pt x="3328852" y="259087"/>
                  <a:pt x="853440" y="2342613"/>
                  <a:pt x="888274" y="2364384"/>
                </a:cubicBezTo>
                <a:cubicBezTo>
                  <a:pt x="923108" y="2386156"/>
                  <a:pt x="3529148" y="378830"/>
                  <a:pt x="3500845" y="365767"/>
                </a:cubicBezTo>
                <a:cubicBezTo>
                  <a:pt x="3472542" y="352704"/>
                  <a:pt x="694508" y="2270767"/>
                  <a:pt x="718457" y="2286007"/>
                </a:cubicBezTo>
                <a:cubicBezTo>
                  <a:pt x="742406" y="2301247"/>
                  <a:pt x="3596640" y="431081"/>
                  <a:pt x="3644537" y="457207"/>
                </a:cubicBezTo>
                <a:cubicBezTo>
                  <a:pt x="3692434" y="483333"/>
                  <a:pt x="942703" y="2466710"/>
                  <a:pt x="1005840" y="2442761"/>
                </a:cubicBezTo>
                <a:cubicBezTo>
                  <a:pt x="1068977" y="2418812"/>
                  <a:pt x="3990703" y="302629"/>
                  <a:pt x="4023360" y="313515"/>
                </a:cubicBezTo>
                <a:cubicBezTo>
                  <a:pt x="4056017" y="324401"/>
                  <a:pt x="1190897" y="2473241"/>
                  <a:pt x="1201783" y="2508075"/>
                </a:cubicBezTo>
                <a:cubicBezTo>
                  <a:pt x="1212669" y="2542909"/>
                  <a:pt x="4045131" y="505104"/>
                  <a:pt x="4088674" y="522521"/>
                </a:cubicBezTo>
                <a:cubicBezTo>
                  <a:pt x="4132217" y="539938"/>
                  <a:pt x="1443446" y="2603869"/>
                  <a:pt x="1463040" y="2612578"/>
                </a:cubicBezTo>
                <a:cubicBezTo>
                  <a:pt x="1482634" y="2621287"/>
                  <a:pt x="4241074" y="572596"/>
                  <a:pt x="4206240" y="574773"/>
                </a:cubicBezTo>
                <a:cubicBezTo>
                  <a:pt x="4171406" y="576950"/>
                  <a:pt x="1197428" y="2610401"/>
                  <a:pt x="1254034" y="2625641"/>
                </a:cubicBezTo>
                <a:cubicBezTo>
                  <a:pt x="1310640" y="2640881"/>
                  <a:pt x="4441371" y="657504"/>
                  <a:pt x="4545874" y="666213"/>
                </a:cubicBezTo>
                <a:cubicBezTo>
                  <a:pt x="4650377" y="674922"/>
                  <a:pt x="1830977" y="2688779"/>
                  <a:pt x="1881051" y="2677893"/>
                </a:cubicBezTo>
                <a:cubicBezTo>
                  <a:pt x="1931125" y="2667007"/>
                  <a:pt x="4868091" y="629201"/>
                  <a:pt x="4846320" y="600898"/>
                </a:cubicBezTo>
                <a:cubicBezTo>
                  <a:pt x="4824549" y="572595"/>
                  <a:pt x="1752600" y="2455824"/>
                  <a:pt x="1750423" y="2508075"/>
                </a:cubicBezTo>
                <a:cubicBezTo>
                  <a:pt x="1748246" y="2560326"/>
                  <a:pt x="4818017" y="831676"/>
                  <a:pt x="4833257" y="914407"/>
                </a:cubicBezTo>
                <a:cubicBezTo>
                  <a:pt x="4848497" y="997138"/>
                  <a:pt x="1802675" y="3043653"/>
                  <a:pt x="1841863" y="3004464"/>
                </a:cubicBezTo>
                <a:cubicBezTo>
                  <a:pt x="1881051" y="2965275"/>
                  <a:pt x="5059680" y="642264"/>
                  <a:pt x="5068388" y="679275"/>
                </a:cubicBezTo>
                <a:cubicBezTo>
                  <a:pt x="5077096" y="716286"/>
                  <a:pt x="1804851" y="3241773"/>
                  <a:pt x="1894114" y="3226533"/>
                </a:cubicBezTo>
                <a:cubicBezTo>
                  <a:pt x="1983377" y="3211293"/>
                  <a:pt x="5532119" y="579127"/>
                  <a:pt x="5603965" y="587835"/>
                </a:cubicBezTo>
                <a:cubicBezTo>
                  <a:pt x="5675811" y="596543"/>
                  <a:pt x="2288176" y="3250481"/>
                  <a:pt x="2325188" y="3278784"/>
                </a:cubicBezTo>
                <a:cubicBezTo>
                  <a:pt x="2362200" y="3307087"/>
                  <a:pt x="5843451" y="783779"/>
                  <a:pt x="5826034" y="757653"/>
                </a:cubicBezTo>
                <a:cubicBezTo>
                  <a:pt x="5808617" y="731527"/>
                  <a:pt x="2192382" y="3091550"/>
                  <a:pt x="2220685" y="3122030"/>
                </a:cubicBezTo>
                <a:cubicBezTo>
                  <a:pt x="2248988" y="3152510"/>
                  <a:pt x="5963194" y="881750"/>
                  <a:pt x="5995851" y="940533"/>
                </a:cubicBezTo>
                <a:cubicBezTo>
                  <a:pt x="6028508" y="999316"/>
                  <a:pt x="4222568" y="2237021"/>
                  <a:pt x="2416628" y="3474727"/>
                </a:cubicBezTo>
              </a:path>
            </a:pathLst>
          </a:custGeom>
          <a:noFill/>
          <a:ln w="3175">
            <a:solidFill>
              <a:srgbClr val="4D78B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  <a:sym typeface="+mn-lt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1586619" y="378334"/>
            <a:ext cx="38504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800" dirty="0">
                <a:solidFill>
                  <a:schemeClr val="bg1"/>
                </a:solidFill>
                <a:cs typeface="+mn-ea"/>
                <a:sym typeface="+mn-lt"/>
              </a:rPr>
              <a:t>1</a:t>
            </a:r>
            <a:endParaRPr lang="zh-CN" altLang="en-US" sz="2800" dirty="0">
              <a:solidFill>
                <a:schemeClr val="bg1"/>
              </a:solidFill>
              <a:cs typeface="+mn-ea"/>
              <a:sym typeface="+mn-lt"/>
            </a:endParaRPr>
          </a:p>
        </p:txBody>
      </p:sp>
      <p:sp>
        <p:nvSpPr>
          <p:cNvPr id="72" name="TextBox 38"/>
          <p:cNvSpPr txBox="1"/>
          <p:nvPr/>
        </p:nvSpPr>
        <p:spPr>
          <a:xfrm>
            <a:off x="645039" y="1683562"/>
            <a:ext cx="11062547" cy="4499693"/>
          </a:xfrm>
          <a:prstGeom prst="rect">
            <a:avLst/>
          </a:prstGeom>
          <a:noFill/>
        </p:spPr>
        <p:txBody>
          <a:bodyPr wrap="square" lIns="0" rIns="0" bIns="0" rtlCol="0">
            <a:spAutoFit/>
          </a:bodyPr>
          <a:lstStyle/>
          <a:p>
            <a:r>
              <a:rPr lang="zh-CN" altLang="en-US" sz="3200" dirty="0">
                <a:solidFill>
                  <a:srgbClr val="FC838C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Helvetica Neue"/>
              </a:rPr>
              <a:t>完全竞争市场的收益曲线</a:t>
            </a:r>
          </a:p>
          <a:p>
            <a:endParaRPr lang="zh-CN" altLang="en-US" sz="3735" dirty="0">
              <a:solidFill>
                <a:srgbClr val="FC838C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Helvetica Neue"/>
            </a:endParaRPr>
          </a:p>
          <a:p>
            <a:endParaRPr lang="zh-CN" altLang="en-US" sz="3735" dirty="0">
              <a:solidFill>
                <a:srgbClr val="FC838C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Helvetica Neue"/>
            </a:endParaRPr>
          </a:p>
          <a:p>
            <a:endParaRPr lang="zh-CN" altLang="en-US" sz="3735" dirty="0">
              <a:solidFill>
                <a:srgbClr val="FC838C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Helvetica Neue"/>
            </a:endParaRPr>
          </a:p>
          <a:p>
            <a:endParaRPr lang="zh-CN" altLang="en-US" sz="3735" dirty="0">
              <a:solidFill>
                <a:srgbClr val="FC838C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Helvetica Neue"/>
            </a:endParaRPr>
          </a:p>
          <a:p>
            <a:endParaRPr lang="zh-CN" altLang="en-US" sz="4000" dirty="0">
              <a:solidFill>
                <a:srgbClr val="FF0000"/>
              </a:solidFill>
            </a:endParaRPr>
          </a:p>
          <a:p>
            <a:endParaRPr lang="zh-CN" altLang="en-US" sz="4000" dirty="0">
              <a:solidFill>
                <a:srgbClr val="FF0000"/>
              </a:solidFill>
            </a:endParaRPr>
          </a:p>
          <a:p>
            <a:r>
              <a:rPr lang="zh-CN" altLang="zh-CN" sz="2400" dirty="0">
                <a:solidFill>
                  <a:srgbClr val="FF0000"/>
                </a:solidFill>
              </a:rPr>
              <a:t>由此可推出：</a:t>
            </a:r>
            <a:r>
              <a:rPr lang="zh-CN" altLang="zh-CN" sz="2400" b="1" dirty="0">
                <a:solidFill>
                  <a:srgbClr val="FF0000"/>
                </a:solidFill>
              </a:rPr>
              <a:t>在完全竞争市场上，边际收益</a:t>
            </a:r>
            <a:r>
              <a:rPr lang="en-US" altLang="zh-CN" sz="2400" b="1" dirty="0">
                <a:solidFill>
                  <a:srgbClr val="FF0000"/>
                </a:solidFill>
              </a:rPr>
              <a:t>MR=</a:t>
            </a:r>
            <a:r>
              <a:rPr lang="zh-CN" altLang="zh-CN" sz="2400" b="1" dirty="0">
                <a:solidFill>
                  <a:srgbClr val="FF0000"/>
                </a:solidFill>
              </a:rPr>
              <a:t>平均收益</a:t>
            </a:r>
            <a:r>
              <a:rPr lang="en-US" altLang="zh-CN" sz="2400" b="1" dirty="0">
                <a:solidFill>
                  <a:srgbClr val="FF0000"/>
                </a:solidFill>
              </a:rPr>
              <a:t>AR=</a:t>
            </a:r>
            <a:r>
              <a:rPr lang="zh-CN" altLang="zh-CN" sz="2400" b="1" dirty="0">
                <a:solidFill>
                  <a:srgbClr val="FF0000"/>
                </a:solidFill>
              </a:rPr>
              <a:t>单位产品价格</a:t>
            </a:r>
            <a:r>
              <a:rPr lang="en-US" altLang="zh-CN" sz="2400" b="1" dirty="0">
                <a:solidFill>
                  <a:srgbClr val="FF0000"/>
                </a:solidFill>
              </a:rPr>
              <a:t>P</a:t>
            </a:r>
            <a:endParaRPr lang="zh-CN" altLang="en-US" sz="3735" dirty="0">
              <a:solidFill>
                <a:srgbClr val="FC838C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Helvetica Neue"/>
            </a:endParaRPr>
          </a:p>
        </p:txBody>
      </p:sp>
      <p:sp>
        <p:nvSpPr>
          <p:cNvPr id="7" name="任意多边形 31"/>
          <p:cNvSpPr/>
          <p:nvPr/>
        </p:nvSpPr>
        <p:spPr>
          <a:xfrm flipH="1">
            <a:off x="902513" y="235133"/>
            <a:ext cx="1998618" cy="953587"/>
          </a:xfrm>
          <a:custGeom>
            <a:avLst/>
            <a:gdLst>
              <a:gd name="connsiteX0" fmla="*/ 2312125 w 5996287"/>
              <a:gd name="connsiteY0" fmla="*/ 39195 h 3474727"/>
              <a:gd name="connsiteX1" fmla="*/ 0 w 5996287"/>
              <a:gd name="connsiteY1" fmla="*/ 1750430 h 3474727"/>
              <a:gd name="connsiteX2" fmla="*/ 2325188 w 5996287"/>
              <a:gd name="connsiteY2" fmla="*/ 130635 h 3474727"/>
              <a:gd name="connsiteX3" fmla="*/ 91440 w 5996287"/>
              <a:gd name="connsiteY3" fmla="*/ 1789618 h 3474727"/>
              <a:gd name="connsiteX4" fmla="*/ 2468880 w 5996287"/>
              <a:gd name="connsiteY4" fmla="*/ 222075 h 3474727"/>
              <a:gd name="connsiteX5" fmla="*/ 117565 w 5996287"/>
              <a:gd name="connsiteY5" fmla="*/ 1933310 h 3474727"/>
              <a:gd name="connsiteX6" fmla="*/ 2625634 w 5996287"/>
              <a:gd name="connsiteY6" fmla="*/ 7 h 3474727"/>
              <a:gd name="connsiteX7" fmla="*/ 326571 w 5996287"/>
              <a:gd name="connsiteY7" fmla="*/ 1959435 h 3474727"/>
              <a:gd name="connsiteX8" fmla="*/ 2795451 w 5996287"/>
              <a:gd name="connsiteY8" fmla="*/ 104510 h 3474727"/>
              <a:gd name="connsiteX9" fmla="*/ 404948 w 5996287"/>
              <a:gd name="connsiteY9" fmla="*/ 2129253 h 3474727"/>
              <a:gd name="connsiteX10" fmla="*/ 3161211 w 5996287"/>
              <a:gd name="connsiteY10" fmla="*/ 78384 h 3474727"/>
              <a:gd name="connsiteX11" fmla="*/ 209005 w 5996287"/>
              <a:gd name="connsiteY11" fmla="*/ 2416635 h 3474727"/>
              <a:gd name="connsiteX12" fmla="*/ 3252651 w 5996287"/>
              <a:gd name="connsiteY12" fmla="*/ 130635 h 3474727"/>
              <a:gd name="connsiteX13" fmla="*/ 666205 w 5996287"/>
              <a:gd name="connsiteY13" fmla="*/ 2220693 h 3474727"/>
              <a:gd name="connsiteX14" fmla="*/ 3291840 w 5996287"/>
              <a:gd name="connsiteY14" fmla="*/ 235138 h 3474727"/>
              <a:gd name="connsiteX15" fmla="*/ 888274 w 5996287"/>
              <a:gd name="connsiteY15" fmla="*/ 2364384 h 3474727"/>
              <a:gd name="connsiteX16" fmla="*/ 3500845 w 5996287"/>
              <a:gd name="connsiteY16" fmla="*/ 365767 h 3474727"/>
              <a:gd name="connsiteX17" fmla="*/ 718457 w 5996287"/>
              <a:gd name="connsiteY17" fmla="*/ 2286007 h 3474727"/>
              <a:gd name="connsiteX18" fmla="*/ 3644537 w 5996287"/>
              <a:gd name="connsiteY18" fmla="*/ 457207 h 3474727"/>
              <a:gd name="connsiteX19" fmla="*/ 1005840 w 5996287"/>
              <a:gd name="connsiteY19" fmla="*/ 2442761 h 3474727"/>
              <a:gd name="connsiteX20" fmla="*/ 4023360 w 5996287"/>
              <a:gd name="connsiteY20" fmla="*/ 313515 h 3474727"/>
              <a:gd name="connsiteX21" fmla="*/ 1201783 w 5996287"/>
              <a:gd name="connsiteY21" fmla="*/ 2508075 h 3474727"/>
              <a:gd name="connsiteX22" fmla="*/ 4088674 w 5996287"/>
              <a:gd name="connsiteY22" fmla="*/ 522521 h 3474727"/>
              <a:gd name="connsiteX23" fmla="*/ 1463040 w 5996287"/>
              <a:gd name="connsiteY23" fmla="*/ 2612578 h 3474727"/>
              <a:gd name="connsiteX24" fmla="*/ 4206240 w 5996287"/>
              <a:gd name="connsiteY24" fmla="*/ 574773 h 3474727"/>
              <a:gd name="connsiteX25" fmla="*/ 1254034 w 5996287"/>
              <a:gd name="connsiteY25" fmla="*/ 2625641 h 3474727"/>
              <a:gd name="connsiteX26" fmla="*/ 4545874 w 5996287"/>
              <a:gd name="connsiteY26" fmla="*/ 666213 h 3474727"/>
              <a:gd name="connsiteX27" fmla="*/ 1881051 w 5996287"/>
              <a:gd name="connsiteY27" fmla="*/ 2677893 h 3474727"/>
              <a:gd name="connsiteX28" fmla="*/ 4846320 w 5996287"/>
              <a:gd name="connsiteY28" fmla="*/ 600898 h 3474727"/>
              <a:gd name="connsiteX29" fmla="*/ 1750423 w 5996287"/>
              <a:gd name="connsiteY29" fmla="*/ 2508075 h 3474727"/>
              <a:gd name="connsiteX30" fmla="*/ 4833257 w 5996287"/>
              <a:gd name="connsiteY30" fmla="*/ 914407 h 3474727"/>
              <a:gd name="connsiteX31" fmla="*/ 1841863 w 5996287"/>
              <a:gd name="connsiteY31" fmla="*/ 3004464 h 3474727"/>
              <a:gd name="connsiteX32" fmla="*/ 5068388 w 5996287"/>
              <a:gd name="connsiteY32" fmla="*/ 679275 h 3474727"/>
              <a:gd name="connsiteX33" fmla="*/ 1894114 w 5996287"/>
              <a:gd name="connsiteY33" fmla="*/ 3226533 h 3474727"/>
              <a:gd name="connsiteX34" fmla="*/ 5603965 w 5996287"/>
              <a:gd name="connsiteY34" fmla="*/ 587835 h 3474727"/>
              <a:gd name="connsiteX35" fmla="*/ 2325188 w 5996287"/>
              <a:gd name="connsiteY35" fmla="*/ 3278784 h 3474727"/>
              <a:gd name="connsiteX36" fmla="*/ 5826034 w 5996287"/>
              <a:gd name="connsiteY36" fmla="*/ 757653 h 3474727"/>
              <a:gd name="connsiteX37" fmla="*/ 2220685 w 5996287"/>
              <a:gd name="connsiteY37" fmla="*/ 3122030 h 3474727"/>
              <a:gd name="connsiteX38" fmla="*/ 5995851 w 5996287"/>
              <a:gd name="connsiteY38" fmla="*/ 940533 h 3474727"/>
              <a:gd name="connsiteX39" fmla="*/ 2416628 w 5996287"/>
              <a:gd name="connsiteY39" fmla="*/ 3474727 h 34747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</a:cxnLst>
            <a:rect l="l" t="t" r="r" b="b"/>
            <a:pathLst>
              <a:path w="5996287" h="3474727">
                <a:moveTo>
                  <a:pt x="2312125" y="39195"/>
                </a:moveTo>
                <a:lnTo>
                  <a:pt x="0" y="1750430"/>
                </a:lnTo>
                <a:cubicBezTo>
                  <a:pt x="2177" y="1765670"/>
                  <a:pt x="2309948" y="124104"/>
                  <a:pt x="2325188" y="130635"/>
                </a:cubicBezTo>
                <a:cubicBezTo>
                  <a:pt x="2340428" y="137166"/>
                  <a:pt x="67491" y="1774378"/>
                  <a:pt x="91440" y="1789618"/>
                </a:cubicBezTo>
                <a:cubicBezTo>
                  <a:pt x="115389" y="1804858"/>
                  <a:pt x="2464526" y="198126"/>
                  <a:pt x="2468880" y="222075"/>
                </a:cubicBezTo>
                <a:cubicBezTo>
                  <a:pt x="2473234" y="246024"/>
                  <a:pt x="91439" y="1970321"/>
                  <a:pt x="117565" y="1933310"/>
                </a:cubicBezTo>
                <a:cubicBezTo>
                  <a:pt x="143691" y="1896299"/>
                  <a:pt x="2590800" y="-4347"/>
                  <a:pt x="2625634" y="7"/>
                </a:cubicBezTo>
                <a:cubicBezTo>
                  <a:pt x="2660468" y="4361"/>
                  <a:pt x="298268" y="1942018"/>
                  <a:pt x="326571" y="1959435"/>
                </a:cubicBezTo>
                <a:cubicBezTo>
                  <a:pt x="354874" y="1976852"/>
                  <a:pt x="2782388" y="76207"/>
                  <a:pt x="2795451" y="104510"/>
                </a:cubicBezTo>
                <a:cubicBezTo>
                  <a:pt x="2808514" y="132813"/>
                  <a:pt x="343988" y="2133607"/>
                  <a:pt x="404948" y="2129253"/>
                </a:cubicBezTo>
                <a:cubicBezTo>
                  <a:pt x="465908" y="2124899"/>
                  <a:pt x="3193868" y="30487"/>
                  <a:pt x="3161211" y="78384"/>
                </a:cubicBezTo>
                <a:cubicBezTo>
                  <a:pt x="3128554" y="126281"/>
                  <a:pt x="193765" y="2407927"/>
                  <a:pt x="209005" y="2416635"/>
                </a:cubicBezTo>
                <a:cubicBezTo>
                  <a:pt x="224245" y="2425343"/>
                  <a:pt x="3176451" y="163292"/>
                  <a:pt x="3252651" y="130635"/>
                </a:cubicBezTo>
                <a:cubicBezTo>
                  <a:pt x="3328851" y="97978"/>
                  <a:pt x="659673" y="2203276"/>
                  <a:pt x="666205" y="2220693"/>
                </a:cubicBezTo>
                <a:cubicBezTo>
                  <a:pt x="672736" y="2238110"/>
                  <a:pt x="3254829" y="211190"/>
                  <a:pt x="3291840" y="235138"/>
                </a:cubicBezTo>
                <a:cubicBezTo>
                  <a:pt x="3328852" y="259087"/>
                  <a:pt x="853440" y="2342613"/>
                  <a:pt x="888274" y="2364384"/>
                </a:cubicBezTo>
                <a:cubicBezTo>
                  <a:pt x="923108" y="2386156"/>
                  <a:pt x="3529148" y="378830"/>
                  <a:pt x="3500845" y="365767"/>
                </a:cubicBezTo>
                <a:cubicBezTo>
                  <a:pt x="3472542" y="352704"/>
                  <a:pt x="694508" y="2270767"/>
                  <a:pt x="718457" y="2286007"/>
                </a:cubicBezTo>
                <a:cubicBezTo>
                  <a:pt x="742406" y="2301247"/>
                  <a:pt x="3596640" y="431081"/>
                  <a:pt x="3644537" y="457207"/>
                </a:cubicBezTo>
                <a:cubicBezTo>
                  <a:pt x="3692434" y="483333"/>
                  <a:pt x="942703" y="2466710"/>
                  <a:pt x="1005840" y="2442761"/>
                </a:cubicBezTo>
                <a:cubicBezTo>
                  <a:pt x="1068977" y="2418812"/>
                  <a:pt x="3990703" y="302629"/>
                  <a:pt x="4023360" y="313515"/>
                </a:cubicBezTo>
                <a:cubicBezTo>
                  <a:pt x="4056017" y="324401"/>
                  <a:pt x="1190897" y="2473241"/>
                  <a:pt x="1201783" y="2508075"/>
                </a:cubicBezTo>
                <a:cubicBezTo>
                  <a:pt x="1212669" y="2542909"/>
                  <a:pt x="4045131" y="505104"/>
                  <a:pt x="4088674" y="522521"/>
                </a:cubicBezTo>
                <a:cubicBezTo>
                  <a:pt x="4132217" y="539938"/>
                  <a:pt x="1443446" y="2603869"/>
                  <a:pt x="1463040" y="2612578"/>
                </a:cubicBezTo>
                <a:cubicBezTo>
                  <a:pt x="1482634" y="2621287"/>
                  <a:pt x="4241074" y="572596"/>
                  <a:pt x="4206240" y="574773"/>
                </a:cubicBezTo>
                <a:cubicBezTo>
                  <a:pt x="4171406" y="576950"/>
                  <a:pt x="1197428" y="2610401"/>
                  <a:pt x="1254034" y="2625641"/>
                </a:cubicBezTo>
                <a:cubicBezTo>
                  <a:pt x="1310640" y="2640881"/>
                  <a:pt x="4441371" y="657504"/>
                  <a:pt x="4545874" y="666213"/>
                </a:cubicBezTo>
                <a:cubicBezTo>
                  <a:pt x="4650377" y="674922"/>
                  <a:pt x="1830977" y="2688779"/>
                  <a:pt x="1881051" y="2677893"/>
                </a:cubicBezTo>
                <a:cubicBezTo>
                  <a:pt x="1931125" y="2667007"/>
                  <a:pt x="4868091" y="629201"/>
                  <a:pt x="4846320" y="600898"/>
                </a:cubicBezTo>
                <a:cubicBezTo>
                  <a:pt x="4824549" y="572595"/>
                  <a:pt x="1752600" y="2455824"/>
                  <a:pt x="1750423" y="2508075"/>
                </a:cubicBezTo>
                <a:cubicBezTo>
                  <a:pt x="1748246" y="2560326"/>
                  <a:pt x="4818017" y="831676"/>
                  <a:pt x="4833257" y="914407"/>
                </a:cubicBezTo>
                <a:cubicBezTo>
                  <a:pt x="4848497" y="997138"/>
                  <a:pt x="1802675" y="3043653"/>
                  <a:pt x="1841863" y="3004464"/>
                </a:cubicBezTo>
                <a:cubicBezTo>
                  <a:pt x="1881051" y="2965275"/>
                  <a:pt x="5059680" y="642264"/>
                  <a:pt x="5068388" y="679275"/>
                </a:cubicBezTo>
                <a:cubicBezTo>
                  <a:pt x="5077096" y="716286"/>
                  <a:pt x="1804851" y="3241773"/>
                  <a:pt x="1894114" y="3226533"/>
                </a:cubicBezTo>
                <a:cubicBezTo>
                  <a:pt x="1983377" y="3211293"/>
                  <a:pt x="5532119" y="579127"/>
                  <a:pt x="5603965" y="587835"/>
                </a:cubicBezTo>
                <a:cubicBezTo>
                  <a:pt x="5675811" y="596543"/>
                  <a:pt x="2288176" y="3250481"/>
                  <a:pt x="2325188" y="3278784"/>
                </a:cubicBezTo>
                <a:cubicBezTo>
                  <a:pt x="2362200" y="3307087"/>
                  <a:pt x="5843451" y="783779"/>
                  <a:pt x="5826034" y="757653"/>
                </a:cubicBezTo>
                <a:cubicBezTo>
                  <a:pt x="5808617" y="731527"/>
                  <a:pt x="2192382" y="3091550"/>
                  <a:pt x="2220685" y="3122030"/>
                </a:cubicBezTo>
                <a:cubicBezTo>
                  <a:pt x="2248988" y="3152510"/>
                  <a:pt x="5963194" y="881750"/>
                  <a:pt x="5995851" y="940533"/>
                </a:cubicBezTo>
                <a:cubicBezTo>
                  <a:pt x="6028508" y="999316"/>
                  <a:pt x="4222568" y="2237021"/>
                  <a:pt x="2416628" y="3474727"/>
                </a:cubicBezTo>
              </a:path>
            </a:pathLst>
          </a:custGeom>
          <a:noFill/>
          <a:ln w="3175">
            <a:solidFill>
              <a:srgbClr val="42B6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  <a:sym typeface="+mn-lt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3541468" y="326573"/>
            <a:ext cx="510909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zh-CN" altLang="en-US" sz="3200" b="1" dirty="0">
                <a:blipFill>
                  <a:blip r:embed="rId3"/>
                  <a:stretch>
                    <a:fillRect/>
                  </a:stretch>
                </a:blipFill>
                <a:cs typeface="+mn-ea"/>
                <a:sym typeface="+mn-lt"/>
              </a:rPr>
              <a:t>完全竞争市场中生产者行为</a:t>
            </a:r>
          </a:p>
        </p:txBody>
      </p:sp>
      <p:sp>
        <p:nvSpPr>
          <p:cNvPr id="9" name="任意多边形 33"/>
          <p:cNvSpPr/>
          <p:nvPr/>
        </p:nvSpPr>
        <p:spPr>
          <a:xfrm rot="16200000" flipH="1">
            <a:off x="6262292" y="-2350593"/>
            <a:ext cx="45719" cy="6389737"/>
          </a:xfrm>
          <a:custGeom>
            <a:avLst/>
            <a:gdLst/>
            <a:ahLst/>
            <a:cxnLst/>
            <a:rect l="l" t="t" r="r" b="b"/>
            <a:pathLst>
              <a:path w="24231" h="914247">
                <a:moveTo>
                  <a:pt x="5283" y="910420"/>
                </a:moveTo>
                <a:lnTo>
                  <a:pt x="5106" y="914247"/>
                </a:lnTo>
                <a:lnTo>
                  <a:pt x="3582" y="914247"/>
                </a:lnTo>
                <a:close/>
                <a:moveTo>
                  <a:pt x="24231" y="887871"/>
                </a:moveTo>
                <a:lnTo>
                  <a:pt x="24231" y="914247"/>
                </a:lnTo>
                <a:lnTo>
                  <a:pt x="14665" y="914247"/>
                </a:lnTo>
                <a:lnTo>
                  <a:pt x="21671" y="894208"/>
                </a:lnTo>
                <a:close/>
                <a:moveTo>
                  <a:pt x="7503" y="865611"/>
                </a:moveTo>
                <a:lnTo>
                  <a:pt x="7216" y="868576"/>
                </a:lnTo>
                <a:lnTo>
                  <a:pt x="6766" y="878326"/>
                </a:lnTo>
                <a:lnTo>
                  <a:pt x="0" y="886263"/>
                </a:lnTo>
                <a:lnTo>
                  <a:pt x="0" y="876548"/>
                </a:lnTo>
                <a:lnTo>
                  <a:pt x="5182" y="868927"/>
                </a:lnTo>
                <a:close/>
                <a:moveTo>
                  <a:pt x="24231" y="857838"/>
                </a:moveTo>
                <a:lnTo>
                  <a:pt x="24231" y="867787"/>
                </a:lnTo>
                <a:lnTo>
                  <a:pt x="5283" y="910420"/>
                </a:lnTo>
                <a:lnTo>
                  <a:pt x="6766" y="878326"/>
                </a:lnTo>
                <a:close/>
                <a:moveTo>
                  <a:pt x="24231" y="840913"/>
                </a:moveTo>
                <a:lnTo>
                  <a:pt x="24231" y="841714"/>
                </a:lnTo>
                <a:lnTo>
                  <a:pt x="7503" y="865611"/>
                </a:lnTo>
                <a:lnTo>
                  <a:pt x="7514" y="865497"/>
                </a:lnTo>
                <a:close/>
                <a:moveTo>
                  <a:pt x="9928" y="840562"/>
                </a:moveTo>
                <a:lnTo>
                  <a:pt x="7514" y="865497"/>
                </a:lnTo>
                <a:lnTo>
                  <a:pt x="5182" y="868927"/>
                </a:lnTo>
                <a:lnTo>
                  <a:pt x="0" y="876330"/>
                </a:lnTo>
                <a:lnTo>
                  <a:pt x="0" y="855943"/>
                </a:lnTo>
                <a:lnTo>
                  <a:pt x="1909" y="852567"/>
                </a:lnTo>
                <a:close/>
                <a:moveTo>
                  <a:pt x="15593" y="782055"/>
                </a:moveTo>
                <a:lnTo>
                  <a:pt x="14536" y="792975"/>
                </a:lnTo>
                <a:lnTo>
                  <a:pt x="0" y="815757"/>
                </a:lnTo>
                <a:lnTo>
                  <a:pt x="0" y="811766"/>
                </a:lnTo>
                <a:close/>
                <a:moveTo>
                  <a:pt x="24231" y="780256"/>
                </a:moveTo>
                <a:lnTo>
                  <a:pt x="24231" y="819152"/>
                </a:lnTo>
                <a:lnTo>
                  <a:pt x="9928" y="840562"/>
                </a:lnTo>
                <a:lnTo>
                  <a:pt x="14536" y="792975"/>
                </a:lnTo>
                <a:lnTo>
                  <a:pt x="18270" y="787121"/>
                </a:lnTo>
                <a:close/>
                <a:moveTo>
                  <a:pt x="24231" y="761668"/>
                </a:moveTo>
                <a:lnTo>
                  <a:pt x="24231" y="765596"/>
                </a:lnTo>
                <a:lnTo>
                  <a:pt x="15593" y="782055"/>
                </a:lnTo>
                <a:lnTo>
                  <a:pt x="15754" y="780386"/>
                </a:lnTo>
                <a:close/>
                <a:moveTo>
                  <a:pt x="24231" y="712346"/>
                </a:moveTo>
                <a:lnTo>
                  <a:pt x="24231" y="731086"/>
                </a:lnTo>
                <a:lnTo>
                  <a:pt x="18270" y="754399"/>
                </a:lnTo>
                <a:lnTo>
                  <a:pt x="15754" y="780386"/>
                </a:lnTo>
                <a:lnTo>
                  <a:pt x="13254" y="785906"/>
                </a:lnTo>
                <a:lnTo>
                  <a:pt x="0" y="811485"/>
                </a:lnTo>
                <a:lnTo>
                  <a:pt x="0" y="752641"/>
                </a:lnTo>
                <a:lnTo>
                  <a:pt x="18270" y="721676"/>
                </a:lnTo>
                <a:close/>
                <a:moveTo>
                  <a:pt x="4049" y="698809"/>
                </a:moveTo>
                <a:lnTo>
                  <a:pt x="1909" y="705315"/>
                </a:lnTo>
                <a:lnTo>
                  <a:pt x="0" y="710229"/>
                </a:lnTo>
                <a:lnTo>
                  <a:pt x="0" y="701476"/>
                </a:lnTo>
                <a:lnTo>
                  <a:pt x="3903" y="698941"/>
                </a:lnTo>
                <a:close/>
                <a:moveTo>
                  <a:pt x="24231" y="652905"/>
                </a:moveTo>
                <a:lnTo>
                  <a:pt x="24231" y="680503"/>
                </a:lnTo>
                <a:lnTo>
                  <a:pt x="4049" y="698809"/>
                </a:lnTo>
                <a:lnTo>
                  <a:pt x="14843" y="665990"/>
                </a:lnTo>
                <a:close/>
                <a:moveTo>
                  <a:pt x="24231" y="619049"/>
                </a:moveTo>
                <a:lnTo>
                  <a:pt x="24231" y="637446"/>
                </a:lnTo>
                <a:lnTo>
                  <a:pt x="14843" y="665990"/>
                </a:lnTo>
                <a:lnTo>
                  <a:pt x="0" y="686679"/>
                </a:lnTo>
                <a:lnTo>
                  <a:pt x="0" y="646781"/>
                </a:lnTo>
                <a:close/>
                <a:moveTo>
                  <a:pt x="3622" y="602431"/>
                </a:moveTo>
                <a:lnTo>
                  <a:pt x="0" y="609824"/>
                </a:lnTo>
                <a:lnTo>
                  <a:pt x="0" y="603434"/>
                </a:lnTo>
                <a:lnTo>
                  <a:pt x="3088" y="602562"/>
                </a:lnTo>
                <a:close/>
                <a:moveTo>
                  <a:pt x="13271" y="600059"/>
                </a:moveTo>
                <a:lnTo>
                  <a:pt x="0" y="626949"/>
                </a:lnTo>
                <a:lnTo>
                  <a:pt x="0" y="618882"/>
                </a:lnTo>
                <a:lnTo>
                  <a:pt x="9809" y="600910"/>
                </a:lnTo>
                <a:close/>
                <a:moveTo>
                  <a:pt x="24231" y="578966"/>
                </a:moveTo>
                <a:lnTo>
                  <a:pt x="24231" y="597364"/>
                </a:lnTo>
                <a:lnTo>
                  <a:pt x="13271" y="600059"/>
                </a:lnTo>
                <a:lnTo>
                  <a:pt x="14340" y="597894"/>
                </a:lnTo>
                <a:close/>
                <a:moveTo>
                  <a:pt x="15033" y="562383"/>
                </a:moveTo>
                <a:lnTo>
                  <a:pt x="1647" y="598860"/>
                </a:lnTo>
                <a:lnTo>
                  <a:pt x="0" y="603432"/>
                </a:lnTo>
                <a:lnTo>
                  <a:pt x="0" y="582448"/>
                </a:lnTo>
                <a:close/>
                <a:moveTo>
                  <a:pt x="24231" y="560369"/>
                </a:moveTo>
                <a:lnTo>
                  <a:pt x="24231" y="574485"/>
                </a:lnTo>
                <a:lnTo>
                  <a:pt x="9809" y="600910"/>
                </a:lnTo>
                <a:lnTo>
                  <a:pt x="3622" y="602431"/>
                </a:lnTo>
                <a:close/>
                <a:moveTo>
                  <a:pt x="24231" y="537319"/>
                </a:moveTo>
                <a:lnTo>
                  <a:pt x="24231" y="550611"/>
                </a:lnTo>
                <a:lnTo>
                  <a:pt x="18270" y="558063"/>
                </a:lnTo>
                <a:lnTo>
                  <a:pt x="15033" y="562383"/>
                </a:lnTo>
                <a:close/>
                <a:moveTo>
                  <a:pt x="24231" y="507786"/>
                </a:moveTo>
                <a:lnTo>
                  <a:pt x="24231" y="529738"/>
                </a:lnTo>
                <a:lnTo>
                  <a:pt x="0" y="578164"/>
                </a:lnTo>
                <a:lnTo>
                  <a:pt x="0" y="575156"/>
                </a:lnTo>
                <a:lnTo>
                  <a:pt x="12382" y="543377"/>
                </a:lnTo>
                <a:close/>
                <a:moveTo>
                  <a:pt x="24231" y="501381"/>
                </a:moveTo>
                <a:lnTo>
                  <a:pt x="24231" y="501744"/>
                </a:lnTo>
                <a:lnTo>
                  <a:pt x="21546" y="508202"/>
                </a:lnTo>
                <a:lnTo>
                  <a:pt x="0" y="563090"/>
                </a:lnTo>
                <a:lnTo>
                  <a:pt x="0" y="556453"/>
                </a:lnTo>
                <a:close/>
                <a:moveTo>
                  <a:pt x="1909" y="410811"/>
                </a:moveTo>
                <a:lnTo>
                  <a:pt x="0" y="414762"/>
                </a:lnTo>
                <a:lnTo>
                  <a:pt x="0" y="413381"/>
                </a:lnTo>
                <a:close/>
                <a:moveTo>
                  <a:pt x="3418" y="408396"/>
                </a:moveTo>
                <a:lnTo>
                  <a:pt x="2497" y="410155"/>
                </a:lnTo>
                <a:lnTo>
                  <a:pt x="1909" y="410811"/>
                </a:lnTo>
                <a:close/>
                <a:moveTo>
                  <a:pt x="24231" y="398062"/>
                </a:moveTo>
                <a:lnTo>
                  <a:pt x="24231" y="422586"/>
                </a:lnTo>
                <a:lnTo>
                  <a:pt x="0" y="480889"/>
                </a:lnTo>
                <a:lnTo>
                  <a:pt x="0" y="450165"/>
                </a:lnTo>
                <a:lnTo>
                  <a:pt x="4211" y="436105"/>
                </a:lnTo>
                <a:lnTo>
                  <a:pt x="9821" y="425737"/>
                </a:lnTo>
                <a:close/>
                <a:moveTo>
                  <a:pt x="18211" y="392616"/>
                </a:moveTo>
                <a:lnTo>
                  <a:pt x="11054" y="413256"/>
                </a:lnTo>
                <a:lnTo>
                  <a:pt x="4211" y="436105"/>
                </a:lnTo>
                <a:lnTo>
                  <a:pt x="0" y="443888"/>
                </a:lnTo>
                <a:lnTo>
                  <a:pt x="0" y="414921"/>
                </a:lnTo>
                <a:lnTo>
                  <a:pt x="2497" y="410155"/>
                </a:lnTo>
                <a:close/>
                <a:moveTo>
                  <a:pt x="24231" y="375252"/>
                </a:moveTo>
                <a:lnTo>
                  <a:pt x="24231" y="385897"/>
                </a:lnTo>
                <a:lnTo>
                  <a:pt x="18211" y="392616"/>
                </a:lnTo>
                <a:close/>
                <a:moveTo>
                  <a:pt x="946" y="372617"/>
                </a:moveTo>
                <a:lnTo>
                  <a:pt x="0" y="374923"/>
                </a:lnTo>
                <a:lnTo>
                  <a:pt x="0" y="373274"/>
                </a:lnTo>
                <a:close/>
                <a:moveTo>
                  <a:pt x="24231" y="368546"/>
                </a:moveTo>
                <a:lnTo>
                  <a:pt x="24231" y="375095"/>
                </a:lnTo>
                <a:lnTo>
                  <a:pt x="3418" y="408396"/>
                </a:lnTo>
                <a:lnTo>
                  <a:pt x="22381" y="372205"/>
                </a:lnTo>
                <a:close/>
                <a:moveTo>
                  <a:pt x="17496" y="361533"/>
                </a:moveTo>
                <a:lnTo>
                  <a:pt x="0" y="412652"/>
                </a:lnTo>
                <a:lnTo>
                  <a:pt x="0" y="380575"/>
                </a:lnTo>
                <a:lnTo>
                  <a:pt x="1909" y="378088"/>
                </a:lnTo>
                <a:lnTo>
                  <a:pt x="6712" y="368669"/>
                </a:lnTo>
                <a:close/>
                <a:moveTo>
                  <a:pt x="24231" y="341854"/>
                </a:moveTo>
                <a:lnTo>
                  <a:pt x="24231" y="357077"/>
                </a:lnTo>
                <a:lnTo>
                  <a:pt x="17496" y="361533"/>
                </a:lnTo>
                <a:close/>
                <a:moveTo>
                  <a:pt x="24231" y="317948"/>
                </a:moveTo>
                <a:lnTo>
                  <a:pt x="24231" y="334309"/>
                </a:lnTo>
                <a:lnTo>
                  <a:pt x="6712" y="368669"/>
                </a:lnTo>
                <a:lnTo>
                  <a:pt x="4938" y="369842"/>
                </a:lnTo>
                <a:lnTo>
                  <a:pt x="946" y="372617"/>
                </a:lnTo>
                <a:lnTo>
                  <a:pt x="3396" y="366647"/>
                </a:lnTo>
                <a:cubicBezTo>
                  <a:pt x="7901" y="355454"/>
                  <a:pt x="12840" y="342968"/>
                  <a:pt x="18270" y="329004"/>
                </a:cubicBezTo>
                <a:lnTo>
                  <a:pt x="18607" y="327910"/>
                </a:lnTo>
                <a:close/>
                <a:moveTo>
                  <a:pt x="11602" y="312390"/>
                </a:moveTo>
                <a:lnTo>
                  <a:pt x="0" y="336412"/>
                </a:lnTo>
                <a:lnTo>
                  <a:pt x="0" y="325354"/>
                </a:lnTo>
                <a:close/>
                <a:moveTo>
                  <a:pt x="11729" y="312127"/>
                </a:moveTo>
                <a:lnTo>
                  <a:pt x="11652" y="312334"/>
                </a:lnTo>
                <a:lnTo>
                  <a:pt x="11602" y="312390"/>
                </a:lnTo>
                <a:close/>
                <a:moveTo>
                  <a:pt x="17161" y="300881"/>
                </a:moveTo>
                <a:lnTo>
                  <a:pt x="11729" y="312127"/>
                </a:lnTo>
                <a:lnTo>
                  <a:pt x="14902" y="303593"/>
                </a:lnTo>
                <a:close/>
                <a:moveTo>
                  <a:pt x="24231" y="298145"/>
                </a:moveTo>
                <a:lnTo>
                  <a:pt x="24231" y="309647"/>
                </a:lnTo>
                <a:lnTo>
                  <a:pt x="18607" y="327910"/>
                </a:lnTo>
                <a:lnTo>
                  <a:pt x="14205" y="335709"/>
                </a:lnTo>
                <a:cubicBezTo>
                  <a:pt x="9994" y="342497"/>
                  <a:pt x="5528" y="349315"/>
                  <a:pt x="572" y="357320"/>
                </a:cubicBezTo>
                <a:lnTo>
                  <a:pt x="0" y="358312"/>
                </a:lnTo>
                <a:lnTo>
                  <a:pt x="0" y="347379"/>
                </a:lnTo>
                <a:lnTo>
                  <a:pt x="8326" y="321282"/>
                </a:lnTo>
                <a:lnTo>
                  <a:pt x="11652" y="312334"/>
                </a:lnTo>
                <a:lnTo>
                  <a:pt x="22595" y="300108"/>
                </a:lnTo>
                <a:close/>
                <a:moveTo>
                  <a:pt x="24231" y="286243"/>
                </a:moveTo>
                <a:lnTo>
                  <a:pt x="24231" y="292396"/>
                </a:lnTo>
                <a:lnTo>
                  <a:pt x="17161" y="300881"/>
                </a:lnTo>
                <a:close/>
                <a:moveTo>
                  <a:pt x="18603" y="231141"/>
                </a:moveTo>
                <a:lnTo>
                  <a:pt x="16606" y="235168"/>
                </a:lnTo>
                <a:lnTo>
                  <a:pt x="4000" y="260495"/>
                </a:lnTo>
                <a:lnTo>
                  <a:pt x="1909" y="263559"/>
                </a:lnTo>
                <a:lnTo>
                  <a:pt x="0" y="267317"/>
                </a:lnTo>
                <a:lnTo>
                  <a:pt x="0" y="258594"/>
                </a:lnTo>
                <a:close/>
                <a:moveTo>
                  <a:pt x="24231" y="230849"/>
                </a:moveTo>
                <a:lnTo>
                  <a:pt x="24231" y="278494"/>
                </a:lnTo>
                <a:lnTo>
                  <a:pt x="14902" y="303593"/>
                </a:lnTo>
                <a:lnTo>
                  <a:pt x="0" y="321476"/>
                </a:lnTo>
                <a:lnTo>
                  <a:pt x="0" y="268532"/>
                </a:lnTo>
                <a:lnTo>
                  <a:pt x="4000" y="260495"/>
                </a:lnTo>
                <a:close/>
                <a:moveTo>
                  <a:pt x="24231" y="219793"/>
                </a:moveTo>
                <a:lnTo>
                  <a:pt x="24231" y="222836"/>
                </a:lnTo>
                <a:lnTo>
                  <a:pt x="18603" y="231141"/>
                </a:lnTo>
                <a:close/>
                <a:moveTo>
                  <a:pt x="24231" y="133342"/>
                </a:moveTo>
                <a:lnTo>
                  <a:pt x="24231" y="206545"/>
                </a:lnTo>
                <a:lnTo>
                  <a:pt x="13499" y="223505"/>
                </a:lnTo>
                <a:lnTo>
                  <a:pt x="0" y="245723"/>
                </a:lnTo>
                <a:lnTo>
                  <a:pt x="0" y="173915"/>
                </a:lnTo>
                <a:close/>
                <a:moveTo>
                  <a:pt x="24231" y="123476"/>
                </a:moveTo>
                <a:lnTo>
                  <a:pt x="24231" y="130027"/>
                </a:lnTo>
                <a:lnTo>
                  <a:pt x="17186" y="143459"/>
                </a:lnTo>
                <a:lnTo>
                  <a:pt x="0" y="171861"/>
                </a:lnTo>
                <a:lnTo>
                  <a:pt x="0" y="166299"/>
                </a:lnTo>
                <a:lnTo>
                  <a:pt x="18270" y="132668"/>
                </a:lnTo>
                <a:close/>
                <a:moveTo>
                  <a:pt x="10141" y="101902"/>
                </a:moveTo>
                <a:lnTo>
                  <a:pt x="3390" y="124989"/>
                </a:lnTo>
                <a:lnTo>
                  <a:pt x="0" y="135481"/>
                </a:lnTo>
                <a:lnTo>
                  <a:pt x="0" y="120168"/>
                </a:lnTo>
                <a:lnTo>
                  <a:pt x="2059" y="116043"/>
                </a:lnTo>
                <a:close/>
                <a:moveTo>
                  <a:pt x="24231" y="71662"/>
                </a:moveTo>
                <a:lnTo>
                  <a:pt x="24231" y="77243"/>
                </a:lnTo>
                <a:lnTo>
                  <a:pt x="10141" y="101902"/>
                </a:lnTo>
                <a:lnTo>
                  <a:pt x="11579" y="96983"/>
                </a:lnTo>
                <a:lnTo>
                  <a:pt x="18270" y="83584"/>
                </a:lnTo>
                <a:close/>
                <a:moveTo>
                  <a:pt x="8884" y="41579"/>
                </a:moveTo>
                <a:lnTo>
                  <a:pt x="5981" y="51185"/>
                </a:lnTo>
                <a:lnTo>
                  <a:pt x="0" y="58084"/>
                </a:lnTo>
                <a:lnTo>
                  <a:pt x="0" y="57571"/>
                </a:lnTo>
                <a:close/>
                <a:moveTo>
                  <a:pt x="24231" y="30135"/>
                </a:moveTo>
                <a:lnTo>
                  <a:pt x="24231" y="53709"/>
                </a:lnTo>
                <a:lnTo>
                  <a:pt x="11579" y="96983"/>
                </a:lnTo>
                <a:lnTo>
                  <a:pt x="2059" y="116043"/>
                </a:lnTo>
                <a:lnTo>
                  <a:pt x="1909" y="116307"/>
                </a:lnTo>
                <a:lnTo>
                  <a:pt x="0" y="120126"/>
                </a:lnTo>
                <a:lnTo>
                  <a:pt x="0" y="70975"/>
                </a:lnTo>
                <a:lnTo>
                  <a:pt x="5981" y="51185"/>
                </a:lnTo>
                <a:close/>
                <a:moveTo>
                  <a:pt x="20675" y="0"/>
                </a:moveTo>
                <a:lnTo>
                  <a:pt x="24231" y="0"/>
                </a:lnTo>
                <a:lnTo>
                  <a:pt x="24231" y="13954"/>
                </a:lnTo>
                <a:lnTo>
                  <a:pt x="8884" y="41579"/>
                </a:lnTo>
                <a:lnTo>
                  <a:pt x="12161" y="30736"/>
                </a:lnTo>
                <a:close/>
                <a:moveTo>
                  <a:pt x="0" y="0"/>
                </a:moveTo>
                <a:lnTo>
                  <a:pt x="3827" y="0"/>
                </a:lnTo>
                <a:lnTo>
                  <a:pt x="0" y="8201"/>
                </a:lnTo>
                <a:close/>
              </a:path>
            </a:pathLst>
          </a:custGeom>
          <a:blipFill dpi="0" rotWithShape="1">
            <a:blip r:embed="rId3"/>
            <a:srcRect/>
            <a:stretch>
              <a:fillRect/>
            </a:stretch>
          </a:blip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noAutofit/>
          </a:bodyPr>
          <a:lstStyle/>
          <a:p>
            <a:endParaRPr lang="zh-CN" altLang="en-US">
              <a:cs typeface="+mn-ea"/>
              <a:sym typeface="+mn-lt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1775771" y="378334"/>
            <a:ext cx="38504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800" b="1" dirty="0">
                <a:solidFill>
                  <a:schemeClr val="bg1"/>
                </a:solidFill>
                <a:cs typeface="+mn-ea"/>
                <a:sym typeface="+mn-lt"/>
              </a:rPr>
              <a:t>2</a:t>
            </a:r>
            <a:endParaRPr lang="zh-CN" altLang="en-US" sz="2800" b="1" dirty="0">
              <a:solidFill>
                <a:schemeClr val="bg1"/>
              </a:solidFill>
              <a:cs typeface="+mn-ea"/>
              <a:sym typeface="+mn-lt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4" name="表格 3">
                <a:extLst>
                  <a:ext uri="{FF2B5EF4-FFF2-40B4-BE49-F238E27FC236}">
                    <a16:creationId xmlns:a16="http://schemas.microsoft.com/office/drawing/2014/main" id="{A2BC52C0-BF69-CB4C-B602-30F55100D8FA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341906784"/>
                  </p:ext>
                </p:extLst>
              </p:nvPr>
            </p:nvGraphicFramePr>
            <p:xfrm>
              <a:off x="645039" y="2531328"/>
              <a:ext cx="10401299" cy="2804160"/>
            </p:xfrm>
            <a:graphic>
              <a:graphicData uri="http://schemas.openxmlformats.org/drawingml/2006/table">
                <a:tbl>
                  <a:tblPr firstRow="1" bandRow="1">
                    <a:tableStyleId>{69CF1AB2-1976-4502-BF36-3FF5EA218861}</a:tableStyleId>
                  </a:tblPr>
                  <a:tblGrid>
                    <a:gridCol w="1761392">
                      <a:extLst>
                        <a:ext uri="{9D8B030D-6E8A-4147-A177-3AD203B41FA5}">
                          <a16:colId xmlns:a16="http://schemas.microsoft.com/office/drawing/2014/main" val="3378932857"/>
                        </a:ext>
                      </a:extLst>
                    </a:gridCol>
                    <a:gridCol w="5225605">
                      <a:extLst>
                        <a:ext uri="{9D8B030D-6E8A-4147-A177-3AD203B41FA5}">
                          <a16:colId xmlns:a16="http://schemas.microsoft.com/office/drawing/2014/main" val="526802525"/>
                        </a:ext>
                      </a:extLst>
                    </a:gridCol>
                    <a:gridCol w="3414302">
                      <a:extLst>
                        <a:ext uri="{9D8B030D-6E8A-4147-A177-3AD203B41FA5}">
                          <a16:colId xmlns:a16="http://schemas.microsoft.com/office/drawing/2014/main" val="299836757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r>
                            <a:rPr lang="zh-CN" altLang="en-US" sz="2000" dirty="0"/>
                            <a:t>收益类别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zh-CN" altLang="en-US" sz="2000" dirty="0"/>
                            <a:t>定义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zh-CN" altLang="en-US" sz="2000" dirty="0"/>
                            <a:t>计算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130004778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zh-CN" altLang="en-US" sz="2000" dirty="0">
                              <a:solidFill>
                                <a:srgbClr val="FF0000"/>
                              </a:solidFill>
                            </a:rPr>
                            <a:t>总收益</a:t>
                          </a:r>
                          <a:r>
                            <a:rPr lang="en-US" altLang="zh-CN" sz="2000" dirty="0">
                              <a:solidFill>
                                <a:srgbClr val="FF0000"/>
                              </a:solidFill>
                            </a:rPr>
                            <a:t>R</a:t>
                          </a:r>
                          <a:endParaRPr lang="zh-CN" altLang="en-US" sz="2000" dirty="0">
                            <a:solidFill>
                              <a:srgbClr val="FF0000"/>
                            </a:solidFill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zh-CN" altLang="en-US" sz="2000" dirty="0"/>
                            <a:t>企业出售一定数量的产品获得的全部收入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zh-CN" altLang="en-US" sz="2000" dirty="0"/>
                            <a:t>总收益</a:t>
                          </a:r>
                          <a:r>
                            <a:rPr lang="en-US" altLang="zh-CN" sz="2000" dirty="0"/>
                            <a:t>R=P</a:t>
                          </a:r>
                          <a14:m>
                            <m:oMath xmlns:m="http://schemas.openxmlformats.org/officeDocument/2006/math">
                              <m:r>
                                <a:rPr lang="en-US" altLang="zh-CN" sz="200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∙</m:t>
                              </m:r>
                            </m:oMath>
                          </a14:m>
                          <a:r>
                            <a:rPr lang="en-US" altLang="zh-CN" sz="2000" dirty="0"/>
                            <a:t>Q</a:t>
                          </a:r>
                          <a:endParaRPr lang="zh-CN" altLang="en-US" sz="200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4069785909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zh-CN" altLang="en-US" sz="2000" dirty="0">
                              <a:solidFill>
                                <a:srgbClr val="FF0000"/>
                              </a:solidFill>
                            </a:rPr>
                            <a:t>平均收益</a:t>
                          </a:r>
                          <a:r>
                            <a:rPr lang="en-US" altLang="zh-CN" sz="2000" dirty="0">
                              <a:solidFill>
                                <a:srgbClr val="FF0000"/>
                              </a:solidFill>
                            </a:rPr>
                            <a:t>AR</a:t>
                          </a:r>
                          <a:endParaRPr lang="zh-CN" altLang="en-US" sz="2000" dirty="0">
                            <a:solidFill>
                              <a:srgbClr val="FF0000"/>
                            </a:solidFill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zh-CN" altLang="en-US" sz="2000" dirty="0"/>
                            <a:t>总收益</a:t>
                          </a:r>
                          <a14:m>
                            <m:oMath xmlns:m="http://schemas.openxmlformats.org/officeDocument/2006/math">
                              <m:r>
                                <a:rPr lang="zh-CN" altLang="en-US" sz="2000" i="1" smtClean="0">
                                  <a:latin typeface="Cambria Math" panose="02040503050406030204" pitchFamily="18" charset="0"/>
                                </a:rPr>
                                <m:t>∕</m:t>
                              </m:r>
                              <m:r>
                                <a:rPr lang="zh-CN" altLang="en-US" sz="2000" i="1" smtClean="0">
                                  <a:latin typeface="Cambria Math" panose="02040503050406030204" pitchFamily="18" charset="0"/>
                                </a:rPr>
                                <m:t>销售量</m:t>
                              </m:r>
                            </m:oMath>
                          </a14:m>
                          <a:endParaRPr lang="zh-CN" altLang="en-US"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zh-CN" altLang="en-US" sz="2000" dirty="0"/>
                            <a:t>平均收益</a:t>
                          </a:r>
                          <a:r>
                            <a:rPr lang="en-US" altLang="zh-CN" sz="2000" dirty="0"/>
                            <a:t>AR=R</a:t>
                          </a:r>
                          <a14:m>
                            <m:oMath xmlns:m="http://schemas.openxmlformats.org/officeDocument/2006/math">
                              <m:r>
                                <a:rPr lang="en-US" altLang="zh-CN" sz="200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∕</m:t>
                              </m:r>
                            </m:oMath>
                          </a14:m>
                          <a:r>
                            <a:rPr lang="en-US" altLang="zh-CN" sz="2000" dirty="0"/>
                            <a:t>Q=P</a:t>
                          </a:r>
                          <a14:m>
                            <m:oMath xmlns:m="http://schemas.openxmlformats.org/officeDocument/2006/math">
                              <m:r>
                                <a:rPr lang="en-US" altLang="zh-CN" sz="200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∙</m:t>
                              </m:r>
                            </m:oMath>
                          </a14:m>
                          <a:r>
                            <a:rPr lang="en-US" altLang="zh-CN" sz="2000" dirty="0"/>
                            <a:t>Q</a:t>
                          </a:r>
                          <a14:m>
                            <m:oMath xmlns:m="http://schemas.openxmlformats.org/officeDocument/2006/math">
                              <m:r>
                                <a:rPr lang="en-US" altLang="zh-CN" sz="200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∕</m:t>
                              </m:r>
                            </m:oMath>
                          </a14:m>
                          <a:r>
                            <a:rPr lang="en-US" altLang="zh-CN" sz="2000" dirty="0"/>
                            <a:t>Q=P</a:t>
                          </a:r>
                        </a:p>
                        <a:p>
                          <a:r>
                            <a:rPr lang="zh-CN" altLang="en-US" sz="2000" dirty="0">
                              <a:solidFill>
                                <a:srgbClr val="FF0000"/>
                              </a:solidFill>
                            </a:rPr>
                            <a:t>平均收益</a:t>
                          </a:r>
                          <a:r>
                            <a:rPr lang="en-US" altLang="zh-CN" sz="2000" dirty="0">
                              <a:solidFill>
                                <a:srgbClr val="FF0000"/>
                              </a:solidFill>
                            </a:rPr>
                            <a:t>=</a:t>
                          </a:r>
                          <a:r>
                            <a:rPr lang="zh-CN" altLang="en-US" sz="2000" dirty="0">
                              <a:solidFill>
                                <a:srgbClr val="FF0000"/>
                              </a:solidFill>
                            </a:rPr>
                            <a:t>单位产品的价格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852064318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zh-CN" altLang="en-US" sz="2000" dirty="0">
                              <a:solidFill>
                                <a:srgbClr val="FF0000"/>
                              </a:solidFill>
                            </a:rPr>
                            <a:t>边际收益</a:t>
                          </a:r>
                          <a:r>
                            <a:rPr lang="en-US" altLang="zh-CN" sz="2000" dirty="0">
                              <a:solidFill>
                                <a:srgbClr val="FF0000"/>
                              </a:solidFill>
                            </a:rPr>
                            <a:t>MR</a:t>
                          </a:r>
                          <a:endParaRPr lang="zh-CN" altLang="en-US" sz="2000" dirty="0">
                            <a:solidFill>
                              <a:srgbClr val="FF0000"/>
                            </a:solidFill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zh-CN" altLang="en-US" sz="2000" dirty="0"/>
                            <a:t>增加一个单位商品的销售时总收益的增加量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zh-CN" altLang="en-US" sz="2000" dirty="0"/>
                            <a:t>边际收益</a:t>
                          </a:r>
                          <a:r>
                            <a:rPr lang="en-US" altLang="zh-CN" sz="2000" dirty="0"/>
                            <a:t>MR=</a:t>
                          </a:r>
                          <a14:m>
                            <m:oMath xmlns:m="http://schemas.openxmlformats.org/officeDocument/2006/math">
                              <m:r>
                                <a:rPr lang="en-US" altLang="zh-CN" sz="200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∆</m:t>
                              </m:r>
                              <m:r>
                                <m:rPr>
                                  <m:sty m:val="p"/>
                                </m:rPr>
                                <a:rPr lang="en-US" altLang="zh-CN" sz="2000" b="0" i="0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R</m:t>
                              </m:r>
                              <m:r>
                                <a:rPr lang="en-US" altLang="zh-CN" sz="2000" b="0" i="0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/</m:t>
                              </m:r>
                              <m:r>
                                <a:rPr lang="en-US" altLang="zh-CN" sz="200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∆</m:t>
                              </m:r>
                              <m:r>
                                <m:rPr>
                                  <m:sty m:val="p"/>
                                </m:rPr>
                                <a:rPr lang="en-US" altLang="zh-CN" sz="2000" b="0" i="0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Q</m:t>
                              </m:r>
                            </m:oMath>
                          </a14:m>
                          <a:endParaRPr lang="en-US" altLang="zh-CN" sz="2000" dirty="0"/>
                        </a:p>
                        <a:p>
                          <a:r>
                            <a:rPr lang="en-US" altLang="zh-CN" sz="2000" dirty="0"/>
                            <a:t>=P</a:t>
                          </a:r>
                          <a14:m>
                            <m:oMath xmlns:m="http://schemas.openxmlformats.org/officeDocument/2006/math">
                              <m:r>
                                <a:rPr lang="en-US" altLang="zh-CN" sz="200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∆</m:t>
                              </m:r>
                            </m:oMath>
                          </a14:m>
                          <a:r>
                            <a:rPr lang="en-US" altLang="zh-CN" sz="2000" dirty="0"/>
                            <a:t>Q/</a:t>
                          </a:r>
                          <a14:m>
                            <m:oMath xmlns:m="http://schemas.openxmlformats.org/officeDocument/2006/math">
                              <m:r>
                                <a:rPr lang="en-US" altLang="zh-CN" sz="200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∆</m:t>
                              </m:r>
                            </m:oMath>
                          </a14:m>
                          <a:r>
                            <a:rPr lang="en-US" altLang="zh-CN" sz="2000" dirty="0"/>
                            <a:t>Q=P</a:t>
                          </a:r>
                        </a:p>
                        <a:p>
                          <a:r>
                            <a:rPr lang="zh-CN" altLang="en-US" sz="2000" dirty="0">
                              <a:solidFill>
                                <a:srgbClr val="FF0000"/>
                              </a:solidFill>
                            </a:rPr>
                            <a:t>边际收益</a:t>
                          </a:r>
                          <a:r>
                            <a:rPr lang="en-US" altLang="zh-CN" sz="2000" dirty="0">
                              <a:solidFill>
                                <a:srgbClr val="FF0000"/>
                              </a:solidFill>
                            </a:rPr>
                            <a:t>=</a:t>
                          </a:r>
                          <a:r>
                            <a:rPr lang="zh-CN" altLang="en-US" sz="2000" dirty="0">
                              <a:solidFill>
                                <a:srgbClr val="FF0000"/>
                              </a:solidFill>
                            </a:rPr>
                            <a:t>单位产品的价格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630684076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4" name="表格 3">
                <a:extLst>
                  <a:ext uri="{FF2B5EF4-FFF2-40B4-BE49-F238E27FC236}">
                    <a16:creationId xmlns:a16="http://schemas.microsoft.com/office/drawing/2014/main" id="{A2BC52C0-BF69-CB4C-B602-30F55100D8FA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341906784"/>
                  </p:ext>
                </p:extLst>
              </p:nvPr>
            </p:nvGraphicFramePr>
            <p:xfrm>
              <a:off x="645039" y="2531328"/>
              <a:ext cx="10401299" cy="2804160"/>
            </p:xfrm>
            <a:graphic>
              <a:graphicData uri="http://schemas.openxmlformats.org/drawingml/2006/table">
                <a:tbl>
                  <a:tblPr firstRow="1" bandRow="1">
                    <a:tableStyleId>{69CF1AB2-1976-4502-BF36-3FF5EA218861}</a:tableStyleId>
                  </a:tblPr>
                  <a:tblGrid>
                    <a:gridCol w="1761392">
                      <a:extLst>
                        <a:ext uri="{9D8B030D-6E8A-4147-A177-3AD203B41FA5}">
                          <a16:colId xmlns:a16="http://schemas.microsoft.com/office/drawing/2014/main" val="3378932857"/>
                        </a:ext>
                      </a:extLst>
                    </a:gridCol>
                    <a:gridCol w="5225605">
                      <a:extLst>
                        <a:ext uri="{9D8B030D-6E8A-4147-A177-3AD203B41FA5}">
                          <a16:colId xmlns:a16="http://schemas.microsoft.com/office/drawing/2014/main" val="526802525"/>
                        </a:ext>
                      </a:extLst>
                    </a:gridCol>
                    <a:gridCol w="3414302">
                      <a:extLst>
                        <a:ext uri="{9D8B030D-6E8A-4147-A177-3AD203B41FA5}">
                          <a16:colId xmlns:a16="http://schemas.microsoft.com/office/drawing/2014/main" val="299836757"/>
                        </a:ext>
                      </a:extLst>
                    </a:gridCol>
                  </a:tblGrid>
                  <a:tr h="396240">
                    <a:tc>
                      <a:txBody>
                        <a:bodyPr/>
                        <a:lstStyle/>
                        <a:p>
                          <a:r>
                            <a:rPr lang="zh-CN" altLang="en-US" sz="2000" dirty="0"/>
                            <a:t>收益类别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zh-CN" altLang="en-US" sz="2000" dirty="0"/>
                            <a:t>定义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zh-CN" altLang="en-US" sz="2000" dirty="0"/>
                            <a:t>计算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130004778"/>
                      </a:ext>
                    </a:extLst>
                  </a:tr>
                  <a:tr h="396240">
                    <a:tc>
                      <a:txBody>
                        <a:bodyPr/>
                        <a:lstStyle/>
                        <a:p>
                          <a:r>
                            <a:rPr lang="zh-CN" altLang="en-US" sz="2000" dirty="0">
                              <a:solidFill>
                                <a:srgbClr val="FF0000"/>
                              </a:solidFill>
                            </a:rPr>
                            <a:t>总收益</a:t>
                          </a:r>
                          <a:r>
                            <a:rPr lang="en-US" altLang="zh-CN" sz="2000" dirty="0">
                              <a:solidFill>
                                <a:srgbClr val="FF0000"/>
                              </a:solidFill>
                            </a:rPr>
                            <a:t>R</a:t>
                          </a:r>
                          <a:endParaRPr lang="zh-CN" altLang="en-US" sz="2000" dirty="0">
                            <a:solidFill>
                              <a:srgbClr val="FF0000"/>
                            </a:solidFill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zh-CN" altLang="en-US" sz="2000" dirty="0"/>
                            <a:t>企业出售一定数量的产品获得的全部收入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zh-CN"/>
                        </a:p>
                      </a:txBody>
                      <a:tcPr>
                        <a:blipFill>
                          <a:blip r:embed="rId4"/>
                          <a:stretch>
                            <a:fillRect l="-205204" t="-106250" r="-372" b="-51875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4069785909"/>
                      </a:ext>
                    </a:extLst>
                  </a:tr>
                  <a:tr h="1005840">
                    <a:tc>
                      <a:txBody>
                        <a:bodyPr/>
                        <a:lstStyle/>
                        <a:p>
                          <a:r>
                            <a:rPr lang="zh-CN" altLang="en-US" sz="2000" dirty="0">
                              <a:solidFill>
                                <a:srgbClr val="FF0000"/>
                              </a:solidFill>
                            </a:rPr>
                            <a:t>平均收益</a:t>
                          </a:r>
                          <a:r>
                            <a:rPr lang="en-US" altLang="zh-CN" sz="2000" dirty="0">
                              <a:solidFill>
                                <a:srgbClr val="FF0000"/>
                              </a:solidFill>
                            </a:rPr>
                            <a:t>AR</a:t>
                          </a:r>
                          <a:endParaRPr lang="zh-CN" altLang="en-US" sz="2000" dirty="0">
                            <a:solidFill>
                              <a:srgbClr val="FF0000"/>
                            </a:solidFill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zh-CN"/>
                        </a:p>
                      </a:txBody>
                      <a:tcPr>
                        <a:blipFill>
                          <a:blip r:embed="rId4"/>
                          <a:stretch>
                            <a:fillRect l="-33981" t="-83544" r="-65534" b="-11012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zh-CN"/>
                        </a:p>
                      </a:txBody>
                      <a:tcPr>
                        <a:blipFill>
                          <a:blip r:embed="rId4"/>
                          <a:stretch>
                            <a:fillRect l="-205204" t="-83544" r="-372" b="-110127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852064318"/>
                      </a:ext>
                    </a:extLst>
                  </a:tr>
                  <a:tr h="1005840">
                    <a:tc>
                      <a:txBody>
                        <a:bodyPr/>
                        <a:lstStyle/>
                        <a:p>
                          <a:r>
                            <a:rPr lang="zh-CN" altLang="en-US" sz="2000" dirty="0">
                              <a:solidFill>
                                <a:srgbClr val="FF0000"/>
                              </a:solidFill>
                            </a:rPr>
                            <a:t>边际收益</a:t>
                          </a:r>
                          <a:r>
                            <a:rPr lang="en-US" altLang="zh-CN" sz="2000" dirty="0">
                              <a:solidFill>
                                <a:srgbClr val="FF0000"/>
                              </a:solidFill>
                            </a:rPr>
                            <a:t>MR</a:t>
                          </a:r>
                          <a:endParaRPr lang="zh-CN" altLang="en-US" sz="2000" dirty="0">
                            <a:solidFill>
                              <a:srgbClr val="FF0000"/>
                            </a:solidFill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zh-CN" altLang="en-US" sz="2000" dirty="0"/>
                            <a:t>增加一个单位商品的销售时总收益的增加量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zh-CN"/>
                        </a:p>
                      </a:txBody>
                      <a:tcPr>
                        <a:blipFill>
                          <a:blip r:embed="rId4"/>
                          <a:stretch>
                            <a:fillRect l="-205204" t="-181250" r="-372" b="-875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630684076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14091074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Click="0" advTm="5000">
        <p14:gallery dir="l"/>
      </p:transition>
    </mc:Choice>
    <mc:Fallback xmlns="">
      <p:transition spd="slow" advClick="0" advTm="5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0" decel="100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" accel="100000" fill="hold">
                                          <p:stCondLst>
                                            <p:cond delay="45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任意多边形 1"/>
          <p:cNvSpPr/>
          <p:nvPr/>
        </p:nvSpPr>
        <p:spPr>
          <a:xfrm flipH="1">
            <a:off x="902513" y="235133"/>
            <a:ext cx="1998618" cy="953587"/>
          </a:xfrm>
          <a:custGeom>
            <a:avLst/>
            <a:gdLst>
              <a:gd name="connsiteX0" fmla="*/ 2312125 w 5996287"/>
              <a:gd name="connsiteY0" fmla="*/ 39195 h 3474727"/>
              <a:gd name="connsiteX1" fmla="*/ 0 w 5996287"/>
              <a:gd name="connsiteY1" fmla="*/ 1750430 h 3474727"/>
              <a:gd name="connsiteX2" fmla="*/ 2325188 w 5996287"/>
              <a:gd name="connsiteY2" fmla="*/ 130635 h 3474727"/>
              <a:gd name="connsiteX3" fmla="*/ 91440 w 5996287"/>
              <a:gd name="connsiteY3" fmla="*/ 1789618 h 3474727"/>
              <a:gd name="connsiteX4" fmla="*/ 2468880 w 5996287"/>
              <a:gd name="connsiteY4" fmla="*/ 222075 h 3474727"/>
              <a:gd name="connsiteX5" fmla="*/ 117565 w 5996287"/>
              <a:gd name="connsiteY5" fmla="*/ 1933310 h 3474727"/>
              <a:gd name="connsiteX6" fmla="*/ 2625634 w 5996287"/>
              <a:gd name="connsiteY6" fmla="*/ 7 h 3474727"/>
              <a:gd name="connsiteX7" fmla="*/ 326571 w 5996287"/>
              <a:gd name="connsiteY7" fmla="*/ 1959435 h 3474727"/>
              <a:gd name="connsiteX8" fmla="*/ 2795451 w 5996287"/>
              <a:gd name="connsiteY8" fmla="*/ 104510 h 3474727"/>
              <a:gd name="connsiteX9" fmla="*/ 404948 w 5996287"/>
              <a:gd name="connsiteY9" fmla="*/ 2129253 h 3474727"/>
              <a:gd name="connsiteX10" fmla="*/ 3161211 w 5996287"/>
              <a:gd name="connsiteY10" fmla="*/ 78384 h 3474727"/>
              <a:gd name="connsiteX11" fmla="*/ 209005 w 5996287"/>
              <a:gd name="connsiteY11" fmla="*/ 2416635 h 3474727"/>
              <a:gd name="connsiteX12" fmla="*/ 3252651 w 5996287"/>
              <a:gd name="connsiteY12" fmla="*/ 130635 h 3474727"/>
              <a:gd name="connsiteX13" fmla="*/ 666205 w 5996287"/>
              <a:gd name="connsiteY13" fmla="*/ 2220693 h 3474727"/>
              <a:gd name="connsiteX14" fmla="*/ 3291840 w 5996287"/>
              <a:gd name="connsiteY14" fmla="*/ 235138 h 3474727"/>
              <a:gd name="connsiteX15" fmla="*/ 888274 w 5996287"/>
              <a:gd name="connsiteY15" fmla="*/ 2364384 h 3474727"/>
              <a:gd name="connsiteX16" fmla="*/ 3500845 w 5996287"/>
              <a:gd name="connsiteY16" fmla="*/ 365767 h 3474727"/>
              <a:gd name="connsiteX17" fmla="*/ 718457 w 5996287"/>
              <a:gd name="connsiteY17" fmla="*/ 2286007 h 3474727"/>
              <a:gd name="connsiteX18" fmla="*/ 3644537 w 5996287"/>
              <a:gd name="connsiteY18" fmla="*/ 457207 h 3474727"/>
              <a:gd name="connsiteX19" fmla="*/ 1005840 w 5996287"/>
              <a:gd name="connsiteY19" fmla="*/ 2442761 h 3474727"/>
              <a:gd name="connsiteX20" fmla="*/ 4023360 w 5996287"/>
              <a:gd name="connsiteY20" fmla="*/ 313515 h 3474727"/>
              <a:gd name="connsiteX21" fmla="*/ 1201783 w 5996287"/>
              <a:gd name="connsiteY21" fmla="*/ 2508075 h 3474727"/>
              <a:gd name="connsiteX22" fmla="*/ 4088674 w 5996287"/>
              <a:gd name="connsiteY22" fmla="*/ 522521 h 3474727"/>
              <a:gd name="connsiteX23" fmla="*/ 1463040 w 5996287"/>
              <a:gd name="connsiteY23" fmla="*/ 2612578 h 3474727"/>
              <a:gd name="connsiteX24" fmla="*/ 4206240 w 5996287"/>
              <a:gd name="connsiteY24" fmla="*/ 574773 h 3474727"/>
              <a:gd name="connsiteX25" fmla="*/ 1254034 w 5996287"/>
              <a:gd name="connsiteY25" fmla="*/ 2625641 h 3474727"/>
              <a:gd name="connsiteX26" fmla="*/ 4545874 w 5996287"/>
              <a:gd name="connsiteY26" fmla="*/ 666213 h 3474727"/>
              <a:gd name="connsiteX27" fmla="*/ 1881051 w 5996287"/>
              <a:gd name="connsiteY27" fmla="*/ 2677893 h 3474727"/>
              <a:gd name="connsiteX28" fmla="*/ 4846320 w 5996287"/>
              <a:gd name="connsiteY28" fmla="*/ 600898 h 3474727"/>
              <a:gd name="connsiteX29" fmla="*/ 1750423 w 5996287"/>
              <a:gd name="connsiteY29" fmla="*/ 2508075 h 3474727"/>
              <a:gd name="connsiteX30" fmla="*/ 4833257 w 5996287"/>
              <a:gd name="connsiteY30" fmla="*/ 914407 h 3474727"/>
              <a:gd name="connsiteX31" fmla="*/ 1841863 w 5996287"/>
              <a:gd name="connsiteY31" fmla="*/ 3004464 h 3474727"/>
              <a:gd name="connsiteX32" fmla="*/ 5068388 w 5996287"/>
              <a:gd name="connsiteY32" fmla="*/ 679275 h 3474727"/>
              <a:gd name="connsiteX33" fmla="*/ 1894114 w 5996287"/>
              <a:gd name="connsiteY33" fmla="*/ 3226533 h 3474727"/>
              <a:gd name="connsiteX34" fmla="*/ 5603965 w 5996287"/>
              <a:gd name="connsiteY34" fmla="*/ 587835 h 3474727"/>
              <a:gd name="connsiteX35" fmla="*/ 2325188 w 5996287"/>
              <a:gd name="connsiteY35" fmla="*/ 3278784 h 3474727"/>
              <a:gd name="connsiteX36" fmla="*/ 5826034 w 5996287"/>
              <a:gd name="connsiteY36" fmla="*/ 757653 h 3474727"/>
              <a:gd name="connsiteX37" fmla="*/ 2220685 w 5996287"/>
              <a:gd name="connsiteY37" fmla="*/ 3122030 h 3474727"/>
              <a:gd name="connsiteX38" fmla="*/ 5995851 w 5996287"/>
              <a:gd name="connsiteY38" fmla="*/ 940533 h 3474727"/>
              <a:gd name="connsiteX39" fmla="*/ 2416628 w 5996287"/>
              <a:gd name="connsiteY39" fmla="*/ 3474727 h 34747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</a:cxnLst>
            <a:rect l="l" t="t" r="r" b="b"/>
            <a:pathLst>
              <a:path w="5996287" h="3474727">
                <a:moveTo>
                  <a:pt x="2312125" y="39195"/>
                </a:moveTo>
                <a:lnTo>
                  <a:pt x="0" y="1750430"/>
                </a:lnTo>
                <a:cubicBezTo>
                  <a:pt x="2177" y="1765670"/>
                  <a:pt x="2309948" y="124104"/>
                  <a:pt x="2325188" y="130635"/>
                </a:cubicBezTo>
                <a:cubicBezTo>
                  <a:pt x="2340428" y="137166"/>
                  <a:pt x="67491" y="1774378"/>
                  <a:pt x="91440" y="1789618"/>
                </a:cubicBezTo>
                <a:cubicBezTo>
                  <a:pt x="115389" y="1804858"/>
                  <a:pt x="2464526" y="198126"/>
                  <a:pt x="2468880" y="222075"/>
                </a:cubicBezTo>
                <a:cubicBezTo>
                  <a:pt x="2473234" y="246024"/>
                  <a:pt x="91439" y="1970321"/>
                  <a:pt x="117565" y="1933310"/>
                </a:cubicBezTo>
                <a:cubicBezTo>
                  <a:pt x="143691" y="1896299"/>
                  <a:pt x="2590800" y="-4347"/>
                  <a:pt x="2625634" y="7"/>
                </a:cubicBezTo>
                <a:cubicBezTo>
                  <a:pt x="2660468" y="4361"/>
                  <a:pt x="298268" y="1942018"/>
                  <a:pt x="326571" y="1959435"/>
                </a:cubicBezTo>
                <a:cubicBezTo>
                  <a:pt x="354874" y="1976852"/>
                  <a:pt x="2782388" y="76207"/>
                  <a:pt x="2795451" y="104510"/>
                </a:cubicBezTo>
                <a:cubicBezTo>
                  <a:pt x="2808514" y="132813"/>
                  <a:pt x="343988" y="2133607"/>
                  <a:pt x="404948" y="2129253"/>
                </a:cubicBezTo>
                <a:cubicBezTo>
                  <a:pt x="465908" y="2124899"/>
                  <a:pt x="3193868" y="30487"/>
                  <a:pt x="3161211" y="78384"/>
                </a:cubicBezTo>
                <a:cubicBezTo>
                  <a:pt x="3128554" y="126281"/>
                  <a:pt x="193765" y="2407927"/>
                  <a:pt x="209005" y="2416635"/>
                </a:cubicBezTo>
                <a:cubicBezTo>
                  <a:pt x="224245" y="2425343"/>
                  <a:pt x="3176451" y="163292"/>
                  <a:pt x="3252651" y="130635"/>
                </a:cubicBezTo>
                <a:cubicBezTo>
                  <a:pt x="3328851" y="97978"/>
                  <a:pt x="659673" y="2203276"/>
                  <a:pt x="666205" y="2220693"/>
                </a:cubicBezTo>
                <a:cubicBezTo>
                  <a:pt x="672736" y="2238110"/>
                  <a:pt x="3254829" y="211190"/>
                  <a:pt x="3291840" y="235138"/>
                </a:cubicBezTo>
                <a:cubicBezTo>
                  <a:pt x="3328852" y="259087"/>
                  <a:pt x="853440" y="2342613"/>
                  <a:pt x="888274" y="2364384"/>
                </a:cubicBezTo>
                <a:cubicBezTo>
                  <a:pt x="923108" y="2386156"/>
                  <a:pt x="3529148" y="378830"/>
                  <a:pt x="3500845" y="365767"/>
                </a:cubicBezTo>
                <a:cubicBezTo>
                  <a:pt x="3472542" y="352704"/>
                  <a:pt x="694508" y="2270767"/>
                  <a:pt x="718457" y="2286007"/>
                </a:cubicBezTo>
                <a:cubicBezTo>
                  <a:pt x="742406" y="2301247"/>
                  <a:pt x="3596640" y="431081"/>
                  <a:pt x="3644537" y="457207"/>
                </a:cubicBezTo>
                <a:cubicBezTo>
                  <a:pt x="3692434" y="483333"/>
                  <a:pt x="942703" y="2466710"/>
                  <a:pt x="1005840" y="2442761"/>
                </a:cubicBezTo>
                <a:cubicBezTo>
                  <a:pt x="1068977" y="2418812"/>
                  <a:pt x="3990703" y="302629"/>
                  <a:pt x="4023360" y="313515"/>
                </a:cubicBezTo>
                <a:cubicBezTo>
                  <a:pt x="4056017" y="324401"/>
                  <a:pt x="1190897" y="2473241"/>
                  <a:pt x="1201783" y="2508075"/>
                </a:cubicBezTo>
                <a:cubicBezTo>
                  <a:pt x="1212669" y="2542909"/>
                  <a:pt x="4045131" y="505104"/>
                  <a:pt x="4088674" y="522521"/>
                </a:cubicBezTo>
                <a:cubicBezTo>
                  <a:pt x="4132217" y="539938"/>
                  <a:pt x="1443446" y="2603869"/>
                  <a:pt x="1463040" y="2612578"/>
                </a:cubicBezTo>
                <a:cubicBezTo>
                  <a:pt x="1482634" y="2621287"/>
                  <a:pt x="4241074" y="572596"/>
                  <a:pt x="4206240" y="574773"/>
                </a:cubicBezTo>
                <a:cubicBezTo>
                  <a:pt x="4171406" y="576950"/>
                  <a:pt x="1197428" y="2610401"/>
                  <a:pt x="1254034" y="2625641"/>
                </a:cubicBezTo>
                <a:cubicBezTo>
                  <a:pt x="1310640" y="2640881"/>
                  <a:pt x="4441371" y="657504"/>
                  <a:pt x="4545874" y="666213"/>
                </a:cubicBezTo>
                <a:cubicBezTo>
                  <a:pt x="4650377" y="674922"/>
                  <a:pt x="1830977" y="2688779"/>
                  <a:pt x="1881051" y="2677893"/>
                </a:cubicBezTo>
                <a:cubicBezTo>
                  <a:pt x="1931125" y="2667007"/>
                  <a:pt x="4868091" y="629201"/>
                  <a:pt x="4846320" y="600898"/>
                </a:cubicBezTo>
                <a:cubicBezTo>
                  <a:pt x="4824549" y="572595"/>
                  <a:pt x="1752600" y="2455824"/>
                  <a:pt x="1750423" y="2508075"/>
                </a:cubicBezTo>
                <a:cubicBezTo>
                  <a:pt x="1748246" y="2560326"/>
                  <a:pt x="4818017" y="831676"/>
                  <a:pt x="4833257" y="914407"/>
                </a:cubicBezTo>
                <a:cubicBezTo>
                  <a:pt x="4848497" y="997138"/>
                  <a:pt x="1802675" y="3043653"/>
                  <a:pt x="1841863" y="3004464"/>
                </a:cubicBezTo>
                <a:cubicBezTo>
                  <a:pt x="1881051" y="2965275"/>
                  <a:pt x="5059680" y="642264"/>
                  <a:pt x="5068388" y="679275"/>
                </a:cubicBezTo>
                <a:cubicBezTo>
                  <a:pt x="5077096" y="716286"/>
                  <a:pt x="1804851" y="3241773"/>
                  <a:pt x="1894114" y="3226533"/>
                </a:cubicBezTo>
                <a:cubicBezTo>
                  <a:pt x="1983377" y="3211293"/>
                  <a:pt x="5532119" y="579127"/>
                  <a:pt x="5603965" y="587835"/>
                </a:cubicBezTo>
                <a:cubicBezTo>
                  <a:pt x="5675811" y="596543"/>
                  <a:pt x="2288176" y="3250481"/>
                  <a:pt x="2325188" y="3278784"/>
                </a:cubicBezTo>
                <a:cubicBezTo>
                  <a:pt x="2362200" y="3307087"/>
                  <a:pt x="5843451" y="783779"/>
                  <a:pt x="5826034" y="757653"/>
                </a:cubicBezTo>
                <a:cubicBezTo>
                  <a:pt x="5808617" y="731527"/>
                  <a:pt x="2192382" y="3091550"/>
                  <a:pt x="2220685" y="3122030"/>
                </a:cubicBezTo>
                <a:cubicBezTo>
                  <a:pt x="2248988" y="3152510"/>
                  <a:pt x="5963194" y="881750"/>
                  <a:pt x="5995851" y="940533"/>
                </a:cubicBezTo>
                <a:cubicBezTo>
                  <a:pt x="6028508" y="999316"/>
                  <a:pt x="4222568" y="2237021"/>
                  <a:pt x="2416628" y="3474727"/>
                </a:cubicBezTo>
              </a:path>
            </a:pathLst>
          </a:custGeom>
          <a:noFill/>
          <a:ln w="3175">
            <a:solidFill>
              <a:srgbClr val="4D78B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  <a:sym typeface="+mn-lt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1586619" y="378334"/>
            <a:ext cx="38504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800" dirty="0">
                <a:solidFill>
                  <a:schemeClr val="bg1"/>
                </a:solidFill>
                <a:cs typeface="+mn-ea"/>
                <a:sym typeface="+mn-lt"/>
              </a:rPr>
              <a:t>1</a:t>
            </a:r>
            <a:endParaRPr lang="zh-CN" altLang="en-US" sz="2800" dirty="0">
              <a:solidFill>
                <a:schemeClr val="bg1"/>
              </a:solidFill>
              <a:cs typeface="+mn-ea"/>
              <a:sym typeface="+mn-lt"/>
            </a:endParaRPr>
          </a:p>
        </p:txBody>
      </p:sp>
      <p:sp>
        <p:nvSpPr>
          <p:cNvPr id="72" name="TextBox 38"/>
          <p:cNvSpPr txBox="1"/>
          <p:nvPr/>
        </p:nvSpPr>
        <p:spPr>
          <a:xfrm>
            <a:off x="225976" y="2307875"/>
            <a:ext cx="7824010" cy="4003084"/>
          </a:xfrm>
          <a:prstGeom prst="rect">
            <a:avLst/>
          </a:prstGeom>
          <a:noFill/>
        </p:spPr>
        <p:txBody>
          <a:bodyPr wrap="square" lIns="0" rIns="0" bIns="0" rtlCol="0">
            <a:spAutoFit/>
          </a:bodyPr>
          <a:lstStyle/>
          <a:p>
            <a:r>
              <a:rPr lang="zh-CN" altLang="en-US" sz="3735" dirty="0">
                <a:solidFill>
                  <a:srgbClr val="FC838C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Helvetica Neue"/>
              </a:rPr>
              <a:t>完全竞争市场的收益曲线</a:t>
            </a:r>
            <a:endParaRPr lang="en-US" altLang="zh-CN" sz="3735" dirty="0">
              <a:solidFill>
                <a:srgbClr val="FC838C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Helvetica Neue"/>
            </a:endParaRPr>
          </a:p>
          <a:p>
            <a:endParaRPr lang="zh-CN" altLang="en-US" sz="3735" dirty="0">
              <a:solidFill>
                <a:srgbClr val="FC838C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Helvetica Neue"/>
            </a:endParaRPr>
          </a:p>
          <a:p>
            <a:pPr>
              <a:lnSpc>
                <a:spcPct val="150000"/>
              </a:lnSpc>
            </a:pPr>
            <a:r>
              <a:rPr lang="zh-CN" altLang="zh-CN" sz="2000" dirty="0"/>
              <a:t>例如：产品单价</a:t>
            </a:r>
            <a:r>
              <a:rPr lang="en-US" altLang="zh-CN" sz="2000" dirty="0"/>
              <a:t>10</a:t>
            </a:r>
            <a:r>
              <a:rPr lang="zh-CN" altLang="zh-CN" sz="2000" dirty="0"/>
              <a:t>万元，销售量</a:t>
            </a:r>
            <a:r>
              <a:rPr lang="en-US" altLang="zh-CN" sz="2000" dirty="0"/>
              <a:t>1</a:t>
            </a:r>
            <a:r>
              <a:rPr lang="zh-CN" altLang="zh-CN" sz="2000" dirty="0"/>
              <a:t>台时，</a:t>
            </a:r>
            <a:r>
              <a:rPr lang="en-US" altLang="zh-CN" sz="2000" dirty="0"/>
              <a:t>R</a:t>
            </a:r>
            <a:r>
              <a:rPr lang="zh-CN" altLang="zh-CN" sz="2000" dirty="0"/>
              <a:t>＝</a:t>
            </a:r>
            <a:r>
              <a:rPr lang="en-US" altLang="zh-CN" sz="2000" dirty="0"/>
              <a:t>10</a:t>
            </a:r>
            <a:r>
              <a:rPr lang="zh-CN" altLang="zh-CN" sz="2000" dirty="0"/>
              <a:t>万元</a:t>
            </a:r>
          </a:p>
          <a:p>
            <a:pPr>
              <a:lnSpc>
                <a:spcPct val="150000"/>
              </a:lnSpc>
            </a:pPr>
            <a:r>
              <a:rPr lang="zh-CN" altLang="zh-CN" sz="2000" dirty="0"/>
              <a:t>销售量</a:t>
            </a:r>
            <a:r>
              <a:rPr lang="en-US" altLang="zh-CN" sz="2000" dirty="0"/>
              <a:t>2</a:t>
            </a:r>
            <a:r>
              <a:rPr lang="zh-CN" altLang="zh-CN" sz="2000" dirty="0"/>
              <a:t>台时，</a:t>
            </a:r>
            <a:r>
              <a:rPr lang="en-US" altLang="zh-CN" sz="2000" dirty="0"/>
              <a:t>R=20</a:t>
            </a:r>
            <a:r>
              <a:rPr lang="zh-CN" altLang="zh-CN" sz="2000" dirty="0"/>
              <a:t>万元</a:t>
            </a:r>
          </a:p>
          <a:p>
            <a:pPr>
              <a:lnSpc>
                <a:spcPct val="150000"/>
              </a:lnSpc>
            </a:pPr>
            <a:r>
              <a:rPr lang="zh-CN" altLang="en-US" sz="2000" dirty="0"/>
              <a:t>平均收益</a:t>
            </a:r>
            <a:r>
              <a:rPr lang="en-US" altLang="zh-CN" sz="2000" dirty="0"/>
              <a:t>AR=10/1=20/2=10</a:t>
            </a:r>
            <a:r>
              <a:rPr lang="zh-CN" altLang="zh-CN" sz="2000" dirty="0"/>
              <a:t>万元</a:t>
            </a:r>
            <a:r>
              <a:rPr lang="zh-CN" altLang="en-US" sz="2000" dirty="0"/>
              <a:t>   </a:t>
            </a:r>
            <a:endParaRPr lang="en-US" altLang="zh-CN" sz="2000" dirty="0"/>
          </a:p>
          <a:p>
            <a:pPr>
              <a:lnSpc>
                <a:spcPct val="150000"/>
              </a:lnSpc>
            </a:pPr>
            <a:r>
              <a:rPr lang="zh-CN" altLang="en-US" sz="2000" dirty="0"/>
              <a:t>边际收益</a:t>
            </a:r>
            <a:r>
              <a:rPr lang="en-US" altLang="zh-CN" sz="2000" dirty="0"/>
              <a:t>MR=(20-10)/(2-1)=10</a:t>
            </a:r>
            <a:r>
              <a:rPr lang="zh-CN" altLang="zh-CN" sz="2000" dirty="0"/>
              <a:t>万元</a:t>
            </a:r>
          </a:p>
          <a:p>
            <a:pPr>
              <a:lnSpc>
                <a:spcPct val="150000"/>
              </a:lnSpc>
            </a:pPr>
            <a:r>
              <a:rPr lang="zh-CN" altLang="zh-CN" sz="2000" dirty="0"/>
              <a:t>即</a:t>
            </a:r>
            <a:r>
              <a:rPr lang="zh-CN" altLang="zh-CN" sz="2000" b="1" dirty="0"/>
              <a:t>在完全竞争市场上，</a:t>
            </a:r>
            <a:r>
              <a:rPr lang="zh-CN" altLang="zh-CN" sz="2400" b="1" dirty="0">
                <a:solidFill>
                  <a:srgbClr val="FF0000"/>
                </a:solidFill>
              </a:rPr>
              <a:t>边际收益＝平均收益＝单价</a:t>
            </a:r>
            <a:endParaRPr lang="en-US" altLang="zh-CN" sz="2000" b="1" dirty="0"/>
          </a:p>
          <a:p>
            <a:pPr>
              <a:lnSpc>
                <a:spcPct val="150000"/>
              </a:lnSpc>
            </a:pPr>
            <a:r>
              <a:rPr lang="zh-CN" altLang="zh-CN" sz="2000" b="1" dirty="0"/>
              <a:t>单个企业的平均收益线</a:t>
            </a:r>
            <a:r>
              <a:rPr lang="en-US" altLang="zh-CN" sz="2000" b="1" dirty="0"/>
              <a:t>AR</a:t>
            </a:r>
            <a:r>
              <a:rPr lang="zh-CN" altLang="zh-CN" sz="2000" b="1" dirty="0"/>
              <a:t>、边际收益线</a:t>
            </a:r>
            <a:r>
              <a:rPr lang="en-US" altLang="zh-CN" sz="2000" b="1" dirty="0"/>
              <a:t>MR</a:t>
            </a:r>
            <a:r>
              <a:rPr lang="zh-CN" altLang="zh-CN" sz="2000" b="1" dirty="0"/>
              <a:t>、需求曲线是同一条线。</a:t>
            </a:r>
            <a:endParaRPr lang="zh-CN" altLang="zh-CN" sz="2000" dirty="0"/>
          </a:p>
        </p:txBody>
      </p:sp>
      <p:sp>
        <p:nvSpPr>
          <p:cNvPr id="7" name="任意多边形 31"/>
          <p:cNvSpPr/>
          <p:nvPr/>
        </p:nvSpPr>
        <p:spPr>
          <a:xfrm flipH="1">
            <a:off x="902513" y="235133"/>
            <a:ext cx="1998618" cy="953587"/>
          </a:xfrm>
          <a:custGeom>
            <a:avLst/>
            <a:gdLst>
              <a:gd name="connsiteX0" fmla="*/ 2312125 w 5996287"/>
              <a:gd name="connsiteY0" fmla="*/ 39195 h 3474727"/>
              <a:gd name="connsiteX1" fmla="*/ 0 w 5996287"/>
              <a:gd name="connsiteY1" fmla="*/ 1750430 h 3474727"/>
              <a:gd name="connsiteX2" fmla="*/ 2325188 w 5996287"/>
              <a:gd name="connsiteY2" fmla="*/ 130635 h 3474727"/>
              <a:gd name="connsiteX3" fmla="*/ 91440 w 5996287"/>
              <a:gd name="connsiteY3" fmla="*/ 1789618 h 3474727"/>
              <a:gd name="connsiteX4" fmla="*/ 2468880 w 5996287"/>
              <a:gd name="connsiteY4" fmla="*/ 222075 h 3474727"/>
              <a:gd name="connsiteX5" fmla="*/ 117565 w 5996287"/>
              <a:gd name="connsiteY5" fmla="*/ 1933310 h 3474727"/>
              <a:gd name="connsiteX6" fmla="*/ 2625634 w 5996287"/>
              <a:gd name="connsiteY6" fmla="*/ 7 h 3474727"/>
              <a:gd name="connsiteX7" fmla="*/ 326571 w 5996287"/>
              <a:gd name="connsiteY7" fmla="*/ 1959435 h 3474727"/>
              <a:gd name="connsiteX8" fmla="*/ 2795451 w 5996287"/>
              <a:gd name="connsiteY8" fmla="*/ 104510 h 3474727"/>
              <a:gd name="connsiteX9" fmla="*/ 404948 w 5996287"/>
              <a:gd name="connsiteY9" fmla="*/ 2129253 h 3474727"/>
              <a:gd name="connsiteX10" fmla="*/ 3161211 w 5996287"/>
              <a:gd name="connsiteY10" fmla="*/ 78384 h 3474727"/>
              <a:gd name="connsiteX11" fmla="*/ 209005 w 5996287"/>
              <a:gd name="connsiteY11" fmla="*/ 2416635 h 3474727"/>
              <a:gd name="connsiteX12" fmla="*/ 3252651 w 5996287"/>
              <a:gd name="connsiteY12" fmla="*/ 130635 h 3474727"/>
              <a:gd name="connsiteX13" fmla="*/ 666205 w 5996287"/>
              <a:gd name="connsiteY13" fmla="*/ 2220693 h 3474727"/>
              <a:gd name="connsiteX14" fmla="*/ 3291840 w 5996287"/>
              <a:gd name="connsiteY14" fmla="*/ 235138 h 3474727"/>
              <a:gd name="connsiteX15" fmla="*/ 888274 w 5996287"/>
              <a:gd name="connsiteY15" fmla="*/ 2364384 h 3474727"/>
              <a:gd name="connsiteX16" fmla="*/ 3500845 w 5996287"/>
              <a:gd name="connsiteY16" fmla="*/ 365767 h 3474727"/>
              <a:gd name="connsiteX17" fmla="*/ 718457 w 5996287"/>
              <a:gd name="connsiteY17" fmla="*/ 2286007 h 3474727"/>
              <a:gd name="connsiteX18" fmla="*/ 3644537 w 5996287"/>
              <a:gd name="connsiteY18" fmla="*/ 457207 h 3474727"/>
              <a:gd name="connsiteX19" fmla="*/ 1005840 w 5996287"/>
              <a:gd name="connsiteY19" fmla="*/ 2442761 h 3474727"/>
              <a:gd name="connsiteX20" fmla="*/ 4023360 w 5996287"/>
              <a:gd name="connsiteY20" fmla="*/ 313515 h 3474727"/>
              <a:gd name="connsiteX21" fmla="*/ 1201783 w 5996287"/>
              <a:gd name="connsiteY21" fmla="*/ 2508075 h 3474727"/>
              <a:gd name="connsiteX22" fmla="*/ 4088674 w 5996287"/>
              <a:gd name="connsiteY22" fmla="*/ 522521 h 3474727"/>
              <a:gd name="connsiteX23" fmla="*/ 1463040 w 5996287"/>
              <a:gd name="connsiteY23" fmla="*/ 2612578 h 3474727"/>
              <a:gd name="connsiteX24" fmla="*/ 4206240 w 5996287"/>
              <a:gd name="connsiteY24" fmla="*/ 574773 h 3474727"/>
              <a:gd name="connsiteX25" fmla="*/ 1254034 w 5996287"/>
              <a:gd name="connsiteY25" fmla="*/ 2625641 h 3474727"/>
              <a:gd name="connsiteX26" fmla="*/ 4545874 w 5996287"/>
              <a:gd name="connsiteY26" fmla="*/ 666213 h 3474727"/>
              <a:gd name="connsiteX27" fmla="*/ 1881051 w 5996287"/>
              <a:gd name="connsiteY27" fmla="*/ 2677893 h 3474727"/>
              <a:gd name="connsiteX28" fmla="*/ 4846320 w 5996287"/>
              <a:gd name="connsiteY28" fmla="*/ 600898 h 3474727"/>
              <a:gd name="connsiteX29" fmla="*/ 1750423 w 5996287"/>
              <a:gd name="connsiteY29" fmla="*/ 2508075 h 3474727"/>
              <a:gd name="connsiteX30" fmla="*/ 4833257 w 5996287"/>
              <a:gd name="connsiteY30" fmla="*/ 914407 h 3474727"/>
              <a:gd name="connsiteX31" fmla="*/ 1841863 w 5996287"/>
              <a:gd name="connsiteY31" fmla="*/ 3004464 h 3474727"/>
              <a:gd name="connsiteX32" fmla="*/ 5068388 w 5996287"/>
              <a:gd name="connsiteY32" fmla="*/ 679275 h 3474727"/>
              <a:gd name="connsiteX33" fmla="*/ 1894114 w 5996287"/>
              <a:gd name="connsiteY33" fmla="*/ 3226533 h 3474727"/>
              <a:gd name="connsiteX34" fmla="*/ 5603965 w 5996287"/>
              <a:gd name="connsiteY34" fmla="*/ 587835 h 3474727"/>
              <a:gd name="connsiteX35" fmla="*/ 2325188 w 5996287"/>
              <a:gd name="connsiteY35" fmla="*/ 3278784 h 3474727"/>
              <a:gd name="connsiteX36" fmla="*/ 5826034 w 5996287"/>
              <a:gd name="connsiteY36" fmla="*/ 757653 h 3474727"/>
              <a:gd name="connsiteX37" fmla="*/ 2220685 w 5996287"/>
              <a:gd name="connsiteY37" fmla="*/ 3122030 h 3474727"/>
              <a:gd name="connsiteX38" fmla="*/ 5995851 w 5996287"/>
              <a:gd name="connsiteY38" fmla="*/ 940533 h 3474727"/>
              <a:gd name="connsiteX39" fmla="*/ 2416628 w 5996287"/>
              <a:gd name="connsiteY39" fmla="*/ 3474727 h 34747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</a:cxnLst>
            <a:rect l="l" t="t" r="r" b="b"/>
            <a:pathLst>
              <a:path w="5996287" h="3474727">
                <a:moveTo>
                  <a:pt x="2312125" y="39195"/>
                </a:moveTo>
                <a:lnTo>
                  <a:pt x="0" y="1750430"/>
                </a:lnTo>
                <a:cubicBezTo>
                  <a:pt x="2177" y="1765670"/>
                  <a:pt x="2309948" y="124104"/>
                  <a:pt x="2325188" y="130635"/>
                </a:cubicBezTo>
                <a:cubicBezTo>
                  <a:pt x="2340428" y="137166"/>
                  <a:pt x="67491" y="1774378"/>
                  <a:pt x="91440" y="1789618"/>
                </a:cubicBezTo>
                <a:cubicBezTo>
                  <a:pt x="115389" y="1804858"/>
                  <a:pt x="2464526" y="198126"/>
                  <a:pt x="2468880" y="222075"/>
                </a:cubicBezTo>
                <a:cubicBezTo>
                  <a:pt x="2473234" y="246024"/>
                  <a:pt x="91439" y="1970321"/>
                  <a:pt x="117565" y="1933310"/>
                </a:cubicBezTo>
                <a:cubicBezTo>
                  <a:pt x="143691" y="1896299"/>
                  <a:pt x="2590800" y="-4347"/>
                  <a:pt x="2625634" y="7"/>
                </a:cubicBezTo>
                <a:cubicBezTo>
                  <a:pt x="2660468" y="4361"/>
                  <a:pt x="298268" y="1942018"/>
                  <a:pt x="326571" y="1959435"/>
                </a:cubicBezTo>
                <a:cubicBezTo>
                  <a:pt x="354874" y="1976852"/>
                  <a:pt x="2782388" y="76207"/>
                  <a:pt x="2795451" y="104510"/>
                </a:cubicBezTo>
                <a:cubicBezTo>
                  <a:pt x="2808514" y="132813"/>
                  <a:pt x="343988" y="2133607"/>
                  <a:pt x="404948" y="2129253"/>
                </a:cubicBezTo>
                <a:cubicBezTo>
                  <a:pt x="465908" y="2124899"/>
                  <a:pt x="3193868" y="30487"/>
                  <a:pt x="3161211" y="78384"/>
                </a:cubicBezTo>
                <a:cubicBezTo>
                  <a:pt x="3128554" y="126281"/>
                  <a:pt x="193765" y="2407927"/>
                  <a:pt x="209005" y="2416635"/>
                </a:cubicBezTo>
                <a:cubicBezTo>
                  <a:pt x="224245" y="2425343"/>
                  <a:pt x="3176451" y="163292"/>
                  <a:pt x="3252651" y="130635"/>
                </a:cubicBezTo>
                <a:cubicBezTo>
                  <a:pt x="3328851" y="97978"/>
                  <a:pt x="659673" y="2203276"/>
                  <a:pt x="666205" y="2220693"/>
                </a:cubicBezTo>
                <a:cubicBezTo>
                  <a:pt x="672736" y="2238110"/>
                  <a:pt x="3254829" y="211190"/>
                  <a:pt x="3291840" y="235138"/>
                </a:cubicBezTo>
                <a:cubicBezTo>
                  <a:pt x="3328852" y="259087"/>
                  <a:pt x="853440" y="2342613"/>
                  <a:pt x="888274" y="2364384"/>
                </a:cubicBezTo>
                <a:cubicBezTo>
                  <a:pt x="923108" y="2386156"/>
                  <a:pt x="3529148" y="378830"/>
                  <a:pt x="3500845" y="365767"/>
                </a:cubicBezTo>
                <a:cubicBezTo>
                  <a:pt x="3472542" y="352704"/>
                  <a:pt x="694508" y="2270767"/>
                  <a:pt x="718457" y="2286007"/>
                </a:cubicBezTo>
                <a:cubicBezTo>
                  <a:pt x="742406" y="2301247"/>
                  <a:pt x="3596640" y="431081"/>
                  <a:pt x="3644537" y="457207"/>
                </a:cubicBezTo>
                <a:cubicBezTo>
                  <a:pt x="3692434" y="483333"/>
                  <a:pt x="942703" y="2466710"/>
                  <a:pt x="1005840" y="2442761"/>
                </a:cubicBezTo>
                <a:cubicBezTo>
                  <a:pt x="1068977" y="2418812"/>
                  <a:pt x="3990703" y="302629"/>
                  <a:pt x="4023360" y="313515"/>
                </a:cubicBezTo>
                <a:cubicBezTo>
                  <a:pt x="4056017" y="324401"/>
                  <a:pt x="1190897" y="2473241"/>
                  <a:pt x="1201783" y="2508075"/>
                </a:cubicBezTo>
                <a:cubicBezTo>
                  <a:pt x="1212669" y="2542909"/>
                  <a:pt x="4045131" y="505104"/>
                  <a:pt x="4088674" y="522521"/>
                </a:cubicBezTo>
                <a:cubicBezTo>
                  <a:pt x="4132217" y="539938"/>
                  <a:pt x="1443446" y="2603869"/>
                  <a:pt x="1463040" y="2612578"/>
                </a:cubicBezTo>
                <a:cubicBezTo>
                  <a:pt x="1482634" y="2621287"/>
                  <a:pt x="4241074" y="572596"/>
                  <a:pt x="4206240" y="574773"/>
                </a:cubicBezTo>
                <a:cubicBezTo>
                  <a:pt x="4171406" y="576950"/>
                  <a:pt x="1197428" y="2610401"/>
                  <a:pt x="1254034" y="2625641"/>
                </a:cubicBezTo>
                <a:cubicBezTo>
                  <a:pt x="1310640" y="2640881"/>
                  <a:pt x="4441371" y="657504"/>
                  <a:pt x="4545874" y="666213"/>
                </a:cubicBezTo>
                <a:cubicBezTo>
                  <a:pt x="4650377" y="674922"/>
                  <a:pt x="1830977" y="2688779"/>
                  <a:pt x="1881051" y="2677893"/>
                </a:cubicBezTo>
                <a:cubicBezTo>
                  <a:pt x="1931125" y="2667007"/>
                  <a:pt x="4868091" y="629201"/>
                  <a:pt x="4846320" y="600898"/>
                </a:cubicBezTo>
                <a:cubicBezTo>
                  <a:pt x="4824549" y="572595"/>
                  <a:pt x="1752600" y="2455824"/>
                  <a:pt x="1750423" y="2508075"/>
                </a:cubicBezTo>
                <a:cubicBezTo>
                  <a:pt x="1748246" y="2560326"/>
                  <a:pt x="4818017" y="831676"/>
                  <a:pt x="4833257" y="914407"/>
                </a:cubicBezTo>
                <a:cubicBezTo>
                  <a:pt x="4848497" y="997138"/>
                  <a:pt x="1802675" y="3043653"/>
                  <a:pt x="1841863" y="3004464"/>
                </a:cubicBezTo>
                <a:cubicBezTo>
                  <a:pt x="1881051" y="2965275"/>
                  <a:pt x="5059680" y="642264"/>
                  <a:pt x="5068388" y="679275"/>
                </a:cubicBezTo>
                <a:cubicBezTo>
                  <a:pt x="5077096" y="716286"/>
                  <a:pt x="1804851" y="3241773"/>
                  <a:pt x="1894114" y="3226533"/>
                </a:cubicBezTo>
                <a:cubicBezTo>
                  <a:pt x="1983377" y="3211293"/>
                  <a:pt x="5532119" y="579127"/>
                  <a:pt x="5603965" y="587835"/>
                </a:cubicBezTo>
                <a:cubicBezTo>
                  <a:pt x="5675811" y="596543"/>
                  <a:pt x="2288176" y="3250481"/>
                  <a:pt x="2325188" y="3278784"/>
                </a:cubicBezTo>
                <a:cubicBezTo>
                  <a:pt x="2362200" y="3307087"/>
                  <a:pt x="5843451" y="783779"/>
                  <a:pt x="5826034" y="757653"/>
                </a:cubicBezTo>
                <a:cubicBezTo>
                  <a:pt x="5808617" y="731527"/>
                  <a:pt x="2192382" y="3091550"/>
                  <a:pt x="2220685" y="3122030"/>
                </a:cubicBezTo>
                <a:cubicBezTo>
                  <a:pt x="2248988" y="3152510"/>
                  <a:pt x="5963194" y="881750"/>
                  <a:pt x="5995851" y="940533"/>
                </a:cubicBezTo>
                <a:cubicBezTo>
                  <a:pt x="6028508" y="999316"/>
                  <a:pt x="4222568" y="2237021"/>
                  <a:pt x="2416628" y="3474727"/>
                </a:cubicBezTo>
              </a:path>
            </a:pathLst>
          </a:custGeom>
          <a:noFill/>
          <a:ln w="3175">
            <a:solidFill>
              <a:srgbClr val="42B6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  <a:sym typeface="+mn-lt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3541468" y="326573"/>
            <a:ext cx="510909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zh-CN" altLang="en-US" sz="3200" b="1" dirty="0">
                <a:blipFill>
                  <a:blip r:embed="rId3"/>
                  <a:stretch>
                    <a:fillRect/>
                  </a:stretch>
                </a:blipFill>
                <a:cs typeface="+mn-ea"/>
                <a:sym typeface="+mn-lt"/>
              </a:rPr>
              <a:t>完全竞争市场中生产者行为</a:t>
            </a:r>
          </a:p>
        </p:txBody>
      </p:sp>
      <p:sp>
        <p:nvSpPr>
          <p:cNvPr id="9" name="任意多边形 33"/>
          <p:cNvSpPr/>
          <p:nvPr/>
        </p:nvSpPr>
        <p:spPr>
          <a:xfrm rot="16200000" flipH="1">
            <a:off x="6262292" y="-2350593"/>
            <a:ext cx="45719" cy="6389737"/>
          </a:xfrm>
          <a:custGeom>
            <a:avLst/>
            <a:gdLst/>
            <a:ahLst/>
            <a:cxnLst/>
            <a:rect l="l" t="t" r="r" b="b"/>
            <a:pathLst>
              <a:path w="24231" h="914247">
                <a:moveTo>
                  <a:pt x="5283" y="910420"/>
                </a:moveTo>
                <a:lnTo>
                  <a:pt x="5106" y="914247"/>
                </a:lnTo>
                <a:lnTo>
                  <a:pt x="3582" y="914247"/>
                </a:lnTo>
                <a:close/>
                <a:moveTo>
                  <a:pt x="24231" y="887871"/>
                </a:moveTo>
                <a:lnTo>
                  <a:pt x="24231" y="914247"/>
                </a:lnTo>
                <a:lnTo>
                  <a:pt x="14665" y="914247"/>
                </a:lnTo>
                <a:lnTo>
                  <a:pt x="21671" y="894208"/>
                </a:lnTo>
                <a:close/>
                <a:moveTo>
                  <a:pt x="7503" y="865611"/>
                </a:moveTo>
                <a:lnTo>
                  <a:pt x="7216" y="868576"/>
                </a:lnTo>
                <a:lnTo>
                  <a:pt x="6766" y="878326"/>
                </a:lnTo>
                <a:lnTo>
                  <a:pt x="0" y="886263"/>
                </a:lnTo>
                <a:lnTo>
                  <a:pt x="0" y="876548"/>
                </a:lnTo>
                <a:lnTo>
                  <a:pt x="5182" y="868927"/>
                </a:lnTo>
                <a:close/>
                <a:moveTo>
                  <a:pt x="24231" y="857838"/>
                </a:moveTo>
                <a:lnTo>
                  <a:pt x="24231" y="867787"/>
                </a:lnTo>
                <a:lnTo>
                  <a:pt x="5283" y="910420"/>
                </a:lnTo>
                <a:lnTo>
                  <a:pt x="6766" y="878326"/>
                </a:lnTo>
                <a:close/>
                <a:moveTo>
                  <a:pt x="24231" y="840913"/>
                </a:moveTo>
                <a:lnTo>
                  <a:pt x="24231" y="841714"/>
                </a:lnTo>
                <a:lnTo>
                  <a:pt x="7503" y="865611"/>
                </a:lnTo>
                <a:lnTo>
                  <a:pt x="7514" y="865497"/>
                </a:lnTo>
                <a:close/>
                <a:moveTo>
                  <a:pt x="9928" y="840562"/>
                </a:moveTo>
                <a:lnTo>
                  <a:pt x="7514" y="865497"/>
                </a:lnTo>
                <a:lnTo>
                  <a:pt x="5182" y="868927"/>
                </a:lnTo>
                <a:lnTo>
                  <a:pt x="0" y="876330"/>
                </a:lnTo>
                <a:lnTo>
                  <a:pt x="0" y="855943"/>
                </a:lnTo>
                <a:lnTo>
                  <a:pt x="1909" y="852567"/>
                </a:lnTo>
                <a:close/>
                <a:moveTo>
                  <a:pt x="15593" y="782055"/>
                </a:moveTo>
                <a:lnTo>
                  <a:pt x="14536" y="792975"/>
                </a:lnTo>
                <a:lnTo>
                  <a:pt x="0" y="815757"/>
                </a:lnTo>
                <a:lnTo>
                  <a:pt x="0" y="811766"/>
                </a:lnTo>
                <a:close/>
                <a:moveTo>
                  <a:pt x="24231" y="780256"/>
                </a:moveTo>
                <a:lnTo>
                  <a:pt x="24231" y="819152"/>
                </a:lnTo>
                <a:lnTo>
                  <a:pt x="9928" y="840562"/>
                </a:lnTo>
                <a:lnTo>
                  <a:pt x="14536" y="792975"/>
                </a:lnTo>
                <a:lnTo>
                  <a:pt x="18270" y="787121"/>
                </a:lnTo>
                <a:close/>
                <a:moveTo>
                  <a:pt x="24231" y="761668"/>
                </a:moveTo>
                <a:lnTo>
                  <a:pt x="24231" y="765596"/>
                </a:lnTo>
                <a:lnTo>
                  <a:pt x="15593" y="782055"/>
                </a:lnTo>
                <a:lnTo>
                  <a:pt x="15754" y="780386"/>
                </a:lnTo>
                <a:close/>
                <a:moveTo>
                  <a:pt x="24231" y="712346"/>
                </a:moveTo>
                <a:lnTo>
                  <a:pt x="24231" y="731086"/>
                </a:lnTo>
                <a:lnTo>
                  <a:pt x="18270" y="754399"/>
                </a:lnTo>
                <a:lnTo>
                  <a:pt x="15754" y="780386"/>
                </a:lnTo>
                <a:lnTo>
                  <a:pt x="13254" y="785906"/>
                </a:lnTo>
                <a:lnTo>
                  <a:pt x="0" y="811485"/>
                </a:lnTo>
                <a:lnTo>
                  <a:pt x="0" y="752641"/>
                </a:lnTo>
                <a:lnTo>
                  <a:pt x="18270" y="721676"/>
                </a:lnTo>
                <a:close/>
                <a:moveTo>
                  <a:pt x="4049" y="698809"/>
                </a:moveTo>
                <a:lnTo>
                  <a:pt x="1909" y="705315"/>
                </a:lnTo>
                <a:lnTo>
                  <a:pt x="0" y="710229"/>
                </a:lnTo>
                <a:lnTo>
                  <a:pt x="0" y="701476"/>
                </a:lnTo>
                <a:lnTo>
                  <a:pt x="3903" y="698941"/>
                </a:lnTo>
                <a:close/>
                <a:moveTo>
                  <a:pt x="24231" y="652905"/>
                </a:moveTo>
                <a:lnTo>
                  <a:pt x="24231" y="680503"/>
                </a:lnTo>
                <a:lnTo>
                  <a:pt x="4049" y="698809"/>
                </a:lnTo>
                <a:lnTo>
                  <a:pt x="14843" y="665990"/>
                </a:lnTo>
                <a:close/>
                <a:moveTo>
                  <a:pt x="24231" y="619049"/>
                </a:moveTo>
                <a:lnTo>
                  <a:pt x="24231" y="637446"/>
                </a:lnTo>
                <a:lnTo>
                  <a:pt x="14843" y="665990"/>
                </a:lnTo>
                <a:lnTo>
                  <a:pt x="0" y="686679"/>
                </a:lnTo>
                <a:lnTo>
                  <a:pt x="0" y="646781"/>
                </a:lnTo>
                <a:close/>
                <a:moveTo>
                  <a:pt x="3622" y="602431"/>
                </a:moveTo>
                <a:lnTo>
                  <a:pt x="0" y="609824"/>
                </a:lnTo>
                <a:lnTo>
                  <a:pt x="0" y="603434"/>
                </a:lnTo>
                <a:lnTo>
                  <a:pt x="3088" y="602562"/>
                </a:lnTo>
                <a:close/>
                <a:moveTo>
                  <a:pt x="13271" y="600059"/>
                </a:moveTo>
                <a:lnTo>
                  <a:pt x="0" y="626949"/>
                </a:lnTo>
                <a:lnTo>
                  <a:pt x="0" y="618882"/>
                </a:lnTo>
                <a:lnTo>
                  <a:pt x="9809" y="600910"/>
                </a:lnTo>
                <a:close/>
                <a:moveTo>
                  <a:pt x="24231" y="578966"/>
                </a:moveTo>
                <a:lnTo>
                  <a:pt x="24231" y="597364"/>
                </a:lnTo>
                <a:lnTo>
                  <a:pt x="13271" y="600059"/>
                </a:lnTo>
                <a:lnTo>
                  <a:pt x="14340" y="597894"/>
                </a:lnTo>
                <a:close/>
                <a:moveTo>
                  <a:pt x="15033" y="562383"/>
                </a:moveTo>
                <a:lnTo>
                  <a:pt x="1647" y="598860"/>
                </a:lnTo>
                <a:lnTo>
                  <a:pt x="0" y="603432"/>
                </a:lnTo>
                <a:lnTo>
                  <a:pt x="0" y="582448"/>
                </a:lnTo>
                <a:close/>
                <a:moveTo>
                  <a:pt x="24231" y="560369"/>
                </a:moveTo>
                <a:lnTo>
                  <a:pt x="24231" y="574485"/>
                </a:lnTo>
                <a:lnTo>
                  <a:pt x="9809" y="600910"/>
                </a:lnTo>
                <a:lnTo>
                  <a:pt x="3622" y="602431"/>
                </a:lnTo>
                <a:close/>
                <a:moveTo>
                  <a:pt x="24231" y="537319"/>
                </a:moveTo>
                <a:lnTo>
                  <a:pt x="24231" y="550611"/>
                </a:lnTo>
                <a:lnTo>
                  <a:pt x="18270" y="558063"/>
                </a:lnTo>
                <a:lnTo>
                  <a:pt x="15033" y="562383"/>
                </a:lnTo>
                <a:close/>
                <a:moveTo>
                  <a:pt x="24231" y="507786"/>
                </a:moveTo>
                <a:lnTo>
                  <a:pt x="24231" y="529738"/>
                </a:lnTo>
                <a:lnTo>
                  <a:pt x="0" y="578164"/>
                </a:lnTo>
                <a:lnTo>
                  <a:pt x="0" y="575156"/>
                </a:lnTo>
                <a:lnTo>
                  <a:pt x="12382" y="543377"/>
                </a:lnTo>
                <a:close/>
                <a:moveTo>
                  <a:pt x="24231" y="501381"/>
                </a:moveTo>
                <a:lnTo>
                  <a:pt x="24231" y="501744"/>
                </a:lnTo>
                <a:lnTo>
                  <a:pt x="21546" y="508202"/>
                </a:lnTo>
                <a:lnTo>
                  <a:pt x="0" y="563090"/>
                </a:lnTo>
                <a:lnTo>
                  <a:pt x="0" y="556453"/>
                </a:lnTo>
                <a:close/>
                <a:moveTo>
                  <a:pt x="1909" y="410811"/>
                </a:moveTo>
                <a:lnTo>
                  <a:pt x="0" y="414762"/>
                </a:lnTo>
                <a:lnTo>
                  <a:pt x="0" y="413381"/>
                </a:lnTo>
                <a:close/>
                <a:moveTo>
                  <a:pt x="3418" y="408396"/>
                </a:moveTo>
                <a:lnTo>
                  <a:pt x="2497" y="410155"/>
                </a:lnTo>
                <a:lnTo>
                  <a:pt x="1909" y="410811"/>
                </a:lnTo>
                <a:close/>
                <a:moveTo>
                  <a:pt x="24231" y="398062"/>
                </a:moveTo>
                <a:lnTo>
                  <a:pt x="24231" y="422586"/>
                </a:lnTo>
                <a:lnTo>
                  <a:pt x="0" y="480889"/>
                </a:lnTo>
                <a:lnTo>
                  <a:pt x="0" y="450165"/>
                </a:lnTo>
                <a:lnTo>
                  <a:pt x="4211" y="436105"/>
                </a:lnTo>
                <a:lnTo>
                  <a:pt x="9821" y="425737"/>
                </a:lnTo>
                <a:close/>
                <a:moveTo>
                  <a:pt x="18211" y="392616"/>
                </a:moveTo>
                <a:lnTo>
                  <a:pt x="11054" y="413256"/>
                </a:lnTo>
                <a:lnTo>
                  <a:pt x="4211" y="436105"/>
                </a:lnTo>
                <a:lnTo>
                  <a:pt x="0" y="443888"/>
                </a:lnTo>
                <a:lnTo>
                  <a:pt x="0" y="414921"/>
                </a:lnTo>
                <a:lnTo>
                  <a:pt x="2497" y="410155"/>
                </a:lnTo>
                <a:close/>
                <a:moveTo>
                  <a:pt x="24231" y="375252"/>
                </a:moveTo>
                <a:lnTo>
                  <a:pt x="24231" y="385897"/>
                </a:lnTo>
                <a:lnTo>
                  <a:pt x="18211" y="392616"/>
                </a:lnTo>
                <a:close/>
                <a:moveTo>
                  <a:pt x="946" y="372617"/>
                </a:moveTo>
                <a:lnTo>
                  <a:pt x="0" y="374923"/>
                </a:lnTo>
                <a:lnTo>
                  <a:pt x="0" y="373274"/>
                </a:lnTo>
                <a:close/>
                <a:moveTo>
                  <a:pt x="24231" y="368546"/>
                </a:moveTo>
                <a:lnTo>
                  <a:pt x="24231" y="375095"/>
                </a:lnTo>
                <a:lnTo>
                  <a:pt x="3418" y="408396"/>
                </a:lnTo>
                <a:lnTo>
                  <a:pt x="22381" y="372205"/>
                </a:lnTo>
                <a:close/>
                <a:moveTo>
                  <a:pt x="17496" y="361533"/>
                </a:moveTo>
                <a:lnTo>
                  <a:pt x="0" y="412652"/>
                </a:lnTo>
                <a:lnTo>
                  <a:pt x="0" y="380575"/>
                </a:lnTo>
                <a:lnTo>
                  <a:pt x="1909" y="378088"/>
                </a:lnTo>
                <a:lnTo>
                  <a:pt x="6712" y="368669"/>
                </a:lnTo>
                <a:close/>
                <a:moveTo>
                  <a:pt x="24231" y="341854"/>
                </a:moveTo>
                <a:lnTo>
                  <a:pt x="24231" y="357077"/>
                </a:lnTo>
                <a:lnTo>
                  <a:pt x="17496" y="361533"/>
                </a:lnTo>
                <a:close/>
                <a:moveTo>
                  <a:pt x="24231" y="317948"/>
                </a:moveTo>
                <a:lnTo>
                  <a:pt x="24231" y="334309"/>
                </a:lnTo>
                <a:lnTo>
                  <a:pt x="6712" y="368669"/>
                </a:lnTo>
                <a:lnTo>
                  <a:pt x="4938" y="369842"/>
                </a:lnTo>
                <a:lnTo>
                  <a:pt x="946" y="372617"/>
                </a:lnTo>
                <a:lnTo>
                  <a:pt x="3396" y="366647"/>
                </a:lnTo>
                <a:cubicBezTo>
                  <a:pt x="7901" y="355454"/>
                  <a:pt x="12840" y="342968"/>
                  <a:pt x="18270" y="329004"/>
                </a:cubicBezTo>
                <a:lnTo>
                  <a:pt x="18607" y="327910"/>
                </a:lnTo>
                <a:close/>
                <a:moveTo>
                  <a:pt x="11602" y="312390"/>
                </a:moveTo>
                <a:lnTo>
                  <a:pt x="0" y="336412"/>
                </a:lnTo>
                <a:lnTo>
                  <a:pt x="0" y="325354"/>
                </a:lnTo>
                <a:close/>
                <a:moveTo>
                  <a:pt x="11729" y="312127"/>
                </a:moveTo>
                <a:lnTo>
                  <a:pt x="11652" y="312334"/>
                </a:lnTo>
                <a:lnTo>
                  <a:pt x="11602" y="312390"/>
                </a:lnTo>
                <a:close/>
                <a:moveTo>
                  <a:pt x="17161" y="300881"/>
                </a:moveTo>
                <a:lnTo>
                  <a:pt x="11729" y="312127"/>
                </a:lnTo>
                <a:lnTo>
                  <a:pt x="14902" y="303593"/>
                </a:lnTo>
                <a:close/>
                <a:moveTo>
                  <a:pt x="24231" y="298145"/>
                </a:moveTo>
                <a:lnTo>
                  <a:pt x="24231" y="309647"/>
                </a:lnTo>
                <a:lnTo>
                  <a:pt x="18607" y="327910"/>
                </a:lnTo>
                <a:lnTo>
                  <a:pt x="14205" y="335709"/>
                </a:lnTo>
                <a:cubicBezTo>
                  <a:pt x="9994" y="342497"/>
                  <a:pt x="5528" y="349315"/>
                  <a:pt x="572" y="357320"/>
                </a:cubicBezTo>
                <a:lnTo>
                  <a:pt x="0" y="358312"/>
                </a:lnTo>
                <a:lnTo>
                  <a:pt x="0" y="347379"/>
                </a:lnTo>
                <a:lnTo>
                  <a:pt x="8326" y="321282"/>
                </a:lnTo>
                <a:lnTo>
                  <a:pt x="11652" y="312334"/>
                </a:lnTo>
                <a:lnTo>
                  <a:pt x="22595" y="300108"/>
                </a:lnTo>
                <a:close/>
                <a:moveTo>
                  <a:pt x="24231" y="286243"/>
                </a:moveTo>
                <a:lnTo>
                  <a:pt x="24231" y="292396"/>
                </a:lnTo>
                <a:lnTo>
                  <a:pt x="17161" y="300881"/>
                </a:lnTo>
                <a:close/>
                <a:moveTo>
                  <a:pt x="18603" y="231141"/>
                </a:moveTo>
                <a:lnTo>
                  <a:pt x="16606" y="235168"/>
                </a:lnTo>
                <a:lnTo>
                  <a:pt x="4000" y="260495"/>
                </a:lnTo>
                <a:lnTo>
                  <a:pt x="1909" y="263559"/>
                </a:lnTo>
                <a:lnTo>
                  <a:pt x="0" y="267317"/>
                </a:lnTo>
                <a:lnTo>
                  <a:pt x="0" y="258594"/>
                </a:lnTo>
                <a:close/>
                <a:moveTo>
                  <a:pt x="24231" y="230849"/>
                </a:moveTo>
                <a:lnTo>
                  <a:pt x="24231" y="278494"/>
                </a:lnTo>
                <a:lnTo>
                  <a:pt x="14902" y="303593"/>
                </a:lnTo>
                <a:lnTo>
                  <a:pt x="0" y="321476"/>
                </a:lnTo>
                <a:lnTo>
                  <a:pt x="0" y="268532"/>
                </a:lnTo>
                <a:lnTo>
                  <a:pt x="4000" y="260495"/>
                </a:lnTo>
                <a:close/>
                <a:moveTo>
                  <a:pt x="24231" y="219793"/>
                </a:moveTo>
                <a:lnTo>
                  <a:pt x="24231" y="222836"/>
                </a:lnTo>
                <a:lnTo>
                  <a:pt x="18603" y="231141"/>
                </a:lnTo>
                <a:close/>
                <a:moveTo>
                  <a:pt x="24231" y="133342"/>
                </a:moveTo>
                <a:lnTo>
                  <a:pt x="24231" y="206545"/>
                </a:lnTo>
                <a:lnTo>
                  <a:pt x="13499" y="223505"/>
                </a:lnTo>
                <a:lnTo>
                  <a:pt x="0" y="245723"/>
                </a:lnTo>
                <a:lnTo>
                  <a:pt x="0" y="173915"/>
                </a:lnTo>
                <a:close/>
                <a:moveTo>
                  <a:pt x="24231" y="123476"/>
                </a:moveTo>
                <a:lnTo>
                  <a:pt x="24231" y="130027"/>
                </a:lnTo>
                <a:lnTo>
                  <a:pt x="17186" y="143459"/>
                </a:lnTo>
                <a:lnTo>
                  <a:pt x="0" y="171861"/>
                </a:lnTo>
                <a:lnTo>
                  <a:pt x="0" y="166299"/>
                </a:lnTo>
                <a:lnTo>
                  <a:pt x="18270" y="132668"/>
                </a:lnTo>
                <a:close/>
                <a:moveTo>
                  <a:pt x="10141" y="101902"/>
                </a:moveTo>
                <a:lnTo>
                  <a:pt x="3390" y="124989"/>
                </a:lnTo>
                <a:lnTo>
                  <a:pt x="0" y="135481"/>
                </a:lnTo>
                <a:lnTo>
                  <a:pt x="0" y="120168"/>
                </a:lnTo>
                <a:lnTo>
                  <a:pt x="2059" y="116043"/>
                </a:lnTo>
                <a:close/>
                <a:moveTo>
                  <a:pt x="24231" y="71662"/>
                </a:moveTo>
                <a:lnTo>
                  <a:pt x="24231" y="77243"/>
                </a:lnTo>
                <a:lnTo>
                  <a:pt x="10141" y="101902"/>
                </a:lnTo>
                <a:lnTo>
                  <a:pt x="11579" y="96983"/>
                </a:lnTo>
                <a:lnTo>
                  <a:pt x="18270" y="83584"/>
                </a:lnTo>
                <a:close/>
                <a:moveTo>
                  <a:pt x="8884" y="41579"/>
                </a:moveTo>
                <a:lnTo>
                  <a:pt x="5981" y="51185"/>
                </a:lnTo>
                <a:lnTo>
                  <a:pt x="0" y="58084"/>
                </a:lnTo>
                <a:lnTo>
                  <a:pt x="0" y="57571"/>
                </a:lnTo>
                <a:close/>
                <a:moveTo>
                  <a:pt x="24231" y="30135"/>
                </a:moveTo>
                <a:lnTo>
                  <a:pt x="24231" y="53709"/>
                </a:lnTo>
                <a:lnTo>
                  <a:pt x="11579" y="96983"/>
                </a:lnTo>
                <a:lnTo>
                  <a:pt x="2059" y="116043"/>
                </a:lnTo>
                <a:lnTo>
                  <a:pt x="1909" y="116307"/>
                </a:lnTo>
                <a:lnTo>
                  <a:pt x="0" y="120126"/>
                </a:lnTo>
                <a:lnTo>
                  <a:pt x="0" y="70975"/>
                </a:lnTo>
                <a:lnTo>
                  <a:pt x="5981" y="51185"/>
                </a:lnTo>
                <a:close/>
                <a:moveTo>
                  <a:pt x="20675" y="0"/>
                </a:moveTo>
                <a:lnTo>
                  <a:pt x="24231" y="0"/>
                </a:lnTo>
                <a:lnTo>
                  <a:pt x="24231" y="13954"/>
                </a:lnTo>
                <a:lnTo>
                  <a:pt x="8884" y="41579"/>
                </a:lnTo>
                <a:lnTo>
                  <a:pt x="12161" y="30736"/>
                </a:lnTo>
                <a:close/>
                <a:moveTo>
                  <a:pt x="0" y="0"/>
                </a:moveTo>
                <a:lnTo>
                  <a:pt x="3827" y="0"/>
                </a:lnTo>
                <a:lnTo>
                  <a:pt x="0" y="8201"/>
                </a:lnTo>
                <a:close/>
              </a:path>
            </a:pathLst>
          </a:custGeom>
          <a:blipFill dpi="0" rotWithShape="1">
            <a:blip r:embed="rId3"/>
            <a:srcRect/>
            <a:stretch>
              <a:fillRect/>
            </a:stretch>
          </a:blip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noAutofit/>
          </a:bodyPr>
          <a:lstStyle/>
          <a:p>
            <a:endParaRPr lang="zh-CN" altLang="en-US">
              <a:cs typeface="+mn-ea"/>
              <a:sym typeface="+mn-lt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1775771" y="378334"/>
            <a:ext cx="38504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800" b="1" dirty="0">
                <a:solidFill>
                  <a:schemeClr val="bg1"/>
                </a:solidFill>
                <a:cs typeface="+mn-ea"/>
                <a:sym typeface="+mn-lt"/>
              </a:rPr>
              <a:t>2</a:t>
            </a:r>
            <a:endParaRPr lang="zh-CN" altLang="en-US" sz="2800" b="1" dirty="0">
              <a:solidFill>
                <a:schemeClr val="bg1"/>
              </a:solidFill>
              <a:cs typeface="+mn-ea"/>
              <a:sym typeface="+mn-lt"/>
            </a:endParaRPr>
          </a:p>
        </p:txBody>
      </p:sp>
      <p:cxnSp>
        <p:nvCxnSpPr>
          <p:cNvPr id="12" name="直线箭头连接符 11">
            <a:extLst>
              <a:ext uri="{FF2B5EF4-FFF2-40B4-BE49-F238E27FC236}">
                <a16:creationId xmlns:a16="http://schemas.microsoft.com/office/drawing/2014/main" id="{F212B8EE-2145-B74F-95E5-511E37CE4986}"/>
              </a:ext>
            </a:extLst>
          </p:cNvPr>
          <p:cNvCxnSpPr>
            <a:cxnSpLocks/>
          </p:cNvCxnSpPr>
          <p:nvPr/>
        </p:nvCxnSpPr>
        <p:spPr>
          <a:xfrm>
            <a:off x="7576916" y="3859036"/>
            <a:ext cx="2754379" cy="2059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直线箭头连接符 12">
            <a:extLst>
              <a:ext uri="{FF2B5EF4-FFF2-40B4-BE49-F238E27FC236}">
                <a16:creationId xmlns:a16="http://schemas.microsoft.com/office/drawing/2014/main" id="{D612C7AB-2B23-7D45-AD64-A501E5B48FCC}"/>
              </a:ext>
            </a:extLst>
          </p:cNvPr>
          <p:cNvCxnSpPr>
            <a:cxnSpLocks/>
          </p:cNvCxnSpPr>
          <p:nvPr/>
        </p:nvCxnSpPr>
        <p:spPr>
          <a:xfrm flipV="1">
            <a:off x="7576916" y="1810951"/>
            <a:ext cx="0" cy="206867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直线连接符 13">
            <a:extLst>
              <a:ext uri="{FF2B5EF4-FFF2-40B4-BE49-F238E27FC236}">
                <a16:creationId xmlns:a16="http://schemas.microsoft.com/office/drawing/2014/main" id="{DCF8813A-7ADD-7E4F-8295-2798EEAB9A70}"/>
              </a:ext>
            </a:extLst>
          </p:cNvPr>
          <p:cNvCxnSpPr>
            <a:cxnSpLocks/>
          </p:cNvCxnSpPr>
          <p:nvPr/>
        </p:nvCxnSpPr>
        <p:spPr>
          <a:xfrm flipH="1">
            <a:off x="7576917" y="3202175"/>
            <a:ext cx="2318198" cy="0"/>
          </a:xfrm>
          <a:prstGeom prst="line">
            <a:avLst/>
          </a:prstGeom>
          <a:ln w="53975">
            <a:solidFill>
              <a:srgbClr val="FFC00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文本框 14">
            <a:extLst>
              <a:ext uri="{FF2B5EF4-FFF2-40B4-BE49-F238E27FC236}">
                <a16:creationId xmlns:a16="http://schemas.microsoft.com/office/drawing/2014/main" id="{CD12DC66-08FE-B542-B70E-2DD7ACDBD47E}"/>
              </a:ext>
            </a:extLst>
          </p:cNvPr>
          <p:cNvSpPr txBox="1"/>
          <p:nvPr/>
        </p:nvSpPr>
        <p:spPr>
          <a:xfrm>
            <a:off x="10396327" y="3694963"/>
            <a:ext cx="3642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zh-CN" dirty="0"/>
              <a:t>Q</a:t>
            </a:r>
            <a:endParaRPr kumimoji="1" lang="zh-CN" altLang="en-US" dirty="0"/>
          </a:p>
        </p:txBody>
      </p:sp>
      <p:sp>
        <p:nvSpPr>
          <p:cNvPr id="16" name="文本框 15">
            <a:extLst>
              <a:ext uri="{FF2B5EF4-FFF2-40B4-BE49-F238E27FC236}">
                <a16:creationId xmlns:a16="http://schemas.microsoft.com/office/drawing/2014/main" id="{921107F4-02CA-814F-8A4D-8A8770D1C73D}"/>
              </a:ext>
            </a:extLst>
          </p:cNvPr>
          <p:cNvSpPr txBox="1"/>
          <p:nvPr/>
        </p:nvSpPr>
        <p:spPr>
          <a:xfrm>
            <a:off x="10018389" y="3008814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zh-CN" dirty="0"/>
              <a:t>d</a:t>
            </a:r>
            <a:endParaRPr kumimoji="1" lang="zh-CN" altLang="en-US" dirty="0"/>
          </a:p>
        </p:txBody>
      </p:sp>
      <p:sp>
        <p:nvSpPr>
          <p:cNvPr id="17" name="矩形 16">
            <a:extLst>
              <a:ext uri="{FF2B5EF4-FFF2-40B4-BE49-F238E27FC236}">
                <a16:creationId xmlns:a16="http://schemas.microsoft.com/office/drawing/2014/main" id="{28EE434B-5089-0246-8617-DD04F410142B}"/>
              </a:ext>
            </a:extLst>
          </p:cNvPr>
          <p:cNvSpPr/>
          <p:nvPr/>
        </p:nvSpPr>
        <p:spPr>
          <a:xfrm>
            <a:off x="7175039" y="2922473"/>
            <a:ext cx="42351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dirty="0"/>
              <a:t>P</a:t>
            </a:r>
            <a:r>
              <a:rPr lang="en-US" altLang="zh-CN" baseline="-25000" dirty="0"/>
              <a:t>1</a:t>
            </a:r>
            <a:endParaRPr kumimoji="1" lang="zh-CN" altLang="en-US" dirty="0"/>
          </a:p>
        </p:txBody>
      </p:sp>
      <p:sp>
        <p:nvSpPr>
          <p:cNvPr id="18" name="文本框 17">
            <a:extLst>
              <a:ext uri="{FF2B5EF4-FFF2-40B4-BE49-F238E27FC236}">
                <a16:creationId xmlns:a16="http://schemas.microsoft.com/office/drawing/2014/main" id="{A81F5D9A-4AA7-D84B-BBAD-66BB01AA1BA5}"/>
              </a:ext>
            </a:extLst>
          </p:cNvPr>
          <p:cNvSpPr txBox="1"/>
          <p:nvPr/>
        </p:nvSpPr>
        <p:spPr>
          <a:xfrm>
            <a:off x="5548883" y="4202470"/>
            <a:ext cx="6417141" cy="36933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kumimoji="1" lang="zh-CN" altLang="en-US" dirty="0"/>
              <a:t>完全竞争企业的平均收益线、边际收益线、需求曲线三线重合</a:t>
            </a:r>
          </a:p>
        </p:txBody>
      </p:sp>
      <p:sp>
        <p:nvSpPr>
          <p:cNvPr id="21" name="文本框 20">
            <a:extLst>
              <a:ext uri="{FF2B5EF4-FFF2-40B4-BE49-F238E27FC236}">
                <a16:creationId xmlns:a16="http://schemas.microsoft.com/office/drawing/2014/main" id="{7BD89D38-58DA-1B4F-9597-63ABA26AD53C}"/>
              </a:ext>
            </a:extLst>
          </p:cNvPr>
          <p:cNvSpPr txBox="1"/>
          <p:nvPr/>
        </p:nvSpPr>
        <p:spPr>
          <a:xfrm>
            <a:off x="7184183" y="1791896"/>
            <a:ext cx="3385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zh-CN" dirty="0"/>
              <a:t>P</a:t>
            </a:r>
            <a:endParaRPr kumimoji="1" lang="zh-CN" altLang="en-US" dirty="0"/>
          </a:p>
        </p:txBody>
      </p:sp>
      <p:sp>
        <p:nvSpPr>
          <p:cNvPr id="20" name="云形标注 19">
            <a:extLst>
              <a:ext uri="{FF2B5EF4-FFF2-40B4-BE49-F238E27FC236}">
                <a16:creationId xmlns:a16="http://schemas.microsoft.com/office/drawing/2014/main" id="{B1802D33-DFE5-C44E-8AEE-964644B18028}"/>
              </a:ext>
            </a:extLst>
          </p:cNvPr>
          <p:cNvSpPr/>
          <p:nvPr/>
        </p:nvSpPr>
        <p:spPr>
          <a:xfrm>
            <a:off x="8327573" y="901554"/>
            <a:ext cx="2432956" cy="1500680"/>
          </a:xfrm>
          <a:prstGeom prst="cloudCallout">
            <a:avLst>
              <a:gd name="adj1" fmla="val -34886"/>
              <a:gd name="adj2" fmla="val 93706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zh-CN" altLang="en-US" dirty="0">
                <a:solidFill>
                  <a:schemeClr val="tx1"/>
                </a:solidFill>
              </a:rPr>
              <a:t>平均收益</a:t>
            </a:r>
            <a:r>
              <a:rPr kumimoji="1" lang="en-US" altLang="zh-CN" dirty="0">
                <a:solidFill>
                  <a:schemeClr val="tx1"/>
                </a:solidFill>
              </a:rPr>
              <a:t>AR=</a:t>
            </a:r>
          </a:p>
          <a:p>
            <a:pPr algn="ctr"/>
            <a:r>
              <a:rPr kumimoji="1" lang="zh-CN" altLang="en-US" dirty="0">
                <a:solidFill>
                  <a:schemeClr val="tx1"/>
                </a:solidFill>
              </a:rPr>
              <a:t>边际收益</a:t>
            </a:r>
            <a:r>
              <a:rPr kumimoji="1" lang="en-US" altLang="zh-CN" dirty="0">
                <a:solidFill>
                  <a:schemeClr val="tx1"/>
                </a:solidFill>
              </a:rPr>
              <a:t>MR=</a:t>
            </a:r>
          </a:p>
          <a:p>
            <a:pPr algn="ctr"/>
            <a:r>
              <a:rPr kumimoji="1" lang="zh-CN" altLang="en-US" dirty="0">
                <a:solidFill>
                  <a:schemeClr val="tx1"/>
                </a:solidFill>
              </a:rPr>
              <a:t>产品价格</a:t>
            </a:r>
            <a:r>
              <a:rPr kumimoji="1" lang="en-US" altLang="zh-CN" dirty="0">
                <a:solidFill>
                  <a:schemeClr val="tx1"/>
                </a:solidFill>
              </a:rPr>
              <a:t>P</a:t>
            </a:r>
            <a:endParaRPr kumimoji="1" lang="zh-CN" altLang="en-US" dirty="0">
              <a:solidFill>
                <a:schemeClr val="tx1"/>
              </a:solidFill>
            </a:endParaRPr>
          </a:p>
        </p:txBody>
      </p:sp>
      <p:sp>
        <p:nvSpPr>
          <p:cNvPr id="25" name="文本框 24">
            <a:extLst>
              <a:ext uri="{FF2B5EF4-FFF2-40B4-BE49-F238E27FC236}">
                <a16:creationId xmlns:a16="http://schemas.microsoft.com/office/drawing/2014/main" id="{BF58D1E8-578F-A542-B953-353FD4B66152}"/>
              </a:ext>
            </a:extLst>
          </p:cNvPr>
          <p:cNvSpPr txBox="1"/>
          <p:nvPr/>
        </p:nvSpPr>
        <p:spPr>
          <a:xfrm>
            <a:off x="7234351" y="3739778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zh-CN" dirty="0"/>
              <a:t>0</a:t>
            </a:r>
            <a:endParaRPr kumimoji="1"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6353930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Click="0" advTm="5000">
        <p14:gallery dir="l"/>
      </p:transition>
    </mc:Choice>
    <mc:Fallback xmlns="">
      <p:transition spd="slow" advClick="0" advTm="5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0" decel="100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" accel="100000" fill="hold">
                                          <p:stCondLst>
                                            <p:cond delay="45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任意多边形 1"/>
          <p:cNvSpPr/>
          <p:nvPr/>
        </p:nvSpPr>
        <p:spPr>
          <a:xfrm flipH="1">
            <a:off x="902513" y="235133"/>
            <a:ext cx="1998618" cy="953587"/>
          </a:xfrm>
          <a:custGeom>
            <a:avLst/>
            <a:gdLst>
              <a:gd name="connsiteX0" fmla="*/ 2312125 w 5996287"/>
              <a:gd name="connsiteY0" fmla="*/ 39195 h 3474727"/>
              <a:gd name="connsiteX1" fmla="*/ 0 w 5996287"/>
              <a:gd name="connsiteY1" fmla="*/ 1750430 h 3474727"/>
              <a:gd name="connsiteX2" fmla="*/ 2325188 w 5996287"/>
              <a:gd name="connsiteY2" fmla="*/ 130635 h 3474727"/>
              <a:gd name="connsiteX3" fmla="*/ 91440 w 5996287"/>
              <a:gd name="connsiteY3" fmla="*/ 1789618 h 3474727"/>
              <a:gd name="connsiteX4" fmla="*/ 2468880 w 5996287"/>
              <a:gd name="connsiteY4" fmla="*/ 222075 h 3474727"/>
              <a:gd name="connsiteX5" fmla="*/ 117565 w 5996287"/>
              <a:gd name="connsiteY5" fmla="*/ 1933310 h 3474727"/>
              <a:gd name="connsiteX6" fmla="*/ 2625634 w 5996287"/>
              <a:gd name="connsiteY6" fmla="*/ 7 h 3474727"/>
              <a:gd name="connsiteX7" fmla="*/ 326571 w 5996287"/>
              <a:gd name="connsiteY7" fmla="*/ 1959435 h 3474727"/>
              <a:gd name="connsiteX8" fmla="*/ 2795451 w 5996287"/>
              <a:gd name="connsiteY8" fmla="*/ 104510 h 3474727"/>
              <a:gd name="connsiteX9" fmla="*/ 404948 w 5996287"/>
              <a:gd name="connsiteY9" fmla="*/ 2129253 h 3474727"/>
              <a:gd name="connsiteX10" fmla="*/ 3161211 w 5996287"/>
              <a:gd name="connsiteY10" fmla="*/ 78384 h 3474727"/>
              <a:gd name="connsiteX11" fmla="*/ 209005 w 5996287"/>
              <a:gd name="connsiteY11" fmla="*/ 2416635 h 3474727"/>
              <a:gd name="connsiteX12" fmla="*/ 3252651 w 5996287"/>
              <a:gd name="connsiteY12" fmla="*/ 130635 h 3474727"/>
              <a:gd name="connsiteX13" fmla="*/ 666205 w 5996287"/>
              <a:gd name="connsiteY13" fmla="*/ 2220693 h 3474727"/>
              <a:gd name="connsiteX14" fmla="*/ 3291840 w 5996287"/>
              <a:gd name="connsiteY14" fmla="*/ 235138 h 3474727"/>
              <a:gd name="connsiteX15" fmla="*/ 888274 w 5996287"/>
              <a:gd name="connsiteY15" fmla="*/ 2364384 h 3474727"/>
              <a:gd name="connsiteX16" fmla="*/ 3500845 w 5996287"/>
              <a:gd name="connsiteY16" fmla="*/ 365767 h 3474727"/>
              <a:gd name="connsiteX17" fmla="*/ 718457 w 5996287"/>
              <a:gd name="connsiteY17" fmla="*/ 2286007 h 3474727"/>
              <a:gd name="connsiteX18" fmla="*/ 3644537 w 5996287"/>
              <a:gd name="connsiteY18" fmla="*/ 457207 h 3474727"/>
              <a:gd name="connsiteX19" fmla="*/ 1005840 w 5996287"/>
              <a:gd name="connsiteY19" fmla="*/ 2442761 h 3474727"/>
              <a:gd name="connsiteX20" fmla="*/ 4023360 w 5996287"/>
              <a:gd name="connsiteY20" fmla="*/ 313515 h 3474727"/>
              <a:gd name="connsiteX21" fmla="*/ 1201783 w 5996287"/>
              <a:gd name="connsiteY21" fmla="*/ 2508075 h 3474727"/>
              <a:gd name="connsiteX22" fmla="*/ 4088674 w 5996287"/>
              <a:gd name="connsiteY22" fmla="*/ 522521 h 3474727"/>
              <a:gd name="connsiteX23" fmla="*/ 1463040 w 5996287"/>
              <a:gd name="connsiteY23" fmla="*/ 2612578 h 3474727"/>
              <a:gd name="connsiteX24" fmla="*/ 4206240 w 5996287"/>
              <a:gd name="connsiteY24" fmla="*/ 574773 h 3474727"/>
              <a:gd name="connsiteX25" fmla="*/ 1254034 w 5996287"/>
              <a:gd name="connsiteY25" fmla="*/ 2625641 h 3474727"/>
              <a:gd name="connsiteX26" fmla="*/ 4545874 w 5996287"/>
              <a:gd name="connsiteY26" fmla="*/ 666213 h 3474727"/>
              <a:gd name="connsiteX27" fmla="*/ 1881051 w 5996287"/>
              <a:gd name="connsiteY27" fmla="*/ 2677893 h 3474727"/>
              <a:gd name="connsiteX28" fmla="*/ 4846320 w 5996287"/>
              <a:gd name="connsiteY28" fmla="*/ 600898 h 3474727"/>
              <a:gd name="connsiteX29" fmla="*/ 1750423 w 5996287"/>
              <a:gd name="connsiteY29" fmla="*/ 2508075 h 3474727"/>
              <a:gd name="connsiteX30" fmla="*/ 4833257 w 5996287"/>
              <a:gd name="connsiteY30" fmla="*/ 914407 h 3474727"/>
              <a:gd name="connsiteX31" fmla="*/ 1841863 w 5996287"/>
              <a:gd name="connsiteY31" fmla="*/ 3004464 h 3474727"/>
              <a:gd name="connsiteX32" fmla="*/ 5068388 w 5996287"/>
              <a:gd name="connsiteY32" fmla="*/ 679275 h 3474727"/>
              <a:gd name="connsiteX33" fmla="*/ 1894114 w 5996287"/>
              <a:gd name="connsiteY33" fmla="*/ 3226533 h 3474727"/>
              <a:gd name="connsiteX34" fmla="*/ 5603965 w 5996287"/>
              <a:gd name="connsiteY34" fmla="*/ 587835 h 3474727"/>
              <a:gd name="connsiteX35" fmla="*/ 2325188 w 5996287"/>
              <a:gd name="connsiteY35" fmla="*/ 3278784 h 3474727"/>
              <a:gd name="connsiteX36" fmla="*/ 5826034 w 5996287"/>
              <a:gd name="connsiteY36" fmla="*/ 757653 h 3474727"/>
              <a:gd name="connsiteX37" fmla="*/ 2220685 w 5996287"/>
              <a:gd name="connsiteY37" fmla="*/ 3122030 h 3474727"/>
              <a:gd name="connsiteX38" fmla="*/ 5995851 w 5996287"/>
              <a:gd name="connsiteY38" fmla="*/ 940533 h 3474727"/>
              <a:gd name="connsiteX39" fmla="*/ 2416628 w 5996287"/>
              <a:gd name="connsiteY39" fmla="*/ 3474727 h 34747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</a:cxnLst>
            <a:rect l="l" t="t" r="r" b="b"/>
            <a:pathLst>
              <a:path w="5996287" h="3474727">
                <a:moveTo>
                  <a:pt x="2312125" y="39195"/>
                </a:moveTo>
                <a:lnTo>
                  <a:pt x="0" y="1750430"/>
                </a:lnTo>
                <a:cubicBezTo>
                  <a:pt x="2177" y="1765670"/>
                  <a:pt x="2309948" y="124104"/>
                  <a:pt x="2325188" y="130635"/>
                </a:cubicBezTo>
                <a:cubicBezTo>
                  <a:pt x="2340428" y="137166"/>
                  <a:pt x="67491" y="1774378"/>
                  <a:pt x="91440" y="1789618"/>
                </a:cubicBezTo>
                <a:cubicBezTo>
                  <a:pt x="115389" y="1804858"/>
                  <a:pt x="2464526" y="198126"/>
                  <a:pt x="2468880" y="222075"/>
                </a:cubicBezTo>
                <a:cubicBezTo>
                  <a:pt x="2473234" y="246024"/>
                  <a:pt x="91439" y="1970321"/>
                  <a:pt x="117565" y="1933310"/>
                </a:cubicBezTo>
                <a:cubicBezTo>
                  <a:pt x="143691" y="1896299"/>
                  <a:pt x="2590800" y="-4347"/>
                  <a:pt x="2625634" y="7"/>
                </a:cubicBezTo>
                <a:cubicBezTo>
                  <a:pt x="2660468" y="4361"/>
                  <a:pt x="298268" y="1942018"/>
                  <a:pt x="326571" y="1959435"/>
                </a:cubicBezTo>
                <a:cubicBezTo>
                  <a:pt x="354874" y="1976852"/>
                  <a:pt x="2782388" y="76207"/>
                  <a:pt x="2795451" y="104510"/>
                </a:cubicBezTo>
                <a:cubicBezTo>
                  <a:pt x="2808514" y="132813"/>
                  <a:pt x="343988" y="2133607"/>
                  <a:pt x="404948" y="2129253"/>
                </a:cubicBezTo>
                <a:cubicBezTo>
                  <a:pt x="465908" y="2124899"/>
                  <a:pt x="3193868" y="30487"/>
                  <a:pt x="3161211" y="78384"/>
                </a:cubicBezTo>
                <a:cubicBezTo>
                  <a:pt x="3128554" y="126281"/>
                  <a:pt x="193765" y="2407927"/>
                  <a:pt x="209005" y="2416635"/>
                </a:cubicBezTo>
                <a:cubicBezTo>
                  <a:pt x="224245" y="2425343"/>
                  <a:pt x="3176451" y="163292"/>
                  <a:pt x="3252651" y="130635"/>
                </a:cubicBezTo>
                <a:cubicBezTo>
                  <a:pt x="3328851" y="97978"/>
                  <a:pt x="659673" y="2203276"/>
                  <a:pt x="666205" y="2220693"/>
                </a:cubicBezTo>
                <a:cubicBezTo>
                  <a:pt x="672736" y="2238110"/>
                  <a:pt x="3254829" y="211190"/>
                  <a:pt x="3291840" y="235138"/>
                </a:cubicBezTo>
                <a:cubicBezTo>
                  <a:pt x="3328852" y="259087"/>
                  <a:pt x="853440" y="2342613"/>
                  <a:pt x="888274" y="2364384"/>
                </a:cubicBezTo>
                <a:cubicBezTo>
                  <a:pt x="923108" y="2386156"/>
                  <a:pt x="3529148" y="378830"/>
                  <a:pt x="3500845" y="365767"/>
                </a:cubicBezTo>
                <a:cubicBezTo>
                  <a:pt x="3472542" y="352704"/>
                  <a:pt x="694508" y="2270767"/>
                  <a:pt x="718457" y="2286007"/>
                </a:cubicBezTo>
                <a:cubicBezTo>
                  <a:pt x="742406" y="2301247"/>
                  <a:pt x="3596640" y="431081"/>
                  <a:pt x="3644537" y="457207"/>
                </a:cubicBezTo>
                <a:cubicBezTo>
                  <a:pt x="3692434" y="483333"/>
                  <a:pt x="942703" y="2466710"/>
                  <a:pt x="1005840" y="2442761"/>
                </a:cubicBezTo>
                <a:cubicBezTo>
                  <a:pt x="1068977" y="2418812"/>
                  <a:pt x="3990703" y="302629"/>
                  <a:pt x="4023360" y="313515"/>
                </a:cubicBezTo>
                <a:cubicBezTo>
                  <a:pt x="4056017" y="324401"/>
                  <a:pt x="1190897" y="2473241"/>
                  <a:pt x="1201783" y="2508075"/>
                </a:cubicBezTo>
                <a:cubicBezTo>
                  <a:pt x="1212669" y="2542909"/>
                  <a:pt x="4045131" y="505104"/>
                  <a:pt x="4088674" y="522521"/>
                </a:cubicBezTo>
                <a:cubicBezTo>
                  <a:pt x="4132217" y="539938"/>
                  <a:pt x="1443446" y="2603869"/>
                  <a:pt x="1463040" y="2612578"/>
                </a:cubicBezTo>
                <a:cubicBezTo>
                  <a:pt x="1482634" y="2621287"/>
                  <a:pt x="4241074" y="572596"/>
                  <a:pt x="4206240" y="574773"/>
                </a:cubicBezTo>
                <a:cubicBezTo>
                  <a:pt x="4171406" y="576950"/>
                  <a:pt x="1197428" y="2610401"/>
                  <a:pt x="1254034" y="2625641"/>
                </a:cubicBezTo>
                <a:cubicBezTo>
                  <a:pt x="1310640" y="2640881"/>
                  <a:pt x="4441371" y="657504"/>
                  <a:pt x="4545874" y="666213"/>
                </a:cubicBezTo>
                <a:cubicBezTo>
                  <a:pt x="4650377" y="674922"/>
                  <a:pt x="1830977" y="2688779"/>
                  <a:pt x="1881051" y="2677893"/>
                </a:cubicBezTo>
                <a:cubicBezTo>
                  <a:pt x="1931125" y="2667007"/>
                  <a:pt x="4868091" y="629201"/>
                  <a:pt x="4846320" y="600898"/>
                </a:cubicBezTo>
                <a:cubicBezTo>
                  <a:pt x="4824549" y="572595"/>
                  <a:pt x="1752600" y="2455824"/>
                  <a:pt x="1750423" y="2508075"/>
                </a:cubicBezTo>
                <a:cubicBezTo>
                  <a:pt x="1748246" y="2560326"/>
                  <a:pt x="4818017" y="831676"/>
                  <a:pt x="4833257" y="914407"/>
                </a:cubicBezTo>
                <a:cubicBezTo>
                  <a:pt x="4848497" y="997138"/>
                  <a:pt x="1802675" y="3043653"/>
                  <a:pt x="1841863" y="3004464"/>
                </a:cubicBezTo>
                <a:cubicBezTo>
                  <a:pt x="1881051" y="2965275"/>
                  <a:pt x="5059680" y="642264"/>
                  <a:pt x="5068388" y="679275"/>
                </a:cubicBezTo>
                <a:cubicBezTo>
                  <a:pt x="5077096" y="716286"/>
                  <a:pt x="1804851" y="3241773"/>
                  <a:pt x="1894114" y="3226533"/>
                </a:cubicBezTo>
                <a:cubicBezTo>
                  <a:pt x="1983377" y="3211293"/>
                  <a:pt x="5532119" y="579127"/>
                  <a:pt x="5603965" y="587835"/>
                </a:cubicBezTo>
                <a:cubicBezTo>
                  <a:pt x="5675811" y="596543"/>
                  <a:pt x="2288176" y="3250481"/>
                  <a:pt x="2325188" y="3278784"/>
                </a:cubicBezTo>
                <a:cubicBezTo>
                  <a:pt x="2362200" y="3307087"/>
                  <a:pt x="5843451" y="783779"/>
                  <a:pt x="5826034" y="757653"/>
                </a:cubicBezTo>
                <a:cubicBezTo>
                  <a:pt x="5808617" y="731527"/>
                  <a:pt x="2192382" y="3091550"/>
                  <a:pt x="2220685" y="3122030"/>
                </a:cubicBezTo>
                <a:cubicBezTo>
                  <a:pt x="2248988" y="3152510"/>
                  <a:pt x="5963194" y="881750"/>
                  <a:pt x="5995851" y="940533"/>
                </a:cubicBezTo>
                <a:cubicBezTo>
                  <a:pt x="6028508" y="999316"/>
                  <a:pt x="4222568" y="2237021"/>
                  <a:pt x="2416628" y="3474727"/>
                </a:cubicBezTo>
              </a:path>
            </a:pathLst>
          </a:custGeom>
          <a:noFill/>
          <a:ln w="3175">
            <a:solidFill>
              <a:srgbClr val="4D78B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  <a:sym typeface="+mn-lt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1586619" y="378334"/>
            <a:ext cx="38504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800" dirty="0">
                <a:solidFill>
                  <a:schemeClr val="bg1"/>
                </a:solidFill>
                <a:cs typeface="+mn-ea"/>
                <a:sym typeface="+mn-lt"/>
              </a:rPr>
              <a:t>1</a:t>
            </a:r>
            <a:endParaRPr lang="zh-CN" altLang="en-US" sz="2800" dirty="0">
              <a:solidFill>
                <a:schemeClr val="bg1"/>
              </a:solidFill>
              <a:cs typeface="+mn-ea"/>
              <a:sym typeface="+mn-lt"/>
            </a:endParaRPr>
          </a:p>
        </p:txBody>
      </p:sp>
      <p:sp>
        <p:nvSpPr>
          <p:cNvPr id="72" name="TextBox 38"/>
          <p:cNvSpPr txBox="1"/>
          <p:nvPr/>
        </p:nvSpPr>
        <p:spPr>
          <a:xfrm>
            <a:off x="605140" y="1306501"/>
            <a:ext cx="10743217" cy="2467599"/>
          </a:xfrm>
          <a:prstGeom prst="rect">
            <a:avLst/>
          </a:prstGeom>
          <a:noFill/>
        </p:spPr>
        <p:txBody>
          <a:bodyPr wrap="square" lIns="0" rIns="0" bIns="0" rtlCol="0">
            <a:spAutoFit/>
          </a:bodyPr>
          <a:lstStyle/>
          <a:p>
            <a:r>
              <a:rPr lang="zh-CN" altLang="en-US" sz="3200" dirty="0">
                <a:solidFill>
                  <a:srgbClr val="FC838C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Helvetica Neue"/>
              </a:rPr>
              <a:t>完全竞争市场上企业产量决策的</a:t>
            </a:r>
            <a:endParaRPr lang="en-US" altLang="zh-CN" sz="3200" dirty="0">
              <a:solidFill>
                <a:srgbClr val="FC838C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Helvetica Neue"/>
            </a:endParaRPr>
          </a:p>
          <a:p>
            <a:r>
              <a:rPr lang="zh-CN" altLang="en-US" sz="3200" b="1" dirty="0">
                <a:solidFill>
                  <a:srgbClr val="FC838C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Helvetica Neue"/>
              </a:rPr>
              <a:t>基本原则</a:t>
            </a:r>
          </a:p>
          <a:p>
            <a:r>
              <a:rPr lang="zh-CN" altLang="zh-CN" sz="2400" b="1" dirty="0">
                <a:solidFill>
                  <a:srgbClr val="FF0000"/>
                </a:solidFill>
              </a:rPr>
              <a:t>决策原则：</a:t>
            </a:r>
            <a:r>
              <a:rPr lang="zh-CN" altLang="zh-CN" sz="2800" b="1" dirty="0">
                <a:solidFill>
                  <a:srgbClr val="FF0000"/>
                </a:solidFill>
              </a:rPr>
              <a:t>边际收益</a:t>
            </a:r>
            <a:r>
              <a:rPr lang="en-US" altLang="zh-CN" sz="2800" b="1" dirty="0">
                <a:solidFill>
                  <a:srgbClr val="FF0000"/>
                </a:solidFill>
              </a:rPr>
              <a:t>MR</a:t>
            </a:r>
            <a:r>
              <a:rPr lang="zh-CN" altLang="zh-CN" sz="2800" b="1" dirty="0">
                <a:solidFill>
                  <a:srgbClr val="FF0000"/>
                </a:solidFill>
              </a:rPr>
              <a:t>＝边际成本</a:t>
            </a:r>
            <a:r>
              <a:rPr lang="en-US" altLang="zh-CN" sz="2800" b="1" dirty="0">
                <a:solidFill>
                  <a:srgbClr val="FF0000"/>
                </a:solidFill>
              </a:rPr>
              <a:t>MC</a:t>
            </a:r>
            <a:r>
              <a:rPr lang="zh-CN" altLang="zh-CN" sz="2400" b="1" dirty="0">
                <a:solidFill>
                  <a:srgbClr val="FF0000"/>
                </a:solidFill>
              </a:rPr>
              <a:t>，</a:t>
            </a:r>
            <a:endParaRPr lang="en-US" altLang="zh-CN" sz="2400" b="1" dirty="0">
              <a:solidFill>
                <a:srgbClr val="FF0000"/>
              </a:solidFill>
            </a:endParaRPr>
          </a:p>
          <a:p>
            <a:r>
              <a:rPr lang="zh-CN" altLang="zh-CN" sz="2400" b="1" dirty="0">
                <a:solidFill>
                  <a:srgbClr val="FF0000"/>
                </a:solidFill>
              </a:rPr>
              <a:t>此时的</a:t>
            </a:r>
            <a:r>
              <a:rPr lang="zh-CN" altLang="zh-CN" sz="2800" b="1" dirty="0">
                <a:solidFill>
                  <a:srgbClr val="FF0000"/>
                </a:solidFill>
              </a:rPr>
              <a:t>产量为最优产量</a:t>
            </a:r>
            <a:r>
              <a:rPr lang="zh-CN" altLang="zh-CN" sz="2400" b="1" dirty="0"/>
              <a:t>。</a:t>
            </a:r>
            <a:endParaRPr lang="zh-CN" altLang="zh-CN" sz="2400" dirty="0"/>
          </a:p>
          <a:p>
            <a:endParaRPr lang="zh-CN" altLang="en-US" sz="3735" dirty="0">
              <a:solidFill>
                <a:srgbClr val="FC838C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Helvetica Neue"/>
            </a:endParaRPr>
          </a:p>
        </p:txBody>
      </p:sp>
      <p:sp>
        <p:nvSpPr>
          <p:cNvPr id="7" name="任意多边形 31"/>
          <p:cNvSpPr/>
          <p:nvPr/>
        </p:nvSpPr>
        <p:spPr>
          <a:xfrm flipH="1">
            <a:off x="902513" y="235133"/>
            <a:ext cx="1998618" cy="953587"/>
          </a:xfrm>
          <a:custGeom>
            <a:avLst/>
            <a:gdLst>
              <a:gd name="connsiteX0" fmla="*/ 2312125 w 5996287"/>
              <a:gd name="connsiteY0" fmla="*/ 39195 h 3474727"/>
              <a:gd name="connsiteX1" fmla="*/ 0 w 5996287"/>
              <a:gd name="connsiteY1" fmla="*/ 1750430 h 3474727"/>
              <a:gd name="connsiteX2" fmla="*/ 2325188 w 5996287"/>
              <a:gd name="connsiteY2" fmla="*/ 130635 h 3474727"/>
              <a:gd name="connsiteX3" fmla="*/ 91440 w 5996287"/>
              <a:gd name="connsiteY3" fmla="*/ 1789618 h 3474727"/>
              <a:gd name="connsiteX4" fmla="*/ 2468880 w 5996287"/>
              <a:gd name="connsiteY4" fmla="*/ 222075 h 3474727"/>
              <a:gd name="connsiteX5" fmla="*/ 117565 w 5996287"/>
              <a:gd name="connsiteY5" fmla="*/ 1933310 h 3474727"/>
              <a:gd name="connsiteX6" fmla="*/ 2625634 w 5996287"/>
              <a:gd name="connsiteY6" fmla="*/ 7 h 3474727"/>
              <a:gd name="connsiteX7" fmla="*/ 326571 w 5996287"/>
              <a:gd name="connsiteY7" fmla="*/ 1959435 h 3474727"/>
              <a:gd name="connsiteX8" fmla="*/ 2795451 w 5996287"/>
              <a:gd name="connsiteY8" fmla="*/ 104510 h 3474727"/>
              <a:gd name="connsiteX9" fmla="*/ 404948 w 5996287"/>
              <a:gd name="connsiteY9" fmla="*/ 2129253 h 3474727"/>
              <a:gd name="connsiteX10" fmla="*/ 3161211 w 5996287"/>
              <a:gd name="connsiteY10" fmla="*/ 78384 h 3474727"/>
              <a:gd name="connsiteX11" fmla="*/ 209005 w 5996287"/>
              <a:gd name="connsiteY11" fmla="*/ 2416635 h 3474727"/>
              <a:gd name="connsiteX12" fmla="*/ 3252651 w 5996287"/>
              <a:gd name="connsiteY12" fmla="*/ 130635 h 3474727"/>
              <a:gd name="connsiteX13" fmla="*/ 666205 w 5996287"/>
              <a:gd name="connsiteY13" fmla="*/ 2220693 h 3474727"/>
              <a:gd name="connsiteX14" fmla="*/ 3291840 w 5996287"/>
              <a:gd name="connsiteY14" fmla="*/ 235138 h 3474727"/>
              <a:gd name="connsiteX15" fmla="*/ 888274 w 5996287"/>
              <a:gd name="connsiteY15" fmla="*/ 2364384 h 3474727"/>
              <a:gd name="connsiteX16" fmla="*/ 3500845 w 5996287"/>
              <a:gd name="connsiteY16" fmla="*/ 365767 h 3474727"/>
              <a:gd name="connsiteX17" fmla="*/ 718457 w 5996287"/>
              <a:gd name="connsiteY17" fmla="*/ 2286007 h 3474727"/>
              <a:gd name="connsiteX18" fmla="*/ 3644537 w 5996287"/>
              <a:gd name="connsiteY18" fmla="*/ 457207 h 3474727"/>
              <a:gd name="connsiteX19" fmla="*/ 1005840 w 5996287"/>
              <a:gd name="connsiteY19" fmla="*/ 2442761 h 3474727"/>
              <a:gd name="connsiteX20" fmla="*/ 4023360 w 5996287"/>
              <a:gd name="connsiteY20" fmla="*/ 313515 h 3474727"/>
              <a:gd name="connsiteX21" fmla="*/ 1201783 w 5996287"/>
              <a:gd name="connsiteY21" fmla="*/ 2508075 h 3474727"/>
              <a:gd name="connsiteX22" fmla="*/ 4088674 w 5996287"/>
              <a:gd name="connsiteY22" fmla="*/ 522521 h 3474727"/>
              <a:gd name="connsiteX23" fmla="*/ 1463040 w 5996287"/>
              <a:gd name="connsiteY23" fmla="*/ 2612578 h 3474727"/>
              <a:gd name="connsiteX24" fmla="*/ 4206240 w 5996287"/>
              <a:gd name="connsiteY24" fmla="*/ 574773 h 3474727"/>
              <a:gd name="connsiteX25" fmla="*/ 1254034 w 5996287"/>
              <a:gd name="connsiteY25" fmla="*/ 2625641 h 3474727"/>
              <a:gd name="connsiteX26" fmla="*/ 4545874 w 5996287"/>
              <a:gd name="connsiteY26" fmla="*/ 666213 h 3474727"/>
              <a:gd name="connsiteX27" fmla="*/ 1881051 w 5996287"/>
              <a:gd name="connsiteY27" fmla="*/ 2677893 h 3474727"/>
              <a:gd name="connsiteX28" fmla="*/ 4846320 w 5996287"/>
              <a:gd name="connsiteY28" fmla="*/ 600898 h 3474727"/>
              <a:gd name="connsiteX29" fmla="*/ 1750423 w 5996287"/>
              <a:gd name="connsiteY29" fmla="*/ 2508075 h 3474727"/>
              <a:gd name="connsiteX30" fmla="*/ 4833257 w 5996287"/>
              <a:gd name="connsiteY30" fmla="*/ 914407 h 3474727"/>
              <a:gd name="connsiteX31" fmla="*/ 1841863 w 5996287"/>
              <a:gd name="connsiteY31" fmla="*/ 3004464 h 3474727"/>
              <a:gd name="connsiteX32" fmla="*/ 5068388 w 5996287"/>
              <a:gd name="connsiteY32" fmla="*/ 679275 h 3474727"/>
              <a:gd name="connsiteX33" fmla="*/ 1894114 w 5996287"/>
              <a:gd name="connsiteY33" fmla="*/ 3226533 h 3474727"/>
              <a:gd name="connsiteX34" fmla="*/ 5603965 w 5996287"/>
              <a:gd name="connsiteY34" fmla="*/ 587835 h 3474727"/>
              <a:gd name="connsiteX35" fmla="*/ 2325188 w 5996287"/>
              <a:gd name="connsiteY35" fmla="*/ 3278784 h 3474727"/>
              <a:gd name="connsiteX36" fmla="*/ 5826034 w 5996287"/>
              <a:gd name="connsiteY36" fmla="*/ 757653 h 3474727"/>
              <a:gd name="connsiteX37" fmla="*/ 2220685 w 5996287"/>
              <a:gd name="connsiteY37" fmla="*/ 3122030 h 3474727"/>
              <a:gd name="connsiteX38" fmla="*/ 5995851 w 5996287"/>
              <a:gd name="connsiteY38" fmla="*/ 940533 h 3474727"/>
              <a:gd name="connsiteX39" fmla="*/ 2416628 w 5996287"/>
              <a:gd name="connsiteY39" fmla="*/ 3474727 h 34747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</a:cxnLst>
            <a:rect l="l" t="t" r="r" b="b"/>
            <a:pathLst>
              <a:path w="5996287" h="3474727">
                <a:moveTo>
                  <a:pt x="2312125" y="39195"/>
                </a:moveTo>
                <a:lnTo>
                  <a:pt x="0" y="1750430"/>
                </a:lnTo>
                <a:cubicBezTo>
                  <a:pt x="2177" y="1765670"/>
                  <a:pt x="2309948" y="124104"/>
                  <a:pt x="2325188" y="130635"/>
                </a:cubicBezTo>
                <a:cubicBezTo>
                  <a:pt x="2340428" y="137166"/>
                  <a:pt x="67491" y="1774378"/>
                  <a:pt x="91440" y="1789618"/>
                </a:cubicBezTo>
                <a:cubicBezTo>
                  <a:pt x="115389" y="1804858"/>
                  <a:pt x="2464526" y="198126"/>
                  <a:pt x="2468880" y="222075"/>
                </a:cubicBezTo>
                <a:cubicBezTo>
                  <a:pt x="2473234" y="246024"/>
                  <a:pt x="91439" y="1970321"/>
                  <a:pt x="117565" y="1933310"/>
                </a:cubicBezTo>
                <a:cubicBezTo>
                  <a:pt x="143691" y="1896299"/>
                  <a:pt x="2590800" y="-4347"/>
                  <a:pt x="2625634" y="7"/>
                </a:cubicBezTo>
                <a:cubicBezTo>
                  <a:pt x="2660468" y="4361"/>
                  <a:pt x="298268" y="1942018"/>
                  <a:pt x="326571" y="1959435"/>
                </a:cubicBezTo>
                <a:cubicBezTo>
                  <a:pt x="354874" y="1976852"/>
                  <a:pt x="2782388" y="76207"/>
                  <a:pt x="2795451" y="104510"/>
                </a:cubicBezTo>
                <a:cubicBezTo>
                  <a:pt x="2808514" y="132813"/>
                  <a:pt x="343988" y="2133607"/>
                  <a:pt x="404948" y="2129253"/>
                </a:cubicBezTo>
                <a:cubicBezTo>
                  <a:pt x="465908" y="2124899"/>
                  <a:pt x="3193868" y="30487"/>
                  <a:pt x="3161211" y="78384"/>
                </a:cubicBezTo>
                <a:cubicBezTo>
                  <a:pt x="3128554" y="126281"/>
                  <a:pt x="193765" y="2407927"/>
                  <a:pt x="209005" y="2416635"/>
                </a:cubicBezTo>
                <a:cubicBezTo>
                  <a:pt x="224245" y="2425343"/>
                  <a:pt x="3176451" y="163292"/>
                  <a:pt x="3252651" y="130635"/>
                </a:cubicBezTo>
                <a:cubicBezTo>
                  <a:pt x="3328851" y="97978"/>
                  <a:pt x="659673" y="2203276"/>
                  <a:pt x="666205" y="2220693"/>
                </a:cubicBezTo>
                <a:cubicBezTo>
                  <a:pt x="672736" y="2238110"/>
                  <a:pt x="3254829" y="211190"/>
                  <a:pt x="3291840" y="235138"/>
                </a:cubicBezTo>
                <a:cubicBezTo>
                  <a:pt x="3328852" y="259087"/>
                  <a:pt x="853440" y="2342613"/>
                  <a:pt x="888274" y="2364384"/>
                </a:cubicBezTo>
                <a:cubicBezTo>
                  <a:pt x="923108" y="2386156"/>
                  <a:pt x="3529148" y="378830"/>
                  <a:pt x="3500845" y="365767"/>
                </a:cubicBezTo>
                <a:cubicBezTo>
                  <a:pt x="3472542" y="352704"/>
                  <a:pt x="694508" y="2270767"/>
                  <a:pt x="718457" y="2286007"/>
                </a:cubicBezTo>
                <a:cubicBezTo>
                  <a:pt x="742406" y="2301247"/>
                  <a:pt x="3596640" y="431081"/>
                  <a:pt x="3644537" y="457207"/>
                </a:cubicBezTo>
                <a:cubicBezTo>
                  <a:pt x="3692434" y="483333"/>
                  <a:pt x="942703" y="2466710"/>
                  <a:pt x="1005840" y="2442761"/>
                </a:cubicBezTo>
                <a:cubicBezTo>
                  <a:pt x="1068977" y="2418812"/>
                  <a:pt x="3990703" y="302629"/>
                  <a:pt x="4023360" y="313515"/>
                </a:cubicBezTo>
                <a:cubicBezTo>
                  <a:pt x="4056017" y="324401"/>
                  <a:pt x="1190897" y="2473241"/>
                  <a:pt x="1201783" y="2508075"/>
                </a:cubicBezTo>
                <a:cubicBezTo>
                  <a:pt x="1212669" y="2542909"/>
                  <a:pt x="4045131" y="505104"/>
                  <a:pt x="4088674" y="522521"/>
                </a:cubicBezTo>
                <a:cubicBezTo>
                  <a:pt x="4132217" y="539938"/>
                  <a:pt x="1443446" y="2603869"/>
                  <a:pt x="1463040" y="2612578"/>
                </a:cubicBezTo>
                <a:cubicBezTo>
                  <a:pt x="1482634" y="2621287"/>
                  <a:pt x="4241074" y="572596"/>
                  <a:pt x="4206240" y="574773"/>
                </a:cubicBezTo>
                <a:cubicBezTo>
                  <a:pt x="4171406" y="576950"/>
                  <a:pt x="1197428" y="2610401"/>
                  <a:pt x="1254034" y="2625641"/>
                </a:cubicBezTo>
                <a:cubicBezTo>
                  <a:pt x="1310640" y="2640881"/>
                  <a:pt x="4441371" y="657504"/>
                  <a:pt x="4545874" y="666213"/>
                </a:cubicBezTo>
                <a:cubicBezTo>
                  <a:pt x="4650377" y="674922"/>
                  <a:pt x="1830977" y="2688779"/>
                  <a:pt x="1881051" y="2677893"/>
                </a:cubicBezTo>
                <a:cubicBezTo>
                  <a:pt x="1931125" y="2667007"/>
                  <a:pt x="4868091" y="629201"/>
                  <a:pt x="4846320" y="600898"/>
                </a:cubicBezTo>
                <a:cubicBezTo>
                  <a:pt x="4824549" y="572595"/>
                  <a:pt x="1752600" y="2455824"/>
                  <a:pt x="1750423" y="2508075"/>
                </a:cubicBezTo>
                <a:cubicBezTo>
                  <a:pt x="1748246" y="2560326"/>
                  <a:pt x="4818017" y="831676"/>
                  <a:pt x="4833257" y="914407"/>
                </a:cubicBezTo>
                <a:cubicBezTo>
                  <a:pt x="4848497" y="997138"/>
                  <a:pt x="1802675" y="3043653"/>
                  <a:pt x="1841863" y="3004464"/>
                </a:cubicBezTo>
                <a:cubicBezTo>
                  <a:pt x="1881051" y="2965275"/>
                  <a:pt x="5059680" y="642264"/>
                  <a:pt x="5068388" y="679275"/>
                </a:cubicBezTo>
                <a:cubicBezTo>
                  <a:pt x="5077096" y="716286"/>
                  <a:pt x="1804851" y="3241773"/>
                  <a:pt x="1894114" y="3226533"/>
                </a:cubicBezTo>
                <a:cubicBezTo>
                  <a:pt x="1983377" y="3211293"/>
                  <a:pt x="5532119" y="579127"/>
                  <a:pt x="5603965" y="587835"/>
                </a:cubicBezTo>
                <a:cubicBezTo>
                  <a:pt x="5675811" y="596543"/>
                  <a:pt x="2288176" y="3250481"/>
                  <a:pt x="2325188" y="3278784"/>
                </a:cubicBezTo>
                <a:cubicBezTo>
                  <a:pt x="2362200" y="3307087"/>
                  <a:pt x="5843451" y="783779"/>
                  <a:pt x="5826034" y="757653"/>
                </a:cubicBezTo>
                <a:cubicBezTo>
                  <a:pt x="5808617" y="731527"/>
                  <a:pt x="2192382" y="3091550"/>
                  <a:pt x="2220685" y="3122030"/>
                </a:cubicBezTo>
                <a:cubicBezTo>
                  <a:pt x="2248988" y="3152510"/>
                  <a:pt x="5963194" y="881750"/>
                  <a:pt x="5995851" y="940533"/>
                </a:cubicBezTo>
                <a:cubicBezTo>
                  <a:pt x="6028508" y="999316"/>
                  <a:pt x="4222568" y="2237021"/>
                  <a:pt x="2416628" y="3474727"/>
                </a:cubicBezTo>
              </a:path>
            </a:pathLst>
          </a:custGeom>
          <a:noFill/>
          <a:ln w="3175">
            <a:solidFill>
              <a:srgbClr val="42B6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  <a:sym typeface="+mn-lt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3541468" y="326573"/>
            <a:ext cx="510909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zh-CN" altLang="en-US" sz="3200" b="1" dirty="0">
                <a:blipFill>
                  <a:blip r:embed="rId3"/>
                  <a:stretch>
                    <a:fillRect/>
                  </a:stretch>
                </a:blipFill>
                <a:cs typeface="+mn-ea"/>
                <a:sym typeface="+mn-lt"/>
              </a:rPr>
              <a:t>完全竞争市场中生产者行为</a:t>
            </a:r>
          </a:p>
        </p:txBody>
      </p:sp>
      <p:sp>
        <p:nvSpPr>
          <p:cNvPr id="9" name="任意多边形 33"/>
          <p:cNvSpPr/>
          <p:nvPr/>
        </p:nvSpPr>
        <p:spPr>
          <a:xfrm rot="16200000" flipH="1">
            <a:off x="6262292" y="-2350593"/>
            <a:ext cx="45719" cy="6389737"/>
          </a:xfrm>
          <a:custGeom>
            <a:avLst/>
            <a:gdLst/>
            <a:ahLst/>
            <a:cxnLst/>
            <a:rect l="l" t="t" r="r" b="b"/>
            <a:pathLst>
              <a:path w="24231" h="914247">
                <a:moveTo>
                  <a:pt x="5283" y="910420"/>
                </a:moveTo>
                <a:lnTo>
                  <a:pt x="5106" y="914247"/>
                </a:lnTo>
                <a:lnTo>
                  <a:pt x="3582" y="914247"/>
                </a:lnTo>
                <a:close/>
                <a:moveTo>
                  <a:pt x="24231" y="887871"/>
                </a:moveTo>
                <a:lnTo>
                  <a:pt x="24231" y="914247"/>
                </a:lnTo>
                <a:lnTo>
                  <a:pt x="14665" y="914247"/>
                </a:lnTo>
                <a:lnTo>
                  <a:pt x="21671" y="894208"/>
                </a:lnTo>
                <a:close/>
                <a:moveTo>
                  <a:pt x="7503" y="865611"/>
                </a:moveTo>
                <a:lnTo>
                  <a:pt x="7216" y="868576"/>
                </a:lnTo>
                <a:lnTo>
                  <a:pt x="6766" y="878326"/>
                </a:lnTo>
                <a:lnTo>
                  <a:pt x="0" y="886263"/>
                </a:lnTo>
                <a:lnTo>
                  <a:pt x="0" y="876548"/>
                </a:lnTo>
                <a:lnTo>
                  <a:pt x="5182" y="868927"/>
                </a:lnTo>
                <a:close/>
                <a:moveTo>
                  <a:pt x="24231" y="857838"/>
                </a:moveTo>
                <a:lnTo>
                  <a:pt x="24231" y="867787"/>
                </a:lnTo>
                <a:lnTo>
                  <a:pt x="5283" y="910420"/>
                </a:lnTo>
                <a:lnTo>
                  <a:pt x="6766" y="878326"/>
                </a:lnTo>
                <a:close/>
                <a:moveTo>
                  <a:pt x="24231" y="840913"/>
                </a:moveTo>
                <a:lnTo>
                  <a:pt x="24231" y="841714"/>
                </a:lnTo>
                <a:lnTo>
                  <a:pt x="7503" y="865611"/>
                </a:lnTo>
                <a:lnTo>
                  <a:pt x="7514" y="865497"/>
                </a:lnTo>
                <a:close/>
                <a:moveTo>
                  <a:pt x="9928" y="840562"/>
                </a:moveTo>
                <a:lnTo>
                  <a:pt x="7514" y="865497"/>
                </a:lnTo>
                <a:lnTo>
                  <a:pt x="5182" y="868927"/>
                </a:lnTo>
                <a:lnTo>
                  <a:pt x="0" y="876330"/>
                </a:lnTo>
                <a:lnTo>
                  <a:pt x="0" y="855943"/>
                </a:lnTo>
                <a:lnTo>
                  <a:pt x="1909" y="852567"/>
                </a:lnTo>
                <a:close/>
                <a:moveTo>
                  <a:pt x="15593" y="782055"/>
                </a:moveTo>
                <a:lnTo>
                  <a:pt x="14536" y="792975"/>
                </a:lnTo>
                <a:lnTo>
                  <a:pt x="0" y="815757"/>
                </a:lnTo>
                <a:lnTo>
                  <a:pt x="0" y="811766"/>
                </a:lnTo>
                <a:close/>
                <a:moveTo>
                  <a:pt x="24231" y="780256"/>
                </a:moveTo>
                <a:lnTo>
                  <a:pt x="24231" y="819152"/>
                </a:lnTo>
                <a:lnTo>
                  <a:pt x="9928" y="840562"/>
                </a:lnTo>
                <a:lnTo>
                  <a:pt x="14536" y="792975"/>
                </a:lnTo>
                <a:lnTo>
                  <a:pt x="18270" y="787121"/>
                </a:lnTo>
                <a:close/>
                <a:moveTo>
                  <a:pt x="24231" y="761668"/>
                </a:moveTo>
                <a:lnTo>
                  <a:pt x="24231" y="765596"/>
                </a:lnTo>
                <a:lnTo>
                  <a:pt x="15593" y="782055"/>
                </a:lnTo>
                <a:lnTo>
                  <a:pt x="15754" y="780386"/>
                </a:lnTo>
                <a:close/>
                <a:moveTo>
                  <a:pt x="24231" y="712346"/>
                </a:moveTo>
                <a:lnTo>
                  <a:pt x="24231" y="731086"/>
                </a:lnTo>
                <a:lnTo>
                  <a:pt x="18270" y="754399"/>
                </a:lnTo>
                <a:lnTo>
                  <a:pt x="15754" y="780386"/>
                </a:lnTo>
                <a:lnTo>
                  <a:pt x="13254" y="785906"/>
                </a:lnTo>
                <a:lnTo>
                  <a:pt x="0" y="811485"/>
                </a:lnTo>
                <a:lnTo>
                  <a:pt x="0" y="752641"/>
                </a:lnTo>
                <a:lnTo>
                  <a:pt x="18270" y="721676"/>
                </a:lnTo>
                <a:close/>
                <a:moveTo>
                  <a:pt x="4049" y="698809"/>
                </a:moveTo>
                <a:lnTo>
                  <a:pt x="1909" y="705315"/>
                </a:lnTo>
                <a:lnTo>
                  <a:pt x="0" y="710229"/>
                </a:lnTo>
                <a:lnTo>
                  <a:pt x="0" y="701476"/>
                </a:lnTo>
                <a:lnTo>
                  <a:pt x="3903" y="698941"/>
                </a:lnTo>
                <a:close/>
                <a:moveTo>
                  <a:pt x="24231" y="652905"/>
                </a:moveTo>
                <a:lnTo>
                  <a:pt x="24231" y="680503"/>
                </a:lnTo>
                <a:lnTo>
                  <a:pt x="4049" y="698809"/>
                </a:lnTo>
                <a:lnTo>
                  <a:pt x="14843" y="665990"/>
                </a:lnTo>
                <a:close/>
                <a:moveTo>
                  <a:pt x="24231" y="619049"/>
                </a:moveTo>
                <a:lnTo>
                  <a:pt x="24231" y="637446"/>
                </a:lnTo>
                <a:lnTo>
                  <a:pt x="14843" y="665990"/>
                </a:lnTo>
                <a:lnTo>
                  <a:pt x="0" y="686679"/>
                </a:lnTo>
                <a:lnTo>
                  <a:pt x="0" y="646781"/>
                </a:lnTo>
                <a:close/>
                <a:moveTo>
                  <a:pt x="3622" y="602431"/>
                </a:moveTo>
                <a:lnTo>
                  <a:pt x="0" y="609824"/>
                </a:lnTo>
                <a:lnTo>
                  <a:pt x="0" y="603434"/>
                </a:lnTo>
                <a:lnTo>
                  <a:pt x="3088" y="602562"/>
                </a:lnTo>
                <a:close/>
                <a:moveTo>
                  <a:pt x="13271" y="600059"/>
                </a:moveTo>
                <a:lnTo>
                  <a:pt x="0" y="626949"/>
                </a:lnTo>
                <a:lnTo>
                  <a:pt x="0" y="618882"/>
                </a:lnTo>
                <a:lnTo>
                  <a:pt x="9809" y="600910"/>
                </a:lnTo>
                <a:close/>
                <a:moveTo>
                  <a:pt x="24231" y="578966"/>
                </a:moveTo>
                <a:lnTo>
                  <a:pt x="24231" y="597364"/>
                </a:lnTo>
                <a:lnTo>
                  <a:pt x="13271" y="600059"/>
                </a:lnTo>
                <a:lnTo>
                  <a:pt x="14340" y="597894"/>
                </a:lnTo>
                <a:close/>
                <a:moveTo>
                  <a:pt x="15033" y="562383"/>
                </a:moveTo>
                <a:lnTo>
                  <a:pt x="1647" y="598860"/>
                </a:lnTo>
                <a:lnTo>
                  <a:pt x="0" y="603432"/>
                </a:lnTo>
                <a:lnTo>
                  <a:pt x="0" y="582448"/>
                </a:lnTo>
                <a:close/>
                <a:moveTo>
                  <a:pt x="24231" y="560369"/>
                </a:moveTo>
                <a:lnTo>
                  <a:pt x="24231" y="574485"/>
                </a:lnTo>
                <a:lnTo>
                  <a:pt x="9809" y="600910"/>
                </a:lnTo>
                <a:lnTo>
                  <a:pt x="3622" y="602431"/>
                </a:lnTo>
                <a:close/>
                <a:moveTo>
                  <a:pt x="24231" y="537319"/>
                </a:moveTo>
                <a:lnTo>
                  <a:pt x="24231" y="550611"/>
                </a:lnTo>
                <a:lnTo>
                  <a:pt x="18270" y="558063"/>
                </a:lnTo>
                <a:lnTo>
                  <a:pt x="15033" y="562383"/>
                </a:lnTo>
                <a:close/>
                <a:moveTo>
                  <a:pt x="24231" y="507786"/>
                </a:moveTo>
                <a:lnTo>
                  <a:pt x="24231" y="529738"/>
                </a:lnTo>
                <a:lnTo>
                  <a:pt x="0" y="578164"/>
                </a:lnTo>
                <a:lnTo>
                  <a:pt x="0" y="575156"/>
                </a:lnTo>
                <a:lnTo>
                  <a:pt x="12382" y="543377"/>
                </a:lnTo>
                <a:close/>
                <a:moveTo>
                  <a:pt x="24231" y="501381"/>
                </a:moveTo>
                <a:lnTo>
                  <a:pt x="24231" y="501744"/>
                </a:lnTo>
                <a:lnTo>
                  <a:pt x="21546" y="508202"/>
                </a:lnTo>
                <a:lnTo>
                  <a:pt x="0" y="563090"/>
                </a:lnTo>
                <a:lnTo>
                  <a:pt x="0" y="556453"/>
                </a:lnTo>
                <a:close/>
                <a:moveTo>
                  <a:pt x="1909" y="410811"/>
                </a:moveTo>
                <a:lnTo>
                  <a:pt x="0" y="414762"/>
                </a:lnTo>
                <a:lnTo>
                  <a:pt x="0" y="413381"/>
                </a:lnTo>
                <a:close/>
                <a:moveTo>
                  <a:pt x="3418" y="408396"/>
                </a:moveTo>
                <a:lnTo>
                  <a:pt x="2497" y="410155"/>
                </a:lnTo>
                <a:lnTo>
                  <a:pt x="1909" y="410811"/>
                </a:lnTo>
                <a:close/>
                <a:moveTo>
                  <a:pt x="24231" y="398062"/>
                </a:moveTo>
                <a:lnTo>
                  <a:pt x="24231" y="422586"/>
                </a:lnTo>
                <a:lnTo>
                  <a:pt x="0" y="480889"/>
                </a:lnTo>
                <a:lnTo>
                  <a:pt x="0" y="450165"/>
                </a:lnTo>
                <a:lnTo>
                  <a:pt x="4211" y="436105"/>
                </a:lnTo>
                <a:lnTo>
                  <a:pt x="9821" y="425737"/>
                </a:lnTo>
                <a:close/>
                <a:moveTo>
                  <a:pt x="18211" y="392616"/>
                </a:moveTo>
                <a:lnTo>
                  <a:pt x="11054" y="413256"/>
                </a:lnTo>
                <a:lnTo>
                  <a:pt x="4211" y="436105"/>
                </a:lnTo>
                <a:lnTo>
                  <a:pt x="0" y="443888"/>
                </a:lnTo>
                <a:lnTo>
                  <a:pt x="0" y="414921"/>
                </a:lnTo>
                <a:lnTo>
                  <a:pt x="2497" y="410155"/>
                </a:lnTo>
                <a:close/>
                <a:moveTo>
                  <a:pt x="24231" y="375252"/>
                </a:moveTo>
                <a:lnTo>
                  <a:pt x="24231" y="385897"/>
                </a:lnTo>
                <a:lnTo>
                  <a:pt x="18211" y="392616"/>
                </a:lnTo>
                <a:close/>
                <a:moveTo>
                  <a:pt x="946" y="372617"/>
                </a:moveTo>
                <a:lnTo>
                  <a:pt x="0" y="374923"/>
                </a:lnTo>
                <a:lnTo>
                  <a:pt x="0" y="373274"/>
                </a:lnTo>
                <a:close/>
                <a:moveTo>
                  <a:pt x="24231" y="368546"/>
                </a:moveTo>
                <a:lnTo>
                  <a:pt x="24231" y="375095"/>
                </a:lnTo>
                <a:lnTo>
                  <a:pt x="3418" y="408396"/>
                </a:lnTo>
                <a:lnTo>
                  <a:pt x="22381" y="372205"/>
                </a:lnTo>
                <a:close/>
                <a:moveTo>
                  <a:pt x="17496" y="361533"/>
                </a:moveTo>
                <a:lnTo>
                  <a:pt x="0" y="412652"/>
                </a:lnTo>
                <a:lnTo>
                  <a:pt x="0" y="380575"/>
                </a:lnTo>
                <a:lnTo>
                  <a:pt x="1909" y="378088"/>
                </a:lnTo>
                <a:lnTo>
                  <a:pt x="6712" y="368669"/>
                </a:lnTo>
                <a:close/>
                <a:moveTo>
                  <a:pt x="24231" y="341854"/>
                </a:moveTo>
                <a:lnTo>
                  <a:pt x="24231" y="357077"/>
                </a:lnTo>
                <a:lnTo>
                  <a:pt x="17496" y="361533"/>
                </a:lnTo>
                <a:close/>
                <a:moveTo>
                  <a:pt x="24231" y="317948"/>
                </a:moveTo>
                <a:lnTo>
                  <a:pt x="24231" y="334309"/>
                </a:lnTo>
                <a:lnTo>
                  <a:pt x="6712" y="368669"/>
                </a:lnTo>
                <a:lnTo>
                  <a:pt x="4938" y="369842"/>
                </a:lnTo>
                <a:lnTo>
                  <a:pt x="946" y="372617"/>
                </a:lnTo>
                <a:lnTo>
                  <a:pt x="3396" y="366647"/>
                </a:lnTo>
                <a:cubicBezTo>
                  <a:pt x="7901" y="355454"/>
                  <a:pt x="12840" y="342968"/>
                  <a:pt x="18270" y="329004"/>
                </a:cubicBezTo>
                <a:lnTo>
                  <a:pt x="18607" y="327910"/>
                </a:lnTo>
                <a:close/>
                <a:moveTo>
                  <a:pt x="11602" y="312390"/>
                </a:moveTo>
                <a:lnTo>
                  <a:pt x="0" y="336412"/>
                </a:lnTo>
                <a:lnTo>
                  <a:pt x="0" y="325354"/>
                </a:lnTo>
                <a:close/>
                <a:moveTo>
                  <a:pt x="11729" y="312127"/>
                </a:moveTo>
                <a:lnTo>
                  <a:pt x="11652" y="312334"/>
                </a:lnTo>
                <a:lnTo>
                  <a:pt x="11602" y="312390"/>
                </a:lnTo>
                <a:close/>
                <a:moveTo>
                  <a:pt x="17161" y="300881"/>
                </a:moveTo>
                <a:lnTo>
                  <a:pt x="11729" y="312127"/>
                </a:lnTo>
                <a:lnTo>
                  <a:pt x="14902" y="303593"/>
                </a:lnTo>
                <a:close/>
                <a:moveTo>
                  <a:pt x="24231" y="298145"/>
                </a:moveTo>
                <a:lnTo>
                  <a:pt x="24231" y="309647"/>
                </a:lnTo>
                <a:lnTo>
                  <a:pt x="18607" y="327910"/>
                </a:lnTo>
                <a:lnTo>
                  <a:pt x="14205" y="335709"/>
                </a:lnTo>
                <a:cubicBezTo>
                  <a:pt x="9994" y="342497"/>
                  <a:pt x="5528" y="349315"/>
                  <a:pt x="572" y="357320"/>
                </a:cubicBezTo>
                <a:lnTo>
                  <a:pt x="0" y="358312"/>
                </a:lnTo>
                <a:lnTo>
                  <a:pt x="0" y="347379"/>
                </a:lnTo>
                <a:lnTo>
                  <a:pt x="8326" y="321282"/>
                </a:lnTo>
                <a:lnTo>
                  <a:pt x="11652" y="312334"/>
                </a:lnTo>
                <a:lnTo>
                  <a:pt x="22595" y="300108"/>
                </a:lnTo>
                <a:close/>
                <a:moveTo>
                  <a:pt x="24231" y="286243"/>
                </a:moveTo>
                <a:lnTo>
                  <a:pt x="24231" y="292396"/>
                </a:lnTo>
                <a:lnTo>
                  <a:pt x="17161" y="300881"/>
                </a:lnTo>
                <a:close/>
                <a:moveTo>
                  <a:pt x="18603" y="231141"/>
                </a:moveTo>
                <a:lnTo>
                  <a:pt x="16606" y="235168"/>
                </a:lnTo>
                <a:lnTo>
                  <a:pt x="4000" y="260495"/>
                </a:lnTo>
                <a:lnTo>
                  <a:pt x="1909" y="263559"/>
                </a:lnTo>
                <a:lnTo>
                  <a:pt x="0" y="267317"/>
                </a:lnTo>
                <a:lnTo>
                  <a:pt x="0" y="258594"/>
                </a:lnTo>
                <a:close/>
                <a:moveTo>
                  <a:pt x="24231" y="230849"/>
                </a:moveTo>
                <a:lnTo>
                  <a:pt x="24231" y="278494"/>
                </a:lnTo>
                <a:lnTo>
                  <a:pt x="14902" y="303593"/>
                </a:lnTo>
                <a:lnTo>
                  <a:pt x="0" y="321476"/>
                </a:lnTo>
                <a:lnTo>
                  <a:pt x="0" y="268532"/>
                </a:lnTo>
                <a:lnTo>
                  <a:pt x="4000" y="260495"/>
                </a:lnTo>
                <a:close/>
                <a:moveTo>
                  <a:pt x="24231" y="219793"/>
                </a:moveTo>
                <a:lnTo>
                  <a:pt x="24231" y="222836"/>
                </a:lnTo>
                <a:lnTo>
                  <a:pt x="18603" y="231141"/>
                </a:lnTo>
                <a:close/>
                <a:moveTo>
                  <a:pt x="24231" y="133342"/>
                </a:moveTo>
                <a:lnTo>
                  <a:pt x="24231" y="206545"/>
                </a:lnTo>
                <a:lnTo>
                  <a:pt x="13499" y="223505"/>
                </a:lnTo>
                <a:lnTo>
                  <a:pt x="0" y="245723"/>
                </a:lnTo>
                <a:lnTo>
                  <a:pt x="0" y="173915"/>
                </a:lnTo>
                <a:close/>
                <a:moveTo>
                  <a:pt x="24231" y="123476"/>
                </a:moveTo>
                <a:lnTo>
                  <a:pt x="24231" y="130027"/>
                </a:lnTo>
                <a:lnTo>
                  <a:pt x="17186" y="143459"/>
                </a:lnTo>
                <a:lnTo>
                  <a:pt x="0" y="171861"/>
                </a:lnTo>
                <a:lnTo>
                  <a:pt x="0" y="166299"/>
                </a:lnTo>
                <a:lnTo>
                  <a:pt x="18270" y="132668"/>
                </a:lnTo>
                <a:close/>
                <a:moveTo>
                  <a:pt x="10141" y="101902"/>
                </a:moveTo>
                <a:lnTo>
                  <a:pt x="3390" y="124989"/>
                </a:lnTo>
                <a:lnTo>
                  <a:pt x="0" y="135481"/>
                </a:lnTo>
                <a:lnTo>
                  <a:pt x="0" y="120168"/>
                </a:lnTo>
                <a:lnTo>
                  <a:pt x="2059" y="116043"/>
                </a:lnTo>
                <a:close/>
                <a:moveTo>
                  <a:pt x="24231" y="71662"/>
                </a:moveTo>
                <a:lnTo>
                  <a:pt x="24231" y="77243"/>
                </a:lnTo>
                <a:lnTo>
                  <a:pt x="10141" y="101902"/>
                </a:lnTo>
                <a:lnTo>
                  <a:pt x="11579" y="96983"/>
                </a:lnTo>
                <a:lnTo>
                  <a:pt x="18270" y="83584"/>
                </a:lnTo>
                <a:close/>
                <a:moveTo>
                  <a:pt x="8884" y="41579"/>
                </a:moveTo>
                <a:lnTo>
                  <a:pt x="5981" y="51185"/>
                </a:lnTo>
                <a:lnTo>
                  <a:pt x="0" y="58084"/>
                </a:lnTo>
                <a:lnTo>
                  <a:pt x="0" y="57571"/>
                </a:lnTo>
                <a:close/>
                <a:moveTo>
                  <a:pt x="24231" y="30135"/>
                </a:moveTo>
                <a:lnTo>
                  <a:pt x="24231" y="53709"/>
                </a:lnTo>
                <a:lnTo>
                  <a:pt x="11579" y="96983"/>
                </a:lnTo>
                <a:lnTo>
                  <a:pt x="2059" y="116043"/>
                </a:lnTo>
                <a:lnTo>
                  <a:pt x="1909" y="116307"/>
                </a:lnTo>
                <a:lnTo>
                  <a:pt x="0" y="120126"/>
                </a:lnTo>
                <a:lnTo>
                  <a:pt x="0" y="70975"/>
                </a:lnTo>
                <a:lnTo>
                  <a:pt x="5981" y="51185"/>
                </a:lnTo>
                <a:close/>
                <a:moveTo>
                  <a:pt x="20675" y="0"/>
                </a:moveTo>
                <a:lnTo>
                  <a:pt x="24231" y="0"/>
                </a:lnTo>
                <a:lnTo>
                  <a:pt x="24231" y="13954"/>
                </a:lnTo>
                <a:lnTo>
                  <a:pt x="8884" y="41579"/>
                </a:lnTo>
                <a:lnTo>
                  <a:pt x="12161" y="30736"/>
                </a:lnTo>
                <a:close/>
                <a:moveTo>
                  <a:pt x="0" y="0"/>
                </a:moveTo>
                <a:lnTo>
                  <a:pt x="3827" y="0"/>
                </a:lnTo>
                <a:lnTo>
                  <a:pt x="0" y="8201"/>
                </a:lnTo>
                <a:close/>
              </a:path>
            </a:pathLst>
          </a:custGeom>
          <a:blipFill dpi="0" rotWithShape="1">
            <a:blip r:embed="rId3"/>
            <a:srcRect/>
            <a:stretch>
              <a:fillRect/>
            </a:stretch>
          </a:blip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noAutofit/>
          </a:bodyPr>
          <a:lstStyle/>
          <a:p>
            <a:endParaRPr lang="zh-CN" altLang="en-US">
              <a:cs typeface="+mn-ea"/>
              <a:sym typeface="+mn-lt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1775771" y="378334"/>
            <a:ext cx="38504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800" b="1" dirty="0">
                <a:solidFill>
                  <a:schemeClr val="bg1"/>
                </a:solidFill>
                <a:cs typeface="+mn-ea"/>
                <a:sym typeface="+mn-lt"/>
              </a:rPr>
              <a:t>2</a:t>
            </a:r>
            <a:endParaRPr lang="zh-CN" altLang="en-US" sz="2800" b="1" dirty="0">
              <a:solidFill>
                <a:schemeClr val="bg1"/>
              </a:solidFill>
              <a:cs typeface="+mn-ea"/>
              <a:sym typeface="+mn-lt"/>
            </a:endParaRPr>
          </a:p>
        </p:txBody>
      </p:sp>
      <p:sp>
        <p:nvSpPr>
          <p:cNvPr id="11" name="TextBox 38">
            <a:extLst>
              <a:ext uri="{FF2B5EF4-FFF2-40B4-BE49-F238E27FC236}">
                <a16:creationId xmlns:a16="http://schemas.microsoft.com/office/drawing/2014/main" id="{9F732D42-E36B-6C4E-ACDB-7C6C50249DEA}"/>
              </a:ext>
            </a:extLst>
          </p:cNvPr>
          <p:cNvSpPr txBox="1"/>
          <p:nvPr/>
        </p:nvSpPr>
        <p:spPr>
          <a:xfrm>
            <a:off x="461613" y="3251959"/>
            <a:ext cx="6599719" cy="2299540"/>
          </a:xfrm>
          <a:prstGeom prst="rect">
            <a:avLst/>
          </a:prstGeom>
          <a:noFill/>
        </p:spPr>
        <p:txBody>
          <a:bodyPr wrap="square" lIns="0" rIns="0" bIns="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zh-CN" sz="2000" dirty="0"/>
              <a:t>不论是盈利还是亏损，企业处于</a:t>
            </a:r>
            <a:r>
              <a:rPr lang="en-US" altLang="zh-CN" sz="2000" dirty="0"/>
              <a:t>MR=MC</a:t>
            </a:r>
            <a:r>
              <a:rPr lang="zh-CN" altLang="zh-CN" sz="2000" dirty="0"/>
              <a:t>时，是最优的产量</a:t>
            </a:r>
            <a:endParaRPr lang="en-US" altLang="zh-CN" sz="2000" dirty="0"/>
          </a:p>
          <a:p>
            <a:pPr>
              <a:lnSpc>
                <a:spcPct val="150000"/>
              </a:lnSpc>
            </a:pPr>
            <a:r>
              <a:rPr lang="zh-CN" altLang="zh-CN" sz="2000" b="1" dirty="0"/>
              <a:t>所以，边际成本等于边际收益既可以作为</a:t>
            </a:r>
            <a:r>
              <a:rPr lang="zh-CN" altLang="zh-CN" sz="2000" b="1" dirty="0">
                <a:solidFill>
                  <a:srgbClr val="FF0000"/>
                </a:solidFill>
              </a:rPr>
              <a:t>利润最大化均衡条件</a:t>
            </a:r>
            <a:r>
              <a:rPr lang="zh-CN" altLang="zh-CN" sz="2000" b="1" dirty="0"/>
              <a:t>，也可称为</a:t>
            </a:r>
            <a:r>
              <a:rPr lang="zh-CN" altLang="zh-CN" sz="2000" b="1" dirty="0">
                <a:solidFill>
                  <a:srgbClr val="FF0000"/>
                </a:solidFill>
              </a:rPr>
              <a:t>亏损最小</a:t>
            </a:r>
            <a:r>
              <a:rPr lang="zh-CN" altLang="zh-CN" sz="2000" b="1" dirty="0"/>
              <a:t>的均衡条件。</a:t>
            </a:r>
            <a:endParaRPr lang="en-US" altLang="zh-CN" sz="2000" b="1" dirty="0"/>
          </a:p>
          <a:p>
            <a:pPr>
              <a:lnSpc>
                <a:spcPct val="150000"/>
              </a:lnSpc>
            </a:pPr>
            <a:r>
              <a:rPr lang="zh-CN" altLang="zh-CN" sz="2000" dirty="0"/>
              <a:t>在长期生产中，企业实现利润最大化的决策</a:t>
            </a:r>
            <a:endParaRPr lang="en-US" altLang="zh-CN" sz="2000" dirty="0"/>
          </a:p>
          <a:p>
            <a:pPr>
              <a:lnSpc>
                <a:spcPct val="150000"/>
              </a:lnSpc>
            </a:pPr>
            <a:r>
              <a:rPr lang="zh-CN" altLang="zh-CN" sz="2000" dirty="0"/>
              <a:t>原则仍然是边际收益</a:t>
            </a:r>
            <a:r>
              <a:rPr lang="en-US" altLang="zh-CN" sz="2000" dirty="0"/>
              <a:t>=</a:t>
            </a:r>
            <a:r>
              <a:rPr lang="zh-CN" altLang="zh-CN" sz="2000" dirty="0"/>
              <a:t>边际成本</a:t>
            </a:r>
          </a:p>
        </p:txBody>
      </p:sp>
      <p:cxnSp>
        <p:nvCxnSpPr>
          <p:cNvPr id="13" name="直线箭头连接符 12">
            <a:extLst>
              <a:ext uri="{FF2B5EF4-FFF2-40B4-BE49-F238E27FC236}">
                <a16:creationId xmlns:a16="http://schemas.microsoft.com/office/drawing/2014/main" id="{BB2BF350-E67C-7641-B5A7-8EB10912758E}"/>
              </a:ext>
            </a:extLst>
          </p:cNvPr>
          <p:cNvCxnSpPr>
            <a:cxnSpLocks/>
          </p:cNvCxnSpPr>
          <p:nvPr/>
        </p:nvCxnSpPr>
        <p:spPr>
          <a:xfrm>
            <a:off x="7403375" y="5931221"/>
            <a:ext cx="3437693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直线箭头连接符 13">
            <a:extLst>
              <a:ext uri="{FF2B5EF4-FFF2-40B4-BE49-F238E27FC236}">
                <a16:creationId xmlns:a16="http://schemas.microsoft.com/office/drawing/2014/main" id="{9E9F3E31-AAE9-504A-B589-CE58DC4FA6C3}"/>
              </a:ext>
            </a:extLst>
          </p:cNvPr>
          <p:cNvCxnSpPr>
            <a:cxnSpLocks/>
          </p:cNvCxnSpPr>
          <p:nvPr/>
        </p:nvCxnSpPr>
        <p:spPr>
          <a:xfrm flipV="1">
            <a:off x="7403375" y="3883136"/>
            <a:ext cx="0" cy="206867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直线连接符 14">
            <a:extLst>
              <a:ext uri="{FF2B5EF4-FFF2-40B4-BE49-F238E27FC236}">
                <a16:creationId xmlns:a16="http://schemas.microsoft.com/office/drawing/2014/main" id="{5A001014-9945-FA4A-91A1-B6203D9DDFC5}"/>
              </a:ext>
            </a:extLst>
          </p:cNvPr>
          <p:cNvCxnSpPr>
            <a:cxnSpLocks/>
          </p:cNvCxnSpPr>
          <p:nvPr/>
        </p:nvCxnSpPr>
        <p:spPr>
          <a:xfrm flipH="1">
            <a:off x="7385701" y="4953783"/>
            <a:ext cx="1987440" cy="0"/>
          </a:xfrm>
          <a:prstGeom prst="line">
            <a:avLst/>
          </a:prstGeom>
          <a:ln w="22225">
            <a:solidFill>
              <a:schemeClr val="tx2">
                <a:lumMod val="60000"/>
                <a:lumOff val="40000"/>
              </a:scheme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文本框 15">
            <a:extLst>
              <a:ext uri="{FF2B5EF4-FFF2-40B4-BE49-F238E27FC236}">
                <a16:creationId xmlns:a16="http://schemas.microsoft.com/office/drawing/2014/main" id="{21734B94-3668-5F4C-8233-503FBD86C40A}"/>
              </a:ext>
            </a:extLst>
          </p:cNvPr>
          <p:cNvSpPr txBox="1"/>
          <p:nvPr/>
        </p:nvSpPr>
        <p:spPr>
          <a:xfrm>
            <a:off x="10841068" y="5951814"/>
            <a:ext cx="3642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zh-CN" dirty="0"/>
              <a:t>Q</a:t>
            </a:r>
            <a:endParaRPr kumimoji="1" lang="zh-CN" altLang="en-US" dirty="0"/>
          </a:p>
        </p:txBody>
      </p:sp>
      <p:sp>
        <p:nvSpPr>
          <p:cNvPr id="17" name="文本框 16">
            <a:extLst>
              <a:ext uri="{FF2B5EF4-FFF2-40B4-BE49-F238E27FC236}">
                <a16:creationId xmlns:a16="http://schemas.microsoft.com/office/drawing/2014/main" id="{F3007FD5-6A5A-7C46-8074-534F63BCBF94}"/>
              </a:ext>
            </a:extLst>
          </p:cNvPr>
          <p:cNvSpPr txBox="1"/>
          <p:nvPr/>
        </p:nvSpPr>
        <p:spPr>
          <a:xfrm>
            <a:off x="6997818" y="3717508"/>
            <a:ext cx="3385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zh-CN" dirty="0"/>
              <a:t>P</a:t>
            </a:r>
            <a:endParaRPr kumimoji="1" lang="zh-CN" altLang="en-US" dirty="0"/>
          </a:p>
        </p:txBody>
      </p:sp>
      <p:sp>
        <p:nvSpPr>
          <p:cNvPr id="19" name="文本框 18">
            <a:extLst>
              <a:ext uri="{FF2B5EF4-FFF2-40B4-BE49-F238E27FC236}">
                <a16:creationId xmlns:a16="http://schemas.microsoft.com/office/drawing/2014/main" id="{CA0AC73A-BDF0-4647-8EFF-3A5438D1861A}"/>
              </a:ext>
            </a:extLst>
          </p:cNvPr>
          <p:cNvSpPr txBox="1"/>
          <p:nvPr/>
        </p:nvSpPr>
        <p:spPr>
          <a:xfrm>
            <a:off x="7323548" y="6411562"/>
            <a:ext cx="34163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zh-CN" altLang="en-US" dirty="0"/>
              <a:t>完全竞争市场上企业的产量决策</a:t>
            </a:r>
          </a:p>
        </p:txBody>
      </p:sp>
      <p:sp>
        <p:nvSpPr>
          <p:cNvPr id="20" name="文本框 19">
            <a:extLst>
              <a:ext uri="{FF2B5EF4-FFF2-40B4-BE49-F238E27FC236}">
                <a16:creationId xmlns:a16="http://schemas.microsoft.com/office/drawing/2014/main" id="{7396326B-B5F1-6E4E-8084-F40325FF9FC3}"/>
              </a:ext>
            </a:extLst>
          </p:cNvPr>
          <p:cNvSpPr txBox="1"/>
          <p:nvPr/>
        </p:nvSpPr>
        <p:spPr>
          <a:xfrm>
            <a:off x="7010642" y="5820726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zh-CN" dirty="0"/>
              <a:t>0</a:t>
            </a:r>
            <a:endParaRPr kumimoji="1" lang="zh-CN" altLang="en-US" dirty="0"/>
          </a:p>
        </p:txBody>
      </p:sp>
      <p:sp>
        <p:nvSpPr>
          <p:cNvPr id="21" name="矩形 20">
            <a:extLst>
              <a:ext uri="{FF2B5EF4-FFF2-40B4-BE49-F238E27FC236}">
                <a16:creationId xmlns:a16="http://schemas.microsoft.com/office/drawing/2014/main" id="{2EAECFC1-8A20-C644-9401-22AE802F2545}"/>
              </a:ext>
            </a:extLst>
          </p:cNvPr>
          <p:cNvSpPr/>
          <p:nvPr/>
        </p:nvSpPr>
        <p:spPr>
          <a:xfrm>
            <a:off x="8551067" y="4584451"/>
            <a:ext cx="33855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kumimoji="1" lang="en-US" altLang="zh-CN" dirty="0"/>
              <a:t>A</a:t>
            </a:r>
            <a:endParaRPr kumimoji="1" lang="zh-CN" altLang="en-US" dirty="0"/>
          </a:p>
        </p:txBody>
      </p:sp>
      <p:sp>
        <p:nvSpPr>
          <p:cNvPr id="22" name="矩形 21">
            <a:extLst>
              <a:ext uri="{FF2B5EF4-FFF2-40B4-BE49-F238E27FC236}">
                <a16:creationId xmlns:a16="http://schemas.microsoft.com/office/drawing/2014/main" id="{DE2CB4CB-07BD-794B-B9CB-7909208EE5F8}"/>
              </a:ext>
            </a:extLst>
          </p:cNvPr>
          <p:cNvSpPr/>
          <p:nvPr/>
        </p:nvSpPr>
        <p:spPr>
          <a:xfrm>
            <a:off x="9655950" y="4769117"/>
            <a:ext cx="221086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kumimoji="1" lang="en-US" altLang="zh-CN" dirty="0"/>
              <a:t>MR=AR=</a:t>
            </a:r>
            <a:r>
              <a:rPr kumimoji="1" lang="zh-CN" altLang="en-US" dirty="0"/>
              <a:t>均衡价格</a:t>
            </a:r>
            <a:r>
              <a:rPr kumimoji="1" lang="en-US" altLang="zh-CN" dirty="0"/>
              <a:t>P</a:t>
            </a:r>
            <a:endParaRPr kumimoji="1" lang="zh-CN" altLang="en-US" dirty="0"/>
          </a:p>
        </p:txBody>
      </p:sp>
      <p:sp>
        <p:nvSpPr>
          <p:cNvPr id="24" name="任意形状 23">
            <a:extLst>
              <a:ext uri="{FF2B5EF4-FFF2-40B4-BE49-F238E27FC236}">
                <a16:creationId xmlns:a16="http://schemas.microsoft.com/office/drawing/2014/main" id="{A9F630C5-D796-9640-AF4E-244369304A1C}"/>
              </a:ext>
            </a:extLst>
          </p:cNvPr>
          <p:cNvSpPr/>
          <p:nvPr/>
        </p:nvSpPr>
        <p:spPr>
          <a:xfrm>
            <a:off x="7460786" y="4236542"/>
            <a:ext cx="2055412" cy="1556890"/>
          </a:xfrm>
          <a:custGeom>
            <a:avLst/>
            <a:gdLst>
              <a:gd name="connsiteX0" fmla="*/ 0 w 2055412"/>
              <a:gd name="connsiteY0" fmla="*/ 1288398 h 1556890"/>
              <a:gd name="connsiteX1" fmla="*/ 473528 w 2055412"/>
              <a:gd name="connsiteY1" fmla="*/ 1484340 h 1556890"/>
              <a:gd name="connsiteX2" fmla="*/ 1828800 w 2055412"/>
              <a:gd name="connsiteY2" fmla="*/ 210712 h 1556890"/>
              <a:gd name="connsiteX3" fmla="*/ 2041071 w 2055412"/>
              <a:gd name="connsiteY3" fmla="*/ 14769 h 15568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055412" h="1556890">
                <a:moveTo>
                  <a:pt x="0" y="1288398"/>
                </a:moveTo>
                <a:cubicBezTo>
                  <a:pt x="84364" y="1476176"/>
                  <a:pt x="168728" y="1663954"/>
                  <a:pt x="473528" y="1484340"/>
                </a:cubicBezTo>
                <a:cubicBezTo>
                  <a:pt x="778328" y="1304726"/>
                  <a:pt x="1567543" y="455640"/>
                  <a:pt x="1828800" y="210712"/>
                </a:cubicBezTo>
                <a:cubicBezTo>
                  <a:pt x="2090057" y="-34217"/>
                  <a:pt x="2065564" y="-9724"/>
                  <a:pt x="2041071" y="14769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cxnSp>
        <p:nvCxnSpPr>
          <p:cNvPr id="27" name="直线连接符 26">
            <a:extLst>
              <a:ext uri="{FF2B5EF4-FFF2-40B4-BE49-F238E27FC236}">
                <a16:creationId xmlns:a16="http://schemas.microsoft.com/office/drawing/2014/main" id="{4C9DF09C-388B-2048-84DE-37B519A5B979}"/>
              </a:ext>
            </a:extLst>
          </p:cNvPr>
          <p:cNvCxnSpPr/>
          <p:nvPr/>
        </p:nvCxnSpPr>
        <p:spPr>
          <a:xfrm>
            <a:off x="8251038" y="4953783"/>
            <a:ext cx="0" cy="977438"/>
          </a:xfrm>
          <a:prstGeom prst="line">
            <a:avLst/>
          </a:prstGeom>
          <a:ln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直线连接符 28">
            <a:extLst>
              <a:ext uri="{FF2B5EF4-FFF2-40B4-BE49-F238E27FC236}">
                <a16:creationId xmlns:a16="http://schemas.microsoft.com/office/drawing/2014/main" id="{907DC8E6-BA87-704C-ABFE-9756DF4D4A64}"/>
              </a:ext>
            </a:extLst>
          </p:cNvPr>
          <p:cNvCxnSpPr/>
          <p:nvPr/>
        </p:nvCxnSpPr>
        <p:spPr>
          <a:xfrm>
            <a:off x="8778995" y="4974376"/>
            <a:ext cx="0" cy="977438"/>
          </a:xfrm>
          <a:prstGeom prst="line">
            <a:avLst/>
          </a:prstGeom>
          <a:ln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直线连接符 29">
            <a:extLst>
              <a:ext uri="{FF2B5EF4-FFF2-40B4-BE49-F238E27FC236}">
                <a16:creationId xmlns:a16="http://schemas.microsoft.com/office/drawing/2014/main" id="{CC8CBF72-33D7-C448-A887-DAD127775EA3}"/>
              </a:ext>
            </a:extLst>
          </p:cNvPr>
          <p:cNvCxnSpPr>
            <a:cxnSpLocks/>
          </p:cNvCxnSpPr>
          <p:nvPr/>
        </p:nvCxnSpPr>
        <p:spPr>
          <a:xfrm>
            <a:off x="9164001" y="4649730"/>
            <a:ext cx="0" cy="1281491"/>
          </a:xfrm>
          <a:prstGeom prst="line">
            <a:avLst/>
          </a:prstGeom>
          <a:ln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矩形 31">
            <a:extLst>
              <a:ext uri="{FF2B5EF4-FFF2-40B4-BE49-F238E27FC236}">
                <a16:creationId xmlns:a16="http://schemas.microsoft.com/office/drawing/2014/main" id="{3B0700B6-0469-9E44-891E-22AE8E644481}"/>
              </a:ext>
            </a:extLst>
          </p:cNvPr>
          <p:cNvSpPr/>
          <p:nvPr/>
        </p:nvSpPr>
        <p:spPr>
          <a:xfrm>
            <a:off x="9343044" y="4732809"/>
            <a:ext cx="31290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dirty="0"/>
              <a:t>d</a:t>
            </a:r>
            <a:endParaRPr kumimoji="1" lang="zh-CN" altLang="en-US" dirty="0"/>
          </a:p>
        </p:txBody>
      </p:sp>
      <p:sp>
        <p:nvSpPr>
          <p:cNvPr id="33" name="矩形 32">
            <a:extLst>
              <a:ext uri="{FF2B5EF4-FFF2-40B4-BE49-F238E27FC236}">
                <a16:creationId xmlns:a16="http://schemas.microsoft.com/office/drawing/2014/main" id="{009142A1-DC36-6948-B465-C9F572C309C6}"/>
              </a:ext>
            </a:extLst>
          </p:cNvPr>
          <p:cNvSpPr/>
          <p:nvPr/>
        </p:nvSpPr>
        <p:spPr>
          <a:xfrm>
            <a:off x="9373141" y="3884064"/>
            <a:ext cx="54373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kumimoji="1" lang="en-US" altLang="zh-CN" dirty="0"/>
              <a:t>MC</a:t>
            </a:r>
            <a:endParaRPr kumimoji="1" lang="zh-CN" altLang="en-US" dirty="0"/>
          </a:p>
        </p:txBody>
      </p:sp>
      <p:sp>
        <p:nvSpPr>
          <p:cNvPr id="35" name="矩形 34">
            <a:extLst>
              <a:ext uri="{FF2B5EF4-FFF2-40B4-BE49-F238E27FC236}">
                <a16:creationId xmlns:a16="http://schemas.microsoft.com/office/drawing/2014/main" id="{5B39DEF1-84E0-F043-92EE-F914800FB392}"/>
              </a:ext>
            </a:extLst>
          </p:cNvPr>
          <p:cNvSpPr/>
          <p:nvPr/>
        </p:nvSpPr>
        <p:spPr>
          <a:xfrm>
            <a:off x="8014424" y="5921184"/>
            <a:ext cx="45497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dirty="0"/>
              <a:t>Q</a:t>
            </a:r>
            <a:r>
              <a:rPr lang="en-US" altLang="zh-CN" baseline="-25000" dirty="0"/>
              <a:t>1</a:t>
            </a:r>
            <a:endParaRPr kumimoji="1" lang="zh-CN" altLang="en-US" dirty="0"/>
          </a:p>
        </p:txBody>
      </p:sp>
      <p:sp>
        <p:nvSpPr>
          <p:cNvPr id="36" name="矩形 35">
            <a:extLst>
              <a:ext uri="{FF2B5EF4-FFF2-40B4-BE49-F238E27FC236}">
                <a16:creationId xmlns:a16="http://schemas.microsoft.com/office/drawing/2014/main" id="{6AC8479F-EAE7-064D-AC64-59705C1B0C1D}"/>
              </a:ext>
            </a:extLst>
          </p:cNvPr>
          <p:cNvSpPr/>
          <p:nvPr/>
        </p:nvSpPr>
        <p:spPr>
          <a:xfrm>
            <a:off x="8551067" y="5926454"/>
            <a:ext cx="45497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dirty="0"/>
              <a:t>Q</a:t>
            </a:r>
            <a:r>
              <a:rPr lang="en-US" altLang="zh-CN" baseline="-25000" dirty="0"/>
              <a:t>2</a:t>
            </a:r>
            <a:endParaRPr kumimoji="1" lang="zh-CN" altLang="en-US" dirty="0"/>
          </a:p>
        </p:txBody>
      </p:sp>
      <p:sp>
        <p:nvSpPr>
          <p:cNvPr id="37" name="矩形 36">
            <a:extLst>
              <a:ext uri="{FF2B5EF4-FFF2-40B4-BE49-F238E27FC236}">
                <a16:creationId xmlns:a16="http://schemas.microsoft.com/office/drawing/2014/main" id="{F0077D45-60CC-3147-86E7-B3FD8FCA0C8B}"/>
              </a:ext>
            </a:extLst>
          </p:cNvPr>
          <p:cNvSpPr/>
          <p:nvPr/>
        </p:nvSpPr>
        <p:spPr>
          <a:xfrm>
            <a:off x="9061228" y="5939595"/>
            <a:ext cx="45497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dirty="0"/>
              <a:t>Q</a:t>
            </a:r>
            <a:r>
              <a:rPr lang="en-US" altLang="zh-CN" baseline="-25000" dirty="0"/>
              <a:t>3</a:t>
            </a:r>
            <a:endParaRPr kumimoji="1" lang="zh-CN" altLang="en-US" dirty="0"/>
          </a:p>
        </p:txBody>
      </p:sp>
      <p:pic>
        <p:nvPicPr>
          <p:cNvPr id="28" name="图片 27">
            <a:extLst>
              <a:ext uri="{FF2B5EF4-FFF2-40B4-BE49-F238E27FC236}">
                <a16:creationId xmlns:a16="http://schemas.microsoft.com/office/drawing/2014/main" id="{BDC97921-532F-43AB-A137-42A4722396A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403375" y="980519"/>
            <a:ext cx="4311365" cy="27542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7510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Click="0" advTm="5000">
        <p14:gallery dir="l"/>
      </p:transition>
    </mc:Choice>
    <mc:Fallback xmlns="">
      <p:transition spd="slow" advClick="0" advTm="5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0" decel="100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" accel="100000" fill="hold">
                                          <p:stCondLst>
                                            <p:cond delay="45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45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" accel="100000" fill="hold">
                                          <p:stCondLst>
                                            <p:cond delay="45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2" grpId="0"/>
      <p:bldP spid="1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任意多边形 1"/>
          <p:cNvSpPr/>
          <p:nvPr/>
        </p:nvSpPr>
        <p:spPr>
          <a:xfrm flipH="1">
            <a:off x="902513" y="235133"/>
            <a:ext cx="1998618" cy="953587"/>
          </a:xfrm>
          <a:custGeom>
            <a:avLst/>
            <a:gdLst>
              <a:gd name="connsiteX0" fmla="*/ 2312125 w 5996287"/>
              <a:gd name="connsiteY0" fmla="*/ 39195 h 3474727"/>
              <a:gd name="connsiteX1" fmla="*/ 0 w 5996287"/>
              <a:gd name="connsiteY1" fmla="*/ 1750430 h 3474727"/>
              <a:gd name="connsiteX2" fmla="*/ 2325188 w 5996287"/>
              <a:gd name="connsiteY2" fmla="*/ 130635 h 3474727"/>
              <a:gd name="connsiteX3" fmla="*/ 91440 w 5996287"/>
              <a:gd name="connsiteY3" fmla="*/ 1789618 h 3474727"/>
              <a:gd name="connsiteX4" fmla="*/ 2468880 w 5996287"/>
              <a:gd name="connsiteY4" fmla="*/ 222075 h 3474727"/>
              <a:gd name="connsiteX5" fmla="*/ 117565 w 5996287"/>
              <a:gd name="connsiteY5" fmla="*/ 1933310 h 3474727"/>
              <a:gd name="connsiteX6" fmla="*/ 2625634 w 5996287"/>
              <a:gd name="connsiteY6" fmla="*/ 7 h 3474727"/>
              <a:gd name="connsiteX7" fmla="*/ 326571 w 5996287"/>
              <a:gd name="connsiteY7" fmla="*/ 1959435 h 3474727"/>
              <a:gd name="connsiteX8" fmla="*/ 2795451 w 5996287"/>
              <a:gd name="connsiteY8" fmla="*/ 104510 h 3474727"/>
              <a:gd name="connsiteX9" fmla="*/ 404948 w 5996287"/>
              <a:gd name="connsiteY9" fmla="*/ 2129253 h 3474727"/>
              <a:gd name="connsiteX10" fmla="*/ 3161211 w 5996287"/>
              <a:gd name="connsiteY10" fmla="*/ 78384 h 3474727"/>
              <a:gd name="connsiteX11" fmla="*/ 209005 w 5996287"/>
              <a:gd name="connsiteY11" fmla="*/ 2416635 h 3474727"/>
              <a:gd name="connsiteX12" fmla="*/ 3252651 w 5996287"/>
              <a:gd name="connsiteY12" fmla="*/ 130635 h 3474727"/>
              <a:gd name="connsiteX13" fmla="*/ 666205 w 5996287"/>
              <a:gd name="connsiteY13" fmla="*/ 2220693 h 3474727"/>
              <a:gd name="connsiteX14" fmla="*/ 3291840 w 5996287"/>
              <a:gd name="connsiteY14" fmla="*/ 235138 h 3474727"/>
              <a:gd name="connsiteX15" fmla="*/ 888274 w 5996287"/>
              <a:gd name="connsiteY15" fmla="*/ 2364384 h 3474727"/>
              <a:gd name="connsiteX16" fmla="*/ 3500845 w 5996287"/>
              <a:gd name="connsiteY16" fmla="*/ 365767 h 3474727"/>
              <a:gd name="connsiteX17" fmla="*/ 718457 w 5996287"/>
              <a:gd name="connsiteY17" fmla="*/ 2286007 h 3474727"/>
              <a:gd name="connsiteX18" fmla="*/ 3644537 w 5996287"/>
              <a:gd name="connsiteY18" fmla="*/ 457207 h 3474727"/>
              <a:gd name="connsiteX19" fmla="*/ 1005840 w 5996287"/>
              <a:gd name="connsiteY19" fmla="*/ 2442761 h 3474727"/>
              <a:gd name="connsiteX20" fmla="*/ 4023360 w 5996287"/>
              <a:gd name="connsiteY20" fmla="*/ 313515 h 3474727"/>
              <a:gd name="connsiteX21" fmla="*/ 1201783 w 5996287"/>
              <a:gd name="connsiteY21" fmla="*/ 2508075 h 3474727"/>
              <a:gd name="connsiteX22" fmla="*/ 4088674 w 5996287"/>
              <a:gd name="connsiteY22" fmla="*/ 522521 h 3474727"/>
              <a:gd name="connsiteX23" fmla="*/ 1463040 w 5996287"/>
              <a:gd name="connsiteY23" fmla="*/ 2612578 h 3474727"/>
              <a:gd name="connsiteX24" fmla="*/ 4206240 w 5996287"/>
              <a:gd name="connsiteY24" fmla="*/ 574773 h 3474727"/>
              <a:gd name="connsiteX25" fmla="*/ 1254034 w 5996287"/>
              <a:gd name="connsiteY25" fmla="*/ 2625641 h 3474727"/>
              <a:gd name="connsiteX26" fmla="*/ 4545874 w 5996287"/>
              <a:gd name="connsiteY26" fmla="*/ 666213 h 3474727"/>
              <a:gd name="connsiteX27" fmla="*/ 1881051 w 5996287"/>
              <a:gd name="connsiteY27" fmla="*/ 2677893 h 3474727"/>
              <a:gd name="connsiteX28" fmla="*/ 4846320 w 5996287"/>
              <a:gd name="connsiteY28" fmla="*/ 600898 h 3474727"/>
              <a:gd name="connsiteX29" fmla="*/ 1750423 w 5996287"/>
              <a:gd name="connsiteY29" fmla="*/ 2508075 h 3474727"/>
              <a:gd name="connsiteX30" fmla="*/ 4833257 w 5996287"/>
              <a:gd name="connsiteY30" fmla="*/ 914407 h 3474727"/>
              <a:gd name="connsiteX31" fmla="*/ 1841863 w 5996287"/>
              <a:gd name="connsiteY31" fmla="*/ 3004464 h 3474727"/>
              <a:gd name="connsiteX32" fmla="*/ 5068388 w 5996287"/>
              <a:gd name="connsiteY32" fmla="*/ 679275 h 3474727"/>
              <a:gd name="connsiteX33" fmla="*/ 1894114 w 5996287"/>
              <a:gd name="connsiteY33" fmla="*/ 3226533 h 3474727"/>
              <a:gd name="connsiteX34" fmla="*/ 5603965 w 5996287"/>
              <a:gd name="connsiteY34" fmla="*/ 587835 h 3474727"/>
              <a:gd name="connsiteX35" fmla="*/ 2325188 w 5996287"/>
              <a:gd name="connsiteY35" fmla="*/ 3278784 h 3474727"/>
              <a:gd name="connsiteX36" fmla="*/ 5826034 w 5996287"/>
              <a:gd name="connsiteY36" fmla="*/ 757653 h 3474727"/>
              <a:gd name="connsiteX37" fmla="*/ 2220685 w 5996287"/>
              <a:gd name="connsiteY37" fmla="*/ 3122030 h 3474727"/>
              <a:gd name="connsiteX38" fmla="*/ 5995851 w 5996287"/>
              <a:gd name="connsiteY38" fmla="*/ 940533 h 3474727"/>
              <a:gd name="connsiteX39" fmla="*/ 2416628 w 5996287"/>
              <a:gd name="connsiteY39" fmla="*/ 3474727 h 34747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</a:cxnLst>
            <a:rect l="l" t="t" r="r" b="b"/>
            <a:pathLst>
              <a:path w="5996287" h="3474727">
                <a:moveTo>
                  <a:pt x="2312125" y="39195"/>
                </a:moveTo>
                <a:lnTo>
                  <a:pt x="0" y="1750430"/>
                </a:lnTo>
                <a:cubicBezTo>
                  <a:pt x="2177" y="1765670"/>
                  <a:pt x="2309948" y="124104"/>
                  <a:pt x="2325188" y="130635"/>
                </a:cubicBezTo>
                <a:cubicBezTo>
                  <a:pt x="2340428" y="137166"/>
                  <a:pt x="67491" y="1774378"/>
                  <a:pt x="91440" y="1789618"/>
                </a:cubicBezTo>
                <a:cubicBezTo>
                  <a:pt x="115389" y="1804858"/>
                  <a:pt x="2464526" y="198126"/>
                  <a:pt x="2468880" y="222075"/>
                </a:cubicBezTo>
                <a:cubicBezTo>
                  <a:pt x="2473234" y="246024"/>
                  <a:pt x="91439" y="1970321"/>
                  <a:pt x="117565" y="1933310"/>
                </a:cubicBezTo>
                <a:cubicBezTo>
                  <a:pt x="143691" y="1896299"/>
                  <a:pt x="2590800" y="-4347"/>
                  <a:pt x="2625634" y="7"/>
                </a:cubicBezTo>
                <a:cubicBezTo>
                  <a:pt x="2660468" y="4361"/>
                  <a:pt x="298268" y="1942018"/>
                  <a:pt x="326571" y="1959435"/>
                </a:cubicBezTo>
                <a:cubicBezTo>
                  <a:pt x="354874" y="1976852"/>
                  <a:pt x="2782388" y="76207"/>
                  <a:pt x="2795451" y="104510"/>
                </a:cubicBezTo>
                <a:cubicBezTo>
                  <a:pt x="2808514" y="132813"/>
                  <a:pt x="343988" y="2133607"/>
                  <a:pt x="404948" y="2129253"/>
                </a:cubicBezTo>
                <a:cubicBezTo>
                  <a:pt x="465908" y="2124899"/>
                  <a:pt x="3193868" y="30487"/>
                  <a:pt x="3161211" y="78384"/>
                </a:cubicBezTo>
                <a:cubicBezTo>
                  <a:pt x="3128554" y="126281"/>
                  <a:pt x="193765" y="2407927"/>
                  <a:pt x="209005" y="2416635"/>
                </a:cubicBezTo>
                <a:cubicBezTo>
                  <a:pt x="224245" y="2425343"/>
                  <a:pt x="3176451" y="163292"/>
                  <a:pt x="3252651" y="130635"/>
                </a:cubicBezTo>
                <a:cubicBezTo>
                  <a:pt x="3328851" y="97978"/>
                  <a:pt x="659673" y="2203276"/>
                  <a:pt x="666205" y="2220693"/>
                </a:cubicBezTo>
                <a:cubicBezTo>
                  <a:pt x="672736" y="2238110"/>
                  <a:pt x="3254829" y="211190"/>
                  <a:pt x="3291840" y="235138"/>
                </a:cubicBezTo>
                <a:cubicBezTo>
                  <a:pt x="3328852" y="259087"/>
                  <a:pt x="853440" y="2342613"/>
                  <a:pt x="888274" y="2364384"/>
                </a:cubicBezTo>
                <a:cubicBezTo>
                  <a:pt x="923108" y="2386156"/>
                  <a:pt x="3529148" y="378830"/>
                  <a:pt x="3500845" y="365767"/>
                </a:cubicBezTo>
                <a:cubicBezTo>
                  <a:pt x="3472542" y="352704"/>
                  <a:pt x="694508" y="2270767"/>
                  <a:pt x="718457" y="2286007"/>
                </a:cubicBezTo>
                <a:cubicBezTo>
                  <a:pt x="742406" y="2301247"/>
                  <a:pt x="3596640" y="431081"/>
                  <a:pt x="3644537" y="457207"/>
                </a:cubicBezTo>
                <a:cubicBezTo>
                  <a:pt x="3692434" y="483333"/>
                  <a:pt x="942703" y="2466710"/>
                  <a:pt x="1005840" y="2442761"/>
                </a:cubicBezTo>
                <a:cubicBezTo>
                  <a:pt x="1068977" y="2418812"/>
                  <a:pt x="3990703" y="302629"/>
                  <a:pt x="4023360" y="313515"/>
                </a:cubicBezTo>
                <a:cubicBezTo>
                  <a:pt x="4056017" y="324401"/>
                  <a:pt x="1190897" y="2473241"/>
                  <a:pt x="1201783" y="2508075"/>
                </a:cubicBezTo>
                <a:cubicBezTo>
                  <a:pt x="1212669" y="2542909"/>
                  <a:pt x="4045131" y="505104"/>
                  <a:pt x="4088674" y="522521"/>
                </a:cubicBezTo>
                <a:cubicBezTo>
                  <a:pt x="4132217" y="539938"/>
                  <a:pt x="1443446" y="2603869"/>
                  <a:pt x="1463040" y="2612578"/>
                </a:cubicBezTo>
                <a:cubicBezTo>
                  <a:pt x="1482634" y="2621287"/>
                  <a:pt x="4241074" y="572596"/>
                  <a:pt x="4206240" y="574773"/>
                </a:cubicBezTo>
                <a:cubicBezTo>
                  <a:pt x="4171406" y="576950"/>
                  <a:pt x="1197428" y="2610401"/>
                  <a:pt x="1254034" y="2625641"/>
                </a:cubicBezTo>
                <a:cubicBezTo>
                  <a:pt x="1310640" y="2640881"/>
                  <a:pt x="4441371" y="657504"/>
                  <a:pt x="4545874" y="666213"/>
                </a:cubicBezTo>
                <a:cubicBezTo>
                  <a:pt x="4650377" y="674922"/>
                  <a:pt x="1830977" y="2688779"/>
                  <a:pt x="1881051" y="2677893"/>
                </a:cubicBezTo>
                <a:cubicBezTo>
                  <a:pt x="1931125" y="2667007"/>
                  <a:pt x="4868091" y="629201"/>
                  <a:pt x="4846320" y="600898"/>
                </a:cubicBezTo>
                <a:cubicBezTo>
                  <a:pt x="4824549" y="572595"/>
                  <a:pt x="1752600" y="2455824"/>
                  <a:pt x="1750423" y="2508075"/>
                </a:cubicBezTo>
                <a:cubicBezTo>
                  <a:pt x="1748246" y="2560326"/>
                  <a:pt x="4818017" y="831676"/>
                  <a:pt x="4833257" y="914407"/>
                </a:cubicBezTo>
                <a:cubicBezTo>
                  <a:pt x="4848497" y="997138"/>
                  <a:pt x="1802675" y="3043653"/>
                  <a:pt x="1841863" y="3004464"/>
                </a:cubicBezTo>
                <a:cubicBezTo>
                  <a:pt x="1881051" y="2965275"/>
                  <a:pt x="5059680" y="642264"/>
                  <a:pt x="5068388" y="679275"/>
                </a:cubicBezTo>
                <a:cubicBezTo>
                  <a:pt x="5077096" y="716286"/>
                  <a:pt x="1804851" y="3241773"/>
                  <a:pt x="1894114" y="3226533"/>
                </a:cubicBezTo>
                <a:cubicBezTo>
                  <a:pt x="1983377" y="3211293"/>
                  <a:pt x="5532119" y="579127"/>
                  <a:pt x="5603965" y="587835"/>
                </a:cubicBezTo>
                <a:cubicBezTo>
                  <a:pt x="5675811" y="596543"/>
                  <a:pt x="2288176" y="3250481"/>
                  <a:pt x="2325188" y="3278784"/>
                </a:cubicBezTo>
                <a:cubicBezTo>
                  <a:pt x="2362200" y="3307087"/>
                  <a:pt x="5843451" y="783779"/>
                  <a:pt x="5826034" y="757653"/>
                </a:cubicBezTo>
                <a:cubicBezTo>
                  <a:pt x="5808617" y="731527"/>
                  <a:pt x="2192382" y="3091550"/>
                  <a:pt x="2220685" y="3122030"/>
                </a:cubicBezTo>
                <a:cubicBezTo>
                  <a:pt x="2248988" y="3152510"/>
                  <a:pt x="5963194" y="881750"/>
                  <a:pt x="5995851" y="940533"/>
                </a:cubicBezTo>
                <a:cubicBezTo>
                  <a:pt x="6028508" y="999316"/>
                  <a:pt x="4222568" y="2237021"/>
                  <a:pt x="2416628" y="3474727"/>
                </a:cubicBezTo>
              </a:path>
            </a:pathLst>
          </a:custGeom>
          <a:noFill/>
          <a:ln w="3175">
            <a:solidFill>
              <a:srgbClr val="4D78B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  <a:sym typeface="+mn-lt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1586619" y="378334"/>
            <a:ext cx="38504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800" dirty="0">
                <a:solidFill>
                  <a:schemeClr val="bg1"/>
                </a:solidFill>
                <a:cs typeface="+mn-ea"/>
                <a:sym typeface="+mn-lt"/>
              </a:rPr>
              <a:t>1</a:t>
            </a:r>
            <a:endParaRPr lang="zh-CN" altLang="en-US" sz="2800" dirty="0">
              <a:solidFill>
                <a:schemeClr val="bg1"/>
              </a:solidFill>
              <a:cs typeface="+mn-ea"/>
              <a:sym typeface="+mn-lt"/>
            </a:endParaRPr>
          </a:p>
        </p:txBody>
      </p:sp>
      <p:sp>
        <p:nvSpPr>
          <p:cNvPr id="72" name="TextBox 38"/>
          <p:cNvSpPr txBox="1"/>
          <p:nvPr/>
        </p:nvSpPr>
        <p:spPr>
          <a:xfrm>
            <a:off x="376527" y="1406190"/>
            <a:ext cx="11438945" cy="3467937"/>
          </a:xfrm>
          <a:prstGeom prst="rect">
            <a:avLst/>
          </a:prstGeom>
          <a:noFill/>
        </p:spPr>
        <p:txBody>
          <a:bodyPr wrap="square" lIns="0" rIns="0" bIns="0" rtlCol="0">
            <a:spAutoFit/>
          </a:bodyPr>
          <a:lstStyle/>
          <a:p>
            <a:r>
              <a:rPr lang="zh-CN" altLang="en-US" sz="3600" dirty="0">
                <a:solidFill>
                  <a:srgbClr val="FC838C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Helvetica Neue"/>
              </a:rPr>
              <a:t>完全竞争市场上企业的短期</a:t>
            </a:r>
            <a:r>
              <a:rPr lang="zh-CN" altLang="en-US" sz="3600" b="1" dirty="0">
                <a:solidFill>
                  <a:srgbClr val="FC838C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Helvetica Neue"/>
              </a:rPr>
              <a:t>供给曲线</a:t>
            </a:r>
          </a:p>
          <a:p>
            <a:endParaRPr lang="zh-CN" altLang="en-US" sz="3600" b="1" dirty="0">
              <a:solidFill>
                <a:srgbClr val="FC838C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Helvetica Neue"/>
            </a:endParaRPr>
          </a:p>
          <a:p>
            <a:pPr>
              <a:lnSpc>
                <a:spcPct val="150000"/>
              </a:lnSpc>
            </a:pPr>
            <a:r>
              <a:rPr lang="zh-CN" altLang="zh-CN" sz="2400" dirty="0"/>
              <a:t>追求利润最大化的企业，总是按照</a:t>
            </a:r>
            <a:r>
              <a:rPr lang="zh-CN" altLang="zh-CN" sz="2400" b="1" dirty="0"/>
              <a:t>边际收益＝边际成本</a:t>
            </a:r>
            <a:r>
              <a:rPr lang="zh-CN" altLang="zh-CN" sz="2400" dirty="0"/>
              <a:t>的原则来选择最优生产规模。</a:t>
            </a:r>
          </a:p>
          <a:p>
            <a:pPr>
              <a:lnSpc>
                <a:spcPct val="150000"/>
              </a:lnSpc>
            </a:pPr>
            <a:r>
              <a:rPr lang="zh-CN" altLang="zh-CN" sz="2400" dirty="0"/>
              <a:t>当边际成本小于边际收益时，企业扩大产量，供给增加。</a:t>
            </a:r>
          </a:p>
          <a:p>
            <a:pPr>
              <a:lnSpc>
                <a:spcPct val="150000"/>
              </a:lnSpc>
            </a:pPr>
            <a:r>
              <a:rPr lang="zh-CN" altLang="zh-CN" sz="2400" dirty="0"/>
              <a:t>当边际成本大于边际收益时，企业缩小产量，供给减少。</a:t>
            </a:r>
          </a:p>
          <a:p>
            <a:pPr>
              <a:lnSpc>
                <a:spcPct val="150000"/>
              </a:lnSpc>
            </a:pPr>
            <a:r>
              <a:rPr lang="zh-CN" altLang="zh-CN" sz="2400" dirty="0"/>
              <a:t>所以：</a:t>
            </a:r>
            <a:r>
              <a:rPr lang="zh-CN" altLang="zh-CN" sz="2400" b="1" dirty="0">
                <a:solidFill>
                  <a:srgbClr val="FF0000"/>
                </a:solidFill>
              </a:rPr>
              <a:t>企业的</a:t>
            </a:r>
            <a:r>
              <a:rPr lang="zh-CN" altLang="zh-CN" sz="2800" b="1" dirty="0">
                <a:solidFill>
                  <a:srgbClr val="FF0000"/>
                </a:solidFill>
              </a:rPr>
              <a:t>边际成本曲线是其短期供给曲线</a:t>
            </a:r>
            <a:endParaRPr lang="zh-CN" altLang="zh-CN" sz="2400" dirty="0">
              <a:solidFill>
                <a:srgbClr val="FF0000"/>
              </a:solidFill>
            </a:endParaRPr>
          </a:p>
        </p:txBody>
      </p:sp>
      <p:sp>
        <p:nvSpPr>
          <p:cNvPr id="7" name="任意多边形 31"/>
          <p:cNvSpPr/>
          <p:nvPr/>
        </p:nvSpPr>
        <p:spPr>
          <a:xfrm flipH="1">
            <a:off x="902513" y="235133"/>
            <a:ext cx="1998618" cy="953587"/>
          </a:xfrm>
          <a:custGeom>
            <a:avLst/>
            <a:gdLst>
              <a:gd name="connsiteX0" fmla="*/ 2312125 w 5996287"/>
              <a:gd name="connsiteY0" fmla="*/ 39195 h 3474727"/>
              <a:gd name="connsiteX1" fmla="*/ 0 w 5996287"/>
              <a:gd name="connsiteY1" fmla="*/ 1750430 h 3474727"/>
              <a:gd name="connsiteX2" fmla="*/ 2325188 w 5996287"/>
              <a:gd name="connsiteY2" fmla="*/ 130635 h 3474727"/>
              <a:gd name="connsiteX3" fmla="*/ 91440 w 5996287"/>
              <a:gd name="connsiteY3" fmla="*/ 1789618 h 3474727"/>
              <a:gd name="connsiteX4" fmla="*/ 2468880 w 5996287"/>
              <a:gd name="connsiteY4" fmla="*/ 222075 h 3474727"/>
              <a:gd name="connsiteX5" fmla="*/ 117565 w 5996287"/>
              <a:gd name="connsiteY5" fmla="*/ 1933310 h 3474727"/>
              <a:gd name="connsiteX6" fmla="*/ 2625634 w 5996287"/>
              <a:gd name="connsiteY6" fmla="*/ 7 h 3474727"/>
              <a:gd name="connsiteX7" fmla="*/ 326571 w 5996287"/>
              <a:gd name="connsiteY7" fmla="*/ 1959435 h 3474727"/>
              <a:gd name="connsiteX8" fmla="*/ 2795451 w 5996287"/>
              <a:gd name="connsiteY8" fmla="*/ 104510 h 3474727"/>
              <a:gd name="connsiteX9" fmla="*/ 404948 w 5996287"/>
              <a:gd name="connsiteY9" fmla="*/ 2129253 h 3474727"/>
              <a:gd name="connsiteX10" fmla="*/ 3161211 w 5996287"/>
              <a:gd name="connsiteY10" fmla="*/ 78384 h 3474727"/>
              <a:gd name="connsiteX11" fmla="*/ 209005 w 5996287"/>
              <a:gd name="connsiteY11" fmla="*/ 2416635 h 3474727"/>
              <a:gd name="connsiteX12" fmla="*/ 3252651 w 5996287"/>
              <a:gd name="connsiteY12" fmla="*/ 130635 h 3474727"/>
              <a:gd name="connsiteX13" fmla="*/ 666205 w 5996287"/>
              <a:gd name="connsiteY13" fmla="*/ 2220693 h 3474727"/>
              <a:gd name="connsiteX14" fmla="*/ 3291840 w 5996287"/>
              <a:gd name="connsiteY14" fmla="*/ 235138 h 3474727"/>
              <a:gd name="connsiteX15" fmla="*/ 888274 w 5996287"/>
              <a:gd name="connsiteY15" fmla="*/ 2364384 h 3474727"/>
              <a:gd name="connsiteX16" fmla="*/ 3500845 w 5996287"/>
              <a:gd name="connsiteY16" fmla="*/ 365767 h 3474727"/>
              <a:gd name="connsiteX17" fmla="*/ 718457 w 5996287"/>
              <a:gd name="connsiteY17" fmla="*/ 2286007 h 3474727"/>
              <a:gd name="connsiteX18" fmla="*/ 3644537 w 5996287"/>
              <a:gd name="connsiteY18" fmla="*/ 457207 h 3474727"/>
              <a:gd name="connsiteX19" fmla="*/ 1005840 w 5996287"/>
              <a:gd name="connsiteY19" fmla="*/ 2442761 h 3474727"/>
              <a:gd name="connsiteX20" fmla="*/ 4023360 w 5996287"/>
              <a:gd name="connsiteY20" fmla="*/ 313515 h 3474727"/>
              <a:gd name="connsiteX21" fmla="*/ 1201783 w 5996287"/>
              <a:gd name="connsiteY21" fmla="*/ 2508075 h 3474727"/>
              <a:gd name="connsiteX22" fmla="*/ 4088674 w 5996287"/>
              <a:gd name="connsiteY22" fmla="*/ 522521 h 3474727"/>
              <a:gd name="connsiteX23" fmla="*/ 1463040 w 5996287"/>
              <a:gd name="connsiteY23" fmla="*/ 2612578 h 3474727"/>
              <a:gd name="connsiteX24" fmla="*/ 4206240 w 5996287"/>
              <a:gd name="connsiteY24" fmla="*/ 574773 h 3474727"/>
              <a:gd name="connsiteX25" fmla="*/ 1254034 w 5996287"/>
              <a:gd name="connsiteY25" fmla="*/ 2625641 h 3474727"/>
              <a:gd name="connsiteX26" fmla="*/ 4545874 w 5996287"/>
              <a:gd name="connsiteY26" fmla="*/ 666213 h 3474727"/>
              <a:gd name="connsiteX27" fmla="*/ 1881051 w 5996287"/>
              <a:gd name="connsiteY27" fmla="*/ 2677893 h 3474727"/>
              <a:gd name="connsiteX28" fmla="*/ 4846320 w 5996287"/>
              <a:gd name="connsiteY28" fmla="*/ 600898 h 3474727"/>
              <a:gd name="connsiteX29" fmla="*/ 1750423 w 5996287"/>
              <a:gd name="connsiteY29" fmla="*/ 2508075 h 3474727"/>
              <a:gd name="connsiteX30" fmla="*/ 4833257 w 5996287"/>
              <a:gd name="connsiteY30" fmla="*/ 914407 h 3474727"/>
              <a:gd name="connsiteX31" fmla="*/ 1841863 w 5996287"/>
              <a:gd name="connsiteY31" fmla="*/ 3004464 h 3474727"/>
              <a:gd name="connsiteX32" fmla="*/ 5068388 w 5996287"/>
              <a:gd name="connsiteY32" fmla="*/ 679275 h 3474727"/>
              <a:gd name="connsiteX33" fmla="*/ 1894114 w 5996287"/>
              <a:gd name="connsiteY33" fmla="*/ 3226533 h 3474727"/>
              <a:gd name="connsiteX34" fmla="*/ 5603965 w 5996287"/>
              <a:gd name="connsiteY34" fmla="*/ 587835 h 3474727"/>
              <a:gd name="connsiteX35" fmla="*/ 2325188 w 5996287"/>
              <a:gd name="connsiteY35" fmla="*/ 3278784 h 3474727"/>
              <a:gd name="connsiteX36" fmla="*/ 5826034 w 5996287"/>
              <a:gd name="connsiteY36" fmla="*/ 757653 h 3474727"/>
              <a:gd name="connsiteX37" fmla="*/ 2220685 w 5996287"/>
              <a:gd name="connsiteY37" fmla="*/ 3122030 h 3474727"/>
              <a:gd name="connsiteX38" fmla="*/ 5995851 w 5996287"/>
              <a:gd name="connsiteY38" fmla="*/ 940533 h 3474727"/>
              <a:gd name="connsiteX39" fmla="*/ 2416628 w 5996287"/>
              <a:gd name="connsiteY39" fmla="*/ 3474727 h 34747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</a:cxnLst>
            <a:rect l="l" t="t" r="r" b="b"/>
            <a:pathLst>
              <a:path w="5996287" h="3474727">
                <a:moveTo>
                  <a:pt x="2312125" y="39195"/>
                </a:moveTo>
                <a:lnTo>
                  <a:pt x="0" y="1750430"/>
                </a:lnTo>
                <a:cubicBezTo>
                  <a:pt x="2177" y="1765670"/>
                  <a:pt x="2309948" y="124104"/>
                  <a:pt x="2325188" y="130635"/>
                </a:cubicBezTo>
                <a:cubicBezTo>
                  <a:pt x="2340428" y="137166"/>
                  <a:pt x="67491" y="1774378"/>
                  <a:pt x="91440" y="1789618"/>
                </a:cubicBezTo>
                <a:cubicBezTo>
                  <a:pt x="115389" y="1804858"/>
                  <a:pt x="2464526" y="198126"/>
                  <a:pt x="2468880" y="222075"/>
                </a:cubicBezTo>
                <a:cubicBezTo>
                  <a:pt x="2473234" y="246024"/>
                  <a:pt x="91439" y="1970321"/>
                  <a:pt x="117565" y="1933310"/>
                </a:cubicBezTo>
                <a:cubicBezTo>
                  <a:pt x="143691" y="1896299"/>
                  <a:pt x="2590800" y="-4347"/>
                  <a:pt x="2625634" y="7"/>
                </a:cubicBezTo>
                <a:cubicBezTo>
                  <a:pt x="2660468" y="4361"/>
                  <a:pt x="298268" y="1942018"/>
                  <a:pt x="326571" y="1959435"/>
                </a:cubicBezTo>
                <a:cubicBezTo>
                  <a:pt x="354874" y="1976852"/>
                  <a:pt x="2782388" y="76207"/>
                  <a:pt x="2795451" y="104510"/>
                </a:cubicBezTo>
                <a:cubicBezTo>
                  <a:pt x="2808514" y="132813"/>
                  <a:pt x="343988" y="2133607"/>
                  <a:pt x="404948" y="2129253"/>
                </a:cubicBezTo>
                <a:cubicBezTo>
                  <a:pt x="465908" y="2124899"/>
                  <a:pt x="3193868" y="30487"/>
                  <a:pt x="3161211" y="78384"/>
                </a:cubicBezTo>
                <a:cubicBezTo>
                  <a:pt x="3128554" y="126281"/>
                  <a:pt x="193765" y="2407927"/>
                  <a:pt x="209005" y="2416635"/>
                </a:cubicBezTo>
                <a:cubicBezTo>
                  <a:pt x="224245" y="2425343"/>
                  <a:pt x="3176451" y="163292"/>
                  <a:pt x="3252651" y="130635"/>
                </a:cubicBezTo>
                <a:cubicBezTo>
                  <a:pt x="3328851" y="97978"/>
                  <a:pt x="659673" y="2203276"/>
                  <a:pt x="666205" y="2220693"/>
                </a:cubicBezTo>
                <a:cubicBezTo>
                  <a:pt x="672736" y="2238110"/>
                  <a:pt x="3254829" y="211190"/>
                  <a:pt x="3291840" y="235138"/>
                </a:cubicBezTo>
                <a:cubicBezTo>
                  <a:pt x="3328852" y="259087"/>
                  <a:pt x="853440" y="2342613"/>
                  <a:pt x="888274" y="2364384"/>
                </a:cubicBezTo>
                <a:cubicBezTo>
                  <a:pt x="923108" y="2386156"/>
                  <a:pt x="3529148" y="378830"/>
                  <a:pt x="3500845" y="365767"/>
                </a:cubicBezTo>
                <a:cubicBezTo>
                  <a:pt x="3472542" y="352704"/>
                  <a:pt x="694508" y="2270767"/>
                  <a:pt x="718457" y="2286007"/>
                </a:cubicBezTo>
                <a:cubicBezTo>
                  <a:pt x="742406" y="2301247"/>
                  <a:pt x="3596640" y="431081"/>
                  <a:pt x="3644537" y="457207"/>
                </a:cubicBezTo>
                <a:cubicBezTo>
                  <a:pt x="3692434" y="483333"/>
                  <a:pt x="942703" y="2466710"/>
                  <a:pt x="1005840" y="2442761"/>
                </a:cubicBezTo>
                <a:cubicBezTo>
                  <a:pt x="1068977" y="2418812"/>
                  <a:pt x="3990703" y="302629"/>
                  <a:pt x="4023360" y="313515"/>
                </a:cubicBezTo>
                <a:cubicBezTo>
                  <a:pt x="4056017" y="324401"/>
                  <a:pt x="1190897" y="2473241"/>
                  <a:pt x="1201783" y="2508075"/>
                </a:cubicBezTo>
                <a:cubicBezTo>
                  <a:pt x="1212669" y="2542909"/>
                  <a:pt x="4045131" y="505104"/>
                  <a:pt x="4088674" y="522521"/>
                </a:cubicBezTo>
                <a:cubicBezTo>
                  <a:pt x="4132217" y="539938"/>
                  <a:pt x="1443446" y="2603869"/>
                  <a:pt x="1463040" y="2612578"/>
                </a:cubicBezTo>
                <a:cubicBezTo>
                  <a:pt x="1482634" y="2621287"/>
                  <a:pt x="4241074" y="572596"/>
                  <a:pt x="4206240" y="574773"/>
                </a:cubicBezTo>
                <a:cubicBezTo>
                  <a:pt x="4171406" y="576950"/>
                  <a:pt x="1197428" y="2610401"/>
                  <a:pt x="1254034" y="2625641"/>
                </a:cubicBezTo>
                <a:cubicBezTo>
                  <a:pt x="1310640" y="2640881"/>
                  <a:pt x="4441371" y="657504"/>
                  <a:pt x="4545874" y="666213"/>
                </a:cubicBezTo>
                <a:cubicBezTo>
                  <a:pt x="4650377" y="674922"/>
                  <a:pt x="1830977" y="2688779"/>
                  <a:pt x="1881051" y="2677893"/>
                </a:cubicBezTo>
                <a:cubicBezTo>
                  <a:pt x="1931125" y="2667007"/>
                  <a:pt x="4868091" y="629201"/>
                  <a:pt x="4846320" y="600898"/>
                </a:cubicBezTo>
                <a:cubicBezTo>
                  <a:pt x="4824549" y="572595"/>
                  <a:pt x="1752600" y="2455824"/>
                  <a:pt x="1750423" y="2508075"/>
                </a:cubicBezTo>
                <a:cubicBezTo>
                  <a:pt x="1748246" y="2560326"/>
                  <a:pt x="4818017" y="831676"/>
                  <a:pt x="4833257" y="914407"/>
                </a:cubicBezTo>
                <a:cubicBezTo>
                  <a:pt x="4848497" y="997138"/>
                  <a:pt x="1802675" y="3043653"/>
                  <a:pt x="1841863" y="3004464"/>
                </a:cubicBezTo>
                <a:cubicBezTo>
                  <a:pt x="1881051" y="2965275"/>
                  <a:pt x="5059680" y="642264"/>
                  <a:pt x="5068388" y="679275"/>
                </a:cubicBezTo>
                <a:cubicBezTo>
                  <a:pt x="5077096" y="716286"/>
                  <a:pt x="1804851" y="3241773"/>
                  <a:pt x="1894114" y="3226533"/>
                </a:cubicBezTo>
                <a:cubicBezTo>
                  <a:pt x="1983377" y="3211293"/>
                  <a:pt x="5532119" y="579127"/>
                  <a:pt x="5603965" y="587835"/>
                </a:cubicBezTo>
                <a:cubicBezTo>
                  <a:pt x="5675811" y="596543"/>
                  <a:pt x="2288176" y="3250481"/>
                  <a:pt x="2325188" y="3278784"/>
                </a:cubicBezTo>
                <a:cubicBezTo>
                  <a:pt x="2362200" y="3307087"/>
                  <a:pt x="5843451" y="783779"/>
                  <a:pt x="5826034" y="757653"/>
                </a:cubicBezTo>
                <a:cubicBezTo>
                  <a:pt x="5808617" y="731527"/>
                  <a:pt x="2192382" y="3091550"/>
                  <a:pt x="2220685" y="3122030"/>
                </a:cubicBezTo>
                <a:cubicBezTo>
                  <a:pt x="2248988" y="3152510"/>
                  <a:pt x="5963194" y="881750"/>
                  <a:pt x="5995851" y="940533"/>
                </a:cubicBezTo>
                <a:cubicBezTo>
                  <a:pt x="6028508" y="999316"/>
                  <a:pt x="4222568" y="2237021"/>
                  <a:pt x="2416628" y="3474727"/>
                </a:cubicBezTo>
              </a:path>
            </a:pathLst>
          </a:custGeom>
          <a:noFill/>
          <a:ln w="3175">
            <a:solidFill>
              <a:srgbClr val="42B6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  <a:sym typeface="+mn-lt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3541468" y="326573"/>
            <a:ext cx="510909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zh-CN" altLang="en-US" sz="3200" b="1" dirty="0">
                <a:blipFill>
                  <a:blip r:embed="rId3"/>
                  <a:stretch>
                    <a:fillRect/>
                  </a:stretch>
                </a:blipFill>
                <a:cs typeface="+mn-ea"/>
                <a:sym typeface="+mn-lt"/>
              </a:rPr>
              <a:t>完全竞争市场中生产者行为</a:t>
            </a:r>
          </a:p>
        </p:txBody>
      </p:sp>
      <p:sp>
        <p:nvSpPr>
          <p:cNvPr id="9" name="任意多边形 33"/>
          <p:cNvSpPr/>
          <p:nvPr/>
        </p:nvSpPr>
        <p:spPr>
          <a:xfrm rot="16200000" flipH="1">
            <a:off x="6262292" y="-2350593"/>
            <a:ext cx="45719" cy="6389737"/>
          </a:xfrm>
          <a:custGeom>
            <a:avLst/>
            <a:gdLst/>
            <a:ahLst/>
            <a:cxnLst/>
            <a:rect l="l" t="t" r="r" b="b"/>
            <a:pathLst>
              <a:path w="24231" h="914247">
                <a:moveTo>
                  <a:pt x="5283" y="910420"/>
                </a:moveTo>
                <a:lnTo>
                  <a:pt x="5106" y="914247"/>
                </a:lnTo>
                <a:lnTo>
                  <a:pt x="3582" y="914247"/>
                </a:lnTo>
                <a:close/>
                <a:moveTo>
                  <a:pt x="24231" y="887871"/>
                </a:moveTo>
                <a:lnTo>
                  <a:pt x="24231" y="914247"/>
                </a:lnTo>
                <a:lnTo>
                  <a:pt x="14665" y="914247"/>
                </a:lnTo>
                <a:lnTo>
                  <a:pt x="21671" y="894208"/>
                </a:lnTo>
                <a:close/>
                <a:moveTo>
                  <a:pt x="7503" y="865611"/>
                </a:moveTo>
                <a:lnTo>
                  <a:pt x="7216" y="868576"/>
                </a:lnTo>
                <a:lnTo>
                  <a:pt x="6766" y="878326"/>
                </a:lnTo>
                <a:lnTo>
                  <a:pt x="0" y="886263"/>
                </a:lnTo>
                <a:lnTo>
                  <a:pt x="0" y="876548"/>
                </a:lnTo>
                <a:lnTo>
                  <a:pt x="5182" y="868927"/>
                </a:lnTo>
                <a:close/>
                <a:moveTo>
                  <a:pt x="24231" y="857838"/>
                </a:moveTo>
                <a:lnTo>
                  <a:pt x="24231" y="867787"/>
                </a:lnTo>
                <a:lnTo>
                  <a:pt x="5283" y="910420"/>
                </a:lnTo>
                <a:lnTo>
                  <a:pt x="6766" y="878326"/>
                </a:lnTo>
                <a:close/>
                <a:moveTo>
                  <a:pt x="24231" y="840913"/>
                </a:moveTo>
                <a:lnTo>
                  <a:pt x="24231" y="841714"/>
                </a:lnTo>
                <a:lnTo>
                  <a:pt x="7503" y="865611"/>
                </a:lnTo>
                <a:lnTo>
                  <a:pt x="7514" y="865497"/>
                </a:lnTo>
                <a:close/>
                <a:moveTo>
                  <a:pt x="9928" y="840562"/>
                </a:moveTo>
                <a:lnTo>
                  <a:pt x="7514" y="865497"/>
                </a:lnTo>
                <a:lnTo>
                  <a:pt x="5182" y="868927"/>
                </a:lnTo>
                <a:lnTo>
                  <a:pt x="0" y="876330"/>
                </a:lnTo>
                <a:lnTo>
                  <a:pt x="0" y="855943"/>
                </a:lnTo>
                <a:lnTo>
                  <a:pt x="1909" y="852567"/>
                </a:lnTo>
                <a:close/>
                <a:moveTo>
                  <a:pt x="15593" y="782055"/>
                </a:moveTo>
                <a:lnTo>
                  <a:pt x="14536" y="792975"/>
                </a:lnTo>
                <a:lnTo>
                  <a:pt x="0" y="815757"/>
                </a:lnTo>
                <a:lnTo>
                  <a:pt x="0" y="811766"/>
                </a:lnTo>
                <a:close/>
                <a:moveTo>
                  <a:pt x="24231" y="780256"/>
                </a:moveTo>
                <a:lnTo>
                  <a:pt x="24231" y="819152"/>
                </a:lnTo>
                <a:lnTo>
                  <a:pt x="9928" y="840562"/>
                </a:lnTo>
                <a:lnTo>
                  <a:pt x="14536" y="792975"/>
                </a:lnTo>
                <a:lnTo>
                  <a:pt x="18270" y="787121"/>
                </a:lnTo>
                <a:close/>
                <a:moveTo>
                  <a:pt x="24231" y="761668"/>
                </a:moveTo>
                <a:lnTo>
                  <a:pt x="24231" y="765596"/>
                </a:lnTo>
                <a:lnTo>
                  <a:pt x="15593" y="782055"/>
                </a:lnTo>
                <a:lnTo>
                  <a:pt x="15754" y="780386"/>
                </a:lnTo>
                <a:close/>
                <a:moveTo>
                  <a:pt x="24231" y="712346"/>
                </a:moveTo>
                <a:lnTo>
                  <a:pt x="24231" y="731086"/>
                </a:lnTo>
                <a:lnTo>
                  <a:pt x="18270" y="754399"/>
                </a:lnTo>
                <a:lnTo>
                  <a:pt x="15754" y="780386"/>
                </a:lnTo>
                <a:lnTo>
                  <a:pt x="13254" y="785906"/>
                </a:lnTo>
                <a:lnTo>
                  <a:pt x="0" y="811485"/>
                </a:lnTo>
                <a:lnTo>
                  <a:pt x="0" y="752641"/>
                </a:lnTo>
                <a:lnTo>
                  <a:pt x="18270" y="721676"/>
                </a:lnTo>
                <a:close/>
                <a:moveTo>
                  <a:pt x="4049" y="698809"/>
                </a:moveTo>
                <a:lnTo>
                  <a:pt x="1909" y="705315"/>
                </a:lnTo>
                <a:lnTo>
                  <a:pt x="0" y="710229"/>
                </a:lnTo>
                <a:lnTo>
                  <a:pt x="0" y="701476"/>
                </a:lnTo>
                <a:lnTo>
                  <a:pt x="3903" y="698941"/>
                </a:lnTo>
                <a:close/>
                <a:moveTo>
                  <a:pt x="24231" y="652905"/>
                </a:moveTo>
                <a:lnTo>
                  <a:pt x="24231" y="680503"/>
                </a:lnTo>
                <a:lnTo>
                  <a:pt x="4049" y="698809"/>
                </a:lnTo>
                <a:lnTo>
                  <a:pt x="14843" y="665990"/>
                </a:lnTo>
                <a:close/>
                <a:moveTo>
                  <a:pt x="24231" y="619049"/>
                </a:moveTo>
                <a:lnTo>
                  <a:pt x="24231" y="637446"/>
                </a:lnTo>
                <a:lnTo>
                  <a:pt x="14843" y="665990"/>
                </a:lnTo>
                <a:lnTo>
                  <a:pt x="0" y="686679"/>
                </a:lnTo>
                <a:lnTo>
                  <a:pt x="0" y="646781"/>
                </a:lnTo>
                <a:close/>
                <a:moveTo>
                  <a:pt x="3622" y="602431"/>
                </a:moveTo>
                <a:lnTo>
                  <a:pt x="0" y="609824"/>
                </a:lnTo>
                <a:lnTo>
                  <a:pt x="0" y="603434"/>
                </a:lnTo>
                <a:lnTo>
                  <a:pt x="3088" y="602562"/>
                </a:lnTo>
                <a:close/>
                <a:moveTo>
                  <a:pt x="13271" y="600059"/>
                </a:moveTo>
                <a:lnTo>
                  <a:pt x="0" y="626949"/>
                </a:lnTo>
                <a:lnTo>
                  <a:pt x="0" y="618882"/>
                </a:lnTo>
                <a:lnTo>
                  <a:pt x="9809" y="600910"/>
                </a:lnTo>
                <a:close/>
                <a:moveTo>
                  <a:pt x="24231" y="578966"/>
                </a:moveTo>
                <a:lnTo>
                  <a:pt x="24231" y="597364"/>
                </a:lnTo>
                <a:lnTo>
                  <a:pt x="13271" y="600059"/>
                </a:lnTo>
                <a:lnTo>
                  <a:pt x="14340" y="597894"/>
                </a:lnTo>
                <a:close/>
                <a:moveTo>
                  <a:pt x="15033" y="562383"/>
                </a:moveTo>
                <a:lnTo>
                  <a:pt x="1647" y="598860"/>
                </a:lnTo>
                <a:lnTo>
                  <a:pt x="0" y="603432"/>
                </a:lnTo>
                <a:lnTo>
                  <a:pt x="0" y="582448"/>
                </a:lnTo>
                <a:close/>
                <a:moveTo>
                  <a:pt x="24231" y="560369"/>
                </a:moveTo>
                <a:lnTo>
                  <a:pt x="24231" y="574485"/>
                </a:lnTo>
                <a:lnTo>
                  <a:pt x="9809" y="600910"/>
                </a:lnTo>
                <a:lnTo>
                  <a:pt x="3622" y="602431"/>
                </a:lnTo>
                <a:close/>
                <a:moveTo>
                  <a:pt x="24231" y="537319"/>
                </a:moveTo>
                <a:lnTo>
                  <a:pt x="24231" y="550611"/>
                </a:lnTo>
                <a:lnTo>
                  <a:pt x="18270" y="558063"/>
                </a:lnTo>
                <a:lnTo>
                  <a:pt x="15033" y="562383"/>
                </a:lnTo>
                <a:close/>
                <a:moveTo>
                  <a:pt x="24231" y="507786"/>
                </a:moveTo>
                <a:lnTo>
                  <a:pt x="24231" y="529738"/>
                </a:lnTo>
                <a:lnTo>
                  <a:pt x="0" y="578164"/>
                </a:lnTo>
                <a:lnTo>
                  <a:pt x="0" y="575156"/>
                </a:lnTo>
                <a:lnTo>
                  <a:pt x="12382" y="543377"/>
                </a:lnTo>
                <a:close/>
                <a:moveTo>
                  <a:pt x="24231" y="501381"/>
                </a:moveTo>
                <a:lnTo>
                  <a:pt x="24231" y="501744"/>
                </a:lnTo>
                <a:lnTo>
                  <a:pt x="21546" y="508202"/>
                </a:lnTo>
                <a:lnTo>
                  <a:pt x="0" y="563090"/>
                </a:lnTo>
                <a:lnTo>
                  <a:pt x="0" y="556453"/>
                </a:lnTo>
                <a:close/>
                <a:moveTo>
                  <a:pt x="1909" y="410811"/>
                </a:moveTo>
                <a:lnTo>
                  <a:pt x="0" y="414762"/>
                </a:lnTo>
                <a:lnTo>
                  <a:pt x="0" y="413381"/>
                </a:lnTo>
                <a:close/>
                <a:moveTo>
                  <a:pt x="3418" y="408396"/>
                </a:moveTo>
                <a:lnTo>
                  <a:pt x="2497" y="410155"/>
                </a:lnTo>
                <a:lnTo>
                  <a:pt x="1909" y="410811"/>
                </a:lnTo>
                <a:close/>
                <a:moveTo>
                  <a:pt x="24231" y="398062"/>
                </a:moveTo>
                <a:lnTo>
                  <a:pt x="24231" y="422586"/>
                </a:lnTo>
                <a:lnTo>
                  <a:pt x="0" y="480889"/>
                </a:lnTo>
                <a:lnTo>
                  <a:pt x="0" y="450165"/>
                </a:lnTo>
                <a:lnTo>
                  <a:pt x="4211" y="436105"/>
                </a:lnTo>
                <a:lnTo>
                  <a:pt x="9821" y="425737"/>
                </a:lnTo>
                <a:close/>
                <a:moveTo>
                  <a:pt x="18211" y="392616"/>
                </a:moveTo>
                <a:lnTo>
                  <a:pt x="11054" y="413256"/>
                </a:lnTo>
                <a:lnTo>
                  <a:pt x="4211" y="436105"/>
                </a:lnTo>
                <a:lnTo>
                  <a:pt x="0" y="443888"/>
                </a:lnTo>
                <a:lnTo>
                  <a:pt x="0" y="414921"/>
                </a:lnTo>
                <a:lnTo>
                  <a:pt x="2497" y="410155"/>
                </a:lnTo>
                <a:close/>
                <a:moveTo>
                  <a:pt x="24231" y="375252"/>
                </a:moveTo>
                <a:lnTo>
                  <a:pt x="24231" y="385897"/>
                </a:lnTo>
                <a:lnTo>
                  <a:pt x="18211" y="392616"/>
                </a:lnTo>
                <a:close/>
                <a:moveTo>
                  <a:pt x="946" y="372617"/>
                </a:moveTo>
                <a:lnTo>
                  <a:pt x="0" y="374923"/>
                </a:lnTo>
                <a:lnTo>
                  <a:pt x="0" y="373274"/>
                </a:lnTo>
                <a:close/>
                <a:moveTo>
                  <a:pt x="24231" y="368546"/>
                </a:moveTo>
                <a:lnTo>
                  <a:pt x="24231" y="375095"/>
                </a:lnTo>
                <a:lnTo>
                  <a:pt x="3418" y="408396"/>
                </a:lnTo>
                <a:lnTo>
                  <a:pt x="22381" y="372205"/>
                </a:lnTo>
                <a:close/>
                <a:moveTo>
                  <a:pt x="17496" y="361533"/>
                </a:moveTo>
                <a:lnTo>
                  <a:pt x="0" y="412652"/>
                </a:lnTo>
                <a:lnTo>
                  <a:pt x="0" y="380575"/>
                </a:lnTo>
                <a:lnTo>
                  <a:pt x="1909" y="378088"/>
                </a:lnTo>
                <a:lnTo>
                  <a:pt x="6712" y="368669"/>
                </a:lnTo>
                <a:close/>
                <a:moveTo>
                  <a:pt x="24231" y="341854"/>
                </a:moveTo>
                <a:lnTo>
                  <a:pt x="24231" y="357077"/>
                </a:lnTo>
                <a:lnTo>
                  <a:pt x="17496" y="361533"/>
                </a:lnTo>
                <a:close/>
                <a:moveTo>
                  <a:pt x="24231" y="317948"/>
                </a:moveTo>
                <a:lnTo>
                  <a:pt x="24231" y="334309"/>
                </a:lnTo>
                <a:lnTo>
                  <a:pt x="6712" y="368669"/>
                </a:lnTo>
                <a:lnTo>
                  <a:pt x="4938" y="369842"/>
                </a:lnTo>
                <a:lnTo>
                  <a:pt x="946" y="372617"/>
                </a:lnTo>
                <a:lnTo>
                  <a:pt x="3396" y="366647"/>
                </a:lnTo>
                <a:cubicBezTo>
                  <a:pt x="7901" y="355454"/>
                  <a:pt x="12840" y="342968"/>
                  <a:pt x="18270" y="329004"/>
                </a:cubicBezTo>
                <a:lnTo>
                  <a:pt x="18607" y="327910"/>
                </a:lnTo>
                <a:close/>
                <a:moveTo>
                  <a:pt x="11602" y="312390"/>
                </a:moveTo>
                <a:lnTo>
                  <a:pt x="0" y="336412"/>
                </a:lnTo>
                <a:lnTo>
                  <a:pt x="0" y="325354"/>
                </a:lnTo>
                <a:close/>
                <a:moveTo>
                  <a:pt x="11729" y="312127"/>
                </a:moveTo>
                <a:lnTo>
                  <a:pt x="11652" y="312334"/>
                </a:lnTo>
                <a:lnTo>
                  <a:pt x="11602" y="312390"/>
                </a:lnTo>
                <a:close/>
                <a:moveTo>
                  <a:pt x="17161" y="300881"/>
                </a:moveTo>
                <a:lnTo>
                  <a:pt x="11729" y="312127"/>
                </a:lnTo>
                <a:lnTo>
                  <a:pt x="14902" y="303593"/>
                </a:lnTo>
                <a:close/>
                <a:moveTo>
                  <a:pt x="24231" y="298145"/>
                </a:moveTo>
                <a:lnTo>
                  <a:pt x="24231" y="309647"/>
                </a:lnTo>
                <a:lnTo>
                  <a:pt x="18607" y="327910"/>
                </a:lnTo>
                <a:lnTo>
                  <a:pt x="14205" y="335709"/>
                </a:lnTo>
                <a:cubicBezTo>
                  <a:pt x="9994" y="342497"/>
                  <a:pt x="5528" y="349315"/>
                  <a:pt x="572" y="357320"/>
                </a:cubicBezTo>
                <a:lnTo>
                  <a:pt x="0" y="358312"/>
                </a:lnTo>
                <a:lnTo>
                  <a:pt x="0" y="347379"/>
                </a:lnTo>
                <a:lnTo>
                  <a:pt x="8326" y="321282"/>
                </a:lnTo>
                <a:lnTo>
                  <a:pt x="11652" y="312334"/>
                </a:lnTo>
                <a:lnTo>
                  <a:pt x="22595" y="300108"/>
                </a:lnTo>
                <a:close/>
                <a:moveTo>
                  <a:pt x="24231" y="286243"/>
                </a:moveTo>
                <a:lnTo>
                  <a:pt x="24231" y="292396"/>
                </a:lnTo>
                <a:lnTo>
                  <a:pt x="17161" y="300881"/>
                </a:lnTo>
                <a:close/>
                <a:moveTo>
                  <a:pt x="18603" y="231141"/>
                </a:moveTo>
                <a:lnTo>
                  <a:pt x="16606" y="235168"/>
                </a:lnTo>
                <a:lnTo>
                  <a:pt x="4000" y="260495"/>
                </a:lnTo>
                <a:lnTo>
                  <a:pt x="1909" y="263559"/>
                </a:lnTo>
                <a:lnTo>
                  <a:pt x="0" y="267317"/>
                </a:lnTo>
                <a:lnTo>
                  <a:pt x="0" y="258594"/>
                </a:lnTo>
                <a:close/>
                <a:moveTo>
                  <a:pt x="24231" y="230849"/>
                </a:moveTo>
                <a:lnTo>
                  <a:pt x="24231" y="278494"/>
                </a:lnTo>
                <a:lnTo>
                  <a:pt x="14902" y="303593"/>
                </a:lnTo>
                <a:lnTo>
                  <a:pt x="0" y="321476"/>
                </a:lnTo>
                <a:lnTo>
                  <a:pt x="0" y="268532"/>
                </a:lnTo>
                <a:lnTo>
                  <a:pt x="4000" y="260495"/>
                </a:lnTo>
                <a:close/>
                <a:moveTo>
                  <a:pt x="24231" y="219793"/>
                </a:moveTo>
                <a:lnTo>
                  <a:pt x="24231" y="222836"/>
                </a:lnTo>
                <a:lnTo>
                  <a:pt x="18603" y="231141"/>
                </a:lnTo>
                <a:close/>
                <a:moveTo>
                  <a:pt x="24231" y="133342"/>
                </a:moveTo>
                <a:lnTo>
                  <a:pt x="24231" y="206545"/>
                </a:lnTo>
                <a:lnTo>
                  <a:pt x="13499" y="223505"/>
                </a:lnTo>
                <a:lnTo>
                  <a:pt x="0" y="245723"/>
                </a:lnTo>
                <a:lnTo>
                  <a:pt x="0" y="173915"/>
                </a:lnTo>
                <a:close/>
                <a:moveTo>
                  <a:pt x="24231" y="123476"/>
                </a:moveTo>
                <a:lnTo>
                  <a:pt x="24231" y="130027"/>
                </a:lnTo>
                <a:lnTo>
                  <a:pt x="17186" y="143459"/>
                </a:lnTo>
                <a:lnTo>
                  <a:pt x="0" y="171861"/>
                </a:lnTo>
                <a:lnTo>
                  <a:pt x="0" y="166299"/>
                </a:lnTo>
                <a:lnTo>
                  <a:pt x="18270" y="132668"/>
                </a:lnTo>
                <a:close/>
                <a:moveTo>
                  <a:pt x="10141" y="101902"/>
                </a:moveTo>
                <a:lnTo>
                  <a:pt x="3390" y="124989"/>
                </a:lnTo>
                <a:lnTo>
                  <a:pt x="0" y="135481"/>
                </a:lnTo>
                <a:lnTo>
                  <a:pt x="0" y="120168"/>
                </a:lnTo>
                <a:lnTo>
                  <a:pt x="2059" y="116043"/>
                </a:lnTo>
                <a:close/>
                <a:moveTo>
                  <a:pt x="24231" y="71662"/>
                </a:moveTo>
                <a:lnTo>
                  <a:pt x="24231" y="77243"/>
                </a:lnTo>
                <a:lnTo>
                  <a:pt x="10141" y="101902"/>
                </a:lnTo>
                <a:lnTo>
                  <a:pt x="11579" y="96983"/>
                </a:lnTo>
                <a:lnTo>
                  <a:pt x="18270" y="83584"/>
                </a:lnTo>
                <a:close/>
                <a:moveTo>
                  <a:pt x="8884" y="41579"/>
                </a:moveTo>
                <a:lnTo>
                  <a:pt x="5981" y="51185"/>
                </a:lnTo>
                <a:lnTo>
                  <a:pt x="0" y="58084"/>
                </a:lnTo>
                <a:lnTo>
                  <a:pt x="0" y="57571"/>
                </a:lnTo>
                <a:close/>
                <a:moveTo>
                  <a:pt x="24231" y="30135"/>
                </a:moveTo>
                <a:lnTo>
                  <a:pt x="24231" y="53709"/>
                </a:lnTo>
                <a:lnTo>
                  <a:pt x="11579" y="96983"/>
                </a:lnTo>
                <a:lnTo>
                  <a:pt x="2059" y="116043"/>
                </a:lnTo>
                <a:lnTo>
                  <a:pt x="1909" y="116307"/>
                </a:lnTo>
                <a:lnTo>
                  <a:pt x="0" y="120126"/>
                </a:lnTo>
                <a:lnTo>
                  <a:pt x="0" y="70975"/>
                </a:lnTo>
                <a:lnTo>
                  <a:pt x="5981" y="51185"/>
                </a:lnTo>
                <a:close/>
                <a:moveTo>
                  <a:pt x="20675" y="0"/>
                </a:moveTo>
                <a:lnTo>
                  <a:pt x="24231" y="0"/>
                </a:lnTo>
                <a:lnTo>
                  <a:pt x="24231" y="13954"/>
                </a:lnTo>
                <a:lnTo>
                  <a:pt x="8884" y="41579"/>
                </a:lnTo>
                <a:lnTo>
                  <a:pt x="12161" y="30736"/>
                </a:lnTo>
                <a:close/>
                <a:moveTo>
                  <a:pt x="0" y="0"/>
                </a:moveTo>
                <a:lnTo>
                  <a:pt x="3827" y="0"/>
                </a:lnTo>
                <a:lnTo>
                  <a:pt x="0" y="8201"/>
                </a:lnTo>
                <a:close/>
              </a:path>
            </a:pathLst>
          </a:custGeom>
          <a:blipFill dpi="0" rotWithShape="1">
            <a:blip r:embed="rId3"/>
            <a:srcRect/>
            <a:stretch>
              <a:fillRect/>
            </a:stretch>
          </a:blip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noAutofit/>
          </a:bodyPr>
          <a:lstStyle/>
          <a:p>
            <a:endParaRPr lang="zh-CN" altLang="en-US">
              <a:cs typeface="+mn-ea"/>
              <a:sym typeface="+mn-lt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1775771" y="378334"/>
            <a:ext cx="38504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800" b="1" dirty="0">
                <a:solidFill>
                  <a:schemeClr val="bg1"/>
                </a:solidFill>
                <a:cs typeface="+mn-ea"/>
                <a:sym typeface="+mn-lt"/>
              </a:rPr>
              <a:t>2</a:t>
            </a:r>
            <a:endParaRPr lang="zh-CN" altLang="en-US" sz="2800" b="1" dirty="0">
              <a:solidFill>
                <a:schemeClr val="bg1"/>
              </a:solidFill>
              <a:cs typeface="+mn-ea"/>
              <a:sym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8144240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Click="0" advTm="5000">
        <p14:gallery dir="l"/>
      </p:transition>
    </mc:Choice>
    <mc:Fallback xmlns="">
      <p:transition spd="slow" advClick="0" advTm="5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0" decel="100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" accel="100000" fill="hold">
                                          <p:stCondLst>
                                            <p:cond delay="45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1682091" y="1270585"/>
            <a:ext cx="2231701" cy="450892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8700" b="1" dirty="0">
                <a:blipFill>
                  <a:blip r:embed="rId3"/>
                  <a:stretch>
                    <a:fillRect/>
                  </a:stretch>
                </a:blipFill>
                <a:cs typeface="+mn-ea"/>
                <a:sym typeface="+mn-lt"/>
              </a:rPr>
              <a:t>3</a:t>
            </a:r>
            <a:endParaRPr lang="zh-CN" altLang="en-US" sz="28700" b="1" dirty="0">
              <a:blipFill>
                <a:blip r:embed="rId3"/>
                <a:stretch>
                  <a:fillRect/>
                </a:stretch>
              </a:blipFill>
              <a:cs typeface="+mn-ea"/>
              <a:sym typeface="+mn-lt"/>
            </a:endParaRPr>
          </a:p>
        </p:txBody>
      </p:sp>
      <p:sp>
        <p:nvSpPr>
          <p:cNvPr id="4" name="任意多边形 3"/>
          <p:cNvSpPr/>
          <p:nvPr/>
        </p:nvSpPr>
        <p:spPr>
          <a:xfrm rot="12428467" flipH="1">
            <a:off x="4720861" y="652184"/>
            <a:ext cx="74239" cy="5553631"/>
          </a:xfrm>
          <a:custGeom>
            <a:avLst/>
            <a:gdLst/>
            <a:ahLst/>
            <a:cxnLst/>
            <a:rect l="l" t="t" r="r" b="b"/>
            <a:pathLst>
              <a:path w="24231" h="914247">
                <a:moveTo>
                  <a:pt x="5283" y="910420"/>
                </a:moveTo>
                <a:lnTo>
                  <a:pt x="5106" y="914247"/>
                </a:lnTo>
                <a:lnTo>
                  <a:pt x="3582" y="914247"/>
                </a:lnTo>
                <a:close/>
                <a:moveTo>
                  <a:pt x="24231" y="887871"/>
                </a:moveTo>
                <a:lnTo>
                  <a:pt x="24231" y="914247"/>
                </a:lnTo>
                <a:lnTo>
                  <a:pt x="14665" y="914247"/>
                </a:lnTo>
                <a:lnTo>
                  <a:pt x="21671" y="894208"/>
                </a:lnTo>
                <a:close/>
                <a:moveTo>
                  <a:pt x="7503" y="865611"/>
                </a:moveTo>
                <a:lnTo>
                  <a:pt x="7216" y="868576"/>
                </a:lnTo>
                <a:lnTo>
                  <a:pt x="6766" y="878326"/>
                </a:lnTo>
                <a:lnTo>
                  <a:pt x="0" y="886263"/>
                </a:lnTo>
                <a:lnTo>
                  <a:pt x="0" y="876548"/>
                </a:lnTo>
                <a:lnTo>
                  <a:pt x="5182" y="868927"/>
                </a:lnTo>
                <a:close/>
                <a:moveTo>
                  <a:pt x="24231" y="857838"/>
                </a:moveTo>
                <a:lnTo>
                  <a:pt x="24231" y="867787"/>
                </a:lnTo>
                <a:lnTo>
                  <a:pt x="5283" y="910420"/>
                </a:lnTo>
                <a:lnTo>
                  <a:pt x="6766" y="878326"/>
                </a:lnTo>
                <a:close/>
                <a:moveTo>
                  <a:pt x="24231" y="840913"/>
                </a:moveTo>
                <a:lnTo>
                  <a:pt x="24231" y="841714"/>
                </a:lnTo>
                <a:lnTo>
                  <a:pt x="7503" y="865611"/>
                </a:lnTo>
                <a:lnTo>
                  <a:pt x="7514" y="865497"/>
                </a:lnTo>
                <a:close/>
                <a:moveTo>
                  <a:pt x="9928" y="840562"/>
                </a:moveTo>
                <a:lnTo>
                  <a:pt x="7514" y="865497"/>
                </a:lnTo>
                <a:lnTo>
                  <a:pt x="5182" y="868927"/>
                </a:lnTo>
                <a:lnTo>
                  <a:pt x="0" y="876330"/>
                </a:lnTo>
                <a:lnTo>
                  <a:pt x="0" y="855943"/>
                </a:lnTo>
                <a:lnTo>
                  <a:pt x="1909" y="852567"/>
                </a:lnTo>
                <a:close/>
                <a:moveTo>
                  <a:pt x="15593" y="782055"/>
                </a:moveTo>
                <a:lnTo>
                  <a:pt x="14536" y="792975"/>
                </a:lnTo>
                <a:lnTo>
                  <a:pt x="0" y="815757"/>
                </a:lnTo>
                <a:lnTo>
                  <a:pt x="0" y="811766"/>
                </a:lnTo>
                <a:close/>
                <a:moveTo>
                  <a:pt x="24231" y="780256"/>
                </a:moveTo>
                <a:lnTo>
                  <a:pt x="24231" y="819152"/>
                </a:lnTo>
                <a:lnTo>
                  <a:pt x="9928" y="840562"/>
                </a:lnTo>
                <a:lnTo>
                  <a:pt x="14536" y="792975"/>
                </a:lnTo>
                <a:lnTo>
                  <a:pt x="18270" y="787121"/>
                </a:lnTo>
                <a:close/>
                <a:moveTo>
                  <a:pt x="24231" y="761668"/>
                </a:moveTo>
                <a:lnTo>
                  <a:pt x="24231" y="765596"/>
                </a:lnTo>
                <a:lnTo>
                  <a:pt x="15593" y="782055"/>
                </a:lnTo>
                <a:lnTo>
                  <a:pt x="15754" y="780386"/>
                </a:lnTo>
                <a:close/>
                <a:moveTo>
                  <a:pt x="24231" y="712346"/>
                </a:moveTo>
                <a:lnTo>
                  <a:pt x="24231" y="731086"/>
                </a:lnTo>
                <a:lnTo>
                  <a:pt x="18270" y="754399"/>
                </a:lnTo>
                <a:lnTo>
                  <a:pt x="15754" y="780386"/>
                </a:lnTo>
                <a:lnTo>
                  <a:pt x="13254" y="785906"/>
                </a:lnTo>
                <a:lnTo>
                  <a:pt x="0" y="811485"/>
                </a:lnTo>
                <a:lnTo>
                  <a:pt x="0" y="752641"/>
                </a:lnTo>
                <a:lnTo>
                  <a:pt x="18270" y="721676"/>
                </a:lnTo>
                <a:close/>
                <a:moveTo>
                  <a:pt x="4049" y="698809"/>
                </a:moveTo>
                <a:lnTo>
                  <a:pt x="1909" y="705315"/>
                </a:lnTo>
                <a:lnTo>
                  <a:pt x="0" y="710229"/>
                </a:lnTo>
                <a:lnTo>
                  <a:pt x="0" y="701476"/>
                </a:lnTo>
                <a:lnTo>
                  <a:pt x="3903" y="698941"/>
                </a:lnTo>
                <a:close/>
                <a:moveTo>
                  <a:pt x="24231" y="652905"/>
                </a:moveTo>
                <a:lnTo>
                  <a:pt x="24231" y="680503"/>
                </a:lnTo>
                <a:lnTo>
                  <a:pt x="4049" y="698809"/>
                </a:lnTo>
                <a:lnTo>
                  <a:pt x="14843" y="665990"/>
                </a:lnTo>
                <a:close/>
                <a:moveTo>
                  <a:pt x="24231" y="619049"/>
                </a:moveTo>
                <a:lnTo>
                  <a:pt x="24231" y="637446"/>
                </a:lnTo>
                <a:lnTo>
                  <a:pt x="14843" y="665990"/>
                </a:lnTo>
                <a:lnTo>
                  <a:pt x="0" y="686679"/>
                </a:lnTo>
                <a:lnTo>
                  <a:pt x="0" y="646781"/>
                </a:lnTo>
                <a:close/>
                <a:moveTo>
                  <a:pt x="3622" y="602431"/>
                </a:moveTo>
                <a:lnTo>
                  <a:pt x="0" y="609824"/>
                </a:lnTo>
                <a:lnTo>
                  <a:pt x="0" y="603434"/>
                </a:lnTo>
                <a:lnTo>
                  <a:pt x="3088" y="602562"/>
                </a:lnTo>
                <a:close/>
                <a:moveTo>
                  <a:pt x="13271" y="600059"/>
                </a:moveTo>
                <a:lnTo>
                  <a:pt x="0" y="626949"/>
                </a:lnTo>
                <a:lnTo>
                  <a:pt x="0" y="618882"/>
                </a:lnTo>
                <a:lnTo>
                  <a:pt x="9809" y="600910"/>
                </a:lnTo>
                <a:close/>
                <a:moveTo>
                  <a:pt x="24231" y="578966"/>
                </a:moveTo>
                <a:lnTo>
                  <a:pt x="24231" y="597364"/>
                </a:lnTo>
                <a:lnTo>
                  <a:pt x="13271" y="600059"/>
                </a:lnTo>
                <a:lnTo>
                  <a:pt x="14340" y="597894"/>
                </a:lnTo>
                <a:close/>
                <a:moveTo>
                  <a:pt x="15033" y="562383"/>
                </a:moveTo>
                <a:lnTo>
                  <a:pt x="1647" y="598860"/>
                </a:lnTo>
                <a:lnTo>
                  <a:pt x="0" y="603432"/>
                </a:lnTo>
                <a:lnTo>
                  <a:pt x="0" y="582448"/>
                </a:lnTo>
                <a:close/>
                <a:moveTo>
                  <a:pt x="24231" y="560369"/>
                </a:moveTo>
                <a:lnTo>
                  <a:pt x="24231" y="574485"/>
                </a:lnTo>
                <a:lnTo>
                  <a:pt x="9809" y="600910"/>
                </a:lnTo>
                <a:lnTo>
                  <a:pt x="3622" y="602431"/>
                </a:lnTo>
                <a:close/>
                <a:moveTo>
                  <a:pt x="24231" y="537319"/>
                </a:moveTo>
                <a:lnTo>
                  <a:pt x="24231" y="550611"/>
                </a:lnTo>
                <a:lnTo>
                  <a:pt x="18270" y="558063"/>
                </a:lnTo>
                <a:lnTo>
                  <a:pt x="15033" y="562383"/>
                </a:lnTo>
                <a:close/>
                <a:moveTo>
                  <a:pt x="24231" y="507786"/>
                </a:moveTo>
                <a:lnTo>
                  <a:pt x="24231" y="529738"/>
                </a:lnTo>
                <a:lnTo>
                  <a:pt x="0" y="578164"/>
                </a:lnTo>
                <a:lnTo>
                  <a:pt x="0" y="575156"/>
                </a:lnTo>
                <a:lnTo>
                  <a:pt x="12382" y="543377"/>
                </a:lnTo>
                <a:close/>
                <a:moveTo>
                  <a:pt x="24231" y="501381"/>
                </a:moveTo>
                <a:lnTo>
                  <a:pt x="24231" y="501744"/>
                </a:lnTo>
                <a:lnTo>
                  <a:pt x="21546" y="508202"/>
                </a:lnTo>
                <a:lnTo>
                  <a:pt x="0" y="563090"/>
                </a:lnTo>
                <a:lnTo>
                  <a:pt x="0" y="556453"/>
                </a:lnTo>
                <a:close/>
                <a:moveTo>
                  <a:pt x="1909" y="410811"/>
                </a:moveTo>
                <a:lnTo>
                  <a:pt x="0" y="414762"/>
                </a:lnTo>
                <a:lnTo>
                  <a:pt x="0" y="413381"/>
                </a:lnTo>
                <a:close/>
                <a:moveTo>
                  <a:pt x="3418" y="408396"/>
                </a:moveTo>
                <a:lnTo>
                  <a:pt x="2497" y="410155"/>
                </a:lnTo>
                <a:lnTo>
                  <a:pt x="1909" y="410811"/>
                </a:lnTo>
                <a:close/>
                <a:moveTo>
                  <a:pt x="24231" y="398062"/>
                </a:moveTo>
                <a:lnTo>
                  <a:pt x="24231" y="422586"/>
                </a:lnTo>
                <a:lnTo>
                  <a:pt x="0" y="480889"/>
                </a:lnTo>
                <a:lnTo>
                  <a:pt x="0" y="450165"/>
                </a:lnTo>
                <a:lnTo>
                  <a:pt x="4211" y="436105"/>
                </a:lnTo>
                <a:lnTo>
                  <a:pt x="9821" y="425737"/>
                </a:lnTo>
                <a:close/>
                <a:moveTo>
                  <a:pt x="18211" y="392616"/>
                </a:moveTo>
                <a:lnTo>
                  <a:pt x="11054" y="413256"/>
                </a:lnTo>
                <a:lnTo>
                  <a:pt x="4211" y="436105"/>
                </a:lnTo>
                <a:lnTo>
                  <a:pt x="0" y="443888"/>
                </a:lnTo>
                <a:lnTo>
                  <a:pt x="0" y="414921"/>
                </a:lnTo>
                <a:lnTo>
                  <a:pt x="2497" y="410155"/>
                </a:lnTo>
                <a:close/>
                <a:moveTo>
                  <a:pt x="24231" y="375252"/>
                </a:moveTo>
                <a:lnTo>
                  <a:pt x="24231" y="385897"/>
                </a:lnTo>
                <a:lnTo>
                  <a:pt x="18211" y="392616"/>
                </a:lnTo>
                <a:close/>
                <a:moveTo>
                  <a:pt x="946" y="372617"/>
                </a:moveTo>
                <a:lnTo>
                  <a:pt x="0" y="374923"/>
                </a:lnTo>
                <a:lnTo>
                  <a:pt x="0" y="373274"/>
                </a:lnTo>
                <a:close/>
                <a:moveTo>
                  <a:pt x="24231" y="368546"/>
                </a:moveTo>
                <a:lnTo>
                  <a:pt x="24231" y="375095"/>
                </a:lnTo>
                <a:lnTo>
                  <a:pt x="3418" y="408396"/>
                </a:lnTo>
                <a:lnTo>
                  <a:pt x="22381" y="372205"/>
                </a:lnTo>
                <a:close/>
                <a:moveTo>
                  <a:pt x="17496" y="361533"/>
                </a:moveTo>
                <a:lnTo>
                  <a:pt x="0" y="412652"/>
                </a:lnTo>
                <a:lnTo>
                  <a:pt x="0" y="380575"/>
                </a:lnTo>
                <a:lnTo>
                  <a:pt x="1909" y="378088"/>
                </a:lnTo>
                <a:lnTo>
                  <a:pt x="6712" y="368669"/>
                </a:lnTo>
                <a:close/>
                <a:moveTo>
                  <a:pt x="24231" y="341854"/>
                </a:moveTo>
                <a:lnTo>
                  <a:pt x="24231" y="357077"/>
                </a:lnTo>
                <a:lnTo>
                  <a:pt x="17496" y="361533"/>
                </a:lnTo>
                <a:close/>
                <a:moveTo>
                  <a:pt x="24231" y="317948"/>
                </a:moveTo>
                <a:lnTo>
                  <a:pt x="24231" y="334309"/>
                </a:lnTo>
                <a:lnTo>
                  <a:pt x="6712" y="368669"/>
                </a:lnTo>
                <a:lnTo>
                  <a:pt x="4938" y="369842"/>
                </a:lnTo>
                <a:lnTo>
                  <a:pt x="946" y="372617"/>
                </a:lnTo>
                <a:lnTo>
                  <a:pt x="3396" y="366647"/>
                </a:lnTo>
                <a:cubicBezTo>
                  <a:pt x="7901" y="355454"/>
                  <a:pt x="12840" y="342968"/>
                  <a:pt x="18270" y="329004"/>
                </a:cubicBezTo>
                <a:lnTo>
                  <a:pt x="18607" y="327910"/>
                </a:lnTo>
                <a:close/>
                <a:moveTo>
                  <a:pt x="11602" y="312390"/>
                </a:moveTo>
                <a:lnTo>
                  <a:pt x="0" y="336412"/>
                </a:lnTo>
                <a:lnTo>
                  <a:pt x="0" y="325354"/>
                </a:lnTo>
                <a:close/>
                <a:moveTo>
                  <a:pt x="11729" y="312127"/>
                </a:moveTo>
                <a:lnTo>
                  <a:pt x="11652" y="312334"/>
                </a:lnTo>
                <a:lnTo>
                  <a:pt x="11602" y="312390"/>
                </a:lnTo>
                <a:close/>
                <a:moveTo>
                  <a:pt x="17161" y="300881"/>
                </a:moveTo>
                <a:lnTo>
                  <a:pt x="11729" y="312127"/>
                </a:lnTo>
                <a:lnTo>
                  <a:pt x="14902" y="303593"/>
                </a:lnTo>
                <a:close/>
                <a:moveTo>
                  <a:pt x="24231" y="298145"/>
                </a:moveTo>
                <a:lnTo>
                  <a:pt x="24231" y="309647"/>
                </a:lnTo>
                <a:lnTo>
                  <a:pt x="18607" y="327910"/>
                </a:lnTo>
                <a:lnTo>
                  <a:pt x="14205" y="335709"/>
                </a:lnTo>
                <a:cubicBezTo>
                  <a:pt x="9994" y="342497"/>
                  <a:pt x="5528" y="349315"/>
                  <a:pt x="572" y="357320"/>
                </a:cubicBezTo>
                <a:lnTo>
                  <a:pt x="0" y="358312"/>
                </a:lnTo>
                <a:lnTo>
                  <a:pt x="0" y="347379"/>
                </a:lnTo>
                <a:lnTo>
                  <a:pt x="8326" y="321282"/>
                </a:lnTo>
                <a:lnTo>
                  <a:pt x="11652" y="312334"/>
                </a:lnTo>
                <a:lnTo>
                  <a:pt x="22595" y="300108"/>
                </a:lnTo>
                <a:close/>
                <a:moveTo>
                  <a:pt x="24231" y="286243"/>
                </a:moveTo>
                <a:lnTo>
                  <a:pt x="24231" y="292396"/>
                </a:lnTo>
                <a:lnTo>
                  <a:pt x="17161" y="300881"/>
                </a:lnTo>
                <a:close/>
                <a:moveTo>
                  <a:pt x="18603" y="231141"/>
                </a:moveTo>
                <a:lnTo>
                  <a:pt x="16606" y="235168"/>
                </a:lnTo>
                <a:lnTo>
                  <a:pt x="4000" y="260495"/>
                </a:lnTo>
                <a:lnTo>
                  <a:pt x="1909" y="263559"/>
                </a:lnTo>
                <a:lnTo>
                  <a:pt x="0" y="267317"/>
                </a:lnTo>
                <a:lnTo>
                  <a:pt x="0" y="258594"/>
                </a:lnTo>
                <a:close/>
                <a:moveTo>
                  <a:pt x="24231" y="230849"/>
                </a:moveTo>
                <a:lnTo>
                  <a:pt x="24231" y="278494"/>
                </a:lnTo>
                <a:lnTo>
                  <a:pt x="14902" y="303593"/>
                </a:lnTo>
                <a:lnTo>
                  <a:pt x="0" y="321476"/>
                </a:lnTo>
                <a:lnTo>
                  <a:pt x="0" y="268532"/>
                </a:lnTo>
                <a:lnTo>
                  <a:pt x="4000" y="260495"/>
                </a:lnTo>
                <a:close/>
                <a:moveTo>
                  <a:pt x="24231" y="219793"/>
                </a:moveTo>
                <a:lnTo>
                  <a:pt x="24231" y="222836"/>
                </a:lnTo>
                <a:lnTo>
                  <a:pt x="18603" y="231141"/>
                </a:lnTo>
                <a:close/>
                <a:moveTo>
                  <a:pt x="24231" y="133342"/>
                </a:moveTo>
                <a:lnTo>
                  <a:pt x="24231" y="206545"/>
                </a:lnTo>
                <a:lnTo>
                  <a:pt x="13499" y="223505"/>
                </a:lnTo>
                <a:lnTo>
                  <a:pt x="0" y="245723"/>
                </a:lnTo>
                <a:lnTo>
                  <a:pt x="0" y="173915"/>
                </a:lnTo>
                <a:close/>
                <a:moveTo>
                  <a:pt x="24231" y="123476"/>
                </a:moveTo>
                <a:lnTo>
                  <a:pt x="24231" y="130027"/>
                </a:lnTo>
                <a:lnTo>
                  <a:pt x="17186" y="143459"/>
                </a:lnTo>
                <a:lnTo>
                  <a:pt x="0" y="171861"/>
                </a:lnTo>
                <a:lnTo>
                  <a:pt x="0" y="166299"/>
                </a:lnTo>
                <a:lnTo>
                  <a:pt x="18270" y="132668"/>
                </a:lnTo>
                <a:close/>
                <a:moveTo>
                  <a:pt x="10141" y="101902"/>
                </a:moveTo>
                <a:lnTo>
                  <a:pt x="3390" y="124989"/>
                </a:lnTo>
                <a:lnTo>
                  <a:pt x="0" y="135481"/>
                </a:lnTo>
                <a:lnTo>
                  <a:pt x="0" y="120168"/>
                </a:lnTo>
                <a:lnTo>
                  <a:pt x="2059" y="116043"/>
                </a:lnTo>
                <a:close/>
                <a:moveTo>
                  <a:pt x="24231" y="71662"/>
                </a:moveTo>
                <a:lnTo>
                  <a:pt x="24231" y="77243"/>
                </a:lnTo>
                <a:lnTo>
                  <a:pt x="10141" y="101902"/>
                </a:lnTo>
                <a:lnTo>
                  <a:pt x="11579" y="96983"/>
                </a:lnTo>
                <a:lnTo>
                  <a:pt x="18270" y="83584"/>
                </a:lnTo>
                <a:close/>
                <a:moveTo>
                  <a:pt x="8884" y="41579"/>
                </a:moveTo>
                <a:lnTo>
                  <a:pt x="5981" y="51185"/>
                </a:lnTo>
                <a:lnTo>
                  <a:pt x="0" y="58084"/>
                </a:lnTo>
                <a:lnTo>
                  <a:pt x="0" y="57571"/>
                </a:lnTo>
                <a:close/>
                <a:moveTo>
                  <a:pt x="24231" y="30135"/>
                </a:moveTo>
                <a:lnTo>
                  <a:pt x="24231" y="53709"/>
                </a:lnTo>
                <a:lnTo>
                  <a:pt x="11579" y="96983"/>
                </a:lnTo>
                <a:lnTo>
                  <a:pt x="2059" y="116043"/>
                </a:lnTo>
                <a:lnTo>
                  <a:pt x="1909" y="116307"/>
                </a:lnTo>
                <a:lnTo>
                  <a:pt x="0" y="120126"/>
                </a:lnTo>
                <a:lnTo>
                  <a:pt x="0" y="70975"/>
                </a:lnTo>
                <a:lnTo>
                  <a:pt x="5981" y="51185"/>
                </a:lnTo>
                <a:close/>
                <a:moveTo>
                  <a:pt x="20675" y="0"/>
                </a:moveTo>
                <a:lnTo>
                  <a:pt x="24231" y="0"/>
                </a:lnTo>
                <a:lnTo>
                  <a:pt x="24231" y="13954"/>
                </a:lnTo>
                <a:lnTo>
                  <a:pt x="8884" y="41579"/>
                </a:lnTo>
                <a:lnTo>
                  <a:pt x="12161" y="30736"/>
                </a:lnTo>
                <a:close/>
                <a:moveTo>
                  <a:pt x="0" y="0"/>
                </a:moveTo>
                <a:lnTo>
                  <a:pt x="3827" y="0"/>
                </a:lnTo>
                <a:lnTo>
                  <a:pt x="0" y="8201"/>
                </a:lnTo>
                <a:close/>
              </a:path>
            </a:pathLst>
          </a:custGeom>
          <a:blipFill dpi="0" rotWithShape="1">
            <a:blip r:embed="rId3"/>
            <a:srcRect/>
            <a:stretch>
              <a:fillRect/>
            </a:stretch>
          </a:blip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noAutofit/>
          </a:bodyPr>
          <a:lstStyle/>
          <a:p>
            <a:endParaRPr lang="zh-CN" altLang="en-US">
              <a:cs typeface="+mn-ea"/>
              <a:sym typeface="+mn-lt"/>
            </a:endParaRPr>
          </a:p>
        </p:txBody>
      </p:sp>
      <p:sp>
        <p:nvSpPr>
          <p:cNvPr id="14" name="矩形 13"/>
          <p:cNvSpPr/>
          <p:nvPr/>
        </p:nvSpPr>
        <p:spPr>
          <a:xfrm>
            <a:off x="5528978" y="1632210"/>
            <a:ext cx="5570756" cy="193899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zh-CN" altLang="en-US" sz="6000" b="1" kern="0" dirty="0">
                <a:solidFill>
                  <a:srgbClr val="4D78BF"/>
                </a:solidFill>
                <a:effectLst>
                  <a:glow rad="63500">
                    <a:prstClr val="white">
                      <a:lumMod val="65000"/>
                      <a:alpha val="40000"/>
                    </a:prstClr>
                  </a:glow>
                </a:effectLst>
                <a:cs typeface="+mn-ea"/>
                <a:sym typeface="+mn-lt"/>
              </a:rPr>
              <a:t>完全垄断</a:t>
            </a:r>
            <a:r>
              <a:rPr lang="zh-CN" altLang="en-US" sz="6000" b="1" kern="0">
                <a:solidFill>
                  <a:srgbClr val="4D78BF"/>
                </a:solidFill>
                <a:effectLst>
                  <a:glow rad="63500">
                    <a:prstClr val="white">
                      <a:lumMod val="65000"/>
                      <a:alpha val="40000"/>
                    </a:prstClr>
                  </a:glow>
                </a:effectLst>
                <a:cs typeface="+mn-ea"/>
                <a:sym typeface="+mn-lt"/>
              </a:rPr>
              <a:t>市场中</a:t>
            </a:r>
          </a:p>
          <a:p>
            <a:pPr>
              <a:defRPr/>
            </a:pPr>
            <a:r>
              <a:rPr lang="zh-CN" altLang="en-US" sz="6000" b="1" kern="0" dirty="0">
                <a:solidFill>
                  <a:srgbClr val="4D78BF"/>
                </a:solidFill>
                <a:effectLst>
                  <a:glow rad="63500">
                    <a:prstClr val="white">
                      <a:lumMod val="65000"/>
                      <a:alpha val="40000"/>
                    </a:prstClr>
                  </a:glow>
                </a:effectLst>
                <a:cs typeface="+mn-ea"/>
                <a:sym typeface="+mn-lt"/>
              </a:rPr>
              <a:t>生产者的行为</a:t>
            </a:r>
          </a:p>
        </p:txBody>
      </p:sp>
    </p:spTree>
  </p:cSld>
  <p:clrMapOvr>
    <a:masterClrMapping/>
  </p:clrMapOvr>
  <p:transition spd="slow" advClick="0" advTm="5000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"/>
                            </p:stCondLst>
                            <p:childTnLst>
                              <p:par>
                                <p:cTn id="1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animBg="1"/>
      <p:bldP spid="1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TextBox 38"/>
          <p:cNvSpPr txBox="1"/>
          <p:nvPr/>
        </p:nvSpPr>
        <p:spPr>
          <a:xfrm>
            <a:off x="322537" y="2074270"/>
            <a:ext cx="11546924" cy="2709460"/>
          </a:xfrm>
          <a:prstGeom prst="rect">
            <a:avLst/>
          </a:prstGeom>
          <a:noFill/>
        </p:spPr>
        <p:txBody>
          <a:bodyPr wrap="square" lIns="0" rIns="0" bIns="0" rtlCol="0">
            <a:spAutoFit/>
          </a:bodyPr>
          <a:lstStyle/>
          <a:p>
            <a:r>
              <a:rPr lang="zh-CN" altLang="en-US" sz="3200" dirty="0">
                <a:solidFill>
                  <a:srgbClr val="FC838C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Helvetica Neue"/>
              </a:rPr>
              <a:t>完全垄断市场的需求曲线和企业的需求曲线</a:t>
            </a:r>
          </a:p>
          <a:p>
            <a:endParaRPr lang="zh-CN" altLang="en-US" sz="3735" dirty="0">
              <a:solidFill>
                <a:srgbClr val="FC838C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Helvetica Neue"/>
            </a:endParaRPr>
          </a:p>
          <a:p>
            <a:pPr>
              <a:lnSpc>
                <a:spcPct val="150000"/>
              </a:lnSpc>
            </a:pPr>
            <a:r>
              <a:rPr lang="zh-CN" altLang="zh-CN" sz="2400" b="1" dirty="0">
                <a:solidFill>
                  <a:srgbClr val="FF0000"/>
                </a:solidFill>
              </a:rPr>
              <a:t>完全垄断企业的需求曲线就是行业的需求曲线</a:t>
            </a:r>
            <a:r>
              <a:rPr lang="zh-CN" altLang="zh-CN" sz="2400" dirty="0"/>
              <a:t>，二者完全相同，这是完全垄断企业和完全竞争市场中企业的一个重要区别。</a:t>
            </a:r>
            <a:endParaRPr lang="en-US" altLang="zh-CN" sz="2400" dirty="0"/>
          </a:p>
          <a:p>
            <a:pPr>
              <a:lnSpc>
                <a:spcPct val="150000"/>
              </a:lnSpc>
            </a:pPr>
            <a:r>
              <a:rPr lang="zh-CN" altLang="zh-CN" sz="2400" b="1" dirty="0">
                <a:solidFill>
                  <a:srgbClr val="FF0000"/>
                </a:solidFill>
              </a:rPr>
              <a:t>完全垄断企业的需求曲线向右下方倾斜，斜率为负</a:t>
            </a:r>
            <a:r>
              <a:rPr lang="zh-CN" altLang="zh-CN" sz="2400" b="1" dirty="0"/>
              <a:t>。</a:t>
            </a:r>
            <a:endParaRPr lang="zh-CN" altLang="zh-CN" sz="2800" dirty="0"/>
          </a:p>
        </p:txBody>
      </p:sp>
      <p:sp>
        <p:nvSpPr>
          <p:cNvPr id="8" name="任意多边形 1"/>
          <p:cNvSpPr/>
          <p:nvPr/>
        </p:nvSpPr>
        <p:spPr>
          <a:xfrm flipH="1">
            <a:off x="902513" y="235133"/>
            <a:ext cx="1998618" cy="953587"/>
          </a:xfrm>
          <a:custGeom>
            <a:avLst/>
            <a:gdLst>
              <a:gd name="connsiteX0" fmla="*/ 2312125 w 5996287"/>
              <a:gd name="connsiteY0" fmla="*/ 39195 h 3474727"/>
              <a:gd name="connsiteX1" fmla="*/ 0 w 5996287"/>
              <a:gd name="connsiteY1" fmla="*/ 1750430 h 3474727"/>
              <a:gd name="connsiteX2" fmla="*/ 2325188 w 5996287"/>
              <a:gd name="connsiteY2" fmla="*/ 130635 h 3474727"/>
              <a:gd name="connsiteX3" fmla="*/ 91440 w 5996287"/>
              <a:gd name="connsiteY3" fmla="*/ 1789618 h 3474727"/>
              <a:gd name="connsiteX4" fmla="*/ 2468880 w 5996287"/>
              <a:gd name="connsiteY4" fmla="*/ 222075 h 3474727"/>
              <a:gd name="connsiteX5" fmla="*/ 117565 w 5996287"/>
              <a:gd name="connsiteY5" fmla="*/ 1933310 h 3474727"/>
              <a:gd name="connsiteX6" fmla="*/ 2625634 w 5996287"/>
              <a:gd name="connsiteY6" fmla="*/ 7 h 3474727"/>
              <a:gd name="connsiteX7" fmla="*/ 326571 w 5996287"/>
              <a:gd name="connsiteY7" fmla="*/ 1959435 h 3474727"/>
              <a:gd name="connsiteX8" fmla="*/ 2795451 w 5996287"/>
              <a:gd name="connsiteY8" fmla="*/ 104510 h 3474727"/>
              <a:gd name="connsiteX9" fmla="*/ 404948 w 5996287"/>
              <a:gd name="connsiteY9" fmla="*/ 2129253 h 3474727"/>
              <a:gd name="connsiteX10" fmla="*/ 3161211 w 5996287"/>
              <a:gd name="connsiteY10" fmla="*/ 78384 h 3474727"/>
              <a:gd name="connsiteX11" fmla="*/ 209005 w 5996287"/>
              <a:gd name="connsiteY11" fmla="*/ 2416635 h 3474727"/>
              <a:gd name="connsiteX12" fmla="*/ 3252651 w 5996287"/>
              <a:gd name="connsiteY12" fmla="*/ 130635 h 3474727"/>
              <a:gd name="connsiteX13" fmla="*/ 666205 w 5996287"/>
              <a:gd name="connsiteY13" fmla="*/ 2220693 h 3474727"/>
              <a:gd name="connsiteX14" fmla="*/ 3291840 w 5996287"/>
              <a:gd name="connsiteY14" fmla="*/ 235138 h 3474727"/>
              <a:gd name="connsiteX15" fmla="*/ 888274 w 5996287"/>
              <a:gd name="connsiteY15" fmla="*/ 2364384 h 3474727"/>
              <a:gd name="connsiteX16" fmla="*/ 3500845 w 5996287"/>
              <a:gd name="connsiteY16" fmla="*/ 365767 h 3474727"/>
              <a:gd name="connsiteX17" fmla="*/ 718457 w 5996287"/>
              <a:gd name="connsiteY17" fmla="*/ 2286007 h 3474727"/>
              <a:gd name="connsiteX18" fmla="*/ 3644537 w 5996287"/>
              <a:gd name="connsiteY18" fmla="*/ 457207 h 3474727"/>
              <a:gd name="connsiteX19" fmla="*/ 1005840 w 5996287"/>
              <a:gd name="connsiteY19" fmla="*/ 2442761 h 3474727"/>
              <a:gd name="connsiteX20" fmla="*/ 4023360 w 5996287"/>
              <a:gd name="connsiteY20" fmla="*/ 313515 h 3474727"/>
              <a:gd name="connsiteX21" fmla="*/ 1201783 w 5996287"/>
              <a:gd name="connsiteY21" fmla="*/ 2508075 h 3474727"/>
              <a:gd name="connsiteX22" fmla="*/ 4088674 w 5996287"/>
              <a:gd name="connsiteY22" fmla="*/ 522521 h 3474727"/>
              <a:gd name="connsiteX23" fmla="*/ 1463040 w 5996287"/>
              <a:gd name="connsiteY23" fmla="*/ 2612578 h 3474727"/>
              <a:gd name="connsiteX24" fmla="*/ 4206240 w 5996287"/>
              <a:gd name="connsiteY24" fmla="*/ 574773 h 3474727"/>
              <a:gd name="connsiteX25" fmla="*/ 1254034 w 5996287"/>
              <a:gd name="connsiteY25" fmla="*/ 2625641 h 3474727"/>
              <a:gd name="connsiteX26" fmla="*/ 4545874 w 5996287"/>
              <a:gd name="connsiteY26" fmla="*/ 666213 h 3474727"/>
              <a:gd name="connsiteX27" fmla="*/ 1881051 w 5996287"/>
              <a:gd name="connsiteY27" fmla="*/ 2677893 h 3474727"/>
              <a:gd name="connsiteX28" fmla="*/ 4846320 w 5996287"/>
              <a:gd name="connsiteY28" fmla="*/ 600898 h 3474727"/>
              <a:gd name="connsiteX29" fmla="*/ 1750423 w 5996287"/>
              <a:gd name="connsiteY29" fmla="*/ 2508075 h 3474727"/>
              <a:gd name="connsiteX30" fmla="*/ 4833257 w 5996287"/>
              <a:gd name="connsiteY30" fmla="*/ 914407 h 3474727"/>
              <a:gd name="connsiteX31" fmla="*/ 1841863 w 5996287"/>
              <a:gd name="connsiteY31" fmla="*/ 3004464 h 3474727"/>
              <a:gd name="connsiteX32" fmla="*/ 5068388 w 5996287"/>
              <a:gd name="connsiteY32" fmla="*/ 679275 h 3474727"/>
              <a:gd name="connsiteX33" fmla="*/ 1894114 w 5996287"/>
              <a:gd name="connsiteY33" fmla="*/ 3226533 h 3474727"/>
              <a:gd name="connsiteX34" fmla="*/ 5603965 w 5996287"/>
              <a:gd name="connsiteY34" fmla="*/ 587835 h 3474727"/>
              <a:gd name="connsiteX35" fmla="*/ 2325188 w 5996287"/>
              <a:gd name="connsiteY35" fmla="*/ 3278784 h 3474727"/>
              <a:gd name="connsiteX36" fmla="*/ 5826034 w 5996287"/>
              <a:gd name="connsiteY36" fmla="*/ 757653 h 3474727"/>
              <a:gd name="connsiteX37" fmla="*/ 2220685 w 5996287"/>
              <a:gd name="connsiteY37" fmla="*/ 3122030 h 3474727"/>
              <a:gd name="connsiteX38" fmla="*/ 5995851 w 5996287"/>
              <a:gd name="connsiteY38" fmla="*/ 940533 h 3474727"/>
              <a:gd name="connsiteX39" fmla="*/ 2416628 w 5996287"/>
              <a:gd name="connsiteY39" fmla="*/ 3474727 h 34747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</a:cxnLst>
            <a:rect l="l" t="t" r="r" b="b"/>
            <a:pathLst>
              <a:path w="5996287" h="3474727">
                <a:moveTo>
                  <a:pt x="2312125" y="39195"/>
                </a:moveTo>
                <a:lnTo>
                  <a:pt x="0" y="1750430"/>
                </a:lnTo>
                <a:cubicBezTo>
                  <a:pt x="2177" y="1765670"/>
                  <a:pt x="2309948" y="124104"/>
                  <a:pt x="2325188" y="130635"/>
                </a:cubicBezTo>
                <a:cubicBezTo>
                  <a:pt x="2340428" y="137166"/>
                  <a:pt x="67491" y="1774378"/>
                  <a:pt x="91440" y="1789618"/>
                </a:cubicBezTo>
                <a:cubicBezTo>
                  <a:pt x="115389" y="1804858"/>
                  <a:pt x="2464526" y="198126"/>
                  <a:pt x="2468880" y="222075"/>
                </a:cubicBezTo>
                <a:cubicBezTo>
                  <a:pt x="2473234" y="246024"/>
                  <a:pt x="91439" y="1970321"/>
                  <a:pt x="117565" y="1933310"/>
                </a:cubicBezTo>
                <a:cubicBezTo>
                  <a:pt x="143691" y="1896299"/>
                  <a:pt x="2590800" y="-4347"/>
                  <a:pt x="2625634" y="7"/>
                </a:cubicBezTo>
                <a:cubicBezTo>
                  <a:pt x="2660468" y="4361"/>
                  <a:pt x="298268" y="1942018"/>
                  <a:pt x="326571" y="1959435"/>
                </a:cubicBezTo>
                <a:cubicBezTo>
                  <a:pt x="354874" y="1976852"/>
                  <a:pt x="2782388" y="76207"/>
                  <a:pt x="2795451" y="104510"/>
                </a:cubicBezTo>
                <a:cubicBezTo>
                  <a:pt x="2808514" y="132813"/>
                  <a:pt x="343988" y="2133607"/>
                  <a:pt x="404948" y="2129253"/>
                </a:cubicBezTo>
                <a:cubicBezTo>
                  <a:pt x="465908" y="2124899"/>
                  <a:pt x="3193868" y="30487"/>
                  <a:pt x="3161211" y="78384"/>
                </a:cubicBezTo>
                <a:cubicBezTo>
                  <a:pt x="3128554" y="126281"/>
                  <a:pt x="193765" y="2407927"/>
                  <a:pt x="209005" y="2416635"/>
                </a:cubicBezTo>
                <a:cubicBezTo>
                  <a:pt x="224245" y="2425343"/>
                  <a:pt x="3176451" y="163292"/>
                  <a:pt x="3252651" y="130635"/>
                </a:cubicBezTo>
                <a:cubicBezTo>
                  <a:pt x="3328851" y="97978"/>
                  <a:pt x="659673" y="2203276"/>
                  <a:pt x="666205" y="2220693"/>
                </a:cubicBezTo>
                <a:cubicBezTo>
                  <a:pt x="672736" y="2238110"/>
                  <a:pt x="3254829" y="211190"/>
                  <a:pt x="3291840" y="235138"/>
                </a:cubicBezTo>
                <a:cubicBezTo>
                  <a:pt x="3328852" y="259087"/>
                  <a:pt x="853440" y="2342613"/>
                  <a:pt x="888274" y="2364384"/>
                </a:cubicBezTo>
                <a:cubicBezTo>
                  <a:pt x="923108" y="2386156"/>
                  <a:pt x="3529148" y="378830"/>
                  <a:pt x="3500845" y="365767"/>
                </a:cubicBezTo>
                <a:cubicBezTo>
                  <a:pt x="3472542" y="352704"/>
                  <a:pt x="694508" y="2270767"/>
                  <a:pt x="718457" y="2286007"/>
                </a:cubicBezTo>
                <a:cubicBezTo>
                  <a:pt x="742406" y="2301247"/>
                  <a:pt x="3596640" y="431081"/>
                  <a:pt x="3644537" y="457207"/>
                </a:cubicBezTo>
                <a:cubicBezTo>
                  <a:pt x="3692434" y="483333"/>
                  <a:pt x="942703" y="2466710"/>
                  <a:pt x="1005840" y="2442761"/>
                </a:cubicBezTo>
                <a:cubicBezTo>
                  <a:pt x="1068977" y="2418812"/>
                  <a:pt x="3990703" y="302629"/>
                  <a:pt x="4023360" y="313515"/>
                </a:cubicBezTo>
                <a:cubicBezTo>
                  <a:pt x="4056017" y="324401"/>
                  <a:pt x="1190897" y="2473241"/>
                  <a:pt x="1201783" y="2508075"/>
                </a:cubicBezTo>
                <a:cubicBezTo>
                  <a:pt x="1212669" y="2542909"/>
                  <a:pt x="4045131" y="505104"/>
                  <a:pt x="4088674" y="522521"/>
                </a:cubicBezTo>
                <a:cubicBezTo>
                  <a:pt x="4132217" y="539938"/>
                  <a:pt x="1443446" y="2603869"/>
                  <a:pt x="1463040" y="2612578"/>
                </a:cubicBezTo>
                <a:cubicBezTo>
                  <a:pt x="1482634" y="2621287"/>
                  <a:pt x="4241074" y="572596"/>
                  <a:pt x="4206240" y="574773"/>
                </a:cubicBezTo>
                <a:cubicBezTo>
                  <a:pt x="4171406" y="576950"/>
                  <a:pt x="1197428" y="2610401"/>
                  <a:pt x="1254034" y="2625641"/>
                </a:cubicBezTo>
                <a:cubicBezTo>
                  <a:pt x="1310640" y="2640881"/>
                  <a:pt x="4441371" y="657504"/>
                  <a:pt x="4545874" y="666213"/>
                </a:cubicBezTo>
                <a:cubicBezTo>
                  <a:pt x="4650377" y="674922"/>
                  <a:pt x="1830977" y="2688779"/>
                  <a:pt x="1881051" y="2677893"/>
                </a:cubicBezTo>
                <a:cubicBezTo>
                  <a:pt x="1931125" y="2667007"/>
                  <a:pt x="4868091" y="629201"/>
                  <a:pt x="4846320" y="600898"/>
                </a:cubicBezTo>
                <a:cubicBezTo>
                  <a:pt x="4824549" y="572595"/>
                  <a:pt x="1752600" y="2455824"/>
                  <a:pt x="1750423" y="2508075"/>
                </a:cubicBezTo>
                <a:cubicBezTo>
                  <a:pt x="1748246" y="2560326"/>
                  <a:pt x="4818017" y="831676"/>
                  <a:pt x="4833257" y="914407"/>
                </a:cubicBezTo>
                <a:cubicBezTo>
                  <a:pt x="4848497" y="997138"/>
                  <a:pt x="1802675" y="3043653"/>
                  <a:pt x="1841863" y="3004464"/>
                </a:cubicBezTo>
                <a:cubicBezTo>
                  <a:pt x="1881051" y="2965275"/>
                  <a:pt x="5059680" y="642264"/>
                  <a:pt x="5068388" y="679275"/>
                </a:cubicBezTo>
                <a:cubicBezTo>
                  <a:pt x="5077096" y="716286"/>
                  <a:pt x="1804851" y="3241773"/>
                  <a:pt x="1894114" y="3226533"/>
                </a:cubicBezTo>
                <a:cubicBezTo>
                  <a:pt x="1983377" y="3211293"/>
                  <a:pt x="5532119" y="579127"/>
                  <a:pt x="5603965" y="587835"/>
                </a:cubicBezTo>
                <a:cubicBezTo>
                  <a:pt x="5675811" y="596543"/>
                  <a:pt x="2288176" y="3250481"/>
                  <a:pt x="2325188" y="3278784"/>
                </a:cubicBezTo>
                <a:cubicBezTo>
                  <a:pt x="2362200" y="3307087"/>
                  <a:pt x="5843451" y="783779"/>
                  <a:pt x="5826034" y="757653"/>
                </a:cubicBezTo>
                <a:cubicBezTo>
                  <a:pt x="5808617" y="731527"/>
                  <a:pt x="2192382" y="3091550"/>
                  <a:pt x="2220685" y="3122030"/>
                </a:cubicBezTo>
                <a:cubicBezTo>
                  <a:pt x="2248988" y="3152510"/>
                  <a:pt x="5963194" y="881750"/>
                  <a:pt x="5995851" y="940533"/>
                </a:cubicBezTo>
                <a:cubicBezTo>
                  <a:pt x="6028508" y="999316"/>
                  <a:pt x="4222568" y="2237021"/>
                  <a:pt x="2416628" y="3474727"/>
                </a:cubicBezTo>
              </a:path>
            </a:pathLst>
          </a:custGeom>
          <a:noFill/>
          <a:ln w="3175">
            <a:solidFill>
              <a:srgbClr val="4D78B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  <a:sym typeface="+mn-lt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3336281" y="326573"/>
            <a:ext cx="551946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zh-CN" altLang="en-US" sz="3200" b="1" dirty="0">
                <a:blipFill>
                  <a:blip r:embed="rId3"/>
                  <a:stretch>
                    <a:fillRect/>
                  </a:stretch>
                </a:blipFill>
                <a:cs typeface="+mn-ea"/>
                <a:sym typeface="+mn-lt"/>
              </a:rPr>
              <a:t>完全垄断市场中生产者的行为</a:t>
            </a:r>
          </a:p>
        </p:txBody>
      </p:sp>
      <p:sp>
        <p:nvSpPr>
          <p:cNvPr id="10" name="任意多边形 3"/>
          <p:cNvSpPr/>
          <p:nvPr/>
        </p:nvSpPr>
        <p:spPr>
          <a:xfrm rot="16200000" flipH="1">
            <a:off x="6073140" y="-2293316"/>
            <a:ext cx="45719" cy="6389737"/>
          </a:xfrm>
          <a:custGeom>
            <a:avLst/>
            <a:gdLst/>
            <a:ahLst/>
            <a:cxnLst/>
            <a:rect l="l" t="t" r="r" b="b"/>
            <a:pathLst>
              <a:path w="24231" h="914247">
                <a:moveTo>
                  <a:pt x="5283" y="910420"/>
                </a:moveTo>
                <a:lnTo>
                  <a:pt x="5106" y="914247"/>
                </a:lnTo>
                <a:lnTo>
                  <a:pt x="3582" y="914247"/>
                </a:lnTo>
                <a:close/>
                <a:moveTo>
                  <a:pt x="24231" y="887871"/>
                </a:moveTo>
                <a:lnTo>
                  <a:pt x="24231" y="914247"/>
                </a:lnTo>
                <a:lnTo>
                  <a:pt x="14665" y="914247"/>
                </a:lnTo>
                <a:lnTo>
                  <a:pt x="21671" y="894208"/>
                </a:lnTo>
                <a:close/>
                <a:moveTo>
                  <a:pt x="7503" y="865611"/>
                </a:moveTo>
                <a:lnTo>
                  <a:pt x="7216" y="868576"/>
                </a:lnTo>
                <a:lnTo>
                  <a:pt x="6766" y="878326"/>
                </a:lnTo>
                <a:lnTo>
                  <a:pt x="0" y="886263"/>
                </a:lnTo>
                <a:lnTo>
                  <a:pt x="0" y="876548"/>
                </a:lnTo>
                <a:lnTo>
                  <a:pt x="5182" y="868927"/>
                </a:lnTo>
                <a:close/>
                <a:moveTo>
                  <a:pt x="24231" y="857838"/>
                </a:moveTo>
                <a:lnTo>
                  <a:pt x="24231" y="867787"/>
                </a:lnTo>
                <a:lnTo>
                  <a:pt x="5283" y="910420"/>
                </a:lnTo>
                <a:lnTo>
                  <a:pt x="6766" y="878326"/>
                </a:lnTo>
                <a:close/>
                <a:moveTo>
                  <a:pt x="24231" y="840913"/>
                </a:moveTo>
                <a:lnTo>
                  <a:pt x="24231" y="841714"/>
                </a:lnTo>
                <a:lnTo>
                  <a:pt x="7503" y="865611"/>
                </a:lnTo>
                <a:lnTo>
                  <a:pt x="7514" y="865497"/>
                </a:lnTo>
                <a:close/>
                <a:moveTo>
                  <a:pt x="9928" y="840562"/>
                </a:moveTo>
                <a:lnTo>
                  <a:pt x="7514" y="865497"/>
                </a:lnTo>
                <a:lnTo>
                  <a:pt x="5182" y="868927"/>
                </a:lnTo>
                <a:lnTo>
                  <a:pt x="0" y="876330"/>
                </a:lnTo>
                <a:lnTo>
                  <a:pt x="0" y="855943"/>
                </a:lnTo>
                <a:lnTo>
                  <a:pt x="1909" y="852567"/>
                </a:lnTo>
                <a:close/>
                <a:moveTo>
                  <a:pt x="15593" y="782055"/>
                </a:moveTo>
                <a:lnTo>
                  <a:pt x="14536" y="792975"/>
                </a:lnTo>
                <a:lnTo>
                  <a:pt x="0" y="815757"/>
                </a:lnTo>
                <a:lnTo>
                  <a:pt x="0" y="811766"/>
                </a:lnTo>
                <a:close/>
                <a:moveTo>
                  <a:pt x="24231" y="780256"/>
                </a:moveTo>
                <a:lnTo>
                  <a:pt x="24231" y="819152"/>
                </a:lnTo>
                <a:lnTo>
                  <a:pt x="9928" y="840562"/>
                </a:lnTo>
                <a:lnTo>
                  <a:pt x="14536" y="792975"/>
                </a:lnTo>
                <a:lnTo>
                  <a:pt x="18270" y="787121"/>
                </a:lnTo>
                <a:close/>
                <a:moveTo>
                  <a:pt x="24231" y="761668"/>
                </a:moveTo>
                <a:lnTo>
                  <a:pt x="24231" y="765596"/>
                </a:lnTo>
                <a:lnTo>
                  <a:pt x="15593" y="782055"/>
                </a:lnTo>
                <a:lnTo>
                  <a:pt x="15754" y="780386"/>
                </a:lnTo>
                <a:close/>
                <a:moveTo>
                  <a:pt x="24231" y="712346"/>
                </a:moveTo>
                <a:lnTo>
                  <a:pt x="24231" y="731086"/>
                </a:lnTo>
                <a:lnTo>
                  <a:pt x="18270" y="754399"/>
                </a:lnTo>
                <a:lnTo>
                  <a:pt x="15754" y="780386"/>
                </a:lnTo>
                <a:lnTo>
                  <a:pt x="13254" y="785906"/>
                </a:lnTo>
                <a:lnTo>
                  <a:pt x="0" y="811485"/>
                </a:lnTo>
                <a:lnTo>
                  <a:pt x="0" y="752641"/>
                </a:lnTo>
                <a:lnTo>
                  <a:pt x="18270" y="721676"/>
                </a:lnTo>
                <a:close/>
                <a:moveTo>
                  <a:pt x="4049" y="698809"/>
                </a:moveTo>
                <a:lnTo>
                  <a:pt x="1909" y="705315"/>
                </a:lnTo>
                <a:lnTo>
                  <a:pt x="0" y="710229"/>
                </a:lnTo>
                <a:lnTo>
                  <a:pt x="0" y="701476"/>
                </a:lnTo>
                <a:lnTo>
                  <a:pt x="3903" y="698941"/>
                </a:lnTo>
                <a:close/>
                <a:moveTo>
                  <a:pt x="24231" y="652905"/>
                </a:moveTo>
                <a:lnTo>
                  <a:pt x="24231" y="680503"/>
                </a:lnTo>
                <a:lnTo>
                  <a:pt x="4049" y="698809"/>
                </a:lnTo>
                <a:lnTo>
                  <a:pt x="14843" y="665990"/>
                </a:lnTo>
                <a:close/>
                <a:moveTo>
                  <a:pt x="24231" y="619049"/>
                </a:moveTo>
                <a:lnTo>
                  <a:pt x="24231" y="637446"/>
                </a:lnTo>
                <a:lnTo>
                  <a:pt x="14843" y="665990"/>
                </a:lnTo>
                <a:lnTo>
                  <a:pt x="0" y="686679"/>
                </a:lnTo>
                <a:lnTo>
                  <a:pt x="0" y="646781"/>
                </a:lnTo>
                <a:close/>
                <a:moveTo>
                  <a:pt x="3622" y="602431"/>
                </a:moveTo>
                <a:lnTo>
                  <a:pt x="0" y="609824"/>
                </a:lnTo>
                <a:lnTo>
                  <a:pt x="0" y="603434"/>
                </a:lnTo>
                <a:lnTo>
                  <a:pt x="3088" y="602562"/>
                </a:lnTo>
                <a:close/>
                <a:moveTo>
                  <a:pt x="13271" y="600059"/>
                </a:moveTo>
                <a:lnTo>
                  <a:pt x="0" y="626949"/>
                </a:lnTo>
                <a:lnTo>
                  <a:pt x="0" y="618882"/>
                </a:lnTo>
                <a:lnTo>
                  <a:pt x="9809" y="600910"/>
                </a:lnTo>
                <a:close/>
                <a:moveTo>
                  <a:pt x="24231" y="578966"/>
                </a:moveTo>
                <a:lnTo>
                  <a:pt x="24231" y="597364"/>
                </a:lnTo>
                <a:lnTo>
                  <a:pt x="13271" y="600059"/>
                </a:lnTo>
                <a:lnTo>
                  <a:pt x="14340" y="597894"/>
                </a:lnTo>
                <a:close/>
                <a:moveTo>
                  <a:pt x="15033" y="562383"/>
                </a:moveTo>
                <a:lnTo>
                  <a:pt x="1647" y="598860"/>
                </a:lnTo>
                <a:lnTo>
                  <a:pt x="0" y="603432"/>
                </a:lnTo>
                <a:lnTo>
                  <a:pt x="0" y="582448"/>
                </a:lnTo>
                <a:close/>
                <a:moveTo>
                  <a:pt x="24231" y="560369"/>
                </a:moveTo>
                <a:lnTo>
                  <a:pt x="24231" y="574485"/>
                </a:lnTo>
                <a:lnTo>
                  <a:pt x="9809" y="600910"/>
                </a:lnTo>
                <a:lnTo>
                  <a:pt x="3622" y="602431"/>
                </a:lnTo>
                <a:close/>
                <a:moveTo>
                  <a:pt x="24231" y="537319"/>
                </a:moveTo>
                <a:lnTo>
                  <a:pt x="24231" y="550611"/>
                </a:lnTo>
                <a:lnTo>
                  <a:pt x="18270" y="558063"/>
                </a:lnTo>
                <a:lnTo>
                  <a:pt x="15033" y="562383"/>
                </a:lnTo>
                <a:close/>
                <a:moveTo>
                  <a:pt x="24231" y="507786"/>
                </a:moveTo>
                <a:lnTo>
                  <a:pt x="24231" y="529738"/>
                </a:lnTo>
                <a:lnTo>
                  <a:pt x="0" y="578164"/>
                </a:lnTo>
                <a:lnTo>
                  <a:pt x="0" y="575156"/>
                </a:lnTo>
                <a:lnTo>
                  <a:pt x="12382" y="543377"/>
                </a:lnTo>
                <a:close/>
                <a:moveTo>
                  <a:pt x="24231" y="501381"/>
                </a:moveTo>
                <a:lnTo>
                  <a:pt x="24231" y="501744"/>
                </a:lnTo>
                <a:lnTo>
                  <a:pt x="21546" y="508202"/>
                </a:lnTo>
                <a:lnTo>
                  <a:pt x="0" y="563090"/>
                </a:lnTo>
                <a:lnTo>
                  <a:pt x="0" y="556453"/>
                </a:lnTo>
                <a:close/>
                <a:moveTo>
                  <a:pt x="1909" y="410811"/>
                </a:moveTo>
                <a:lnTo>
                  <a:pt x="0" y="414762"/>
                </a:lnTo>
                <a:lnTo>
                  <a:pt x="0" y="413381"/>
                </a:lnTo>
                <a:close/>
                <a:moveTo>
                  <a:pt x="3418" y="408396"/>
                </a:moveTo>
                <a:lnTo>
                  <a:pt x="2497" y="410155"/>
                </a:lnTo>
                <a:lnTo>
                  <a:pt x="1909" y="410811"/>
                </a:lnTo>
                <a:close/>
                <a:moveTo>
                  <a:pt x="24231" y="398062"/>
                </a:moveTo>
                <a:lnTo>
                  <a:pt x="24231" y="422586"/>
                </a:lnTo>
                <a:lnTo>
                  <a:pt x="0" y="480889"/>
                </a:lnTo>
                <a:lnTo>
                  <a:pt x="0" y="450165"/>
                </a:lnTo>
                <a:lnTo>
                  <a:pt x="4211" y="436105"/>
                </a:lnTo>
                <a:lnTo>
                  <a:pt x="9821" y="425737"/>
                </a:lnTo>
                <a:close/>
                <a:moveTo>
                  <a:pt x="18211" y="392616"/>
                </a:moveTo>
                <a:lnTo>
                  <a:pt x="11054" y="413256"/>
                </a:lnTo>
                <a:lnTo>
                  <a:pt x="4211" y="436105"/>
                </a:lnTo>
                <a:lnTo>
                  <a:pt x="0" y="443888"/>
                </a:lnTo>
                <a:lnTo>
                  <a:pt x="0" y="414921"/>
                </a:lnTo>
                <a:lnTo>
                  <a:pt x="2497" y="410155"/>
                </a:lnTo>
                <a:close/>
                <a:moveTo>
                  <a:pt x="24231" y="375252"/>
                </a:moveTo>
                <a:lnTo>
                  <a:pt x="24231" y="385897"/>
                </a:lnTo>
                <a:lnTo>
                  <a:pt x="18211" y="392616"/>
                </a:lnTo>
                <a:close/>
                <a:moveTo>
                  <a:pt x="946" y="372617"/>
                </a:moveTo>
                <a:lnTo>
                  <a:pt x="0" y="374923"/>
                </a:lnTo>
                <a:lnTo>
                  <a:pt x="0" y="373274"/>
                </a:lnTo>
                <a:close/>
                <a:moveTo>
                  <a:pt x="24231" y="368546"/>
                </a:moveTo>
                <a:lnTo>
                  <a:pt x="24231" y="375095"/>
                </a:lnTo>
                <a:lnTo>
                  <a:pt x="3418" y="408396"/>
                </a:lnTo>
                <a:lnTo>
                  <a:pt x="22381" y="372205"/>
                </a:lnTo>
                <a:close/>
                <a:moveTo>
                  <a:pt x="17496" y="361533"/>
                </a:moveTo>
                <a:lnTo>
                  <a:pt x="0" y="412652"/>
                </a:lnTo>
                <a:lnTo>
                  <a:pt x="0" y="380575"/>
                </a:lnTo>
                <a:lnTo>
                  <a:pt x="1909" y="378088"/>
                </a:lnTo>
                <a:lnTo>
                  <a:pt x="6712" y="368669"/>
                </a:lnTo>
                <a:close/>
                <a:moveTo>
                  <a:pt x="24231" y="341854"/>
                </a:moveTo>
                <a:lnTo>
                  <a:pt x="24231" y="357077"/>
                </a:lnTo>
                <a:lnTo>
                  <a:pt x="17496" y="361533"/>
                </a:lnTo>
                <a:close/>
                <a:moveTo>
                  <a:pt x="24231" y="317948"/>
                </a:moveTo>
                <a:lnTo>
                  <a:pt x="24231" y="334309"/>
                </a:lnTo>
                <a:lnTo>
                  <a:pt x="6712" y="368669"/>
                </a:lnTo>
                <a:lnTo>
                  <a:pt x="4938" y="369842"/>
                </a:lnTo>
                <a:lnTo>
                  <a:pt x="946" y="372617"/>
                </a:lnTo>
                <a:lnTo>
                  <a:pt x="3396" y="366647"/>
                </a:lnTo>
                <a:cubicBezTo>
                  <a:pt x="7901" y="355454"/>
                  <a:pt x="12840" y="342968"/>
                  <a:pt x="18270" y="329004"/>
                </a:cubicBezTo>
                <a:lnTo>
                  <a:pt x="18607" y="327910"/>
                </a:lnTo>
                <a:close/>
                <a:moveTo>
                  <a:pt x="11602" y="312390"/>
                </a:moveTo>
                <a:lnTo>
                  <a:pt x="0" y="336412"/>
                </a:lnTo>
                <a:lnTo>
                  <a:pt x="0" y="325354"/>
                </a:lnTo>
                <a:close/>
                <a:moveTo>
                  <a:pt x="11729" y="312127"/>
                </a:moveTo>
                <a:lnTo>
                  <a:pt x="11652" y="312334"/>
                </a:lnTo>
                <a:lnTo>
                  <a:pt x="11602" y="312390"/>
                </a:lnTo>
                <a:close/>
                <a:moveTo>
                  <a:pt x="17161" y="300881"/>
                </a:moveTo>
                <a:lnTo>
                  <a:pt x="11729" y="312127"/>
                </a:lnTo>
                <a:lnTo>
                  <a:pt x="14902" y="303593"/>
                </a:lnTo>
                <a:close/>
                <a:moveTo>
                  <a:pt x="24231" y="298145"/>
                </a:moveTo>
                <a:lnTo>
                  <a:pt x="24231" y="309647"/>
                </a:lnTo>
                <a:lnTo>
                  <a:pt x="18607" y="327910"/>
                </a:lnTo>
                <a:lnTo>
                  <a:pt x="14205" y="335709"/>
                </a:lnTo>
                <a:cubicBezTo>
                  <a:pt x="9994" y="342497"/>
                  <a:pt x="5528" y="349315"/>
                  <a:pt x="572" y="357320"/>
                </a:cubicBezTo>
                <a:lnTo>
                  <a:pt x="0" y="358312"/>
                </a:lnTo>
                <a:lnTo>
                  <a:pt x="0" y="347379"/>
                </a:lnTo>
                <a:lnTo>
                  <a:pt x="8326" y="321282"/>
                </a:lnTo>
                <a:lnTo>
                  <a:pt x="11652" y="312334"/>
                </a:lnTo>
                <a:lnTo>
                  <a:pt x="22595" y="300108"/>
                </a:lnTo>
                <a:close/>
                <a:moveTo>
                  <a:pt x="24231" y="286243"/>
                </a:moveTo>
                <a:lnTo>
                  <a:pt x="24231" y="292396"/>
                </a:lnTo>
                <a:lnTo>
                  <a:pt x="17161" y="300881"/>
                </a:lnTo>
                <a:close/>
                <a:moveTo>
                  <a:pt x="18603" y="231141"/>
                </a:moveTo>
                <a:lnTo>
                  <a:pt x="16606" y="235168"/>
                </a:lnTo>
                <a:lnTo>
                  <a:pt x="4000" y="260495"/>
                </a:lnTo>
                <a:lnTo>
                  <a:pt x="1909" y="263559"/>
                </a:lnTo>
                <a:lnTo>
                  <a:pt x="0" y="267317"/>
                </a:lnTo>
                <a:lnTo>
                  <a:pt x="0" y="258594"/>
                </a:lnTo>
                <a:close/>
                <a:moveTo>
                  <a:pt x="24231" y="230849"/>
                </a:moveTo>
                <a:lnTo>
                  <a:pt x="24231" y="278494"/>
                </a:lnTo>
                <a:lnTo>
                  <a:pt x="14902" y="303593"/>
                </a:lnTo>
                <a:lnTo>
                  <a:pt x="0" y="321476"/>
                </a:lnTo>
                <a:lnTo>
                  <a:pt x="0" y="268532"/>
                </a:lnTo>
                <a:lnTo>
                  <a:pt x="4000" y="260495"/>
                </a:lnTo>
                <a:close/>
                <a:moveTo>
                  <a:pt x="24231" y="219793"/>
                </a:moveTo>
                <a:lnTo>
                  <a:pt x="24231" y="222836"/>
                </a:lnTo>
                <a:lnTo>
                  <a:pt x="18603" y="231141"/>
                </a:lnTo>
                <a:close/>
                <a:moveTo>
                  <a:pt x="24231" y="133342"/>
                </a:moveTo>
                <a:lnTo>
                  <a:pt x="24231" y="206545"/>
                </a:lnTo>
                <a:lnTo>
                  <a:pt x="13499" y="223505"/>
                </a:lnTo>
                <a:lnTo>
                  <a:pt x="0" y="245723"/>
                </a:lnTo>
                <a:lnTo>
                  <a:pt x="0" y="173915"/>
                </a:lnTo>
                <a:close/>
                <a:moveTo>
                  <a:pt x="24231" y="123476"/>
                </a:moveTo>
                <a:lnTo>
                  <a:pt x="24231" y="130027"/>
                </a:lnTo>
                <a:lnTo>
                  <a:pt x="17186" y="143459"/>
                </a:lnTo>
                <a:lnTo>
                  <a:pt x="0" y="171861"/>
                </a:lnTo>
                <a:lnTo>
                  <a:pt x="0" y="166299"/>
                </a:lnTo>
                <a:lnTo>
                  <a:pt x="18270" y="132668"/>
                </a:lnTo>
                <a:close/>
                <a:moveTo>
                  <a:pt x="10141" y="101902"/>
                </a:moveTo>
                <a:lnTo>
                  <a:pt x="3390" y="124989"/>
                </a:lnTo>
                <a:lnTo>
                  <a:pt x="0" y="135481"/>
                </a:lnTo>
                <a:lnTo>
                  <a:pt x="0" y="120168"/>
                </a:lnTo>
                <a:lnTo>
                  <a:pt x="2059" y="116043"/>
                </a:lnTo>
                <a:close/>
                <a:moveTo>
                  <a:pt x="24231" y="71662"/>
                </a:moveTo>
                <a:lnTo>
                  <a:pt x="24231" y="77243"/>
                </a:lnTo>
                <a:lnTo>
                  <a:pt x="10141" y="101902"/>
                </a:lnTo>
                <a:lnTo>
                  <a:pt x="11579" y="96983"/>
                </a:lnTo>
                <a:lnTo>
                  <a:pt x="18270" y="83584"/>
                </a:lnTo>
                <a:close/>
                <a:moveTo>
                  <a:pt x="8884" y="41579"/>
                </a:moveTo>
                <a:lnTo>
                  <a:pt x="5981" y="51185"/>
                </a:lnTo>
                <a:lnTo>
                  <a:pt x="0" y="58084"/>
                </a:lnTo>
                <a:lnTo>
                  <a:pt x="0" y="57571"/>
                </a:lnTo>
                <a:close/>
                <a:moveTo>
                  <a:pt x="24231" y="30135"/>
                </a:moveTo>
                <a:lnTo>
                  <a:pt x="24231" y="53709"/>
                </a:lnTo>
                <a:lnTo>
                  <a:pt x="11579" y="96983"/>
                </a:lnTo>
                <a:lnTo>
                  <a:pt x="2059" y="116043"/>
                </a:lnTo>
                <a:lnTo>
                  <a:pt x="1909" y="116307"/>
                </a:lnTo>
                <a:lnTo>
                  <a:pt x="0" y="120126"/>
                </a:lnTo>
                <a:lnTo>
                  <a:pt x="0" y="70975"/>
                </a:lnTo>
                <a:lnTo>
                  <a:pt x="5981" y="51185"/>
                </a:lnTo>
                <a:close/>
                <a:moveTo>
                  <a:pt x="20675" y="0"/>
                </a:moveTo>
                <a:lnTo>
                  <a:pt x="24231" y="0"/>
                </a:lnTo>
                <a:lnTo>
                  <a:pt x="24231" y="13954"/>
                </a:lnTo>
                <a:lnTo>
                  <a:pt x="8884" y="41579"/>
                </a:lnTo>
                <a:lnTo>
                  <a:pt x="12161" y="30736"/>
                </a:lnTo>
                <a:close/>
                <a:moveTo>
                  <a:pt x="0" y="0"/>
                </a:moveTo>
                <a:lnTo>
                  <a:pt x="3827" y="0"/>
                </a:lnTo>
                <a:lnTo>
                  <a:pt x="0" y="8201"/>
                </a:lnTo>
                <a:close/>
              </a:path>
            </a:pathLst>
          </a:custGeom>
          <a:blipFill dpi="0" rotWithShape="1">
            <a:blip r:embed="rId3"/>
            <a:srcRect/>
            <a:stretch>
              <a:fillRect/>
            </a:stretch>
          </a:blip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noAutofit/>
          </a:bodyPr>
          <a:lstStyle/>
          <a:p>
            <a:endParaRPr lang="zh-CN" altLang="en-US">
              <a:cs typeface="+mn-ea"/>
              <a:sym typeface="+mn-lt"/>
            </a:endParaRPr>
          </a:p>
        </p:txBody>
      </p:sp>
      <p:sp>
        <p:nvSpPr>
          <p:cNvPr id="11" name="文本框 10"/>
          <p:cNvSpPr txBox="1"/>
          <p:nvPr/>
        </p:nvSpPr>
        <p:spPr>
          <a:xfrm>
            <a:off x="1586619" y="378334"/>
            <a:ext cx="38504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800" dirty="0">
                <a:solidFill>
                  <a:schemeClr val="bg1"/>
                </a:solidFill>
                <a:cs typeface="+mn-ea"/>
                <a:sym typeface="+mn-lt"/>
              </a:rPr>
              <a:t>3</a:t>
            </a:r>
            <a:endParaRPr lang="zh-CN" altLang="en-US" sz="2800" dirty="0">
              <a:solidFill>
                <a:schemeClr val="bg1"/>
              </a:solidFill>
              <a:cs typeface="+mn-ea"/>
              <a:sym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292272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Click="0" advTm="5000">
        <p14:gallery dir="l"/>
      </p:transition>
    </mc:Choice>
    <mc:Fallback xmlns="">
      <p:transition spd="slow" advClick="0" advTm="5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0" decel="100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" accel="100000" fill="hold">
                                          <p:stCondLst>
                                            <p:cond delay="45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2" grpId="0"/>
    </p:bldLst>
  </p:timing>
</p:sld>
</file>

<file path=ppt/theme/theme1.xml><?xml version="1.0" encoding="utf-8"?>
<a:theme xmlns:a="http://schemas.openxmlformats.org/drawingml/2006/main" name="Office Theme">
  <a:themeElements>
    <a:clrScheme name="自定义 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F79646"/>
      </a:hlink>
      <a:folHlink>
        <a:srgbClr val="F79646"/>
      </a:folHlink>
    </a:clrScheme>
    <a:fontScheme name="2x1kosih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Office 主题​​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2174</Words>
  <Application>Microsoft Office PowerPoint</Application>
  <PresentationFormat>宽屏</PresentationFormat>
  <Paragraphs>264</Paragraphs>
  <Slides>21</Slides>
  <Notes>21</Notes>
  <HiddenSlides>0</HiddenSlides>
  <MMClips>0</MMClips>
  <ScaleCrop>false</ScaleCrop>
  <HeadingPairs>
    <vt:vector size="8" baseType="variant">
      <vt:variant>
        <vt:lpstr>已用的字体</vt:lpstr>
      </vt:variant>
      <vt:variant>
        <vt:i4>4</vt:i4>
      </vt:variant>
      <vt:variant>
        <vt:lpstr>主题</vt:lpstr>
      </vt:variant>
      <vt:variant>
        <vt:i4>1</vt:i4>
      </vt:variant>
      <vt:variant>
        <vt:lpstr>嵌入 OLE 服务器</vt:lpstr>
      </vt:variant>
      <vt:variant>
        <vt:i4>1</vt:i4>
      </vt:variant>
      <vt:variant>
        <vt:lpstr>幻灯片标题</vt:lpstr>
      </vt:variant>
      <vt:variant>
        <vt:i4>21</vt:i4>
      </vt:variant>
    </vt:vector>
  </HeadingPairs>
  <TitlesOfParts>
    <vt:vector size="27" baseType="lpstr">
      <vt:lpstr>微软雅黑</vt:lpstr>
      <vt:lpstr>Arial</vt:lpstr>
      <vt:lpstr>Calibri</vt:lpstr>
      <vt:lpstr>Cambria Math</vt:lpstr>
      <vt:lpstr>Office Theme</vt:lpstr>
      <vt:lpstr>公式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333333</dc:title>
  <dc:creator/>
  <cp:lastModifiedBy/>
  <cp:revision>2</cp:revision>
  <dcterms:created xsi:type="dcterms:W3CDTF">2017-11-17T14:08:00Z</dcterms:created>
  <dcterms:modified xsi:type="dcterms:W3CDTF">2021-05-19T05:35:30Z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2052-10.1.0.7022</vt:lpwstr>
  </property>
</Properties>
</file>