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1" r:id="rId2"/>
    <p:sldId id="357" r:id="rId3"/>
    <p:sldId id="354" r:id="rId4"/>
    <p:sldId id="353" r:id="rId5"/>
    <p:sldId id="355" r:id="rId6"/>
    <p:sldId id="356" r:id="rId7"/>
    <p:sldId id="352" r:id="rId8"/>
    <p:sldId id="268" r:id="rId9"/>
    <p:sldId id="265" r:id="rId10"/>
    <p:sldId id="266" r:id="rId11"/>
    <p:sldId id="312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271" r:id="rId20"/>
    <p:sldId id="322" r:id="rId21"/>
    <p:sldId id="32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D4697C-A590-5845-A238-8558F188F421}">
          <p14:sldIdLst>
            <p14:sldId id="351"/>
            <p14:sldId id="357"/>
            <p14:sldId id="354"/>
            <p14:sldId id="353"/>
            <p14:sldId id="355"/>
            <p14:sldId id="356"/>
            <p14:sldId id="352"/>
            <p14:sldId id="268"/>
            <p14:sldId id="265"/>
            <p14:sldId id="266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271"/>
            <p14:sldId id="322"/>
            <p14:sldId id="325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pos="166">
          <p15:clr>
            <a:srgbClr val="A4A3A4"/>
          </p15:clr>
        </p15:guide>
        <p15:guide id="5" pos="7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494"/>
    <a:srgbClr val="F95647"/>
    <a:srgbClr val="88CCC1"/>
    <a:srgbClr val="7CB554"/>
    <a:srgbClr val="FF9999"/>
    <a:srgbClr val="00B0F0"/>
    <a:srgbClr val="FF9409"/>
    <a:srgbClr val="FA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1534"/>
  </p:normalViewPr>
  <p:slideViewPr>
    <p:cSldViewPr snapToGrid="0">
      <p:cViewPr varScale="1">
        <p:scale>
          <a:sx n="66" d="100"/>
          <a:sy n="66" d="100"/>
        </p:scale>
        <p:origin x="888" y="72"/>
      </p:cViewPr>
      <p:guideLst>
        <p:guide orient="horz" pos="2183"/>
        <p:guide pos="3840"/>
        <p:guide orient="horz" pos="2024"/>
        <p:guide pos="166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2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9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4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99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89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16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00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512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586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06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05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47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61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26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485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0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56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04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12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242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976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85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83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4806-4196-4FBB-8289-AA32A40B7815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96B7-C375-4C39-ACFC-8B938E682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CE16-F6FA-4043-9648-D3D03539C4A6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C04E-B5F8-4BE3-BC9B-F52F4EC5F7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4806-4196-4FBB-8289-AA32A40B7815}" type="datetimeFigureOut">
              <a:rPr lang="zh-CN" altLang="en-US" smtClean="0"/>
              <a:t>2021/3/11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C96B7-C375-4C39-ACFC-8B938E682D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79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3085" y="246744"/>
            <a:ext cx="909373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经济基础知识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 2021</a:t>
            </a: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年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                        </a:t>
            </a: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陈老师</a:t>
            </a:r>
            <a:endParaRPr lang="en-US" altLang="zh-CN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 </a:t>
            </a:r>
          </a:p>
          <a:p>
            <a:pPr>
              <a:defRPr/>
            </a:pPr>
            <a:endParaRPr lang="zh-CN" altLang="en-US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61116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482589" y="2267024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0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一、市场需求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912396" y="1621307"/>
            <a:ext cx="5183603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需求及市场需求的概念</a:t>
            </a:r>
            <a:endParaRPr lang="en-US" altLang="zh-CN" sz="32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8" name="表格 87">
                <a:extLst>
                  <a:ext uri="{FF2B5EF4-FFF2-40B4-BE49-F238E27FC236}">
                    <a16:creationId xmlns:a16="http://schemas.microsoft.com/office/drawing/2014/main" id="{2850D208-0496-4434-990D-83500486B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018758"/>
                  </p:ext>
                </p:extLst>
              </p:nvPr>
            </p:nvGraphicFramePr>
            <p:xfrm>
              <a:off x="902513" y="2724885"/>
              <a:ext cx="10649407" cy="239575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69794">
                      <a:extLst>
                        <a:ext uri="{9D8B030D-6E8A-4147-A177-3AD203B41FA5}">
                          <a16:colId xmlns:a16="http://schemas.microsoft.com/office/drawing/2014/main" val="1843522354"/>
                        </a:ext>
                      </a:extLst>
                    </a:gridCol>
                    <a:gridCol w="6328703">
                      <a:extLst>
                        <a:ext uri="{9D8B030D-6E8A-4147-A177-3AD203B41FA5}">
                          <a16:colId xmlns:a16="http://schemas.microsoft.com/office/drawing/2014/main" val="2314915224"/>
                        </a:ext>
                      </a:extLst>
                    </a:gridCol>
                    <a:gridCol w="3050910">
                      <a:extLst>
                        <a:ext uri="{9D8B030D-6E8A-4147-A177-3AD203B41FA5}">
                          <a16:colId xmlns:a16="http://schemas.microsoft.com/office/drawing/2014/main" val="4173357716"/>
                        </a:ext>
                      </a:extLst>
                    </a:gridCol>
                  </a:tblGrid>
                  <a:tr h="372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 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含义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备注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367894"/>
                      </a:ext>
                    </a:extLst>
                  </a:tr>
                  <a:tr h="11172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在一定时间内和一定价格条件下，消费者对某种商品或服务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而且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能够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购买的数量。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需求的构成要素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、购买欲望（愿意）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、支付能力（能够）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9778025"/>
                      </a:ext>
                    </a:extLst>
                  </a:tr>
                  <a:tr h="90615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在一定时间内、一定价格条件下和一定的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市场上所有的消费者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对某种商品或服务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愿意而且能够购买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r>
                            <a:rPr lang="en-US" alt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20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zh-CN" sz="2000" b="0" u="none" strike="noStrik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消费者需求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8841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8" name="表格 87">
                <a:extLst>
                  <a:ext uri="{FF2B5EF4-FFF2-40B4-BE49-F238E27FC236}">
                    <a16:creationId xmlns:a16="http://schemas.microsoft.com/office/drawing/2014/main" id="{2850D208-0496-4434-990D-83500486BA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0018758"/>
                  </p:ext>
                </p:extLst>
              </p:nvPr>
            </p:nvGraphicFramePr>
            <p:xfrm>
              <a:off x="902513" y="2724885"/>
              <a:ext cx="10649407" cy="2395755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269794">
                      <a:extLst>
                        <a:ext uri="{9D8B030D-6E8A-4147-A177-3AD203B41FA5}">
                          <a16:colId xmlns:a16="http://schemas.microsoft.com/office/drawing/2014/main" val="1843522354"/>
                        </a:ext>
                      </a:extLst>
                    </a:gridCol>
                    <a:gridCol w="6328703">
                      <a:extLst>
                        <a:ext uri="{9D8B030D-6E8A-4147-A177-3AD203B41FA5}">
                          <a16:colId xmlns:a16="http://schemas.microsoft.com/office/drawing/2014/main" val="2314915224"/>
                        </a:ext>
                      </a:extLst>
                    </a:gridCol>
                    <a:gridCol w="3050910">
                      <a:extLst>
                        <a:ext uri="{9D8B030D-6E8A-4147-A177-3AD203B41FA5}">
                          <a16:colId xmlns:a16="http://schemas.microsoft.com/office/drawing/2014/main" val="4173357716"/>
                        </a:ext>
                      </a:extLst>
                    </a:gridCol>
                  </a:tblGrid>
                  <a:tr h="3724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 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含义</a:t>
                          </a:r>
                          <a:endParaRPr lang="zh-CN" sz="2000" b="0" u="none" kern="10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备注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66367894"/>
                      </a:ext>
                    </a:extLst>
                  </a:tr>
                  <a:tr h="1117203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在一定时间内和一定价格条件下，消费者对某种商品或服务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而且</a:t>
                          </a: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能够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购买的数量。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需求的构成要素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、购买欲望（愿意）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、支付能力（能够）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59778025"/>
                      </a:ext>
                    </a:extLst>
                  </a:tr>
                  <a:tr h="90615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市场需求</a:t>
                          </a:r>
                          <a:endParaRPr lang="zh-CN" sz="2000" b="1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在一定时间内、一定价格条件下和一定的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市场上所有的消费者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对某种商品或服务</a:t>
                          </a:r>
                          <a:r>
                            <a:rPr lang="zh-CN" sz="2000" b="1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愿意而且能够购买</a:t>
                          </a:r>
                          <a:r>
                            <a:rPr lang="zh-CN" sz="2000" b="0" u="none" kern="100" dirty="0">
                              <a:solidFill>
                                <a:schemeClr val="tx1"/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的数量。</a:t>
                          </a:r>
                          <a:endParaRPr lang="zh-CN" sz="2000" b="0" u="none" kern="100" dirty="0">
                            <a:solidFill>
                              <a:schemeClr val="tx1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0000" t="-172222" r="-4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8411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25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47824" y="51635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838036" y="-2103535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38810" y="1337143"/>
            <a:ext cx="4296126" cy="153195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影响需求的因素</a:t>
            </a: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pPr>
              <a:lnSpc>
                <a:spcPct val="200000"/>
              </a:lnSpc>
            </a:pPr>
            <a:endParaRPr lang="zh-CN" altLang="en-US" sz="2400" b="1" dirty="0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FBDC319A-73F4-C544-A71A-65C4DF5EEA6B}"/>
              </a:ext>
            </a:extLst>
          </p:cNvPr>
          <p:cNvSpPr/>
          <p:nvPr/>
        </p:nvSpPr>
        <p:spPr>
          <a:xfrm>
            <a:off x="6808771" y="2925476"/>
            <a:ext cx="1825862" cy="102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需求</a:t>
            </a: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6882C21E-B2B4-4549-B138-097CD4BA5B02}"/>
              </a:ext>
            </a:extLst>
          </p:cNvPr>
          <p:cNvSpPr/>
          <p:nvPr/>
        </p:nvSpPr>
        <p:spPr>
          <a:xfrm>
            <a:off x="6991387" y="1653248"/>
            <a:ext cx="1950722" cy="604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产品价格</a:t>
            </a:r>
          </a:p>
        </p:txBody>
      </p:sp>
      <p:sp>
        <p:nvSpPr>
          <p:cNvPr id="10" name="下箭头 9">
            <a:extLst>
              <a:ext uri="{FF2B5EF4-FFF2-40B4-BE49-F238E27FC236}">
                <a16:creationId xmlns:a16="http://schemas.microsoft.com/office/drawing/2014/main" id="{51B0730E-0427-9E45-8CDD-44F3BA5447F0}"/>
              </a:ext>
            </a:extLst>
          </p:cNvPr>
          <p:cNvSpPr/>
          <p:nvPr/>
        </p:nvSpPr>
        <p:spPr>
          <a:xfrm>
            <a:off x="7635407" y="2342466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00CBD559-475A-E341-AED1-CBE33FBFADE7}"/>
              </a:ext>
            </a:extLst>
          </p:cNvPr>
          <p:cNvSpPr/>
          <p:nvPr/>
        </p:nvSpPr>
        <p:spPr>
          <a:xfrm>
            <a:off x="9206379" y="2767137"/>
            <a:ext cx="2788092" cy="629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消费者的偏好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D468F0D5-A71E-B04C-9456-BB6D95B7CEC6}"/>
              </a:ext>
            </a:extLst>
          </p:cNvPr>
          <p:cNvSpPr/>
          <p:nvPr/>
        </p:nvSpPr>
        <p:spPr>
          <a:xfrm>
            <a:off x="8942108" y="4237461"/>
            <a:ext cx="3188627" cy="648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消费者个人收入</a:t>
            </a: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ABA3199E-3D1D-BD4F-914C-A4415C69A235}"/>
              </a:ext>
            </a:extLst>
          </p:cNvPr>
          <p:cNvSpPr/>
          <p:nvPr/>
        </p:nvSpPr>
        <p:spPr>
          <a:xfrm>
            <a:off x="6654348" y="4909531"/>
            <a:ext cx="2363813" cy="5305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消费者预期</a:t>
            </a:r>
          </a:p>
        </p:txBody>
      </p:sp>
      <p:sp>
        <p:nvSpPr>
          <p:cNvPr id="19" name="线形标注 1 18">
            <a:extLst>
              <a:ext uri="{FF2B5EF4-FFF2-40B4-BE49-F238E27FC236}">
                <a16:creationId xmlns:a16="http://schemas.microsoft.com/office/drawing/2014/main" id="{AEDE5E75-6AD4-A64F-8957-7E27CAE2833B}"/>
              </a:ext>
            </a:extLst>
          </p:cNvPr>
          <p:cNvSpPr/>
          <p:nvPr/>
        </p:nvSpPr>
        <p:spPr>
          <a:xfrm>
            <a:off x="7828403" y="1366092"/>
            <a:ext cx="1666117" cy="267645"/>
          </a:xfrm>
          <a:prstGeom prst="borderCallout1">
            <a:avLst>
              <a:gd name="adj1" fmla="val 46911"/>
              <a:gd name="adj2" fmla="val 547"/>
              <a:gd name="adj3" fmla="val 112500"/>
              <a:gd name="adj4" fmla="val -38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最关键的因素</a:t>
            </a: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25DB3332-EB72-154D-B481-E28EEE81350C}"/>
              </a:ext>
            </a:extLst>
          </p:cNvPr>
          <p:cNvSpPr/>
          <p:nvPr/>
        </p:nvSpPr>
        <p:spPr>
          <a:xfrm>
            <a:off x="3257261" y="4516188"/>
            <a:ext cx="2969848" cy="10256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其他</a:t>
            </a:r>
            <a:r>
              <a:rPr kumimoji="1" lang="zh-CN" alt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Songti SC" panose="02010600040101010101" pitchFamily="2" charset="-122"/>
                <a:ea typeface="Songti SC" panose="02010600040101010101" pitchFamily="2" charset="-122"/>
              </a:rPr>
              <a:t>（商品品种、质量、广告宣传、地理位置、季节、国家政策等）</a:t>
            </a:r>
            <a:endParaRPr kumimoji="1" lang="en-US" altLang="zh-CN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Songti SC" panose="02010600040101010101" pitchFamily="2" charset="-122"/>
              <a:ea typeface="Songti SC" panose="02010600040101010101" pitchFamily="2" charset="-122"/>
            </a:endParaRP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15F73982-AC99-FA48-A6D5-AD62047DDA68}"/>
              </a:ext>
            </a:extLst>
          </p:cNvPr>
          <p:cNvSpPr/>
          <p:nvPr/>
        </p:nvSpPr>
        <p:spPr>
          <a:xfrm>
            <a:off x="3399796" y="3311232"/>
            <a:ext cx="2461412" cy="6253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互补品价格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F7E8570A-FD41-D340-A144-E72B8C6C67E8}"/>
              </a:ext>
            </a:extLst>
          </p:cNvPr>
          <p:cNvSpPr/>
          <p:nvPr/>
        </p:nvSpPr>
        <p:spPr>
          <a:xfrm>
            <a:off x="4359525" y="1865458"/>
            <a:ext cx="2354339" cy="669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替代品价格</a:t>
            </a:r>
          </a:p>
        </p:txBody>
      </p:sp>
      <p:sp>
        <p:nvSpPr>
          <p:cNvPr id="30" name="上下箭头 29">
            <a:extLst>
              <a:ext uri="{FF2B5EF4-FFF2-40B4-BE49-F238E27FC236}">
                <a16:creationId xmlns:a16="http://schemas.microsoft.com/office/drawing/2014/main" id="{B1F973F8-F130-2140-8F5F-D61A1BB87637}"/>
              </a:ext>
            </a:extLst>
          </p:cNvPr>
          <p:cNvSpPr/>
          <p:nvPr/>
        </p:nvSpPr>
        <p:spPr>
          <a:xfrm>
            <a:off x="4857394" y="2580111"/>
            <a:ext cx="106951" cy="60924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下箭头 40">
            <a:extLst>
              <a:ext uri="{FF2B5EF4-FFF2-40B4-BE49-F238E27FC236}">
                <a16:creationId xmlns:a16="http://schemas.microsoft.com/office/drawing/2014/main" id="{106C9ED0-2182-4E47-888F-0E1B2007AA54}"/>
              </a:ext>
            </a:extLst>
          </p:cNvPr>
          <p:cNvSpPr/>
          <p:nvPr/>
        </p:nvSpPr>
        <p:spPr>
          <a:xfrm rot="14054801">
            <a:off x="6565576" y="4185695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2" name="下箭头 41">
            <a:extLst>
              <a:ext uri="{FF2B5EF4-FFF2-40B4-BE49-F238E27FC236}">
                <a16:creationId xmlns:a16="http://schemas.microsoft.com/office/drawing/2014/main" id="{F68A399D-94F7-7448-AAD3-F78BA0A71080}"/>
              </a:ext>
            </a:extLst>
          </p:cNvPr>
          <p:cNvSpPr/>
          <p:nvPr/>
        </p:nvSpPr>
        <p:spPr>
          <a:xfrm rot="10800000">
            <a:off x="7625124" y="4296266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3" name="下箭头 42">
            <a:extLst>
              <a:ext uri="{FF2B5EF4-FFF2-40B4-BE49-F238E27FC236}">
                <a16:creationId xmlns:a16="http://schemas.microsoft.com/office/drawing/2014/main" id="{F338ABC1-49D1-A84E-92E1-6D8B3F397C4F}"/>
              </a:ext>
            </a:extLst>
          </p:cNvPr>
          <p:cNvSpPr/>
          <p:nvPr/>
        </p:nvSpPr>
        <p:spPr>
          <a:xfrm rot="7548228">
            <a:off x="8538854" y="3965747"/>
            <a:ext cx="247733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4" name="下箭头 43">
            <a:extLst>
              <a:ext uri="{FF2B5EF4-FFF2-40B4-BE49-F238E27FC236}">
                <a16:creationId xmlns:a16="http://schemas.microsoft.com/office/drawing/2014/main" id="{4C86A20D-21A4-0049-9023-E72E8EF706A4}"/>
              </a:ext>
            </a:extLst>
          </p:cNvPr>
          <p:cNvSpPr/>
          <p:nvPr/>
        </p:nvSpPr>
        <p:spPr>
          <a:xfrm rot="4813602">
            <a:off x="8780394" y="3061420"/>
            <a:ext cx="323429" cy="53054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5" name="下箭头 44">
            <a:extLst>
              <a:ext uri="{FF2B5EF4-FFF2-40B4-BE49-F238E27FC236}">
                <a16:creationId xmlns:a16="http://schemas.microsoft.com/office/drawing/2014/main" id="{A6CB8342-16CA-1E4A-8F44-F3D78C626C13}"/>
              </a:ext>
            </a:extLst>
          </p:cNvPr>
          <p:cNvSpPr/>
          <p:nvPr/>
        </p:nvSpPr>
        <p:spPr>
          <a:xfrm rot="16200000">
            <a:off x="6195941" y="3224287"/>
            <a:ext cx="278097" cy="79283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  <p:sp>
        <p:nvSpPr>
          <p:cNvPr id="46" name="下箭头 45">
            <a:extLst>
              <a:ext uri="{FF2B5EF4-FFF2-40B4-BE49-F238E27FC236}">
                <a16:creationId xmlns:a16="http://schemas.microsoft.com/office/drawing/2014/main" id="{3286E6D3-7D43-F843-BA3A-584CCADB76AE}"/>
              </a:ext>
            </a:extLst>
          </p:cNvPr>
          <p:cNvSpPr/>
          <p:nvPr/>
        </p:nvSpPr>
        <p:spPr>
          <a:xfrm rot="18401805">
            <a:off x="6421347" y="2411289"/>
            <a:ext cx="218852" cy="75016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5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7" y="1273446"/>
            <a:ext cx="11417384" cy="392312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endParaRPr lang="zh-CN" altLang="zh-CN" dirty="0">
              <a:highlight>
                <a:srgbClr val="FFFF00"/>
              </a:highlight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1</a:t>
            </a:r>
            <a:r>
              <a:rPr lang="zh-CN" altLang="zh-CN" sz="2000" b="1" dirty="0"/>
              <a:t>．消费者的偏好：</a:t>
            </a:r>
            <a:r>
              <a:rPr lang="zh-CN" altLang="zh-CN" sz="2000" dirty="0"/>
              <a:t>一般来说，消费者偏好增强，将引起需求增加</a:t>
            </a:r>
            <a:r>
              <a:rPr lang="zh-CN" altLang="en-US" sz="2000" dirty="0"/>
              <a:t>。</a:t>
            </a:r>
            <a:endParaRPr lang="zh-CN" altLang="zh-CN" sz="2000" dirty="0"/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2</a:t>
            </a:r>
            <a:r>
              <a:rPr lang="zh-CN" altLang="zh-CN" sz="2000" b="1" dirty="0"/>
              <a:t>．消费者的个人收入 </a:t>
            </a:r>
            <a:r>
              <a:rPr lang="zh-CN" altLang="zh-CN" sz="2000" dirty="0"/>
              <a:t>：消费者收入一般是指一个社会的人均收入。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3</a:t>
            </a:r>
            <a:r>
              <a:rPr lang="zh-CN" altLang="zh-CN" sz="2000" b="1" dirty="0"/>
              <a:t>．预期</a:t>
            </a:r>
            <a:r>
              <a:rPr lang="en-US" altLang="zh-CN" sz="2000" b="1" dirty="0"/>
              <a:t>	</a:t>
            </a:r>
            <a:r>
              <a:rPr lang="zh-CN" altLang="zh-CN" sz="2000" dirty="0"/>
              <a:t>：如消费者预期产品价格要上涨，会刺激人们提前购买（现期需求会增加）；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如预期产品价格将下跌，许多消费者会推迟购买（现期需求会下降）。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4</a:t>
            </a:r>
            <a:r>
              <a:rPr lang="zh-CN" altLang="zh-CN" sz="2000" b="1" dirty="0"/>
              <a:t>．</a:t>
            </a:r>
            <a:r>
              <a:rPr lang="zh-CN" altLang="zh-CN" sz="2000" b="1" dirty="0">
                <a:solidFill>
                  <a:srgbClr val="FF0000"/>
                </a:solidFill>
              </a:rPr>
              <a:t>产品价格</a:t>
            </a:r>
            <a:r>
              <a:rPr lang="zh-CN" altLang="zh-CN" sz="2000" b="1" dirty="0"/>
              <a:t>（指某产品自身的价格）</a:t>
            </a:r>
            <a:r>
              <a:rPr lang="zh-CN" altLang="zh-CN" sz="2000" dirty="0"/>
              <a:t>：是影响需求的</a:t>
            </a:r>
            <a:r>
              <a:rPr lang="zh-CN" altLang="zh-CN" sz="2000" b="1" dirty="0">
                <a:solidFill>
                  <a:srgbClr val="FF0000"/>
                </a:solidFill>
              </a:rPr>
              <a:t>最重要因素</a:t>
            </a:r>
            <a:r>
              <a:rPr lang="zh-CN" altLang="zh-CN" sz="2000" dirty="0"/>
              <a:t>。一般来说，价格和需求的变动成反方向变化。</a:t>
            </a:r>
            <a:r>
              <a:rPr lang="zh-CN" altLang="en-US" sz="2000" b="1" dirty="0"/>
              <a:t> 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5118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429288" y="1684789"/>
            <a:ext cx="11333420" cy="339990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en-US" altLang="zh-CN" sz="2400" b="1" dirty="0"/>
          </a:p>
          <a:p>
            <a:pPr>
              <a:lnSpc>
                <a:spcPct val="150000"/>
              </a:lnSpc>
            </a:pPr>
            <a:endParaRPr lang="zh-CN" altLang="zh-CN" sz="2400" b="1" dirty="0"/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5</a:t>
            </a:r>
            <a:r>
              <a:rPr lang="zh-CN" altLang="zh-CN" sz="2400" b="1" dirty="0"/>
              <a:t>．</a:t>
            </a:r>
            <a:r>
              <a:rPr lang="zh-CN" altLang="zh-CN" sz="2400" b="1" dirty="0">
                <a:solidFill>
                  <a:srgbClr val="FF0000"/>
                </a:solidFill>
              </a:rPr>
              <a:t>替代品</a:t>
            </a:r>
            <a:r>
              <a:rPr lang="zh-CN" altLang="zh-CN" sz="2400" b="1" dirty="0"/>
              <a:t>的价格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）替代品是指使用价值相近，可以相互替代来满足人们同一需要的商品，如</a:t>
            </a:r>
            <a:r>
              <a:rPr lang="zh-CN" altLang="zh-CN" sz="2000" b="1" dirty="0"/>
              <a:t>煤气和电力</a:t>
            </a:r>
          </a:p>
          <a:p>
            <a:pPr>
              <a:lnSpc>
                <a:spcPct val="20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）一般来说，商品的需求与替代品的价格成</a:t>
            </a:r>
            <a:r>
              <a:rPr lang="zh-CN" altLang="zh-CN" sz="2000" b="1" dirty="0">
                <a:solidFill>
                  <a:srgbClr val="FF0000"/>
                </a:solidFill>
              </a:rPr>
              <a:t>同方向</a:t>
            </a:r>
            <a:r>
              <a:rPr lang="zh-CN" altLang="zh-CN" sz="2000" b="1" dirty="0"/>
              <a:t>变化。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F902030B-2222-E844-998E-2627BA4A84D8}"/>
              </a:ext>
            </a:extLst>
          </p:cNvPr>
          <p:cNvSpPr/>
          <p:nvPr/>
        </p:nvSpPr>
        <p:spPr>
          <a:xfrm>
            <a:off x="5335545" y="2432648"/>
            <a:ext cx="1500997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燃气</a:t>
            </a:r>
            <a:r>
              <a:rPr kumimoji="1" lang="zh-CN" altLang="en-US" b="1" dirty="0">
                <a:solidFill>
                  <a:srgbClr val="FF0000"/>
                </a:solidFill>
              </a:rPr>
              <a:t>价格</a:t>
            </a:r>
          </a:p>
        </p:txBody>
      </p:sp>
      <p:sp>
        <p:nvSpPr>
          <p:cNvPr id="7" name="上箭头 6">
            <a:extLst>
              <a:ext uri="{FF2B5EF4-FFF2-40B4-BE49-F238E27FC236}">
                <a16:creationId xmlns:a16="http://schemas.microsoft.com/office/drawing/2014/main" id="{36E0391D-4CBB-7744-B574-5E0E76031C22}"/>
              </a:ext>
            </a:extLst>
          </p:cNvPr>
          <p:cNvSpPr/>
          <p:nvPr/>
        </p:nvSpPr>
        <p:spPr>
          <a:xfrm>
            <a:off x="6562492" y="2543185"/>
            <a:ext cx="194201" cy="4767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8EAC9DD3-8874-F149-9150-2BA0FF94B904}"/>
              </a:ext>
            </a:extLst>
          </p:cNvPr>
          <p:cNvSpPr/>
          <p:nvPr/>
        </p:nvSpPr>
        <p:spPr>
          <a:xfrm>
            <a:off x="8229601" y="2449900"/>
            <a:ext cx="1500996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电力</a:t>
            </a:r>
            <a:r>
              <a:rPr kumimoji="1" lang="zh-CN" altLang="en-US" b="1" dirty="0">
                <a:solidFill>
                  <a:srgbClr val="FF0000"/>
                </a:solidFill>
              </a:rPr>
              <a:t>需求</a:t>
            </a:r>
          </a:p>
        </p:txBody>
      </p:sp>
      <p:sp>
        <p:nvSpPr>
          <p:cNvPr id="11" name="上箭头 10">
            <a:extLst>
              <a:ext uri="{FF2B5EF4-FFF2-40B4-BE49-F238E27FC236}">
                <a16:creationId xmlns:a16="http://schemas.microsoft.com/office/drawing/2014/main" id="{370EAAA1-9C5A-3B4C-B7AF-1C1D88F4C561}"/>
              </a:ext>
            </a:extLst>
          </p:cNvPr>
          <p:cNvSpPr/>
          <p:nvPr/>
        </p:nvSpPr>
        <p:spPr>
          <a:xfrm>
            <a:off x="9480429" y="2535807"/>
            <a:ext cx="189781" cy="4594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4295ACD-6C80-CD4F-A575-8663BA0F718C}"/>
              </a:ext>
            </a:extLst>
          </p:cNvPr>
          <p:cNvCxnSpPr/>
          <p:nvPr/>
        </p:nvCxnSpPr>
        <p:spPr>
          <a:xfrm>
            <a:off x="7133183" y="2829462"/>
            <a:ext cx="77637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1273446"/>
            <a:ext cx="11966024" cy="1892826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6</a:t>
            </a:r>
            <a:r>
              <a:rPr lang="zh-CN" altLang="zh-CN" sz="2400" b="1" dirty="0"/>
              <a:t>．</a:t>
            </a:r>
            <a:r>
              <a:rPr lang="zh-CN" altLang="zh-CN" sz="2400" b="1" dirty="0">
                <a:solidFill>
                  <a:srgbClr val="FF0000"/>
                </a:solidFill>
              </a:rPr>
              <a:t>互补品</a:t>
            </a:r>
            <a:r>
              <a:rPr lang="zh-CN" altLang="zh-CN" sz="2400" b="1" dirty="0"/>
              <a:t>的价格</a:t>
            </a:r>
            <a:r>
              <a:rPr lang="en-US" altLang="zh-CN" sz="2400" b="1" dirty="0"/>
              <a:t>	</a:t>
            </a:r>
            <a:endParaRPr lang="zh-CN" altLang="zh-CN" sz="24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）互补品是指使用价值上必须互相补充才能满足人们某种需要的商品，如：</a:t>
            </a:r>
            <a:r>
              <a:rPr lang="zh-CN" altLang="zh-CN" sz="2000" b="1" dirty="0"/>
              <a:t>汽车和汽油；家用电器和电</a:t>
            </a:r>
            <a:r>
              <a:rPr lang="zh-CN" altLang="zh-CN" sz="2000" dirty="0"/>
              <a:t>；</a:t>
            </a:r>
          </a:p>
          <a:p>
            <a:pPr>
              <a:lnSpc>
                <a:spcPct val="150000"/>
              </a:lnSpc>
            </a:pP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/>
              <a:t>）一般来说，商品的需求与互补品的价格成</a:t>
            </a:r>
            <a:r>
              <a:rPr lang="zh-CN" altLang="zh-CN" sz="2000" b="1" dirty="0">
                <a:solidFill>
                  <a:srgbClr val="FF0000"/>
                </a:solidFill>
              </a:rPr>
              <a:t>反方向</a:t>
            </a:r>
            <a:r>
              <a:rPr lang="zh-CN" altLang="zh-CN" sz="2000" b="1" dirty="0"/>
              <a:t>变化</a:t>
            </a: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:a16="http://schemas.microsoft.com/office/drawing/2014/main" id="{68BBF3EC-BA24-5C45-8916-A1F8A81C3D6E}"/>
              </a:ext>
            </a:extLst>
          </p:cNvPr>
          <p:cNvSpPr/>
          <p:nvPr/>
        </p:nvSpPr>
        <p:spPr>
          <a:xfrm>
            <a:off x="5525327" y="4000205"/>
            <a:ext cx="1350174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汽油</a:t>
            </a:r>
            <a:r>
              <a:rPr kumimoji="1" lang="zh-CN" altLang="en-US" b="1" dirty="0">
                <a:solidFill>
                  <a:srgbClr val="FF0000"/>
                </a:solidFill>
              </a:rPr>
              <a:t>价格</a:t>
            </a:r>
          </a:p>
        </p:txBody>
      </p:sp>
      <p:sp>
        <p:nvSpPr>
          <p:cNvPr id="9" name="上箭头 8">
            <a:extLst>
              <a:ext uri="{FF2B5EF4-FFF2-40B4-BE49-F238E27FC236}">
                <a16:creationId xmlns:a16="http://schemas.microsoft.com/office/drawing/2014/main" id="{EE670851-D4A7-114A-9125-49E2B2D2A13C}"/>
              </a:ext>
            </a:extLst>
          </p:cNvPr>
          <p:cNvSpPr/>
          <p:nvPr/>
        </p:nvSpPr>
        <p:spPr>
          <a:xfrm>
            <a:off x="6681300" y="4105270"/>
            <a:ext cx="194201" cy="47671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387DC4B9-27A9-C746-9214-1366E14F1AC9}"/>
              </a:ext>
            </a:extLst>
          </p:cNvPr>
          <p:cNvSpPr/>
          <p:nvPr/>
        </p:nvSpPr>
        <p:spPr>
          <a:xfrm>
            <a:off x="7878127" y="3957842"/>
            <a:ext cx="1350174" cy="759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汽车</a:t>
            </a:r>
            <a:r>
              <a:rPr kumimoji="1" lang="zh-CN" altLang="en-US" b="1" dirty="0">
                <a:solidFill>
                  <a:srgbClr val="FF0000"/>
                </a:solidFill>
              </a:rPr>
              <a:t>需求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3111D460-F0BB-814C-9191-8194ACD57A11}"/>
              </a:ext>
            </a:extLst>
          </p:cNvPr>
          <p:cNvCxnSpPr/>
          <p:nvPr/>
        </p:nvCxnSpPr>
        <p:spPr>
          <a:xfrm>
            <a:off x="7009069" y="4316169"/>
            <a:ext cx="776377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id="{F09101BB-D3BB-8149-B8AA-9201D2EA0CFC}"/>
              </a:ext>
            </a:extLst>
          </p:cNvPr>
          <p:cNvSpPr/>
          <p:nvPr/>
        </p:nvSpPr>
        <p:spPr>
          <a:xfrm rot="10800000">
            <a:off x="3683744" y="4836118"/>
            <a:ext cx="5326704" cy="1290061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BEA5C4-2BAD-524C-9AE6-9F78BEE0B9CE}"/>
              </a:ext>
            </a:extLst>
          </p:cNvPr>
          <p:cNvSpPr txBox="1"/>
          <p:nvPr/>
        </p:nvSpPr>
        <p:spPr>
          <a:xfrm>
            <a:off x="3854676" y="5039146"/>
            <a:ext cx="527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/>
              <a:t>汽车价格上涨，用车成本增加，导致汽车的需求量下降</a:t>
            </a:r>
          </a:p>
        </p:txBody>
      </p:sp>
      <p:sp>
        <p:nvSpPr>
          <p:cNvPr id="15" name="上箭头 14">
            <a:extLst>
              <a:ext uri="{FF2B5EF4-FFF2-40B4-BE49-F238E27FC236}">
                <a16:creationId xmlns:a16="http://schemas.microsoft.com/office/drawing/2014/main" id="{AB4F24F0-5A77-384B-B192-E66C216B4DE6}"/>
              </a:ext>
            </a:extLst>
          </p:cNvPr>
          <p:cNvSpPr/>
          <p:nvPr/>
        </p:nvSpPr>
        <p:spPr>
          <a:xfrm rot="10800000">
            <a:off x="9002164" y="4105270"/>
            <a:ext cx="189781" cy="4594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03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11585024" cy="2723823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需求函数</a:t>
            </a:r>
            <a:endParaRPr lang="en-US" altLang="zh-CN" sz="2000" b="1" u="dbl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假定价格之外的其他各因素不变的情况下，需求函数表明</a:t>
            </a:r>
            <a:r>
              <a:rPr lang="zh-CN" altLang="zh-CN" sz="2000" b="1" dirty="0"/>
              <a:t>某商品的消费者随价格的变化愿意购买的数量。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b="1" u="dbl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需求规律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即价格与需求之间</a:t>
            </a:r>
            <a:r>
              <a:rPr lang="zh-CN" altLang="zh-CN" sz="2000" b="1" dirty="0"/>
              <a:t>呈</a:t>
            </a:r>
            <a:r>
              <a:rPr lang="zh-CN" altLang="zh-CN" sz="2000" b="1" dirty="0">
                <a:solidFill>
                  <a:srgbClr val="FF0000"/>
                </a:solidFill>
              </a:rPr>
              <a:t>反方向变化</a:t>
            </a:r>
            <a:r>
              <a:rPr lang="zh-CN" altLang="zh-CN" sz="2000" dirty="0"/>
              <a:t>的关系</a:t>
            </a:r>
            <a:endParaRPr lang="en-US" altLang="zh-CN" sz="2000" b="1" u="dbl" dirty="0"/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275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8935273" cy="340093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需求曲线的形状及变动情况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需求曲线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反映需求和价格的对应关系</a:t>
            </a:r>
            <a:r>
              <a:rPr lang="zh-CN" altLang="en-US" sz="2000" dirty="0">
                <a:solidFill>
                  <a:srgbClr val="FF0000"/>
                </a:solidFill>
              </a:rPr>
              <a:t>，</a:t>
            </a:r>
            <a:r>
              <a:rPr lang="zh-CN" altLang="zh-CN" sz="2000" b="1" dirty="0">
                <a:solidFill>
                  <a:srgbClr val="FF0000"/>
                </a:solidFill>
              </a:rPr>
              <a:t>需求曲线是</a:t>
            </a:r>
            <a:r>
              <a:rPr lang="zh-CN" altLang="zh-CN" sz="2400" b="1" dirty="0">
                <a:solidFill>
                  <a:srgbClr val="FF0000"/>
                </a:solidFill>
              </a:rPr>
              <a:t>向右下方倾斜</a:t>
            </a:r>
            <a:r>
              <a:rPr lang="zh-CN" altLang="zh-CN" sz="2000" b="1" dirty="0">
                <a:solidFill>
                  <a:srgbClr val="FF0000"/>
                </a:solidFill>
              </a:rPr>
              <a:t>的曲线</a:t>
            </a:r>
            <a:endParaRPr lang="zh-CN" altLang="zh-CN" sz="20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zh-CN" sz="2000" b="1" dirty="0"/>
              <a:t>需求的变化情形有两种：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1.</a:t>
            </a:r>
            <a:r>
              <a:rPr lang="zh-CN" altLang="zh-CN" sz="2000" b="1" dirty="0"/>
              <a:t>需求</a:t>
            </a:r>
            <a:r>
              <a:rPr lang="zh-CN" altLang="zh-CN" sz="2000" b="1" dirty="0">
                <a:solidFill>
                  <a:srgbClr val="FF0000"/>
                </a:solidFill>
              </a:rPr>
              <a:t>数量</a:t>
            </a:r>
            <a:r>
              <a:rPr lang="zh-CN" altLang="zh-CN" sz="2000" b="1" dirty="0"/>
              <a:t>变动：</a:t>
            </a:r>
            <a:r>
              <a:rPr lang="zh-CN" altLang="zh-CN" sz="2000" dirty="0"/>
              <a:t>假定其他因素不变，</a:t>
            </a:r>
            <a:r>
              <a:rPr lang="zh-CN" altLang="zh-CN" sz="2000" b="1" dirty="0"/>
              <a:t>只考虑需求和价格的关系</a:t>
            </a:r>
            <a:r>
              <a:rPr lang="zh-CN" altLang="zh-CN" sz="2000" dirty="0"/>
              <a:t>，需求量的变化是</a:t>
            </a:r>
            <a:r>
              <a:rPr lang="zh-CN" altLang="zh-CN" sz="2000" b="1" dirty="0">
                <a:solidFill>
                  <a:srgbClr val="FF0000"/>
                </a:solidFill>
              </a:rPr>
              <a:t>沿着既定的需求曲线进行的</a:t>
            </a:r>
            <a:r>
              <a:rPr lang="zh-CN" altLang="zh-CN" sz="2400" b="1" dirty="0">
                <a:solidFill>
                  <a:srgbClr val="FF0000"/>
                </a:solidFill>
              </a:rPr>
              <a:t>（点移动）</a:t>
            </a:r>
            <a:endParaRPr lang="zh-CN" altLang="zh-CN" sz="20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26567626-9A68-0F4E-9680-004C8F8425C7}"/>
              </a:ext>
            </a:extLst>
          </p:cNvPr>
          <p:cNvCxnSpPr>
            <a:cxnSpLocks/>
          </p:cNvCxnSpPr>
          <p:nvPr/>
        </p:nvCxnSpPr>
        <p:spPr>
          <a:xfrm>
            <a:off x="7749902" y="3468892"/>
            <a:ext cx="2518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87775DB-B5F2-5044-86EF-B240B83B2EC6}"/>
              </a:ext>
            </a:extLst>
          </p:cNvPr>
          <p:cNvCxnSpPr>
            <a:cxnSpLocks/>
          </p:cNvCxnSpPr>
          <p:nvPr/>
        </p:nvCxnSpPr>
        <p:spPr>
          <a:xfrm flipV="1">
            <a:off x="7767155" y="1620697"/>
            <a:ext cx="0" cy="184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F89D077-D98E-0740-8DFC-1B273A1D3C47}"/>
              </a:ext>
            </a:extLst>
          </p:cNvPr>
          <p:cNvSpPr txBox="1"/>
          <p:nvPr/>
        </p:nvSpPr>
        <p:spPr>
          <a:xfrm>
            <a:off x="7402953" y="3363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208004-0115-424A-8B54-FA779E724C58}"/>
              </a:ext>
            </a:extLst>
          </p:cNvPr>
          <p:cNvSpPr txBox="1"/>
          <p:nvPr/>
        </p:nvSpPr>
        <p:spPr>
          <a:xfrm>
            <a:off x="10349622" y="336386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Q</a:t>
            </a:r>
            <a:r>
              <a:rPr lang="en-US" altLang="zh-CN" b="1" baseline="-25000" dirty="0" err="1"/>
              <a:t>d</a:t>
            </a:r>
            <a:endParaRPr lang="zh-CN" altLang="zh-CN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A25E17-2BBA-5E4F-8294-9AFD12534EC1}"/>
              </a:ext>
            </a:extLst>
          </p:cNvPr>
          <p:cNvSpPr txBox="1"/>
          <p:nvPr/>
        </p:nvSpPr>
        <p:spPr>
          <a:xfrm>
            <a:off x="7351657" y="161220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3" name="弧 12">
            <a:extLst>
              <a:ext uri="{FF2B5EF4-FFF2-40B4-BE49-F238E27FC236}">
                <a16:creationId xmlns:a16="http://schemas.microsoft.com/office/drawing/2014/main" id="{85EA2187-CA0F-4B41-A3BD-68C904DBFD02}"/>
              </a:ext>
            </a:extLst>
          </p:cNvPr>
          <p:cNvSpPr/>
          <p:nvPr/>
        </p:nvSpPr>
        <p:spPr>
          <a:xfrm rot="10988859">
            <a:off x="8275835" y="782304"/>
            <a:ext cx="3380143" cy="2427260"/>
          </a:xfrm>
          <a:prstGeom prst="arc">
            <a:avLst>
              <a:gd name="adj1" fmla="val 15999424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5202A38F-C247-F044-90B1-0DD79E0E658D}"/>
              </a:ext>
            </a:extLst>
          </p:cNvPr>
          <p:cNvCxnSpPr>
            <a:cxnSpLocks/>
          </p:cNvCxnSpPr>
          <p:nvPr/>
        </p:nvCxnSpPr>
        <p:spPr>
          <a:xfrm>
            <a:off x="7767155" y="2442311"/>
            <a:ext cx="63835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55BBE691-AF79-6A42-998F-8A86E61D9F61}"/>
              </a:ext>
            </a:extLst>
          </p:cNvPr>
          <p:cNvCxnSpPr>
            <a:cxnSpLocks/>
          </p:cNvCxnSpPr>
          <p:nvPr/>
        </p:nvCxnSpPr>
        <p:spPr>
          <a:xfrm flipV="1">
            <a:off x="8402634" y="2442311"/>
            <a:ext cx="0" cy="102658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B213DF33-1141-BA4F-AC9C-DEA68391EFDA}"/>
              </a:ext>
            </a:extLst>
          </p:cNvPr>
          <p:cNvCxnSpPr>
            <a:cxnSpLocks/>
          </p:cNvCxnSpPr>
          <p:nvPr/>
        </p:nvCxnSpPr>
        <p:spPr>
          <a:xfrm>
            <a:off x="7767155" y="2875855"/>
            <a:ext cx="1069676" cy="1112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368B9720-CB2B-C740-8C4F-1A3F14A8D7C7}"/>
              </a:ext>
            </a:extLst>
          </p:cNvPr>
          <p:cNvCxnSpPr>
            <a:cxnSpLocks/>
          </p:cNvCxnSpPr>
          <p:nvPr/>
        </p:nvCxnSpPr>
        <p:spPr>
          <a:xfrm flipV="1">
            <a:off x="8823689" y="2898079"/>
            <a:ext cx="0" cy="57081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云形标注 29">
            <a:extLst>
              <a:ext uri="{FF2B5EF4-FFF2-40B4-BE49-F238E27FC236}">
                <a16:creationId xmlns:a16="http://schemas.microsoft.com/office/drawing/2014/main" id="{33821B13-2C2E-FB40-8F98-042C3536411F}"/>
              </a:ext>
            </a:extLst>
          </p:cNvPr>
          <p:cNvSpPr/>
          <p:nvPr/>
        </p:nvSpPr>
        <p:spPr>
          <a:xfrm>
            <a:off x="8940324" y="878692"/>
            <a:ext cx="2450238" cy="1469935"/>
          </a:xfrm>
          <a:prstGeom prst="cloudCallout">
            <a:avLst>
              <a:gd name="adj1" fmla="val -54499"/>
              <a:gd name="adj2" fmla="val 7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12A7276-A2C7-F64C-8DD2-D7A26FC4CA22}"/>
              </a:ext>
            </a:extLst>
          </p:cNvPr>
          <p:cNvSpPr txBox="1"/>
          <p:nvPr/>
        </p:nvSpPr>
        <p:spPr>
          <a:xfrm>
            <a:off x="9125157" y="1273019"/>
            <a:ext cx="226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只考虑需求和商品价格关系的需求曲线</a:t>
            </a:r>
          </a:p>
        </p:txBody>
      </p:sp>
    </p:spTree>
    <p:extLst>
      <p:ext uri="{BB962C8B-B14F-4D97-AF65-F5344CB8AC3E}">
        <p14:creationId xmlns:p14="http://schemas.microsoft.com/office/powerpoint/2010/main" val="14882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82928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市场需求</a:t>
            </a:r>
          </a:p>
        </p:txBody>
      </p:sp>
      <p:sp>
        <p:nvSpPr>
          <p:cNvPr id="4" name="任意多边形 3"/>
          <p:cNvSpPr/>
          <p:nvPr/>
        </p:nvSpPr>
        <p:spPr>
          <a:xfrm rot="16200000" flipH="1">
            <a:off x="6073140" y="-2293316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397301" y="2000297"/>
            <a:ext cx="5971847" cy="238526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200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需求曲线的形状及变动情况</a:t>
            </a:r>
            <a:endParaRPr lang="zh-CN" altLang="zh-CN" b="1" dirty="0"/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2.</a:t>
            </a:r>
            <a:r>
              <a:rPr lang="zh-CN" altLang="zh-CN" sz="2000" b="1" dirty="0"/>
              <a:t>需求变动</a:t>
            </a:r>
            <a:r>
              <a:rPr lang="zh-CN" altLang="zh-CN" sz="2000" dirty="0"/>
              <a:t>：由于</a:t>
            </a:r>
            <a:r>
              <a:rPr lang="zh-CN" altLang="zh-CN" sz="2000" b="1" dirty="0"/>
              <a:t>消费者收入和消费者偏好</a:t>
            </a:r>
            <a:r>
              <a:rPr lang="zh-CN" altLang="zh-CN" sz="2000" dirty="0"/>
              <a:t>等因素的变化引起需求的相应变化，</a:t>
            </a:r>
            <a:r>
              <a:rPr lang="zh-CN" altLang="zh-CN" sz="2000" b="1" dirty="0">
                <a:solidFill>
                  <a:srgbClr val="FF0000"/>
                </a:solidFill>
              </a:rPr>
              <a:t>这种变化表现为需求曲线的位移</a:t>
            </a:r>
            <a:r>
              <a:rPr lang="zh-CN" altLang="zh-CN" sz="2000" dirty="0">
                <a:solidFill>
                  <a:srgbClr val="FF0000"/>
                </a:solidFill>
              </a:rPr>
              <a:t>。</a:t>
            </a:r>
            <a:r>
              <a:rPr lang="zh-CN" altLang="zh-CN" sz="2400" b="1" dirty="0">
                <a:solidFill>
                  <a:srgbClr val="FF0000"/>
                </a:solidFill>
              </a:rPr>
              <a:t>（线移动）</a:t>
            </a:r>
            <a:endParaRPr lang="zh-CN" altLang="zh-CN" sz="2400" dirty="0">
              <a:solidFill>
                <a:srgbClr val="FF0000"/>
              </a:solidFill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2EAD491-4ADD-1947-88CA-0B8C6B693D7B}"/>
              </a:ext>
            </a:extLst>
          </p:cNvPr>
          <p:cNvCxnSpPr>
            <a:cxnSpLocks/>
          </p:cNvCxnSpPr>
          <p:nvPr/>
        </p:nvCxnSpPr>
        <p:spPr>
          <a:xfrm>
            <a:off x="6825786" y="5598619"/>
            <a:ext cx="2518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C0402EB1-B70C-2241-B90B-57A2DC547BDE}"/>
              </a:ext>
            </a:extLst>
          </p:cNvPr>
          <p:cNvCxnSpPr>
            <a:cxnSpLocks/>
          </p:cNvCxnSpPr>
          <p:nvPr/>
        </p:nvCxnSpPr>
        <p:spPr>
          <a:xfrm flipV="1">
            <a:off x="6843039" y="3750424"/>
            <a:ext cx="0" cy="184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B64CA8BB-0357-9F49-92FF-A1F7C60D6AB8}"/>
              </a:ext>
            </a:extLst>
          </p:cNvPr>
          <p:cNvSpPr txBox="1"/>
          <p:nvPr/>
        </p:nvSpPr>
        <p:spPr>
          <a:xfrm>
            <a:off x="6478837" y="54935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0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B4445D-D679-6E47-8EB0-D37EA18C9E87}"/>
              </a:ext>
            </a:extLst>
          </p:cNvPr>
          <p:cNvSpPr txBox="1"/>
          <p:nvPr/>
        </p:nvSpPr>
        <p:spPr>
          <a:xfrm>
            <a:off x="9425506" y="549359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Q</a:t>
            </a:r>
            <a:r>
              <a:rPr lang="en-US" altLang="zh-CN" b="1" baseline="-25000" dirty="0" err="1"/>
              <a:t>d</a:t>
            </a:r>
            <a:endParaRPr lang="zh-CN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E49AE0-ACD8-AD40-B983-01BBB5199981}"/>
              </a:ext>
            </a:extLst>
          </p:cNvPr>
          <p:cNvSpPr txBox="1"/>
          <p:nvPr/>
        </p:nvSpPr>
        <p:spPr>
          <a:xfrm>
            <a:off x="6427541" y="37419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</a:t>
            </a:r>
            <a:endParaRPr kumimoji="1" lang="zh-CN" altLang="en-US" dirty="0"/>
          </a:p>
        </p:txBody>
      </p:sp>
      <p:sp>
        <p:nvSpPr>
          <p:cNvPr id="14" name="弧 13">
            <a:extLst>
              <a:ext uri="{FF2B5EF4-FFF2-40B4-BE49-F238E27FC236}">
                <a16:creationId xmlns:a16="http://schemas.microsoft.com/office/drawing/2014/main" id="{420F64F7-F0ED-144A-9DA2-31662182BB57}"/>
              </a:ext>
            </a:extLst>
          </p:cNvPr>
          <p:cNvSpPr/>
          <p:nvPr/>
        </p:nvSpPr>
        <p:spPr>
          <a:xfrm rot="10988859">
            <a:off x="7113065" y="2946310"/>
            <a:ext cx="3272039" cy="2492256"/>
          </a:xfrm>
          <a:prstGeom prst="arc">
            <a:avLst>
              <a:gd name="adj1" fmla="val 17653916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云形标注 18">
            <a:extLst>
              <a:ext uri="{FF2B5EF4-FFF2-40B4-BE49-F238E27FC236}">
                <a16:creationId xmlns:a16="http://schemas.microsoft.com/office/drawing/2014/main" id="{5143097A-949C-E34C-B711-BC64EE09209D}"/>
              </a:ext>
            </a:extLst>
          </p:cNvPr>
          <p:cNvSpPr/>
          <p:nvPr/>
        </p:nvSpPr>
        <p:spPr>
          <a:xfrm>
            <a:off x="8126083" y="1739069"/>
            <a:ext cx="3932574" cy="2002860"/>
          </a:xfrm>
          <a:prstGeom prst="cloudCallout">
            <a:avLst>
              <a:gd name="adj1" fmla="val -54499"/>
              <a:gd name="adj2" fmla="val 76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3041AEB-9D5C-C14B-BFC7-F848EBC7B833}"/>
              </a:ext>
            </a:extLst>
          </p:cNvPr>
          <p:cNvSpPr txBox="1"/>
          <p:nvPr/>
        </p:nvSpPr>
        <p:spPr>
          <a:xfrm>
            <a:off x="8384875" y="2133395"/>
            <a:ext cx="3409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通常情况，商品价格不变，消费者偏好增强，收入增加，替代品价格上涨，互补品价格下降使需求曲线向右上方</a:t>
            </a:r>
            <a:r>
              <a:rPr kumimoji="1" lang="en-US" altLang="zh-CN" dirty="0"/>
              <a:t>👉</a:t>
            </a:r>
            <a:r>
              <a:rPr kumimoji="1" lang="zh-CN" altLang="en-US" dirty="0"/>
              <a:t>平移</a:t>
            </a:r>
          </a:p>
        </p:txBody>
      </p:sp>
      <p:sp>
        <p:nvSpPr>
          <p:cNvPr id="21" name="弧 20">
            <a:extLst>
              <a:ext uri="{FF2B5EF4-FFF2-40B4-BE49-F238E27FC236}">
                <a16:creationId xmlns:a16="http://schemas.microsoft.com/office/drawing/2014/main" id="{08B78682-AC16-494D-859E-36BCE4018D82}"/>
              </a:ext>
            </a:extLst>
          </p:cNvPr>
          <p:cNvSpPr/>
          <p:nvPr/>
        </p:nvSpPr>
        <p:spPr>
          <a:xfrm rot="10988859">
            <a:off x="7675290" y="2972224"/>
            <a:ext cx="3492259" cy="2278070"/>
          </a:xfrm>
          <a:prstGeom prst="arc">
            <a:avLst>
              <a:gd name="adj1" fmla="val 17762460"/>
              <a:gd name="adj2" fmla="val 127902"/>
            </a:avLst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E01AC1A2-60A7-6E43-BC0E-7A5A039D180F}"/>
              </a:ext>
            </a:extLst>
          </p:cNvPr>
          <p:cNvCxnSpPr/>
          <p:nvPr/>
        </p:nvCxnSpPr>
        <p:spPr>
          <a:xfrm>
            <a:off x="7311067" y="4592250"/>
            <a:ext cx="517585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691124" y="2147237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zh-CN" altLang="en-US" sz="6000" b="1" kern="0" dirty="0">
                <a:solidFill>
                  <a:srgbClr val="42B6A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二、市场供给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3085" y="246744"/>
            <a:ext cx="90937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一、内容构成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第一部分：经济学基础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第二部分：财政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第三部分：货币与金融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第四部分：统计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第五部分：会计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第六部分：法律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defRPr/>
            </a:pPr>
            <a:endParaRPr lang="zh-CN" altLang="en-US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76199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225976" y="2010334"/>
            <a:ext cx="11966024" cy="156504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供给的含义和影响因素</a:t>
            </a:r>
          </a:p>
          <a:p>
            <a:endParaRPr lang="zh-CN" altLang="en-US" sz="3735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  <a:p>
            <a:endParaRPr lang="zh-CN" altLang="en-US" sz="2400" dirty="0">
              <a:solidFill>
                <a:srgbClr val="FC83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"/>
            </a:endParaRP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BA209D5D-27FA-432E-9E12-BFEB8E38F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606252"/>
                  </p:ext>
                </p:extLst>
              </p:nvPr>
            </p:nvGraphicFramePr>
            <p:xfrm>
              <a:off x="565011" y="3122423"/>
              <a:ext cx="11061988" cy="25491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50921">
                      <a:extLst>
                        <a:ext uri="{9D8B030D-6E8A-4147-A177-3AD203B41FA5}">
                          <a16:colId xmlns:a16="http://schemas.microsoft.com/office/drawing/2014/main" val="1509665593"/>
                        </a:ext>
                      </a:extLst>
                    </a:gridCol>
                    <a:gridCol w="9311067">
                      <a:extLst>
                        <a:ext uri="{9D8B030D-6E8A-4147-A177-3AD203B41FA5}">
                          <a16:colId xmlns:a16="http://schemas.microsoft.com/office/drawing/2014/main" val="1208362382"/>
                        </a:ext>
                      </a:extLst>
                    </a:gridCol>
                  </a:tblGrid>
                  <a:tr h="6372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400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含义</a:t>
                          </a:r>
                          <a:endParaRPr lang="zh-CN" sz="24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120172"/>
                      </a:ext>
                    </a:extLst>
                  </a:tr>
                  <a:tr h="1274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在某一时间内和一定价格水平下，生产者</a:t>
                          </a:r>
                          <a:r>
                            <a:rPr lang="zh-CN" sz="2800" b="1" u="none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愿意并可能</a:t>
                          </a: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为市场提供商品或服务的数量。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302955"/>
                      </a:ext>
                    </a:extLst>
                  </a:tr>
                  <a:tr h="6372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市场供给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36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3600" b="0" i="1" u="none" strike="noStrike" kern="1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oMath>
                          </a14:m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生产者供给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6604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格 10">
                <a:extLst>
                  <a:ext uri="{FF2B5EF4-FFF2-40B4-BE49-F238E27FC236}">
                    <a16:creationId xmlns:a16="http://schemas.microsoft.com/office/drawing/2014/main" id="{BA209D5D-27FA-432E-9E12-BFEB8E38F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606252"/>
                  </p:ext>
                </p:extLst>
              </p:nvPr>
            </p:nvGraphicFramePr>
            <p:xfrm>
              <a:off x="565011" y="3122423"/>
              <a:ext cx="11061988" cy="25491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750921">
                      <a:extLst>
                        <a:ext uri="{9D8B030D-6E8A-4147-A177-3AD203B41FA5}">
                          <a16:colId xmlns:a16="http://schemas.microsoft.com/office/drawing/2014/main" val="1509665593"/>
                        </a:ext>
                      </a:extLst>
                    </a:gridCol>
                    <a:gridCol w="9311067">
                      <a:extLst>
                        <a:ext uri="{9D8B030D-6E8A-4147-A177-3AD203B41FA5}">
                          <a16:colId xmlns:a16="http://schemas.microsoft.com/office/drawing/2014/main" val="1208362382"/>
                        </a:ext>
                      </a:extLst>
                    </a:gridCol>
                  </a:tblGrid>
                  <a:tr h="63728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800" kern="10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zh-CN" sz="2400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2800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含义</a:t>
                          </a:r>
                          <a:endParaRPr lang="zh-CN" sz="2400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24120172"/>
                      </a:ext>
                    </a:extLst>
                  </a:tr>
                  <a:tr h="12745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在某一时间内和一定价格水平下，生产者</a:t>
                          </a:r>
                          <a:r>
                            <a:rPr lang="zh-CN" sz="2800" b="1" u="none" kern="100" dirty="0">
                              <a:solidFill>
                                <a:srgbClr val="FF0000"/>
                              </a:solidFill>
                              <a:effectLst/>
                            </a:rPr>
                            <a:t>愿意并可能</a:t>
                          </a:r>
                          <a:r>
                            <a:rPr lang="zh-CN" sz="2800" b="0" u="none" kern="100" dirty="0">
                              <a:solidFill>
                                <a:schemeClr val="tx1"/>
                              </a:solidFill>
                              <a:effectLst/>
                            </a:rPr>
                            <a:t>为市场提供商品或服务的数量。</a:t>
                          </a:r>
                          <a:endParaRPr lang="zh-CN" sz="2400" b="0" u="none" kern="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03302955"/>
                      </a:ext>
                    </a:extLst>
                  </a:tr>
                  <a:tr h="637284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zh-CN" sz="2800" u="none" kern="100">
                              <a:solidFill>
                                <a:schemeClr val="tx1"/>
                              </a:solidFill>
                              <a:effectLst/>
                            </a:rPr>
                            <a:t>市场供给</a:t>
                          </a:r>
                          <a:endParaRPr lang="zh-CN" sz="2400" u="none" kern="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937" t="-322000" b="-1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660463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92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D7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6619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38"/>
          <p:cNvSpPr txBox="1"/>
          <p:nvPr/>
        </p:nvSpPr>
        <p:spPr>
          <a:xfrm>
            <a:off x="519890" y="1188720"/>
            <a:ext cx="11367310" cy="5494838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zh-CN" altLang="en-US" sz="3735" dirty="0">
                <a:solidFill>
                  <a:srgbClr val="FC83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"/>
              </a:rPr>
              <a:t>供给的含义和影响因素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/>
              <a:t>影响供给的主要因素</a:t>
            </a:r>
            <a:endParaRPr lang="zh-CN" altLang="zh-CN" sz="2400" dirty="0"/>
          </a:p>
          <a:p>
            <a:pPr>
              <a:lnSpc>
                <a:spcPct val="200000"/>
              </a:lnSpc>
            </a:pPr>
            <a:r>
              <a:rPr lang="zh-CN" altLang="zh-CN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zh-CN" sz="2400" b="1" dirty="0"/>
              <a:t>）产品价格。其他条件不变，某种</a:t>
            </a:r>
            <a:r>
              <a:rPr lang="zh-CN" altLang="zh-CN" sz="2400" b="1" dirty="0">
                <a:solidFill>
                  <a:srgbClr val="FF0000"/>
                </a:solidFill>
              </a:rPr>
              <a:t>产品自身的价格和其供给的变动成正方向变化。</a:t>
            </a:r>
            <a:br>
              <a:rPr lang="en-US" altLang="zh-CN" sz="2400" dirty="0">
                <a:solidFill>
                  <a:srgbClr val="FF0000"/>
                </a:solidFill>
              </a:rPr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zh-CN" sz="2400" b="1" dirty="0"/>
              <a:t>）生产成本。</a:t>
            </a:r>
            <a:r>
              <a:rPr lang="zh-CN" altLang="zh-CN" sz="2400" dirty="0"/>
              <a:t>其他条件不变，某种产品自身的</a:t>
            </a:r>
            <a:r>
              <a:rPr lang="zh-CN" altLang="zh-CN" sz="2400" b="1" dirty="0">
                <a:solidFill>
                  <a:srgbClr val="FF0000"/>
                </a:solidFill>
              </a:rPr>
              <a:t>成本和其供给的变动成反方向变化。</a:t>
            </a:r>
            <a:br>
              <a:rPr lang="en-US" altLang="zh-CN" sz="2400" b="1" dirty="0">
                <a:solidFill>
                  <a:srgbClr val="FF0000"/>
                </a:solidFill>
              </a:rPr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zh-CN" sz="2400" b="1" dirty="0"/>
              <a:t>）生产技术</a:t>
            </a:r>
            <a:r>
              <a:rPr lang="zh-CN" altLang="zh-CN" sz="2400" dirty="0"/>
              <a:t>。技术水平在一定程度上决定着生产成本并进而影响供给。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4</a:t>
            </a:r>
            <a:r>
              <a:rPr lang="zh-CN" altLang="zh-CN" sz="2400" b="1" dirty="0"/>
              <a:t>）预期。</a:t>
            </a:r>
            <a:r>
              <a:rPr lang="zh-CN" altLang="zh-CN" sz="2400" dirty="0"/>
              <a:t>生产者或销售者的价格预期往往会引起供给的变化。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5</a:t>
            </a:r>
            <a:r>
              <a:rPr lang="zh-CN" altLang="zh-CN" sz="2400" b="1" dirty="0"/>
              <a:t>）相关产品的价格</a:t>
            </a:r>
            <a:r>
              <a:rPr lang="zh-CN" altLang="zh-CN" sz="2400" dirty="0"/>
              <a:t>。</a:t>
            </a:r>
            <a:br>
              <a:rPr lang="en-US" altLang="zh-CN" sz="2400" dirty="0"/>
            </a:br>
            <a:r>
              <a:rPr lang="zh-CN" altLang="zh-CN" sz="2400" b="1" dirty="0"/>
              <a:t>（</a:t>
            </a:r>
            <a:r>
              <a:rPr lang="en-US" altLang="zh-CN" sz="2400" b="1" dirty="0"/>
              <a:t>6</a:t>
            </a:r>
            <a:r>
              <a:rPr lang="zh-CN" altLang="zh-CN" sz="2400" b="1" dirty="0"/>
              <a:t>）其他因素。</a:t>
            </a:r>
            <a:r>
              <a:rPr lang="zh-CN" altLang="zh-CN" sz="2400" dirty="0"/>
              <a:t>包括生产要素的价格以及国家政策等。</a:t>
            </a:r>
          </a:p>
        </p:txBody>
      </p:sp>
      <p:sp>
        <p:nvSpPr>
          <p:cNvPr id="7" name="任意多边形 31"/>
          <p:cNvSpPr/>
          <p:nvPr/>
        </p:nvSpPr>
        <p:spPr>
          <a:xfrm flipH="1">
            <a:off x="902513" y="235133"/>
            <a:ext cx="1998618" cy="953587"/>
          </a:xfrm>
          <a:custGeom>
            <a:avLst/>
            <a:gdLst>
              <a:gd name="connsiteX0" fmla="*/ 2312125 w 5996287"/>
              <a:gd name="connsiteY0" fmla="*/ 39195 h 3474727"/>
              <a:gd name="connsiteX1" fmla="*/ 0 w 5996287"/>
              <a:gd name="connsiteY1" fmla="*/ 1750430 h 3474727"/>
              <a:gd name="connsiteX2" fmla="*/ 2325188 w 5996287"/>
              <a:gd name="connsiteY2" fmla="*/ 130635 h 3474727"/>
              <a:gd name="connsiteX3" fmla="*/ 91440 w 5996287"/>
              <a:gd name="connsiteY3" fmla="*/ 1789618 h 3474727"/>
              <a:gd name="connsiteX4" fmla="*/ 2468880 w 5996287"/>
              <a:gd name="connsiteY4" fmla="*/ 222075 h 3474727"/>
              <a:gd name="connsiteX5" fmla="*/ 117565 w 5996287"/>
              <a:gd name="connsiteY5" fmla="*/ 1933310 h 3474727"/>
              <a:gd name="connsiteX6" fmla="*/ 2625634 w 5996287"/>
              <a:gd name="connsiteY6" fmla="*/ 7 h 3474727"/>
              <a:gd name="connsiteX7" fmla="*/ 326571 w 5996287"/>
              <a:gd name="connsiteY7" fmla="*/ 1959435 h 3474727"/>
              <a:gd name="connsiteX8" fmla="*/ 2795451 w 5996287"/>
              <a:gd name="connsiteY8" fmla="*/ 104510 h 3474727"/>
              <a:gd name="connsiteX9" fmla="*/ 404948 w 5996287"/>
              <a:gd name="connsiteY9" fmla="*/ 2129253 h 3474727"/>
              <a:gd name="connsiteX10" fmla="*/ 3161211 w 5996287"/>
              <a:gd name="connsiteY10" fmla="*/ 78384 h 3474727"/>
              <a:gd name="connsiteX11" fmla="*/ 209005 w 5996287"/>
              <a:gd name="connsiteY11" fmla="*/ 2416635 h 3474727"/>
              <a:gd name="connsiteX12" fmla="*/ 3252651 w 5996287"/>
              <a:gd name="connsiteY12" fmla="*/ 130635 h 3474727"/>
              <a:gd name="connsiteX13" fmla="*/ 666205 w 5996287"/>
              <a:gd name="connsiteY13" fmla="*/ 2220693 h 3474727"/>
              <a:gd name="connsiteX14" fmla="*/ 3291840 w 5996287"/>
              <a:gd name="connsiteY14" fmla="*/ 235138 h 3474727"/>
              <a:gd name="connsiteX15" fmla="*/ 888274 w 5996287"/>
              <a:gd name="connsiteY15" fmla="*/ 2364384 h 3474727"/>
              <a:gd name="connsiteX16" fmla="*/ 3500845 w 5996287"/>
              <a:gd name="connsiteY16" fmla="*/ 365767 h 3474727"/>
              <a:gd name="connsiteX17" fmla="*/ 718457 w 5996287"/>
              <a:gd name="connsiteY17" fmla="*/ 2286007 h 3474727"/>
              <a:gd name="connsiteX18" fmla="*/ 3644537 w 5996287"/>
              <a:gd name="connsiteY18" fmla="*/ 457207 h 3474727"/>
              <a:gd name="connsiteX19" fmla="*/ 1005840 w 5996287"/>
              <a:gd name="connsiteY19" fmla="*/ 2442761 h 3474727"/>
              <a:gd name="connsiteX20" fmla="*/ 4023360 w 5996287"/>
              <a:gd name="connsiteY20" fmla="*/ 313515 h 3474727"/>
              <a:gd name="connsiteX21" fmla="*/ 1201783 w 5996287"/>
              <a:gd name="connsiteY21" fmla="*/ 2508075 h 3474727"/>
              <a:gd name="connsiteX22" fmla="*/ 4088674 w 5996287"/>
              <a:gd name="connsiteY22" fmla="*/ 522521 h 3474727"/>
              <a:gd name="connsiteX23" fmla="*/ 1463040 w 5996287"/>
              <a:gd name="connsiteY23" fmla="*/ 2612578 h 3474727"/>
              <a:gd name="connsiteX24" fmla="*/ 4206240 w 5996287"/>
              <a:gd name="connsiteY24" fmla="*/ 574773 h 3474727"/>
              <a:gd name="connsiteX25" fmla="*/ 1254034 w 5996287"/>
              <a:gd name="connsiteY25" fmla="*/ 2625641 h 3474727"/>
              <a:gd name="connsiteX26" fmla="*/ 4545874 w 5996287"/>
              <a:gd name="connsiteY26" fmla="*/ 666213 h 3474727"/>
              <a:gd name="connsiteX27" fmla="*/ 1881051 w 5996287"/>
              <a:gd name="connsiteY27" fmla="*/ 2677893 h 3474727"/>
              <a:gd name="connsiteX28" fmla="*/ 4846320 w 5996287"/>
              <a:gd name="connsiteY28" fmla="*/ 600898 h 3474727"/>
              <a:gd name="connsiteX29" fmla="*/ 1750423 w 5996287"/>
              <a:gd name="connsiteY29" fmla="*/ 2508075 h 3474727"/>
              <a:gd name="connsiteX30" fmla="*/ 4833257 w 5996287"/>
              <a:gd name="connsiteY30" fmla="*/ 914407 h 3474727"/>
              <a:gd name="connsiteX31" fmla="*/ 1841863 w 5996287"/>
              <a:gd name="connsiteY31" fmla="*/ 3004464 h 3474727"/>
              <a:gd name="connsiteX32" fmla="*/ 5068388 w 5996287"/>
              <a:gd name="connsiteY32" fmla="*/ 679275 h 3474727"/>
              <a:gd name="connsiteX33" fmla="*/ 1894114 w 5996287"/>
              <a:gd name="connsiteY33" fmla="*/ 3226533 h 3474727"/>
              <a:gd name="connsiteX34" fmla="*/ 5603965 w 5996287"/>
              <a:gd name="connsiteY34" fmla="*/ 587835 h 3474727"/>
              <a:gd name="connsiteX35" fmla="*/ 2325188 w 5996287"/>
              <a:gd name="connsiteY35" fmla="*/ 3278784 h 3474727"/>
              <a:gd name="connsiteX36" fmla="*/ 5826034 w 5996287"/>
              <a:gd name="connsiteY36" fmla="*/ 757653 h 3474727"/>
              <a:gd name="connsiteX37" fmla="*/ 2220685 w 5996287"/>
              <a:gd name="connsiteY37" fmla="*/ 3122030 h 3474727"/>
              <a:gd name="connsiteX38" fmla="*/ 5995851 w 5996287"/>
              <a:gd name="connsiteY38" fmla="*/ 940533 h 3474727"/>
              <a:gd name="connsiteX39" fmla="*/ 2416628 w 5996287"/>
              <a:gd name="connsiteY39" fmla="*/ 3474727 h 347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6287" h="3474727">
                <a:moveTo>
                  <a:pt x="2312125" y="39195"/>
                </a:moveTo>
                <a:lnTo>
                  <a:pt x="0" y="1750430"/>
                </a:lnTo>
                <a:cubicBezTo>
                  <a:pt x="2177" y="1765670"/>
                  <a:pt x="2309948" y="124104"/>
                  <a:pt x="2325188" y="130635"/>
                </a:cubicBezTo>
                <a:cubicBezTo>
                  <a:pt x="2340428" y="137166"/>
                  <a:pt x="67491" y="1774378"/>
                  <a:pt x="91440" y="1789618"/>
                </a:cubicBezTo>
                <a:cubicBezTo>
                  <a:pt x="115389" y="1804858"/>
                  <a:pt x="2464526" y="198126"/>
                  <a:pt x="2468880" y="222075"/>
                </a:cubicBezTo>
                <a:cubicBezTo>
                  <a:pt x="2473234" y="246024"/>
                  <a:pt x="91439" y="1970321"/>
                  <a:pt x="117565" y="1933310"/>
                </a:cubicBezTo>
                <a:cubicBezTo>
                  <a:pt x="143691" y="1896299"/>
                  <a:pt x="2590800" y="-4347"/>
                  <a:pt x="2625634" y="7"/>
                </a:cubicBezTo>
                <a:cubicBezTo>
                  <a:pt x="2660468" y="4361"/>
                  <a:pt x="298268" y="1942018"/>
                  <a:pt x="326571" y="1959435"/>
                </a:cubicBezTo>
                <a:cubicBezTo>
                  <a:pt x="354874" y="1976852"/>
                  <a:pt x="2782388" y="76207"/>
                  <a:pt x="2795451" y="104510"/>
                </a:cubicBezTo>
                <a:cubicBezTo>
                  <a:pt x="2808514" y="132813"/>
                  <a:pt x="343988" y="2133607"/>
                  <a:pt x="404948" y="2129253"/>
                </a:cubicBezTo>
                <a:cubicBezTo>
                  <a:pt x="465908" y="2124899"/>
                  <a:pt x="3193868" y="30487"/>
                  <a:pt x="3161211" y="78384"/>
                </a:cubicBezTo>
                <a:cubicBezTo>
                  <a:pt x="3128554" y="126281"/>
                  <a:pt x="193765" y="2407927"/>
                  <a:pt x="209005" y="2416635"/>
                </a:cubicBezTo>
                <a:cubicBezTo>
                  <a:pt x="224245" y="2425343"/>
                  <a:pt x="3176451" y="163292"/>
                  <a:pt x="3252651" y="130635"/>
                </a:cubicBezTo>
                <a:cubicBezTo>
                  <a:pt x="3328851" y="97978"/>
                  <a:pt x="659673" y="2203276"/>
                  <a:pt x="666205" y="2220693"/>
                </a:cubicBezTo>
                <a:cubicBezTo>
                  <a:pt x="672736" y="2238110"/>
                  <a:pt x="3254829" y="211190"/>
                  <a:pt x="3291840" y="235138"/>
                </a:cubicBezTo>
                <a:cubicBezTo>
                  <a:pt x="3328852" y="259087"/>
                  <a:pt x="853440" y="2342613"/>
                  <a:pt x="888274" y="2364384"/>
                </a:cubicBezTo>
                <a:cubicBezTo>
                  <a:pt x="923108" y="2386156"/>
                  <a:pt x="3529148" y="378830"/>
                  <a:pt x="3500845" y="365767"/>
                </a:cubicBezTo>
                <a:cubicBezTo>
                  <a:pt x="3472542" y="352704"/>
                  <a:pt x="694508" y="2270767"/>
                  <a:pt x="718457" y="2286007"/>
                </a:cubicBezTo>
                <a:cubicBezTo>
                  <a:pt x="742406" y="2301247"/>
                  <a:pt x="3596640" y="431081"/>
                  <a:pt x="3644537" y="457207"/>
                </a:cubicBezTo>
                <a:cubicBezTo>
                  <a:pt x="3692434" y="483333"/>
                  <a:pt x="942703" y="2466710"/>
                  <a:pt x="1005840" y="2442761"/>
                </a:cubicBezTo>
                <a:cubicBezTo>
                  <a:pt x="1068977" y="2418812"/>
                  <a:pt x="3990703" y="302629"/>
                  <a:pt x="4023360" y="313515"/>
                </a:cubicBezTo>
                <a:cubicBezTo>
                  <a:pt x="4056017" y="324401"/>
                  <a:pt x="1190897" y="2473241"/>
                  <a:pt x="1201783" y="2508075"/>
                </a:cubicBezTo>
                <a:cubicBezTo>
                  <a:pt x="1212669" y="2542909"/>
                  <a:pt x="4045131" y="505104"/>
                  <a:pt x="4088674" y="522521"/>
                </a:cubicBezTo>
                <a:cubicBezTo>
                  <a:pt x="4132217" y="539938"/>
                  <a:pt x="1443446" y="2603869"/>
                  <a:pt x="1463040" y="2612578"/>
                </a:cubicBezTo>
                <a:cubicBezTo>
                  <a:pt x="1482634" y="2621287"/>
                  <a:pt x="4241074" y="572596"/>
                  <a:pt x="4206240" y="574773"/>
                </a:cubicBezTo>
                <a:cubicBezTo>
                  <a:pt x="4171406" y="576950"/>
                  <a:pt x="1197428" y="2610401"/>
                  <a:pt x="1254034" y="2625641"/>
                </a:cubicBezTo>
                <a:cubicBezTo>
                  <a:pt x="1310640" y="2640881"/>
                  <a:pt x="4441371" y="657504"/>
                  <a:pt x="4545874" y="666213"/>
                </a:cubicBezTo>
                <a:cubicBezTo>
                  <a:pt x="4650377" y="674922"/>
                  <a:pt x="1830977" y="2688779"/>
                  <a:pt x="1881051" y="2677893"/>
                </a:cubicBezTo>
                <a:cubicBezTo>
                  <a:pt x="1931125" y="2667007"/>
                  <a:pt x="4868091" y="629201"/>
                  <a:pt x="4846320" y="600898"/>
                </a:cubicBezTo>
                <a:cubicBezTo>
                  <a:pt x="4824549" y="572595"/>
                  <a:pt x="1752600" y="2455824"/>
                  <a:pt x="1750423" y="2508075"/>
                </a:cubicBezTo>
                <a:cubicBezTo>
                  <a:pt x="1748246" y="2560326"/>
                  <a:pt x="4818017" y="831676"/>
                  <a:pt x="4833257" y="914407"/>
                </a:cubicBezTo>
                <a:cubicBezTo>
                  <a:pt x="4848497" y="997138"/>
                  <a:pt x="1802675" y="3043653"/>
                  <a:pt x="1841863" y="3004464"/>
                </a:cubicBezTo>
                <a:cubicBezTo>
                  <a:pt x="1881051" y="2965275"/>
                  <a:pt x="5059680" y="642264"/>
                  <a:pt x="5068388" y="679275"/>
                </a:cubicBezTo>
                <a:cubicBezTo>
                  <a:pt x="5077096" y="716286"/>
                  <a:pt x="1804851" y="3241773"/>
                  <a:pt x="1894114" y="3226533"/>
                </a:cubicBezTo>
                <a:cubicBezTo>
                  <a:pt x="1983377" y="3211293"/>
                  <a:pt x="5532119" y="579127"/>
                  <a:pt x="5603965" y="587835"/>
                </a:cubicBezTo>
                <a:cubicBezTo>
                  <a:pt x="5675811" y="596543"/>
                  <a:pt x="2288176" y="3250481"/>
                  <a:pt x="2325188" y="3278784"/>
                </a:cubicBezTo>
                <a:cubicBezTo>
                  <a:pt x="2362200" y="3307087"/>
                  <a:pt x="5843451" y="783779"/>
                  <a:pt x="5826034" y="757653"/>
                </a:cubicBezTo>
                <a:cubicBezTo>
                  <a:pt x="5808617" y="731527"/>
                  <a:pt x="2192382" y="3091550"/>
                  <a:pt x="2220685" y="3122030"/>
                </a:cubicBezTo>
                <a:cubicBezTo>
                  <a:pt x="2248988" y="3152510"/>
                  <a:pt x="5963194" y="881750"/>
                  <a:pt x="5995851" y="940533"/>
                </a:cubicBezTo>
                <a:cubicBezTo>
                  <a:pt x="6028508" y="999316"/>
                  <a:pt x="4222568" y="2237021"/>
                  <a:pt x="2416628" y="3474727"/>
                </a:cubicBezTo>
              </a:path>
            </a:pathLst>
          </a:custGeom>
          <a:noFill/>
          <a:ln w="3175">
            <a:solidFill>
              <a:srgbClr val="42B6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82935" y="32657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市场供给</a:t>
            </a:r>
          </a:p>
        </p:txBody>
      </p:sp>
      <p:sp>
        <p:nvSpPr>
          <p:cNvPr id="9" name="任意多边形 33"/>
          <p:cNvSpPr/>
          <p:nvPr/>
        </p:nvSpPr>
        <p:spPr>
          <a:xfrm rot="16200000" flipH="1">
            <a:off x="6262292" y="-2350593"/>
            <a:ext cx="45719" cy="6389737"/>
          </a:xfrm>
          <a:custGeom>
            <a:avLst/>
            <a:gdLst/>
            <a:ahLst/>
            <a:cxnLst/>
            <a:rect l="l" t="t" r="r" b="b"/>
            <a:pathLst>
              <a:path w="24231" h="914247">
                <a:moveTo>
                  <a:pt x="5283" y="910420"/>
                </a:moveTo>
                <a:lnTo>
                  <a:pt x="5106" y="914247"/>
                </a:lnTo>
                <a:lnTo>
                  <a:pt x="3582" y="914247"/>
                </a:lnTo>
                <a:close/>
                <a:moveTo>
                  <a:pt x="24231" y="887871"/>
                </a:moveTo>
                <a:lnTo>
                  <a:pt x="24231" y="914247"/>
                </a:lnTo>
                <a:lnTo>
                  <a:pt x="14665" y="914247"/>
                </a:lnTo>
                <a:lnTo>
                  <a:pt x="21671" y="894208"/>
                </a:lnTo>
                <a:close/>
                <a:moveTo>
                  <a:pt x="7503" y="865611"/>
                </a:moveTo>
                <a:lnTo>
                  <a:pt x="7216" y="868576"/>
                </a:lnTo>
                <a:lnTo>
                  <a:pt x="6766" y="878326"/>
                </a:lnTo>
                <a:lnTo>
                  <a:pt x="0" y="886263"/>
                </a:lnTo>
                <a:lnTo>
                  <a:pt x="0" y="876548"/>
                </a:lnTo>
                <a:lnTo>
                  <a:pt x="5182" y="868927"/>
                </a:lnTo>
                <a:close/>
                <a:moveTo>
                  <a:pt x="24231" y="857838"/>
                </a:moveTo>
                <a:lnTo>
                  <a:pt x="24231" y="867787"/>
                </a:lnTo>
                <a:lnTo>
                  <a:pt x="5283" y="910420"/>
                </a:lnTo>
                <a:lnTo>
                  <a:pt x="6766" y="878326"/>
                </a:lnTo>
                <a:close/>
                <a:moveTo>
                  <a:pt x="24231" y="840913"/>
                </a:moveTo>
                <a:lnTo>
                  <a:pt x="24231" y="841714"/>
                </a:lnTo>
                <a:lnTo>
                  <a:pt x="7503" y="865611"/>
                </a:lnTo>
                <a:lnTo>
                  <a:pt x="7514" y="865497"/>
                </a:lnTo>
                <a:close/>
                <a:moveTo>
                  <a:pt x="9928" y="840562"/>
                </a:moveTo>
                <a:lnTo>
                  <a:pt x="7514" y="865497"/>
                </a:lnTo>
                <a:lnTo>
                  <a:pt x="5182" y="868927"/>
                </a:lnTo>
                <a:lnTo>
                  <a:pt x="0" y="876330"/>
                </a:lnTo>
                <a:lnTo>
                  <a:pt x="0" y="855943"/>
                </a:lnTo>
                <a:lnTo>
                  <a:pt x="1909" y="852567"/>
                </a:lnTo>
                <a:close/>
                <a:moveTo>
                  <a:pt x="15593" y="782055"/>
                </a:moveTo>
                <a:lnTo>
                  <a:pt x="14536" y="792975"/>
                </a:lnTo>
                <a:lnTo>
                  <a:pt x="0" y="815757"/>
                </a:lnTo>
                <a:lnTo>
                  <a:pt x="0" y="811766"/>
                </a:lnTo>
                <a:close/>
                <a:moveTo>
                  <a:pt x="24231" y="780256"/>
                </a:moveTo>
                <a:lnTo>
                  <a:pt x="24231" y="819152"/>
                </a:lnTo>
                <a:lnTo>
                  <a:pt x="9928" y="840562"/>
                </a:lnTo>
                <a:lnTo>
                  <a:pt x="14536" y="792975"/>
                </a:lnTo>
                <a:lnTo>
                  <a:pt x="18270" y="787121"/>
                </a:lnTo>
                <a:close/>
                <a:moveTo>
                  <a:pt x="24231" y="761668"/>
                </a:moveTo>
                <a:lnTo>
                  <a:pt x="24231" y="765596"/>
                </a:lnTo>
                <a:lnTo>
                  <a:pt x="15593" y="782055"/>
                </a:lnTo>
                <a:lnTo>
                  <a:pt x="15754" y="780386"/>
                </a:lnTo>
                <a:close/>
                <a:moveTo>
                  <a:pt x="24231" y="712346"/>
                </a:moveTo>
                <a:lnTo>
                  <a:pt x="24231" y="731086"/>
                </a:lnTo>
                <a:lnTo>
                  <a:pt x="18270" y="754399"/>
                </a:lnTo>
                <a:lnTo>
                  <a:pt x="15754" y="780386"/>
                </a:lnTo>
                <a:lnTo>
                  <a:pt x="13254" y="785906"/>
                </a:lnTo>
                <a:lnTo>
                  <a:pt x="0" y="811485"/>
                </a:lnTo>
                <a:lnTo>
                  <a:pt x="0" y="752641"/>
                </a:lnTo>
                <a:lnTo>
                  <a:pt x="18270" y="721676"/>
                </a:lnTo>
                <a:close/>
                <a:moveTo>
                  <a:pt x="4049" y="698809"/>
                </a:moveTo>
                <a:lnTo>
                  <a:pt x="1909" y="705315"/>
                </a:lnTo>
                <a:lnTo>
                  <a:pt x="0" y="710229"/>
                </a:lnTo>
                <a:lnTo>
                  <a:pt x="0" y="701476"/>
                </a:lnTo>
                <a:lnTo>
                  <a:pt x="3903" y="698941"/>
                </a:lnTo>
                <a:close/>
                <a:moveTo>
                  <a:pt x="24231" y="652905"/>
                </a:moveTo>
                <a:lnTo>
                  <a:pt x="24231" y="680503"/>
                </a:lnTo>
                <a:lnTo>
                  <a:pt x="4049" y="698809"/>
                </a:lnTo>
                <a:lnTo>
                  <a:pt x="14843" y="665990"/>
                </a:lnTo>
                <a:close/>
                <a:moveTo>
                  <a:pt x="24231" y="619049"/>
                </a:moveTo>
                <a:lnTo>
                  <a:pt x="24231" y="637446"/>
                </a:lnTo>
                <a:lnTo>
                  <a:pt x="14843" y="665990"/>
                </a:lnTo>
                <a:lnTo>
                  <a:pt x="0" y="686679"/>
                </a:lnTo>
                <a:lnTo>
                  <a:pt x="0" y="646781"/>
                </a:lnTo>
                <a:close/>
                <a:moveTo>
                  <a:pt x="3622" y="602431"/>
                </a:moveTo>
                <a:lnTo>
                  <a:pt x="0" y="609824"/>
                </a:lnTo>
                <a:lnTo>
                  <a:pt x="0" y="603434"/>
                </a:lnTo>
                <a:lnTo>
                  <a:pt x="3088" y="602562"/>
                </a:lnTo>
                <a:close/>
                <a:moveTo>
                  <a:pt x="13271" y="600059"/>
                </a:moveTo>
                <a:lnTo>
                  <a:pt x="0" y="626949"/>
                </a:lnTo>
                <a:lnTo>
                  <a:pt x="0" y="618882"/>
                </a:lnTo>
                <a:lnTo>
                  <a:pt x="9809" y="600910"/>
                </a:lnTo>
                <a:close/>
                <a:moveTo>
                  <a:pt x="24231" y="578966"/>
                </a:moveTo>
                <a:lnTo>
                  <a:pt x="24231" y="597364"/>
                </a:lnTo>
                <a:lnTo>
                  <a:pt x="13271" y="600059"/>
                </a:lnTo>
                <a:lnTo>
                  <a:pt x="14340" y="597894"/>
                </a:lnTo>
                <a:close/>
                <a:moveTo>
                  <a:pt x="15033" y="562383"/>
                </a:moveTo>
                <a:lnTo>
                  <a:pt x="1647" y="598860"/>
                </a:lnTo>
                <a:lnTo>
                  <a:pt x="0" y="603432"/>
                </a:lnTo>
                <a:lnTo>
                  <a:pt x="0" y="582448"/>
                </a:lnTo>
                <a:close/>
                <a:moveTo>
                  <a:pt x="24231" y="560369"/>
                </a:moveTo>
                <a:lnTo>
                  <a:pt x="24231" y="574485"/>
                </a:lnTo>
                <a:lnTo>
                  <a:pt x="9809" y="600910"/>
                </a:lnTo>
                <a:lnTo>
                  <a:pt x="3622" y="602431"/>
                </a:lnTo>
                <a:close/>
                <a:moveTo>
                  <a:pt x="24231" y="537319"/>
                </a:moveTo>
                <a:lnTo>
                  <a:pt x="24231" y="550611"/>
                </a:lnTo>
                <a:lnTo>
                  <a:pt x="18270" y="558063"/>
                </a:lnTo>
                <a:lnTo>
                  <a:pt x="15033" y="562383"/>
                </a:lnTo>
                <a:close/>
                <a:moveTo>
                  <a:pt x="24231" y="507786"/>
                </a:moveTo>
                <a:lnTo>
                  <a:pt x="24231" y="529738"/>
                </a:lnTo>
                <a:lnTo>
                  <a:pt x="0" y="578164"/>
                </a:lnTo>
                <a:lnTo>
                  <a:pt x="0" y="575156"/>
                </a:lnTo>
                <a:lnTo>
                  <a:pt x="12382" y="543377"/>
                </a:lnTo>
                <a:close/>
                <a:moveTo>
                  <a:pt x="24231" y="501381"/>
                </a:moveTo>
                <a:lnTo>
                  <a:pt x="24231" y="501744"/>
                </a:lnTo>
                <a:lnTo>
                  <a:pt x="21546" y="508202"/>
                </a:lnTo>
                <a:lnTo>
                  <a:pt x="0" y="563090"/>
                </a:lnTo>
                <a:lnTo>
                  <a:pt x="0" y="556453"/>
                </a:lnTo>
                <a:close/>
                <a:moveTo>
                  <a:pt x="1909" y="410811"/>
                </a:moveTo>
                <a:lnTo>
                  <a:pt x="0" y="414762"/>
                </a:lnTo>
                <a:lnTo>
                  <a:pt x="0" y="413381"/>
                </a:lnTo>
                <a:close/>
                <a:moveTo>
                  <a:pt x="3418" y="408396"/>
                </a:moveTo>
                <a:lnTo>
                  <a:pt x="2497" y="410155"/>
                </a:lnTo>
                <a:lnTo>
                  <a:pt x="1909" y="410811"/>
                </a:lnTo>
                <a:close/>
                <a:moveTo>
                  <a:pt x="24231" y="398062"/>
                </a:moveTo>
                <a:lnTo>
                  <a:pt x="24231" y="422586"/>
                </a:lnTo>
                <a:lnTo>
                  <a:pt x="0" y="480889"/>
                </a:lnTo>
                <a:lnTo>
                  <a:pt x="0" y="450165"/>
                </a:lnTo>
                <a:lnTo>
                  <a:pt x="4211" y="436105"/>
                </a:lnTo>
                <a:lnTo>
                  <a:pt x="9821" y="425737"/>
                </a:lnTo>
                <a:close/>
                <a:moveTo>
                  <a:pt x="18211" y="392616"/>
                </a:moveTo>
                <a:lnTo>
                  <a:pt x="11054" y="413256"/>
                </a:lnTo>
                <a:lnTo>
                  <a:pt x="4211" y="436105"/>
                </a:lnTo>
                <a:lnTo>
                  <a:pt x="0" y="443888"/>
                </a:lnTo>
                <a:lnTo>
                  <a:pt x="0" y="414921"/>
                </a:lnTo>
                <a:lnTo>
                  <a:pt x="2497" y="410155"/>
                </a:lnTo>
                <a:close/>
                <a:moveTo>
                  <a:pt x="24231" y="375252"/>
                </a:moveTo>
                <a:lnTo>
                  <a:pt x="24231" y="385897"/>
                </a:lnTo>
                <a:lnTo>
                  <a:pt x="18211" y="392616"/>
                </a:lnTo>
                <a:close/>
                <a:moveTo>
                  <a:pt x="946" y="372617"/>
                </a:moveTo>
                <a:lnTo>
                  <a:pt x="0" y="374923"/>
                </a:lnTo>
                <a:lnTo>
                  <a:pt x="0" y="373274"/>
                </a:lnTo>
                <a:close/>
                <a:moveTo>
                  <a:pt x="24231" y="368546"/>
                </a:moveTo>
                <a:lnTo>
                  <a:pt x="24231" y="375095"/>
                </a:lnTo>
                <a:lnTo>
                  <a:pt x="3418" y="408396"/>
                </a:lnTo>
                <a:lnTo>
                  <a:pt x="22381" y="372205"/>
                </a:lnTo>
                <a:close/>
                <a:moveTo>
                  <a:pt x="17496" y="361533"/>
                </a:moveTo>
                <a:lnTo>
                  <a:pt x="0" y="412652"/>
                </a:lnTo>
                <a:lnTo>
                  <a:pt x="0" y="380575"/>
                </a:lnTo>
                <a:lnTo>
                  <a:pt x="1909" y="378088"/>
                </a:lnTo>
                <a:lnTo>
                  <a:pt x="6712" y="368669"/>
                </a:lnTo>
                <a:close/>
                <a:moveTo>
                  <a:pt x="24231" y="341854"/>
                </a:moveTo>
                <a:lnTo>
                  <a:pt x="24231" y="357077"/>
                </a:lnTo>
                <a:lnTo>
                  <a:pt x="17496" y="361533"/>
                </a:lnTo>
                <a:close/>
                <a:moveTo>
                  <a:pt x="24231" y="317948"/>
                </a:moveTo>
                <a:lnTo>
                  <a:pt x="24231" y="334309"/>
                </a:lnTo>
                <a:lnTo>
                  <a:pt x="6712" y="368669"/>
                </a:lnTo>
                <a:lnTo>
                  <a:pt x="4938" y="369842"/>
                </a:lnTo>
                <a:lnTo>
                  <a:pt x="946" y="372617"/>
                </a:lnTo>
                <a:lnTo>
                  <a:pt x="3396" y="366647"/>
                </a:lnTo>
                <a:cubicBezTo>
                  <a:pt x="7901" y="355454"/>
                  <a:pt x="12840" y="342968"/>
                  <a:pt x="18270" y="329004"/>
                </a:cubicBezTo>
                <a:lnTo>
                  <a:pt x="18607" y="327910"/>
                </a:lnTo>
                <a:close/>
                <a:moveTo>
                  <a:pt x="11602" y="312390"/>
                </a:moveTo>
                <a:lnTo>
                  <a:pt x="0" y="336412"/>
                </a:lnTo>
                <a:lnTo>
                  <a:pt x="0" y="325354"/>
                </a:lnTo>
                <a:close/>
                <a:moveTo>
                  <a:pt x="11729" y="312127"/>
                </a:moveTo>
                <a:lnTo>
                  <a:pt x="11652" y="312334"/>
                </a:lnTo>
                <a:lnTo>
                  <a:pt x="11602" y="312390"/>
                </a:lnTo>
                <a:close/>
                <a:moveTo>
                  <a:pt x="17161" y="300881"/>
                </a:moveTo>
                <a:lnTo>
                  <a:pt x="11729" y="312127"/>
                </a:lnTo>
                <a:lnTo>
                  <a:pt x="14902" y="303593"/>
                </a:lnTo>
                <a:close/>
                <a:moveTo>
                  <a:pt x="24231" y="298145"/>
                </a:moveTo>
                <a:lnTo>
                  <a:pt x="24231" y="309647"/>
                </a:lnTo>
                <a:lnTo>
                  <a:pt x="18607" y="327910"/>
                </a:lnTo>
                <a:lnTo>
                  <a:pt x="14205" y="335709"/>
                </a:lnTo>
                <a:cubicBezTo>
                  <a:pt x="9994" y="342497"/>
                  <a:pt x="5528" y="349315"/>
                  <a:pt x="572" y="357320"/>
                </a:cubicBezTo>
                <a:lnTo>
                  <a:pt x="0" y="358312"/>
                </a:lnTo>
                <a:lnTo>
                  <a:pt x="0" y="347379"/>
                </a:lnTo>
                <a:lnTo>
                  <a:pt x="8326" y="321282"/>
                </a:lnTo>
                <a:lnTo>
                  <a:pt x="11652" y="312334"/>
                </a:lnTo>
                <a:lnTo>
                  <a:pt x="22595" y="300108"/>
                </a:lnTo>
                <a:close/>
                <a:moveTo>
                  <a:pt x="24231" y="286243"/>
                </a:moveTo>
                <a:lnTo>
                  <a:pt x="24231" y="292396"/>
                </a:lnTo>
                <a:lnTo>
                  <a:pt x="17161" y="300881"/>
                </a:lnTo>
                <a:close/>
                <a:moveTo>
                  <a:pt x="18603" y="231141"/>
                </a:moveTo>
                <a:lnTo>
                  <a:pt x="16606" y="235168"/>
                </a:lnTo>
                <a:lnTo>
                  <a:pt x="4000" y="260495"/>
                </a:lnTo>
                <a:lnTo>
                  <a:pt x="1909" y="263559"/>
                </a:lnTo>
                <a:lnTo>
                  <a:pt x="0" y="267317"/>
                </a:lnTo>
                <a:lnTo>
                  <a:pt x="0" y="258594"/>
                </a:lnTo>
                <a:close/>
                <a:moveTo>
                  <a:pt x="24231" y="230849"/>
                </a:moveTo>
                <a:lnTo>
                  <a:pt x="24231" y="278494"/>
                </a:lnTo>
                <a:lnTo>
                  <a:pt x="14902" y="303593"/>
                </a:lnTo>
                <a:lnTo>
                  <a:pt x="0" y="321476"/>
                </a:lnTo>
                <a:lnTo>
                  <a:pt x="0" y="268532"/>
                </a:lnTo>
                <a:lnTo>
                  <a:pt x="4000" y="260495"/>
                </a:lnTo>
                <a:close/>
                <a:moveTo>
                  <a:pt x="24231" y="219793"/>
                </a:moveTo>
                <a:lnTo>
                  <a:pt x="24231" y="222836"/>
                </a:lnTo>
                <a:lnTo>
                  <a:pt x="18603" y="231141"/>
                </a:lnTo>
                <a:close/>
                <a:moveTo>
                  <a:pt x="24231" y="133342"/>
                </a:moveTo>
                <a:lnTo>
                  <a:pt x="24231" y="206545"/>
                </a:lnTo>
                <a:lnTo>
                  <a:pt x="13499" y="223505"/>
                </a:lnTo>
                <a:lnTo>
                  <a:pt x="0" y="245723"/>
                </a:lnTo>
                <a:lnTo>
                  <a:pt x="0" y="173915"/>
                </a:lnTo>
                <a:close/>
                <a:moveTo>
                  <a:pt x="24231" y="123476"/>
                </a:moveTo>
                <a:lnTo>
                  <a:pt x="24231" y="130027"/>
                </a:lnTo>
                <a:lnTo>
                  <a:pt x="17186" y="143459"/>
                </a:lnTo>
                <a:lnTo>
                  <a:pt x="0" y="171861"/>
                </a:lnTo>
                <a:lnTo>
                  <a:pt x="0" y="166299"/>
                </a:lnTo>
                <a:lnTo>
                  <a:pt x="18270" y="132668"/>
                </a:lnTo>
                <a:close/>
                <a:moveTo>
                  <a:pt x="10141" y="101902"/>
                </a:moveTo>
                <a:lnTo>
                  <a:pt x="3390" y="124989"/>
                </a:lnTo>
                <a:lnTo>
                  <a:pt x="0" y="135481"/>
                </a:lnTo>
                <a:lnTo>
                  <a:pt x="0" y="120168"/>
                </a:lnTo>
                <a:lnTo>
                  <a:pt x="2059" y="116043"/>
                </a:lnTo>
                <a:close/>
                <a:moveTo>
                  <a:pt x="24231" y="71662"/>
                </a:moveTo>
                <a:lnTo>
                  <a:pt x="24231" y="77243"/>
                </a:lnTo>
                <a:lnTo>
                  <a:pt x="10141" y="101902"/>
                </a:lnTo>
                <a:lnTo>
                  <a:pt x="11579" y="96983"/>
                </a:lnTo>
                <a:lnTo>
                  <a:pt x="18270" y="83584"/>
                </a:lnTo>
                <a:close/>
                <a:moveTo>
                  <a:pt x="8884" y="41579"/>
                </a:moveTo>
                <a:lnTo>
                  <a:pt x="5981" y="51185"/>
                </a:lnTo>
                <a:lnTo>
                  <a:pt x="0" y="58084"/>
                </a:lnTo>
                <a:lnTo>
                  <a:pt x="0" y="57571"/>
                </a:lnTo>
                <a:close/>
                <a:moveTo>
                  <a:pt x="24231" y="30135"/>
                </a:moveTo>
                <a:lnTo>
                  <a:pt x="24231" y="53709"/>
                </a:lnTo>
                <a:lnTo>
                  <a:pt x="11579" y="96983"/>
                </a:lnTo>
                <a:lnTo>
                  <a:pt x="2059" y="116043"/>
                </a:lnTo>
                <a:lnTo>
                  <a:pt x="1909" y="116307"/>
                </a:lnTo>
                <a:lnTo>
                  <a:pt x="0" y="120126"/>
                </a:lnTo>
                <a:lnTo>
                  <a:pt x="0" y="70975"/>
                </a:lnTo>
                <a:lnTo>
                  <a:pt x="5981" y="51185"/>
                </a:lnTo>
                <a:close/>
                <a:moveTo>
                  <a:pt x="20675" y="0"/>
                </a:moveTo>
                <a:lnTo>
                  <a:pt x="24231" y="0"/>
                </a:lnTo>
                <a:lnTo>
                  <a:pt x="24231" y="13954"/>
                </a:lnTo>
                <a:lnTo>
                  <a:pt x="8884" y="41579"/>
                </a:lnTo>
                <a:lnTo>
                  <a:pt x="12161" y="30736"/>
                </a:lnTo>
                <a:close/>
                <a:moveTo>
                  <a:pt x="0" y="0"/>
                </a:moveTo>
                <a:lnTo>
                  <a:pt x="3827" y="0"/>
                </a:lnTo>
                <a:lnTo>
                  <a:pt x="0" y="8201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75771" y="3783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环形箭头 2">
            <a:extLst>
              <a:ext uri="{FF2B5EF4-FFF2-40B4-BE49-F238E27FC236}">
                <a16:creationId xmlns:a16="http://schemas.microsoft.com/office/drawing/2014/main" id="{6EAAE0A1-FB26-0E40-B2CC-846000C557EF}"/>
              </a:ext>
            </a:extLst>
          </p:cNvPr>
          <p:cNvSpPr/>
          <p:nvPr/>
        </p:nvSpPr>
        <p:spPr>
          <a:xfrm rot="16200000">
            <a:off x="270295" y="3375421"/>
            <a:ext cx="638357" cy="11214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6234"/>
            </a:avLst>
          </a:prstGeom>
          <a:noFill/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6747" y="3771019"/>
            <a:ext cx="7680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5790"/>
                </a:solidFill>
                <a:cs typeface="+mn-ea"/>
                <a:sym typeface="+mn-lt"/>
              </a:rPr>
              <a:t>第一次课内容结束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62307" y="2510972"/>
            <a:ext cx="4540704" cy="1074057"/>
            <a:chOff x="3659868" y="841828"/>
            <a:chExt cx="4540704" cy="1074057"/>
          </a:xfrm>
          <a:solidFill>
            <a:srgbClr val="FF9999"/>
          </a:solidFill>
        </p:grpSpPr>
        <p:grpSp>
          <p:nvGrpSpPr>
            <p:cNvPr id="12" name="组合 11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  <a:grpFill/>
          </p:grpSpPr>
          <p:sp>
            <p:nvSpPr>
              <p:cNvPr id="14" name="Freeform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Freeform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Freeform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Freeform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579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025523" y="1179030"/>
              <a:ext cx="1562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FF9999"/>
                  </a:solidFill>
                  <a:cs typeface="+mn-ea"/>
                  <a:sym typeface="+mn-lt"/>
                </a:rPr>
                <a:t>致谢</a:t>
              </a:r>
            </a:p>
          </p:txBody>
        </p:sp>
      </p:grpSp>
    </p:spTree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03085" y="246744"/>
            <a:ext cx="9093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二、题型、题量和分值分布情况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1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、单选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70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个每题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1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分，共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70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分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2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、多选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35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个每题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2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分，共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70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分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时长一个半小时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defRPr/>
            </a:pPr>
            <a:endParaRPr lang="zh-CN" altLang="en-US" sz="60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76765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90171" y="841830"/>
            <a:ext cx="9093732" cy="517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三、关于教材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有统一教材（以</a:t>
            </a:r>
            <a:r>
              <a:rPr lang="en-US" altLang="zh-CN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2020</a:t>
            </a: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版为例）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四、几点要求：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第一，课前预习、上课认真听讲、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积极回答问题，课后及时消化。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第二，努力建立知识体系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第三，及时完成每次课后老师布置的练习题。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ED0149-0E98-48C7-A23D-8DB216F3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43" y="972457"/>
            <a:ext cx="4521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43563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90171" y="841830"/>
            <a:ext cx="9093732" cy="5171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第一部分：经济学基础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第一章 市场需求、供给与均衡价格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第二章 消费者行为理论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第三章 生产和成本理论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第四章 市场结构理论   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第五章 生产要素市场理论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第六章 市场失灵和政府的干预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  <p:sp>
        <p:nvSpPr>
          <p:cNvPr id="2" name="右大括号 1">
            <a:extLst>
              <a:ext uri="{FF2B5EF4-FFF2-40B4-BE49-F238E27FC236}">
                <a16:creationId xmlns:a16="http://schemas.microsoft.com/office/drawing/2014/main" id="{8A1342CC-0E35-4410-90A7-A50ADD266FA2}"/>
              </a:ext>
            </a:extLst>
          </p:cNvPr>
          <p:cNvSpPr/>
          <p:nvPr/>
        </p:nvSpPr>
        <p:spPr>
          <a:xfrm>
            <a:off x="7603310" y="1901371"/>
            <a:ext cx="45719" cy="411219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4F293F-96DA-46C5-9440-61FC644FECC1}"/>
              </a:ext>
            </a:extLst>
          </p:cNvPr>
          <p:cNvSpPr/>
          <p:nvPr/>
        </p:nvSpPr>
        <p:spPr>
          <a:xfrm>
            <a:off x="7866743" y="3429000"/>
            <a:ext cx="2090057" cy="109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微观部分</a:t>
            </a:r>
          </a:p>
        </p:txBody>
      </p:sp>
    </p:spTree>
    <p:extLst>
      <p:ext uri="{BB962C8B-B14F-4D97-AF65-F5344CB8AC3E}">
        <p14:creationId xmlns:p14="http://schemas.microsoft.com/office/powerpoint/2010/main" val="174177791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90171" y="841830"/>
            <a:ext cx="9093732" cy="369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第一部分：经济学基础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第七章 国民收入核算和简单的宏观经济模型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第八章 经济增长和经济发展理论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第九章 价格总水平和就业、失业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kern="0" dirty="0">
                <a:solidFill>
                  <a:srgbClr val="4D78BF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第十章 国际贸易理论</a:t>
            </a:r>
            <a:endParaRPr lang="en-US" altLang="zh-CN" sz="3200" b="1" kern="0" dirty="0">
              <a:solidFill>
                <a:srgbClr val="4D78BF"/>
              </a:solidFill>
              <a:effectLst>
                <a:glow rad="63500">
                  <a:prstClr val="white">
                    <a:lumMod val="65000"/>
                    <a:alpha val="40000"/>
                  </a:prstClr>
                </a:glow>
              </a:effectLst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54F293F-96DA-46C5-9440-61FC644FECC1}"/>
              </a:ext>
            </a:extLst>
          </p:cNvPr>
          <p:cNvSpPr/>
          <p:nvPr/>
        </p:nvSpPr>
        <p:spPr>
          <a:xfrm>
            <a:off x="9608458" y="2543629"/>
            <a:ext cx="2090057" cy="1099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宏观部分</a:t>
            </a:r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2880A406-BB16-4B7C-A746-AA8CDB1BCA23}"/>
              </a:ext>
            </a:extLst>
          </p:cNvPr>
          <p:cNvSpPr/>
          <p:nvPr/>
        </p:nvSpPr>
        <p:spPr>
          <a:xfrm>
            <a:off x="9216571" y="2104571"/>
            <a:ext cx="45719" cy="20174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918808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 bwMode="auto">
          <a:xfrm>
            <a:off x="2586659" y="-13126"/>
            <a:ext cx="482637" cy="462693"/>
          </a:xfrm>
          <a:custGeom>
            <a:avLst/>
            <a:gdLst>
              <a:gd name="T0" fmla="*/ 19 w 205"/>
              <a:gd name="T1" fmla="*/ 99 h 196"/>
              <a:gd name="T2" fmla="*/ 20 w 205"/>
              <a:gd name="T3" fmla="*/ 97 h 196"/>
              <a:gd name="T4" fmla="*/ 33 w 205"/>
              <a:gd name="T5" fmla="*/ 97 h 196"/>
              <a:gd name="T6" fmla="*/ 51 w 205"/>
              <a:gd name="T7" fmla="*/ 114 h 196"/>
              <a:gd name="T8" fmla="*/ 52 w 205"/>
              <a:gd name="T9" fmla="*/ 106 h 196"/>
              <a:gd name="T10" fmla="*/ 62 w 205"/>
              <a:gd name="T11" fmla="*/ 109 h 196"/>
              <a:gd name="T12" fmla="*/ 66 w 205"/>
              <a:gd name="T13" fmla="*/ 113 h 196"/>
              <a:gd name="T14" fmla="*/ 76 w 205"/>
              <a:gd name="T15" fmla="*/ 125 h 196"/>
              <a:gd name="T16" fmla="*/ 82 w 205"/>
              <a:gd name="T17" fmla="*/ 137 h 196"/>
              <a:gd name="T18" fmla="*/ 80 w 205"/>
              <a:gd name="T19" fmla="*/ 128 h 196"/>
              <a:gd name="T20" fmla="*/ 90 w 205"/>
              <a:gd name="T21" fmla="*/ 145 h 196"/>
              <a:gd name="T22" fmla="*/ 95 w 205"/>
              <a:gd name="T23" fmla="*/ 161 h 196"/>
              <a:gd name="T24" fmla="*/ 104 w 205"/>
              <a:gd name="T25" fmla="*/ 193 h 196"/>
              <a:gd name="T26" fmla="*/ 112 w 205"/>
              <a:gd name="T27" fmla="*/ 194 h 196"/>
              <a:gd name="T28" fmla="*/ 124 w 205"/>
              <a:gd name="T29" fmla="*/ 181 h 196"/>
              <a:gd name="T30" fmla="*/ 128 w 205"/>
              <a:gd name="T31" fmla="*/ 185 h 196"/>
              <a:gd name="T32" fmla="*/ 195 w 205"/>
              <a:gd name="T33" fmla="*/ 100 h 196"/>
              <a:gd name="T34" fmla="*/ 192 w 205"/>
              <a:gd name="T35" fmla="*/ 58 h 196"/>
              <a:gd name="T36" fmla="*/ 177 w 205"/>
              <a:gd name="T37" fmla="*/ 110 h 196"/>
              <a:gd name="T38" fmla="*/ 173 w 205"/>
              <a:gd name="T39" fmla="*/ 22 h 196"/>
              <a:gd name="T40" fmla="*/ 174 w 205"/>
              <a:gd name="T41" fmla="*/ 113 h 196"/>
              <a:gd name="T42" fmla="*/ 164 w 205"/>
              <a:gd name="T43" fmla="*/ 73 h 196"/>
              <a:gd name="T44" fmla="*/ 158 w 205"/>
              <a:gd name="T45" fmla="*/ 24 h 196"/>
              <a:gd name="T46" fmla="*/ 157 w 205"/>
              <a:gd name="T47" fmla="*/ 111 h 196"/>
              <a:gd name="T48" fmla="*/ 155 w 205"/>
              <a:gd name="T49" fmla="*/ 132 h 196"/>
              <a:gd name="T50" fmla="*/ 140 w 205"/>
              <a:gd name="T51" fmla="*/ 155 h 196"/>
              <a:gd name="T52" fmla="*/ 141 w 205"/>
              <a:gd name="T53" fmla="*/ 87 h 196"/>
              <a:gd name="T54" fmla="*/ 132 w 205"/>
              <a:gd name="T55" fmla="*/ 31 h 196"/>
              <a:gd name="T56" fmla="*/ 137 w 205"/>
              <a:gd name="T57" fmla="*/ 134 h 196"/>
              <a:gd name="T58" fmla="*/ 135 w 205"/>
              <a:gd name="T59" fmla="*/ 161 h 196"/>
              <a:gd name="T60" fmla="*/ 125 w 205"/>
              <a:gd name="T61" fmla="*/ 37 h 196"/>
              <a:gd name="T62" fmla="*/ 123 w 205"/>
              <a:gd name="T63" fmla="*/ 44 h 196"/>
              <a:gd name="T64" fmla="*/ 116 w 205"/>
              <a:gd name="T65" fmla="*/ 178 h 196"/>
              <a:gd name="T66" fmla="*/ 99 w 205"/>
              <a:gd name="T67" fmla="*/ 12 h 196"/>
              <a:gd name="T68" fmla="*/ 110 w 205"/>
              <a:gd name="T69" fmla="*/ 102 h 196"/>
              <a:gd name="T70" fmla="*/ 106 w 205"/>
              <a:gd name="T71" fmla="*/ 150 h 196"/>
              <a:gd name="T72" fmla="*/ 98 w 205"/>
              <a:gd name="T73" fmla="*/ 24 h 196"/>
              <a:gd name="T74" fmla="*/ 98 w 205"/>
              <a:gd name="T75" fmla="*/ 44 h 196"/>
              <a:gd name="T76" fmla="*/ 98 w 205"/>
              <a:gd name="T77" fmla="*/ 129 h 196"/>
              <a:gd name="T78" fmla="*/ 83 w 205"/>
              <a:gd name="T79" fmla="*/ 2 h 196"/>
              <a:gd name="T80" fmla="*/ 91 w 205"/>
              <a:gd name="T81" fmla="*/ 109 h 196"/>
              <a:gd name="T82" fmla="*/ 76 w 205"/>
              <a:gd name="T83" fmla="*/ 71 h 196"/>
              <a:gd name="T84" fmla="*/ 63 w 205"/>
              <a:gd name="T85" fmla="*/ 21 h 196"/>
              <a:gd name="T86" fmla="*/ 75 w 205"/>
              <a:gd name="T87" fmla="*/ 101 h 196"/>
              <a:gd name="T88" fmla="*/ 61 w 205"/>
              <a:gd name="T89" fmla="*/ 70 h 196"/>
              <a:gd name="T90" fmla="*/ 53 w 205"/>
              <a:gd name="T91" fmla="*/ 26 h 196"/>
              <a:gd name="T92" fmla="*/ 51 w 205"/>
              <a:gd name="T93" fmla="*/ 92 h 196"/>
              <a:gd name="T94" fmla="*/ 39 w 205"/>
              <a:gd name="T95" fmla="*/ 36 h 196"/>
              <a:gd name="T96" fmla="*/ 35 w 205"/>
              <a:gd name="T97" fmla="*/ 84 h 196"/>
              <a:gd name="T98" fmla="*/ 23 w 205"/>
              <a:gd name="T99" fmla="*/ 16 h 196"/>
              <a:gd name="T100" fmla="*/ 20 w 205"/>
              <a:gd name="T101" fmla="*/ 71 h 196"/>
              <a:gd name="T102" fmla="*/ 2 w 205"/>
              <a:gd name="T103" fmla="*/ 27 h 196"/>
              <a:gd name="T104" fmla="*/ 14 w 205"/>
              <a:gd name="T105" fmla="*/ 59 h 196"/>
              <a:gd name="T106" fmla="*/ 0 w 205"/>
              <a:gd name="T107" fmla="*/ 5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5" h="196">
                <a:moveTo>
                  <a:pt x="0" y="58"/>
                </a:moveTo>
                <a:cubicBezTo>
                  <a:pt x="4" y="70"/>
                  <a:pt x="10" y="77"/>
                  <a:pt x="18" y="85"/>
                </a:cubicBezTo>
                <a:cubicBezTo>
                  <a:pt x="18" y="90"/>
                  <a:pt x="18" y="94"/>
                  <a:pt x="19" y="99"/>
                </a:cubicBezTo>
                <a:cubicBezTo>
                  <a:pt x="19" y="101"/>
                  <a:pt x="21" y="101"/>
                  <a:pt x="21" y="99"/>
                </a:cubicBezTo>
                <a:cubicBezTo>
                  <a:pt x="21" y="99"/>
                  <a:pt x="21" y="98"/>
                  <a:pt x="21" y="98"/>
                </a:cubicBezTo>
                <a:cubicBezTo>
                  <a:pt x="21" y="97"/>
                  <a:pt x="20" y="97"/>
                  <a:pt x="20" y="97"/>
                </a:cubicBezTo>
                <a:cubicBezTo>
                  <a:pt x="22" y="96"/>
                  <a:pt x="22" y="94"/>
                  <a:pt x="22" y="92"/>
                </a:cubicBezTo>
                <a:cubicBezTo>
                  <a:pt x="22" y="91"/>
                  <a:pt x="21" y="89"/>
                  <a:pt x="21" y="88"/>
                </a:cubicBezTo>
                <a:cubicBezTo>
                  <a:pt x="25" y="91"/>
                  <a:pt x="29" y="94"/>
                  <a:pt x="33" y="97"/>
                </a:cubicBezTo>
                <a:cubicBezTo>
                  <a:pt x="33" y="97"/>
                  <a:pt x="34" y="97"/>
                  <a:pt x="34" y="97"/>
                </a:cubicBezTo>
                <a:cubicBezTo>
                  <a:pt x="39" y="100"/>
                  <a:pt x="44" y="102"/>
                  <a:pt x="49" y="104"/>
                </a:cubicBezTo>
                <a:cubicBezTo>
                  <a:pt x="49" y="108"/>
                  <a:pt x="49" y="111"/>
                  <a:pt x="51" y="114"/>
                </a:cubicBezTo>
                <a:cubicBezTo>
                  <a:pt x="52" y="115"/>
                  <a:pt x="53" y="115"/>
                  <a:pt x="53" y="113"/>
                </a:cubicBezTo>
                <a:cubicBezTo>
                  <a:pt x="53" y="111"/>
                  <a:pt x="53" y="110"/>
                  <a:pt x="52" y="109"/>
                </a:cubicBezTo>
                <a:cubicBezTo>
                  <a:pt x="52" y="108"/>
                  <a:pt x="52" y="107"/>
                  <a:pt x="52" y="106"/>
                </a:cubicBezTo>
                <a:cubicBezTo>
                  <a:pt x="54" y="107"/>
                  <a:pt x="56" y="107"/>
                  <a:pt x="59" y="108"/>
                </a:cubicBezTo>
                <a:cubicBezTo>
                  <a:pt x="60" y="108"/>
                  <a:pt x="61" y="109"/>
                  <a:pt x="62" y="109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1" y="109"/>
                  <a:pt x="61" y="110"/>
                  <a:pt x="61" y="110"/>
                </a:cubicBezTo>
                <a:cubicBezTo>
                  <a:pt x="62" y="113"/>
                  <a:pt x="62" y="112"/>
                  <a:pt x="63" y="114"/>
                </a:cubicBezTo>
                <a:cubicBezTo>
                  <a:pt x="63" y="116"/>
                  <a:pt x="66" y="115"/>
                  <a:pt x="66" y="113"/>
                </a:cubicBezTo>
                <a:cubicBezTo>
                  <a:pt x="66" y="112"/>
                  <a:pt x="66" y="112"/>
                  <a:pt x="66" y="111"/>
                </a:cubicBezTo>
                <a:cubicBezTo>
                  <a:pt x="70" y="113"/>
                  <a:pt x="73" y="115"/>
                  <a:pt x="76" y="118"/>
                </a:cubicBezTo>
                <a:cubicBezTo>
                  <a:pt x="76" y="120"/>
                  <a:pt x="76" y="122"/>
                  <a:pt x="76" y="125"/>
                </a:cubicBezTo>
                <a:cubicBezTo>
                  <a:pt x="76" y="129"/>
                  <a:pt x="78" y="133"/>
                  <a:pt x="78" y="137"/>
                </a:cubicBezTo>
                <a:cubicBezTo>
                  <a:pt x="78" y="140"/>
                  <a:pt x="82" y="139"/>
                  <a:pt x="82" y="137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4"/>
                  <a:pt x="81" y="132"/>
                  <a:pt x="81" y="129"/>
                </a:cubicBezTo>
                <a:cubicBezTo>
                  <a:pt x="81" y="129"/>
                  <a:pt x="81" y="128"/>
                  <a:pt x="81" y="128"/>
                </a:cubicBezTo>
                <a:cubicBezTo>
                  <a:pt x="81" y="128"/>
                  <a:pt x="80" y="128"/>
                  <a:pt x="80" y="128"/>
                </a:cubicBezTo>
                <a:cubicBezTo>
                  <a:pt x="80" y="126"/>
                  <a:pt x="80" y="125"/>
                  <a:pt x="80" y="123"/>
                </a:cubicBezTo>
                <a:cubicBezTo>
                  <a:pt x="80" y="124"/>
                  <a:pt x="81" y="125"/>
                  <a:pt x="81" y="126"/>
                </a:cubicBezTo>
                <a:cubicBezTo>
                  <a:pt x="84" y="132"/>
                  <a:pt x="87" y="139"/>
                  <a:pt x="90" y="145"/>
                </a:cubicBezTo>
                <a:cubicBezTo>
                  <a:pt x="90" y="146"/>
                  <a:pt x="90" y="146"/>
                  <a:pt x="90" y="147"/>
                </a:cubicBezTo>
                <a:cubicBezTo>
                  <a:pt x="90" y="151"/>
                  <a:pt x="88" y="161"/>
                  <a:pt x="93" y="163"/>
                </a:cubicBezTo>
                <a:cubicBezTo>
                  <a:pt x="94" y="164"/>
                  <a:pt x="96" y="163"/>
                  <a:pt x="95" y="161"/>
                </a:cubicBezTo>
                <a:cubicBezTo>
                  <a:pt x="94" y="158"/>
                  <a:pt x="93" y="155"/>
                  <a:pt x="93" y="152"/>
                </a:cubicBezTo>
                <a:cubicBezTo>
                  <a:pt x="97" y="163"/>
                  <a:pt x="100" y="174"/>
                  <a:pt x="101" y="186"/>
                </a:cubicBezTo>
                <a:cubicBezTo>
                  <a:pt x="101" y="188"/>
                  <a:pt x="102" y="192"/>
                  <a:pt x="104" y="193"/>
                </a:cubicBezTo>
                <a:cubicBezTo>
                  <a:pt x="105" y="194"/>
                  <a:pt x="109" y="193"/>
                  <a:pt x="111" y="191"/>
                </a:cubicBezTo>
                <a:cubicBezTo>
                  <a:pt x="111" y="191"/>
                  <a:pt x="111" y="191"/>
                  <a:pt x="111" y="191"/>
                </a:cubicBezTo>
                <a:cubicBezTo>
                  <a:pt x="112" y="192"/>
                  <a:pt x="112" y="193"/>
                  <a:pt x="112" y="194"/>
                </a:cubicBezTo>
                <a:cubicBezTo>
                  <a:pt x="113" y="196"/>
                  <a:pt x="116" y="196"/>
                  <a:pt x="116" y="193"/>
                </a:cubicBezTo>
                <a:cubicBezTo>
                  <a:pt x="116" y="191"/>
                  <a:pt x="116" y="189"/>
                  <a:pt x="116" y="187"/>
                </a:cubicBezTo>
                <a:cubicBezTo>
                  <a:pt x="119" y="185"/>
                  <a:pt x="121" y="183"/>
                  <a:pt x="124" y="181"/>
                </a:cubicBezTo>
                <a:cubicBezTo>
                  <a:pt x="124" y="182"/>
                  <a:pt x="124" y="184"/>
                  <a:pt x="124" y="185"/>
                </a:cubicBezTo>
                <a:cubicBezTo>
                  <a:pt x="124" y="187"/>
                  <a:pt x="125" y="187"/>
                  <a:pt x="126" y="187"/>
                </a:cubicBezTo>
                <a:cubicBezTo>
                  <a:pt x="127" y="187"/>
                  <a:pt x="128" y="187"/>
                  <a:pt x="128" y="185"/>
                </a:cubicBezTo>
                <a:cubicBezTo>
                  <a:pt x="128" y="183"/>
                  <a:pt x="128" y="180"/>
                  <a:pt x="128" y="177"/>
                </a:cubicBezTo>
                <a:cubicBezTo>
                  <a:pt x="130" y="175"/>
                  <a:pt x="133" y="173"/>
                  <a:pt x="135" y="171"/>
                </a:cubicBezTo>
                <a:cubicBezTo>
                  <a:pt x="155" y="147"/>
                  <a:pt x="175" y="124"/>
                  <a:pt x="195" y="100"/>
                </a:cubicBezTo>
                <a:cubicBezTo>
                  <a:pt x="197" y="98"/>
                  <a:pt x="199" y="95"/>
                  <a:pt x="199" y="92"/>
                </a:cubicBezTo>
                <a:cubicBezTo>
                  <a:pt x="201" y="81"/>
                  <a:pt x="203" y="70"/>
                  <a:pt x="205" y="58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91" y="66"/>
                  <a:pt x="190" y="71"/>
                  <a:pt x="189" y="78"/>
                </a:cubicBezTo>
                <a:cubicBezTo>
                  <a:pt x="189" y="90"/>
                  <a:pt x="185" y="99"/>
                  <a:pt x="178" y="108"/>
                </a:cubicBezTo>
                <a:cubicBezTo>
                  <a:pt x="177" y="108"/>
                  <a:pt x="177" y="109"/>
                  <a:pt x="177" y="110"/>
                </a:cubicBezTo>
                <a:cubicBezTo>
                  <a:pt x="176" y="108"/>
                  <a:pt x="176" y="106"/>
                  <a:pt x="175" y="104"/>
                </a:cubicBezTo>
                <a:cubicBezTo>
                  <a:pt x="174" y="95"/>
                  <a:pt x="174" y="85"/>
                  <a:pt x="174" y="76"/>
                </a:cubicBezTo>
                <a:cubicBezTo>
                  <a:pt x="173" y="58"/>
                  <a:pt x="173" y="40"/>
                  <a:pt x="173" y="22"/>
                </a:cubicBezTo>
                <a:cubicBezTo>
                  <a:pt x="173" y="21"/>
                  <a:pt x="171" y="21"/>
                  <a:pt x="171" y="22"/>
                </a:cubicBezTo>
                <a:cubicBezTo>
                  <a:pt x="171" y="40"/>
                  <a:pt x="171" y="58"/>
                  <a:pt x="170" y="76"/>
                </a:cubicBezTo>
                <a:cubicBezTo>
                  <a:pt x="170" y="89"/>
                  <a:pt x="172" y="101"/>
                  <a:pt x="174" y="113"/>
                </a:cubicBezTo>
                <a:cubicBezTo>
                  <a:pt x="170" y="119"/>
                  <a:pt x="165" y="124"/>
                  <a:pt x="161" y="130"/>
                </a:cubicBezTo>
                <a:cubicBezTo>
                  <a:pt x="161" y="124"/>
                  <a:pt x="161" y="117"/>
                  <a:pt x="161" y="111"/>
                </a:cubicBezTo>
                <a:cubicBezTo>
                  <a:pt x="163" y="98"/>
                  <a:pt x="164" y="86"/>
                  <a:pt x="164" y="73"/>
                </a:cubicBezTo>
                <a:cubicBezTo>
                  <a:pt x="164" y="62"/>
                  <a:pt x="164" y="51"/>
                  <a:pt x="163" y="40"/>
                </a:cubicBezTo>
                <a:cubicBezTo>
                  <a:pt x="163" y="35"/>
                  <a:pt x="163" y="28"/>
                  <a:pt x="158" y="24"/>
                </a:cubicBezTo>
                <a:cubicBezTo>
                  <a:pt x="158" y="23"/>
                  <a:pt x="157" y="24"/>
                  <a:pt x="158" y="24"/>
                </a:cubicBezTo>
                <a:cubicBezTo>
                  <a:pt x="162" y="30"/>
                  <a:pt x="161" y="42"/>
                  <a:pt x="161" y="48"/>
                </a:cubicBezTo>
                <a:cubicBezTo>
                  <a:pt x="161" y="59"/>
                  <a:pt x="161" y="69"/>
                  <a:pt x="160" y="80"/>
                </a:cubicBezTo>
                <a:cubicBezTo>
                  <a:pt x="159" y="90"/>
                  <a:pt x="159" y="101"/>
                  <a:pt x="157" y="111"/>
                </a:cubicBezTo>
                <a:cubicBezTo>
                  <a:pt x="157" y="118"/>
                  <a:pt x="157" y="125"/>
                  <a:pt x="157" y="132"/>
                </a:cubicBezTo>
                <a:cubicBezTo>
                  <a:pt x="157" y="132"/>
                  <a:pt x="157" y="132"/>
                  <a:pt x="157" y="132"/>
                </a:cubicBezTo>
                <a:cubicBezTo>
                  <a:pt x="157" y="131"/>
                  <a:pt x="156" y="131"/>
                  <a:pt x="155" y="132"/>
                </a:cubicBezTo>
                <a:cubicBezTo>
                  <a:pt x="155" y="134"/>
                  <a:pt x="155" y="135"/>
                  <a:pt x="155" y="137"/>
                </a:cubicBezTo>
                <a:cubicBezTo>
                  <a:pt x="151" y="142"/>
                  <a:pt x="147" y="148"/>
                  <a:pt x="142" y="154"/>
                </a:cubicBezTo>
                <a:cubicBezTo>
                  <a:pt x="142" y="154"/>
                  <a:pt x="141" y="155"/>
                  <a:pt x="140" y="155"/>
                </a:cubicBezTo>
                <a:cubicBezTo>
                  <a:pt x="140" y="153"/>
                  <a:pt x="140" y="151"/>
                  <a:pt x="140" y="149"/>
                </a:cubicBezTo>
                <a:cubicBezTo>
                  <a:pt x="140" y="141"/>
                  <a:pt x="141" y="134"/>
                  <a:pt x="142" y="126"/>
                </a:cubicBezTo>
                <a:cubicBezTo>
                  <a:pt x="143" y="113"/>
                  <a:pt x="142" y="100"/>
                  <a:pt x="141" y="87"/>
                </a:cubicBezTo>
                <a:cubicBezTo>
                  <a:pt x="140" y="72"/>
                  <a:pt x="140" y="58"/>
                  <a:pt x="138" y="44"/>
                </a:cubicBezTo>
                <a:cubicBezTo>
                  <a:pt x="138" y="38"/>
                  <a:pt x="138" y="31"/>
                  <a:pt x="132" y="29"/>
                </a:cubicBezTo>
                <a:cubicBezTo>
                  <a:pt x="131" y="28"/>
                  <a:pt x="130" y="31"/>
                  <a:pt x="132" y="31"/>
                </a:cubicBezTo>
                <a:cubicBezTo>
                  <a:pt x="138" y="34"/>
                  <a:pt x="136" y="57"/>
                  <a:pt x="136" y="62"/>
                </a:cubicBezTo>
                <a:cubicBezTo>
                  <a:pt x="137" y="74"/>
                  <a:pt x="138" y="86"/>
                  <a:pt x="138" y="98"/>
                </a:cubicBezTo>
                <a:cubicBezTo>
                  <a:pt x="138" y="110"/>
                  <a:pt x="138" y="122"/>
                  <a:pt x="137" y="134"/>
                </a:cubicBezTo>
                <a:cubicBezTo>
                  <a:pt x="135" y="142"/>
                  <a:pt x="137" y="151"/>
                  <a:pt x="136" y="159"/>
                </a:cubicBezTo>
                <a:cubicBezTo>
                  <a:pt x="136" y="159"/>
                  <a:pt x="135" y="159"/>
                  <a:pt x="135" y="160"/>
                </a:cubicBezTo>
                <a:cubicBezTo>
                  <a:pt x="135" y="161"/>
                  <a:pt x="135" y="161"/>
                  <a:pt x="135" y="161"/>
                </a:cubicBezTo>
                <a:cubicBezTo>
                  <a:pt x="133" y="164"/>
                  <a:pt x="131" y="166"/>
                  <a:pt x="128" y="168"/>
                </a:cubicBezTo>
                <a:cubicBezTo>
                  <a:pt x="128" y="138"/>
                  <a:pt x="128" y="108"/>
                  <a:pt x="128" y="78"/>
                </a:cubicBezTo>
                <a:cubicBezTo>
                  <a:pt x="128" y="64"/>
                  <a:pt x="127" y="51"/>
                  <a:pt x="125" y="37"/>
                </a:cubicBezTo>
                <a:cubicBezTo>
                  <a:pt x="123" y="24"/>
                  <a:pt x="122" y="13"/>
                  <a:pt x="113" y="3"/>
                </a:cubicBezTo>
                <a:cubicBezTo>
                  <a:pt x="112" y="2"/>
                  <a:pt x="110" y="4"/>
                  <a:pt x="111" y="5"/>
                </a:cubicBezTo>
                <a:cubicBezTo>
                  <a:pt x="121" y="15"/>
                  <a:pt x="121" y="31"/>
                  <a:pt x="123" y="44"/>
                </a:cubicBezTo>
                <a:cubicBezTo>
                  <a:pt x="126" y="59"/>
                  <a:pt x="124" y="75"/>
                  <a:pt x="124" y="89"/>
                </a:cubicBezTo>
                <a:cubicBezTo>
                  <a:pt x="124" y="117"/>
                  <a:pt x="124" y="144"/>
                  <a:pt x="124" y="172"/>
                </a:cubicBezTo>
                <a:cubicBezTo>
                  <a:pt x="121" y="174"/>
                  <a:pt x="119" y="176"/>
                  <a:pt x="116" y="178"/>
                </a:cubicBezTo>
                <a:cubicBezTo>
                  <a:pt x="116" y="150"/>
                  <a:pt x="116" y="122"/>
                  <a:pt x="113" y="94"/>
                </a:cubicBezTo>
                <a:cubicBezTo>
                  <a:pt x="112" y="79"/>
                  <a:pt x="109" y="64"/>
                  <a:pt x="107" y="49"/>
                </a:cubicBezTo>
                <a:cubicBezTo>
                  <a:pt x="105" y="37"/>
                  <a:pt x="105" y="22"/>
                  <a:pt x="99" y="12"/>
                </a:cubicBezTo>
                <a:cubicBezTo>
                  <a:pt x="98" y="11"/>
                  <a:pt x="97" y="11"/>
                  <a:pt x="97" y="12"/>
                </a:cubicBezTo>
                <a:cubicBezTo>
                  <a:pt x="103" y="24"/>
                  <a:pt x="103" y="40"/>
                  <a:pt x="105" y="53"/>
                </a:cubicBezTo>
                <a:cubicBezTo>
                  <a:pt x="107" y="69"/>
                  <a:pt x="109" y="85"/>
                  <a:pt x="110" y="102"/>
                </a:cubicBezTo>
                <a:cubicBezTo>
                  <a:pt x="111" y="117"/>
                  <a:pt x="112" y="132"/>
                  <a:pt x="112" y="147"/>
                </a:cubicBezTo>
                <a:cubicBezTo>
                  <a:pt x="112" y="154"/>
                  <a:pt x="112" y="160"/>
                  <a:pt x="112" y="167"/>
                </a:cubicBezTo>
                <a:cubicBezTo>
                  <a:pt x="110" y="161"/>
                  <a:pt x="108" y="156"/>
                  <a:pt x="106" y="150"/>
                </a:cubicBezTo>
                <a:cubicBezTo>
                  <a:pt x="106" y="143"/>
                  <a:pt x="106" y="137"/>
                  <a:pt x="106" y="130"/>
                </a:cubicBezTo>
                <a:cubicBezTo>
                  <a:pt x="106" y="111"/>
                  <a:pt x="107" y="92"/>
                  <a:pt x="104" y="74"/>
                </a:cubicBezTo>
                <a:cubicBezTo>
                  <a:pt x="102" y="57"/>
                  <a:pt x="101" y="41"/>
                  <a:pt x="98" y="24"/>
                </a:cubicBezTo>
                <a:cubicBezTo>
                  <a:pt x="97" y="18"/>
                  <a:pt x="96" y="6"/>
                  <a:pt x="88" y="5"/>
                </a:cubicBezTo>
                <a:cubicBezTo>
                  <a:pt x="87" y="5"/>
                  <a:pt x="86" y="7"/>
                  <a:pt x="88" y="7"/>
                </a:cubicBezTo>
                <a:cubicBezTo>
                  <a:pt x="96" y="8"/>
                  <a:pt x="98" y="37"/>
                  <a:pt x="98" y="44"/>
                </a:cubicBezTo>
                <a:cubicBezTo>
                  <a:pt x="100" y="61"/>
                  <a:pt x="102" y="78"/>
                  <a:pt x="103" y="95"/>
                </a:cubicBezTo>
                <a:cubicBezTo>
                  <a:pt x="103" y="110"/>
                  <a:pt x="103" y="125"/>
                  <a:pt x="102" y="140"/>
                </a:cubicBezTo>
                <a:cubicBezTo>
                  <a:pt x="101" y="136"/>
                  <a:pt x="100" y="133"/>
                  <a:pt x="98" y="129"/>
                </a:cubicBezTo>
                <a:cubicBezTo>
                  <a:pt x="97" y="126"/>
                  <a:pt x="96" y="123"/>
                  <a:pt x="94" y="120"/>
                </a:cubicBezTo>
                <a:cubicBezTo>
                  <a:pt x="94" y="111"/>
                  <a:pt x="94" y="102"/>
                  <a:pt x="93" y="92"/>
                </a:cubicBezTo>
                <a:cubicBezTo>
                  <a:pt x="90" y="62"/>
                  <a:pt x="88" y="32"/>
                  <a:pt x="83" y="2"/>
                </a:cubicBezTo>
                <a:cubicBezTo>
                  <a:pt x="83" y="0"/>
                  <a:pt x="81" y="1"/>
                  <a:pt x="81" y="2"/>
                </a:cubicBezTo>
                <a:cubicBezTo>
                  <a:pt x="83" y="20"/>
                  <a:pt x="86" y="38"/>
                  <a:pt x="87" y="57"/>
                </a:cubicBezTo>
                <a:cubicBezTo>
                  <a:pt x="88" y="74"/>
                  <a:pt x="91" y="91"/>
                  <a:pt x="91" y="109"/>
                </a:cubicBezTo>
                <a:cubicBezTo>
                  <a:pt x="91" y="111"/>
                  <a:pt x="91" y="113"/>
                  <a:pt x="91" y="115"/>
                </a:cubicBezTo>
                <a:cubicBezTo>
                  <a:pt x="87" y="110"/>
                  <a:pt x="84" y="106"/>
                  <a:pt x="79" y="103"/>
                </a:cubicBezTo>
                <a:cubicBezTo>
                  <a:pt x="78" y="93"/>
                  <a:pt x="78" y="82"/>
                  <a:pt x="76" y="71"/>
                </a:cubicBezTo>
                <a:cubicBezTo>
                  <a:pt x="75" y="60"/>
                  <a:pt x="73" y="49"/>
                  <a:pt x="71" y="38"/>
                </a:cubicBezTo>
                <a:cubicBezTo>
                  <a:pt x="70" y="32"/>
                  <a:pt x="69" y="24"/>
                  <a:pt x="65" y="19"/>
                </a:cubicBezTo>
                <a:cubicBezTo>
                  <a:pt x="64" y="19"/>
                  <a:pt x="63" y="20"/>
                  <a:pt x="63" y="21"/>
                </a:cubicBezTo>
                <a:cubicBezTo>
                  <a:pt x="68" y="26"/>
                  <a:pt x="68" y="40"/>
                  <a:pt x="69" y="47"/>
                </a:cubicBezTo>
                <a:cubicBezTo>
                  <a:pt x="70" y="57"/>
                  <a:pt x="73" y="67"/>
                  <a:pt x="74" y="77"/>
                </a:cubicBezTo>
                <a:cubicBezTo>
                  <a:pt x="75" y="85"/>
                  <a:pt x="75" y="93"/>
                  <a:pt x="75" y="101"/>
                </a:cubicBezTo>
                <a:cubicBezTo>
                  <a:pt x="72" y="99"/>
                  <a:pt x="68" y="98"/>
                  <a:pt x="64" y="96"/>
                </a:cubicBezTo>
                <a:cubicBezTo>
                  <a:pt x="64" y="96"/>
                  <a:pt x="63" y="96"/>
                  <a:pt x="62" y="96"/>
                </a:cubicBezTo>
                <a:cubicBezTo>
                  <a:pt x="61" y="87"/>
                  <a:pt x="63" y="79"/>
                  <a:pt x="61" y="70"/>
                </a:cubicBezTo>
                <a:cubicBezTo>
                  <a:pt x="60" y="63"/>
                  <a:pt x="60" y="56"/>
                  <a:pt x="60" y="48"/>
                </a:cubicBezTo>
                <a:cubicBezTo>
                  <a:pt x="59" y="40"/>
                  <a:pt x="57" y="33"/>
                  <a:pt x="55" y="26"/>
                </a:cubicBezTo>
                <a:cubicBezTo>
                  <a:pt x="55" y="24"/>
                  <a:pt x="53" y="25"/>
                  <a:pt x="53" y="26"/>
                </a:cubicBezTo>
                <a:cubicBezTo>
                  <a:pt x="56" y="42"/>
                  <a:pt x="57" y="58"/>
                  <a:pt x="58" y="73"/>
                </a:cubicBezTo>
                <a:cubicBezTo>
                  <a:pt x="59" y="81"/>
                  <a:pt x="58" y="88"/>
                  <a:pt x="59" y="95"/>
                </a:cubicBezTo>
                <a:cubicBezTo>
                  <a:pt x="56" y="94"/>
                  <a:pt x="53" y="93"/>
                  <a:pt x="51" y="92"/>
                </a:cubicBezTo>
                <a:cubicBezTo>
                  <a:pt x="50" y="86"/>
                  <a:pt x="49" y="80"/>
                  <a:pt x="48" y="74"/>
                </a:cubicBezTo>
                <a:cubicBezTo>
                  <a:pt x="47" y="61"/>
                  <a:pt x="44" y="48"/>
                  <a:pt x="41" y="36"/>
                </a:cubicBezTo>
                <a:cubicBezTo>
                  <a:pt x="41" y="34"/>
                  <a:pt x="39" y="35"/>
                  <a:pt x="39" y="36"/>
                </a:cubicBezTo>
                <a:cubicBezTo>
                  <a:pt x="43" y="52"/>
                  <a:pt x="45" y="68"/>
                  <a:pt x="47" y="84"/>
                </a:cubicBezTo>
                <a:cubicBezTo>
                  <a:pt x="47" y="86"/>
                  <a:pt x="47" y="88"/>
                  <a:pt x="47" y="90"/>
                </a:cubicBezTo>
                <a:cubicBezTo>
                  <a:pt x="43" y="88"/>
                  <a:pt x="39" y="86"/>
                  <a:pt x="35" y="84"/>
                </a:cubicBezTo>
                <a:cubicBezTo>
                  <a:pt x="34" y="76"/>
                  <a:pt x="32" y="67"/>
                  <a:pt x="31" y="59"/>
                </a:cubicBezTo>
                <a:cubicBezTo>
                  <a:pt x="29" y="45"/>
                  <a:pt x="25" y="30"/>
                  <a:pt x="25" y="16"/>
                </a:cubicBezTo>
                <a:cubicBezTo>
                  <a:pt x="25" y="15"/>
                  <a:pt x="23" y="15"/>
                  <a:pt x="23" y="16"/>
                </a:cubicBezTo>
                <a:cubicBezTo>
                  <a:pt x="23" y="29"/>
                  <a:pt x="26" y="42"/>
                  <a:pt x="28" y="54"/>
                </a:cubicBezTo>
                <a:cubicBezTo>
                  <a:pt x="29" y="63"/>
                  <a:pt x="30" y="72"/>
                  <a:pt x="31" y="81"/>
                </a:cubicBezTo>
                <a:cubicBezTo>
                  <a:pt x="27" y="78"/>
                  <a:pt x="23" y="75"/>
                  <a:pt x="20" y="71"/>
                </a:cubicBezTo>
                <a:cubicBezTo>
                  <a:pt x="19" y="64"/>
                  <a:pt x="17" y="58"/>
                  <a:pt x="14" y="51"/>
                </a:cubicBezTo>
                <a:cubicBezTo>
                  <a:pt x="12" y="45"/>
                  <a:pt x="10" y="39"/>
                  <a:pt x="7" y="33"/>
                </a:cubicBezTo>
                <a:cubicBezTo>
                  <a:pt x="6" y="30"/>
                  <a:pt x="5" y="28"/>
                  <a:pt x="2" y="27"/>
                </a:cubicBezTo>
                <a:cubicBezTo>
                  <a:pt x="1" y="27"/>
                  <a:pt x="1" y="28"/>
                  <a:pt x="2" y="29"/>
                </a:cubicBezTo>
                <a:cubicBezTo>
                  <a:pt x="5" y="30"/>
                  <a:pt x="6" y="37"/>
                  <a:pt x="7" y="40"/>
                </a:cubicBezTo>
                <a:cubicBezTo>
                  <a:pt x="9" y="47"/>
                  <a:pt x="12" y="53"/>
                  <a:pt x="14" y="59"/>
                </a:cubicBezTo>
                <a:cubicBezTo>
                  <a:pt x="14" y="62"/>
                  <a:pt x="15" y="64"/>
                  <a:pt x="15" y="66"/>
                </a:cubicBezTo>
                <a:cubicBezTo>
                  <a:pt x="13" y="63"/>
                  <a:pt x="12" y="62"/>
                  <a:pt x="10" y="58"/>
                </a:cubicBezTo>
                <a:lnTo>
                  <a:pt x="0" y="58"/>
                </a:lnTo>
                <a:close/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1516182" y="4625773"/>
            <a:ext cx="254282" cy="229352"/>
          </a:xfrm>
          <a:custGeom>
            <a:avLst/>
            <a:gdLst>
              <a:gd name="T0" fmla="*/ 12 w 108"/>
              <a:gd name="T1" fmla="*/ 31 h 97"/>
              <a:gd name="T2" fmla="*/ 5 w 108"/>
              <a:gd name="T3" fmla="*/ 53 h 97"/>
              <a:gd name="T4" fmla="*/ 27 w 108"/>
              <a:gd name="T5" fmla="*/ 90 h 97"/>
              <a:gd name="T6" fmla="*/ 84 w 108"/>
              <a:gd name="T7" fmla="*/ 86 h 97"/>
              <a:gd name="T8" fmla="*/ 107 w 108"/>
              <a:gd name="T9" fmla="*/ 50 h 97"/>
              <a:gd name="T10" fmla="*/ 94 w 108"/>
              <a:gd name="T11" fmla="*/ 17 h 97"/>
              <a:gd name="T12" fmla="*/ 12 w 108"/>
              <a:gd name="T13" fmla="*/ 31 h 97"/>
              <a:gd name="T14" fmla="*/ 75 w 108"/>
              <a:gd name="T15" fmla="*/ 25 h 97"/>
              <a:gd name="T16" fmla="*/ 91 w 108"/>
              <a:gd name="T17" fmla="*/ 47 h 97"/>
              <a:gd name="T18" fmla="*/ 76 w 108"/>
              <a:gd name="T19" fmla="*/ 70 h 97"/>
              <a:gd name="T20" fmla="*/ 48 w 108"/>
              <a:gd name="T21" fmla="*/ 78 h 97"/>
              <a:gd name="T22" fmla="*/ 39 w 108"/>
              <a:gd name="T23" fmla="*/ 77 h 97"/>
              <a:gd name="T24" fmla="*/ 19 w 108"/>
              <a:gd name="T25" fmla="*/ 49 h 97"/>
              <a:gd name="T26" fmla="*/ 40 w 108"/>
              <a:gd name="T27" fmla="*/ 24 h 97"/>
              <a:gd name="T28" fmla="*/ 75 w 108"/>
              <a:gd name="T29" fmla="*/ 2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97">
                <a:moveTo>
                  <a:pt x="12" y="31"/>
                </a:moveTo>
                <a:cubicBezTo>
                  <a:pt x="9" y="38"/>
                  <a:pt x="8" y="46"/>
                  <a:pt x="5" y="53"/>
                </a:cubicBezTo>
                <a:cubicBezTo>
                  <a:pt x="0" y="68"/>
                  <a:pt x="8" y="84"/>
                  <a:pt x="27" y="90"/>
                </a:cubicBezTo>
                <a:cubicBezTo>
                  <a:pt x="47" y="97"/>
                  <a:pt x="65" y="94"/>
                  <a:pt x="84" y="86"/>
                </a:cubicBezTo>
                <a:cubicBezTo>
                  <a:pt x="100" y="79"/>
                  <a:pt x="108" y="67"/>
                  <a:pt x="107" y="50"/>
                </a:cubicBezTo>
                <a:cubicBezTo>
                  <a:pt x="107" y="37"/>
                  <a:pt x="104" y="26"/>
                  <a:pt x="94" y="17"/>
                </a:cubicBezTo>
                <a:cubicBezTo>
                  <a:pt x="73" y="0"/>
                  <a:pt x="28" y="0"/>
                  <a:pt x="12" y="31"/>
                </a:cubicBezTo>
                <a:moveTo>
                  <a:pt x="75" y="25"/>
                </a:moveTo>
                <a:cubicBezTo>
                  <a:pt x="85" y="29"/>
                  <a:pt x="90" y="36"/>
                  <a:pt x="91" y="47"/>
                </a:cubicBezTo>
                <a:cubicBezTo>
                  <a:pt x="91" y="59"/>
                  <a:pt x="87" y="65"/>
                  <a:pt x="76" y="70"/>
                </a:cubicBezTo>
                <a:cubicBezTo>
                  <a:pt x="67" y="74"/>
                  <a:pt x="58" y="79"/>
                  <a:pt x="48" y="78"/>
                </a:cubicBezTo>
                <a:cubicBezTo>
                  <a:pt x="45" y="77"/>
                  <a:pt x="42" y="77"/>
                  <a:pt x="39" y="77"/>
                </a:cubicBezTo>
                <a:cubicBezTo>
                  <a:pt x="22" y="75"/>
                  <a:pt x="15" y="66"/>
                  <a:pt x="19" y="49"/>
                </a:cubicBezTo>
                <a:cubicBezTo>
                  <a:pt x="22" y="37"/>
                  <a:pt x="29" y="29"/>
                  <a:pt x="40" y="24"/>
                </a:cubicBezTo>
                <a:cubicBezTo>
                  <a:pt x="51" y="20"/>
                  <a:pt x="63" y="19"/>
                  <a:pt x="75" y="25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34"/>
          <p:cNvSpPr/>
          <p:nvPr/>
        </p:nvSpPr>
        <p:spPr bwMode="auto">
          <a:xfrm>
            <a:off x="1683210" y="86593"/>
            <a:ext cx="139606" cy="541471"/>
          </a:xfrm>
          <a:custGeom>
            <a:avLst/>
            <a:gdLst>
              <a:gd name="T0" fmla="*/ 1 w 59"/>
              <a:gd name="T1" fmla="*/ 3 h 230"/>
              <a:gd name="T2" fmla="*/ 12 w 59"/>
              <a:gd name="T3" fmla="*/ 32 h 230"/>
              <a:gd name="T4" fmla="*/ 20 w 59"/>
              <a:gd name="T5" fmla="*/ 72 h 230"/>
              <a:gd name="T6" fmla="*/ 26 w 59"/>
              <a:gd name="T7" fmla="*/ 96 h 230"/>
              <a:gd name="T8" fmla="*/ 21 w 59"/>
              <a:gd name="T9" fmla="*/ 80 h 230"/>
              <a:gd name="T10" fmla="*/ 12 w 59"/>
              <a:gd name="T11" fmla="*/ 62 h 230"/>
              <a:gd name="T12" fmla="*/ 10 w 59"/>
              <a:gd name="T13" fmla="*/ 62 h 230"/>
              <a:gd name="T14" fmla="*/ 18 w 59"/>
              <a:gd name="T15" fmla="*/ 79 h 230"/>
              <a:gd name="T16" fmla="*/ 24 w 59"/>
              <a:gd name="T17" fmla="*/ 99 h 230"/>
              <a:gd name="T18" fmla="*/ 34 w 59"/>
              <a:gd name="T19" fmla="*/ 139 h 230"/>
              <a:gd name="T20" fmla="*/ 32 w 59"/>
              <a:gd name="T21" fmla="*/ 142 h 230"/>
              <a:gd name="T22" fmla="*/ 33 w 59"/>
              <a:gd name="T23" fmla="*/ 142 h 230"/>
              <a:gd name="T24" fmla="*/ 34 w 59"/>
              <a:gd name="T25" fmla="*/ 142 h 230"/>
              <a:gd name="T26" fmla="*/ 35 w 59"/>
              <a:gd name="T27" fmla="*/ 144 h 230"/>
              <a:gd name="T28" fmla="*/ 45 w 59"/>
              <a:gd name="T29" fmla="*/ 188 h 230"/>
              <a:gd name="T30" fmla="*/ 56 w 59"/>
              <a:gd name="T31" fmla="*/ 228 h 230"/>
              <a:gd name="T32" fmla="*/ 56 w 59"/>
              <a:gd name="T33" fmla="*/ 228 h 230"/>
              <a:gd name="T34" fmla="*/ 59 w 59"/>
              <a:gd name="T35" fmla="*/ 227 h 230"/>
              <a:gd name="T36" fmla="*/ 48 w 59"/>
              <a:gd name="T37" fmla="*/ 183 h 230"/>
              <a:gd name="T38" fmla="*/ 37 w 59"/>
              <a:gd name="T39" fmla="*/ 140 h 230"/>
              <a:gd name="T40" fmla="*/ 37 w 59"/>
              <a:gd name="T41" fmla="*/ 138 h 230"/>
              <a:gd name="T42" fmla="*/ 36 w 59"/>
              <a:gd name="T43" fmla="*/ 122 h 230"/>
              <a:gd name="T44" fmla="*/ 26 w 59"/>
              <a:gd name="T45" fmla="*/ 81 h 230"/>
              <a:gd name="T46" fmla="*/ 16 w 59"/>
              <a:gd name="T47" fmla="*/ 35 h 230"/>
              <a:gd name="T48" fmla="*/ 11 w 59"/>
              <a:gd name="T49" fmla="*/ 16 h 230"/>
              <a:gd name="T50" fmla="*/ 3 w 59"/>
              <a:gd name="T51" fmla="*/ 0 h 230"/>
              <a:gd name="T52" fmla="*/ 2 w 59"/>
              <a:gd name="T53" fmla="*/ 0 h 230"/>
              <a:gd name="T54" fmla="*/ 1 w 59"/>
              <a:gd name="T55" fmla="*/ 2 h 230"/>
              <a:gd name="T56" fmla="*/ 1 w 59"/>
              <a:gd name="T57" fmla="*/ 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" h="230">
                <a:moveTo>
                  <a:pt x="1" y="3"/>
                </a:moveTo>
                <a:cubicBezTo>
                  <a:pt x="6" y="0"/>
                  <a:pt x="11" y="29"/>
                  <a:pt x="12" y="32"/>
                </a:cubicBezTo>
                <a:cubicBezTo>
                  <a:pt x="15" y="45"/>
                  <a:pt x="17" y="58"/>
                  <a:pt x="20" y="72"/>
                </a:cubicBezTo>
                <a:cubicBezTo>
                  <a:pt x="22" y="80"/>
                  <a:pt x="24" y="88"/>
                  <a:pt x="26" y="96"/>
                </a:cubicBezTo>
                <a:cubicBezTo>
                  <a:pt x="24" y="91"/>
                  <a:pt x="23" y="85"/>
                  <a:pt x="21" y="80"/>
                </a:cubicBezTo>
                <a:cubicBezTo>
                  <a:pt x="18" y="73"/>
                  <a:pt x="15" y="68"/>
                  <a:pt x="12" y="62"/>
                </a:cubicBezTo>
                <a:cubicBezTo>
                  <a:pt x="12" y="60"/>
                  <a:pt x="9" y="61"/>
                  <a:pt x="10" y="62"/>
                </a:cubicBezTo>
                <a:cubicBezTo>
                  <a:pt x="12" y="68"/>
                  <a:pt x="15" y="73"/>
                  <a:pt x="18" y="79"/>
                </a:cubicBezTo>
                <a:cubicBezTo>
                  <a:pt x="20" y="86"/>
                  <a:pt x="22" y="93"/>
                  <a:pt x="24" y="99"/>
                </a:cubicBezTo>
                <a:cubicBezTo>
                  <a:pt x="28" y="113"/>
                  <a:pt x="31" y="126"/>
                  <a:pt x="34" y="139"/>
                </a:cubicBezTo>
                <a:cubicBezTo>
                  <a:pt x="33" y="140"/>
                  <a:pt x="33" y="141"/>
                  <a:pt x="32" y="142"/>
                </a:cubicBezTo>
                <a:cubicBezTo>
                  <a:pt x="32" y="142"/>
                  <a:pt x="33" y="143"/>
                  <a:pt x="33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4" y="143"/>
                  <a:pt x="35" y="143"/>
                  <a:pt x="35" y="144"/>
                </a:cubicBezTo>
                <a:cubicBezTo>
                  <a:pt x="38" y="159"/>
                  <a:pt x="42" y="173"/>
                  <a:pt x="45" y="188"/>
                </a:cubicBezTo>
                <a:cubicBezTo>
                  <a:pt x="48" y="201"/>
                  <a:pt x="49" y="216"/>
                  <a:pt x="56" y="228"/>
                </a:cubicBezTo>
                <a:cubicBezTo>
                  <a:pt x="56" y="228"/>
                  <a:pt x="56" y="228"/>
                  <a:pt x="56" y="228"/>
                </a:cubicBezTo>
                <a:cubicBezTo>
                  <a:pt x="57" y="230"/>
                  <a:pt x="59" y="229"/>
                  <a:pt x="59" y="227"/>
                </a:cubicBezTo>
                <a:cubicBezTo>
                  <a:pt x="52" y="213"/>
                  <a:pt x="51" y="198"/>
                  <a:pt x="48" y="183"/>
                </a:cubicBezTo>
                <a:cubicBezTo>
                  <a:pt x="44" y="169"/>
                  <a:pt x="40" y="154"/>
                  <a:pt x="37" y="140"/>
                </a:cubicBezTo>
                <a:cubicBezTo>
                  <a:pt x="37" y="139"/>
                  <a:pt x="37" y="138"/>
                  <a:pt x="37" y="138"/>
                </a:cubicBezTo>
                <a:cubicBezTo>
                  <a:pt x="38" y="133"/>
                  <a:pt x="37" y="127"/>
                  <a:pt x="36" y="122"/>
                </a:cubicBezTo>
                <a:cubicBezTo>
                  <a:pt x="33" y="109"/>
                  <a:pt x="30" y="95"/>
                  <a:pt x="26" y="81"/>
                </a:cubicBezTo>
                <a:cubicBezTo>
                  <a:pt x="22" y="66"/>
                  <a:pt x="20" y="50"/>
                  <a:pt x="16" y="35"/>
                </a:cubicBezTo>
                <a:cubicBezTo>
                  <a:pt x="14" y="29"/>
                  <a:pt x="13" y="22"/>
                  <a:pt x="11" y="16"/>
                </a:cubicBezTo>
                <a:cubicBezTo>
                  <a:pt x="10" y="9"/>
                  <a:pt x="6" y="6"/>
                  <a:pt x="3" y="0"/>
                </a:cubicBezTo>
                <a:cubicBezTo>
                  <a:pt x="3" y="0"/>
                  <a:pt x="2" y="0"/>
                  <a:pt x="2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35"/>
          <p:cNvSpPr/>
          <p:nvPr/>
        </p:nvSpPr>
        <p:spPr bwMode="auto">
          <a:xfrm>
            <a:off x="1740049" y="100553"/>
            <a:ext cx="148581" cy="539477"/>
          </a:xfrm>
          <a:custGeom>
            <a:avLst/>
            <a:gdLst>
              <a:gd name="T0" fmla="*/ 20 w 63"/>
              <a:gd name="T1" fmla="*/ 64 h 229"/>
              <a:gd name="T2" fmla="*/ 37 w 63"/>
              <a:gd name="T3" fmla="*/ 130 h 229"/>
              <a:gd name="T4" fmla="*/ 48 w 63"/>
              <a:gd name="T5" fmla="*/ 192 h 229"/>
              <a:gd name="T6" fmla="*/ 60 w 63"/>
              <a:gd name="T7" fmla="*/ 228 h 229"/>
              <a:gd name="T8" fmla="*/ 63 w 63"/>
              <a:gd name="T9" fmla="*/ 227 h 229"/>
              <a:gd name="T10" fmla="*/ 60 w 63"/>
              <a:gd name="T11" fmla="*/ 221 h 229"/>
              <a:gd name="T12" fmla="*/ 59 w 63"/>
              <a:gd name="T13" fmla="*/ 221 h 229"/>
              <a:gd name="T14" fmla="*/ 55 w 63"/>
              <a:gd name="T15" fmla="*/ 204 h 229"/>
              <a:gd name="T16" fmla="*/ 50 w 63"/>
              <a:gd name="T17" fmla="*/ 181 h 229"/>
              <a:gd name="T18" fmla="*/ 38 w 63"/>
              <a:gd name="T19" fmla="*/ 117 h 229"/>
              <a:gd name="T20" fmla="*/ 2 w 63"/>
              <a:gd name="T21" fmla="*/ 1 h 229"/>
              <a:gd name="T22" fmla="*/ 0 w 63"/>
              <a:gd name="T23" fmla="*/ 3 h 229"/>
              <a:gd name="T24" fmla="*/ 20 w 63"/>
              <a:gd name="T25" fmla="*/ 6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" h="229">
                <a:moveTo>
                  <a:pt x="20" y="64"/>
                </a:moveTo>
                <a:cubicBezTo>
                  <a:pt x="26" y="86"/>
                  <a:pt x="32" y="107"/>
                  <a:pt x="37" y="130"/>
                </a:cubicBezTo>
                <a:cubicBezTo>
                  <a:pt x="41" y="150"/>
                  <a:pt x="44" y="172"/>
                  <a:pt x="48" y="192"/>
                </a:cubicBezTo>
                <a:cubicBezTo>
                  <a:pt x="51" y="204"/>
                  <a:pt x="50" y="221"/>
                  <a:pt x="60" y="228"/>
                </a:cubicBezTo>
                <a:cubicBezTo>
                  <a:pt x="61" y="229"/>
                  <a:pt x="63" y="229"/>
                  <a:pt x="63" y="227"/>
                </a:cubicBezTo>
                <a:cubicBezTo>
                  <a:pt x="62" y="223"/>
                  <a:pt x="62" y="224"/>
                  <a:pt x="60" y="221"/>
                </a:cubicBezTo>
                <a:cubicBezTo>
                  <a:pt x="59" y="221"/>
                  <a:pt x="59" y="221"/>
                  <a:pt x="59" y="221"/>
                </a:cubicBezTo>
                <a:cubicBezTo>
                  <a:pt x="57" y="216"/>
                  <a:pt x="56" y="209"/>
                  <a:pt x="55" y="204"/>
                </a:cubicBezTo>
                <a:cubicBezTo>
                  <a:pt x="54" y="196"/>
                  <a:pt x="52" y="188"/>
                  <a:pt x="50" y="181"/>
                </a:cubicBezTo>
                <a:cubicBezTo>
                  <a:pt x="45" y="160"/>
                  <a:pt x="43" y="138"/>
                  <a:pt x="38" y="117"/>
                </a:cubicBezTo>
                <a:cubicBezTo>
                  <a:pt x="29" y="78"/>
                  <a:pt x="20" y="37"/>
                  <a:pt x="2" y="1"/>
                </a:cubicBezTo>
                <a:cubicBezTo>
                  <a:pt x="1" y="0"/>
                  <a:pt x="0" y="1"/>
                  <a:pt x="0" y="3"/>
                </a:cubicBezTo>
                <a:cubicBezTo>
                  <a:pt x="9" y="22"/>
                  <a:pt x="15" y="43"/>
                  <a:pt x="20" y="64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36"/>
          <p:cNvSpPr/>
          <p:nvPr/>
        </p:nvSpPr>
        <p:spPr bwMode="auto">
          <a:xfrm>
            <a:off x="1817830" y="24767"/>
            <a:ext cx="160547" cy="644181"/>
          </a:xfrm>
          <a:custGeom>
            <a:avLst/>
            <a:gdLst>
              <a:gd name="T0" fmla="*/ 10 w 68"/>
              <a:gd name="T1" fmla="*/ 37 h 273"/>
              <a:gd name="T2" fmla="*/ 14 w 68"/>
              <a:gd name="T3" fmla="*/ 66 h 273"/>
              <a:gd name="T4" fmla="*/ 26 w 68"/>
              <a:gd name="T5" fmla="*/ 136 h 273"/>
              <a:gd name="T6" fmla="*/ 38 w 68"/>
              <a:gd name="T7" fmla="*/ 204 h 273"/>
              <a:gd name="T8" fmla="*/ 44 w 68"/>
              <a:gd name="T9" fmla="*/ 238 h 273"/>
              <a:gd name="T10" fmla="*/ 47 w 68"/>
              <a:gd name="T11" fmla="*/ 272 h 273"/>
              <a:gd name="T12" fmla="*/ 49 w 68"/>
              <a:gd name="T13" fmla="*/ 273 h 273"/>
              <a:gd name="T14" fmla="*/ 51 w 68"/>
              <a:gd name="T15" fmla="*/ 258 h 273"/>
              <a:gd name="T16" fmla="*/ 45 w 68"/>
              <a:gd name="T17" fmla="*/ 224 h 273"/>
              <a:gd name="T18" fmla="*/ 31 w 68"/>
              <a:gd name="T19" fmla="*/ 148 h 273"/>
              <a:gd name="T20" fmla="*/ 18 w 68"/>
              <a:gd name="T21" fmla="*/ 74 h 273"/>
              <a:gd name="T22" fmla="*/ 9 w 68"/>
              <a:gd name="T23" fmla="*/ 18 h 273"/>
              <a:gd name="T24" fmla="*/ 22 w 68"/>
              <a:gd name="T25" fmla="*/ 49 h 273"/>
              <a:gd name="T26" fmla="*/ 30 w 68"/>
              <a:gd name="T27" fmla="*/ 80 h 273"/>
              <a:gd name="T28" fmla="*/ 47 w 68"/>
              <a:gd name="T29" fmla="*/ 144 h 273"/>
              <a:gd name="T30" fmla="*/ 54 w 68"/>
              <a:gd name="T31" fmla="*/ 211 h 273"/>
              <a:gd name="T32" fmla="*/ 58 w 68"/>
              <a:gd name="T33" fmla="*/ 241 h 273"/>
              <a:gd name="T34" fmla="*/ 65 w 68"/>
              <a:gd name="T35" fmla="*/ 272 h 273"/>
              <a:gd name="T36" fmla="*/ 67 w 68"/>
              <a:gd name="T37" fmla="*/ 272 h 273"/>
              <a:gd name="T38" fmla="*/ 62 w 68"/>
              <a:gd name="T39" fmla="*/ 245 h 273"/>
              <a:gd name="T40" fmla="*/ 58 w 68"/>
              <a:gd name="T41" fmla="*/ 207 h 273"/>
              <a:gd name="T42" fmla="*/ 49 w 68"/>
              <a:gd name="T43" fmla="*/ 139 h 273"/>
              <a:gd name="T44" fmla="*/ 31 w 68"/>
              <a:gd name="T45" fmla="*/ 72 h 273"/>
              <a:gd name="T46" fmla="*/ 9 w 68"/>
              <a:gd name="T47" fmla="*/ 15 h 273"/>
              <a:gd name="T48" fmla="*/ 8 w 68"/>
              <a:gd name="T49" fmla="*/ 15 h 273"/>
              <a:gd name="T50" fmla="*/ 3 w 68"/>
              <a:gd name="T51" fmla="*/ 2 h 273"/>
              <a:gd name="T52" fmla="*/ 1 w 68"/>
              <a:gd name="T53" fmla="*/ 2 h 273"/>
              <a:gd name="T54" fmla="*/ 10 w 68"/>
              <a:gd name="T55" fmla="*/ 37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8" h="273">
                <a:moveTo>
                  <a:pt x="10" y="37"/>
                </a:moveTo>
                <a:cubicBezTo>
                  <a:pt x="11" y="46"/>
                  <a:pt x="12" y="56"/>
                  <a:pt x="14" y="66"/>
                </a:cubicBezTo>
                <a:cubicBezTo>
                  <a:pt x="18" y="89"/>
                  <a:pt x="22" y="112"/>
                  <a:pt x="26" y="136"/>
                </a:cubicBezTo>
                <a:cubicBezTo>
                  <a:pt x="30" y="159"/>
                  <a:pt x="34" y="181"/>
                  <a:pt x="38" y="204"/>
                </a:cubicBezTo>
                <a:cubicBezTo>
                  <a:pt x="40" y="215"/>
                  <a:pt x="42" y="227"/>
                  <a:pt x="44" y="238"/>
                </a:cubicBezTo>
                <a:cubicBezTo>
                  <a:pt x="46" y="247"/>
                  <a:pt x="53" y="263"/>
                  <a:pt x="47" y="272"/>
                </a:cubicBezTo>
                <a:cubicBezTo>
                  <a:pt x="47" y="272"/>
                  <a:pt x="48" y="273"/>
                  <a:pt x="49" y="273"/>
                </a:cubicBezTo>
                <a:cubicBezTo>
                  <a:pt x="52" y="269"/>
                  <a:pt x="52" y="263"/>
                  <a:pt x="51" y="258"/>
                </a:cubicBezTo>
                <a:cubicBezTo>
                  <a:pt x="50" y="247"/>
                  <a:pt x="47" y="235"/>
                  <a:pt x="45" y="224"/>
                </a:cubicBezTo>
                <a:cubicBezTo>
                  <a:pt x="40" y="199"/>
                  <a:pt x="36" y="174"/>
                  <a:pt x="31" y="148"/>
                </a:cubicBezTo>
                <a:cubicBezTo>
                  <a:pt x="27" y="124"/>
                  <a:pt x="23" y="99"/>
                  <a:pt x="18" y="74"/>
                </a:cubicBezTo>
                <a:cubicBezTo>
                  <a:pt x="15" y="55"/>
                  <a:pt x="13" y="36"/>
                  <a:pt x="9" y="18"/>
                </a:cubicBezTo>
                <a:cubicBezTo>
                  <a:pt x="16" y="26"/>
                  <a:pt x="19" y="39"/>
                  <a:pt x="22" y="49"/>
                </a:cubicBezTo>
                <a:cubicBezTo>
                  <a:pt x="24" y="59"/>
                  <a:pt x="27" y="69"/>
                  <a:pt x="30" y="80"/>
                </a:cubicBezTo>
                <a:cubicBezTo>
                  <a:pt x="37" y="101"/>
                  <a:pt x="43" y="122"/>
                  <a:pt x="47" y="144"/>
                </a:cubicBezTo>
                <a:cubicBezTo>
                  <a:pt x="50" y="166"/>
                  <a:pt x="53" y="189"/>
                  <a:pt x="54" y="211"/>
                </a:cubicBezTo>
                <a:cubicBezTo>
                  <a:pt x="55" y="221"/>
                  <a:pt x="56" y="231"/>
                  <a:pt x="58" y="241"/>
                </a:cubicBezTo>
                <a:cubicBezTo>
                  <a:pt x="59" y="251"/>
                  <a:pt x="64" y="262"/>
                  <a:pt x="65" y="272"/>
                </a:cubicBezTo>
                <a:cubicBezTo>
                  <a:pt x="65" y="273"/>
                  <a:pt x="67" y="273"/>
                  <a:pt x="67" y="272"/>
                </a:cubicBezTo>
                <a:cubicBezTo>
                  <a:pt x="68" y="263"/>
                  <a:pt x="63" y="254"/>
                  <a:pt x="62" y="245"/>
                </a:cubicBezTo>
                <a:cubicBezTo>
                  <a:pt x="59" y="233"/>
                  <a:pt x="59" y="220"/>
                  <a:pt x="58" y="207"/>
                </a:cubicBezTo>
                <a:cubicBezTo>
                  <a:pt x="56" y="185"/>
                  <a:pt x="53" y="162"/>
                  <a:pt x="49" y="139"/>
                </a:cubicBezTo>
                <a:cubicBezTo>
                  <a:pt x="45" y="116"/>
                  <a:pt x="38" y="94"/>
                  <a:pt x="31" y="72"/>
                </a:cubicBezTo>
                <a:cubicBezTo>
                  <a:pt x="25" y="54"/>
                  <a:pt x="23" y="29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7" y="11"/>
                  <a:pt x="5" y="6"/>
                  <a:pt x="3" y="2"/>
                </a:cubicBezTo>
                <a:cubicBezTo>
                  <a:pt x="3" y="0"/>
                  <a:pt x="0" y="1"/>
                  <a:pt x="1" y="2"/>
                </a:cubicBezTo>
                <a:cubicBezTo>
                  <a:pt x="5" y="13"/>
                  <a:pt x="9" y="25"/>
                  <a:pt x="10" y="37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37"/>
          <p:cNvSpPr/>
          <p:nvPr/>
        </p:nvSpPr>
        <p:spPr bwMode="auto">
          <a:xfrm>
            <a:off x="1904585" y="107533"/>
            <a:ext cx="103707" cy="568395"/>
          </a:xfrm>
          <a:custGeom>
            <a:avLst/>
            <a:gdLst>
              <a:gd name="T0" fmla="*/ 22 w 44"/>
              <a:gd name="T1" fmla="*/ 115 h 241"/>
              <a:gd name="T2" fmla="*/ 42 w 44"/>
              <a:gd name="T3" fmla="*/ 239 h 241"/>
              <a:gd name="T4" fmla="*/ 44 w 44"/>
              <a:gd name="T5" fmla="*/ 239 h 241"/>
              <a:gd name="T6" fmla="*/ 42 w 44"/>
              <a:gd name="T7" fmla="*/ 213 h 241"/>
              <a:gd name="T8" fmla="*/ 38 w 44"/>
              <a:gd name="T9" fmla="*/ 182 h 241"/>
              <a:gd name="T10" fmla="*/ 27 w 44"/>
              <a:gd name="T11" fmla="*/ 121 h 241"/>
              <a:gd name="T12" fmla="*/ 16 w 44"/>
              <a:gd name="T13" fmla="*/ 63 h 241"/>
              <a:gd name="T14" fmla="*/ 2 w 44"/>
              <a:gd name="T15" fmla="*/ 1 h 241"/>
              <a:gd name="T16" fmla="*/ 0 w 44"/>
              <a:gd name="T17" fmla="*/ 1 h 241"/>
              <a:gd name="T18" fmla="*/ 11 w 44"/>
              <a:gd name="T19" fmla="*/ 55 h 241"/>
              <a:gd name="T20" fmla="*/ 22 w 44"/>
              <a:gd name="T21" fmla="*/ 115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241">
                <a:moveTo>
                  <a:pt x="22" y="115"/>
                </a:moveTo>
                <a:cubicBezTo>
                  <a:pt x="31" y="155"/>
                  <a:pt x="38" y="197"/>
                  <a:pt x="42" y="239"/>
                </a:cubicBezTo>
                <a:cubicBezTo>
                  <a:pt x="42" y="240"/>
                  <a:pt x="44" y="241"/>
                  <a:pt x="44" y="239"/>
                </a:cubicBezTo>
                <a:cubicBezTo>
                  <a:pt x="44" y="230"/>
                  <a:pt x="43" y="222"/>
                  <a:pt x="42" y="213"/>
                </a:cubicBezTo>
                <a:cubicBezTo>
                  <a:pt x="40" y="203"/>
                  <a:pt x="40" y="192"/>
                  <a:pt x="38" y="182"/>
                </a:cubicBezTo>
                <a:cubicBezTo>
                  <a:pt x="35" y="162"/>
                  <a:pt x="31" y="141"/>
                  <a:pt x="27" y="121"/>
                </a:cubicBezTo>
                <a:cubicBezTo>
                  <a:pt x="23" y="102"/>
                  <a:pt x="19" y="83"/>
                  <a:pt x="16" y="63"/>
                </a:cubicBezTo>
                <a:cubicBezTo>
                  <a:pt x="12" y="42"/>
                  <a:pt x="4" y="22"/>
                  <a:pt x="2" y="1"/>
                </a:cubicBezTo>
                <a:cubicBezTo>
                  <a:pt x="2" y="0"/>
                  <a:pt x="0" y="0"/>
                  <a:pt x="0" y="1"/>
                </a:cubicBezTo>
                <a:cubicBezTo>
                  <a:pt x="2" y="19"/>
                  <a:pt x="8" y="37"/>
                  <a:pt x="11" y="55"/>
                </a:cubicBezTo>
                <a:cubicBezTo>
                  <a:pt x="15" y="75"/>
                  <a:pt x="18" y="95"/>
                  <a:pt x="22" y="115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38"/>
          <p:cNvSpPr/>
          <p:nvPr/>
        </p:nvSpPr>
        <p:spPr bwMode="auto">
          <a:xfrm>
            <a:off x="1921537" y="41719"/>
            <a:ext cx="117668" cy="612271"/>
          </a:xfrm>
          <a:custGeom>
            <a:avLst/>
            <a:gdLst>
              <a:gd name="T0" fmla="*/ 9 w 50"/>
              <a:gd name="T1" fmla="*/ 30 h 260"/>
              <a:gd name="T2" fmla="*/ 15 w 50"/>
              <a:gd name="T3" fmla="*/ 64 h 260"/>
              <a:gd name="T4" fmla="*/ 28 w 50"/>
              <a:gd name="T5" fmla="*/ 129 h 260"/>
              <a:gd name="T6" fmla="*/ 37 w 50"/>
              <a:gd name="T7" fmla="*/ 193 h 260"/>
              <a:gd name="T8" fmla="*/ 42 w 50"/>
              <a:gd name="T9" fmla="*/ 227 h 260"/>
              <a:gd name="T10" fmla="*/ 44 w 50"/>
              <a:gd name="T11" fmla="*/ 245 h 260"/>
              <a:gd name="T12" fmla="*/ 47 w 50"/>
              <a:gd name="T13" fmla="*/ 257 h 260"/>
              <a:gd name="T14" fmla="*/ 45 w 50"/>
              <a:gd name="T15" fmla="*/ 257 h 260"/>
              <a:gd name="T16" fmla="*/ 45 w 50"/>
              <a:gd name="T17" fmla="*/ 258 h 260"/>
              <a:gd name="T18" fmla="*/ 47 w 50"/>
              <a:gd name="T19" fmla="*/ 259 h 260"/>
              <a:gd name="T20" fmla="*/ 48 w 50"/>
              <a:gd name="T21" fmla="*/ 239 h 260"/>
              <a:gd name="T22" fmla="*/ 43 w 50"/>
              <a:gd name="T23" fmla="*/ 207 h 260"/>
              <a:gd name="T24" fmla="*/ 32 w 50"/>
              <a:gd name="T25" fmla="*/ 134 h 260"/>
              <a:gd name="T26" fmla="*/ 18 w 50"/>
              <a:gd name="T27" fmla="*/ 63 h 260"/>
              <a:gd name="T28" fmla="*/ 11 w 50"/>
              <a:gd name="T29" fmla="*/ 28 h 260"/>
              <a:gd name="T30" fmla="*/ 3 w 50"/>
              <a:gd name="T31" fmla="*/ 1 h 260"/>
              <a:gd name="T32" fmla="*/ 1 w 50"/>
              <a:gd name="T33" fmla="*/ 1 h 260"/>
              <a:gd name="T34" fmla="*/ 9 w 50"/>
              <a:gd name="T35" fmla="*/ 3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260">
                <a:moveTo>
                  <a:pt x="9" y="30"/>
                </a:moveTo>
                <a:cubicBezTo>
                  <a:pt x="11" y="42"/>
                  <a:pt x="13" y="53"/>
                  <a:pt x="15" y="64"/>
                </a:cubicBezTo>
                <a:cubicBezTo>
                  <a:pt x="19" y="86"/>
                  <a:pt x="25" y="107"/>
                  <a:pt x="28" y="129"/>
                </a:cubicBezTo>
                <a:cubicBezTo>
                  <a:pt x="31" y="151"/>
                  <a:pt x="34" y="172"/>
                  <a:pt x="37" y="193"/>
                </a:cubicBezTo>
                <a:cubicBezTo>
                  <a:pt x="39" y="204"/>
                  <a:pt x="41" y="216"/>
                  <a:pt x="42" y="227"/>
                </a:cubicBezTo>
                <a:cubicBezTo>
                  <a:pt x="43" y="233"/>
                  <a:pt x="44" y="239"/>
                  <a:pt x="44" y="245"/>
                </a:cubicBezTo>
                <a:cubicBezTo>
                  <a:pt x="45" y="249"/>
                  <a:pt x="47" y="253"/>
                  <a:pt x="47" y="257"/>
                </a:cubicBezTo>
                <a:cubicBezTo>
                  <a:pt x="47" y="256"/>
                  <a:pt x="45" y="256"/>
                  <a:pt x="45" y="257"/>
                </a:cubicBezTo>
                <a:cubicBezTo>
                  <a:pt x="45" y="257"/>
                  <a:pt x="45" y="258"/>
                  <a:pt x="45" y="258"/>
                </a:cubicBezTo>
                <a:cubicBezTo>
                  <a:pt x="45" y="259"/>
                  <a:pt x="46" y="260"/>
                  <a:pt x="47" y="259"/>
                </a:cubicBezTo>
                <a:cubicBezTo>
                  <a:pt x="50" y="253"/>
                  <a:pt x="48" y="245"/>
                  <a:pt x="48" y="239"/>
                </a:cubicBezTo>
                <a:cubicBezTo>
                  <a:pt x="47" y="229"/>
                  <a:pt x="45" y="218"/>
                  <a:pt x="43" y="207"/>
                </a:cubicBezTo>
                <a:cubicBezTo>
                  <a:pt x="39" y="183"/>
                  <a:pt x="35" y="158"/>
                  <a:pt x="32" y="134"/>
                </a:cubicBezTo>
                <a:cubicBezTo>
                  <a:pt x="29" y="110"/>
                  <a:pt x="23" y="87"/>
                  <a:pt x="18" y="63"/>
                </a:cubicBezTo>
                <a:cubicBezTo>
                  <a:pt x="15" y="52"/>
                  <a:pt x="13" y="40"/>
                  <a:pt x="11" y="28"/>
                </a:cubicBezTo>
                <a:cubicBezTo>
                  <a:pt x="9" y="19"/>
                  <a:pt x="9" y="8"/>
                  <a:pt x="3" y="1"/>
                </a:cubicBezTo>
                <a:cubicBezTo>
                  <a:pt x="2" y="0"/>
                  <a:pt x="0" y="0"/>
                  <a:pt x="1" y="1"/>
                </a:cubicBezTo>
                <a:cubicBezTo>
                  <a:pt x="7" y="9"/>
                  <a:pt x="7" y="21"/>
                  <a:pt x="9" y="30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39"/>
          <p:cNvSpPr/>
          <p:nvPr/>
        </p:nvSpPr>
        <p:spPr bwMode="auto">
          <a:xfrm>
            <a:off x="2056157" y="135454"/>
            <a:ext cx="91741" cy="431781"/>
          </a:xfrm>
          <a:custGeom>
            <a:avLst/>
            <a:gdLst>
              <a:gd name="T0" fmla="*/ 9 w 39"/>
              <a:gd name="T1" fmla="*/ 23 h 183"/>
              <a:gd name="T2" fmla="*/ 14 w 39"/>
              <a:gd name="T3" fmla="*/ 44 h 183"/>
              <a:gd name="T4" fmla="*/ 22 w 39"/>
              <a:gd name="T5" fmla="*/ 94 h 183"/>
              <a:gd name="T6" fmla="*/ 28 w 39"/>
              <a:gd name="T7" fmla="*/ 145 h 183"/>
              <a:gd name="T8" fmla="*/ 32 w 39"/>
              <a:gd name="T9" fmla="*/ 166 h 183"/>
              <a:gd name="T10" fmla="*/ 36 w 39"/>
              <a:gd name="T11" fmla="*/ 181 h 183"/>
              <a:gd name="T12" fmla="*/ 39 w 39"/>
              <a:gd name="T13" fmla="*/ 180 h 183"/>
              <a:gd name="T14" fmla="*/ 37 w 39"/>
              <a:gd name="T15" fmla="*/ 174 h 183"/>
              <a:gd name="T16" fmla="*/ 34 w 39"/>
              <a:gd name="T17" fmla="*/ 159 h 183"/>
              <a:gd name="T18" fmla="*/ 30 w 39"/>
              <a:gd name="T19" fmla="*/ 129 h 183"/>
              <a:gd name="T20" fmla="*/ 24 w 39"/>
              <a:gd name="T21" fmla="*/ 84 h 183"/>
              <a:gd name="T22" fmla="*/ 14 w 39"/>
              <a:gd name="T23" fmla="*/ 36 h 183"/>
              <a:gd name="T24" fmla="*/ 1 w 39"/>
              <a:gd name="T25" fmla="*/ 1 h 183"/>
              <a:gd name="T26" fmla="*/ 0 w 39"/>
              <a:gd name="T27" fmla="*/ 1 h 183"/>
              <a:gd name="T28" fmla="*/ 9 w 39"/>
              <a:gd name="T29" fmla="*/ 2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" h="183">
                <a:moveTo>
                  <a:pt x="9" y="23"/>
                </a:moveTo>
                <a:cubicBezTo>
                  <a:pt x="11" y="30"/>
                  <a:pt x="12" y="37"/>
                  <a:pt x="14" y="44"/>
                </a:cubicBezTo>
                <a:cubicBezTo>
                  <a:pt x="17" y="61"/>
                  <a:pt x="20" y="77"/>
                  <a:pt x="22" y="94"/>
                </a:cubicBezTo>
                <a:cubicBezTo>
                  <a:pt x="25" y="111"/>
                  <a:pt x="26" y="128"/>
                  <a:pt x="28" y="145"/>
                </a:cubicBezTo>
                <a:cubicBezTo>
                  <a:pt x="29" y="152"/>
                  <a:pt x="31" y="159"/>
                  <a:pt x="32" y="166"/>
                </a:cubicBezTo>
                <a:cubicBezTo>
                  <a:pt x="33" y="171"/>
                  <a:pt x="33" y="177"/>
                  <a:pt x="36" y="181"/>
                </a:cubicBezTo>
                <a:cubicBezTo>
                  <a:pt x="37" y="183"/>
                  <a:pt x="39" y="182"/>
                  <a:pt x="39" y="180"/>
                </a:cubicBezTo>
                <a:cubicBezTo>
                  <a:pt x="38" y="178"/>
                  <a:pt x="37" y="176"/>
                  <a:pt x="37" y="174"/>
                </a:cubicBezTo>
                <a:cubicBezTo>
                  <a:pt x="35" y="169"/>
                  <a:pt x="35" y="163"/>
                  <a:pt x="34" y="159"/>
                </a:cubicBezTo>
                <a:cubicBezTo>
                  <a:pt x="32" y="149"/>
                  <a:pt x="31" y="139"/>
                  <a:pt x="30" y="129"/>
                </a:cubicBezTo>
                <a:cubicBezTo>
                  <a:pt x="28" y="114"/>
                  <a:pt x="26" y="99"/>
                  <a:pt x="24" y="84"/>
                </a:cubicBezTo>
                <a:cubicBezTo>
                  <a:pt x="21" y="68"/>
                  <a:pt x="18" y="52"/>
                  <a:pt x="14" y="36"/>
                </a:cubicBezTo>
                <a:cubicBezTo>
                  <a:pt x="12" y="25"/>
                  <a:pt x="9" y="10"/>
                  <a:pt x="1" y="1"/>
                </a:cubicBezTo>
                <a:cubicBezTo>
                  <a:pt x="1" y="0"/>
                  <a:pt x="0" y="1"/>
                  <a:pt x="0" y="1"/>
                </a:cubicBezTo>
                <a:cubicBezTo>
                  <a:pt x="5" y="7"/>
                  <a:pt x="7" y="17"/>
                  <a:pt x="9" y="2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40"/>
          <p:cNvSpPr/>
          <p:nvPr/>
        </p:nvSpPr>
        <p:spPr bwMode="auto">
          <a:xfrm>
            <a:off x="2105019" y="95567"/>
            <a:ext cx="70800" cy="450727"/>
          </a:xfrm>
          <a:custGeom>
            <a:avLst/>
            <a:gdLst>
              <a:gd name="T0" fmla="*/ 17 w 30"/>
              <a:gd name="T1" fmla="*/ 98 h 191"/>
              <a:gd name="T2" fmla="*/ 21 w 30"/>
              <a:gd name="T3" fmla="*/ 148 h 191"/>
              <a:gd name="T4" fmla="*/ 24 w 30"/>
              <a:gd name="T5" fmla="*/ 168 h 191"/>
              <a:gd name="T6" fmla="*/ 24 w 30"/>
              <a:gd name="T7" fmla="*/ 187 h 191"/>
              <a:gd name="T8" fmla="*/ 24 w 30"/>
              <a:gd name="T9" fmla="*/ 188 h 191"/>
              <a:gd name="T10" fmla="*/ 27 w 30"/>
              <a:gd name="T11" fmla="*/ 191 h 191"/>
              <a:gd name="T12" fmla="*/ 29 w 30"/>
              <a:gd name="T13" fmla="*/ 190 h 191"/>
              <a:gd name="T14" fmla="*/ 28 w 30"/>
              <a:gd name="T15" fmla="*/ 173 h 191"/>
              <a:gd name="T16" fmla="*/ 25 w 30"/>
              <a:gd name="T17" fmla="*/ 144 h 191"/>
              <a:gd name="T18" fmla="*/ 19 w 30"/>
              <a:gd name="T19" fmla="*/ 94 h 191"/>
              <a:gd name="T20" fmla="*/ 3 w 30"/>
              <a:gd name="T21" fmla="*/ 2 h 191"/>
              <a:gd name="T22" fmla="*/ 1 w 30"/>
              <a:gd name="T23" fmla="*/ 2 h 191"/>
              <a:gd name="T24" fmla="*/ 17 w 30"/>
              <a:gd name="T25" fmla="*/ 9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191">
                <a:moveTo>
                  <a:pt x="17" y="98"/>
                </a:moveTo>
                <a:cubicBezTo>
                  <a:pt x="18" y="115"/>
                  <a:pt x="20" y="131"/>
                  <a:pt x="21" y="148"/>
                </a:cubicBezTo>
                <a:cubicBezTo>
                  <a:pt x="22" y="155"/>
                  <a:pt x="23" y="162"/>
                  <a:pt x="24" y="168"/>
                </a:cubicBezTo>
                <a:cubicBezTo>
                  <a:pt x="24" y="172"/>
                  <a:pt x="30" y="189"/>
                  <a:pt x="24" y="187"/>
                </a:cubicBezTo>
                <a:cubicBezTo>
                  <a:pt x="24" y="187"/>
                  <a:pt x="23" y="188"/>
                  <a:pt x="24" y="188"/>
                </a:cubicBezTo>
                <a:cubicBezTo>
                  <a:pt x="25" y="189"/>
                  <a:pt x="26" y="190"/>
                  <a:pt x="27" y="191"/>
                </a:cubicBezTo>
                <a:cubicBezTo>
                  <a:pt x="28" y="191"/>
                  <a:pt x="28" y="191"/>
                  <a:pt x="29" y="190"/>
                </a:cubicBezTo>
                <a:cubicBezTo>
                  <a:pt x="30" y="184"/>
                  <a:pt x="30" y="179"/>
                  <a:pt x="28" y="173"/>
                </a:cubicBezTo>
                <a:cubicBezTo>
                  <a:pt x="27" y="164"/>
                  <a:pt x="26" y="154"/>
                  <a:pt x="25" y="144"/>
                </a:cubicBezTo>
                <a:cubicBezTo>
                  <a:pt x="23" y="127"/>
                  <a:pt x="21" y="111"/>
                  <a:pt x="19" y="94"/>
                </a:cubicBezTo>
                <a:cubicBezTo>
                  <a:pt x="16" y="63"/>
                  <a:pt x="14" y="31"/>
                  <a:pt x="3" y="2"/>
                </a:cubicBezTo>
                <a:cubicBezTo>
                  <a:pt x="3" y="0"/>
                  <a:pt x="0" y="1"/>
                  <a:pt x="1" y="2"/>
                </a:cubicBezTo>
                <a:cubicBezTo>
                  <a:pt x="12" y="33"/>
                  <a:pt x="13" y="66"/>
                  <a:pt x="17" y="98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41"/>
          <p:cNvSpPr/>
          <p:nvPr/>
        </p:nvSpPr>
        <p:spPr bwMode="auto">
          <a:xfrm>
            <a:off x="2126957" y="36734"/>
            <a:ext cx="62823" cy="483634"/>
          </a:xfrm>
          <a:custGeom>
            <a:avLst/>
            <a:gdLst>
              <a:gd name="T0" fmla="*/ 9 w 27"/>
              <a:gd name="T1" fmla="*/ 53 h 205"/>
              <a:gd name="T2" fmla="*/ 15 w 27"/>
              <a:gd name="T3" fmla="*/ 106 h 205"/>
              <a:gd name="T4" fmla="*/ 20 w 27"/>
              <a:gd name="T5" fmla="*/ 156 h 205"/>
              <a:gd name="T6" fmla="*/ 21 w 27"/>
              <a:gd name="T7" fmla="*/ 177 h 205"/>
              <a:gd name="T8" fmla="*/ 20 w 27"/>
              <a:gd name="T9" fmla="*/ 177 h 205"/>
              <a:gd name="T10" fmla="*/ 22 w 27"/>
              <a:gd name="T11" fmla="*/ 187 h 205"/>
              <a:gd name="T12" fmla="*/ 23 w 27"/>
              <a:gd name="T13" fmla="*/ 202 h 205"/>
              <a:gd name="T14" fmla="*/ 27 w 27"/>
              <a:gd name="T15" fmla="*/ 202 h 205"/>
              <a:gd name="T16" fmla="*/ 25 w 27"/>
              <a:gd name="T17" fmla="*/ 181 h 205"/>
              <a:gd name="T18" fmla="*/ 23 w 27"/>
              <a:gd name="T19" fmla="*/ 154 h 205"/>
              <a:gd name="T20" fmla="*/ 17 w 27"/>
              <a:gd name="T21" fmla="*/ 102 h 205"/>
              <a:gd name="T22" fmla="*/ 11 w 27"/>
              <a:gd name="T23" fmla="*/ 49 h 205"/>
              <a:gd name="T24" fmla="*/ 8 w 27"/>
              <a:gd name="T25" fmla="*/ 26 h 205"/>
              <a:gd name="T26" fmla="*/ 2 w 27"/>
              <a:gd name="T27" fmla="*/ 1 h 205"/>
              <a:gd name="T28" fmla="*/ 0 w 27"/>
              <a:gd name="T29" fmla="*/ 1 h 205"/>
              <a:gd name="T30" fmla="*/ 6 w 27"/>
              <a:gd name="T31" fmla="*/ 30 h 205"/>
              <a:gd name="T32" fmla="*/ 9 w 27"/>
              <a:gd name="T33" fmla="*/ 53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" h="205">
                <a:moveTo>
                  <a:pt x="9" y="53"/>
                </a:moveTo>
                <a:cubicBezTo>
                  <a:pt x="11" y="71"/>
                  <a:pt x="13" y="88"/>
                  <a:pt x="15" y="106"/>
                </a:cubicBezTo>
                <a:cubicBezTo>
                  <a:pt x="17" y="123"/>
                  <a:pt x="18" y="140"/>
                  <a:pt x="20" y="156"/>
                </a:cubicBezTo>
                <a:cubicBezTo>
                  <a:pt x="20" y="163"/>
                  <a:pt x="21" y="170"/>
                  <a:pt x="21" y="177"/>
                </a:cubicBezTo>
                <a:cubicBezTo>
                  <a:pt x="21" y="177"/>
                  <a:pt x="21" y="177"/>
                  <a:pt x="20" y="177"/>
                </a:cubicBezTo>
                <a:cubicBezTo>
                  <a:pt x="20" y="180"/>
                  <a:pt x="21" y="184"/>
                  <a:pt x="22" y="187"/>
                </a:cubicBezTo>
                <a:cubicBezTo>
                  <a:pt x="22" y="192"/>
                  <a:pt x="23" y="197"/>
                  <a:pt x="23" y="202"/>
                </a:cubicBezTo>
                <a:cubicBezTo>
                  <a:pt x="23" y="205"/>
                  <a:pt x="27" y="205"/>
                  <a:pt x="27" y="202"/>
                </a:cubicBezTo>
                <a:cubicBezTo>
                  <a:pt x="27" y="195"/>
                  <a:pt x="25" y="188"/>
                  <a:pt x="25" y="181"/>
                </a:cubicBezTo>
                <a:cubicBezTo>
                  <a:pt x="25" y="172"/>
                  <a:pt x="24" y="163"/>
                  <a:pt x="23" y="154"/>
                </a:cubicBezTo>
                <a:cubicBezTo>
                  <a:pt x="21" y="137"/>
                  <a:pt x="20" y="119"/>
                  <a:pt x="17" y="102"/>
                </a:cubicBezTo>
                <a:cubicBezTo>
                  <a:pt x="15" y="84"/>
                  <a:pt x="13" y="67"/>
                  <a:pt x="11" y="49"/>
                </a:cubicBezTo>
                <a:cubicBezTo>
                  <a:pt x="10" y="41"/>
                  <a:pt x="9" y="34"/>
                  <a:pt x="8" y="26"/>
                </a:cubicBezTo>
                <a:cubicBezTo>
                  <a:pt x="7" y="17"/>
                  <a:pt x="3" y="9"/>
                  <a:pt x="2" y="1"/>
                </a:cubicBezTo>
                <a:cubicBezTo>
                  <a:pt x="2" y="0"/>
                  <a:pt x="0" y="0"/>
                  <a:pt x="0" y="1"/>
                </a:cubicBezTo>
                <a:cubicBezTo>
                  <a:pt x="1" y="11"/>
                  <a:pt x="5" y="20"/>
                  <a:pt x="6" y="30"/>
                </a:cubicBezTo>
                <a:cubicBezTo>
                  <a:pt x="7" y="38"/>
                  <a:pt x="8" y="45"/>
                  <a:pt x="9" y="5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42"/>
          <p:cNvSpPr/>
          <p:nvPr/>
        </p:nvSpPr>
        <p:spPr bwMode="auto">
          <a:xfrm>
            <a:off x="2916726" y="5821"/>
            <a:ext cx="22936" cy="326079"/>
          </a:xfrm>
          <a:custGeom>
            <a:avLst/>
            <a:gdLst>
              <a:gd name="T0" fmla="*/ 6 w 10"/>
              <a:gd name="T1" fmla="*/ 66 h 138"/>
              <a:gd name="T2" fmla="*/ 4 w 10"/>
              <a:gd name="T3" fmla="*/ 135 h 138"/>
              <a:gd name="T4" fmla="*/ 4 w 10"/>
              <a:gd name="T5" fmla="*/ 135 h 138"/>
              <a:gd name="T6" fmla="*/ 8 w 10"/>
              <a:gd name="T7" fmla="*/ 135 h 138"/>
              <a:gd name="T8" fmla="*/ 10 w 10"/>
              <a:gd name="T9" fmla="*/ 66 h 138"/>
              <a:gd name="T10" fmla="*/ 8 w 10"/>
              <a:gd name="T11" fmla="*/ 34 h 138"/>
              <a:gd name="T12" fmla="*/ 7 w 10"/>
              <a:gd name="T13" fmla="*/ 21 h 138"/>
              <a:gd name="T14" fmla="*/ 3 w 10"/>
              <a:gd name="T15" fmla="*/ 2 h 138"/>
              <a:gd name="T16" fmla="*/ 1 w 10"/>
              <a:gd name="T17" fmla="*/ 2 h 138"/>
              <a:gd name="T18" fmla="*/ 5 w 10"/>
              <a:gd name="T19" fmla="*/ 32 h 138"/>
              <a:gd name="T20" fmla="*/ 6 w 10"/>
              <a:gd name="T21" fmla="*/ 6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138">
                <a:moveTo>
                  <a:pt x="6" y="66"/>
                </a:moveTo>
                <a:cubicBezTo>
                  <a:pt x="6" y="89"/>
                  <a:pt x="4" y="112"/>
                  <a:pt x="4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7"/>
                  <a:pt x="8" y="138"/>
                  <a:pt x="8" y="135"/>
                </a:cubicBezTo>
                <a:cubicBezTo>
                  <a:pt x="8" y="112"/>
                  <a:pt x="10" y="89"/>
                  <a:pt x="10" y="66"/>
                </a:cubicBezTo>
                <a:cubicBezTo>
                  <a:pt x="10" y="55"/>
                  <a:pt x="9" y="45"/>
                  <a:pt x="8" y="34"/>
                </a:cubicBezTo>
                <a:cubicBezTo>
                  <a:pt x="8" y="30"/>
                  <a:pt x="8" y="25"/>
                  <a:pt x="7" y="21"/>
                </a:cubicBezTo>
                <a:cubicBezTo>
                  <a:pt x="6" y="15"/>
                  <a:pt x="3" y="9"/>
                  <a:pt x="3" y="2"/>
                </a:cubicBezTo>
                <a:cubicBezTo>
                  <a:pt x="3" y="0"/>
                  <a:pt x="1" y="0"/>
                  <a:pt x="1" y="2"/>
                </a:cubicBezTo>
                <a:cubicBezTo>
                  <a:pt x="0" y="12"/>
                  <a:pt x="4" y="22"/>
                  <a:pt x="5" y="32"/>
                </a:cubicBezTo>
                <a:cubicBezTo>
                  <a:pt x="6" y="43"/>
                  <a:pt x="6" y="54"/>
                  <a:pt x="6" y="66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43"/>
          <p:cNvSpPr/>
          <p:nvPr/>
        </p:nvSpPr>
        <p:spPr bwMode="auto">
          <a:xfrm>
            <a:off x="2381239" y="510396"/>
            <a:ext cx="58834" cy="196446"/>
          </a:xfrm>
          <a:custGeom>
            <a:avLst/>
            <a:gdLst>
              <a:gd name="T0" fmla="*/ 1 w 25"/>
              <a:gd name="T1" fmla="*/ 83 h 83"/>
              <a:gd name="T2" fmla="*/ 16 w 25"/>
              <a:gd name="T3" fmla="*/ 56 h 83"/>
              <a:gd name="T4" fmla="*/ 20 w 25"/>
              <a:gd name="T5" fmla="*/ 32 h 83"/>
              <a:gd name="T6" fmla="*/ 24 w 25"/>
              <a:gd name="T7" fmla="*/ 2 h 83"/>
              <a:gd name="T8" fmla="*/ 22 w 25"/>
              <a:gd name="T9" fmla="*/ 2 h 83"/>
              <a:gd name="T10" fmla="*/ 18 w 25"/>
              <a:gd name="T11" fmla="*/ 26 h 83"/>
              <a:gd name="T12" fmla="*/ 16 w 25"/>
              <a:gd name="T13" fmla="*/ 43 h 83"/>
              <a:gd name="T14" fmla="*/ 10 w 25"/>
              <a:gd name="T15" fmla="*/ 63 h 83"/>
              <a:gd name="T16" fmla="*/ 1 w 25"/>
              <a:gd name="T17" fmla="*/ 81 h 83"/>
              <a:gd name="T18" fmla="*/ 1 w 25"/>
              <a:gd name="T1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83">
                <a:moveTo>
                  <a:pt x="1" y="83"/>
                </a:moveTo>
                <a:cubicBezTo>
                  <a:pt x="10" y="82"/>
                  <a:pt x="14" y="62"/>
                  <a:pt x="16" y="56"/>
                </a:cubicBezTo>
                <a:cubicBezTo>
                  <a:pt x="18" y="48"/>
                  <a:pt x="19" y="40"/>
                  <a:pt x="20" y="32"/>
                </a:cubicBezTo>
                <a:cubicBezTo>
                  <a:pt x="21" y="22"/>
                  <a:pt x="25" y="12"/>
                  <a:pt x="24" y="2"/>
                </a:cubicBezTo>
                <a:cubicBezTo>
                  <a:pt x="24" y="0"/>
                  <a:pt x="22" y="0"/>
                  <a:pt x="22" y="2"/>
                </a:cubicBezTo>
                <a:cubicBezTo>
                  <a:pt x="22" y="10"/>
                  <a:pt x="19" y="18"/>
                  <a:pt x="18" y="26"/>
                </a:cubicBezTo>
                <a:cubicBezTo>
                  <a:pt x="17" y="32"/>
                  <a:pt x="17" y="38"/>
                  <a:pt x="16" y="43"/>
                </a:cubicBezTo>
                <a:cubicBezTo>
                  <a:pt x="15" y="50"/>
                  <a:pt x="13" y="57"/>
                  <a:pt x="10" y="63"/>
                </a:cubicBezTo>
                <a:cubicBezTo>
                  <a:pt x="9" y="67"/>
                  <a:pt x="6" y="80"/>
                  <a:pt x="1" y="81"/>
                </a:cubicBezTo>
                <a:cubicBezTo>
                  <a:pt x="0" y="82"/>
                  <a:pt x="0" y="83"/>
                  <a:pt x="1" y="83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44"/>
          <p:cNvSpPr/>
          <p:nvPr/>
        </p:nvSpPr>
        <p:spPr bwMode="auto">
          <a:xfrm>
            <a:off x="2489932" y="435607"/>
            <a:ext cx="72795" cy="252288"/>
          </a:xfrm>
          <a:custGeom>
            <a:avLst/>
            <a:gdLst>
              <a:gd name="T0" fmla="*/ 3 w 31"/>
              <a:gd name="T1" fmla="*/ 92 h 107"/>
              <a:gd name="T2" fmla="*/ 0 w 31"/>
              <a:gd name="T3" fmla="*/ 106 h 107"/>
              <a:gd name="T4" fmla="*/ 2 w 31"/>
              <a:gd name="T5" fmla="*/ 106 h 107"/>
              <a:gd name="T6" fmla="*/ 5 w 31"/>
              <a:gd name="T7" fmla="*/ 97 h 107"/>
              <a:gd name="T8" fmla="*/ 10 w 31"/>
              <a:gd name="T9" fmla="*/ 81 h 107"/>
              <a:gd name="T10" fmla="*/ 22 w 31"/>
              <a:gd name="T11" fmla="*/ 46 h 107"/>
              <a:gd name="T12" fmla="*/ 28 w 31"/>
              <a:gd name="T13" fmla="*/ 21 h 107"/>
              <a:gd name="T14" fmla="*/ 28 w 31"/>
              <a:gd name="T15" fmla="*/ 1 h 107"/>
              <a:gd name="T16" fmla="*/ 26 w 31"/>
              <a:gd name="T17" fmla="*/ 3 h 107"/>
              <a:gd name="T18" fmla="*/ 23 w 31"/>
              <a:gd name="T19" fmla="*/ 28 h 107"/>
              <a:gd name="T20" fmla="*/ 17 w 31"/>
              <a:gd name="T21" fmla="*/ 52 h 107"/>
              <a:gd name="T22" fmla="*/ 8 w 31"/>
              <a:gd name="T23" fmla="*/ 78 h 107"/>
              <a:gd name="T24" fmla="*/ 3 w 31"/>
              <a:gd name="T25" fmla="*/ 9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07">
                <a:moveTo>
                  <a:pt x="3" y="92"/>
                </a:moveTo>
                <a:cubicBezTo>
                  <a:pt x="2" y="96"/>
                  <a:pt x="2" y="102"/>
                  <a:pt x="0" y="106"/>
                </a:cubicBezTo>
                <a:cubicBezTo>
                  <a:pt x="0" y="106"/>
                  <a:pt x="1" y="107"/>
                  <a:pt x="2" y="106"/>
                </a:cubicBezTo>
                <a:cubicBezTo>
                  <a:pt x="4" y="103"/>
                  <a:pt x="4" y="101"/>
                  <a:pt x="5" y="97"/>
                </a:cubicBezTo>
                <a:cubicBezTo>
                  <a:pt x="6" y="91"/>
                  <a:pt x="9" y="86"/>
                  <a:pt x="10" y="81"/>
                </a:cubicBezTo>
                <a:cubicBezTo>
                  <a:pt x="14" y="69"/>
                  <a:pt x="19" y="58"/>
                  <a:pt x="22" y="46"/>
                </a:cubicBezTo>
                <a:cubicBezTo>
                  <a:pt x="25" y="38"/>
                  <a:pt x="25" y="29"/>
                  <a:pt x="28" y="21"/>
                </a:cubicBezTo>
                <a:cubicBezTo>
                  <a:pt x="30" y="14"/>
                  <a:pt x="31" y="7"/>
                  <a:pt x="28" y="1"/>
                </a:cubicBezTo>
                <a:cubicBezTo>
                  <a:pt x="27" y="0"/>
                  <a:pt x="25" y="1"/>
                  <a:pt x="26" y="3"/>
                </a:cubicBezTo>
                <a:cubicBezTo>
                  <a:pt x="30" y="11"/>
                  <a:pt x="25" y="20"/>
                  <a:pt x="23" y="28"/>
                </a:cubicBezTo>
                <a:cubicBezTo>
                  <a:pt x="21" y="36"/>
                  <a:pt x="20" y="44"/>
                  <a:pt x="17" y="52"/>
                </a:cubicBezTo>
                <a:cubicBezTo>
                  <a:pt x="14" y="61"/>
                  <a:pt x="11" y="69"/>
                  <a:pt x="8" y="78"/>
                </a:cubicBezTo>
                <a:cubicBezTo>
                  <a:pt x="7" y="83"/>
                  <a:pt x="5" y="88"/>
                  <a:pt x="3" y="92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45"/>
          <p:cNvSpPr/>
          <p:nvPr/>
        </p:nvSpPr>
        <p:spPr bwMode="auto">
          <a:xfrm>
            <a:off x="1353142" y="176339"/>
            <a:ext cx="63820" cy="143594"/>
          </a:xfrm>
          <a:custGeom>
            <a:avLst/>
            <a:gdLst>
              <a:gd name="T0" fmla="*/ 2 w 27"/>
              <a:gd name="T1" fmla="*/ 60 h 61"/>
              <a:gd name="T2" fmla="*/ 15 w 27"/>
              <a:gd name="T3" fmla="*/ 34 h 61"/>
              <a:gd name="T4" fmla="*/ 26 w 27"/>
              <a:gd name="T5" fmla="*/ 2 h 61"/>
              <a:gd name="T6" fmla="*/ 24 w 27"/>
              <a:gd name="T7" fmla="*/ 2 h 61"/>
              <a:gd name="T8" fmla="*/ 13 w 27"/>
              <a:gd name="T9" fmla="*/ 31 h 61"/>
              <a:gd name="T10" fmla="*/ 0 w 27"/>
              <a:gd name="T11" fmla="*/ 60 h 61"/>
              <a:gd name="T12" fmla="*/ 2 w 27"/>
              <a:gd name="T13" fmla="*/ 6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61">
                <a:moveTo>
                  <a:pt x="2" y="60"/>
                </a:moveTo>
                <a:cubicBezTo>
                  <a:pt x="6" y="52"/>
                  <a:pt x="12" y="43"/>
                  <a:pt x="15" y="34"/>
                </a:cubicBezTo>
                <a:cubicBezTo>
                  <a:pt x="19" y="24"/>
                  <a:pt x="25" y="13"/>
                  <a:pt x="26" y="2"/>
                </a:cubicBezTo>
                <a:cubicBezTo>
                  <a:pt x="27" y="1"/>
                  <a:pt x="24" y="0"/>
                  <a:pt x="24" y="2"/>
                </a:cubicBezTo>
                <a:cubicBezTo>
                  <a:pt x="22" y="12"/>
                  <a:pt x="17" y="22"/>
                  <a:pt x="13" y="31"/>
                </a:cubicBezTo>
                <a:cubicBezTo>
                  <a:pt x="10" y="41"/>
                  <a:pt x="3" y="50"/>
                  <a:pt x="0" y="60"/>
                </a:cubicBezTo>
                <a:cubicBezTo>
                  <a:pt x="0" y="61"/>
                  <a:pt x="1" y="61"/>
                  <a:pt x="2" y="60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51"/>
          <p:cNvSpPr/>
          <p:nvPr/>
        </p:nvSpPr>
        <p:spPr bwMode="auto">
          <a:xfrm>
            <a:off x="450192" y="5126360"/>
            <a:ext cx="21938" cy="289183"/>
          </a:xfrm>
          <a:custGeom>
            <a:avLst/>
            <a:gdLst>
              <a:gd name="T0" fmla="*/ 6 w 9"/>
              <a:gd name="T1" fmla="*/ 121 h 123"/>
              <a:gd name="T2" fmla="*/ 5 w 9"/>
              <a:gd name="T3" fmla="*/ 92 h 123"/>
              <a:gd name="T4" fmla="*/ 8 w 9"/>
              <a:gd name="T5" fmla="*/ 60 h 123"/>
              <a:gd name="T6" fmla="*/ 7 w 9"/>
              <a:gd name="T7" fmla="*/ 3 h 123"/>
              <a:gd name="T8" fmla="*/ 3 w 9"/>
              <a:gd name="T9" fmla="*/ 3 h 123"/>
              <a:gd name="T10" fmla="*/ 3 w 9"/>
              <a:gd name="T11" fmla="*/ 71 h 123"/>
              <a:gd name="T12" fmla="*/ 1 w 9"/>
              <a:gd name="T13" fmla="*/ 101 h 123"/>
              <a:gd name="T14" fmla="*/ 4 w 9"/>
              <a:gd name="T15" fmla="*/ 122 h 123"/>
              <a:gd name="T16" fmla="*/ 6 w 9"/>
              <a:gd name="T17" fmla="*/ 1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23">
                <a:moveTo>
                  <a:pt x="6" y="121"/>
                </a:moveTo>
                <a:cubicBezTo>
                  <a:pt x="4" y="112"/>
                  <a:pt x="5" y="101"/>
                  <a:pt x="5" y="92"/>
                </a:cubicBezTo>
                <a:cubicBezTo>
                  <a:pt x="5" y="81"/>
                  <a:pt x="7" y="71"/>
                  <a:pt x="8" y="60"/>
                </a:cubicBezTo>
                <a:cubicBezTo>
                  <a:pt x="9" y="41"/>
                  <a:pt x="9" y="22"/>
                  <a:pt x="7" y="3"/>
                </a:cubicBezTo>
                <a:cubicBezTo>
                  <a:pt x="6" y="0"/>
                  <a:pt x="3" y="1"/>
                  <a:pt x="3" y="3"/>
                </a:cubicBezTo>
                <a:cubicBezTo>
                  <a:pt x="6" y="26"/>
                  <a:pt x="6" y="49"/>
                  <a:pt x="3" y="71"/>
                </a:cubicBezTo>
                <a:cubicBezTo>
                  <a:pt x="1" y="81"/>
                  <a:pt x="1" y="91"/>
                  <a:pt x="1" y="101"/>
                </a:cubicBezTo>
                <a:cubicBezTo>
                  <a:pt x="1" y="108"/>
                  <a:pt x="0" y="115"/>
                  <a:pt x="4" y="122"/>
                </a:cubicBezTo>
                <a:cubicBezTo>
                  <a:pt x="5" y="123"/>
                  <a:pt x="6" y="122"/>
                  <a:pt x="6" y="121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52"/>
          <p:cNvSpPr/>
          <p:nvPr/>
        </p:nvSpPr>
        <p:spPr bwMode="auto">
          <a:xfrm>
            <a:off x="620711" y="5048580"/>
            <a:ext cx="60829" cy="308130"/>
          </a:xfrm>
          <a:custGeom>
            <a:avLst/>
            <a:gdLst>
              <a:gd name="T0" fmla="*/ 4 w 26"/>
              <a:gd name="T1" fmla="*/ 130 h 131"/>
              <a:gd name="T2" fmla="*/ 6 w 26"/>
              <a:gd name="T3" fmla="*/ 129 h 131"/>
              <a:gd name="T4" fmla="*/ 8 w 26"/>
              <a:gd name="T5" fmla="*/ 122 h 131"/>
              <a:gd name="T6" fmla="*/ 6 w 26"/>
              <a:gd name="T7" fmla="*/ 122 h 131"/>
              <a:gd name="T8" fmla="*/ 6 w 26"/>
              <a:gd name="T9" fmla="*/ 119 h 131"/>
              <a:gd name="T10" fmla="*/ 10 w 26"/>
              <a:gd name="T11" fmla="*/ 104 h 131"/>
              <a:gd name="T12" fmla="*/ 17 w 26"/>
              <a:gd name="T13" fmla="*/ 69 h 131"/>
              <a:gd name="T14" fmla="*/ 24 w 26"/>
              <a:gd name="T15" fmla="*/ 2 h 131"/>
              <a:gd name="T16" fmla="*/ 22 w 26"/>
              <a:gd name="T17" fmla="*/ 2 h 131"/>
              <a:gd name="T18" fmla="*/ 21 w 26"/>
              <a:gd name="T19" fmla="*/ 42 h 131"/>
              <a:gd name="T20" fmla="*/ 11 w 26"/>
              <a:gd name="T21" fmla="*/ 81 h 131"/>
              <a:gd name="T22" fmla="*/ 4 w 26"/>
              <a:gd name="T23" fmla="*/ 117 h 131"/>
              <a:gd name="T24" fmla="*/ 4 w 26"/>
              <a:gd name="T25" fmla="*/ 13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" h="131">
                <a:moveTo>
                  <a:pt x="4" y="130"/>
                </a:moveTo>
                <a:cubicBezTo>
                  <a:pt x="5" y="131"/>
                  <a:pt x="6" y="130"/>
                  <a:pt x="6" y="129"/>
                </a:cubicBezTo>
                <a:cubicBezTo>
                  <a:pt x="6" y="127"/>
                  <a:pt x="7" y="124"/>
                  <a:pt x="8" y="122"/>
                </a:cubicBezTo>
                <a:cubicBezTo>
                  <a:pt x="8" y="121"/>
                  <a:pt x="7" y="121"/>
                  <a:pt x="6" y="122"/>
                </a:cubicBezTo>
                <a:cubicBezTo>
                  <a:pt x="3" y="131"/>
                  <a:pt x="5" y="123"/>
                  <a:pt x="6" y="119"/>
                </a:cubicBezTo>
                <a:cubicBezTo>
                  <a:pt x="8" y="114"/>
                  <a:pt x="9" y="109"/>
                  <a:pt x="10" y="104"/>
                </a:cubicBezTo>
                <a:cubicBezTo>
                  <a:pt x="12" y="92"/>
                  <a:pt x="14" y="80"/>
                  <a:pt x="17" y="69"/>
                </a:cubicBezTo>
                <a:cubicBezTo>
                  <a:pt x="23" y="46"/>
                  <a:pt x="26" y="25"/>
                  <a:pt x="24" y="2"/>
                </a:cubicBezTo>
                <a:cubicBezTo>
                  <a:pt x="24" y="0"/>
                  <a:pt x="21" y="0"/>
                  <a:pt x="22" y="2"/>
                </a:cubicBezTo>
                <a:cubicBezTo>
                  <a:pt x="23" y="15"/>
                  <a:pt x="23" y="29"/>
                  <a:pt x="21" y="42"/>
                </a:cubicBezTo>
                <a:cubicBezTo>
                  <a:pt x="18" y="55"/>
                  <a:pt x="14" y="68"/>
                  <a:pt x="11" y="81"/>
                </a:cubicBezTo>
                <a:cubicBezTo>
                  <a:pt x="8" y="93"/>
                  <a:pt x="7" y="105"/>
                  <a:pt x="4" y="117"/>
                </a:cubicBezTo>
                <a:cubicBezTo>
                  <a:pt x="2" y="123"/>
                  <a:pt x="0" y="127"/>
                  <a:pt x="4" y="13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53"/>
          <p:cNvSpPr/>
          <p:nvPr/>
        </p:nvSpPr>
        <p:spPr bwMode="auto">
          <a:xfrm>
            <a:off x="780260" y="5019661"/>
            <a:ext cx="61825" cy="179493"/>
          </a:xfrm>
          <a:custGeom>
            <a:avLst/>
            <a:gdLst>
              <a:gd name="T0" fmla="*/ 2 w 26"/>
              <a:gd name="T1" fmla="*/ 75 h 76"/>
              <a:gd name="T2" fmla="*/ 7 w 26"/>
              <a:gd name="T3" fmla="*/ 62 h 76"/>
              <a:gd name="T4" fmla="*/ 14 w 26"/>
              <a:gd name="T5" fmla="*/ 42 h 76"/>
              <a:gd name="T6" fmla="*/ 26 w 26"/>
              <a:gd name="T7" fmla="*/ 2 h 76"/>
              <a:gd name="T8" fmla="*/ 24 w 26"/>
              <a:gd name="T9" fmla="*/ 2 h 76"/>
              <a:gd name="T10" fmla="*/ 12 w 26"/>
              <a:gd name="T11" fmla="*/ 40 h 76"/>
              <a:gd name="T12" fmla="*/ 6 w 26"/>
              <a:gd name="T13" fmla="*/ 57 h 76"/>
              <a:gd name="T14" fmla="*/ 0 w 26"/>
              <a:gd name="T15" fmla="*/ 74 h 76"/>
              <a:gd name="T16" fmla="*/ 2 w 26"/>
              <a:gd name="T17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76">
                <a:moveTo>
                  <a:pt x="2" y="75"/>
                </a:moveTo>
                <a:cubicBezTo>
                  <a:pt x="5" y="71"/>
                  <a:pt x="6" y="67"/>
                  <a:pt x="7" y="62"/>
                </a:cubicBezTo>
                <a:cubicBezTo>
                  <a:pt x="9" y="55"/>
                  <a:pt x="12" y="49"/>
                  <a:pt x="14" y="42"/>
                </a:cubicBezTo>
                <a:cubicBezTo>
                  <a:pt x="18" y="29"/>
                  <a:pt x="25" y="16"/>
                  <a:pt x="26" y="2"/>
                </a:cubicBezTo>
                <a:cubicBezTo>
                  <a:pt x="26" y="0"/>
                  <a:pt x="24" y="1"/>
                  <a:pt x="24" y="2"/>
                </a:cubicBezTo>
                <a:cubicBezTo>
                  <a:pt x="22" y="15"/>
                  <a:pt x="16" y="27"/>
                  <a:pt x="12" y="40"/>
                </a:cubicBezTo>
                <a:cubicBezTo>
                  <a:pt x="10" y="45"/>
                  <a:pt x="8" y="51"/>
                  <a:pt x="6" y="57"/>
                </a:cubicBezTo>
                <a:cubicBezTo>
                  <a:pt x="4" y="62"/>
                  <a:pt x="3" y="68"/>
                  <a:pt x="0" y="74"/>
                </a:cubicBezTo>
                <a:cubicBezTo>
                  <a:pt x="0" y="74"/>
                  <a:pt x="1" y="76"/>
                  <a:pt x="2" y="75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54"/>
          <p:cNvSpPr/>
          <p:nvPr/>
        </p:nvSpPr>
        <p:spPr bwMode="auto">
          <a:xfrm>
            <a:off x="893939" y="5057554"/>
            <a:ext cx="15955" cy="68806"/>
          </a:xfrm>
          <a:custGeom>
            <a:avLst/>
            <a:gdLst>
              <a:gd name="T0" fmla="*/ 1 w 7"/>
              <a:gd name="T1" fmla="*/ 3 h 29"/>
              <a:gd name="T2" fmla="*/ 5 w 7"/>
              <a:gd name="T3" fmla="*/ 16 h 29"/>
              <a:gd name="T4" fmla="*/ 4 w 7"/>
              <a:gd name="T5" fmla="*/ 28 h 29"/>
              <a:gd name="T6" fmla="*/ 6 w 7"/>
              <a:gd name="T7" fmla="*/ 28 h 29"/>
              <a:gd name="T8" fmla="*/ 7 w 7"/>
              <a:gd name="T9" fmla="*/ 11 h 29"/>
              <a:gd name="T10" fmla="*/ 3 w 7"/>
              <a:gd name="T11" fmla="*/ 0 h 29"/>
              <a:gd name="T12" fmla="*/ 2 w 7"/>
              <a:gd name="T13" fmla="*/ 0 h 29"/>
              <a:gd name="T14" fmla="*/ 1 w 7"/>
              <a:gd name="T15" fmla="*/ 2 h 29"/>
              <a:gd name="T16" fmla="*/ 1 w 7"/>
              <a:gd name="T17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29">
                <a:moveTo>
                  <a:pt x="1" y="3"/>
                </a:moveTo>
                <a:cubicBezTo>
                  <a:pt x="5" y="0"/>
                  <a:pt x="5" y="15"/>
                  <a:pt x="5" y="16"/>
                </a:cubicBezTo>
                <a:cubicBezTo>
                  <a:pt x="4" y="20"/>
                  <a:pt x="3" y="24"/>
                  <a:pt x="4" y="28"/>
                </a:cubicBezTo>
                <a:cubicBezTo>
                  <a:pt x="4" y="29"/>
                  <a:pt x="6" y="29"/>
                  <a:pt x="6" y="28"/>
                </a:cubicBezTo>
                <a:cubicBezTo>
                  <a:pt x="7" y="23"/>
                  <a:pt x="7" y="16"/>
                  <a:pt x="7" y="11"/>
                </a:cubicBezTo>
                <a:cubicBezTo>
                  <a:pt x="7" y="7"/>
                  <a:pt x="7" y="2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56"/>
          <p:cNvSpPr/>
          <p:nvPr/>
        </p:nvSpPr>
        <p:spPr bwMode="auto">
          <a:xfrm>
            <a:off x="3376927" y="4706545"/>
            <a:ext cx="126643" cy="292175"/>
          </a:xfrm>
          <a:custGeom>
            <a:avLst/>
            <a:gdLst>
              <a:gd name="T0" fmla="*/ 51 w 54"/>
              <a:gd name="T1" fmla="*/ 19 h 124"/>
              <a:gd name="T2" fmla="*/ 48 w 54"/>
              <a:gd name="T3" fmla="*/ 1 h 124"/>
              <a:gd name="T4" fmla="*/ 48 w 54"/>
              <a:gd name="T5" fmla="*/ 1 h 124"/>
              <a:gd name="T6" fmla="*/ 45 w 54"/>
              <a:gd name="T7" fmla="*/ 31 h 124"/>
              <a:gd name="T8" fmla="*/ 31 w 54"/>
              <a:gd name="T9" fmla="*/ 66 h 124"/>
              <a:gd name="T10" fmla="*/ 3 w 54"/>
              <a:gd name="T11" fmla="*/ 118 h 124"/>
              <a:gd name="T12" fmla="*/ 1 w 54"/>
              <a:gd name="T13" fmla="*/ 119 h 124"/>
              <a:gd name="T14" fmla="*/ 0 w 54"/>
              <a:gd name="T15" fmla="*/ 122 h 124"/>
              <a:gd name="T16" fmla="*/ 3 w 54"/>
              <a:gd name="T17" fmla="*/ 123 h 124"/>
              <a:gd name="T18" fmla="*/ 11 w 54"/>
              <a:gd name="T19" fmla="*/ 112 h 124"/>
              <a:gd name="T20" fmla="*/ 21 w 54"/>
              <a:gd name="T21" fmla="*/ 94 h 124"/>
              <a:gd name="T22" fmla="*/ 38 w 54"/>
              <a:gd name="T23" fmla="*/ 56 h 124"/>
              <a:gd name="T24" fmla="*/ 51 w 54"/>
              <a:gd name="T25" fmla="*/ 1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" h="124">
                <a:moveTo>
                  <a:pt x="51" y="19"/>
                </a:moveTo>
                <a:cubicBezTo>
                  <a:pt x="52" y="13"/>
                  <a:pt x="53" y="5"/>
                  <a:pt x="48" y="1"/>
                </a:cubicBezTo>
                <a:cubicBezTo>
                  <a:pt x="48" y="0"/>
                  <a:pt x="47" y="1"/>
                  <a:pt x="48" y="1"/>
                </a:cubicBezTo>
                <a:cubicBezTo>
                  <a:pt x="54" y="8"/>
                  <a:pt x="47" y="24"/>
                  <a:pt x="45" y="31"/>
                </a:cubicBezTo>
                <a:cubicBezTo>
                  <a:pt x="41" y="43"/>
                  <a:pt x="36" y="55"/>
                  <a:pt x="31" y="66"/>
                </a:cubicBezTo>
                <a:cubicBezTo>
                  <a:pt x="23" y="84"/>
                  <a:pt x="13" y="102"/>
                  <a:pt x="3" y="118"/>
                </a:cubicBezTo>
                <a:cubicBezTo>
                  <a:pt x="2" y="118"/>
                  <a:pt x="1" y="118"/>
                  <a:pt x="1" y="119"/>
                </a:cubicBezTo>
                <a:cubicBezTo>
                  <a:pt x="1" y="120"/>
                  <a:pt x="1" y="121"/>
                  <a:pt x="0" y="122"/>
                </a:cubicBezTo>
                <a:cubicBezTo>
                  <a:pt x="0" y="123"/>
                  <a:pt x="2" y="124"/>
                  <a:pt x="3" y="123"/>
                </a:cubicBezTo>
                <a:cubicBezTo>
                  <a:pt x="7" y="120"/>
                  <a:pt x="9" y="116"/>
                  <a:pt x="11" y="112"/>
                </a:cubicBezTo>
                <a:cubicBezTo>
                  <a:pt x="14" y="106"/>
                  <a:pt x="18" y="100"/>
                  <a:pt x="21" y="94"/>
                </a:cubicBezTo>
                <a:cubicBezTo>
                  <a:pt x="28" y="82"/>
                  <a:pt x="33" y="69"/>
                  <a:pt x="38" y="56"/>
                </a:cubicBezTo>
                <a:cubicBezTo>
                  <a:pt x="43" y="44"/>
                  <a:pt x="48" y="31"/>
                  <a:pt x="51" y="19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Freeform 85"/>
          <p:cNvSpPr/>
          <p:nvPr/>
        </p:nvSpPr>
        <p:spPr bwMode="auto">
          <a:xfrm>
            <a:off x="2407166" y="294007"/>
            <a:ext cx="117668" cy="219380"/>
          </a:xfrm>
          <a:custGeom>
            <a:avLst/>
            <a:gdLst>
              <a:gd name="T0" fmla="*/ 24 w 50"/>
              <a:gd name="T1" fmla="*/ 84 h 93"/>
              <a:gd name="T2" fmla="*/ 50 w 50"/>
              <a:gd name="T3" fmla="*/ 34 h 93"/>
              <a:gd name="T4" fmla="*/ 41 w 50"/>
              <a:gd name="T5" fmla="*/ 9 h 93"/>
              <a:gd name="T6" fmla="*/ 24 w 50"/>
              <a:gd name="T7" fmla="*/ 1 h 93"/>
              <a:gd name="T8" fmla="*/ 24 w 50"/>
              <a:gd name="T9" fmla="*/ 3 h 93"/>
              <a:gd name="T10" fmla="*/ 45 w 50"/>
              <a:gd name="T11" fmla="*/ 43 h 93"/>
              <a:gd name="T12" fmla="*/ 24 w 50"/>
              <a:gd name="T13" fmla="*/ 80 h 93"/>
              <a:gd name="T14" fmla="*/ 14 w 50"/>
              <a:gd name="T15" fmla="*/ 86 h 93"/>
              <a:gd name="T16" fmla="*/ 4 w 50"/>
              <a:gd name="T17" fmla="*/ 77 h 93"/>
              <a:gd name="T18" fmla="*/ 5 w 50"/>
              <a:gd name="T19" fmla="*/ 53 h 93"/>
              <a:gd name="T20" fmla="*/ 17 w 50"/>
              <a:gd name="T21" fmla="*/ 7 h 93"/>
              <a:gd name="T22" fmla="*/ 15 w 50"/>
              <a:gd name="T23" fmla="*/ 5 h 93"/>
              <a:gd name="T24" fmla="*/ 5 w 50"/>
              <a:gd name="T25" fmla="*/ 38 h 93"/>
              <a:gd name="T26" fmla="*/ 0 w 50"/>
              <a:gd name="T27" fmla="*/ 73 h 93"/>
              <a:gd name="T28" fmla="*/ 24 w 50"/>
              <a:gd name="T29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" h="93">
                <a:moveTo>
                  <a:pt x="24" y="84"/>
                </a:moveTo>
                <a:cubicBezTo>
                  <a:pt x="38" y="73"/>
                  <a:pt x="49" y="52"/>
                  <a:pt x="50" y="34"/>
                </a:cubicBezTo>
                <a:cubicBezTo>
                  <a:pt x="50" y="24"/>
                  <a:pt x="46" y="17"/>
                  <a:pt x="41" y="9"/>
                </a:cubicBezTo>
                <a:cubicBezTo>
                  <a:pt x="36" y="1"/>
                  <a:pt x="33" y="0"/>
                  <a:pt x="24" y="1"/>
                </a:cubicBezTo>
                <a:cubicBezTo>
                  <a:pt x="23" y="2"/>
                  <a:pt x="23" y="3"/>
                  <a:pt x="24" y="3"/>
                </a:cubicBezTo>
                <a:cubicBezTo>
                  <a:pt x="42" y="3"/>
                  <a:pt x="48" y="28"/>
                  <a:pt x="45" y="43"/>
                </a:cubicBezTo>
                <a:cubicBezTo>
                  <a:pt x="42" y="56"/>
                  <a:pt x="34" y="71"/>
                  <a:pt x="24" y="80"/>
                </a:cubicBezTo>
                <a:cubicBezTo>
                  <a:pt x="22" y="82"/>
                  <a:pt x="17" y="86"/>
                  <a:pt x="14" y="86"/>
                </a:cubicBezTo>
                <a:cubicBezTo>
                  <a:pt x="7" y="87"/>
                  <a:pt x="5" y="81"/>
                  <a:pt x="4" y="77"/>
                </a:cubicBezTo>
                <a:cubicBezTo>
                  <a:pt x="2" y="69"/>
                  <a:pt x="4" y="60"/>
                  <a:pt x="5" y="53"/>
                </a:cubicBezTo>
                <a:cubicBezTo>
                  <a:pt x="8" y="37"/>
                  <a:pt x="11" y="21"/>
                  <a:pt x="17" y="7"/>
                </a:cubicBezTo>
                <a:cubicBezTo>
                  <a:pt x="18" y="5"/>
                  <a:pt x="16" y="4"/>
                  <a:pt x="15" y="5"/>
                </a:cubicBezTo>
                <a:cubicBezTo>
                  <a:pt x="10" y="16"/>
                  <a:pt x="7" y="27"/>
                  <a:pt x="5" y="38"/>
                </a:cubicBezTo>
                <a:cubicBezTo>
                  <a:pt x="3" y="50"/>
                  <a:pt x="0" y="62"/>
                  <a:pt x="0" y="73"/>
                </a:cubicBezTo>
                <a:cubicBezTo>
                  <a:pt x="2" y="88"/>
                  <a:pt x="12" y="93"/>
                  <a:pt x="24" y="84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Freeform 86"/>
          <p:cNvSpPr/>
          <p:nvPr/>
        </p:nvSpPr>
        <p:spPr bwMode="auto">
          <a:xfrm>
            <a:off x="2633526" y="314948"/>
            <a:ext cx="65814" cy="129634"/>
          </a:xfrm>
          <a:custGeom>
            <a:avLst/>
            <a:gdLst>
              <a:gd name="T0" fmla="*/ 3 w 28"/>
              <a:gd name="T1" fmla="*/ 46 h 55"/>
              <a:gd name="T2" fmla="*/ 1 w 28"/>
              <a:gd name="T3" fmla="*/ 48 h 55"/>
              <a:gd name="T4" fmla="*/ 21 w 28"/>
              <a:gd name="T5" fmla="*/ 29 h 55"/>
              <a:gd name="T6" fmla="*/ 24 w 28"/>
              <a:gd name="T7" fmla="*/ 19 h 55"/>
              <a:gd name="T8" fmla="*/ 26 w 28"/>
              <a:gd name="T9" fmla="*/ 17 h 55"/>
              <a:gd name="T10" fmla="*/ 27 w 28"/>
              <a:gd name="T11" fmla="*/ 9 h 55"/>
              <a:gd name="T12" fmla="*/ 25 w 28"/>
              <a:gd name="T13" fmla="*/ 9 h 55"/>
              <a:gd name="T14" fmla="*/ 24 w 28"/>
              <a:gd name="T15" fmla="*/ 13 h 55"/>
              <a:gd name="T16" fmla="*/ 16 w 28"/>
              <a:gd name="T17" fmla="*/ 3 h 55"/>
              <a:gd name="T18" fmla="*/ 16 w 28"/>
              <a:gd name="T19" fmla="*/ 3 h 55"/>
              <a:gd name="T20" fmla="*/ 16 w 28"/>
              <a:gd name="T21" fmla="*/ 5 h 55"/>
              <a:gd name="T22" fmla="*/ 16 w 28"/>
              <a:gd name="T23" fmla="*/ 5 h 55"/>
              <a:gd name="T24" fmla="*/ 22 w 28"/>
              <a:gd name="T25" fmla="*/ 14 h 55"/>
              <a:gd name="T26" fmla="*/ 22 w 28"/>
              <a:gd name="T27" fmla="*/ 16 h 55"/>
              <a:gd name="T28" fmla="*/ 22 w 28"/>
              <a:gd name="T29" fmla="*/ 17 h 55"/>
              <a:gd name="T30" fmla="*/ 22 w 28"/>
              <a:gd name="T31" fmla="*/ 18 h 55"/>
              <a:gd name="T32" fmla="*/ 18 w 28"/>
              <a:gd name="T33" fmla="*/ 29 h 55"/>
              <a:gd name="T34" fmla="*/ 3 w 28"/>
              <a:gd name="T35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" h="55">
                <a:moveTo>
                  <a:pt x="3" y="46"/>
                </a:moveTo>
                <a:cubicBezTo>
                  <a:pt x="1" y="45"/>
                  <a:pt x="0" y="47"/>
                  <a:pt x="1" y="48"/>
                </a:cubicBezTo>
                <a:cubicBezTo>
                  <a:pt x="13" y="55"/>
                  <a:pt x="18" y="37"/>
                  <a:pt x="21" y="29"/>
                </a:cubicBezTo>
                <a:cubicBezTo>
                  <a:pt x="23" y="26"/>
                  <a:pt x="23" y="23"/>
                  <a:pt x="24" y="19"/>
                </a:cubicBezTo>
                <a:cubicBezTo>
                  <a:pt x="25" y="19"/>
                  <a:pt x="26" y="19"/>
                  <a:pt x="26" y="17"/>
                </a:cubicBezTo>
                <a:cubicBezTo>
                  <a:pt x="26" y="14"/>
                  <a:pt x="28" y="12"/>
                  <a:pt x="27" y="9"/>
                </a:cubicBezTo>
                <a:cubicBezTo>
                  <a:pt x="26" y="8"/>
                  <a:pt x="25" y="8"/>
                  <a:pt x="25" y="9"/>
                </a:cubicBezTo>
                <a:cubicBezTo>
                  <a:pt x="25" y="10"/>
                  <a:pt x="24" y="11"/>
                  <a:pt x="24" y="13"/>
                </a:cubicBezTo>
                <a:cubicBezTo>
                  <a:pt x="23" y="8"/>
                  <a:pt x="21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4"/>
                  <a:pt x="16" y="4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0"/>
                  <a:pt x="22" y="14"/>
                  <a:pt x="22" y="14"/>
                </a:cubicBezTo>
                <a:cubicBezTo>
                  <a:pt x="22" y="15"/>
                  <a:pt x="22" y="15"/>
                  <a:pt x="22" y="16"/>
                </a:cubicBezTo>
                <a:cubicBezTo>
                  <a:pt x="22" y="16"/>
                  <a:pt x="22" y="16"/>
                  <a:pt x="22" y="17"/>
                </a:cubicBezTo>
                <a:cubicBezTo>
                  <a:pt x="22" y="17"/>
                  <a:pt x="22" y="17"/>
                  <a:pt x="22" y="18"/>
                </a:cubicBezTo>
                <a:cubicBezTo>
                  <a:pt x="22" y="22"/>
                  <a:pt x="20" y="25"/>
                  <a:pt x="18" y="29"/>
                </a:cubicBezTo>
                <a:cubicBezTo>
                  <a:pt x="16" y="34"/>
                  <a:pt x="10" y="50"/>
                  <a:pt x="3" y="46"/>
                </a:cubicBezTo>
              </a:path>
            </a:pathLst>
          </a:custGeom>
          <a:solidFill>
            <a:srgbClr val="F956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1775949" y="1894801"/>
            <a:ext cx="1045048" cy="2763197"/>
            <a:chOff x="1575016" y="1584362"/>
            <a:chExt cx="1045048" cy="276319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801377" y="2386098"/>
              <a:ext cx="20941" cy="273228"/>
            </a:xfrm>
            <a:custGeom>
              <a:avLst/>
              <a:gdLst>
                <a:gd name="T0" fmla="*/ 7 w 9"/>
                <a:gd name="T1" fmla="*/ 1 h 116"/>
                <a:gd name="T2" fmla="*/ 3 w 9"/>
                <a:gd name="T3" fmla="*/ 31 h 116"/>
                <a:gd name="T4" fmla="*/ 2 w 9"/>
                <a:gd name="T5" fmla="*/ 57 h 116"/>
                <a:gd name="T6" fmla="*/ 3 w 9"/>
                <a:gd name="T7" fmla="*/ 114 h 116"/>
                <a:gd name="T8" fmla="*/ 5 w 9"/>
                <a:gd name="T9" fmla="*/ 114 h 116"/>
                <a:gd name="T10" fmla="*/ 5 w 9"/>
                <a:gd name="T11" fmla="*/ 114 h 116"/>
                <a:gd name="T12" fmla="*/ 3 w 9"/>
                <a:gd name="T13" fmla="*/ 86 h 116"/>
                <a:gd name="T14" fmla="*/ 5 w 9"/>
                <a:gd name="T15" fmla="*/ 57 h 116"/>
                <a:gd name="T16" fmla="*/ 7 w 9"/>
                <a:gd name="T17" fmla="*/ 25 h 116"/>
                <a:gd name="T18" fmla="*/ 9 w 9"/>
                <a:gd name="T19" fmla="*/ 1 h 116"/>
                <a:gd name="T20" fmla="*/ 7 w 9"/>
                <a:gd name="T21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16">
                  <a:moveTo>
                    <a:pt x="7" y="1"/>
                  </a:moveTo>
                  <a:cubicBezTo>
                    <a:pt x="7" y="11"/>
                    <a:pt x="5" y="21"/>
                    <a:pt x="3" y="31"/>
                  </a:cubicBezTo>
                  <a:cubicBezTo>
                    <a:pt x="2" y="40"/>
                    <a:pt x="2" y="48"/>
                    <a:pt x="2" y="57"/>
                  </a:cubicBezTo>
                  <a:cubicBezTo>
                    <a:pt x="0" y="77"/>
                    <a:pt x="0" y="95"/>
                    <a:pt x="3" y="114"/>
                  </a:cubicBezTo>
                  <a:cubicBezTo>
                    <a:pt x="3" y="116"/>
                    <a:pt x="5" y="116"/>
                    <a:pt x="5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5" y="105"/>
                    <a:pt x="4" y="95"/>
                    <a:pt x="3" y="86"/>
                  </a:cubicBezTo>
                  <a:cubicBezTo>
                    <a:pt x="3" y="76"/>
                    <a:pt x="4" y="67"/>
                    <a:pt x="5" y="57"/>
                  </a:cubicBezTo>
                  <a:cubicBezTo>
                    <a:pt x="5" y="46"/>
                    <a:pt x="5" y="36"/>
                    <a:pt x="7" y="25"/>
                  </a:cubicBezTo>
                  <a:cubicBezTo>
                    <a:pt x="8" y="17"/>
                    <a:pt x="9" y="9"/>
                    <a:pt x="9" y="1"/>
                  </a:cubicBezTo>
                  <a:cubicBezTo>
                    <a:pt x="8" y="0"/>
                    <a:pt x="8" y="0"/>
                    <a:pt x="7" y="1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1575016" y="1584362"/>
              <a:ext cx="139606" cy="139606"/>
            </a:xfrm>
            <a:custGeom>
              <a:avLst/>
              <a:gdLst>
                <a:gd name="T0" fmla="*/ 30 w 59"/>
                <a:gd name="T1" fmla="*/ 52 h 59"/>
                <a:gd name="T2" fmla="*/ 8 w 59"/>
                <a:gd name="T3" fmla="*/ 32 h 59"/>
                <a:gd name="T4" fmla="*/ 0 w 59"/>
                <a:gd name="T5" fmla="*/ 5 h 59"/>
                <a:gd name="T6" fmla="*/ 0 w 59"/>
                <a:gd name="T7" fmla="*/ 5 h 59"/>
                <a:gd name="T8" fmla="*/ 5 w 59"/>
                <a:gd name="T9" fmla="*/ 27 h 59"/>
                <a:gd name="T10" fmla="*/ 11 w 59"/>
                <a:gd name="T11" fmla="*/ 43 h 59"/>
                <a:gd name="T12" fmla="*/ 33 w 59"/>
                <a:gd name="T13" fmla="*/ 55 h 59"/>
                <a:gd name="T14" fmla="*/ 28 w 59"/>
                <a:gd name="T15" fmla="*/ 1 h 59"/>
                <a:gd name="T16" fmla="*/ 27 w 59"/>
                <a:gd name="T17" fmla="*/ 1 h 59"/>
                <a:gd name="T18" fmla="*/ 30 w 59"/>
                <a:gd name="T1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9">
                  <a:moveTo>
                    <a:pt x="30" y="52"/>
                  </a:moveTo>
                  <a:cubicBezTo>
                    <a:pt x="19" y="54"/>
                    <a:pt x="11" y="41"/>
                    <a:pt x="8" y="32"/>
                  </a:cubicBezTo>
                  <a:cubicBezTo>
                    <a:pt x="5" y="23"/>
                    <a:pt x="1" y="14"/>
                    <a:pt x="0" y="5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13"/>
                    <a:pt x="3" y="19"/>
                    <a:pt x="5" y="27"/>
                  </a:cubicBezTo>
                  <a:cubicBezTo>
                    <a:pt x="6" y="32"/>
                    <a:pt x="8" y="38"/>
                    <a:pt x="11" y="43"/>
                  </a:cubicBezTo>
                  <a:cubicBezTo>
                    <a:pt x="16" y="51"/>
                    <a:pt x="24" y="59"/>
                    <a:pt x="33" y="55"/>
                  </a:cubicBezTo>
                  <a:cubicBezTo>
                    <a:pt x="59" y="46"/>
                    <a:pt x="42" y="12"/>
                    <a:pt x="28" y="1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37" y="13"/>
                    <a:pt x="56" y="47"/>
                    <a:pt x="30" y="52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1685703" y="1839641"/>
              <a:ext cx="28919" cy="36896"/>
            </a:xfrm>
            <a:custGeom>
              <a:avLst/>
              <a:gdLst>
                <a:gd name="T0" fmla="*/ 10 w 12"/>
                <a:gd name="T1" fmla="*/ 16 h 16"/>
                <a:gd name="T2" fmla="*/ 12 w 12"/>
                <a:gd name="T3" fmla="*/ 16 h 16"/>
                <a:gd name="T4" fmla="*/ 12 w 12"/>
                <a:gd name="T5" fmla="*/ 15 h 16"/>
                <a:gd name="T6" fmla="*/ 12 w 12"/>
                <a:gd name="T7" fmla="*/ 13 h 16"/>
                <a:gd name="T8" fmla="*/ 4 w 12"/>
                <a:gd name="T9" fmla="*/ 2 h 16"/>
                <a:gd name="T10" fmla="*/ 2 w 12"/>
                <a:gd name="T11" fmla="*/ 4 h 16"/>
                <a:gd name="T12" fmla="*/ 10 w 12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6">
                  <a:moveTo>
                    <a:pt x="10" y="16"/>
                  </a:moveTo>
                  <a:cubicBezTo>
                    <a:pt x="10" y="16"/>
                    <a:pt x="11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4"/>
                    <a:pt x="12" y="13"/>
                  </a:cubicBezTo>
                  <a:cubicBezTo>
                    <a:pt x="8" y="10"/>
                    <a:pt x="7" y="5"/>
                    <a:pt x="4" y="2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5" y="8"/>
                    <a:pt x="6" y="13"/>
                    <a:pt x="10" y="16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1744537" y="1910441"/>
              <a:ext cx="21938" cy="8975"/>
            </a:xfrm>
            <a:custGeom>
              <a:avLst/>
              <a:gdLst>
                <a:gd name="T0" fmla="*/ 2 w 9"/>
                <a:gd name="T1" fmla="*/ 4 h 4"/>
                <a:gd name="T2" fmla="*/ 8 w 9"/>
                <a:gd name="T3" fmla="*/ 3 h 4"/>
                <a:gd name="T4" fmla="*/ 9 w 9"/>
                <a:gd name="T5" fmla="*/ 3 h 4"/>
                <a:gd name="T6" fmla="*/ 9 w 9"/>
                <a:gd name="T7" fmla="*/ 1 h 4"/>
                <a:gd name="T8" fmla="*/ 7 w 9"/>
                <a:gd name="T9" fmla="*/ 1 h 4"/>
                <a:gd name="T10" fmla="*/ 6 w 9"/>
                <a:gd name="T11" fmla="*/ 2 h 4"/>
                <a:gd name="T12" fmla="*/ 2 w 9"/>
                <a:gd name="T13" fmla="*/ 2 h 4"/>
                <a:gd name="T14" fmla="*/ 2 w 9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cubicBezTo>
                    <a:pt x="4" y="4"/>
                    <a:pt x="6" y="4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cubicBezTo>
                    <a:pt x="1" y="2"/>
                    <a:pt x="0" y="4"/>
                    <a:pt x="2" y="4"/>
                  </a:cubicBezTo>
                </a:path>
              </a:pathLst>
            </a:custGeom>
            <a:solidFill>
              <a:srgbClr val="005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929016" y="2346211"/>
              <a:ext cx="39887" cy="49859"/>
            </a:xfrm>
            <a:custGeom>
              <a:avLst/>
              <a:gdLst>
                <a:gd name="T0" fmla="*/ 16 w 17"/>
                <a:gd name="T1" fmla="*/ 17 h 21"/>
                <a:gd name="T2" fmla="*/ 16 w 17"/>
                <a:gd name="T3" fmla="*/ 15 h 21"/>
                <a:gd name="T4" fmla="*/ 4 w 17"/>
                <a:gd name="T5" fmla="*/ 2 h 21"/>
                <a:gd name="T6" fmla="*/ 0 w 17"/>
                <a:gd name="T7" fmla="*/ 2 h 21"/>
                <a:gd name="T8" fmla="*/ 16 w 17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6" y="17"/>
                  </a:moveTo>
                  <a:cubicBezTo>
                    <a:pt x="17" y="16"/>
                    <a:pt x="17" y="15"/>
                    <a:pt x="16" y="15"/>
                  </a:cubicBezTo>
                  <a:cubicBezTo>
                    <a:pt x="9" y="14"/>
                    <a:pt x="4" y="9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1" y="10"/>
                    <a:pt x="8" y="21"/>
                    <a:pt x="16" y="17"/>
                  </a:cubicBezTo>
                </a:path>
              </a:pathLst>
            </a:custGeom>
            <a:solidFill>
              <a:srgbClr val="7C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2371766" y="4250832"/>
              <a:ext cx="137611" cy="96727"/>
            </a:xfrm>
            <a:custGeom>
              <a:avLst/>
              <a:gdLst>
                <a:gd name="T0" fmla="*/ 10 w 58"/>
                <a:gd name="T1" fmla="*/ 39 h 41"/>
                <a:gd name="T2" fmla="*/ 42 w 58"/>
                <a:gd name="T3" fmla="*/ 26 h 41"/>
                <a:gd name="T4" fmla="*/ 57 w 58"/>
                <a:gd name="T5" fmla="*/ 4 h 41"/>
                <a:gd name="T6" fmla="*/ 55 w 58"/>
                <a:gd name="T7" fmla="*/ 4 h 41"/>
                <a:gd name="T8" fmla="*/ 26 w 58"/>
                <a:gd name="T9" fmla="*/ 32 h 41"/>
                <a:gd name="T10" fmla="*/ 5 w 58"/>
                <a:gd name="T11" fmla="*/ 23 h 41"/>
                <a:gd name="T12" fmla="*/ 26 w 58"/>
                <a:gd name="T13" fmla="*/ 3 h 41"/>
                <a:gd name="T14" fmla="*/ 26 w 58"/>
                <a:gd name="T15" fmla="*/ 1 h 41"/>
                <a:gd name="T16" fmla="*/ 3 w 58"/>
                <a:gd name="T17" fmla="*/ 19 h 41"/>
                <a:gd name="T18" fmla="*/ 2 w 58"/>
                <a:gd name="T19" fmla="*/ 33 h 41"/>
                <a:gd name="T20" fmla="*/ 10 w 58"/>
                <a:gd name="T21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1">
                  <a:moveTo>
                    <a:pt x="10" y="39"/>
                  </a:moveTo>
                  <a:cubicBezTo>
                    <a:pt x="22" y="41"/>
                    <a:pt x="33" y="32"/>
                    <a:pt x="42" y="26"/>
                  </a:cubicBezTo>
                  <a:cubicBezTo>
                    <a:pt x="51" y="21"/>
                    <a:pt x="58" y="15"/>
                    <a:pt x="57" y="4"/>
                  </a:cubicBezTo>
                  <a:cubicBezTo>
                    <a:pt x="57" y="3"/>
                    <a:pt x="55" y="3"/>
                    <a:pt x="55" y="4"/>
                  </a:cubicBezTo>
                  <a:cubicBezTo>
                    <a:pt x="52" y="18"/>
                    <a:pt x="38" y="26"/>
                    <a:pt x="26" y="32"/>
                  </a:cubicBezTo>
                  <a:cubicBezTo>
                    <a:pt x="16" y="37"/>
                    <a:pt x="1" y="38"/>
                    <a:pt x="5" y="23"/>
                  </a:cubicBezTo>
                  <a:cubicBezTo>
                    <a:pt x="8" y="13"/>
                    <a:pt x="17" y="6"/>
                    <a:pt x="26" y="3"/>
                  </a:cubicBezTo>
                  <a:cubicBezTo>
                    <a:pt x="28" y="3"/>
                    <a:pt x="27" y="0"/>
                    <a:pt x="26" y="1"/>
                  </a:cubicBezTo>
                  <a:cubicBezTo>
                    <a:pt x="16" y="3"/>
                    <a:pt x="7" y="10"/>
                    <a:pt x="3" y="19"/>
                  </a:cubicBezTo>
                  <a:cubicBezTo>
                    <a:pt x="1" y="24"/>
                    <a:pt x="0" y="28"/>
                    <a:pt x="2" y="33"/>
                  </a:cubicBezTo>
                  <a:cubicBezTo>
                    <a:pt x="4" y="38"/>
                    <a:pt x="5" y="38"/>
                    <a:pt x="10" y="39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2516357" y="4194990"/>
              <a:ext cx="103707" cy="103707"/>
            </a:xfrm>
            <a:custGeom>
              <a:avLst/>
              <a:gdLst>
                <a:gd name="T0" fmla="*/ 38 w 44"/>
                <a:gd name="T1" fmla="*/ 21 h 44"/>
                <a:gd name="T2" fmla="*/ 39 w 44"/>
                <a:gd name="T3" fmla="*/ 7 h 44"/>
                <a:gd name="T4" fmla="*/ 19 w 44"/>
                <a:gd name="T5" fmla="*/ 10 h 44"/>
                <a:gd name="T6" fmla="*/ 19 w 44"/>
                <a:gd name="T7" fmla="*/ 10 h 44"/>
                <a:gd name="T8" fmla="*/ 28 w 44"/>
                <a:gd name="T9" fmla="*/ 6 h 44"/>
                <a:gd name="T10" fmla="*/ 37 w 44"/>
                <a:gd name="T11" fmla="*/ 17 h 44"/>
                <a:gd name="T12" fmla="*/ 35 w 44"/>
                <a:gd name="T13" fmla="*/ 20 h 44"/>
                <a:gd name="T14" fmla="*/ 31 w 44"/>
                <a:gd name="T15" fmla="*/ 24 h 44"/>
                <a:gd name="T16" fmla="*/ 1 w 44"/>
                <a:gd name="T17" fmla="*/ 28 h 44"/>
                <a:gd name="T18" fmla="*/ 1 w 44"/>
                <a:gd name="T19" fmla="*/ 28 h 44"/>
                <a:gd name="T20" fmla="*/ 38 w 44"/>
                <a:gd name="T21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4">
                  <a:moveTo>
                    <a:pt x="38" y="21"/>
                  </a:moveTo>
                  <a:cubicBezTo>
                    <a:pt x="42" y="16"/>
                    <a:pt x="44" y="12"/>
                    <a:pt x="39" y="7"/>
                  </a:cubicBezTo>
                  <a:cubicBezTo>
                    <a:pt x="32" y="0"/>
                    <a:pt x="26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9"/>
                    <a:pt x="25" y="7"/>
                    <a:pt x="28" y="6"/>
                  </a:cubicBezTo>
                  <a:cubicBezTo>
                    <a:pt x="38" y="9"/>
                    <a:pt x="41" y="12"/>
                    <a:pt x="37" y="17"/>
                  </a:cubicBezTo>
                  <a:cubicBezTo>
                    <a:pt x="37" y="18"/>
                    <a:pt x="36" y="19"/>
                    <a:pt x="35" y="20"/>
                  </a:cubicBezTo>
                  <a:cubicBezTo>
                    <a:pt x="34" y="21"/>
                    <a:pt x="32" y="22"/>
                    <a:pt x="31" y="24"/>
                  </a:cubicBezTo>
                  <a:cubicBezTo>
                    <a:pt x="22" y="32"/>
                    <a:pt x="12" y="36"/>
                    <a:pt x="1" y="28"/>
                  </a:cubicBezTo>
                  <a:cubicBezTo>
                    <a:pt x="1" y="27"/>
                    <a:pt x="0" y="28"/>
                    <a:pt x="1" y="28"/>
                  </a:cubicBezTo>
                  <a:cubicBezTo>
                    <a:pt x="10" y="44"/>
                    <a:pt x="29" y="31"/>
                    <a:pt x="38" y="21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5" name="Freeform 95"/>
          <p:cNvSpPr/>
          <p:nvPr/>
        </p:nvSpPr>
        <p:spPr bwMode="auto">
          <a:xfrm>
            <a:off x="1099359" y="4684607"/>
            <a:ext cx="256277" cy="137611"/>
          </a:xfrm>
          <a:custGeom>
            <a:avLst/>
            <a:gdLst>
              <a:gd name="T0" fmla="*/ 14 w 109"/>
              <a:gd name="T1" fmla="*/ 56 h 58"/>
              <a:gd name="T2" fmla="*/ 30 w 109"/>
              <a:gd name="T3" fmla="*/ 52 h 58"/>
              <a:gd name="T4" fmla="*/ 55 w 109"/>
              <a:gd name="T5" fmla="*/ 38 h 58"/>
              <a:gd name="T6" fmla="*/ 87 w 109"/>
              <a:gd name="T7" fmla="*/ 20 h 58"/>
              <a:gd name="T8" fmla="*/ 108 w 109"/>
              <a:gd name="T9" fmla="*/ 2 h 58"/>
              <a:gd name="T10" fmla="*/ 107 w 109"/>
              <a:gd name="T11" fmla="*/ 1 h 58"/>
              <a:gd name="T12" fmla="*/ 106 w 109"/>
              <a:gd name="T13" fmla="*/ 1 h 58"/>
              <a:gd name="T14" fmla="*/ 106 w 109"/>
              <a:gd name="T15" fmla="*/ 3 h 58"/>
              <a:gd name="T16" fmla="*/ 97 w 109"/>
              <a:gd name="T17" fmla="*/ 10 h 58"/>
              <a:gd name="T18" fmla="*/ 85 w 109"/>
              <a:gd name="T19" fmla="*/ 17 h 58"/>
              <a:gd name="T20" fmla="*/ 64 w 109"/>
              <a:gd name="T21" fmla="*/ 30 h 58"/>
              <a:gd name="T22" fmla="*/ 44 w 109"/>
              <a:gd name="T23" fmla="*/ 41 h 58"/>
              <a:gd name="T24" fmla="*/ 26 w 109"/>
              <a:gd name="T25" fmla="*/ 51 h 58"/>
              <a:gd name="T26" fmla="*/ 15 w 109"/>
              <a:gd name="T27" fmla="*/ 47 h 58"/>
              <a:gd name="T28" fmla="*/ 25 w 109"/>
              <a:gd name="T29" fmla="*/ 41 h 58"/>
              <a:gd name="T30" fmla="*/ 45 w 109"/>
              <a:gd name="T31" fmla="*/ 30 h 58"/>
              <a:gd name="T32" fmla="*/ 65 w 109"/>
              <a:gd name="T33" fmla="*/ 22 h 58"/>
              <a:gd name="T34" fmla="*/ 87 w 109"/>
              <a:gd name="T35" fmla="*/ 15 h 58"/>
              <a:gd name="T36" fmla="*/ 85 w 109"/>
              <a:gd name="T37" fmla="*/ 13 h 58"/>
              <a:gd name="T38" fmla="*/ 69 w 109"/>
              <a:gd name="T39" fmla="*/ 18 h 58"/>
              <a:gd name="T40" fmla="*/ 55 w 109"/>
              <a:gd name="T41" fmla="*/ 24 h 58"/>
              <a:gd name="T42" fmla="*/ 39 w 109"/>
              <a:gd name="T43" fmla="*/ 29 h 58"/>
              <a:gd name="T44" fmla="*/ 26 w 109"/>
              <a:gd name="T45" fmla="*/ 38 h 58"/>
              <a:gd name="T46" fmla="*/ 14 w 109"/>
              <a:gd name="T47" fmla="*/ 5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09" h="58">
                <a:moveTo>
                  <a:pt x="14" y="56"/>
                </a:moveTo>
                <a:cubicBezTo>
                  <a:pt x="19" y="58"/>
                  <a:pt x="26" y="55"/>
                  <a:pt x="30" y="52"/>
                </a:cubicBezTo>
                <a:cubicBezTo>
                  <a:pt x="39" y="48"/>
                  <a:pt x="47" y="43"/>
                  <a:pt x="55" y="38"/>
                </a:cubicBezTo>
                <a:cubicBezTo>
                  <a:pt x="66" y="33"/>
                  <a:pt x="76" y="26"/>
                  <a:pt x="87" y="20"/>
                </a:cubicBezTo>
                <a:cubicBezTo>
                  <a:pt x="95" y="15"/>
                  <a:pt x="103" y="11"/>
                  <a:pt x="108" y="2"/>
                </a:cubicBezTo>
                <a:cubicBezTo>
                  <a:pt x="109" y="2"/>
                  <a:pt x="108" y="0"/>
                  <a:pt x="107" y="1"/>
                </a:cubicBezTo>
                <a:cubicBezTo>
                  <a:pt x="107" y="1"/>
                  <a:pt x="106" y="1"/>
                  <a:pt x="106" y="1"/>
                </a:cubicBezTo>
                <a:cubicBezTo>
                  <a:pt x="105" y="1"/>
                  <a:pt x="105" y="3"/>
                  <a:pt x="106" y="3"/>
                </a:cubicBezTo>
                <a:cubicBezTo>
                  <a:pt x="104" y="2"/>
                  <a:pt x="98" y="9"/>
                  <a:pt x="97" y="10"/>
                </a:cubicBezTo>
                <a:cubicBezTo>
                  <a:pt x="93" y="13"/>
                  <a:pt x="89" y="15"/>
                  <a:pt x="85" y="17"/>
                </a:cubicBezTo>
                <a:cubicBezTo>
                  <a:pt x="78" y="22"/>
                  <a:pt x="71" y="26"/>
                  <a:pt x="64" y="30"/>
                </a:cubicBezTo>
                <a:cubicBezTo>
                  <a:pt x="57" y="34"/>
                  <a:pt x="50" y="37"/>
                  <a:pt x="44" y="41"/>
                </a:cubicBezTo>
                <a:cubicBezTo>
                  <a:pt x="38" y="44"/>
                  <a:pt x="33" y="48"/>
                  <a:pt x="26" y="51"/>
                </a:cubicBezTo>
                <a:cubicBezTo>
                  <a:pt x="24" y="52"/>
                  <a:pt x="13" y="57"/>
                  <a:pt x="15" y="47"/>
                </a:cubicBezTo>
                <a:cubicBezTo>
                  <a:pt x="16" y="44"/>
                  <a:pt x="23" y="42"/>
                  <a:pt x="25" y="41"/>
                </a:cubicBezTo>
                <a:cubicBezTo>
                  <a:pt x="32" y="38"/>
                  <a:pt x="38" y="33"/>
                  <a:pt x="45" y="30"/>
                </a:cubicBezTo>
                <a:cubicBezTo>
                  <a:pt x="52" y="28"/>
                  <a:pt x="58" y="25"/>
                  <a:pt x="65" y="22"/>
                </a:cubicBezTo>
                <a:cubicBezTo>
                  <a:pt x="72" y="19"/>
                  <a:pt x="80" y="19"/>
                  <a:pt x="87" y="15"/>
                </a:cubicBezTo>
                <a:cubicBezTo>
                  <a:pt x="88" y="14"/>
                  <a:pt x="87" y="12"/>
                  <a:pt x="85" y="13"/>
                </a:cubicBezTo>
                <a:cubicBezTo>
                  <a:pt x="80" y="16"/>
                  <a:pt x="74" y="16"/>
                  <a:pt x="69" y="18"/>
                </a:cubicBezTo>
                <a:cubicBezTo>
                  <a:pt x="64" y="20"/>
                  <a:pt x="60" y="22"/>
                  <a:pt x="55" y="24"/>
                </a:cubicBezTo>
                <a:cubicBezTo>
                  <a:pt x="50" y="27"/>
                  <a:pt x="44" y="27"/>
                  <a:pt x="39" y="29"/>
                </a:cubicBezTo>
                <a:cubicBezTo>
                  <a:pt x="34" y="31"/>
                  <a:pt x="31" y="35"/>
                  <a:pt x="26" y="38"/>
                </a:cubicBezTo>
                <a:cubicBezTo>
                  <a:pt x="23" y="40"/>
                  <a:pt x="0" y="51"/>
                  <a:pt x="14" y="5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98"/>
          <p:cNvSpPr/>
          <p:nvPr/>
        </p:nvSpPr>
        <p:spPr bwMode="auto">
          <a:xfrm>
            <a:off x="1346661" y="4951853"/>
            <a:ext cx="65814" cy="41882"/>
          </a:xfrm>
          <a:custGeom>
            <a:avLst/>
            <a:gdLst>
              <a:gd name="T0" fmla="*/ 3 w 28"/>
              <a:gd name="T1" fmla="*/ 17 h 18"/>
              <a:gd name="T2" fmla="*/ 19 w 28"/>
              <a:gd name="T3" fmla="*/ 13 h 18"/>
              <a:gd name="T4" fmla="*/ 28 w 28"/>
              <a:gd name="T5" fmla="*/ 1 h 18"/>
              <a:gd name="T6" fmla="*/ 26 w 28"/>
              <a:gd name="T7" fmla="*/ 1 h 18"/>
              <a:gd name="T8" fmla="*/ 17 w 28"/>
              <a:gd name="T9" fmla="*/ 10 h 18"/>
              <a:gd name="T10" fmla="*/ 3 w 28"/>
              <a:gd name="T11" fmla="*/ 13 h 18"/>
              <a:gd name="T12" fmla="*/ 3 w 28"/>
              <a:gd name="T13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8">
                <a:moveTo>
                  <a:pt x="3" y="17"/>
                </a:moveTo>
                <a:cubicBezTo>
                  <a:pt x="9" y="18"/>
                  <a:pt x="14" y="16"/>
                  <a:pt x="19" y="13"/>
                </a:cubicBezTo>
                <a:cubicBezTo>
                  <a:pt x="23" y="10"/>
                  <a:pt x="28" y="6"/>
                  <a:pt x="28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5" y="5"/>
                  <a:pt x="20" y="8"/>
                  <a:pt x="17" y="10"/>
                </a:cubicBezTo>
                <a:cubicBezTo>
                  <a:pt x="13" y="13"/>
                  <a:pt x="9" y="15"/>
                  <a:pt x="3" y="13"/>
                </a:cubicBezTo>
                <a:cubicBezTo>
                  <a:pt x="1" y="13"/>
                  <a:pt x="0" y="16"/>
                  <a:pt x="3" y="17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99"/>
          <p:cNvSpPr/>
          <p:nvPr/>
        </p:nvSpPr>
        <p:spPr bwMode="auto">
          <a:xfrm>
            <a:off x="1388542" y="4840168"/>
            <a:ext cx="49859" cy="18947"/>
          </a:xfrm>
          <a:custGeom>
            <a:avLst/>
            <a:gdLst>
              <a:gd name="T0" fmla="*/ 1 w 21"/>
              <a:gd name="T1" fmla="*/ 6 h 8"/>
              <a:gd name="T2" fmla="*/ 18 w 21"/>
              <a:gd name="T3" fmla="*/ 7 h 8"/>
              <a:gd name="T4" fmla="*/ 20 w 21"/>
              <a:gd name="T5" fmla="*/ 5 h 8"/>
              <a:gd name="T6" fmla="*/ 1 w 21"/>
              <a:gd name="T7" fmla="*/ 6 h 8"/>
              <a:gd name="T8" fmla="*/ 1 w 21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8">
                <a:moveTo>
                  <a:pt x="1" y="6"/>
                </a:moveTo>
                <a:cubicBezTo>
                  <a:pt x="6" y="7"/>
                  <a:pt x="13" y="3"/>
                  <a:pt x="18" y="7"/>
                </a:cubicBezTo>
                <a:cubicBezTo>
                  <a:pt x="19" y="8"/>
                  <a:pt x="21" y="6"/>
                  <a:pt x="20" y="5"/>
                </a:cubicBezTo>
                <a:cubicBezTo>
                  <a:pt x="15" y="0"/>
                  <a:pt x="7" y="5"/>
                  <a:pt x="1" y="6"/>
                </a:cubicBezTo>
                <a:cubicBezTo>
                  <a:pt x="0" y="6"/>
                  <a:pt x="0" y="6"/>
                  <a:pt x="1" y="6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00"/>
          <p:cNvSpPr/>
          <p:nvPr/>
        </p:nvSpPr>
        <p:spPr bwMode="auto">
          <a:xfrm>
            <a:off x="3050848" y="4729480"/>
            <a:ext cx="189465" cy="73792"/>
          </a:xfrm>
          <a:custGeom>
            <a:avLst/>
            <a:gdLst>
              <a:gd name="T0" fmla="*/ 77 w 80"/>
              <a:gd name="T1" fmla="*/ 0 h 31"/>
              <a:gd name="T2" fmla="*/ 4 w 80"/>
              <a:gd name="T3" fmla="*/ 20 h 31"/>
              <a:gd name="T4" fmla="*/ 36 w 80"/>
              <a:gd name="T5" fmla="*/ 26 h 31"/>
              <a:gd name="T6" fmla="*/ 58 w 80"/>
              <a:gd name="T7" fmla="*/ 19 h 31"/>
              <a:gd name="T8" fmla="*/ 76 w 80"/>
              <a:gd name="T9" fmla="*/ 11 h 31"/>
              <a:gd name="T10" fmla="*/ 76 w 80"/>
              <a:gd name="T11" fmla="*/ 10 h 31"/>
              <a:gd name="T12" fmla="*/ 60 w 80"/>
              <a:gd name="T13" fmla="*/ 15 h 31"/>
              <a:gd name="T14" fmla="*/ 44 w 80"/>
              <a:gd name="T15" fmla="*/ 20 h 31"/>
              <a:gd name="T16" fmla="*/ 25 w 80"/>
              <a:gd name="T17" fmla="*/ 23 h 31"/>
              <a:gd name="T18" fmla="*/ 10 w 80"/>
              <a:gd name="T19" fmla="*/ 20 h 31"/>
              <a:gd name="T20" fmla="*/ 17 w 80"/>
              <a:gd name="T21" fmla="*/ 15 h 31"/>
              <a:gd name="T22" fmla="*/ 50 w 80"/>
              <a:gd name="T23" fmla="*/ 8 h 31"/>
              <a:gd name="T24" fmla="*/ 79 w 80"/>
              <a:gd name="T25" fmla="*/ 2 h 31"/>
              <a:gd name="T26" fmla="*/ 77 w 80"/>
              <a:gd name="T2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" h="31">
                <a:moveTo>
                  <a:pt x="77" y="0"/>
                </a:moveTo>
                <a:cubicBezTo>
                  <a:pt x="69" y="5"/>
                  <a:pt x="0" y="7"/>
                  <a:pt x="4" y="20"/>
                </a:cubicBezTo>
                <a:cubicBezTo>
                  <a:pt x="8" y="31"/>
                  <a:pt x="29" y="27"/>
                  <a:pt x="36" y="26"/>
                </a:cubicBezTo>
                <a:cubicBezTo>
                  <a:pt x="44" y="24"/>
                  <a:pt x="51" y="22"/>
                  <a:pt x="58" y="19"/>
                </a:cubicBezTo>
                <a:cubicBezTo>
                  <a:pt x="64" y="16"/>
                  <a:pt x="72" y="16"/>
                  <a:pt x="76" y="11"/>
                </a:cubicBezTo>
                <a:cubicBezTo>
                  <a:pt x="77" y="11"/>
                  <a:pt x="76" y="10"/>
                  <a:pt x="76" y="10"/>
                </a:cubicBezTo>
                <a:cubicBezTo>
                  <a:pt x="72" y="13"/>
                  <a:pt x="64" y="13"/>
                  <a:pt x="60" y="15"/>
                </a:cubicBezTo>
                <a:cubicBezTo>
                  <a:pt x="55" y="16"/>
                  <a:pt x="50" y="18"/>
                  <a:pt x="44" y="20"/>
                </a:cubicBezTo>
                <a:cubicBezTo>
                  <a:pt x="38" y="21"/>
                  <a:pt x="31" y="23"/>
                  <a:pt x="25" y="23"/>
                </a:cubicBezTo>
                <a:cubicBezTo>
                  <a:pt x="22" y="23"/>
                  <a:pt x="11" y="23"/>
                  <a:pt x="10" y="20"/>
                </a:cubicBezTo>
                <a:cubicBezTo>
                  <a:pt x="9" y="17"/>
                  <a:pt x="15" y="15"/>
                  <a:pt x="17" y="15"/>
                </a:cubicBezTo>
                <a:cubicBezTo>
                  <a:pt x="28" y="13"/>
                  <a:pt x="39" y="10"/>
                  <a:pt x="50" y="8"/>
                </a:cubicBezTo>
                <a:cubicBezTo>
                  <a:pt x="59" y="6"/>
                  <a:pt x="70" y="7"/>
                  <a:pt x="79" y="2"/>
                </a:cubicBezTo>
                <a:cubicBezTo>
                  <a:pt x="80" y="1"/>
                  <a:pt x="79" y="0"/>
                  <a:pt x="77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01"/>
          <p:cNvSpPr/>
          <p:nvPr/>
        </p:nvSpPr>
        <p:spPr bwMode="auto">
          <a:xfrm>
            <a:off x="3287181" y="4748427"/>
            <a:ext cx="20941" cy="11966"/>
          </a:xfrm>
          <a:custGeom>
            <a:avLst/>
            <a:gdLst>
              <a:gd name="T0" fmla="*/ 8 w 9"/>
              <a:gd name="T1" fmla="*/ 0 h 5"/>
              <a:gd name="T2" fmla="*/ 2 w 9"/>
              <a:gd name="T3" fmla="*/ 1 h 5"/>
              <a:gd name="T4" fmla="*/ 2 w 9"/>
              <a:gd name="T5" fmla="*/ 4 h 5"/>
              <a:gd name="T6" fmla="*/ 9 w 9"/>
              <a:gd name="T7" fmla="*/ 1 h 5"/>
              <a:gd name="T8" fmla="*/ 8 w 9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5">
                <a:moveTo>
                  <a:pt x="8" y="0"/>
                </a:moveTo>
                <a:cubicBezTo>
                  <a:pt x="6" y="1"/>
                  <a:pt x="4" y="2"/>
                  <a:pt x="2" y="1"/>
                </a:cubicBezTo>
                <a:cubicBezTo>
                  <a:pt x="0" y="1"/>
                  <a:pt x="0" y="4"/>
                  <a:pt x="2" y="4"/>
                </a:cubicBezTo>
                <a:cubicBezTo>
                  <a:pt x="5" y="5"/>
                  <a:pt x="7" y="4"/>
                  <a:pt x="9" y="1"/>
                </a:cubicBezTo>
                <a:cubicBezTo>
                  <a:pt x="9" y="1"/>
                  <a:pt x="8" y="0"/>
                  <a:pt x="8" y="0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02"/>
          <p:cNvSpPr/>
          <p:nvPr/>
        </p:nvSpPr>
        <p:spPr bwMode="auto">
          <a:xfrm>
            <a:off x="1763484" y="5249013"/>
            <a:ext cx="417820" cy="188468"/>
          </a:xfrm>
          <a:custGeom>
            <a:avLst/>
            <a:gdLst>
              <a:gd name="T0" fmla="*/ 154 w 177"/>
              <a:gd name="T1" fmla="*/ 1 h 80"/>
              <a:gd name="T2" fmla="*/ 154 w 177"/>
              <a:gd name="T3" fmla="*/ 1 h 80"/>
              <a:gd name="T4" fmla="*/ 168 w 177"/>
              <a:gd name="T5" fmla="*/ 10 h 80"/>
              <a:gd name="T6" fmla="*/ 152 w 177"/>
              <a:gd name="T7" fmla="*/ 15 h 80"/>
              <a:gd name="T8" fmla="*/ 111 w 177"/>
              <a:gd name="T9" fmla="*/ 32 h 80"/>
              <a:gd name="T10" fmla="*/ 36 w 177"/>
              <a:gd name="T11" fmla="*/ 67 h 80"/>
              <a:gd name="T12" fmla="*/ 22 w 177"/>
              <a:gd name="T13" fmla="*/ 72 h 80"/>
              <a:gd name="T14" fmla="*/ 16 w 177"/>
              <a:gd name="T15" fmla="*/ 73 h 80"/>
              <a:gd name="T16" fmla="*/ 21 w 177"/>
              <a:gd name="T17" fmla="*/ 66 h 80"/>
              <a:gd name="T18" fmla="*/ 58 w 177"/>
              <a:gd name="T19" fmla="*/ 44 h 80"/>
              <a:gd name="T20" fmla="*/ 99 w 177"/>
              <a:gd name="T21" fmla="*/ 22 h 80"/>
              <a:gd name="T22" fmla="*/ 116 w 177"/>
              <a:gd name="T23" fmla="*/ 13 h 80"/>
              <a:gd name="T24" fmla="*/ 135 w 177"/>
              <a:gd name="T25" fmla="*/ 6 h 80"/>
              <a:gd name="T26" fmla="*/ 133 w 177"/>
              <a:gd name="T27" fmla="*/ 4 h 80"/>
              <a:gd name="T28" fmla="*/ 116 w 177"/>
              <a:gd name="T29" fmla="*/ 10 h 80"/>
              <a:gd name="T30" fmla="*/ 90 w 177"/>
              <a:gd name="T31" fmla="*/ 22 h 80"/>
              <a:gd name="T32" fmla="*/ 53 w 177"/>
              <a:gd name="T33" fmla="*/ 42 h 80"/>
              <a:gd name="T34" fmla="*/ 11 w 177"/>
              <a:gd name="T35" fmla="*/ 76 h 80"/>
              <a:gd name="T36" fmla="*/ 29 w 177"/>
              <a:gd name="T37" fmla="*/ 74 h 80"/>
              <a:gd name="T38" fmla="*/ 51 w 177"/>
              <a:gd name="T39" fmla="*/ 64 h 80"/>
              <a:gd name="T40" fmla="*/ 99 w 177"/>
              <a:gd name="T41" fmla="*/ 41 h 80"/>
              <a:gd name="T42" fmla="*/ 146 w 177"/>
              <a:gd name="T43" fmla="*/ 22 h 80"/>
              <a:gd name="T44" fmla="*/ 169 w 177"/>
              <a:gd name="T45" fmla="*/ 12 h 80"/>
              <a:gd name="T46" fmla="*/ 175 w 177"/>
              <a:gd name="T47" fmla="*/ 7 h 80"/>
              <a:gd name="T48" fmla="*/ 154 w 177"/>
              <a:gd name="T49" fmla="*/ 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7" h="80">
                <a:moveTo>
                  <a:pt x="154" y="1"/>
                </a:moveTo>
                <a:cubicBezTo>
                  <a:pt x="153" y="1"/>
                  <a:pt x="153" y="1"/>
                  <a:pt x="154" y="1"/>
                </a:cubicBezTo>
                <a:cubicBezTo>
                  <a:pt x="158" y="1"/>
                  <a:pt x="177" y="2"/>
                  <a:pt x="168" y="10"/>
                </a:cubicBezTo>
                <a:cubicBezTo>
                  <a:pt x="164" y="13"/>
                  <a:pt x="157" y="14"/>
                  <a:pt x="152" y="15"/>
                </a:cubicBezTo>
                <a:cubicBezTo>
                  <a:pt x="138" y="21"/>
                  <a:pt x="125" y="26"/>
                  <a:pt x="111" y="32"/>
                </a:cubicBezTo>
                <a:cubicBezTo>
                  <a:pt x="86" y="43"/>
                  <a:pt x="61" y="56"/>
                  <a:pt x="36" y="67"/>
                </a:cubicBezTo>
                <a:cubicBezTo>
                  <a:pt x="31" y="69"/>
                  <a:pt x="27" y="71"/>
                  <a:pt x="22" y="72"/>
                </a:cubicBezTo>
                <a:cubicBezTo>
                  <a:pt x="21" y="72"/>
                  <a:pt x="17" y="74"/>
                  <a:pt x="16" y="73"/>
                </a:cubicBezTo>
                <a:cubicBezTo>
                  <a:pt x="12" y="71"/>
                  <a:pt x="19" y="67"/>
                  <a:pt x="21" y="66"/>
                </a:cubicBezTo>
                <a:cubicBezTo>
                  <a:pt x="33" y="58"/>
                  <a:pt x="45" y="50"/>
                  <a:pt x="58" y="44"/>
                </a:cubicBezTo>
                <a:cubicBezTo>
                  <a:pt x="72" y="36"/>
                  <a:pt x="85" y="28"/>
                  <a:pt x="99" y="22"/>
                </a:cubicBezTo>
                <a:cubicBezTo>
                  <a:pt x="105" y="20"/>
                  <a:pt x="110" y="16"/>
                  <a:pt x="116" y="13"/>
                </a:cubicBezTo>
                <a:cubicBezTo>
                  <a:pt x="122" y="10"/>
                  <a:pt x="129" y="10"/>
                  <a:pt x="135" y="6"/>
                </a:cubicBezTo>
                <a:cubicBezTo>
                  <a:pt x="136" y="5"/>
                  <a:pt x="135" y="3"/>
                  <a:pt x="133" y="4"/>
                </a:cubicBezTo>
                <a:cubicBezTo>
                  <a:pt x="128" y="7"/>
                  <a:pt x="122" y="7"/>
                  <a:pt x="116" y="10"/>
                </a:cubicBezTo>
                <a:cubicBezTo>
                  <a:pt x="107" y="13"/>
                  <a:pt x="99" y="18"/>
                  <a:pt x="90" y="22"/>
                </a:cubicBezTo>
                <a:cubicBezTo>
                  <a:pt x="77" y="27"/>
                  <a:pt x="66" y="35"/>
                  <a:pt x="53" y="42"/>
                </a:cubicBezTo>
                <a:cubicBezTo>
                  <a:pt x="48" y="44"/>
                  <a:pt x="0" y="67"/>
                  <a:pt x="11" y="76"/>
                </a:cubicBezTo>
                <a:cubicBezTo>
                  <a:pt x="16" y="80"/>
                  <a:pt x="25" y="76"/>
                  <a:pt x="29" y="74"/>
                </a:cubicBezTo>
                <a:cubicBezTo>
                  <a:pt x="37" y="71"/>
                  <a:pt x="44" y="67"/>
                  <a:pt x="51" y="64"/>
                </a:cubicBezTo>
                <a:cubicBezTo>
                  <a:pt x="67" y="56"/>
                  <a:pt x="83" y="49"/>
                  <a:pt x="99" y="41"/>
                </a:cubicBezTo>
                <a:cubicBezTo>
                  <a:pt x="115" y="34"/>
                  <a:pt x="130" y="28"/>
                  <a:pt x="146" y="22"/>
                </a:cubicBezTo>
                <a:cubicBezTo>
                  <a:pt x="153" y="18"/>
                  <a:pt x="161" y="16"/>
                  <a:pt x="169" y="12"/>
                </a:cubicBezTo>
                <a:cubicBezTo>
                  <a:pt x="171" y="11"/>
                  <a:pt x="175" y="10"/>
                  <a:pt x="175" y="7"/>
                </a:cubicBezTo>
                <a:cubicBezTo>
                  <a:pt x="175" y="0"/>
                  <a:pt x="158" y="0"/>
                  <a:pt x="154" y="1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03"/>
          <p:cNvSpPr/>
          <p:nvPr/>
        </p:nvSpPr>
        <p:spPr bwMode="auto">
          <a:xfrm>
            <a:off x="1657782" y="5465403"/>
            <a:ext cx="23932" cy="23932"/>
          </a:xfrm>
          <a:custGeom>
            <a:avLst/>
            <a:gdLst>
              <a:gd name="T0" fmla="*/ 3 w 10"/>
              <a:gd name="T1" fmla="*/ 3 h 10"/>
              <a:gd name="T2" fmla="*/ 0 w 10"/>
              <a:gd name="T3" fmla="*/ 9 h 10"/>
              <a:gd name="T4" fmla="*/ 2 w 10"/>
              <a:gd name="T5" fmla="*/ 10 h 10"/>
              <a:gd name="T6" fmla="*/ 6 w 10"/>
              <a:gd name="T7" fmla="*/ 7 h 10"/>
              <a:gd name="T8" fmla="*/ 5 w 10"/>
              <a:gd name="T9" fmla="*/ 6 h 10"/>
              <a:gd name="T10" fmla="*/ 6 w 10"/>
              <a:gd name="T11" fmla="*/ 5 h 10"/>
              <a:gd name="T12" fmla="*/ 9 w 10"/>
              <a:gd name="T13" fmla="*/ 1 h 10"/>
              <a:gd name="T14" fmla="*/ 9 w 10"/>
              <a:gd name="T15" fmla="*/ 0 h 10"/>
              <a:gd name="T16" fmla="*/ 3 w 10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3" y="3"/>
                </a:moveTo>
                <a:cubicBezTo>
                  <a:pt x="2" y="5"/>
                  <a:pt x="0" y="7"/>
                  <a:pt x="0" y="9"/>
                </a:cubicBezTo>
                <a:cubicBezTo>
                  <a:pt x="0" y="10"/>
                  <a:pt x="1" y="10"/>
                  <a:pt x="2" y="10"/>
                </a:cubicBezTo>
                <a:cubicBezTo>
                  <a:pt x="4" y="10"/>
                  <a:pt x="5" y="9"/>
                  <a:pt x="6" y="7"/>
                </a:cubicBezTo>
                <a:cubicBezTo>
                  <a:pt x="6" y="7"/>
                  <a:pt x="5" y="6"/>
                  <a:pt x="5" y="6"/>
                </a:cubicBezTo>
                <a:cubicBezTo>
                  <a:pt x="5" y="6"/>
                  <a:pt x="5" y="5"/>
                  <a:pt x="6" y="5"/>
                </a:cubicBezTo>
                <a:cubicBezTo>
                  <a:pt x="7" y="4"/>
                  <a:pt x="8" y="3"/>
                  <a:pt x="9" y="1"/>
                </a:cubicBezTo>
                <a:cubicBezTo>
                  <a:pt x="10" y="1"/>
                  <a:pt x="9" y="1"/>
                  <a:pt x="9" y="0"/>
                </a:cubicBezTo>
                <a:cubicBezTo>
                  <a:pt x="7" y="0"/>
                  <a:pt x="5" y="2"/>
                  <a:pt x="3" y="3"/>
                </a:cubicBezTo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3736621" y="2285118"/>
            <a:ext cx="7356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solidFill>
                  <a:srgbClr val="005790"/>
                </a:solidFill>
                <a:cs typeface="+mn-ea"/>
                <a:sym typeface="+mn-lt"/>
              </a:rPr>
              <a:t>经济学基础 </a:t>
            </a:r>
            <a:r>
              <a:rPr lang="zh-CN" altLang="en-US" sz="6000" b="1">
                <a:solidFill>
                  <a:srgbClr val="C00000"/>
                </a:solidFill>
                <a:cs typeface="+mn-ea"/>
                <a:sym typeface="+mn-lt"/>
              </a:rPr>
              <a:t>第一</a:t>
            </a:r>
            <a:r>
              <a:rPr lang="zh-CN" altLang="en-US" sz="6000" b="1" dirty="0">
                <a:solidFill>
                  <a:srgbClr val="C00000"/>
                </a:solidFill>
                <a:cs typeface="+mn-ea"/>
                <a:sym typeface="+mn-lt"/>
              </a:rPr>
              <a:t>章</a:t>
            </a:r>
          </a:p>
        </p:txBody>
      </p:sp>
      <p:sp>
        <p:nvSpPr>
          <p:cNvPr id="149" name="Freeform 21"/>
          <p:cNvSpPr/>
          <p:nvPr/>
        </p:nvSpPr>
        <p:spPr bwMode="auto">
          <a:xfrm>
            <a:off x="5378272" y="3348169"/>
            <a:ext cx="6021079" cy="128902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0057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3" name="Freeform 6"/>
          <p:cNvSpPr>
            <a:spLocks noEditPoints="1"/>
          </p:cNvSpPr>
          <p:nvPr/>
        </p:nvSpPr>
        <p:spPr bwMode="auto">
          <a:xfrm rot="20865873">
            <a:off x="4689793" y="5728224"/>
            <a:ext cx="613640" cy="665934"/>
          </a:xfrm>
          <a:custGeom>
            <a:avLst/>
            <a:gdLst>
              <a:gd name="T0" fmla="*/ 5 w 545"/>
              <a:gd name="T1" fmla="*/ 451 h 609"/>
              <a:gd name="T2" fmla="*/ 70 w 545"/>
              <a:gd name="T3" fmla="*/ 475 h 609"/>
              <a:gd name="T4" fmla="*/ 187 w 545"/>
              <a:gd name="T5" fmla="*/ 467 h 609"/>
              <a:gd name="T6" fmla="*/ 241 w 545"/>
              <a:gd name="T7" fmla="*/ 595 h 609"/>
              <a:gd name="T8" fmla="*/ 293 w 545"/>
              <a:gd name="T9" fmla="*/ 603 h 609"/>
              <a:gd name="T10" fmla="*/ 338 w 545"/>
              <a:gd name="T11" fmla="*/ 537 h 609"/>
              <a:gd name="T12" fmla="*/ 438 w 545"/>
              <a:gd name="T13" fmla="*/ 472 h 609"/>
              <a:gd name="T14" fmla="*/ 526 w 545"/>
              <a:gd name="T15" fmla="*/ 463 h 609"/>
              <a:gd name="T16" fmla="*/ 542 w 545"/>
              <a:gd name="T17" fmla="*/ 412 h 609"/>
              <a:gd name="T18" fmla="*/ 455 w 545"/>
              <a:gd name="T19" fmla="*/ 304 h 609"/>
              <a:gd name="T20" fmla="*/ 540 w 545"/>
              <a:gd name="T21" fmla="*/ 205 h 609"/>
              <a:gd name="T22" fmla="*/ 534 w 545"/>
              <a:gd name="T23" fmla="*/ 151 h 609"/>
              <a:gd name="T24" fmla="*/ 460 w 545"/>
              <a:gd name="T25" fmla="*/ 135 h 609"/>
              <a:gd name="T26" fmla="*/ 345 w 545"/>
              <a:gd name="T27" fmla="*/ 94 h 609"/>
              <a:gd name="T28" fmla="*/ 297 w 545"/>
              <a:gd name="T29" fmla="*/ 9 h 609"/>
              <a:gd name="T30" fmla="*/ 249 w 545"/>
              <a:gd name="T31" fmla="*/ 8 h 609"/>
              <a:gd name="T32" fmla="*/ 189 w 545"/>
              <a:gd name="T33" fmla="*/ 128 h 609"/>
              <a:gd name="T34" fmla="*/ 67 w 545"/>
              <a:gd name="T35" fmla="*/ 135 h 609"/>
              <a:gd name="T36" fmla="*/ 5 w 545"/>
              <a:gd name="T37" fmla="*/ 158 h 609"/>
              <a:gd name="T38" fmla="*/ 25 w 545"/>
              <a:gd name="T39" fmla="*/ 239 h 609"/>
              <a:gd name="T40" fmla="*/ 66 w 545"/>
              <a:gd name="T41" fmla="*/ 328 h 609"/>
              <a:gd name="T42" fmla="*/ 340 w 545"/>
              <a:gd name="T43" fmla="*/ 491 h 609"/>
              <a:gd name="T44" fmla="*/ 293 w 545"/>
              <a:gd name="T45" fmla="*/ 590 h 609"/>
              <a:gd name="T46" fmla="*/ 251 w 545"/>
              <a:gd name="T47" fmla="*/ 587 h 609"/>
              <a:gd name="T48" fmla="*/ 203 w 545"/>
              <a:gd name="T49" fmla="*/ 486 h 609"/>
              <a:gd name="T50" fmla="*/ 310 w 545"/>
              <a:gd name="T51" fmla="*/ 433 h 609"/>
              <a:gd name="T52" fmla="*/ 174 w 545"/>
              <a:gd name="T53" fmla="*/ 350 h 609"/>
              <a:gd name="T54" fmla="*/ 172 w 545"/>
              <a:gd name="T55" fmla="*/ 261 h 609"/>
              <a:gd name="T56" fmla="*/ 272 w 545"/>
              <a:gd name="T57" fmla="*/ 205 h 609"/>
              <a:gd name="T58" fmla="*/ 360 w 545"/>
              <a:gd name="T59" fmla="*/ 356 h 609"/>
              <a:gd name="T60" fmla="*/ 186 w 545"/>
              <a:gd name="T61" fmla="*/ 356 h 609"/>
              <a:gd name="T62" fmla="*/ 194 w 545"/>
              <a:gd name="T63" fmla="*/ 173 h 609"/>
              <a:gd name="T64" fmla="*/ 186 w 545"/>
              <a:gd name="T65" fmla="*/ 239 h 609"/>
              <a:gd name="T66" fmla="*/ 359 w 545"/>
              <a:gd name="T67" fmla="*/ 239 h 609"/>
              <a:gd name="T68" fmla="*/ 403 w 545"/>
              <a:gd name="T69" fmla="*/ 282 h 609"/>
              <a:gd name="T70" fmla="*/ 372 w 545"/>
              <a:gd name="T71" fmla="*/ 275 h 609"/>
              <a:gd name="T72" fmla="*/ 318 w 545"/>
              <a:gd name="T73" fmla="*/ 424 h 609"/>
              <a:gd name="T74" fmla="*/ 259 w 545"/>
              <a:gd name="T75" fmla="*/ 410 h 609"/>
              <a:gd name="T76" fmla="*/ 225 w 545"/>
              <a:gd name="T77" fmla="*/ 393 h 609"/>
              <a:gd name="T78" fmla="*/ 523 w 545"/>
              <a:gd name="T79" fmla="*/ 452 h 609"/>
              <a:gd name="T80" fmla="*/ 419 w 545"/>
              <a:gd name="T81" fmla="*/ 456 h 609"/>
              <a:gd name="T82" fmla="*/ 371 w 545"/>
              <a:gd name="T83" fmla="*/ 363 h 609"/>
              <a:gd name="T84" fmla="*/ 510 w 545"/>
              <a:gd name="T85" fmla="*/ 378 h 609"/>
              <a:gd name="T86" fmla="*/ 448 w 545"/>
              <a:gd name="T87" fmla="*/ 148 h 609"/>
              <a:gd name="T88" fmla="*/ 525 w 545"/>
              <a:gd name="T89" fmla="*/ 159 h 609"/>
              <a:gd name="T90" fmla="*/ 519 w 545"/>
              <a:gd name="T91" fmla="*/ 219 h 609"/>
              <a:gd name="T92" fmla="*/ 428 w 545"/>
              <a:gd name="T93" fmla="*/ 283 h 609"/>
              <a:gd name="T94" fmla="*/ 424 w 545"/>
              <a:gd name="T95" fmla="*/ 153 h 609"/>
              <a:gd name="T96" fmla="*/ 236 w 545"/>
              <a:gd name="T97" fmla="*/ 38 h 609"/>
              <a:gd name="T98" fmla="*/ 275 w 545"/>
              <a:gd name="T99" fmla="*/ 12 h 609"/>
              <a:gd name="T100" fmla="*/ 328 w 545"/>
              <a:gd name="T101" fmla="*/ 81 h 609"/>
              <a:gd name="T102" fmla="*/ 344 w 545"/>
              <a:gd name="T103" fmla="*/ 163 h 609"/>
              <a:gd name="T104" fmla="*/ 201 w 545"/>
              <a:gd name="T105" fmla="*/ 135 h 609"/>
              <a:gd name="T106" fmla="*/ 16 w 545"/>
              <a:gd name="T107" fmla="*/ 200 h 609"/>
              <a:gd name="T108" fmla="*/ 19 w 545"/>
              <a:gd name="T109" fmla="*/ 161 h 609"/>
              <a:gd name="T110" fmla="*/ 135 w 545"/>
              <a:gd name="T111" fmla="*/ 157 h 609"/>
              <a:gd name="T112" fmla="*/ 174 w 545"/>
              <a:gd name="T113" fmla="*/ 247 h 609"/>
              <a:gd name="T114" fmla="*/ 178 w 545"/>
              <a:gd name="T115" fmla="*/ 402 h 609"/>
              <a:gd name="T116" fmla="*/ 77 w 545"/>
              <a:gd name="T117" fmla="*/ 463 h 609"/>
              <a:gd name="T118" fmla="*/ 9 w 545"/>
              <a:gd name="T119" fmla="*/ 432 h 609"/>
              <a:gd name="T120" fmla="*/ 100 w 545"/>
              <a:gd name="T121" fmla="*/ 313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5" h="609">
                <a:moveTo>
                  <a:pt x="4" y="408"/>
                </a:moveTo>
                <a:lnTo>
                  <a:pt x="4" y="408"/>
                </a:lnTo>
                <a:lnTo>
                  <a:pt x="1" y="420"/>
                </a:lnTo>
                <a:lnTo>
                  <a:pt x="0" y="427"/>
                </a:lnTo>
                <a:lnTo>
                  <a:pt x="0" y="433"/>
                </a:lnTo>
                <a:lnTo>
                  <a:pt x="1" y="439"/>
                </a:lnTo>
                <a:lnTo>
                  <a:pt x="2" y="445"/>
                </a:lnTo>
                <a:lnTo>
                  <a:pt x="5" y="451"/>
                </a:lnTo>
                <a:lnTo>
                  <a:pt x="9" y="456"/>
                </a:lnTo>
                <a:lnTo>
                  <a:pt x="9" y="456"/>
                </a:lnTo>
                <a:lnTo>
                  <a:pt x="14" y="462"/>
                </a:lnTo>
                <a:lnTo>
                  <a:pt x="21" y="467"/>
                </a:lnTo>
                <a:lnTo>
                  <a:pt x="29" y="470"/>
                </a:lnTo>
                <a:lnTo>
                  <a:pt x="37" y="472"/>
                </a:lnTo>
                <a:lnTo>
                  <a:pt x="54" y="474"/>
                </a:lnTo>
                <a:lnTo>
                  <a:pt x="70" y="475"/>
                </a:lnTo>
                <a:lnTo>
                  <a:pt x="70" y="475"/>
                </a:lnTo>
                <a:lnTo>
                  <a:pt x="100" y="474"/>
                </a:lnTo>
                <a:lnTo>
                  <a:pt x="128" y="468"/>
                </a:lnTo>
                <a:lnTo>
                  <a:pt x="156" y="463"/>
                </a:lnTo>
                <a:lnTo>
                  <a:pt x="185" y="454"/>
                </a:lnTo>
                <a:lnTo>
                  <a:pt x="185" y="454"/>
                </a:lnTo>
                <a:lnTo>
                  <a:pt x="187" y="467"/>
                </a:lnTo>
                <a:lnTo>
                  <a:pt x="187" y="467"/>
                </a:lnTo>
                <a:lnTo>
                  <a:pt x="193" y="495"/>
                </a:lnTo>
                <a:lnTo>
                  <a:pt x="202" y="524"/>
                </a:lnTo>
                <a:lnTo>
                  <a:pt x="212" y="551"/>
                </a:lnTo>
                <a:lnTo>
                  <a:pt x="218" y="564"/>
                </a:lnTo>
                <a:lnTo>
                  <a:pt x="226" y="576"/>
                </a:lnTo>
                <a:lnTo>
                  <a:pt x="226" y="576"/>
                </a:lnTo>
                <a:lnTo>
                  <a:pt x="236" y="590"/>
                </a:lnTo>
                <a:lnTo>
                  <a:pt x="241" y="595"/>
                </a:lnTo>
                <a:lnTo>
                  <a:pt x="247" y="601"/>
                </a:lnTo>
                <a:lnTo>
                  <a:pt x="253" y="605"/>
                </a:lnTo>
                <a:lnTo>
                  <a:pt x="262" y="607"/>
                </a:lnTo>
                <a:lnTo>
                  <a:pt x="268" y="609"/>
                </a:lnTo>
                <a:lnTo>
                  <a:pt x="276" y="609"/>
                </a:lnTo>
                <a:lnTo>
                  <a:pt x="276" y="609"/>
                </a:lnTo>
                <a:lnTo>
                  <a:pt x="286" y="607"/>
                </a:lnTo>
                <a:lnTo>
                  <a:pt x="293" y="603"/>
                </a:lnTo>
                <a:lnTo>
                  <a:pt x="301" y="598"/>
                </a:lnTo>
                <a:lnTo>
                  <a:pt x="306" y="593"/>
                </a:lnTo>
                <a:lnTo>
                  <a:pt x="313" y="586"/>
                </a:lnTo>
                <a:lnTo>
                  <a:pt x="317" y="578"/>
                </a:lnTo>
                <a:lnTo>
                  <a:pt x="326" y="564"/>
                </a:lnTo>
                <a:lnTo>
                  <a:pt x="326" y="564"/>
                </a:lnTo>
                <a:lnTo>
                  <a:pt x="332" y="551"/>
                </a:lnTo>
                <a:lnTo>
                  <a:pt x="338" y="537"/>
                </a:lnTo>
                <a:lnTo>
                  <a:pt x="348" y="509"/>
                </a:lnTo>
                <a:lnTo>
                  <a:pt x="355" y="481"/>
                </a:lnTo>
                <a:lnTo>
                  <a:pt x="360" y="452"/>
                </a:lnTo>
                <a:lnTo>
                  <a:pt x="360" y="452"/>
                </a:lnTo>
                <a:lnTo>
                  <a:pt x="380" y="459"/>
                </a:lnTo>
                <a:lnTo>
                  <a:pt x="380" y="459"/>
                </a:lnTo>
                <a:lnTo>
                  <a:pt x="409" y="466"/>
                </a:lnTo>
                <a:lnTo>
                  <a:pt x="438" y="472"/>
                </a:lnTo>
                <a:lnTo>
                  <a:pt x="453" y="474"/>
                </a:lnTo>
                <a:lnTo>
                  <a:pt x="468" y="475"/>
                </a:lnTo>
                <a:lnTo>
                  <a:pt x="483" y="475"/>
                </a:lnTo>
                <a:lnTo>
                  <a:pt x="498" y="474"/>
                </a:lnTo>
                <a:lnTo>
                  <a:pt x="498" y="474"/>
                </a:lnTo>
                <a:lnTo>
                  <a:pt x="513" y="470"/>
                </a:lnTo>
                <a:lnTo>
                  <a:pt x="519" y="467"/>
                </a:lnTo>
                <a:lnTo>
                  <a:pt x="526" y="463"/>
                </a:lnTo>
                <a:lnTo>
                  <a:pt x="533" y="459"/>
                </a:lnTo>
                <a:lnTo>
                  <a:pt x="537" y="454"/>
                </a:lnTo>
                <a:lnTo>
                  <a:pt x="541" y="447"/>
                </a:lnTo>
                <a:lnTo>
                  <a:pt x="544" y="440"/>
                </a:lnTo>
                <a:lnTo>
                  <a:pt x="544" y="440"/>
                </a:lnTo>
                <a:lnTo>
                  <a:pt x="545" y="431"/>
                </a:lnTo>
                <a:lnTo>
                  <a:pt x="545" y="421"/>
                </a:lnTo>
                <a:lnTo>
                  <a:pt x="542" y="412"/>
                </a:lnTo>
                <a:lnTo>
                  <a:pt x="538" y="404"/>
                </a:lnTo>
                <a:lnTo>
                  <a:pt x="529" y="386"/>
                </a:lnTo>
                <a:lnTo>
                  <a:pt x="519" y="371"/>
                </a:lnTo>
                <a:lnTo>
                  <a:pt x="519" y="371"/>
                </a:lnTo>
                <a:lnTo>
                  <a:pt x="505" y="354"/>
                </a:lnTo>
                <a:lnTo>
                  <a:pt x="488" y="336"/>
                </a:lnTo>
                <a:lnTo>
                  <a:pt x="472" y="320"/>
                </a:lnTo>
                <a:lnTo>
                  <a:pt x="455" y="304"/>
                </a:lnTo>
                <a:lnTo>
                  <a:pt x="455" y="304"/>
                </a:lnTo>
                <a:lnTo>
                  <a:pt x="476" y="285"/>
                </a:lnTo>
                <a:lnTo>
                  <a:pt x="496" y="265"/>
                </a:lnTo>
                <a:lnTo>
                  <a:pt x="515" y="243"/>
                </a:lnTo>
                <a:lnTo>
                  <a:pt x="525" y="231"/>
                </a:lnTo>
                <a:lnTo>
                  <a:pt x="532" y="219"/>
                </a:lnTo>
                <a:lnTo>
                  <a:pt x="532" y="219"/>
                </a:lnTo>
                <a:lnTo>
                  <a:pt x="540" y="205"/>
                </a:lnTo>
                <a:lnTo>
                  <a:pt x="542" y="197"/>
                </a:lnTo>
                <a:lnTo>
                  <a:pt x="544" y="189"/>
                </a:lnTo>
                <a:lnTo>
                  <a:pt x="545" y="181"/>
                </a:lnTo>
                <a:lnTo>
                  <a:pt x="544" y="174"/>
                </a:lnTo>
                <a:lnTo>
                  <a:pt x="542" y="166"/>
                </a:lnTo>
                <a:lnTo>
                  <a:pt x="540" y="158"/>
                </a:lnTo>
                <a:lnTo>
                  <a:pt x="540" y="158"/>
                </a:lnTo>
                <a:lnTo>
                  <a:pt x="534" y="151"/>
                </a:lnTo>
                <a:lnTo>
                  <a:pt x="526" y="146"/>
                </a:lnTo>
                <a:lnTo>
                  <a:pt x="519" y="142"/>
                </a:lnTo>
                <a:lnTo>
                  <a:pt x="510" y="139"/>
                </a:lnTo>
                <a:lnTo>
                  <a:pt x="500" y="136"/>
                </a:lnTo>
                <a:lnTo>
                  <a:pt x="491" y="136"/>
                </a:lnTo>
                <a:lnTo>
                  <a:pt x="473" y="135"/>
                </a:lnTo>
                <a:lnTo>
                  <a:pt x="473" y="135"/>
                </a:lnTo>
                <a:lnTo>
                  <a:pt x="460" y="135"/>
                </a:lnTo>
                <a:lnTo>
                  <a:pt x="445" y="136"/>
                </a:lnTo>
                <a:lnTo>
                  <a:pt x="417" y="142"/>
                </a:lnTo>
                <a:lnTo>
                  <a:pt x="388" y="148"/>
                </a:lnTo>
                <a:lnTo>
                  <a:pt x="360" y="158"/>
                </a:lnTo>
                <a:lnTo>
                  <a:pt x="360" y="158"/>
                </a:lnTo>
                <a:lnTo>
                  <a:pt x="352" y="120"/>
                </a:lnTo>
                <a:lnTo>
                  <a:pt x="352" y="120"/>
                </a:lnTo>
                <a:lnTo>
                  <a:pt x="345" y="94"/>
                </a:lnTo>
                <a:lnTo>
                  <a:pt x="337" y="70"/>
                </a:lnTo>
                <a:lnTo>
                  <a:pt x="332" y="57"/>
                </a:lnTo>
                <a:lnTo>
                  <a:pt x="326" y="46"/>
                </a:lnTo>
                <a:lnTo>
                  <a:pt x="320" y="34"/>
                </a:lnTo>
                <a:lnTo>
                  <a:pt x="311" y="23"/>
                </a:lnTo>
                <a:lnTo>
                  <a:pt x="311" y="23"/>
                </a:lnTo>
                <a:lnTo>
                  <a:pt x="302" y="13"/>
                </a:lnTo>
                <a:lnTo>
                  <a:pt x="297" y="9"/>
                </a:lnTo>
                <a:lnTo>
                  <a:pt x="290" y="5"/>
                </a:lnTo>
                <a:lnTo>
                  <a:pt x="284" y="3"/>
                </a:lnTo>
                <a:lnTo>
                  <a:pt x="278" y="1"/>
                </a:lnTo>
                <a:lnTo>
                  <a:pt x="271" y="0"/>
                </a:lnTo>
                <a:lnTo>
                  <a:pt x="264" y="1"/>
                </a:lnTo>
                <a:lnTo>
                  <a:pt x="264" y="1"/>
                </a:lnTo>
                <a:lnTo>
                  <a:pt x="256" y="4"/>
                </a:lnTo>
                <a:lnTo>
                  <a:pt x="249" y="8"/>
                </a:lnTo>
                <a:lnTo>
                  <a:pt x="243" y="12"/>
                </a:lnTo>
                <a:lnTo>
                  <a:pt x="236" y="19"/>
                </a:lnTo>
                <a:lnTo>
                  <a:pt x="226" y="32"/>
                </a:lnTo>
                <a:lnTo>
                  <a:pt x="218" y="46"/>
                </a:lnTo>
                <a:lnTo>
                  <a:pt x="218" y="46"/>
                </a:lnTo>
                <a:lnTo>
                  <a:pt x="206" y="73"/>
                </a:lnTo>
                <a:lnTo>
                  <a:pt x="197" y="100"/>
                </a:lnTo>
                <a:lnTo>
                  <a:pt x="189" y="128"/>
                </a:lnTo>
                <a:lnTo>
                  <a:pt x="182" y="158"/>
                </a:lnTo>
                <a:lnTo>
                  <a:pt x="182" y="158"/>
                </a:lnTo>
                <a:lnTo>
                  <a:pt x="156" y="150"/>
                </a:lnTo>
                <a:lnTo>
                  <a:pt x="129" y="143"/>
                </a:lnTo>
                <a:lnTo>
                  <a:pt x="129" y="143"/>
                </a:lnTo>
                <a:lnTo>
                  <a:pt x="105" y="138"/>
                </a:lnTo>
                <a:lnTo>
                  <a:pt x="79" y="135"/>
                </a:lnTo>
                <a:lnTo>
                  <a:pt x="67" y="135"/>
                </a:lnTo>
                <a:lnTo>
                  <a:pt x="54" y="135"/>
                </a:lnTo>
                <a:lnTo>
                  <a:pt x="41" y="138"/>
                </a:lnTo>
                <a:lnTo>
                  <a:pt x="29" y="140"/>
                </a:lnTo>
                <a:lnTo>
                  <a:pt x="29" y="140"/>
                </a:lnTo>
                <a:lnTo>
                  <a:pt x="21" y="144"/>
                </a:lnTo>
                <a:lnTo>
                  <a:pt x="14" y="148"/>
                </a:lnTo>
                <a:lnTo>
                  <a:pt x="9" y="153"/>
                </a:lnTo>
                <a:lnTo>
                  <a:pt x="5" y="158"/>
                </a:lnTo>
                <a:lnTo>
                  <a:pt x="2" y="165"/>
                </a:lnTo>
                <a:lnTo>
                  <a:pt x="1" y="171"/>
                </a:lnTo>
                <a:lnTo>
                  <a:pt x="1" y="178"/>
                </a:lnTo>
                <a:lnTo>
                  <a:pt x="1" y="185"/>
                </a:lnTo>
                <a:lnTo>
                  <a:pt x="4" y="198"/>
                </a:lnTo>
                <a:lnTo>
                  <a:pt x="9" y="213"/>
                </a:lnTo>
                <a:lnTo>
                  <a:pt x="17" y="227"/>
                </a:lnTo>
                <a:lnTo>
                  <a:pt x="25" y="239"/>
                </a:lnTo>
                <a:lnTo>
                  <a:pt x="25" y="239"/>
                </a:lnTo>
                <a:lnTo>
                  <a:pt x="40" y="256"/>
                </a:lnTo>
                <a:lnTo>
                  <a:pt x="55" y="274"/>
                </a:lnTo>
                <a:lnTo>
                  <a:pt x="73" y="290"/>
                </a:lnTo>
                <a:lnTo>
                  <a:pt x="90" y="306"/>
                </a:lnTo>
                <a:lnTo>
                  <a:pt x="90" y="306"/>
                </a:lnTo>
                <a:lnTo>
                  <a:pt x="66" y="328"/>
                </a:lnTo>
                <a:lnTo>
                  <a:pt x="66" y="328"/>
                </a:lnTo>
                <a:lnTo>
                  <a:pt x="47" y="346"/>
                </a:lnTo>
                <a:lnTo>
                  <a:pt x="31" y="364"/>
                </a:lnTo>
                <a:lnTo>
                  <a:pt x="23" y="374"/>
                </a:lnTo>
                <a:lnTo>
                  <a:pt x="16" y="385"/>
                </a:lnTo>
                <a:lnTo>
                  <a:pt x="9" y="396"/>
                </a:lnTo>
                <a:lnTo>
                  <a:pt x="4" y="408"/>
                </a:lnTo>
                <a:lnTo>
                  <a:pt x="4" y="408"/>
                </a:lnTo>
                <a:close/>
                <a:moveTo>
                  <a:pt x="340" y="491"/>
                </a:moveTo>
                <a:lnTo>
                  <a:pt x="340" y="491"/>
                </a:lnTo>
                <a:lnTo>
                  <a:pt x="332" y="518"/>
                </a:lnTo>
                <a:lnTo>
                  <a:pt x="328" y="531"/>
                </a:lnTo>
                <a:lnTo>
                  <a:pt x="322" y="544"/>
                </a:lnTo>
                <a:lnTo>
                  <a:pt x="317" y="556"/>
                </a:lnTo>
                <a:lnTo>
                  <a:pt x="310" y="568"/>
                </a:lnTo>
                <a:lnTo>
                  <a:pt x="302" y="579"/>
                </a:lnTo>
                <a:lnTo>
                  <a:pt x="293" y="590"/>
                </a:lnTo>
                <a:lnTo>
                  <a:pt x="293" y="590"/>
                </a:lnTo>
                <a:lnTo>
                  <a:pt x="289" y="593"/>
                </a:lnTo>
                <a:lnTo>
                  <a:pt x="283" y="595"/>
                </a:lnTo>
                <a:lnTo>
                  <a:pt x="279" y="597"/>
                </a:lnTo>
                <a:lnTo>
                  <a:pt x="275" y="598"/>
                </a:lnTo>
                <a:lnTo>
                  <a:pt x="266" y="597"/>
                </a:lnTo>
                <a:lnTo>
                  <a:pt x="257" y="593"/>
                </a:lnTo>
                <a:lnTo>
                  <a:pt x="251" y="587"/>
                </a:lnTo>
                <a:lnTo>
                  <a:pt x="244" y="580"/>
                </a:lnTo>
                <a:lnTo>
                  <a:pt x="237" y="572"/>
                </a:lnTo>
                <a:lnTo>
                  <a:pt x="232" y="564"/>
                </a:lnTo>
                <a:lnTo>
                  <a:pt x="232" y="564"/>
                </a:lnTo>
                <a:lnTo>
                  <a:pt x="225" y="552"/>
                </a:lnTo>
                <a:lnTo>
                  <a:pt x="220" y="540"/>
                </a:lnTo>
                <a:lnTo>
                  <a:pt x="210" y="513"/>
                </a:lnTo>
                <a:lnTo>
                  <a:pt x="203" y="486"/>
                </a:lnTo>
                <a:lnTo>
                  <a:pt x="197" y="458"/>
                </a:lnTo>
                <a:lnTo>
                  <a:pt x="197" y="458"/>
                </a:lnTo>
                <a:lnTo>
                  <a:pt x="195" y="450"/>
                </a:lnTo>
                <a:lnTo>
                  <a:pt x="195" y="450"/>
                </a:lnTo>
                <a:lnTo>
                  <a:pt x="235" y="435"/>
                </a:lnTo>
                <a:lnTo>
                  <a:pt x="272" y="417"/>
                </a:lnTo>
                <a:lnTo>
                  <a:pt x="272" y="417"/>
                </a:lnTo>
                <a:lnTo>
                  <a:pt x="310" y="433"/>
                </a:lnTo>
                <a:lnTo>
                  <a:pt x="349" y="448"/>
                </a:lnTo>
                <a:lnTo>
                  <a:pt x="349" y="448"/>
                </a:lnTo>
                <a:lnTo>
                  <a:pt x="340" y="491"/>
                </a:lnTo>
                <a:lnTo>
                  <a:pt x="340" y="491"/>
                </a:lnTo>
                <a:close/>
                <a:moveTo>
                  <a:pt x="172" y="305"/>
                </a:moveTo>
                <a:lnTo>
                  <a:pt x="172" y="305"/>
                </a:lnTo>
                <a:lnTo>
                  <a:pt x="174" y="350"/>
                </a:lnTo>
                <a:lnTo>
                  <a:pt x="174" y="350"/>
                </a:lnTo>
                <a:lnTo>
                  <a:pt x="141" y="328"/>
                </a:lnTo>
                <a:lnTo>
                  <a:pt x="110" y="305"/>
                </a:lnTo>
                <a:lnTo>
                  <a:pt x="110" y="305"/>
                </a:lnTo>
                <a:lnTo>
                  <a:pt x="117" y="300"/>
                </a:lnTo>
                <a:lnTo>
                  <a:pt x="117" y="300"/>
                </a:lnTo>
                <a:lnTo>
                  <a:pt x="144" y="279"/>
                </a:lnTo>
                <a:lnTo>
                  <a:pt x="172" y="261"/>
                </a:lnTo>
                <a:lnTo>
                  <a:pt x="172" y="261"/>
                </a:lnTo>
                <a:lnTo>
                  <a:pt x="172" y="305"/>
                </a:lnTo>
                <a:lnTo>
                  <a:pt x="172" y="305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6" y="252"/>
                </a:lnTo>
                <a:lnTo>
                  <a:pt x="186" y="252"/>
                </a:lnTo>
                <a:lnTo>
                  <a:pt x="228" y="227"/>
                </a:lnTo>
                <a:lnTo>
                  <a:pt x="272" y="205"/>
                </a:lnTo>
                <a:lnTo>
                  <a:pt x="272" y="205"/>
                </a:lnTo>
                <a:lnTo>
                  <a:pt x="317" y="227"/>
                </a:lnTo>
                <a:lnTo>
                  <a:pt x="360" y="252"/>
                </a:lnTo>
                <a:lnTo>
                  <a:pt x="360" y="252"/>
                </a:lnTo>
                <a:lnTo>
                  <a:pt x="361" y="278"/>
                </a:lnTo>
                <a:lnTo>
                  <a:pt x="361" y="304"/>
                </a:lnTo>
                <a:lnTo>
                  <a:pt x="361" y="331"/>
                </a:lnTo>
                <a:lnTo>
                  <a:pt x="360" y="356"/>
                </a:lnTo>
                <a:lnTo>
                  <a:pt x="360" y="356"/>
                </a:lnTo>
                <a:lnTo>
                  <a:pt x="314" y="383"/>
                </a:lnTo>
                <a:lnTo>
                  <a:pt x="314" y="383"/>
                </a:lnTo>
                <a:lnTo>
                  <a:pt x="272" y="404"/>
                </a:lnTo>
                <a:lnTo>
                  <a:pt x="272" y="404"/>
                </a:lnTo>
                <a:lnTo>
                  <a:pt x="230" y="383"/>
                </a:lnTo>
                <a:lnTo>
                  <a:pt x="230" y="383"/>
                </a:lnTo>
                <a:lnTo>
                  <a:pt x="186" y="356"/>
                </a:lnTo>
                <a:lnTo>
                  <a:pt x="186" y="356"/>
                </a:lnTo>
                <a:lnTo>
                  <a:pt x="183" y="305"/>
                </a:lnTo>
                <a:lnTo>
                  <a:pt x="183" y="305"/>
                </a:lnTo>
                <a:close/>
                <a:moveTo>
                  <a:pt x="186" y="239"/>
                </a:moveTo>
                <a:lnTo>
                  <a:pt x="186" y="239"/>
                </a:lnTo>
                <a:lnTo>
                  <a:pt x="189" y="207"/>
                </a:lnTo>
                <a:lnTo>
                  <a:pt x="194" y="173"/>
                </a:lnTo>
                <a:lnTo>
                  <a:pt x="194" y="173"/>
                </a:lnTo>
                <a:lnTo>
                  <a:pt x="226" y="185"/>
                </a:lnTo>
                <a:lnTo>
                  <a:pt x="259" y="200"/>
                </a:lnTo>
                <a:lnTo>
                  <a:pt x="259" y="200"/>
                </a:lnTo>
                <a:lnTo>
                  <a:pt x="222" y="217"/>
                </a:lnTo>
                <a:lnTo>
                  <a:pt x="187" y="238"/>
                </a:lnTo>
                <a:lnTo>
                  <a:pt x="187" y="238"/>
                </a:lnTo>
                <a:lnTo>
                  <a:pt x="186" y="239"/>
                </a:lnTo>
                <a:lnTo>
                  <a:pt x="186" y="239"/>
                </a:lnTo>
                <a:close/>
                <a:moveTo>
                  <a:pt x="284" y="198"/>
                </a:moveTo>
                <a:lnTo>
                  <a:pt x="284" y="198"/>
                </a:lnTo>
                <a:lnTo>
                  <a:pt x="317" y="185"/>
                </a:lnTo>
                <a:lnTo>
                  <a:pt x="351" y="173"/>
                </a:lnTo>
                <a:lnTo>
                  <a:pt x="351" y="173"/>
                </a:lnTo>
                <a:lnTo>
                  <a:pt x="356" y="205"/>
                </a:lnTo>
                <a:lnTo>
                  <a:pt x="359" y="239"/>
                </a:lnTo>
                <a:lnTo>
                  <a:pt x="359" y="239"/>
                </a:lnTo>
                <a:lnTo>
                  <a:pt x="321" y="217"/>
                </a:lnTo>
                <a:lnTo>
                  <a:pt x="284" y="198"/>
                </a:lnTo>
                <a:lnTo>
                  <a:pt x="284" y="198"/>
                </a:lnTo>
                <a:close/>
                <a:moveTo>
                  <a:pt x="372" y="275"/>
                </a:moveTo>
                <a:lnTo>
                  <a:pt x="372" y="275"/>
                </a:lnTo>
                <a:lnTo>
                  <a:pt x="371" y="259"/>
                </a:lnTo>
                <a:lnTo>
                  <a:pt x="371" y="259"/>
                </a:lnTo>
                <a:lnTo>
                  <a:pt x="403" y="282"/>
                </a:lnTo>
                <a:lnTo>
                  <a:pt x="436" y="305"/>
                </a:lnTo>
                <a:lnTo>
                  <a:pt x="436" y="305"/>
                </a:lnTo>
                <a:lnTo>
                  <a:pt x="403" y="328"/>
                </a:lnTo>
                <a:lnTo>
                  <a:pt x="371" y="350"/>
                </a:lnTo>
                <a:lnTo>
                  <a:pt x="371" y="350"/>
                </a:lnTo>
                <a:lnTo>
                  <a:pt x="372" y="313"/>
                </a:lnTo>
                <a:lnTo>
                  <a:pt x="372" y="275"/>
                </a:lnTo>
                <a:lnTo>
                  <a:pt x="372" y="275"/>
                </a:lnTo>
                <a:close/>
                <a:moveTo>
                  <a:pt x="320" y="393"/>
                </a:moveTo>
                <a:lnTo>
                  <a:pt x="320" y="393"/>
                </a:lnTo>
                <a:lnTo>
                  <a:pt x="359" y="370"/>
                </a:lnTo>
                <a:lnTo>
                  <a:pt x="359" y="370"/>
                </a:lnTo>
                <a:lnTo>
                  <a:pt x="356" y="404"/>
                </a:lnTo>
                <a:lnTo>
                  <a:pt x="351" y="436"/>
                </a:lnTo>
                <a:lnTo>
                  <a:pt x="351" y="436"/>
                </a:lnTo>
                <a:lnTo>
                  <a:pt x="318" y="424"/>
                </a:lnTo>
                <a:lnTo>
                  <a:pt x="286" y="410"/>
                </a:lnTo>
                <a:lnTo>
                  <a:pt x="286" y="410"/>
                </a:lnTo>
                <a:lnTo>
                  <a:pt x="320" y="393"/>
                </a:lnTo>
                <a:lnTo>
                  <a:pt x="320" y="393"/>
                </a:lnTo>
                <a:close/>
                <a:moveTo>
                  <a:pt x="225" y="393"/>
                </a:moveTo>
                <a:lnTo>
                  <a:pt x="225" y="393"/>
                </a:lnTo>
                <a:lnTo>
                  <a:pt x="259" y="410"/>
                </a:lnTo>
                <a:lnTo>
                  <a:pt x="259" y="410"/>
                </a:lnTo>
                <a:lnTo>
                  <a:pt x="226" y="424"/>
                </a:lnTo>
                <a:lnTo>
                  <a:pt x="194" y="436"/>
                </a:lnTo>
                <a:lnTo>
                  <a:pt x="194" y="436"/>
                </a:lnTo>
                <a:lnTo>
                  <a:pt x="189" y="404"/>
                </a:lnTo>
                <a:lnTo>
                  <a:pt x="186" y="371"/>
                </a:lnTo>
                <a:lnTo>
                  <a:pt x="186" y="371"/>
                </a:lnTo>
                <a:lnTo>
                  <a:pt x="225" y="393"/>
                </a:lnTo>
                <a:lnTo>
                  <a:pt x="225" y="393"/>
                </a:lnTo>
                <a:close/>
                <a:moveTo>
                  <a:pt x="533" y="425"/>
                </a:moveTo>
                <a:lnTo>
                  <a:pt x="533" y="425"/>
                </a:lnTo>
                <a:lnTo>
                  <a:pt x="533" y="431"/>
                </a:lnTo>
                <a:lnTo>
                  <a:pt x="533" y="436"/>
                </a:lnTo>
                <a:lnTo>
                  <a:pt x="532" y="440"/>
                </a:lnTo>
                <a:lnTo>
                  <a:pt x="530" y="444"/>
                </a:lnTo>
                <a:lnTo>
                  <a:pt x="526" y="448"/>
                </a:lnTo>
                <a:lnTo>
                  <a:pt x="523" y="452"/>
                </a:lnTo>
                <a:lnTo>
                  <a:pt x="514" y="456"/>
                </a:lnTo>
                <a:lnTo>
                  <a:pt x="505" y="460"/>
                </a:lnTo>
                <a:lnTo>
                  <a:pt x="494" y="462"/>
                </a:lnTo>
                <a:lnTo>
                  <a:pt x="473" y="463"/>
                </a:lnTo>
                <a:lnTo>
                  <a:pt x="473" y="463"/>
                </a:lnTo>
                <a:lnTo>
                  <a:pt x="460" y="463"/>
                </a:lnTo>
                <a:lnTo>
                  <a:pt x="446" y="462"/>
                </a:lnTo>
                <a:lnTo>
                  <a:pt x="419" y="456"/>
                </a:lnTo>
                <a:lnTo>
                  <a:pt x="392" y="450"/>
                </a:lnTo>
                <a:lnTo>
                  <a:pt x="365" y="441"/>
                </a:lnTo>
                <a:lnTo>
                  <a:pt x="365" y="441"/>
                </a:lnTo>
                <a:lnTo>
                  <a:pt x="361" y="440"/>
                </a:lnTo>
                <a:lnTo>
                  <a:pt x="361" y="440"/>
                </a:lnTo>
                <a:lnTo>
                  <a:pt x="367" y="402"/>
                </a:lnTo>
                <a:lnTo>
                  <a:pt x="371" y="363"/>
                </a:lnTo>
                <a:lnTo>
                  <a:pt x="371" y="363"/>
                </a:lnTo>
                <a:lnTo>
                  <a:pt x="407" y="339"/>
                </a:lnTo>
                <a:lnTo>
                  <a:pt x="444" y="312"/>
                </a:lnTo>
                <a:lnTo>
                  <a:pt x="444" y="312"/>
                </a:lnTo>
                <a:lnTo>
                  <a:pt x="475" y="340"/>
                </a:lnTo>
                <a:lnTo>
                  <a:pt x="475" y="340"/>
                </a:lnTo>
                <a:lnTo>
                  <a:pt x="492" y="358"/>
                </a:lnTo>
                <a:lnTo>
                  <a:pt x="502" y="367"/>
                </a:lnTo>
                <a:lnTo>
                  <a:pt x="510" y="378"/>
                </a:lnTo>
                <a:lnTo>
                  <a:pt x="518" y="389"/>
                </a:lnTo>
                <a:lnTo>
                  <a:pt x="525" y="401"/>
                </a:lnTo>
                <a:lnTo>
                  <a:pt x="529" y="412"/>
                </a:lnTo>
                <a:lnTo>
                  <a:pt x="533" y="425"/>
                </a:lnTo>
                <a:lnTo>
                  <a:pt x="533" y="425"/>
                </a:lnTo>
                <a:close/>
                <a:moveTo>
                  <a:pt x="424" y="153"/>
                </a:moveTo>
                <a:lnTo>
                  <a:pt x="424" y="153"/>
                </a:lnTo>
                <a:lnTo>
                  <a:pt x="448" y="148"/>
                </a:lnTo>
                <a:lnTo>
                  <a:pt x="461" y="147"/>
                </a:lnTo>
                <a:lnTo>
                  <a:pt x="476" y="146"/>
                </a:lnTo>
                <a:lnTo>
                  <a:pt x="490" y="146"/>
                </a:lnTo>
                <a:lnTo>
                  <a:pt x="503" y="148"/>
                </a:lnTo>
                <a:lnTo>
                  <a:pt x="515" y="153"/>
                </a:lnTo>
                <a:lnTo>
                  <a:pt x="521" y="157"/>
                </a:lnTo>
                <a:lnTo>
                  <a:pt x="525" y="159"/>
                </a:lnTo>
                <a:lnTo>
                  <a:pt x="525" y="159"/>
                </a:lnTo>
                <a:lnTo>
                  <a:pt x="529" y="163"/>
                </a:lnTo>
                <a:lnTo>
                  <a:pt x="532" y="169"/>
                </a:lnTo>
                <a:lnTo>
                  <a:pt x="533" y="173"/>
                </a:lnTo>
                <a:lnTo>
                  <a:pt x="534" y="178"/>
                </a:lnTo>
                <a:lnTo>
                  <a:pt x="533" y="188"/>
                </a:lnTo>
                <a:lnTo>
                  <a:pt x="530" y="198"/>
                </a:lnTo>
                <a:lnTo>
                  <a:pt x="525" y="209"/>
                </a:lnTo>
                <a:lnTo>
                  <a:pt x="519" y="219"/>
                </a:lnTo>
                <a:lnTo>
                  <a:pt x="507" y="235"/>
                </a:lnTo>
                <a:lnTo>
                  <a:pt x="507" y="235"/>
                </a:lnTo>
                <a:lnTo>
                  <a:pt x="494" y="251"/>
                </a:lnTo>
                <a:lnTo>
                  <a:pt x="479" y="267"/>
                </a:lnTo>
                <a:lnTo>
                  <a:pt x="463" y="282"/>
                </a:lnTo>
                <a:lnTo>
                  <a:pt x="446" y="297"/>
                </a:lnTo>
                <a:lnTo>
                  <a:pt x="446" y="297"/>
                </a:lnTo>
                <a:lnTo>
                  <a:pt x="428" y="283"/>
                </a:lnTo>
                <a:lnTo>
                  <a:pt x="409" y="270"/>
                </a:lnTo>
                <a:lnTo>
                  <a:pt x="371" y="246"/>
                </a:lnTo>
                <a:lnTo>
                  <a:pt x="371" y="246"/>
                </a:lnTo>
                <a:lnTo>
                  <a:pt x="367" y="207"/>
                </a:lnTo>
                <a:lnTo>
                  <a:pt x="361" y="169"/>
                </a:lnTo>
                <a:lnTo>
                  <a:pt x="361" y="169"/>
                </a:lnTo>
                <a:lnTo>
                  <a:pt x="392" y="161"/>
                </a:lnTo>
                <a:lnTo>
                  <a:pt x="424" y="153"/>
                </a:lnTo>
                <a:lnTo>
                  <a:pt x="424" y="153"/>
                </a:lnTo>
                <a:close/>
                <a:moveTo>
                  <a:pt x="201" y="135"/>
                </a:moveTo>
                <a:lnTo>
                  <a:pt x="201" y="135"/>
                </a:lnTo>
                <a:lnTo>
                  <a:pt x="208" y="107"/>
                </a:lnTo>
                <a:lnTo>
                  <a:pt x="217" y="78"/>
                </a:lnTo>
                <a:lnTo>
                  <a:pt x="222" y="63"/>
                </a:lnTo>
                <a:lnTo>
                  <a:pt x="229" y="51"/>
                </a:lnTo>
                <a:lnTo>
                  <a:pt x="236" y="38"/>
                </a:lnTo>
                <a:lnTo>
                  <a:pt x="245" y="27"/>
                </a:lnTo>
                <a:lnTo>
                  <a:pt x="245" y="27"/>
                </a:lnTo>
                <a:lnTo>
                  <a:pt x="251" y="22"/>
                </a:lnTo>
                <a:lnTo>
                  <a:pt x="256" y="18"/>
                </a:lnTo>
                <a:lnTo>
                  <a:pt x="260" y="15"/>
                </a:lnTo>
                <a:lnTo>
                  <a:pt x="266" y="12"/>
                </a:lnTo>
                <a:lnTo>
                  <a:pt x="271" y="11"/>
                </a:lnTo>
                <a:lnTo>
                  <a:pt x="275" y="12"/>
                </a:lnTo>
                <a:lnTo>
                  <a:pt x="280" y="12"/>
                </a:lnTo>
                <a:lnTo>
                  <a:pt x="284" y="15"/>
                </a:lnTo>
                <a:lnTo>
                  <a:pt x="293" y="20"/>
                </a:lnTo>
                <a:lnTo>
                  <a:pt x="301" y="30"/>
                </a:lnTo>
                <a:lnTo>
                  <a:pt x="309" y="40"/>
                </a:lnTo>
                <a:lnTo>
                  <a:pt x="316" y="54"/>
                </a:lnTo>
                <a:lnTo>
                  <a:pt x="321" y="67"/>
                </a:lnTo>
                <a:lnTo>
                  <a:pt x="328" y="81"/>
                </a:lnTo>
                <a:lnTo>
                  <a:pt x="337" y="111"/>
                </a:lnTo>
                <a:lnTo>
                  <a:pt x="344" y="135"/>
                </a:lnTo>
                <a:lnTo>
                  <a:pt x="347" y="151"/>
                </a:lnTo>
                <a:lnTo>
                  <a:pt x="347" y="151"/>
                </a:lnTo>
                <a:lnTo>
                  <a:pt x="349" y="162"/>
                </a:lnTo>
                <a:lnTo>
                  <a:pt x="349" y="162"/>
                </a:lnTo>
                <a:lnTo>
                  <a:pt x="344" y="163"/>
                </a:lnTo>
                <a:lnTo>
                  <a:pt x="344" y="163"/>
                </a:lnTo>
                <a:lnTo>
                  <a:pt x="307" y="177"/>
                </a:lnTo>
                <a:lnTo>
                  <a:pt x="272" y="193"/>
                </a:lnTo>
                <a:lnTo>
                  <a:pt x="272" y="193"/>
                </a:lnTo>
                <a:lnTo>
                  <a:pt x="235" y="177"/>
                </a:lnTo>
                <a:lnTo>
                  <a:pt x="195" y="162"/>
                </a:lnTo>
                <a:lnTo>
                  <a:pt x="195" y="162"/>
                </a:lnTo>
                <a:lnTo>
                  <a:pt x="201" y="135"/>
                </a:lnTo>
                <a:lnTo>
                  <a:pt x="201" y="135"/>
                </a:lnTo>
                <a:close/>
                <a:moveTo>
                  <a:pt x="90" y="289"/>
                </a:moveTo>
                <a:lnTo>
                  <a:pt x="90" y="289"/>
                </a:lnTo>
                <a:lnTo>
                  <a:pt x="68" y="270"/>
                </a:lnTo>
                <a:lnTo>
                  <a:pt x="47" y="248"/>
                </a:lnTo>
                <a:lnTo>
                  <a:pt x="37" y="236"/>
                </a:lnTo>
                <a:lnTo>
                  <a:pt x="29" y="225"/>
                </a:lnTo>
                <a:lnTo>
                  <a:pt x="21" y="212"/>
                </a:lnTo>
                <a:lnTo>
                  <a:pt x="16" y="200"/>
                </a:lnTo>
                <a:lnTo>
                  <a:pt x="16" y="200"/>
                </a:lnTo>
                <a:lnTo>
                  <a:pt x="13" y="192"/>
                </a:lnTo>
                <a:lnTo>
                  <a:pt x="12" y="185"/>
                </a:lnTo>
                <a:lnTo>
                  <a:pt x="10" y="178"/>
                </a:lnTo>
                <a:lnTo>
                  <a:pt x="12" y="173"/>
                </a:lnTo>
                <a:lnTo>
                  <a:pt x="13" y="169"/>
                </a:lnTo>
                <a:lnTo>
                  <a:pt x="14" y="163"/>
                </a:lnTo>
                <a:lnTo>
                  <a:pt x="19" y="161"/>
                </a:lnTo>
                <a:lnTo>
                  <a:pt x="21" y="157"/>
                </a:lnTo>
                <a:lnTo>
                  <a:pt x="32" y="153"/>
                </a:lnTo>
                <a:lnTo>
                  <a:pt x="43" y="150"/>
                </a:lnTo>
                <a:lnTo>
                  <a:pt x="58" y="148"/>
                </a:lnTo>
                <a:lnTo>
                  <a:pt x="73" y="148"/>
                </a:lnTo>
                <a:lnTo>
                  <a:pt x="87" y="150"/>
                </a:lnTo>
                <a:lnTo>
                  <a:pt x="104" y="151"/>
                </a:lnTo>
                <a:lnTo>
                  <a:pt x="135" y="157"/>
                </a:lnTo>
                <a:lnTo>
                  <a:pt x="162" y="163"/>
                </a:lnTo>
                <a:lnTo>
                  <a:pt x="178" y="169"/>
                </a:lnTo>
                <a:lnTo>
                  <a:pt x="178" y="169"/>
                </a:lnTo>
                <a:lnTo>
                  <a:pt x="181" y="169"/>
                </a:lnTo>
                <a:lnTo>
                  <a:pt x="181" y="169"/>
                </a:lnTo>
                <a:lnTo>
                  <a:pt x="176" y="208"/>
                </a:lnTo>
                <a:lnTo>
                  <a:pt x="174" y="247"/>
                </a:lnTo>
                <a:lnTo>
                  <a:pt x="174" y="247"/>
                </a:lnTo>
                <a:lnTo>
                  <a:pt x="136" y="271"/>
                </a:lnTo>
                <a:lnTo>
                  <a:pt x="101" y="297"/>
                </a:lnTo>
                <a:lnTo>
                  <a:pt x="101" y="297"/>
                </a:lnTo>
                <a:lnTo>
                  <a:pt x="90" y="289"/>
                </a:lnTo>
                <a:lnTo>
                  <a:pt x="90" y="289"/>
                </a:lnTo>
                <a:close/>
                <a:moveTo>
                  <a:pt x="174" y="364"/>
                </a:moveTo>
                <a:lnTo>
                  <a:pt x="174" y="364"/>
                </a:lnTo>
                <a:lnTo>
                  <a:pt x="178" y="402"/>
                </a:lnTo>
                <a:lnTo>
                  <a:pt x="182" y="440"/>
                </a:lnTo>
                <a:lnTo>
                  <a:pt x="182" y="440"/>
                </a:lnTo>
                <a:lnTo>
                  <a:pt x="149" y="451"/>
                </a:lnTo>
                <a:lnTo>
                  <a:pt x="149" y="451"/>
                </a:lnTo>
                <a:lnTo>
                  <a:pt x="121" y="458"/>
                </a:lnTo>
                <a:lnTo>
                  <a:pt x="106" y="460"/>
                </a:lnTo>
                <a:lnTo>
                  <a:pt x="91" y="463"/>
                </a:lnTo>
                <a:lnTo>
                  <a:pt x="77" y="463"/>
                </a:lnTo>
                <a:lnTo>
                  <a:pt x="62" y="463"/>
                </a:lnTo>
                <a:lnTo>
                  <a:pt x="47" y="462"/>
                </a:lnTo>
                <a:lnTo>
                  <a:pt x="33" y="458"/>
                </a:lnTo>
                <a:lnTo>
                  <a:pt x="33" y="458"/>
                </a:lnTo>
                <a:lnTo>
                  <a:pt x="23" y="454"/>
                </a:lnTo>
                <a:lnTo>
                  <a:pt x="14" y="447"/>
                </a:lnTo>
                <a:lnTo>
                  <a:pt x="10" y="440"/>
                </a:lnTo>
                <a:lnTo>
                  <a:pt x="9" y="432"/>
                </a:lnTo>
                <a:lnTo>
                  <a:pt x="10" y="423"/>
                </a:lnTo>
                <a:lnTo>
                  <a:pt x="14" y="412"/>
                </a:lnTo>
                <a:lnTo>
                  <a:pt x="19" y="402"/>
                </a:lnTo>
                <a:lnTo>
                  <a:pt x="25" y="391"/>
                </a:lnTo>
                <a:lnTo>
                  <a:pt x="43" y="370"/>
                </a:lnTo>
                <a:lnTo>
                  <a:pt x="63" y="348"/>
                </a:lnTo>
                <a:lnTo>
                  <a:pt x="82" y="329"/>
                </a:lnTo>
                <a:lnTo>
                  <a:pt x="100" y="313"/>
                </a:lnTo>
                <a:lnTo>
                  <a:pt x="100" y="313"/>
                </a:lnTo>
                <a:lnTo>
                  <a:pt x="118" y="327"/>
                </a:lnTo>
                <a:lnTo>
                  <a:pt x="136" y="340"/>
                </a:lnTo>
                <a:lnTo>
                  <a:pt x="174" y="364"/>
                </a:lnTo>
                <a:lnTo>
                  <a:pt x="174" y="364"/>
                </a:lnTo>
                <a:close/>
              </a:path>
            </a:pathLst>
          </a:custGeom>
          <a:solidFill>
            <a:srgbClr val="0057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Freeform 25"/>
          <p:cNvSpPr>
            <a:spLocks noEditPoints="1"/>
          </p:cNvSpPr>
          <p:nvPr/>
        </p:nvSpPr>
        <p:spPr bwMode="auto">
          <a:xfrm>
            <a:off x="3027656" y="3311366"/>
            <a:ext cx="579740" cy="173922"/>
          </a:xfrm>
          <a:custGeom>
            <a:avLst/>
            <a:gdLst>
              <a:gd name="T0" fmla="*/ 44 w 240"/>
              <a:gd name="T1" fmla="*/ 69 h 72"/>
              <a:gd name="T2" fmla="*/ 234 w 240"/>
              <a:gd name="T3" fmla="*/ 72 h 72"/>
              <a:gd name="T4" fmla="*/ 237 w 240"/>
              <a:gd name="T5" fmla="*/ 66 h 72"/>
              <a:gd name="T6" fmla="*/ 237 w 240"/>
              <a:gd name="T7" fmla="*/ 7 h 72"/>
              <a:gd name="T8" fmla="*/ 122 w 240"/>
              <a:gd name="T9" fmla="*/ 4 h 72"/>
              <a:gd name="T10" fmla="*/ 8 w 240"/>
              <a:gd name="T11" fmla="*/ 0 h 72"/>
              <a:gd name="T12" fmla="*/ 0 w 240"/>
              <a:gd name="T13" fmla="*/ 64 h 72"/>
              <a:gd name="T14" fmla="*/ 12 w 240"/>
              <a:gd name="T15" fmla="*/ 48 h 72"/>
              <a:gd name="T16" fmla="*/ 41 w 240"/>
              <a:gd name="T17" fmla="*/ 17 h 72"/>
              <a:gd name="T18" fmla="*/ 14 w 240"/>
              <a:gd name="T19" fmla="*/ 27 h 72"/>
              <a:gd name="T20" fmla="*/ 13 w 240"/>
              <a:gd name="T21" fmla="*/ 30 h 72"/>
              <a:gd name="T22" fmla="*/ 14 w 240"/>
              <a:gd name="T23" fmla="*/ 12 h 72"/>
              <a:gd name="T24" fmla="*/ 12 w 240"/>
              <a:gd name="T25" fmla="*/ 57 h 72"/>
              <a:gd name="T26" fmla="*/ 37 w 240"/>
              <a:gd name="T27" fmla="*/ 38 h 72"/>
              <a:gd name="T28" fmla="*/ 27 w 240"/>
              <a:gd name="T29" fmla="*/ 56 h 72"/>
              <a:gd name="T30" fmla="*/ 74 w 240"/>
              <a:gd name="T31" fmla="*/ 23 h 72"/>
              <a:gd name="T32" fmla="*/ 41 w 240"/>
              <a:gd name="T33" fmla="*/ 56 h 72"/>
              <a:gd name="T34" fmla="*/ 12 w 240"/>
              <a:gd name="T35" fmla="*/ 57 h 72"/>
              <a:gd name="T36" fmla="*/ 114 w 240"/>
              <a:gd name="T37" fmla="*/ 19 h 72"/>
              <a:gd name="T38" fmla="*/ 79 w 240"/>
              <a:gd name="T39" fmla="*/ 56 h 72"/>
              <a:gd name="T40" fmla="*/ 105 w 240"/>
              <a:gd name="T41" fmla="*/ 45 h 72"/>
              <a:gd name="T42" fmla="*/ 60 w 240"/>
              <a:gd name="T43" fmla="*/ 49 h 72"/>
              <a:gd name="T44" fmla="*/ 60 w 240"/>
              <a:gd name="T45" fmla="*/ 57 h 72"/>
              <a:gd name="T46" fmla="*/ 139 w 240"/>
              <a:gd name="T47" fmla="*/ 15 h 72"/>
              <a:gd name="T48" fmla="*/ 101 w 240"/>
              <a:gd name="T49" fmla="*/ 39 h 72"/>
              <a:gd name="T50" fmla="*/ 172 w 240"/>
              <a:gd name="T51" fmla="*/ 52 h 72"/>
              <a:gd name="T52" fmla="*/ 197 w 240"/>
              <a:gd name="T53" fmla="*/ 39 h 72"/>
              <a:gd name="T54" fmla="*/ 178 w 240"/>
              <a:gd name="T55" fmla="*/ 60 h 72"/>
              <a:gd name="T56" fmla="*/ 224 w 240"/>
              <a:gd name="T57" fmla="*/ 33 h 72"/>
              <a:gd name="T58" fmla="*/ 201 w 240"/>
              <a:gd name="T59" fmla="*/ 60 h 72"/>
              <a:gd name="T60" fmla="*/ 218 w 240"/>
              <a:gd name="T61" fmla="*/ 58 h 72"/>
              <a:gd name="T62" fmla="*/ 221 w 240"/>
              <a:gd name="T63" fmla="*/ 48 h 72"/>
              <a:gd name="T64" fmla="*/ 207 w 240"/>
              <a:gd name="T65" fmla="*/ 52 h 72"/>
              <a:gd name="T66" fmla="*/ 135 w 240"/>
              <a:gd name="T67" fmla="*/ 58 h 72"/>
              <a:gd name="T68" fmla="*/ 195 w 240"/>
              <a:gd name="T69" fmla="*/ 21 h 72"/>
              <a:gd name="T70" fmla="*/ 156 w 240"/>
              <a:gd name="T71" fmla="*/ 57 h 72"/>
              <a:gd name="T72" fmla="*/ 201 w 240"/>
              <a:gd name="T73" fmla="*/ 42 h 72"/>
              <a:gd name="T74" fmla="*/ 220 w 240"/>
              <a:gd name="T75" fmla="*/ 19 h 72"/>
              <a:gd name="T76" fmla="*/ 162 w 240"/>
              <a:gd name="T77" fmla="*/ 53 h 72"/>
              <a:gd name="T78" fmla="*/ 203 w 240"/>
              <a:gd name="T79" fmla="*/ 18 h 72"/>
              <a:gd name="T80" fmla="*/ 139 w 240"/>
              <a:gd name="T81" fmla="*/ 54 h 72"/>
              <a:gd name="T82" fmla="*/ 182 w 240"/>
              <a:gd name="T83" fmla="*/ 17 h 72"/>
              <a:gd name="T84" fmla="*/ 147 w 240"/>
              <a:gd name="T85" fmla="*/ 50 h 72"/>
              <a:gd name="T86" fmla="*/ 167 w 240"/>
              <a:gd name="T87" fmla="*/ 23 h 72"/>
              <a:gd name="T88" fmla="*/ 162 w 240"/>
              <a:gd name="T89" fmla="*/ 18 h 72"/>
              <a:gd name="T90" fmla="*/ 140 w 240"/>
              <a:gd name="T91" fmla="*/ 15 h 72"/>
              <a:gd name="T92" fmla="*/ 103 w 240"/>
              <a:gd name="T93" fmla="*/ 50 h 72"/>
              <a:gd name="T94" fmla="*/ 108 w 240"/>
              <a:gd name="T95" fmla="*/ 58 h 72"/>
              <a:gd name="T96" fmla="*/ 144 w 240"/>
              <a:gd name="T97" fmla="*/ 31 h 72"/>
              <a:gd name="T98" fmla="*/ 117 w 240"/>
              <a:gd name="T99" fmla="*/ 57 h 72"/>
              <a:gd name="T100" fmla="*/ 172 w 240"/>
              <a:gd name="T101" fmla="*/ 25 h 72"/>
              <a:gd name="T102" fmla="*/ 132 w 240"/>
              <a:gd name="T103" fmla="*/ 58 h 72"/>
              <a:gd name="T104" fmla="*/ 128 w 240"/>
              <a:gd name="T105" fmla="*/ 49 h 72"/>
              <a:gd name="T106" fmla="*/ 95 w 240"/>
              <a:gd name="T107" fmla="*/ 30 h 72"/>
              <a:gd name="T108" fmla="*/ 103 w 240"/>
              <a:gd name="T109" fmla="*/ 18 h 72"/>
              <a:gd name="T110" fmla="*/ 48 w 240"/>
              <a:gd name="T111" fmla="*/ 52 h 72"/>
              <a:gd name="T112" fmla="*/ 82 w 240"/>
              <a:gd name="T113" fmla="*/ 15 h 72"/>
              <a:gd name="T114" fmla="*/ 35 w 240"/>
              <a:gd name="T115" fmla="*/ 46 h 72"/>
              <a:gd name="T116" fmla="*/ 60 w 240"/>
              <a:gd name="T117" fmla="*/ 17 h 72"/>
              <a:gd name="T118" fmla="*/ 27 w 240"/>
              <a:gd name="T119" fmla="*/ 39 h 72"/>
              <a:gd name="T120" fmla="*/ 70 w 240"/>
              <a:gd name="T121" fmla="*/ 48 h 72"/>
              <a:gd name="T122" fmla="*/ 41 w 240"/>
              <a:gd name="T123" fmla="*/ 14 h 72"/>
              <a:gd name="T124" fmla="*/ 31 w 240"/>
              <a:gd name="T125" fmla="*/ 1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0" h="72">
                <a:moveTo>
                  <a:pt x="5" y="69"/>
                </a:moveTo>
                <a:lnTo>
                  <a:pt x="5" y="69"/>
                </a:lnTo>
                <a:lnTo>
                  <a:pt x="8" y="69"/>
                </a:lnTo>
                <a:lnTo>
                  <a:pt x="8" y="69"/>
                </a:lnTo>
                <a:lnTo>
                  <a:pt x="16" y="68"/>
                </a:lnTo>
                <a:lnTo>
                  <a:pt x="25" y="68"/>
                </a:lnTo>
                <a:lnTo>
                  <a:pt x="44" y="69"/>
                </a:lnTo>
                <a:lnTo>
                  <a:pt x="44" y="69"/>
                </a:lnTo>
                <a:lnTo>
                  <a:pt x="112" y="71"/>
                </a:lnTo>
                <a:lnTo>
                  <a:pt x="112" y="71"/>
                </a:lnTo>
                <a:lnTo>
                  <a:pt x="171" y="72"/>
                </a:lnTo>
                <a:lnTo>
                  <a:pt x="232" y="72"/>
                </a:lnTo>
                <a:lnTo>
                  <a:pt x="232" y="72"/>
                </a:lnTo>
                <a:lnTo>
                  <a:pt x="234" y="72"/>
                </a:lnTo>
                <a:lnTo>
                  <a:pt x="236" y="69"/>
                </a:lnTo>
                <a:lnTo>
                  <a:pt x="236" y="69"/>
                </a:lnTo>
                <a:lnTo>
                  <a:pt x="237" y="69"/>
                </a:lnTo>
                <a:lnTo>
                  <a:pt x="237" y="69"/>
                </a:lnTo>
                <a:lnTo>
                  <a:pt x="237" y="69"/>
                </a:lnTo>
                <a:lnTo>
                  <a:pt x="237" y="69"/>
                </a:lnTo>
                <a:lnTo>
                  <a:pt x="237" y="66"/>
                </a:lnTo>
                <a:lnTo>
                  <a:pt x="237" y="66"/>
                </a:lnTo>
                <a:lnTo>
                  <a:pt x="240" y="39"/>
                </a:lnTo>
                <a:lnTo>
                  <a:pt x="240" y="26"/>
                </a:lnTo>
                <a:lnTo>
                  <a:pt x="240" y="11"/>
                </a:lnTo>
                <a:lnTo>
                  <a:pt x="240" y="11"/>
                </a:lnTo>
                <a:lnTo>
                  <a:pt x="240" y="10"/>
                </a:lnTo>
                <a:lnTo>
                  <a:pt x="237" y="7"/>
                </a:lnTo>
                <a:lnTo>
                  <a:pt x="237" y="7"/>
                </a:lnTo>
                <a:lnTo>
                  <a:pt x="234" y="6"/>
                </a:lnTo>
                <a:lnTo>
                  <a:pt x="234" y="6"/>
                </a:lnTo>
                <a:lnTo>
                  <a:pt x="206" y="4"/>
                </a:lnTo>
                <a:lnTo>
                  <a:pt x="179" y="4"/>
                </a:lnTo>
                <a:lnTo>
                  <a:pt x="122" y="4"/>
                </a:lnTo>
                <a:lnTo>
                  <a:pt x="122" y="4"/>
                </a:lnTo>
                <a:lnTo>
                  <a:pt x="49" y="2"/>
                </a:lnTo>
                <a:lnTo>
                  <a:pt x="49" y="2"/>
                </a:lnTo>
                <a:lnTo>
                  <a:pt x="31" y="2"/>
                </a:lnTo>
                <a:lnTo>
                  <a:pt x="21" y="2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5" y="2"/>
                </a:lnTo>
                <a:lnTo>
                  <a:pt x="5" y="2"/>
                </a:lnTo>
                <a:lnTo>
                  <a:pt x="4" y="6"/>
                </a:lnTo>
                <a:lnTo>
                  <a:pt x="4" y="6"/>
                </a:lnTo>
                <a:lnTo>
                  <a:pt x="1" y="34"/>
                </a:lnTo>
                <a:lnTo>
                  <a:pt x="0" y="64"/>
                </a:lnTo>
                <a:lnTo>
                  <a:pt x="0" y="64"/>
                </a:lnTo>
                <a:lnTo>
                  <a:pt x="1" y="68"/>
                </a:lnTo>
                <a:lnTo>
                  <a:pt x="5" y="69"/>
                </a:lnTo>
                <a:lnTo>
                  <a:pt x="5" y="69"/>
                </a:lnTo>
                <a:close/>
                <a:moveTo>
                  <a:pt x="29" y="34"/>
                </a:moveTo>
                <a:lnTo>
                  <a:pt x="29" y="34"/>
                </a:lnTo>
                <a:lnTo>
                  <a:pt x="21" y="41"/>
                </a:lnTo>
                <a:lnTo>
                  <a:pt x="12" y="48"/>
                </a:lnTo>
                <a:lnTo>
                  <a:pt x="12" y="48"/>
                </a:lnTo>
                <a:lnTo>
                  <a:pt x="13" y="38"/>
                </a:lnTo>
                <a:lnTo>
                  <a:pt x="13" y="38"/>
                </a:lnTo>
                <a:lnTo>
                  <a:pt x="27" y="29"/>
                </a:lnTo>
                <a:lnTo>
                  <a:pt x="40" y="18"/>
                </a:lnTo>
                <a:lnTo>
                  <a:pt x="40" y="18"/>
                </a:lnTo>
                <a:lnTo>
                  <a:pt x="41" y="17"/>
                </a:lnTo>
                <a:lnTo>
                  <a:pt x="41" y="18"/>
                </a:lnTo>
                <a:lnTo>
                  <a:pt x="37" y="22"/>
                </a:lnTo>
                <a:lnTo>
                  <a:pt x="29" y="34"/>
                </a:lnTo>
                <a:lnTo>
                  <a:pt x="29" y="34"/>
                </a:lnTo>
                <a:close/>
                <a:moveTo>
                  <a:pt x="14" y="27"/>
                </a:moveTo>
                <a:lnTo>
                  <a:pt x="14" y="27"/>
                </a:lnTo>
                <a:lnTo>
                  <a:pt x="14" y="27"/>
                </a:lnTo>
                <a:lnTo>
                  <a:pt x="14" y="27"/>
                </a:lnTo>
                <a:lnTo>
                  <a:pt x="20" y="22"/>
                </a:lnTo>
                <a:lnTo>
                  <a:pt x="27" y="17"/>
                </a:lnTo>
                <a:lnTo>
                  <a:pt x="27" y="17"/>
                </a:lnTo>
                <a:lnTo>
                  <a:pt x="17" y="26"/>
                </a:lnTo>
                <a:lnTo>
                  <a:pt x="17" y="26"/>
                </a:lnTo>
                <a:lnTo>
                  <a:pt x="13" y="30"/>
                </a:lnTo>
                <a:lnTo>
                  <a:pt x="13" y="30"/>
                </a:lnTo>
                <a:lnTo>
                  <a:pt x="14" y="27"/>
                </a:lnTo>
                <a:lnTo>
                  <a:pt x="14" y="27"/>
                </a:lnTo>
                <a:close/>
                <a:moveTo>
                  <a:pt x="14" y="25"/>
                </a:moveTo>
                <a:lnTo>
                  <a:pt x="14" y="25"/>
                </a:lnTo>
                <a:lnTo>
                  <a:pt x="14" y="12"/>
                </a:lnTo>
                <a:lnTo>
                  <a:pt x="14" y="12"/>
                </a:lnTo>
                <a:lnTo>
                  <a:pt x="27" y="14"/>
                </a:lnTo>
                <a:lnTo>
                  <a:pt x="27" y="14"/>
                </a:lnTo>
                <a:lnTo>
                  <a:pt x="20" y="18"/>
                </a:lnTo>
                <a:lnTo>
                  <a:pt x="14" y="25"/>
                </a:lnTo>
                <a:lnTo>
                  <a:pt x="14" y="25"/>
                </a:lnTo>
                <a:close/>
                <a:moveTo>
                  <a:pt x="12" y="57"/>
                </a:moveTo>
                <a:lnTo>
                  <a:pt x="12" y="57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12" y="52"/>
                </a:lnTo>
                <a:lnTo>
                  <a:pt x="20" y="49"/>
                </a:lnTo>
                <a:lnTo>
                  <a:pt x="27" y="46"/>
                </a:lnTo>
                <a:lnTo>
                  <a:pt x="37" y="38"/>
                </a:lnTo>
                <a:lnTo>
                  <a:pt x="37" y="38"/>
                </a:lnTo>
                <a:lnTo>
                  <a:pt x="24" y="53"/>
                </a:lnTo>
                <a:lnTo>
                  <a:pt x="24" y="53"/>
                </a:lnTo>
                <a:lnTo>
                  <a:pt x="24" y="54"/>
                </a:lnTo>
                <a:lnTo>
                  <a:pt x="25" y="54"/>
                </a:lnTo>
                <a:lnTo>
                  <a:pt x="27" y="56"/>
                </a:lnTo>
                <a:lnTo>
                  <a:pt x="27" y="56"/>
                </a:lnTo>
                <a:lnTo>
                  <a:pt x="39" y="48"/>
                </a:lnTo>
                <a:lnTo>
                  <a:pt x="49" y="39"/>
                </a:lnTo>
                <a:lnTo>
                  <a:pt x="62" y="30"/>
                </a:lnTo>
                <a:lnTo>
                  <a:pt x="72" y="23"/>
                </a:lnTo>
                <a:lnTo>
                  <a:pt x="72" y="23"/>
                </a:lnTo>
                <a:lnTo>
                  <a:pt x="78" y="19"/>
                </a:lnTo>
                <a:lnTo>
                  <a:pt x="74" y="23"/>
                </a:lnTo>
                <a:lnTo>
                  <a:pt x="74" y="23"/>
                </a:lnTo>
                <a:lnTo>
                  <a:pt x="60" y="34"/>
                </a:lnTo>
                <a:lnTo>
                  <a:pt x="60" y="34"/>
                </a:lnTo>
                <a:lnTo>
                  <a:pt x="51" y="44"/>
                </a:lnTo>
                <a:lnTo>
                  <a:pt x="41" y="56"/>
                </a:lnTo>
                <a:lnTo>
                  <a:pt x="41" y="56"/>
                </a:lnTo>
                <a:lnTo>
                  <a:pt x="41" y="56"/>
                </a:lnTo>
                <a:lnTo>
                  <a:pt x="43" y="57"/>
                </a:lnTo>
                <a:lnTo>
                  <a:pt x="43" y="57"/>
                </a:lnTo>
                <a:lnTo>
                  <a:pt x="40" y="57"/>
                </a:lnTo>
                <a:lnTo>
                  <a:pt x="40" y="57"/>
                </a:lnTo>
                <a:lnTo>
                  <a:pt x="27" y="57"/>
                </a:lnTo>
                <a:lnTo>
                  <a:pt x="12" y="57"/>
                </a:lnTo>
                <a:lnTo>
                  <a:pt x="12" y="57"/>
                </a:lnTo>
                <a:close/>
                <a:moveTo>
                  <a:pt x="60" y="57"/>
                </a:moveTo>
                <a:lnTo>
                  <a:pt x="60" y="57"/>
                </a:lnTo>
                <a:lnTo>
                  <a:pt x="72" y="50"/>
                </a:lnTo>
                <a:lnTo>
                  <a:pt x="85" y="42"/>
                </a:lnTo>
                <a:lnTo>
                  <a:pt x="108" y="25"/>
                </a:lnTo>
                <a:lnTo>
                  <a:pt x="108" y="25"/>
                </a:lnTo>
                <a:lnTo>
                  <a:pt x="114" y="19"/>
                </a:lnTo>
                <a:lnTo>
                  <a:pt x="116" y="19"/>
                </a:lnTo>
                <a:lnTo>
                  <a:pt x="108" y="29"/>
                </a:lnTo>
                <a:lnTo>
                  <a:pt x="108" y="29"/>
                </a:lnTo>
                <a:lnTo>
                  <a:pt x="94" y="42"/>
                </a:lnTo>
                <a:lnTo>
                  <a:pt x="79" y="54"/>
                </a:lnTo>
                <a:lnTo>
                  <a:pt x="79" y="54"/>
                </a:lnTo>
                <a:lnTo>
                  <a:pt x="79" y="56"/>
                </a:lnTo>
                <a:lnTo>
                  <a:pt x="79" y="57"/>
                </a:lnTo>
                <a:lnTo>
                  <a:pt x="82" y="57"/>
                </a:lnTo>
                <a:lnTo>
                  <a:pt x="82" y="57"/>
                </a:lnTo>
                <a:lnTo>
                  <a:pt x="99" y="46"/>
                </a:lnTo>
                <a:lnTo>
                  <a:pt x="117" y="33"/>
                </a:lnTo>
                <a:lnTo>
                  <a:pt x="117" y="33"/>
                </a:lnTo>
                <a:lnTo>
                  <a:pt x="105" y="45"/>
                </a:lnTo>
                <a:lnTo>
                  <a:pt x="94" y="58"/>
                </a:lnTo>
                <a:lnTo>
                  <a:pt x="94" y="58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44" y="57"/>
                </a:lnTo>
                <a:lnTo>
                  <a:pt x="60" y="49"/>
                </a:lnTo>
                <a:lnTo>
                  <a:pt x="75" y="39"/>
                </a:lnTo>
                <a:lnTo>
                  <a:pt x="75" y="39"/>
                </a:lnTo>
                <a:lnTo>
                  <a:pt x="66" y="46"/>
                </a:lnTo>
                <a:lnTo>
                  <a:pt x="58" y="54"/>
                </a:lnTo>
                <a:lnTo>
                  <a:pt x="58" y="54"/>
                </a:lnTo>
                <a:lnTo>
                  <a:pt x="58" y="57"/>
                </a:lnTo>
                <a:lnTo>
                  <a:pt x="60" y="57"/>
                </a:lnTo>
                <a:lnTo>
                  <a:pt x="60" y="57"/>
                </a:lnTo>
                <a:close/>
                <a:moveTo>
                  <a:pt x="122" y="15"/>
                </a:moveTo>
                <a:lnTo>
                  <a:pt x="122" y="15"/>
                </a:lnTo>
                <a:lnTo>
                  <a:pt x="122" y="15"/>
                </a:lnTo>
                <a:lnTo>
                  <a:pt x="122" y="15"/>
                </a:lnTo>
                <a:lnTo>
                  <a:pt x="139" y="15"/>
                </a:lnTo>
                <a:lnTo>
                  <a:pt x="139" y="15"/>
                </a:lnTo>
                <a:lnTo>
                  <a:pt x="125" y="23"/>
                </a:lnTo>
                <a:lnTo>
                  <a:pt x="114" y="31"/>
                </a:lnTo>
                <a:lnTo>
                  <a:pt x="90" y="49"/>
                </a:lnTo>
                <a:lnTo>
                  <a:pt x="90" y="49"/>
                </a:lnTo>
                <a:lnTo>
                  <a:pt x="86" y="52"/>
                </a:lnTo>
                <a:lnTo>
                  <a:pt x="89" y="48"/>
                </a:lnTo>
                <a:lnTo>
                  <a:pt x="101" y="39"/>
                </a:lnTo>
                <a:lnTo>
                  <a:pt x="101" y="39"/>
                </a:lnTo>
                <a:lnTo>
                  <a:pt x="112" y="27"/>
                </a:lnTo>
                <a:lnTo>
                  <a:pt x="122" y="15"/>
                </a:lnTo>
                <a:lnTo>
                  <a:pt x="122" y="15"/>
                </a:lnTo>
                <a:close/>
                <a:moveTo>
                  <a:pt x="157" y="58"/>
                </a:moveTo>
                <a:lnTo>
                  <a:pt x="157" y="58"/>
                </a:lnTo>
                <a:lnTo>
                  <a:pt x="172" y="52"/>
                </a:lnTo>
                <a:lnTo>
                  <a:pt x="186" y="42"/>
                </a:lnTo>
                <a:lnTo>
                  <a:pt x="213" y="23"/>
                </a:lnTo>
                <a:lnTo>
                  <a:pt x="213" y="23"/>
                </a:lnTo>
                <a:lnTo>
                  <a:pt x="207" y="30"/>
                </a:lnTo>
                <a:lnTo>
                  <a:pt x="207" y="30"/>
                </a:lnTo>
                <a:lnTo>
                  <a:pt x="202" y="35"/>
                </a:lnTo>
                <a:lnTo>
                  <a:pt x="197" y="39"/>
                </a:lnTo>
                <a:lnTo>
                  <a:pt x="197" y="39"/>
                </a:lnTo>
                <a:lnTo>
                  <a:pt x="187" y="48"/>
                </a:lnTo>
                <a:lnTo>
                  <a:pt x="178" y="57"/>
                </a:lnTo>
                <a:lnTo>
                  <a:pt x="178" y="57"/>
                </a:lnTo>
                <a:lnTo>
                  <a:pt x="176" y="57"/>
                </a:lnTo>
                <a:lnTo>
                  <a:pt x="178" y="58"/>
                </a:lnTo>
                <a:lnTo>
                  <a:pt x="178" y="60"/>
                </a:lnTo>
                <a:lnTo>
                  <a:pt x="179" y="58"/>
                </a:lnTo>
                <a:lnTo>
                  <a:pt x="179" y="58"/>
                </a:lnTo>
                <a:lnTo>
                  <a:pt x="199" y="46"/>
                </a:lnTo>
                <a:lnTo>
                  <a:pt x="218" y="34"/>
                </a:lnTo>
                <a:lnTo>
                  <a:pt x="218" y="34"/>
                </a:lnTo>
                <a:lnTo>
                  <a:pt x="225" y="31"/>
                </a:lnTo>
                <a:lnTo>
                  <a:pt x="224" y="33"/>
                </a:lnTo>
                <a:lnTo>
                  <a:pt x="217" y="39"/>
                </a:lnTo>
                <a:lnTo>
                  <a:pt x="217" y="39"/>
                </a:lnTo>
                <a:lnTo>
                  <a:pt x="199" y="57"/>
                </a:lnTo>
                <a:lnTo>
                  <a:pt x="199" y="57"/>
                </a:lnTo>
                <a:lnTo>
                  <a:pt x="199" y="58"/>
                </a:lnTo>
                <a:lnTo>
                  <a:pt x="201" y="60"/>
                </a:lnTo>
                <a:lnTo>
                  <a:pt x="201" y="60"/>
                </a:lnTo>
                <a:lnTo>
                  <a:pt x="211" y="54"/>
                </a:lnTo>
                <a:lnTo>
                  <a:pt x="214" y="53"/>
                </a:lnTo>
                <a:lnTo>
                  <a:pt x="217" y="53"/>
                </a:lnTo>
                <a:lnTo>
                  <a:pt x="218" y="54"/>
                </a:lnTo>
                <a:lnTo>
                  <a:pt x="218" y="57"/>
                </a:lnTo>
                <a:lnTo>
                  <a:pt x="218" y="57"/>
                </a:lnTo>
                <a:lnTo>
                  <a:pt x="218" y="58"/>
                </a:lnTo>
                <a:lnTo>
                  <a:pt x="220" y="60"/>
                </a:lnTo>
                <a:lnTo>
                  <a:pt x="221" y="58"/>
                </a:lnTo>
                <a:lnTo>
                  <a:pt x="221" y="58"/>
                </a:lnTo>
                <a:lnTo>
                  <a:pt x="221" y="58"/>
                </a:lnTo>
                <a:lnTo>
                  <a:pt x="222" y="53"/>
                </a:lnTo>
                <a:lnTo>
                  <a:pt x="221" y="48"/>
                </a:lnTo>
                <a:lnTo>
                  <a:pt x="221" y="48"/>
                </a:lnTo>
                <a:lnTo>
                  <a:pt x="220" y="46"/>
                </a:lnTo>
                <a:lnTo>
                  <a:pt x="218" y="46"/>
                </a:lnTo>
                <a:lnTo>
                  <a:pt x="218" y="46"/>
                </a:lnTo>
                <a:lnTo>
                  <a:pt x="209" y="52"/>
                </a:lnTo>
                <a:lnTo>
                  <a:pt x="209" y="52"/>
                </a:lnTo>
                <a:lnTo>
                  <a:pt x="205" y="54"/>
                </a:lnTo>
                <a:lnTo>
                  <a:pt x="207" y="52"/>
                </a:lnTo>
                <a:lnTo>
                  <a:pt x="214" y="46"/>
                </a:lnTo>
                <a:lnTo>
                  <a:pt x="214" y="46"/>
                </a:lnTo>
                <a:lnTo>
                  <a:pt x="228" y="30"/>
                </a:lnTo>
                <a:lnTo>
                  <a:pt x="228" y="30"/>
                </a:lnTo>
                <a:lnTo>
                  <a:pt x="226" y="61"/>
                </a:lnTo>
                <a:lnTo>
                  <a:pt x="226" y="61"/>
                </a:lnTo>
                <a:lnTo>
                  <a:pt x="135" y="58"/>
                </a:lnTo>
                <a:lnTo>
                  <a:pt x="135" y="58"/>
                </a:lnTo>
                <a:lnTo>
                  <a:pt x="143" y="56"/>
                </a:lnTo>
                <a:lnTo>
                  <a:pt x="149" y="53"/>
                </a:lnTo>
                <a:lnTo>
                  <a:pt x="162" y="45"/>
                </a:lnTo>
                <a:lnTo>
                  <a:pt x="187" y="26"/>
                </a:lnTo>
                <a:lnTo>
                  <a:pt x="187" y="26"/>
                </a:lnTo>
                <a:lnTo>
                  <a:pt x="195" y="21"/>
                </a:lnTo>
                <a:lnTo>
                  <a:pt x="195" y="21"/>
                </a:lnTo>
                <a:lnTo>
                  <a:pt x="195" y="22"/>
                </a:lnTo>
                <a:lnTo>
                  <a:pt x="183" y="31"/>
                </a:lnTo>
                <a:lnTo>
                  <a:pt x="183" y="31"/>
                </a:lnTo>
                <a:lnTo>
                  <a:pt x="168" y="44"/>
                </a:lnTo>
                <a:lnTo>
                  <a:pt x="156" y="57"/>
                </a:lnTo>
                <a:lnTo>
                  <a:pt x="156" y="57"/>
                </a:lnTo>
                <a:lnTo>
                  <a:pt x="156" y="58"/>
                </a:lnTo>
                <a:lnTo>
                  <a:pt x="157" y="58"/>
                </a:lnTo>
                <a:lnTo>
                  <a:pt x="157" y="58"/>
                </a:lnTo>
                <a:close/>
                <a:moveTo>
                  <a:pt x="228" y="26"/>
                </a:moveTo>
                <a:lnTo>
                  <a:pt x="228" y="26"/>
                </a:lnTo>
                <a:lnTo>
                  <a:pt x="201" y="42"/>
                </a:lnTo>
                <a:lnTo>
                  <a:pt x="201" y="42"/>
                </a:lnTo>
                <a:lnTo>
                  <a:pt x="190" y="50"/>
                </a:lnTo>
                <a:lnTo>
                  <a:pt x="190" y="50"/>
                </a:lnTo>
                <a:lnTo>
                  <a:pt x="187" y="50"/>
                </a:lnTo>
                <a:lnTo>
                  <a:pt x="187" y="50"/>
                </a:lnTo>
                <a:lnTo>
                  <a:pt x="205" y="37"/>
                </a:lnTo>
                <a:lnTo>
                  <a:pt x="213" y="29"/>
                </a:lnTo>
                <a:lnTo>
                  <a:pt x="220" y="19"/>
                </a:lnTo>
                <a:lnTo>
                  <a:pt x="220" y="19"/>
                </a:lnTo>
                <a:lnTo>
                  <a:pt x="218" y="18"/>
                </a:lnTo>
                <a:lnTo>
                  <a:pt x="217" y="18"/>
                </a:lnTo>
                <a:lnTo>
                  <a:pt x="217" y="18"/>
                </a:lnTo>
                <a:lnTo>
                  <a:pt x="190" y="37"/>
                </a:lnTo>
                <a:lnTo>
                  <a:pt x="176" y="45"/>
                </a:lnTo>
                <a:lnTo>
                  <a:pt x="162" y="53"/>
                </a:lnTo>
                <a:lnTo>
                  <a:pt x="162" y="53"/>
                </a:lnTo>
                <a:lnTo>
                  <a:pt x="171" y="46"/>
                </a:lnTo>
                <a:lnTo>
                  <a:pt x="180" y="37"/>
                </a:lnTo>
                <a:lnTo>
                  <a:pt x="180" y="37"/>
                </a:lnTo>
                <a:lnTo>
                  <a:pt x="191" y="27"/>
                </a:lnTo>
                <a:lnTo>
                  <a:pt x="203" y="18"/>
                </a:lnTo>
                <a:lnTo>
                  <a:pt x="203" y="18"/>
                </a:lnTo>
                <a:lnTo>
                  <a:pt x="203" y="17"/>
                </a:lnTo>
                <a:lnTo>
                  <a:pt x="203" y="17"/>
                </a:lnTo>
                <a:lnTo>
                  <a:pt x="229" y="18"/>
                </a:lnTo>
                <a:lnTo>
                  <a:pt x="229" y="18"/>
                </a:lnTo>
                <a:lnTo>
                  <a:pt x="228" y="26"/>
                </a:lnTo>
                <a:lnTo>
                  <a:pt x="228" y="26"/>
                </a:lnTo>
                <a:close/>
                <a:moveTo>
                  <a:pt x="139" y="54"/>
                </a:moveTo>
                <a:lnTo>
                  <a:pt x="139" y="54"/>
                </a:lnTo>
                <a:lnTo>
                  <a:pt x="151" y="48"/>
                </a:lnTo>
                <a:lnTo>
                  <a:pt x="163" y="39"/>
                </a:lnTo>
                <a:lnTo>
                  <a:pt x="174" y="29"/>
                </a:lnTo>
                <a:lnTo>
                  <a:pt x="182" y="18"/>
                </a:lnTo>
                <a:lnTo>
                  <a:pt x="182" y="18"/>
                </a:lnTo>
                <a:lnTo>
                  <a:pt x="182" y="17"/>
                </a:lnTo>
                <a:lnTo>
                  <a:pt x="182" y="17"/>
                </a:lnTo>
                <a:lnTo>
                  <a:pt x="199" y="17"/>
                </a:lnTo>
                <a:lnTo>
                  <a:pt x="199" y="17"/>
                </a:lnTo>
                <a:lnTo>
                  <a:pt x="183" y="26"/>
                </a:lnTo>
                <a:lnTo>
                  <a:pt x="170" y="35"/>
                </a:lnTo>
                <a:lnTo>
                  <a:pt x="155" y="46"/>
                </a:lnTo>
                <a:lnTo>
                  <a:pt x="147" y="50"/>
                </a:lnTo>
                <a:lnTo>
                  <a:pt x="139" y="54"/>
                </a:lnTo>
                <a:lnTo>
                  <a:pt x="139" y="54"/>
                </a:lnTo>
                <a:close/>
                <a:moveTo>
                  <a:pt x="162" y="15"/>
                </a:moveTo>
                <a:lnTo>
                  <a:pt x="162" y="15"/>
                </a:lnTo>
                <a:lnTo>
                  <a:pt x="179" y="17"/>
                </a:lnTo>
                <a:lnTo>
                  <a:pt x="179" y="17"/>
                </a:lnTo>
                <a:lnTo>
                  <a:pt x="167" y="23"/>
                </a:lnTo>
                <a:lnTo>
                  <a:pt x="155" y="30"/>
                </a:lnTo>
                <a:lnTo>
                  <a:pt x="133" y="45"/>
                </a:lnTo>
                <a:lnTo>
                  <a:pt x="133" y="45"/>
                </a:lnTo>
                <a:lnTo>
                  <a:pt x="141" y="39"/>
                </a:lnTo>
                <a:lnTo>
                  <a:pt x="149" y="33"/>
                </a:lnTo>
                <a:lnTo>
                  <a:pt x="156" y="26"/>
                </a:lnTo>
                <a:lnTo>
                  <a:pt x="162" y="18"/>
                </a:lnTo>
                <a:lnTo>
                  <a:pt x="162" y="18"/>
                </a:lnTo>
                <a:lnTo>
                  <a:pt x="162" y="15"/>
                </a:lnTo>
                <a:lnTo>
                  <a:pt x="162" y="15"/>
                </a:lnTo>
                <a:close/>
                <a:moveTo>
                  <a:pt x="140" y="18"/>
                </a:moveTo>
                <a:lnTo>
                  <a:pt x="140" y="18"/>
                </a:lnTo>
                <a:lnTo>
                  <a:pt x="141" y="17"/>
                </a:lnTo>
                <a:lnTo>
                  <a:pt x="140" y="15"/>
                </a:lnTo>
                <a:lnTo>
                  <a:pt x="140" y="15"/>
                </a:lnTo>
                <a:lnTo>
                  <a:pt x="159" y="15"/>
                </a:lnTo>
                <a:lnTo>
                  <a:pt x="159" y="15"/>
                </a:lnTo>
                <a:lnTo>
                  <a:pt x="133" y="33"/>
                </a:lnTo>
                <a:lnTo>
                  <a:pt x="105" y="50"/>
                </a:lnTo>
                <a:lnTo>
                  <a:pt x="105" y="50"/>
                </a:lnTo>
                <a:lnTo>
                  <a:pt x="103" y="50"/>
                </a:lnTo>
                <a:lnTo>
                  <a:pt x="103" y="50"/>
                </a:lnTo>
                <a:lnTo>
                  <a:pt x="112" y="42"/>
                </a:lnTo>
                <a:lnTo>
                  <a:pt x="112" y="42"/>
                </a:lnTo>
                <a:lnTo>
                  <a:pt x="125" y="30"/>
                </a:lnTo>
                <a:lnTo>
                  <a:pt x="140" y="18"/>
                </a:lnTo>
                <a:lnTo>
                  <a:pt x="140" y="18"/>
                </a:lnTo>
                <a:close/>
                <a:moveTo>
                  <a:pt x="108" y="58"/>
                </a:moveTo>
                <a:lnTo>
                  <a:pt x="108" y="58"/>
                </a:lnTo>
                <a:lnTo>
                  <a:pt x="99" y="58"/>
                </a:lnTo>
                <a:lnTo>
                  <a:pt x="99" y="58"/>
                </a:lnTo>
                <a:lnTo>
                  <a:pt x="128" y="39"/>
                </a:lnTo>
                <a:lnTo>
                  <a:pt x="156" y="22"/>
                </a:lnTo>
                <a:lnTo>
                  <a:pt x="156" y="22"/>
                </a:lnTo>
                <a:lnTo>
                  <a:pt x="144" y="31"/>
                </a:lnTo>
                <a:lnTo>
                  <a:pt x="133" y="41"/>
                </a:lnTo>
                <a:lnTo>
                  <a:pt x="133" y="41"/>
                </a:lnTo>
                <a:lnTo>
                  <a:pt x="114" y="54"/>
                </a:lnTo>
                <a:lnTo>
                  <a:pt x="114" y="54"/>
                </a:lnTo>
                <a:lnTo>
                  <a:pt x="114" y="56"/>
                </a:lnTo>
                <a:lnTo>
                  <a:pt x="114" y="57"/>
                </a:lnTo>
                <a:lnTo>
                  <a:pt x="117" y="57"/>
                </a:lnTo>
                <a:lnTo>
                  <a:pt x="117" y="57"/>
                </a:lnTo>
                <a:lnTo>
                  <a:pt x="130" y="50"/>
                </a:lnTo>
                <a:lnTo>
                  <a:pt x="145" y="41"/>
                </a:lnTo>
                <a:lnTo>
                  <a:pt x="171" y="23"/>
                </a:lnTo>
                <a:lnTo>
                  <a:pt x="171" y="23"/>
                </a:lnTo>
                <a:lnTo>
                  <a:pt x="176" y="21"/>
                </a:lnTo>
                <a:lnTo>
                  <a:pt x="172" y="25"/>
                </a:lnTo>
                <a:lnTo>
                  <a:pt x="172" y="25"/>
                </a:lnTo>
                <a:lnTo>
                  <a:pt x="164" y="33"/>
                </a:lnTo>
                <a:lnTo>
                  <a:pt x="155" y="39"/>
                </a:lnTo>
                <a:lnTo>
                  <a:pt x="155" y="39"/>
                </a:lnTo>
                <a:lnTo>
                  <a:pt x="132" y="57"/>
                </a:lnTo>
                <a:lnTo>
                  <a:pt x="132" y="57"/>
                </a:lnTo>
                <a:lnTo>
                  <a:pt x="132" y="58"/>
                </a:lnTo>
                <a:lnTo>
                  <a:pt x="132" y="58"/>
                </a:lnTo>
                <a:lnTo>
                  <a:pt x="132" y="58"/>
                </a:lnTo>
                <a:lnTo>
                  <a:pt x="108" y="58"/>
                </a:lnTo>
                <a:lnTo>
                  <a:pt x="108" y="58"/>
                </a:lnTo>
                <a:close/>
                <a:moveTo>
                  <a:pt x="132" y="46"/>
                </a:moveTo>
                <a:lnTo>
                  <a:pt x="132" y="46"/>
                </a:lnTo>
                <a:lnTo>
                  <a:pt x="128" y="49"/>
                </a:lnTo>
                <a:lnTo>
                  <a:pt x="128" y="49"/>
                </a:lnTo>
                <a:lnTo>
                  <a:pt x="132" y="46"/>
                </a:lnTo>
                <a:lnTo>
                  <a:pt x="132" y="46"/>
                </a:lnTo>
                <a:close/>
                <a:moveTo>
                  <a:pt x="117" y="15"/>
                </a:moveTo>
                <a:lnTo>
                  <a:pt x="117" y="15"/>
                </a:lnTo>
                <a:lnTo>
                  <a:pt x="106" y="22"/>
                </a:lnTo>
                <a:lnTo>
                  <a:pt x="95" y="30"/>
                </a:lnTo>
                <a:lnTo>
                  <a:pt x="75" y="45"/>
                </a:lnTo>
                <a:lnTo>
                  <a:pt x="75" y="45"/>
                </a:lnTo>
                <a:lnTo>
                  <a:pt x="83" y="39"/>
                </a:lnTo>
                <a:lnTo>
                  <a:pt x="91" y="33"/>
                </a:lnTo>
                <a:lnTo>
                  <a:pt x="98" y="25"/>
                </a:lnTo>
                <a:lnTo>
                  <a:pt x="103" y="18"/>
                </a:lnTo>
                <a:lnTo>
                  <a:pt x="103" y="18"/>
                </a:lnTo>
                <a:lnTo>
                  <a:pt x="103" y="17"/>
                </a:lnTo>
                <a:lnTo>
                  <a:pt x="103" y="15"/>
                </a:lnTo>
                <a:lnTo>
                  <a:pt x="101" y="15"/>
                </a:lnTo>
                <a:lnTo>
                  <a:pt x="101" y="15"/>
                </a:lnTo>
                <a:lnTo>
                  <a:pt x="75" y="35"/>
                </a:lnTo>
                <a:lnTo>
                  <a:pt x="62" y="44"/>
                </a:lnTo>
                <a:lnTo>
                  <a:pt x="48" y="52"/>
                </a:lnTo>
                <a:lnTo>
                  <a:pt x="48" y="52"/>
                </a:lnTo>
                <a:lnTo>
                  <a:pt x="63" y="35"/>
                </a:lnTo>
                <a:lnTo>
                  <a:pt x="63" y="35"/>
                </a:lnTo>
                <a:lnTo>
                  <a:pt x="83" y="18"/>
                </a:lnTo>
                <a:lnTo>
                  <a:pt x="83" y="18"/>
                </a:lnTo>
                <a:lnTo>
                  <a:pt x="83" y="15"/>
                </a:lnTo>
                <a:lnTo>
                  <a:pt x="82" y="15"/>
                </a:lnTo>
                <a:lnTo>
                  <a:pt x="82" y="15"/>
                </a:lnTo>
                <a:lnTo>
                  <a:pt x="72" y="19"/>
                </a:lnTo>
                <a:lnTo>
                  <a:pt x="64" y="25"/>
                </a:lnTo>
                <a:lnTo>
                  <a:pt x="48" y="37"/>
                </a:lnTo>
                <a:lnTo>
                  <a:pt x="48" y="37"/>
                </a:lnTo>
                <a:lnTo>
                  <a:pt x="35" y="46"/>
                </a:lnTo>
                <a:lnTo>
                  <a:pt x="35" y="46"/>
                </a:lnTo>
                <a:lnTo>
                  <a:pt x="29" y="50"/>
                </a:lnTo>
                <a:lnTo>
                  <a:pt x="32" y="48"/>
                </a:lnTo>
                <a:lnTo>
                  <a:pt x="39" y="39"/>
                </a:lnTo>
                <a:lnTo>
                  <a:pt x="39" y="39"/>
                </a:lnTo>
                <a:lnTo>
                  <a:pt x="60" y="18"/>
                </a:lnTo>
                <a:lnTo>
                  <a:pt x="60" y="18"/>
                </a:lnTo>
                <a:lnTo>
                  <a:pt x="60" y="17"/>
                </a:lnTo>
                <a:lnTo>
                  <a:pt x="60" y="15"/>
                </a:lnTo>
                <a:lnTo>
                  <a:pt x="59" y="15"/>
                </a:lnTo>
                <a:lnTo>
                  <a:pt x="58" y="15"/>
                </a:lnTo>
                <a:lnTo>
                  <a:pt x="58" y="15"/>
                </a:lnTo>
                <a:lnTo>
                  <a:pt x="17" y="48"/>
                </a:lnTo>
                <a:lnTo>
                  <a:pt x="17" y="48"/>
                </a:lnTo>
                <a:lnTo>
                  <a:pt x="27" y="39"/>
                </a:lnTo>
                <a:lnTo>
                  <a:pt x="33" y="33"/>
                </a:lnTo>
                <a:lnTo>
                  <a:pt x="40" y="23"/>
                </a:lnTo>
                <a:lnTo>
                  <a:pt x="47" y="14"/>
                </a:lnTo>
                <a:lnTo>
                  <a:pt x="47" y="14"/>
                </a:lnTo>
                <a:lnTo>
                  <a:pt x="117" y="15"/>
                </a:lnTo>
                <a:lnTo>
                  <a:pt x="117" y="15"/>
                </a:lnTo>
                <a:close/>
                <a:moveTo>
                  <a:pt x="70" y="48"/>
                </a:moveTo>
                <a:lnTo>
                  <a:pt x="70" y="48"/>
                </a:lnTo>
                <a:lnTo>
                  <a:pt x="72" y="46"/>
                </a:lnTo>
                <a:lnTo>
                  <a:pt x="72" y="46"/>
                </a:lnTo>
                <a:lnTo>
                  <a:pt x="70" y="48"/>
                </a:lnTo>
                <a:lnTo>
                  <a:pt x="70" y="48"/>
                </a:lnTo>
                <a:close/>
                <a:moveTo>
                  <a:pt x="41" y="14"/>
                </a:moveTo>
                <a:lnTo>
                  <a:pt x="41" y="14"/>
                </a:lnTo>
                <a:lnTo>
                  <a:pt x="27" y="25"/>
                </a:lnTo>
                <a:lnTo>
                  <a:pt x="13" y="35"/>
                </a:lnTo>
                <a:lnTo>
                  <a:pt x="13" y="35"/>
                </a:lnTo>
                <a:lnTo>
                  <a:pt x="13" y="35"/>
                </a:lnTo>
                <a:lnTo>
                  <a:pt x="18" y="30"/>
                </a:lnTo>
                <a:lnTo>
                  <a:pt x="22" y="25"/>
                </a:lnTo>
                <a:lnTo>
                  <a:pt x="31" y="14"/>
                </a:lnTo>
                <a:lnTo>
                  <a:pt x="31" y="14"/>
                </a:lnTo>
                <a:lnTo>
                  <a:pt x="41" y="14"/>
                </a:lnTo>
                <a:lnTo>
                  <a:pt x="41" y="14"/>
                </a:lnTo>
                <a:close/>
              </a:path>
            </a:pathLst>
          </a:custGeom>
          <a:solidFill>
            <a:srgbClr val="0057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Freeform 30"/>
          <p:cNvSpPr>
            <a:spLocks noEditPoints="1"/>
          </p:cNvSpPr>
          <p:nvPr/>
        </p:nvSpPr>
        <p:spPr bwMode="auto">
          <a:xfrm>
            <a:off x="3715095" y="2984612"/>
            <a:ext cx="425144" cy="463793"/>
          </a:xfrm>
          <a:custGeom>
            <a:avLst/>
            <a:gdLst>
              <a:gd name="T0" fmla="*/ 111 w 176"/>
              <a:gd name="T1" fmla="*/ 192 h 192"/>
              <a:gd name="T2" fmla="*/ 118 w 176"/>
              <a:gd name="T3" fmla="*/ 131 h 192"/>
              <a:gd name="T4" fmla="*/ 176 w 176"/>
              <a:gd name="T5" fmla="*/ 81 h 192"/>
              <a:gd name="T6" fmla="*/ 160 w 176"/>
              <a:gd name="T7" fmla="*/ 73 h 192"/>
              <a:gd name="T8" fmla="*/ 119 w 176"/>
              <a:gd name="T9" fmla="*/ 3 h 192"/>
              <a:gd name="T10" fmla="*/ 65 w 176"/>
              <a:gd name="T11" fmla="*/ 7 h 192"/>
              <a:gd name="T12" fmla="*/ 0 w 176"/>
              <a:gd name="T13" fmla="*/ 75 h 192"/>
              <a:gd name="T14" fmla="*/ 7 w 176"/>
              <a:gd name="T15" fmla="*/ 125 h 192"/>
              <a:gd name="T16" fmla="*/ 21 w 176"/>
              <a:gd name="T17" fmla="*/ 114 h 192"/>
              <a:gd name="T18" fmla="*/ 22 w 176"/>
              <a:gd name="T19" fmla="*/ 113 h 192"/>
              <a:gd name="T20" fmla="*/ 23 w 176"/>
              <a:gd name="T21" fmla="*/ 92 h 192"/>
              <a:gd name="T22" fmla="*/ 14 w 176"/>
              <a:gd name="T23" fmla="*/ 86 h 192"/>
              <a:gd name="T24" fmla="*/ 13 w 176"/>
              <a:gd name="T25" fmla="*/ 81 h 192"/>
              <a:gd name="T26" fmla="*/ 57 w 176"/>
              <a:gd name="T27" fmla="*/ 81 h 192"/>
              <a:gd name="T28" fmla="*/ 71 w 176"/>
              <a:gd name="T29" fmla="*/ 81 h 192"/>
              <a:gd name="T30" fmla="*/ 76 w 176"/>
              <a:gd name="T31" fmla="*/ 79 h 192"/>
              <a:gd name="T32" fmla="*/ 60 w 176"/>
              <a:gd name="T33" fmla="*/ 81 h 192"/>
              <a:gd name="T34" fmla="*/ 79 w 176"/>
              <a:gd name="T35" fmla="*/ 72 h 192"/>
              <a:gd name="T36" fmla="*/ 100 w 176"/>
              <a:gd name="T37" fmla="*/ 42 h 192"/>
              <a:gd name="T38" fmla="*/ 108 w 176"/>
              <a:gd name="T39" fmla="*/ 19 h 192"/>
              <a:gd name="T40" fmla="*/ 87 w 176"/>
              <a:gd name="T41" fmla="*/ 26 h 192"/>
              <a:gd name="T42" fmla="*/ 106 w 176"/>
              <a:gd name="T43" fmla="*/ 121 h 192"/>
              <a:gd name="T44" fmla="*/ 162 w 176"/>
              <a:gd name="T45" fmla="*/ 106 h 192"/>
              <a:gd name="T46" fmla="*/ 164 w 176"/>
              <a:gd name="T47" fmla="*/ 86 h 192"/>
              <a:gd name="T48" fmla="*/ 103 w 176"/>
              <a:gd name="T49" fmla="*/ 150 h 192"/>
              <a:gd name="T50" fmla="*/ 90 w 176"/>
              <a:gd name="T51" fmla="*/ 171 h 192"/>
              <a:gd name="T52" fmla="*/ 103 w 176"/>
              <a:gd name="T53" fmla="*/ 90 h 192"/>
              <a:gd name="T54" fmla="*/ 117 w 176"/>
              <a:gd name="T55" fmla="*/ 84 h 192"/>
              <a:gd name="T56" fmla="*/ 84 w 176"/>
              <a:gd name="T57" fmla="*/ 111 h 192"/>
              <a:gd name="T58" fmla="*/ 92 w 176"/>
              <a:gd name="T59" fmla="*/ 144 h 192"/>
              <a:gd name="T60" fmla="*/ 87 w 176"/>
              <a:gd name="T61" fmla="*/ 150 h 192"/>
              <a:gd name="T62" fmla="*/ 107 w 176"/>
              <a:gd name="T63" fmla="*/ 123 h 192"/>
              <a:gd name="T64" fmla="*/ 102 w 176"/>
              <a:gd name="T65" fmla="*/ 129 h 192"/>
              <a:gd name="T66" fmla="*/ 102 w 176"/>
              <a:gd name="T67" fmla="*/ 129 h 192"/>
              <a:gd name="T68" fmla="*/ 83 w 176"/>
              <a:gd name="T69" fmla="*/ 127 h 192"/>
              <a:gd name="T70" fmla="*/ 100 w 176"/>
              <a:gd name="T71" fmla="*/ 123 h 192"/>
              <a:gd name="T72" fmla="*/ 88 w 176"/>
              <a:gd name="T73" fmla="*/ 115 h 192"/>
              <a:gd name="T74" fmla="*/ 96 w 176"/>
              <a:gd name="T75" fmla="*/ 68 h 192"/>
              <a:gd name="T76" fmla="*/ 76 w 176"/>
              <a:gd name="T77" fmla="*/ 26 h 192"/>
              <a:gd name="T78" fmla="*/ 103 w 176"/>
              <a:gd name="T79" fmla="*/ 25 h 192"/>
              <a:gd name="T80" fmla="*/ 100 w 176"/>
              <a:gd name="T81" fmla="*/ 27 h 192"/>
              <a:gd name="T82" fmla="*/ 76 w 176"/>
              <a:gd name="T83" fmla="*/ 69 h 192"/>
              <a:gd name="T84" fmla="*/ 53 w 176"/>
              <a:gd name="T85" fmla="*/ 113 h 192"/>
              <a:gd name="T86" fmla="*/ 110 w 176"/>
              <a:gd name="T87" fmla="*/ 60 h 192"/>
              <a:gd name="T88" fmla="*/ 63 w 176"/>
              <a:gd name="T89" fmla="*/ 113 h 192"/>
              <a:gd name="T90" fmla="*/ 79 w 176"/>
              <a:gd name="T91" fmla="*/ 107 h 192"/>
              <a:gd name="T92" fmla="*/ 110 w 176"/>
              <a:gd name="T93" fmla="*/ 61 h 192"/>
              <a:gd name="T94" fmla="*/ 84 w 176"/>
              <a:gd name="T95" fmla="*/ 173 h 192"/>
              <a:gd name="T96" fmla="*/ 103 w 176"/>
              <a:gd name="T97" fmla="*/ 173 h 192"/>
              <a:gd name="T98" fmla="*/ 113 w 176"/>
              <a:gd name="T99" fmla="*/ 119 h 192"/>
              <a:gd name="T100" fmla="*/ 123 w 176"/>
              <a:gd name="T101" fmla="*/ 117 h 192"/>
              <a:gd name="T102" fmla="*/ 154 w 176"/>
              <a:gd name="T103" fmla="*/ 99 h 192"/>
              <a:gd name="T104" fmla="*/ 158 w 176"/>
              <a:gd name="T105" fmla="*/ 114 h 192"/>
              <a:gd name="T106" fmla="*/ 113 w 176"/>
              <a:gd name="T107" fmla="*/ 119 h 192"/>
              <a:gd name="T108" fmla="*/ 152 w 176"/>
              <a:gd name="T109" fmla="*/ 86 h 192"/>
              <a:gd name="T110" fmla="*/ 44 w 176"/>
              <a:gd name="T111" fmla="*/ 80 h 192"/>
              <a:gd name="T112" fmla="*/ 30 w 176"/>
              <a:gd name="T113" fmla="*/ 88 h 192"/>
              <a:gd name="T114" fmla="*/ 15 w 176"/>
              <a:gd name="T115" fmla="*/ 91 h 192"/>
              <a:gd name="T116" fmla="*/ 46 w 176"/>
              <a:gd name="T117" fmla="*/ 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92">
                <a:moveTo>
                  <a:pt x="61" y="183"/>
                </a:moveTo>
                <a:lnTo>
                  <a:pt x="61" y="183"/>
                </a:lnTo>
                <a:lnTo>
                  <a:pt x="61" y="185"/>
                </a:lnTo>
                <a:lnTo>
                  <a:pt x="64" y="188"/>
                </a:lnTo>
                <a:lnTo>
                  <a:pt x="64" y="188"/>
                </a:lnTo>
                <a:lnTo>
                  <a:pt x="65" y="189"/>
                </a:lnTo>
                <a:lnTo>
                  <a:pt x="68" y="191"/>
                </a:lnTo>
                <a:lnTo>
                  <a:pt x="68" y="191"/>
                </a:lnTo>
                <a:lnTo>
                  <a:pt x="79" y="189"/>
                </a:lnTo>
                <a:lnTo>
                  <a:pt x="90" y="191"/>
                </a:lnTo>
                <a:lnTo>
                  <a:pt x="111" y="192"/>
                </a:lnTo>
                <a:lnTo>
                  <a:pt x="111" y="192"/>
                </a:lnTo>
                <a:lnTo>
                  <a:pt x="114" y="191"/>
                </a:lnTo>
                <a:lnTo>
                  <a:pt x="117" y="189"/>
                </a:lnTo>
                <a:lnTo>
                  <a:pt x="117" y="187"/>
                </a:lnTo>
                <a:lnTo>
                  <a:pt x="118" y="185"/>
                </a:lnTo>
                <a:lnTo>
                  <a:pt x="118" y="185"/>
                </a:lnTo>
                <a:lnTo>
                  <a:pt x="118" y="183"/>
                </a:lnTo>
                <a:lnTo>
                  <a:pt x="118" y="183"/>
                </a:lnTo>
                <a:lnTo>
                  <a:pt x="117" y="171"/>
                </a:lnTo>
                <a:lnTo>
                  <a:pt x="117" y="157"/>
                </a:lnTo>
                <a:lnTo>
                  <a:pt x="118" y="131"/>
                </a:lnTo>
                <a:lnTo>
                  <a:pt x="118" y="131"/>
                </a:lnTo>
                <a:lnTo>
                  <a:pt x="144" y="133"/>
                </a:lnTo>
                <a:lnTo>
                  <a:pt x="168" y="131"/>
                </a:lnTo>
                <a:lnTo>
                  <a:pt x="168" y="131"/>
                </a:lnTo>
                <a:lnTo>
                  <a:pt x="171" y="130"/>
                </a:lnTo>
                <a:lnTo>
                  <a:pt x="171" y="130"/>
                </a:lnTo>
                <a:lnTo>
                  <a:pt x="172" y="129"/>
                </a:lnTo>
                <a:lnTo>
                  <a:pt x="173" y="126"/>
                </a:lnTo>
                <a:lnTo>
                  <a:pt x="173" y="126"/>
                </a:lnTo>
                <a:lnTo>
                  <a:pt x="175" y="103"/>
                </a:lnTo>
                <a:lnTo>
                  <a:pt x="176" y="81"/>
                </a:lnTo>
                <a:lnTo>
                  <a:pt x="176" y="81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6" y="80"/>
                </a:lnTo>
                <a:lnTo>
                  <a:pt x="175" y="77"/>
                </a:lnTo>
                <a:lnTo>
                  <a:pt x="172" y="76"/>
                </a:lnTo>
                <a:lnTo>
                  <a:pt x="172" y="76"/>
                </a:lnTo>
                <a:lnTo>
                  <a:pt x="160" y="73"/>
                </a:lnTo>
                <a:lnTo>
                  <a:pt x="148" y="73"/>
                </a:lnTo>
                <a:lnTo>
                  <a:pt x="134" y="73"/>
                </a:lnTo>
                <a:lnTo>
                  <a:pt x="122" y="73"/>
                </a:lnTo>
                <a:lnTo>
                  <a:pt x="122" y="73"/>
                </a:lnTo>
                <a:lnTo>
                  <a:pt x="122" y="41"/>
                </a:lnTo>
                <a:lnTo>
                  <a:pt x="122" y="25"/>
                </a:lnTo>
                <a:lnTo>
                  <a:pt x="122" y="9"/>
                </a:lnTo>
                <a:lnTo>
                  <a:pt x="122" y="9"/>
                </a:lnTo>
                <a:lnTo>
                  <a:pt x="121" y="6"/>
                </a:lnTo>
                <a:lnTo>
                  <a:pt x="121" y="6"/>
                </a:lnTo>
                <a:lnTo>
                  <a:pt x="119" y="3"/>
                </a:lnTo>
                <a:lnTo>
                  <a:pt x="117" y="2"/>
                </a:lnTo>
                <a:lnTo>
                  <a:pt x="117" y="2"/>
                </a:lnTo>
                <a:lnTo>
                  <a:pt x="94" y="0"/>
                </a:lnTo>
                <a:lnTo>
                  <a:pt x="83" y="0"/>
                </a:lnTo>
                <a:lnTo>
                  <a:pt x="71" y="2"/>
                </a:lnTo>
                <a:lnTo>
                  <a:pt x="71" y="2"/>
                </a:lnTo>
                <a:lnTo>
                  <a:pt x="68" y="3"/>
                </a:lnTo>
                <a:lnTo>
                  <a:pt x="68" y="3"/>
                </a:lnTo>
                <a:lnTo>
                  <a:pt x="65" y="5"/>
                </a:lnTo>
                <a:lnTo>
                  <a:pt x="65" y="7"/>
                </a:lnTo>
                <a:lnTo>
                  <a:pt x="65" y="7"/>
                </a:lnTo>
                <a:lnTo>
                  <a:pt x="64" y="38"/>
                </a:lnTo>
                <a:lnTo>
                  <a:pt x="64" y="69"/>
                </a:lnTo>
                <a:lnTo>
                  <a:pt x="64" y="69"/>
                </a:lnTo>
                <a:lnTo>
                  <a:pt x="36" y="68"/>
                </a:lnTo>
                <a:lnTo>
                  <a:pt x="9" y="68"/>
                </a:lnTo>
                <a:lnTo>
                  <a:pt x="9" y="68"/>
                </a:lnTo>
                <a:lnTo>
                  <a:pt x="6" y="69"/>
                </a:lnTo>
                <a:lnTo>
                  <a:pt x="6" y="69"/>
                </a:lnTo>
                <a:lnTo>
                  <a:pt x="2" y="71"/>
                </a:lnTo>
                <a:lnTo>
                  <a:pt x="0" y="72"/>
                </a:lnTo>
                <a:lnTo>
                  <a:pt x="0" y="75"/>
                </a:lnTo>
                <a:lnTo>
                  <a:pt x="0" y="75"/>
                </a:lnTo>
                <a:lnTo>
                  <a:pt x="0" y="86"/>
                </a:lnTo>
                <a:lnTo>
                  <a:pt x="0" y="98"/>
                </a:lnTo>
                <a:lnTo>
                  <a:pt x="0" y="108"/>
                </a:lnTo>
                <a:lnTo>
                  <a:pt x="2" y="121"/>
                </a:lnTo>
                <a:lnTo>
                  <a:pt x="2" y="121"/>
                </a:lnTo>
                <a:lnTo>
                  <a:pt x="3" y="122"/>
                </a:lnTo>
                <a:lnTo>
                  <a:pt x="5" y="123"/>
                </a:lnTo>
                <a:lnTo>
                  <a:pt x="7" y="125"/>
                </a:lnTo>
                <a:lnTo>
                  <a:pt x="7" y="125"/>
                </a:lnTo>
                <a:lnTo>
                  <a:pt x="7" y="125"/>
                </a:lnTo>
                <a:lnTo>
                  <a:pt x="7" y="125"/>
                </a:lnTo>
                <a:lnTo>
                  <a:pt x="21" y="125"/>
                </a:lnTo>
                <a:lnTo>
                  <a:pt x="34" y="125"/>
                </a:lnTo>
                <a:lnTo>
                  <a:pt x="61" y="125"/>
                </a:lnTo>
                <a:lnTo>
                  <a:pt x="61" y="125"/>
                </a:lnTo>
                <a:lnTo>
                  <a:pt x="61" y="154"/>
                </a:lnTo>
                <a:lnTo>
                  <a:pt x="61" y="168"/>
                </a:lnTo>
                <a:lnTo>
                  <a:pt x="61" y="183"/>
                </a:lnTo>
                <a:lnTo>
                  <a:pt x="61" y="183"/>
                </a:lnTo>
                <a:close/>
                <a:moveTo>
                  <a:pt x="21" y="114"/>
                </a:moveTo>
                <a:lnTo>
                  <a:pt x="21" y="114"/>
                </a:lnTo>
                <a:lnTo>
                  <a:pt x="13" y="113"/>
                </a:lnTo>
                <a:lnTo>
                  <a:pt x="13" y="113"/>
                </a:lnTo>
                <a:lnTo>
                  <a:pt x="13" y="113"/>
                </a:lnTo>
                <a:lnTo>
                  <a:pt x="13" y="113"/>
                </a:lnTo>
                <a:lnTo>
                  <a:pt x="14" y="113"/>
                </a:lnTo>
                <a:lnTo>
                  <a:pt x="14" y="113"/>
                </a:lnTo>
                <a:lnTo>
                  <a:pt x="22" y="106"/>
                </a:lnTo>
                <a:lnTo>
                  <a:pt x="29" y="99"/>
                </a:lnTo>
                <a:lnTo>
                  <a:pt x="29" y="99"/>
                </a:lnTo>
                <a:lnTo>
                  <a:pt x="25" y="106"/>
                </a:lnTo>
                <a:lnTo>
                  <a:pt x="22" y="113"/>
                </a:lnTo>
                <a:lnTo>
                  <a:pt x="22" y="113"/>
                </a:lnTo>
                <a:lnTo>
                  <a:pt x="21" y="114"/>
                </a:lnTo>
                <a:lnTo>
                  <a:pt x="21" y="114"/>
                </a:lnTo>
                <a:close/>
                <a:moveTo>
                  <a:pt x="13" y="100"/>
                </a:moveTo>
                <a:lnTo>
                  <a:pt x="13" y="100"/>
                </a:lnTo>
                <a:lnTo>
                  <a:pt x="14" y="100"/>
                </a:lnTo>
                <a:lnTo>
                  <a:pt x="14" y="100"/>
                </a:lnTo>
                <a:lnTo>
                  <a:pt x="26" y="88"/>
                </a:lnTo>
                <a:lnTo>
                  <a:pt x="29" y="86"/>
                </a:lnTo>
                <a:lnTo>
                  <a:pt x="23" y="92"/>
                </a:lnTo>
                <a:lnTo>
                  <a:pt x="23" y="92"/>
                </a:lnTo>
                <a:lnTo>
                  <a:pt x="18" y="100"/>
                </a:lnTo>
                <a:lnTo>
                  <a:pt x="13" y="108"/>
                </a:lnTo>
                <a:lnTo>
                  <a:pt x="13" y="108"/>
                </a:lnTo>
                <a:lnTo>
                  <a:pt x="13" y="100"/>
                </a:lnTo>
                <a:lnTo>
                  <a:pt x="13" y="100"/>
                </a:lnTo>
                <a:close/>
                <a:moveTo>
                  <a:pt x="13" y="96"/>
                </a:moveTo>
                <a:lnTo>
                  <a:pt x="13" y="96"/>
                </a:lnTo>
                <a:lnTo>
                  <a:pt x="13" y="86"/>
                </a:lnTo>
                <a:lnTo>
                  <a:pt x="13" y="86"/>
                </a:lnTo>
                <a:lnTo>
                  <a:pt x="14" y="86"/>
                </a:lnTo>
                <a:lnTo>
                  <a:pt x="14" y="86"/>
                </a:lnTo>
                <a:lnTo>
                  <a:pt x="17" y="84"/>
                </a:lnTo>
                <a:lnTo>
                  <a:pt x="17" y="87"/>
                </a:lnTo>
                <a:lnTo>
                  <a:pt x="13" y="96"/>
                </a:lnTo>
                <a:lnTo>
                  <a:pt x="13" y="96"/>
                </a:lnTo>
                <a:close/>
                <a:moveTo>
                  <a:pt x="13" y="81"/>
                </a:moveTo>
                <a:lnTo>
                  <a:pt x="13" y="81"/>
                </a:lnTo>
                <a:lnTo>
                  <a:pt x="13" y="80"/>
                </a:lnTo>
                <a:lnTo>
                  <a:pt x="13" y="80"/>
                </a:lnTo>
                <a:lnTo>
                  <a:pt x="17" y="80"/>
                </a:lnTo>
                <a:lnTo>
                  <a:pt x="17" y="80"/>
                </a:lnTo>
                <a:lnTo>
                  <a:pt x="13" y="81"/>
                </a:lnTo>
                <a:lnTo>
                  <a:pt x="13" y="81"/>
                </a:lnTo>
                <a:close/>
                <a:moveTo>
                  <a:pt x="30" y="103"/>
                </a:moveTo>
                <a:lnTo>
                  <a:pt x="30" y="103"/>
                </a:lnTo>
                <a:lnTo>
                  <a:pt x="37" y="92"/>
                </a:lnTo>
                <a:lnTo>
                  <a:pt x="45" y="83"/>
                </a:lnTo>
                <a:lnTo>
                  <a:pt x="45" y="83"/>
                </a:lnTo>
                <a:lnTo>
                  <a:pt x="46" y="81"/>
                </a:lnTo>
                <a:lnTo>
                  <a:pt x="45" y="80"/>
                </a:lnTo>
                <a:lnTo>
                  <a:pt x="45" y="80"/>
                </a:lnTo>
                <a:lnTo>
                  <a:pt x="57" y="81"/>
                </a:lnTo>
                <a:lnTo>
                  <a:pt x="57" y="81"/>
                </a:lnTo>
                <a:lnTo>
                  <a:pt x="46" y="90"/>
                </a:lnTo>
                <a:lnTo>
                  <a:pt x="38" y="99"/>
                </a:lnTo>
                <a:lnTo>
                  <a:pt x="38" y="99"/>
                </a:lnTo>
                <a:lnTo>
                  <a:pt x="29" y="108"/>
                </a:lnTo>
                <a:lnTo>
                  <a:pt x="27" y="110"/>
                </a:lnTo>
                <a:lnTo>
                  <a:pt x="26" y="110"/>
                </a:lnTo>
                <a:lnTo>
                  <a:pt x="30" y="103"/>
                </a:lnTo>
                <a:lnTo>
                  <a:pt x="30" y="103"/>
                </a:lnTo>
                <a:close/>
                <a:moveTo>
                  <a:pt x="60" y="81"/>
                </a:moveTo>
                <a:lnTo>
                  <a:pt x="60" y="81"/>
                </a:lnTo>
                <a:lnTo>
                  <a:pt x="71" y="81"/>
                </a:lnTo>
                <a:lnTo>
                  <a:pt x="71" y="81"/>
                </a:lnTo>
                <a:lnTo>
                  <a:pt x="73" y="80"/>
                </a:lnTo>
                <a:lnTo>
                  <a:pt x="73" y="80"/>
                </a:lnTo>
                <a:lnTo>
                  <a:pt x="76" y="79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76" y="75"/>
                </a:lnTo>
                <a:lnTo>
                  <a:pt x="91" y="69"/>
                </a:lnTo>
                <a:lnTo>
                  <a:pt x="91" y="69"/>
                </a:lnTo>
                <a:lnTo>
                  <a:pt x="76" y="79"/>
                </a:lnTo>
                <a:lnTo>
                  <a:pt x="61" y="91"/>
                </a:lnTo>
                <a:lnTo>
                  <a:pt x="61" y="91"/>
                </a:lnTo>
                <a:lnTo>
                  <a:pt x="49" y="99"/>
                </a:lnTo>
                <a:lnTo>
                  <a:pt x="44" y="103"/>
                </a:lnTo>
                <a:lnTo>
                  <a:pt x="40" y="108"/>
                </a:lnTo>
                <a:lnTo>
                  <a:pt x="40" y="108"/>
                </a:lnTo>
                <a:lnTo>
                  <a:pt x="49" y="95"/>
                </a:lnTo>
                <a:lnTo>
                  <a:pt x="59" y="83"/>
                </a:lnTo>
                <a:lnTo>
                  <a:pt x="59" y="83"/>
                </a:lnTo>
                <a:lnTo>
                  <a:pt x="60" y="81"/>
                </a:lnTo>
                <a:lnTo>
                  <a:pt x="60" y="81"/>
                </a:lnTo>
                <a:close/>
                <a:moveTo>
                  <a:pt x="111" y="14"/>
                </a:moveTo>
                <a:lnTo>
                  <a:pt x="111" y="14"/>
                </a:lnTo>
                <a:lnTo>
                  <a:pt x="111" y="37"/>
                </a:lnTo>
                <a:lnTo>
                  <a:pt x="110" y="60"/>
                </a:lnTo>
                <a:lnTo>
                  <a:pt x="110" y="60"/>
                </a:lnTo>
                <a:lnTo>
                  <a:pt x="110" y="59"/>
                </a:lnTo>
                <a:lnTo>
                  <a:pt x="108" y="59"/>
                </a:lnTo>
                <a:lnTo>
                  <a:pt x="108" y="59"/>
                </a:lnTo>
                <a:lnTo>
                  <a:pt x="87" y="68"/>
                </a:lnTo>
                <a:lnTo>
                  <a:pt x="87" y="68"/>
                </a:lnTo>
                <a:lnTo>
                  <a:pt x="79" y="72"/>
                </a:lnTo>
                <a:lnTo>
                  <a:pt x="81" y="69"/>
                </a:lnTo>
                <a:lnTo>
                  <a:pt x="81" y="69"/>
                </a:lnTo>
                <a:lnTo>
                  <a:pt x="91" y="64"/>
                </a:lnTo>
                <a:lnTo>
                  <a:pt x="98" y="57"/>
                </a:lnTo>
                <a:lnTo>
                  <a:pt x="104" y="49"/>
                </a:lnTo>
                <a:lnTo>
                  <a:pt x="110" y="41"/>
                </a:lnTo>
                <a:lnTo>
                  <a:pt x="110" y="41"/>
                </a:lnTo>
                <a:lnTo>
                  <a:pt x="110" y="40"/>
                </a:lnTo>
                <a:lnTo>
                  <a:pt x="108" y="40"/>
                </a:lnTo>
                <a:lnTo>
                  <a:pt x="108" y="40"/>
                </a:lnTo>
                <a:lnTo>
                  <a:pt x="100" y="42"/>
                </a:lnTo>
                <a:lnTo>
                  <a:pt x="92" y="46"/>
                </a:lnTo>
                <a:lnTo>
                  <a:pt x="92" y="46"/>
                </a:lnTo>
                <a:lnTo>
                  <a:pt x="80" y="56"/>
                </a:lnTo>
                <a:lnTo>
                  <a:pt x="76" y="59"/>
                </a:lnTo>
                <a:lnTo>
                  <a:pt x="79" y="56"/>
                </a:lnTo>
                <a:lnTo>
                  <a:pt x="79" y="56"/>
                </a:lnTo>
                <a:lnTo>
                  <a:pt x="95" y="40"/>
                </a:lnTo>
                <a:lnTo>
                  <a:pt x="102" y="32"/>
                </a:lnTo>
                <a:lnTo>
                  <a:pt x="108" y="22"/>
                </a:lnTo>
                <a:lnTo>
                  <a:pt x="108" y="22"/>
                </a:lnTo>
                <a:lnTo>
                  <a:pt x="108" y="19"/>
                </a:lnTo>
                <a:lnTo>
                  <a:pt x="106" y="19"/>
                </a:lnTo>
                <a:lnTo>
                  <a:pt x="106" y="19"/>
                </a:lnTo>
                <a:lnTo>
                  <a:pt x="98" y="25"/>
                </a:lnTo>
                <a:lnTo>
                  <a:pt x="91" y="30"/>
                </a:lnTo>
                <a:lnTo>
                  <a:pt x="83" y="36"/>
                </a:lnTo>
                <a:lnTo>
                  <a:pt x="75" y="41"/>
                </a:lnTo>
                <a:lnTo>
                  <a:pt x="75" y="41"/>
                </a:lnTo>
                <a:lnTo>
                  <a:pt x="75" y="40"/>
                </a:lnTo>
                <a:lnTo>
                  <a:pt x="75" y="40"/>
                </a:lnTo>
                <a:lnTo>
                  <a:pt x="87" y="26"/>
                </a:lnTo>
                <a:lnTo>
                  <a:pt x="87" y="26"/>
                </a:lnTo>
                <a:lnTo>
                  <a:pt x="92" y="19"/>
                </a:lnTo>
                <a:lnTo>
                  <a:pt x="98" y="13"/>
                </a:lnTo>
                <a:lnTo>
                  <a:pt x="98" y="13"/>
                </a:lnTo>
                <a:lnTo>
                  <a:pt x="111" y="14"/>
                </a:lnTo>
                <a:lnTo>
                  <a:pt x="111" y="14"/>
                </a:lnTo>
                <a:close/>
                <a:moveTo>
                  <a:pt x="144" y="86"/>
                </a:moveTo>
                <a:lnTo>
                  <a:pt x="144" y="86"/>
                </a:lnTo>
                <a:lnTo>
                  <a:pt x="130" y="98"/>
                </a:lnTo>
                <a:lnTo>
                  <a:pt x="118" y="110"/>
                </a:lnTo>
                <a:lnTo>
                  <a:pt x="118" y="110"/>
                </a:lnTo>
                <a:lnTo>
                  <a:pt x="106" y="121"/>
                </a:lnTo>
                <a:lnTo>
                  <a:pt x="106" y="121"/>
                </a:lnTo>
                <a:lnTo>
                  <a:pt x="107" y="118"/>
                </a:lnTo>
                <a:lnTo>
                  <a:pt x="110" y="115"/>
                </a:lnTo>
                <a:lnTo>
                  <a:pt x="114" y="108"/>
                </a:lnTo>
                <a:lnTo>
                  <a:pt x="114" y="108"/>
                </a:lnTo>
                <a:lnTo>
                  <a:pt x="130" y="86"/>
                </a:lnTo>
                <a:lnTo>
                  <a:pt x="130" y="86"/>
                </a:lnTo>
                <a:lnTo>
                  <a:pt x="144" y="86"/>
                </a:lnTo>
                <a:lnTo>
                  <a:pt x="144" y="86"/>
                </a:lnTo>
                <a:close/>
                <a:moveTo>
                  <a:pt x="162" y="106"/>
                </a:moveTo>
                <a:lnTo>
                  <a:pt x="162" y="106"/>
                </a:lnTo>
                <a:lnTo>
                  <a:pt x="161" y="106"/>
                </a:lnTo>
                <a:lnTo>
                  <a:pt x="161" y="106"/>
                </a:lnTo>
                <a:lnTo>
                  <a:pt x="153" y="110"/>
                </a:lnTo>
                <a:lnTo>
                  <a:pt x="150" y="110"/>
                </a:lnTo>
                <a:lnTo>
                  <a:pt x="150" y="110"/>
                </a:lnTo>
                <a:lnTo>
                  <a:pt x="153" y="106"/>
                </a:lnTo>
                <a:lnTo>
                  <a:pt x="153" y="106"/>
                </a:lnTo>
                <a:lnTo>
                  <a:pt x="160" y="96"/>
                </a:lnTo>
                <a:lnTo>
                  <a:pt x="164" y="86"/>
                </a:lnTo>
                <a:lnTo>
                  <a:pt x="164" y="86"/>
                </a:lnTo>
                <a:lnTo>
                  <a:pt x="164" y="86"/>
                </a:lnTo>
                <a:lnTo>
                  <a:pt x="164" y="86"/>
                </a:lnTo>
                <a:lnTo>
                  <a:pt x="162" y="106"/>
                </a:lnTo>
                <a:lnTo>
                  <a:pt x="162" y="106"/>
                </a:lnTo>
                <a:close/>
                <a:moveTo>
                  <a:pt x="90" y="171"/>
                </a:moveTo>
                <a:lnTo>
                  <a:pt x="90" y="171"/>
                </a:lnTo>
                <a:lnTo>
                  <a:pt x="98" y="161"/>
                </a:lnTo>
                <a:lnTo>
                  <a:pt x="104" y="153"/>
                </a:lnTo>
                <a:lnTo>
                  <a:pt x="104" y="153"/>
                </a:lnTo>
                <a:lnTo>
                  <a:pt x="104" y="152"/>
                </a:lnTo>
                <a:lnTo>
                  <a:pt x="103" y="150"/>
                </a:lnTo>
                <a:lnTo>
                  <a:pt x="103" y="150"/>
                </a:lnTo>
                <a:lnTo>
                  <a:pt x="92" y="158"/>
                </a:lnTo>
                <a:lnTo>
                  <a:pt x="81" y="165"/>
                </a:lnTo>
                <a:lnTo>
                  <a:pt x="81" y="165"/>
                </a:lnTo>
                <a:lnTo>
                  <a:pt x="95" y="153"/>
                </a:lnTo>
                <a:lnTo>
                  <a:pt x="100" y="146"/>
                </a:lnTo>
                <a:lnTo>
                  <a:pt x="106" y="140"/>
                </a:lnTo>
                <a:lnTo>
                  <a:pt x="106" y="140"/>
                </a:lnTo>
                <a:lnTo>
                  <a:pt x="104" y="164"/>
                </a:lnTo>
                <a:lnTo>
                  <a:pt x="104" y="164"/>
                </a:lnTo>
                <a:lnTo>
                  <a:pt x="98" y="167"/>
                </a:lnTo>
                <a:lnTo>
                  <a:pt x="90" y="171"/>
                </a:lnTo>
                <a:lnTo>
                  <a:pt x="90" y="171"/>
                </a:lnTo>
                <a:close/>
                <a:moveTo>
                  <a:pt x="111" y="75"/>
                </a:moveTo>
                <a:lnTo>
                  <a:pt x="111" y="75"/>
                </a:lnTo>
                <a:lnTo>
                  <a:pt x="111" y="77"/>
                </a:lnTo>
                <a:lnTo>
                  <a:pt x="111" y="77"/>
                </a:lnTo>
                <a:lnTo>
                  <a:pt x="111" y="79"/>
                </a:lnTo>
                <a:lnTo>
                  <a:pt x="111" y="79"/>
                </a:lnTo>
                <a:lnTo>
                  <a:pt x="111" y="80"/>
                </a:lnTo>
                <a:lnTo>
                  <a:pt x="113" y="83"/>
                </a:lnTo>
                <a:lnTo>
                  <a:pt x="113" y="83"/>
                </a:lnTo>
                <a:lnTo>
                  <a:pt x="103" y="90"/>
                </a:lnTo>
                <a:lnTo>
                  <a:pt x="95" y="98"/>
                </a:lnTo>
                <a:lnTo>
                  <a:pt x="86" y="106"/>
                </a:lnTo>
                <a:lnTo>
                  <a:pt x="77" y="113"/>
                </a:lnTo>
                <a:lnTo>
                  <a:pt x="77" y="113"/>
                </a:lnTo>
                <a:lnTo>
                  <a:pt x="86" y="104"/>
                </a:lnTo>
                <a:lnTo>
                  <a:pt x="94" y="95"/>
                </a:lnTo>
                <a:lnTo>
                  <a:pt x="102" y="84"/>
                </a:lnTo>
                <a:lnTo>
                  <a:pt x="111" y="75"/>
                </a:lnTo>
                <a:lnTo>
                  <a:pt x="111" y="75"/>
                </a:lnTo>
                <a:close/>
                <a:moveTo>
                  <a:pt x="117" y="84"/>
                </a:moveTo>
                <a:lnTo>
                  <a:pt x="117" y="84"/>
                </a:lnTo>
                <a:lnTo>
                  <a:pt x="117" y="84"/>
                </a:lnTo>
                <a:lnTo>
                  <a:pt x="117" y="84"/>
                </a:lnTo>
                <a:lnTo>
                  <a:pt x="111" y="88"/>
                </a:lnTo>
                <a:lnTo>
                  <a:pt x="106" y="94"/>
                </a:lnTo>
                <a:lnTo>
                  <a:pt x="96" y="103"/>
                </a:lnTo>
                <a:lnTo>
                  <a:pt x="96" y="103"/>
                </a:lnTo>
                <a:lnTo>
                  <a:pt x="72" y="127"/>
                </a:lnTo>
                <a:lnTo>
                  <a:pt x="72" y="127"/>
                </a:lnTo>
                <a:lnTo>
                  <a:pt x="72" y="119"/>
                </a:lnTo>
                <a:lnTo>
                  <a:pt x="72" y="119"/>
                </a:lnTo>
                <a:lnTo>
                  <a:pt x="84" y="111"/>
                </a:lnTo>
                <a:lnTo>
                  <a:pt x="95" y="102"/>
                </a:lnTo>
                <a:lnTo>
                  <a:pt x="104" y="92"/>
                </a:lnTo>
                <a:lnTo>
                  <a:pt x="117" y="84"/>
                </a:lnTo>
                <a:lnTo>
                  <a:pt x="117" y="84"/>
                </a:lnTo>
                <a:close/>
                <a:moveTo>
                  <a:pt x="106" y="138"/>
                </a:moveTo>
                <a:lnTo>
                  <a:pt x="106" y="138"/>
                </a:lnTo>
                <a:lnTo>
                  <a:pt x="106" y="137"/>
                </a:lnTo>
                <a:lnTo>
                  <a:pt x="104" y="137"/>
                </a:lnTo>
                <a:lnTo>
                  <a:pt x="104" y="137"/>
                </a:lnTo>
                <a:lnTo>
                  <a:pt x="98" y="140"/>
                </a:lnTo>
                <a:lnTo>
                  <a:pt x="92" y="144"/>
                </a:lnTo>
                <a:lnTo>
                  <a:pt x="80" y="152"/>
                </a:lnTo>
                <a:lnTo>
                  <a:pt x="80" y="152"/>
                </a:lnTo>
                <a:lnTo>
                  <a:pt x="94" y="140"/>
                </a:lnTo>
                <a:lnTo>
                  <a:pt x="100" y="134"/>
                </a:lnTo>
                <a:lnTo>
                  <a:pt x="107" y="127"/>
                </a:lnTo>
                <a:lnTo>
                  <a:pt x="107" y="127"/>
                </a:lnTo>
                <a:lnTo>
                  <a:pt x="106" y="138"/>
                </a:lnTo>
                <a:lnTo>
                  <a:pt x="106" y="138"/>
                </a:lnTo>
                <a:close/>
                <a:moveTo>
                  <a:pt x="73" y="158"/>
                </a:moveTo>
                <a:lnTo>
                  <a:pt x="73" y="158"/>
                </a:lnTo>
                <a:lnTo>
                  <a:pt x="87" y="150"/>
                </a:lnTo>
                <a:lnTo>
                  <a:pt x="94" y="145"/>
                </a:lnTo>
                <a:lnTo>
                  <a:pt x="102" y="141"/>
                </a:lnTo>
                <a:lnTo>
                  <a:pt x="102" y="141"/>
                </a:lnTo>
                <a:lnTo>
                  <a:pt x="95" y="149"/>
                </a:lnTo>
                <a:lnTo>
                  <a:pt x="88" y="156"/>
                </a:lnTo>
                <a:lnTo>
                  <a:pt x="73" y="168"/>
                </a:lnTo>
                <a:lnTo>
                  <a:pt x="73" y="168"/>
                </a:lnTo>
                <a:lnTo>
                  <a:pt x="73" y="158"/>
                </a:lnTo>
                <a:lnTo>
                  <a:pt x="73" y="158"/>
                </a:lnTo>
                <a:close/>
                <a:moveTo>
                  <a:pt x="107" y="123"/>
                </a:moveTo>
                <a:lnTo>
                  <a:pt x="107" y="123"/>
                </a:lnTo>
                <a:lnTo>
                  <a:pt x="107" y="123"/>
                </a:lnTo>
                <a:lnTo>
                  <a:pt x="107" y="123"/>
                </a:lnTo>
                <a:lnTo>
                  <a:pt x="106" y="123"/>
                </a:lnTo>
                <a:lnTo>
                  <a:pt x="106" y="123"/>
                </a:lnTo>
                <a:lnTo>
                  <a:pt x="108" y="122"/>
                </a:lnTo>
                <a:lnTo>
                  <a:pt x="108" y="122"/>
                </a:lnTo>
                <a:lnTo>
                  <a:pt x="108" y="122"/>
                </a:lnTo>
                <a:lnTo>
                  <a:pt x="108" y="122"/>
                </a:lnTo>
                <a:lnTo>
                  <a:pt x="107" y="123"/>
                </a:lnTo>
                <a:lnTo>
                  <a:pt x="107" y="123"/>
                </a:lnTo>
                <a:close/>
                <a:moveTo>
                  <a:pt x="102" y="129"/>
                </a:moveTo>
                <a:lnTo>
                  <a:pt x="102" y="129"/>
                </a:lnTo>
                <a:lnTo>
                  <a:pt x="95" y="135"/>
                </a:lnTo>
                <a:lnTo>
                  <a:pt x="87" y="141"/>
                </a:lnTo>
                <a:lnTo>
                  <a:pt x="80" y="148"/>
                </a:lnTo>
                <a:lnTo>
                  <a:pt x="73" y="154"/>
                </a:lnTo>
                <a:lnTo>
                  <a:pt x="73" y="154"/>
                </a:lnTo>
                <a:lnTo>
                  <a:pt x="72" y="145"/>
                </a:lnTo>
                <a:lnTo>
                  <a:pt x="72" y="145"/>
                </a:lnTo>
                <a:lnTo>
                  <a:pt x="87" y="135"/>
                </a:lnTo>
                <a:lnTo>
                  <a:pt x="102" y="129"/>
                </a:lnTo>
                <a:lnTo>
                  <a:pt x="102" y="129"/>
                </a:lnTo>
                <a:close/>
                <a:moveTo>
                  <a:pt x="100" y="123"/>
                </a:moveTo>
                <a:lnTo>
                  <a:pt x="100" y="123"/>
                </a:lnTo>
                <a:lnTo>
                  <a:pt x="100" y="125"/>
                </a:lnTo>
                <a:lnTo>
                  <a:pt x="100" y="126"/>
                </a:lnTo>
                <a:lnTo>
                  <a:pt x="100" y="126"/>
                </a:lnTo>
                <a:lnTo>
                  <a:pt x="87" y="133"/>
                </a:lnTo>
                <a:lnTo>
                  <a:pt x="72" y="141"/>
                </a:lnTo>
                <a:lnTo>
                  <a:pt x="72" y="141"/>
                </a:lnTo>
                <a:lnTo>
                  <a:pt x="72" y="134"/>
                </a:lnTo>
                <a:lnTo>
                  <a:pt x="72" y="134"/>
                </a:lnTo>
                <a:lnTo>
                  <a:pt x="83" y="127"/>
                </a:lnTo>
                <a:lnTo>
                  <a:pt x="92" y="119"/>
                </a:lnTo>
                <a:lnTo>
                  <a:pt x="108" y="100"/>
                </a:lnTo>
                <a:lnTo>
                  <a:pt x="108" y="100"/>
                </a:lnTo>
                <a:lnTo>
                  <a:pt x="118" y="91"/>
                </a:lnTo>
                <a:lnTo>
                  <a:pt x="118" y="91"/>
                </a:lnTo>
                <a:lnTo>
                  <a:pt x="125" y="84"/>
                </a:lnTo>
                <a:lnTo>
                  <a:pt x="125" y="84"/>
                </a:lnTo>
                <a:lnTo>
                  <a:pt x="127" y="84"/>
                </a:lnTo>
                <a:lnTo>
                  <a:pt x="127" y="84"/>
                </a:lnTo>
                <a:lnTo>
                  <a:pt x="114" y="104"/>
                </a:lnTo>
                <a:lnTo>
                  <a:pt x="100" y="123"/>
                </a:lnTo>
                <a:lnTo>
                  <a:pt x="100" y="123"/>
                </a:lnTo>
                <a:close/>
                <a:moveTo>
                  <a:pt x="90" y="117"/>
                </a:moveTo>
                <a:lnTo>
                  <a:pt x="90" y="117"/>
                </a:lnTo>
                <a:lnTo>
                  <a:pt x="83" y="123"/>
                </a:lnTo>
                <a:lnTo>
                  <a:pt x="76" y="129"/>
                </a:lnTo>
                <a:lnTo>
                  <a:pt x="76" y="129"/>
                </a:lnTo>
                <a:lnTo>
                  <a:pt x="73" y="130"/>
                </a:lnTo>
                <a:lnTo>
                  <a:pt x="79" y="125"/>
                </a:lnTo>
                <a:lnTo>
                  <a:pt x="79" y="125"/>
                </a:lnTo>
                <a:lnTo>
                  <a:pt x="88" y="115"/>
                </a:lnTo>
                <a:lnTo>
                  <a:pt x="88" y="115"/>
                </a:lnTo>
                <a:lnTo>
                  <a:pt x="104" y="100"/>
                </a:lnTo>
                <a:lnTo>
                  <a:pt x="119" y="84"/>
                </a:lnTo>
                <a:lnTo>
                  <a:pt x="119" y="84"/>
                </a:lnTo>
                <a:lnTo>
                  <a:pt x="122" y="84"/>
                </a:lnTo>
                <a:lnTo>
                  <a:pt x="122" y="84"/>
                </a:lnTo>
                <a:lnTo>
                  <a:pt x="113" y="92"/>
                </a:lnTo>
                <a:lnTo>
                  <a:pt x="106" y="100"/>
                </a:lnTo>
                <a:lnTo>
                  <a:pt x="90" y="117"/>
                </a:lnTo>
                <a:lnTo>
                  <a:pt x="90" y="117"/>
                </a:lnTo>
                <a:close/>
                <a:moveTo>
                  <a:pt x="96" y="68"/>
                </a:moveTo>
                <a:lnTo>
                  <a:pt x="96" y="68"/>
                </a:lnTo>
                <a:lnTo>
                  <a:pt x="96" y="67"/>
                </a:lnTo>
                <a:lnTo>
                  <a:pt x="96" y="67"/>
                </a:lnTo>
                <a:lnTo>
                  <a:pt x="104" y="64"/>
                </a:lnTo>
                <a:lnTo>
                  <a:pt x="104" y="64"/>
                </a:lnTo>
                <a:lnTo>
                  <a:pt x="96" y="68"/>
                </a:lnTo>
                <a:lnTo>
                  <a:pt x="96" y="68"/>
                </a:lnTo>
                <a:close/>
                <a:moveTo>
                  <a:pt x="86" y="23"/>
                </a:moveTo>
                <a:lnTo>
                  <a:pt x="86" y="23"/>
                </a:lnTo>
                <a:lnTo>
                  <a:pt x="75" y="34"/>
                </a:lnTo>
                <a:lnTo>
                  <a:pt x="75" y="34"/>
                </a:lnTo>
                <a:lnTo>
                  <a:pt x="76" y="26"/>
                </a:lnTo>
                <a:lnTo>
                  <a:pt x="76" y="26"/>
                </a:lnTo>
                <a:lnTo>
                  <a:pt x="88" y="19"/>
                </a:lnTo>
                <a:lnTo>
                  <a:pt x="88" y="19"/>
                </a:lnTo>
                <a:lnTo>
                  <a:pt x="94" y="17"/>
                </a:lnTo>
                <a:lnTo>
                  <a:pt x="92" y="18"/>
                </a:lnTo>
                <a:lnTo>
                  <a:pt x="86" y="23"/>
                </a:lnTo>
                <a:lnTo>
                  <a:pt x="86" y="23"/>
                </a:lnTo>
                <a:close/>
                <a:moveTo>
                  <a:pt x="100" y="27"/>
                </a:moveTo>
                <a:lnTo>
                  <a:pt x="100" y="27"/>
                </a:lnTo>
                <a:lnTo>
                  <a:pt x="103" y="25"/>
                </a:lnTo>
                <a:lnTo>
                  <a:pt x="103" y="25"/>
                </a:lnTo>
                <a:lnTo>
                  <a:pt x="99" y="30"/>
                </a:lnTo>
                <a:lnTo>
                  <a:pt x="88" y="42"/>
                </a:lnTo>
                <a:lnTo>
                  <a:pt x="88" y="42"/>
                </a:lnTo>
                <a:lnTo>
                  <a:pt x="76" y="54"/>
                </a:lnTo>
                <a:lnTo>
                  <a:pt x="76" y="54"/>
                </a:lnTo>
                <a:lnTo>
                  <a:pt x="75" y="45"/>
                </a:lnTo>
                <a:lnTo>
                  <a:pt x="75" y="45"/>
                </a:lnTo>
                <a:lnTo>
                  <a:pt x="81" y="41"/>
                </a:lnTo>
                <a:lnTo>
                  <a:pt x="88" y="37"/>
                </a:lnTo>
                <a:lnTo>
                  <a:pt x="100" y="27"/>
                </a:lnTo>
                <a:lnTo>
                  <a:pt x="100" y="27"/>
                </a:lnTo>
                <a:close/>
                <a:moveTo>
                  <a:pt x="99" y="46"/>
                </a:moveTo>
                <a:lnTo>
                  <a:pt x="99" y="46"/>
                </a:lnTo>
                <a:lnTo>
                  <a:pt x="103" y="44"/>
                </a:lnTo>
                <a:lnTo>
                  <a:pt x="104" y="44"/>
                </a:lnTo>
                <a:lnTo>
                  <a:pt x="104" y="45"/>
                </a:lnTo>
                <a:lnTo>
                  <a:pt x="103" y="46"/>
                </a:lnTo>
                <a:lnTo>
                  <a:pt x="95" y="56"/>
                </a:lnTo>
                <a:lnTo>
                  <a:pt x="95" y="56"/>
                </a:lnTo>
                <a:lnTo>
                  <a:pt x="86" y="64"/>
                </a:lnTo>
                <a:lnTo>
                  <a:pt x="76" y="69"/>
                </a:lnTo>
                <a:lnTo>
                  <a:pt x="76" y="69"/>
                </a:lnTo>
                <a:lnTo>
                  <a:pt x="76" y="61"/>
                </a:lnTo>
                <a:lnTo>
                  <a:pt x="76" y="61"/>
                </a:lnTo>
                <a:lnTo>
                  <a:pt x="87" y="54"/>
                </a:lnTo>
                <a:lnTo>
                  <a:pt x="99" y="46"/>
                </a:lnTo>
                <a:lnTo>
                  <a:pt x="99" y="46"/>
                </a:lnTo>
                <a:close/>
                <a:moveTo>
                  <a:pt x="91" y="71"/>
                </a:moveTo>
                <a:lnTo>
                  <a:pt x="91" y="71"/>
                </a:lnTo>
                <a:lnTo>
                  <a:pt x="71" y="90"/>
                </a:lnTo>
                <a:lnTo>
                  <a:pt x="61" y="100"/>
                </a:lnTo>
                <a:lnTo>
                  <a:pt x="53" y="113"/>
                </a:lnTo>
                <a:lnTo>
                  <a:pt x="53" y="113"/>
                </a:lnTo>
                <a:lnTo>
                  <a:pt x="53" y="113"/>
                </a:lnTo>
                <a:lnTo>
                  <a:pt x="53" y="113"/>
                </a:lnTo>
                <a:lnTo>
                  <a:pt x="37" y="114"/>
                </a:lnTo>
                <a:lnTo>
                  <a:pt x="37" y="114"/>
                </a:lnTo>
                <a:lnTo>
                  <a:pt x="64" y="92"/>
                </a:lnTo>
                <a:lnTo>
                  <a:pt x="77" y="81"/>
                </a:lnTo>
                <a:lnTo>
                  <a:pt x="91" y="71"/>
                </a:lnTo>
                <a:lnTo>
                  <a:pt x="91" y="71"/>
                </a:lnTo>
                <a:close/>
                <a:moveTo>
                  <a:pt x="110" y="61"/>
                </a:moveTo>
                <a:lnTo>
                  <a:pt x="110" y="61"/>
                </a:lnTo>
                <a:lnTo>
                  <a:pt x="110" y="60"/>
                </a:lnTo>
                <a:lnTo>
                  <a:pt x="110" y="60"/>
                </a:lnTo>
                <a:lnTo>
                  <a:pt x="111" y="71"/>
                </a:lnTo>
                <a:lnTo>
                  <a:pt x="111" y="71"/>
                </a:lnTo>
                <a:lnTo>
                  <a:pt x="110" y="71"/>
                </a:lnTo>
                <a:lnTo>
                  <a:pt x="110" y="71"/>
                </a:lnTo>
                <a:lnTo>
                  <a:pt x="86" y="90"/>
                </a:lnTo>
                <a:lnTo>
                  <a:pt x="73" y="99"/>
                </a:lnTo>
                <a:lnTo>
                  <a:pt x="63" y="110"/>
                </a:lnTo>
                <a:lnTo>
                  <a:pt x="63" y="110"/>
                </a:lnTo>
                <a:lnTo>
                  <a:pt x="63" y="111"/>
                </a:lnTo>
                <a:lnTo>
                  <a:pt x="63" y="113"/>
                </a:lnTo>
                <a:lnTo>
                  <a:pt x="64" y="113"/>
                </a:lnTo>
                <a:lnTo>
                  <a:pt x="65" y="113"/>
                </a:lnTo>
                <a:lnTo>
                  <a:pt x="65" y="113"/>
                </a:lnTo>
                <a:lnTo>
                  <a:pt x="83" y="95"/>
                </a:lnTo>
                <a:lnTo>
                  <a:pt x="83" y="95"/>
                </a:lnTo>
                <a:lnTo>
                  <a:pt x="98" y="84"/>
                </a:lnTo>
                <a:lnTo>
                  <a:pt x="98" y="84"/>
                </a:lnTo>
                <a:lnTo>
                  <a:pt x="98" y="83"/>
                </a:lnTo>
                <a:lnTo>
                  <a:pt x="98" y="83"/>
                </a:lnTo>
                <a:lnTo>
                  <a:pt x="86" y="99"/>
                </a:lnTo>
                <a:lnTo>
                  <a:pt x="79" y="107"/>
                </a:lnTo>
                <a:lnTo>
                  <a:pt x="72" y="115"/>
                </a:lnTo>
                <a:lnTo>
                  <a:pt x="72" y="115"/>
                </a:lnTo>
                <a:lnTo>
                  <a:pt x="69" y="114"/>
                </a:lnTo>
                <a:lnTo>
                  <a:pt x="69" y="114"/>
                </a:lnTo>
                <a:lnTo>
                  <a:pt x="67" y="113"/>
                </a:lnTo>
                <a:lnTo>
                  <a:pt x="67" y="113"/>
                </a:lnTo>
                <a:lnTo>
                  <a:pt x="56" y="113"/>
                </a:lnTo>
                <a:lnTo>
                  <a:pt x="56" y="113"/>
                </a:lnTo>
                <a:lnTo>
                  <a:pt x="69" y="99"/>
                </a:lnTo>
                <a:lnTo>
                  <a:pt x="81" y="86"/>
                </a:lnTo>
                <a:lnTo>
                  <a:pt x="110" y="61"/>
                </a:lnTo>
                <a:lnTo>
                  <a:pt x="110" y="61"/>
                </a:lnTo>
                <a:close/>
                <a:moveTo>
                  <a:pt x="73" y="179"/>
                </a:moveTo>
                <a:lnTo>
                  <a:pt x="73" y="179"/>
                </a:lnTo>
                <a:lnTo>
                  <a:pt x="73" y="173"/>
                </a:lnTo>
                <a:lnTo>
                  <a:pt x="73" y="173"/>
                </a:lnTo>
                <a:lnTo>
                  <a:pt x="80" y="169"/>
                </a:lnTo>
                <a:lnTo>
                  <a:pt x="86" y="165"/>
                </a:lnTo>
                <a:lnTo>
                  <a:pt x="98" y="157"/>
                </a:lnTo>
                <a:lnTo>
                  <a:pt x="98" y="157"/>
                </a:lnTo>
                <a:lnTo>
                  <a:pt x="91" y="165"/>
                </a:lnTo>
                <a:lnTo>
                  <a:pt x="84" y="173"/>
                </a:lnTo>
                <a:lnTo>
                  <a:pt x="84" y="173"/>
                </a:lnTo>
                <a:lnTo>
                  <a:pt x="84" y="175"/>
                </a:lnTo>
                <a:lnTo>
                  <a:pt x="86" y="175"/>
                </a:lnTo>
                <a:lnTo>
                  <a:pt x="86" y="175"/>
                </a:lnTo>
                <a:lnTo>
                  <a:pt x="94" y="172"/>
                </a:lnTo>
                <a:lnTo>
                  <a:pt x="94" y="172"/>
                </a:lnTo>
                <a:lnTo>
                  <a:pt x="100" y="168"/>
                </a:lnTo>
                <a:lnTo>
                  <a:pt x="100" y="168"/>
                </a:lnTo>
                <a:lnTo>
                  <a:pt x="103" y="168"/>
                </a:lnTo>
                <a:lnTo>
                  <a:pt x="104" y="169"/>
                </a:lnTo>
                <a:lnTo>
                  <a:pt x="103" y="173"/>
                </a:lnTo>
                <a:lnTo>
                  <a:pt x="103" y="173"/>
                </a:lnTo>
                <a:lnTo>
                  <a:pt x="104" y="175"/>
                </a:lnTo>
                <a:lnTo>
                  <a:pt x="104" y="175"/>
                </a:lnTo>
                <a:lnTo>
                  <a:pt x="104" y="175"/>
                </a:lnTo>
                <a:lnTo>
                  <a:pt x="106" y="180"/>
                </a:lnTo>
                <a:lnTo>
                  <a:pt x="106" y="180"/>
                </a:lnTo>
                <a:lnTo>
                  <a:pt x="90" y="179"/>
                </a:lnTo>
                <a:lnTo>
                  <a:pt x="73" y="179"/>
                </a:lnTo>
                <a:lnTo>
                  <a:pt x="73" y="179"/>
                </a:lnTo>
                <a:close/>
                <a:moveTo>
                  <a:pt x="113" y="119"/>
                </a:moveTo>
                <a:lnTo>
                  <a:pt x="113" y="119"/>
                </a:lnTo>
                <a:lnTo>
                  <a:pt x="111" y="121"/>
                </a:lnTo>
                <a:lnTo>
                  <a:pt x="111" y="121"/>
                </a:lnTo>
                <a:lnTo>
                  <a:pt x="125" y="108"/>
                </a:lnTo>
                <a:lnTo>
                  <a:pt x="137" y="95"/>
                </a:lnTo>
                <a:lnTo>
                  <a:pt x="137" y="95"/>
                </a:lnTo>
                <a:lnTo>
                  <a:pt x="145" y="88"/>
                </a:lnTo>
                <a:lnTo>
                  <a:pt x="146" y="88"/>
                </a:lnTo>
                <a:lnTo>
                  <a:pt x="145" y="90"/>
                </a:lnTo>
                <a:lnTo>
                  <a:pt x="140" y="98"/>
                </a:lnTo>
                <a:lnTo>
                  <a:pt x="140" y="98"/>
                </a:lnTo>
                <a:lnTo>
                  <a:pt x="123" y="117"/>
                </a:lnTo>
                <a:lnTo>
                  <a:pt x="123" y="117"/>
                </a:lnTo>
                <a:lnTo>
                  <a:pt x="123" y="118"/>
                </a:lnTo>
                <a:lnTo>
                  <a:pt x="126" y="118"/>
                </a:lnTo>
                <a:lnTo>
                  <a:pt x="126" y="118"/>
                </a:lnTo>
                <a:lnTo>
                  <a:pt x="138" y="108"/>
                </a:lnTo>
                <a:lnTo>
                  <a:pt x="149" y="99"/>
                </a:lnTo>
                <a:lnTo>
                  <a:pt x="149" y="99"/>
                </a:lnTo>
                <a:lnTo>
                  <a:pt x="154" y="94"/>
                </a:lnTo>
                <a:lnTo>
                  <a:pt x="156" y="94"/>
                </a:lnTo>
                <a:lnTo>
                  <a:pt x="156" y="95"/>
                </a:lnTo>
                <a:lnTo>
                  <a:pt x="154" y="99"/>
                </a:lnTo>
                <a:lnTo>
                  <a:pt x="154" y="99"/>
                </a:lnTo>
                <a:lnTo>
                  <a:pt x="141" y="117"/>
                </a:lnTo>
                <a:lnTo>
                  <a:pt x="141" y="117"/>
                </a:lnTo>
                <a:lnTo>
                  <a:pt x="141" y="118"/>
                </a:lnTo>
                <a:lnTo>
                  <a:pt x="142" y="118"/>
                </a:lnTo>
                <a:lnTo>
                  <a:pt x="142" y="118"/>
                </a:lnTo>
                <a:lnTo>
                  <a:pt x="153" y="113"/>
                </a:lnTo>
                <a:lnTo>
                  <a:pt x="157" y="111"/>
                </a:lnTo>
                <a:lnTo>
                  <a:pt x="158" y="113"/>
                </a:lnTo>
                <a:lnTo>
                  <a:pt x="158" y="114"/>
                </a:lnTo>
                <a:lnTo>
                  <a:pt x="158" y="114"/>
                </a:lnTo>
                <a:lnTo>
                  <a:pt x="158" y="115"/>
                </a:lnTo>
                <a:lnTo>
                  <a:pt x="160" y="117"/>
                </a:lnTo>
                <a:lnTo>
                  <a:pt x="161" y="117"/>
                </a:lnTo>
                <a:lnTo>
                  <a:pt x="161" y="115"/>
                </a:lnTo>
                <a:lnTo>
                  <a:pt x="161" y="115"/>
                </a:lnTo>
                <a:lnTo>
                  <a:pt x="162" y="111"/>
                </a:lnTo>
                <a:lnTo>
                  <a:pt x="162" y="111"/>
                </a:lnTo>
                <a:lnTo>
                  <a:pt x="162" y="121"/>
                </a:lnTo>
                <a:lnTo>
                  <a:pt x="162" y="121"/>
                </a:lnTo>
                <a:lnTo>
                  <a:pt x="137" y="121"/>
                </a:lnTo>
                <a:lnTo>
                  <a:pt x="113" y="119"/>
                </a:lnTo>
                <a:lnTo>
                  <a:pt x="113" y="119"/>
                </a:lnTo>
                <a:close/>
                <a:moveTo>
                  <a:pt x="152" y="86"/>
                </a:moveTo>
                <a:lnTo>
                  <a:pt x="152" y="86"/>
                </a:lnTo>
                <a:lnTo>
                  <a:pt x="160" y="86"/>
                </a:lnTo>
                <a:lnTo>
                  <a:pt x="160" y="86"/>
                </a:lnTo>
                <a:lnTo>
                  <a:pt x="145" y="96"/>
                </a:lnTo>
                <a:lnTo>
                  <a:pt x="133" y="108"/>
                </a:lnTo>
                <a:lnTo>
                  <a:pt x="133" y="108"/>
                </a:lnTo>
                <a:lnTo>
                  <a:pt x="142" y="98"/>
                </a:lnTo>
                <a:lnTo>
                  <a:pt x="148" y="91"/>
                </a:lnTo>
                <a:lnTo>
                  <a:pt x="152" y="86"/>
                </a:lnTo>
                <a:lnTo>
                  <a:pt x="152" y="86"/>
                </a:lnTo>
                <a:close/>
                <a:moveTo>
                  <a:pt x="92" y="13"/>
                </a:moveTo>
                <a:lnTo>
                  <a:pt x="92" y="13"/>
                </a:lnTo>
                <a:lnTo>
                  <a:pt x="76" y="23"/>
                </a:lnTo>
                <a:lnTo>
                  <a:pt x="76" y="23"/>
                </a:lnTo>
                <a:lnTo>
                  <a:pt x="76" y="13"/>
                </a:lnTo>
                <a:lnTo>
                  <a:pt x="76" y="13"/>
                </a:lnTo>
                <a:lnTo>
                  <a:pt x="92" y="13"/>
                </a:lnTo>
                <a:lnTo>
                  <a:pt x="92" y="13"/>
                </a:lnTo>
                <a:close/>
                <a:moveTo>
                  <a:pt x="44" y="80"/>
                </a:moveTo>
                <a:lnTo>
                  <a:pt x="44" y="80"/>
                </a:lnTo>
                <a:lnTo>
                  <a:pt x="44" y="80"/>
                </a:lnTo>
                <a:lnTo>
                  <a:pt x="44" y="80"/>
                </a:lnTo>
                <a:lnTo>
                  <a:pt x="37" y="86"/>
                </a:lnTo>
                <a:lnTo>
                  <a:pt x="32" y="92"/>
                </a:lnTo>
                <a:lnTo>
                  <a:pt x="21" y="104"/>
                </a:lnTo>
                <a:lnTo>
                  <a:pt x="21" y="104"/>
                </a:lnTo>
                <a:lnTo>
                  <a:pt x="17" y="107"/>
                </a:lnTo>
                <a:lnTo>
                  <a:pt x="19" y="103"/>
                </a:lnTo>
                <a:lnTo>
                  <a:pt x="26" y="95"/>
                </a:lnTo>
                <a:lnTo>
                  <a:pt x="26" y="95"/>
                </a:lnTo>
                <a:lnTo>
                  <a:pt x="30" y="88"/>
                </a:lnTo>
                <a:lnTo>
                  <a:pt x="34" y="83"/>
                </a:lnTo>
                <a:lnTo>
                  <a:pt x="34" y="83"/>
                </a:lnTo>
                <a:lnTo>
                  <a:pt x="34" y="80"/>
                </a:lnTo>
                <a:lnTo>
                  <a:pt x="32" y="80"/>
                </a:lnTo>
                <a:lnTo>
                  <a:pt x="32" y="80"/>
                </a:lnTo>
                <a:lnTo>
                  <a:pt x="26" y="86"/>
                </a:lnTo>
                <a:lnTo>
                  <a:pt x="19" y="91"/>
                </a:lnTo>
                <a:lnTo>
                  <a:pt x="19" y="91"/>
                </a:lnTo>
                <a:lnTo>
                  <a:pt x="15" y="94"/>
                </a:lnTo>
                <a:lnTo>
                  <a:pt x="15" y="94"/>
                </a:lnTo>
                <a:lnTo>
                  <a:pt x="15" y="91"/>
                </a:lnTo>
                <a:lnTo>
                  <a:pt x="21" y="80"/>
                </a:lnTo>
                <a:lnTo>
                  <a:pt x="21" y="80"/>
                </a:lnTo>
                <a:lnTo>
                  <a:pt x="21" y="80"/>
                </a:lnTo>
                <a:lnTo>
                  <a:pt x="21" y="80"/>
                </a:lnTo>
                <a:lnTo>
                  <a:pt x="44" y="80"/>
                </a:lnTo>
                <a:lnTo>
                  <a:pt x="44" y="80"/>
                </a:lnTo>
                <a:close/>
                <a:moveTo>
                  <a:pt x="25" y="114"/>
                </a:moveTo>
                <a:lnTo>
                  <a:pt x="25" y="114"/>
                </a:lnTo>
                <a:lnTo>
                  <a:pt x="32" y="108"/>
                </a:lnTo>
                <a:lnTo>
                  <a:pt x="37" y="104"/>
                </a:lnTo>
                <a:lnTo>
                  <a:pt x="46" y="92"/>
                </a:lnTo>
                <a:lnTo>
                  <a:pt x="46" y="92"/>
                </a:lnTo>
                <a:lnTo>
                  <a:pt x="52" y="88"/>
                </a:lnTo>
                <a:lnTo>
                  <a:pt x="45" y="96"/>
                </a:lnTo>
                <a:lnTo>
                  <a:pt x="45" y="96"/>
                </a:lnTo>
                <a:lnTo>
                  <a:pt x="33" y="113"/>
                </a:lnTo>
                <a:lnTo>
                  <a:pt x="33" y="113"/>
                </a:lnTo>
                <a:lnTo>
                  <a:pt x="33" y="114"/>
                </a:lnTo>
                <a:lnTo>
                  <a:pt x="33" y="114"/>
                </a:lnTo>
                <a:lnTo>
                  <a:pt x="25" y="114"/>
                </a:lnTo>
                <a:lnTo>
                  <a:pt x="25" y="114"/>
                </a:lnTo>
                <a:close/>
              </a:path>
            </a:pathLst>
          </a:custGeom>
          <a:solidFill>
            <a:srgbClr val="00579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Freeform 6"/>
          <p:cNvSpPr>
            <a:spLocks noEditPoints="1"/>
          </p:cNvSpPr>
          <p:nvPr/>
        </p:nvSpPr>
        <p:spPr bwMode="auto">
          <a:xfrm rot="20865873">
            <a:off x="6007377" y="4837039"/>
            <a:ext cx="531159" cy="576424"/>
          </a:xfrm>
          <a:custGeom>
            <a:avLst/>
            <a:gdLst>
              <a:gd name="T0" fmla="*/ 5 w 545"/>
              <a:gd name="T1" fmla="*/ 451 h 609"/>
              <a:gd name="T2" fmla="*/ 70 w 545"/>
              <a:gd name="T3" fmla="*/ 475 h 609"/>
              <a:gd name="T4" fmla="*/ 187 w 545"/>
              <a:gd name="T5" fmla="*/ 467 h 609"/>
              <a:gd name="T6" fmla="*/ 241 w 545"/>
              <a:gd name="T7" fmla="*/ 595 h 609"/>
              <a:gd name="T8" fmla="*/ 293 w 545"/>
              <a:gd name="T9" fmla="*/ 603 h 609"/>
              <a:gd name="T10" fmla="*/ 338 w 545"/>
              <a:gd name="T11" fmla="*/ 537 h 609"/>
              <a:gd name="T12" fmla="*/ 438 w 545"/>
              <a:gd name="T13" fmla="*/ 472 h 609"/>
              <a:gd name="T14" fmla="*/ 526 w 545"/>
              <a:gd name="T15" fmla="*/ 463 h 609"/>
              <a:gd name="T16" fmla="*/ 542 w 545"/>
              <a:gd name="T17" fmla="*/ 412 h 609"/>
              <a:gd name="T18" fmla="*/ 455 w 545"/>
              <a:gd name="T19" fmla="*/ 304 h 609"/>
              <a:gd name="T20" fmla="*/ 540 w 545"/>
              <a:gd name="T21" fmla="*/ 205 h 609"/>
              <a:gd name="T22" fmla="*/ 534 w 545"/>
              <a:gd name="T23" fmla="*/ 151 h 609"/>
              <a:gd name="T24" fmla="*/ 460 w 545"/>
              <a:gd name="T25" fmla="*/ 135 h 609"/>
              <a:gd name="T26" fmla="*/ 345 w 545"/>
              <a:gd name="T27" fmla="*/ 94 h 609"/>
              <a:gd name="T28" fmla="*/ 297 w 545"/>
              <a:gd name="T29" fmla="*/ 9 h 609"/>
              <a:gd name="T30" fmla="*/ 249 w 545"/>
              <a:gd name="T31" fmla="*/ 8 h 609"/>
              <a:gd name="T32" fmla="*/ 189 w 545"/>
              <a:gd name="T33" fmla="*/ 128 h 609"/>
              <a:gd name="T34" fmla="*/ 67 w 545"/>
              <a:gd name="T35" fmla="*/ 135 h 609"/>
              <a:gd name="T36" fmla="*/ 5 w 545"/>
              <a:gd name="T37" fmla="*/ 158 h 609"/>
              <a:gd name="T38" fmla="*/ 25 w 545"/>
              <a:gd name="T39" fmla="*/ 239 h 609"/>
              <a:gd name="T40" fmla="*/ 66 w 545"/>
              <a:gd name="T41" fmla="*/ 328 h 609"/>
              <a:gd name="T42" fmla="*/ 340 w 545"/>
              <a:gd name="T43" fmla="*/ 491 h 609"/>
              <a:gd name="T44" fmla="*/ 293 w 545"/>
              <a:gd name="T45" fmla="*/ 590 h 609"/>
              <a:gd name="T46" fmla="*/ 251 w 545"/>
              <a:gd name="T47" fmla="*/ 587 h 609"/>
              <a:gd name="T48" fmla="*/ 203 w 545"/>
              <a:gd name="T49" fmla="*/ 486 h 609"/>
              <a:gd name="T50" fmla="*/ 310 w 545"/>
              <a:gd name="T51" fmla="*/ 433 h 609"/>
              <a:gd name="T52" fmla="*/ 174 w 545"/>
              <a:gd name="T53" fmla="*/ 350 h 609"/>
              <a:gd name="T54" fmla="*/ 172 w 545"/>
              <a:gd name="T55" fmla="*/ 261 h 609"/>
              <a:gd name="T56" fmla="*/ 272 w 545"/>
              <a:gd name="T57" fmla="*/ 205 h 609"/>
              <a:gd name="T58" fmla="*/ 360 w 545"/>
              <a:gd name="T59" fmla="*/ 356 h 609"/>
              <a:gd name="T60" fmla="*/ 186 w 545"/>
              <a:gd name="T61" fmla="*/ 356 h 609"/>
              <a:gd name="T62" fmla="*/ 194 w 545"/>
              <a:gd name="T63" fmla="*/ 173 h 609"/>
              <a:gd name="T64" fmla="*/ 186 w 545"/>
              <a:gd name="T65" fmla="*/ 239 h 609"/>
              <a:gd name="T66" fmla="*/ 359 w 545"/>
              <a:gd name="T67" fmla="*/ 239 h 609"/>
              <a:gd name="T68" fmla="*/ 403 w 545"/>
              <a:gd name="T69" fmla="*/ 282 h 609"/>
              <a:gd name="T70" fmla="*/ 372 w 545"/>
              <a:gd name="T71" fmla="*/ 275 h 609"/>
              <a:gd name="T72" fmla="*/ 318 w 545"/>
              <a:gd name="T73" fmla="*/ 424 h 609"/>
              <a:gd name="T74" fmla="*/ 259 w 545"/>
              <a:gd name="T75" fmla="*/ 410 h 609"/>
              <a:gd name="T76" fmla="*/ 225 w 545"/>
              <a:gd name="T77" fmla="*/ 393 h 609"/>
              <a:gd name="T78" fmla="*/ 523 w 545"/>
              <a:gd name="T79" fmla="*/ 452 h 609"/>
              <a:gd name="T80" fmla="*/ 419 w 545"/>
              <a:gd name="T81" fmla="*/ 456 h 609"/>
              <a:gd name="T82" fmla="*/ 371 w 545"/>
              <a:gd name="T83" fmla="*/ 363 h 609"/>
              <a:gd name="T84" fmla="*/ 510 w 545"/>
              <a:gd name="T85" fmla="*/ 378 h 609"/>
              <a:gd name="T86" fmla="*/ 448 w 545"/>
              <a:gd name="T87" fmla="*/ 148 h 609"/>
              <a:gd name="T88" fmla="*/ 525 w 545"/>
              <a:gd name="T89" fmla="*/ 159 h 609"/>
              <a:gd name="T90" fmla="*/ 519 w 545"/>
              <a:gd name="T91" fmla="*/ 219 h 609"/>
              <a:gd name="T92" fmla="*/ 428 w 545"/>
              <a:gd name="T93" fmla="*/ 283 h 609"/>
              <a:gd name="T94" fmla="*/ 424 w 545"/>
              <a:gd name="T95" fmla="*/ 153 h 609"/>
              <a:gd name="T96" fmla="*/ 236 w 545"/>
              <a:gd name="T97" fmla="*/ 38 h 609"/>
              <a:gd name="T98" fmla="*/ 275 w 545"/>
              <a:gd name="T99" fmla="*/ 12 h 609"/>
              <a:gd name="T100" fmla="*/ 328 w 545"/>
              <a:gd name="T101" fmla="*/ 81 h 609"/>
              <a:gd name="T102" fmla="*/ 344 w 545"/>
              <a:gd name="T103" fmla="*/ 163 h 609"/>
              <a:gd name="T104" fmla="*/ 201 w 545"/>
              <a:gd name="T105" fmla="*/ 135 h 609"/>
              <a:gd name="T106" fmla="*/ 16 w 545"/>
              <a:gd name="T107" fmla="*/ 200 h 609"/>
              <a:gd name="T108" fmla="*/ 19 w 545"/>
              <a:gd name="T109" fmla="*/ 161 h 609"/>
              <a:gd name="T110" fmla="*/ 135 w 545"/>
              <a:gd name="T111" fmla="*/ 157 h 609"/>
              <a:gd name="T112" fmla="*/ 174 w 545"/>
              <a:gd name="T113" fmla="*/ 247 h 609"/>
              <a:gd name="T114" fmla="*/ 178 w 545"/>
              <a:gd name="T115" fmla="*/ 402 h 609"/>
              <a:gd name="T116" fmla="*/ 77 w 545"/>
              <a:gd name="T117" fmla="*/ 463 h 609"/>
              <a:gd name="T118" fmla="*/ 9 w 545"/>
              <a:gd name="T119" fmla="*/ 432 h 609"/>
              <a:gd name="T120" fmla="*/ 100 w 545"/>
              <a:gd name="T121" fmla="*/ 313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5" h="609">
                <a:moveTo>
                  <a:pt x="4" y="408"/>
                </a:moveTo>
                <a:lnTo>
                  <a:pt x="4" y="408"/>
                </a:lnTo>
                <a:lnTo>
                  <a:pt x="1" y="420"/>
                </a:lnTo>
                <a:lnTo>
                  <a:pt x="0" y="427"/>
                </a:lnTo>
                <a:lnTo>
                  <a:pt x="0" y="433"/>
                </a:lnTo>
                <a:lnTo>
                  <a:pt x="1" y="439"/>
                </a:lnTo>
                <a:lnTo>
                  <a:pt x="2" y="445"/>
                </a:lnTo>
                <a:lnTo>
                  <a:pt x="5" y="451"/>
                </a:lnTo>
                <a:lnTo>
                  <a:pt x="9" y="456"/>
                </a:lnTo>
                <a:lnTo>
                  <a:pt x="9" y="456"/>
                </a:lnTo>
                <a:lnTo>
                  <a:pt x="14" y="462"/>
                </a:lnTo>
                <a:lnTo>
                  <a:pt x="21" y="467"/>
                </a:lnTo>
                <a:lnTo>
                  <a:pt x="29" y="470"/>
                </a:lnTo>
                <a:lnTo>
                  <a:pt x="37" y="472"/>
                </a:lnTo>
                <a:lnTo>
                  <a:pt x="54" y="474"/>
                </a:lnTo>
                <a:lnTo>
                  <a:pt x="70" y="475"/>
                </a:lnTo>
                <a:lnTo>
                  <a:pt x="70" y="475"/>
                </a:lnTo>
                <a:lnTo>
                  <a:pt x="100" y="474"/>
                </a:lnTo>
                <a:lnTo>
                  <a:pt x="128" y="468"/>
                </a:lnTo>
                <a:lnTo>
                  <a:pt x="156" y="463"/>
                </a:lnTo>
                <a:lnTo>
                  <a:pt x="185" y="454"/>
                </a:lnTo>
                <a:lnTo>
                  <a:pt x="185" y="454"/>
                </a:lnTo>
                <a:lnTo>
                  <a:pt x="187" y="467"/>
                </a:lnTo>
                <a:lnTo>
                  <a:pt x="187" y="467"/>
                </a:lnTo>
                <a:lnTo>
                  <a:pt x="193" y="495"/>
                </a:lnTo>
                <a:lnTo>
                  <a:pt x="202" y="524"/>
                </a:lnTo>
                <a:lnTo>
                  <a:pt x="212" y="551"/>
                </a:lnTo>
                <a:lnTo>
                  <a:pt x="218" y="564"/>
                </a:lnTo>
                <a:lnTo>
                  <a:pt x="226" y="576"/>
                </a:lnTo>
                <a:lnTo>
                  <a:pt x="226" y="576"/>
                </a:lnTo>
                <a:lnTo>
                  <a:pt x="236" y="590"/>
                </a:lnTo>
                <a:lnTo>
                  <a:pt x="241" y="595"/>
                </a:lnTo>
                <a:lnTo>
                  <a:pt x="247" y="601"/>
                </a:lnTo>
                <a:lnTo>
                  <a:pt x="253" y="605"/>
                </a:lnTo>
                <a:lnTo>
                  <a:pt x="262" y="607"/>
                </a:lnTo>
                <a:lnTo>
                  <a:pt x="268" y="609"/>
                </a:lnTo>
                <a:lnTo>
                  <a:pt x="276" y="609"/>
                </a:lnTo>
                <a:lnTo>
                  <a:pt x="276" y="609"/>
                </a:lnTo>
                <a:lnTo>
                  <a:pt x="286" y="607"/>
                </a:lnTo>
                <a:lnTo>
                  <a:pt x="293" y="603"/>
                </a:lnTo>
                <a:lnTo>
                  <a:pt x="301" y="598"/>
                </a:lnTo>
                <a:lnTo>
                  <a:pt x="306" y="593"/>
                </a:lnTo>
                <a:lnTo>
                  <a:pt x="313" y="586"/>
                </a:lnTo>
                <a:lnTo>
                  <a:pt x="317" y="578"/>
                </a:lnTo>
                <a:lnTo>
                  <a:pt x="326" y="564"/>
                </a:lnTo>
                <a:lnTo>
                  <a:pt x="326" y="564"/>
                </a:lnTo>
                <a:lnTo>
                  <a:pt x="332" y="551"/>
                </a:lnTo>
                <a:lnTo>
                  <a:pt x="338" y="537"/>
                </a:lnTo>
                <a:lnTo>
                  <a:pt x="348" y="509"/>
                </a:lnTo>
                <a:lnTo>
                  <a:pt x="355" y="481"/>
                </a:lnTo>
                <a:lnTo>
                  <a:pt x="360" y="452"/>
                </a:lnTo>
                <a:lnTo>
                  <a:pt x="360" y="452"/>
                </a:lnTo>
                <a:lnTo>
                  <a:pt x="380" y="459"/>
                </a:lnTo>
                <a:lnTo>
                  <a:pt x="380" y="459"/>
                </a:lnTo>
                <a:lnTo>
                  <a:pt x="409" y="466"/>
                </a:lnTo>
                <a:lnTo>
                  <a:pt x="438" y="472"/>
                </a:lnTo>
                <a:lnTo>
                  <a:pt x="453" y="474"/>
                </a:lnTo>
                <a:lnTo>
                  <a:pt x="468" y="475"/>
                </a:lnTo>
                <a:lnTo>
                  <a:pt x="483" y="475"/>
                </a:lnTo>
                <a:lnTo>
                  <a:pt x="498" y="474"/>
                </a:lnTo>
                <a:lnTo>
                  <a:pt x="498" y="474"/>
                </a:lnTo>
                <a:lnTo>
                  <a:pt x="513" y="470"/>
                </a:lnTo>
                <a:lnTo>
                  <a:pt x="519" y="467"/>
                </a:lnTo>
                <a:lnTo>
                  <a:pt x="526" y="463"/>
                </a:lnTo>
                <a:lnTo>
                  <a:pt x="533" y="459"/>
                </a:lnTo>
                <a:lnTo>
                  <a:pt x="537" y="454"/>
                </a:lnTo>
                <a:lnTo>
                  <a:pt x="541" y="447"/>
                </a:lnTo>
                <a:lnTo>
                  <a:pt x="544" y="440"/>
                </a:lnTo>
                <a:lnTo>
                  <a:pt x="544" y="440"/>
                </a:lnTo>
                <a:lnTo>
                  <a:pt x="545" y="431"/>
                </a:lnTo>
                <a:lnTo>
                  <a:pt x="545" y="421"/>
                </a:lnTo>
                <a:lnTo>
                  <a:pt x="542" y="412"/>
                </a:lnTo>
                <a:lnTo>
                  <a:pt x="538" y="404"/>
                </a:lnTo>
                <a:lnTo>
                  <a:pt x="529" y="386"/>
                </a:lnTo>
                <a:lnTo>
                  <a:pt x="519" y="371"/>
                </a:lnTo>
                <a:lnTo>
                  <a:pt x="519" y="371"/>
                </a:lnTo>
                <a:lnTo>
                  <a:pt x="505" y="354"/>
                </a:lnTo>
                <a:lnTo>
                  <a:pt x="488" y="336"/>
                </a:lnTo>
                <a:lnTo>
                  <a:pt x="472" y="320"/>
                </a:lnTo>
                <a:lnTo>
                  <a:pt x="455" y="304"/>
                </a:lnTo>
                <a:lnTo>
                  <a:pt x="455" y="304"/>
                </a:lnTo>
                <a:lnTo>
                  <a:pt x="476" y="285"/>
                </a:lnTo>
                <a:lnTo>
                  <a:pt x="496" y="265"/>
                </a:lnTo>
                <a:lnTo>
                  <a:pt x="515" y="243"/>
                </a:lnTo>
                <a:lnTo>
                  <a:pt x="525" y="231"/>
                </a:lnTo>
                <a:lnTo>
                  <a:pt x="532" y="219"/>
                </a:lnTo>
                <a:lnTo>
                  <a:pt x="532" y="219"/>
                </a:lnTo>
                <a:lnTo>
                  <a:pt x="540" y="205"/>
                </a:lnTo>
                <a:lnTo>
                  <a:pt x="542" y="197"/>
                </a:lnTo>
                <a:lnTo>
                  <a:pt x="544" y="189"/>
                </a:lnTo>
                <a:lnTo>
                  <a:pt x="545" y="181"/>
                </a:lnTo>
                <a:lnTo>
                  <a:pt x="544" y="174"/>
                </a:lnTo>
                <a:lnTo>
                  <a:pt x="542" y="166"/>
                </a:lnTo>
                <a:lnTo>
                  <a:pt x="540" y="158"/>
                </a:lnTo>
                <a:lnTo>
                  <a:pt x="540" y="158"/>
                </a:lnTo>
                <a:lnTo>
                  <a:pt x="534" y="151"/>
                </a:lnTo>
                <a:lnTo>
                  <a:pt x="526" y="146"/>
                </a:lnTo>
                <a:lnTo>
                  <a:pt x="519" y="142"/>
                </a:lnTo>
                <a:lnTo>
                  <a:pt x="510" y="139"/>
                </a:lnTo>
                <a:lnTo>
                  <a:pt x="500" y="136"/>
                </a:lnTo>
                <a:lnTo>
                  <a:pt x="491" y="136"/>
                </a:lnTo>
                <a:lnTo>
                  <a:pt x="473" y="135"/>
                </a:lnTo>
                <a:lnTo>
                  <a:pt x="473" y="135"/>
                </a:lnTo>
                <a:lnTo>
                  <a:pt x="460" y="135"/>
                </a:lnTo>
                <a:lnTo>
                  <a:pt x="445" y="136"/>
                </a:lnTo>
                <a:lnTo>
                  <a:pt x="417" y="142"/>
                </a:lnTo>
                <a:lnTo>
                  <a:pt x="388" y="148"/>
                </a:lnTo>
                <a:lnTo>
                  <a:pt x="360" y="158"/>
                </a:lnTo>
                <a:lnTo>
                  <a:pt x="360" y="158"/>
                </a:lnTo>
                <a:lnTo>
                  <a:pt x="352" y="120"/>
                </a:lnTo>
                <a:lnTo>
                  <a:pt x="352" y="120"/>
                </a:lnTo>
                <a:lnTo>
                  <a:pt x="345" y="94"/>
                </a:lnTo>
                <a:lnTo>
                  <a:pt x="337" y="70"/>
                </a:lnTo>
                <a:lnTo>
                  <a:pt x="332" y="57"/>
                </a:lnTo>
                <a:lnTo>
                  <a:pt x="326" y="46"/>
                </a:lnTo>
                <a:lnTo>
                  <a:pt x="320" y="34"/>
                </a:lnTo>
                <a:lnTo>
                  <a:pt x="311" y="23"/>
                </a:lnTo>
                <a:lnTo>
                  <a:pt x="311" y="23"/>
                </a:lnTo>
                <a:lnTo>
                  <a:pt x="302" y="13"/>
                </a:lnTo>
                <a:lnTo>
                  <a:pt x="297" y="9"/>
                </a:lnTo>
                <a:lnTo>
                  <a:pt x="290" y="5"/>
                </a:lnTo>
                <a:lnTo>
                  <a:pt x="284" y="3"/>
                </a:lnTo>
                <a:lnTo>
                  <a:pt x="278" y="1"/>
                </a:lnTo>
                <a:lnTo>
                  <a:pt x="271" y="0"/>
                </a:lnTo>
                <a:lnTo>
                  <a:pt x="264" y="1"/>
                </a:lnTo>
                <a:lnTo>
                  <a:pt x="264" y="1"/>
                </a:lnTo>
                <a:lnTo>
                  <a:pt x="256" y="4"/>
                </a:lnTo>
                <a:lnTo>
                  <a:pt x="249" y="8"/>
                </a:lnTo>
                <a:lnTo>
                  <a:pt x="243" y="12"/>
                </a:lnTo>
                <a:lnTo>
                  <a:pt x="236" y="19"/>
                </a:lnTo>
                <a:lnTo>
                  <a:pt x="226" y="32"/>
                </a:lnTo>
                <a:lnTo>
                  <a:pt x="218" y="46"/>
                </a:lnTo>
                <a:lnTo>
                  <a:pt x="218" y="46"/>
                </a:lnTo>
                <a:lnTo>
                  <a:pt x="206" y="73"/>
                </a:lnTo>
                <a:lnTo>
                  <a:pt x="197" y="100"/>
                </a:lnTo>
                <a:lnTo>
                  <a:pt x="189" y="128"/>
                </a:lnTo>
                <a:lnTo>
                  <a:pt x="182" y="158"/>
                </a:lnTo>
                <a:lnTo>
                  <a:pt x="182" y="158"/>
                </a:lnTo>
                <a:lnTo>
                  <a:pt x="156" y="150"/>
                </a:lnTo>
                <a:lnTo>
                  <a:pt x="129" y="143"/>
                </a:lnTo>
                <a:lnTo>
                  <a:pt x="129" y="143"/>
                </a:lnTo>
                <a:lnTo>
                  <a:pt x="105" y="138"/>
                </a:lnTo>
                <a:lnTo>
                  <a:pt x="79" y="135"/>
                </a:lnTo>
                <a:lnTo>
                  <a:pt x="67" y="135"/>
                </a:lnTo>
                <a:lnTo>
                  <a:pt x="54" y="135"/>
                </a:lnTo>
                <a:lnTo>
                  <a:pt x="41" y="138"/>
                </a:lnTo>
                <a:lnTo>
                  <a:pt x="29" y="140"/>
                </a:lnTo>
                <a:lnTo>
                  <a:pt x="29" y="140"/>
                </a:lnTo>
                <a:lnTo>
                  <a:pt x="21" y="144"/>
                </a:lnTo>
                <a:lnTo>
                  <a:pt x="14" y="148"/>
                </a:lnTo>
                <a:lnTo>
                  <a:pt x="9" y="153"/>
                </a:lnTo>
                <a:lnTo>
                  <a:pt x="5" y="158"/>
                </a:lnTo>
                <a:lnTo>
                  <a:pt x="2" y="165"/>
                </a:lnTo>
                <a:lnTo>
                  <a:pt x="1" y="171"/>
                </a:lnTo>
                <a:lnTo>
                  <a:pt x="1" y="178"/>
                </a:lnTo>
                <a:lnTo>
                  <a:pt x="1" y="185"/>
                </a:lnTo>
                <a:lnTo>
                  <a:pt x="4" y="198"/>
                </a:lnTo>
                <a:lnTo>
                  <a:pt x="9" y="213"/>
                </a:lnTo>
                <a:lnTo>
                  <a:pt x="17" y="227"/>
                </a:lnTo>
                <a:lnTo>
                  <a:pt x="25" y="239"/>
                </a:lnTo>
                <a:lnTo>
                  <a:pt x="25" y="239"/>
                </a:lnTo>
                <a:lnTo>
                  <a:pt x="40" y="256"/>
                </a:lnTo>
                <a:lnTo>
                  <a:pt x="55" y="274"/>
                </a:lnTo>
                <a:lnTo>
                  <a:pt x="73" y="290"/>
                </a:lnTo>
                <a:lnTo>
                  <a:pt x="90" y="306"/>
                </a:lnTo>
                <a:lnTo>
                  <a:pt x="90" y="306"/>
                </a:lnTo>
                <a:lnTo>
                  <a:pt x="66" y="328"/>
                </a:lnTo>
                <a:lnTo>
                  <a:pt x="66" y="328"/>
                </a:lnTo>
                <a:lnTo>
                  <a:pt x="47" y="346"/>
                </a:lnTo>
                <a:lnTo>
                  <a:pt x="31" y="364"/>
                </a:lnTo>
                <a:lnTo>
                  <a:pt x="23" y="374"/>
                </a:lnTo>
                <a:lnTo>
                  <a:pt x="16" y="385"/>
                </a:lnTo>
                <a:lnTo>
                  <a:pt x="9" y="396"/>
                </a:lnTo>
                <a:lnTo>
                  <a:pt x="4" y="408"/>
                </a:lnTo>
                <a:lnTo>
                  <a:pt x="4" y="408"/>
                </a:lnTo>
                <a:close/>
                <a:moveTo>
                  <a:pt x="340" y="491"/>
                </a:moveTo>
                <a:lnTo>
                  <a:pt x="340" y="491"/>
                </a:lnTo>
                <a:lnTo>
                  <a:pt x="332" y="518"/>
                </a:lnTo>
                <a:lnTo>
                  <a:pt x="328" y="531"/>
                </a:lnTo>
                <a:lnTo>
                  <a:pt x="322" y="544"/>
                </a:lnTo>
                <a:lnTo>
                  <a:pt x="317" y="556"/>
                </a:lnTo>
                <a:lnTo>
                  <a:pt x="310" y="568"/>
                </a:lnTo>
                <a:lnTo>
                  <a:pt x="302" y="579"/>
                </a:lnTo>
                <a:lnTo>
                  <a:pt x="293" y="590"/>
                </a:lnTo>
                <a:lnTo>
                  <a:pt x="293" y="590"/>
                </a:lnTo>
                <a:lnTo>
                  <a:pt x="289" y="593"/>
                </a:lnTo>
                <a:lnTo>
                  <a:pt x="283" y="595"/>
                </a:lnTo>
                <a:lnTo>
                  <a:pt x="279" y="597"/>
                </a:lnTo>
                <a:lnTo>
                  <a:pt x="275" y="598"/>
                </a:lnTo>
                <a:lnTo>
                  <a:pt x="266" y="597"/>
                </a:lnTo>
                <a:lnTo>
                  <a:pt x="257" y="593"/>
                </a:lnTo>
                <a:lnTo>
                  <a:pt x="251" y="587"/>
                </a:lnTo>
                <a:lnTo>
                  <a:pt x="244" y="580"/>
                </a:lnTo>
                <a:lnTo>
                  <a:pt x="237" y="572"/>
                </a:lnTo>
                <a:lnTo>
                  <a:pt x="232" y="564"/>
                </a:lnTo>
                <a:lnTo>
                  <a:pt x="232" y="564"/>
                </a:lnTo>
                <a:lnTo>
                  <a:pt x="225" y="552"/>
                </a:lnTo>
                <a:lnTo>
                  <a:pt x="220" y="540"/>
                </a:lnTo>
                <a:lnTo>
                  <a:pt x="210" y="513"/>
                </a:lnTo>
                <a:lnTo>
                  <a:pt x="203" y="486"/>
                </a:lnTo>
                <a:lnTo>
                  <a:pt x="197" y="458"/>
                </a:lnTo>
                <a:lnTo>
                  <a:pt x="197" y="458"/>
                </a:lnTo>
                <a:lnTo>
                  <a:pt x="195" y="450"/>
                </a:lnTo>
                <a:lnTo>
                  <a:pt x="195" y="450"/>
                </a:lnTo>
                <a:lnTo>
                  <a:pt x="235" y="435"/>
                </a:lnTo>
                <a:lnTo>
                  <a:pt x="272" y="417"/>
                </a:lnTo>
                <a:lnTo>
                  <a:pt x="272" y="417"/>
                </a:lnTo>
                <a:lnTo>
                  <a:pt x="310" y="433"/>
                </a:lnTo>
                <a:lnTo>
                  <a:pt x="349" y="448"/>
                </a:lnTo>
                <a:lnTo>
                  <a:pt x="349" y="448"/>
                </a:lnTo>
                <a:lnTo>
                  <a:pt x="340" y="491"/>
                </a:lnTo>
                <a:lnTo>
                  <a:pt x="340" y="491"/>
                </a:lnTo>
                <a:close/>
                <a:moveTo>
                  <a:pt x="172" y="305"/>
                </a:moveTo>
                <a:lnTo>
                  <a:pt x="172" y="305"/>
                </a:lnTo>
                <a:lnTo>
                  <a:pt x="174" y="350"/>
                </a:lnTo>
                <a:lnTo>
                  <a:pt x="174" y="350"/>
                </a:lnTo>
                <a:lnTo>
                  <a:pt x="141" y="328"/>
                </a:lnTo>
                <a:lnTo>
                  <a:pt x="110" y="305"/>
                </a:lnTo>
                <a:lnTo>
                  <a:pt x="110" y="305"/>
                </a:lnTo>
                <a:lnTo>
                  <a:pt x="117" y="300"/>
                </a:lnTo>
                <a:lnTo>
                  <a:pt x="117" y="300"/>
                </a:lnTo>
                <a:lnTo>
                  <a:pt x="144" y="279"/>
                </a:lnTo>
                <a:lnTo>
                  <a:pt x="172" y="261"/>
                </a:lnTo>
                <a:lnTo>
                  <a:pt x="172" y="261"/>
                </a:lnTo>
                <a:lnTo>
                  <a:pt x="172" y="305"/>
                </a:lnTo>
                <a:lnTo>
                  <a:pt x="172" y="305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6" y="252"/>
                </a:lnTo>
                <a:lnTo>
                  <a:pt x="186" y="252"/>
                </a:lnTo>
                <a:lnTo>
                  <a:pt x="228" y="227"/>
                </a:lnTo>
                <a:lnTo>
                  <a:pt x="272" y="205"/>
                </a:lnTo>
                <a:lnTo>
                  <a:pt x="272" y="205"/>
                </a:lnTo>
                <a:lnTo>
                  <a:pt x="317" y="227"/>
                </a:lnTo>
                <a:lnTo>
                  <a:pt x="360" y="252"/>
                </a:lnTo>
                <a:lnTo>
                  <a:pt x="360" y="252"/>
                </a:lnTo>
                <a:lnTo>
                  <a:pt x="361" y="278"/>
                </a:lnTo>
                <a:lnTo>
                  <a:pt x="361" y="304"/>
                </a:lnTo>
                <a:lnTo>
                  <a:pt x="361" y="331"/>
                </a:lnTo>
                <a:lnTo>
                  <a:pt x="360" y="356"/>
                </a:lnTo>
                <a:lnTo>
                  <a:pt x="360" y="356"/>
                </a:lnTo>
                <a:lnTo>
                  <a:pt x="314" y="383"/>
                </a:lnTo>
                <a:lnTo>
                  <a:pt x="314" y="383"/>
                </a:lnTo>
                <a:lnTo>
                  <a:pt x="272" y="404"/>
                </a:lnTo>
                <a:lnTo>
                  <a:pt x="272" y="404"/>
                </a:lnTo>
                <a:lnTo>
                  <a:pt x="230" y="383"/>
                </a:lnTo>
                <a:lnTo>
                  <a:pt x="230" y="383"/>
                </a:lnTo>
                <a:lnTo>
                  <a:pt x="186" y="356"/>
                </a:lnTo>
                <a:lnTo>
                  <a:pt x="186" y="356"/>
                </a:lnTo>
                <a:lnTo>
                  <a:pt x="183" y="305"/>
                </a:lnTo>
                <a:lnTo>
                  <a:pt x="183" y="305"/>
                </a:lnTo>
                <a:close/>
                <a:moveTo>
                  <a:pt x="186" y="239"/>
                </a:moveTo>
                <a:lnTo>
                  <a:pt x="186" y="239"/>
                </a:lnTo>
                <a:lnTo>
                  <a:pt x="189" y="207"/>
                </a:lnTo>
                <a:lnTo>
                  <a:pt x="194" y="173"/>
                </a:lnTo>
                <a:lnTo>
                  <a:pt x="194" y="173"/>
                </a:lnTo>
                <a:lnTo>
                  <a:pt x="226" y="185"/>
                </a:lnTo>
                <a:lnTo>
                  <a:pt x="259" y="200"/>
                </a:lnTo>
                <a:lnTo>
                  <a:pt x="259" y="200"/>
                </a:lnTo>
                <a:lnTo>
                  <a:pt x="222" y="217"/>
                </a:lnTo>
                <a:lnTo>
                  <a:pt x="187" y="238"/>
                </a:lnTo>
                <a:lnTo>
                  <a:pt x="187" y="238"/>
                </a:lnTo>
                <a:lnTo>
                  <a:pt x="186" y="239"/>
                </a:lnTo>
                <a:lnTo>
                  <a:pt x="186" y="239"/>
                </a:lnTo>
                <a:close/>
                <a:moveTo>
                  <a:pt x="284" y="198"/>
                </a:moveTo>
                <a:lnTo>
                  <a:pt x="284" y="198"/>
                </a:lnTo>
                <a:lnTo>
                  <a:pt x="317" y="185"/>
                </a:lnTo>
                <a:lnTo>
                  <a:pt x="351" y="173"/>
                </a:lnTo>
                <a:lnTo>
                  <a:pt x="351" y="173"/>
                </a:lnTo>
                <a:lnTo>
                  <a:pt x="356" y="205"/>
                </a:lnTo>
                <a:lnTo>
                  <a:pt x="359" y="239"/>
                </a:lnTo>
                <a:lnTo>
                  <a:pt x="359" y="239"/>
                </a:lnTo>
                <a:lnTo>
                  <a:pt x="321" y="217"/>
                </a:lnTo>
                <a:lnTo>
                  <a:pt x="284" y="198"/>
                </a:lnTo>
                <a:lnTo>
                  <a:pt x="284" y="198"/>
                </a:lnTo>
                <a:close/>
                <a:moveTo>
                  <a:pt x="372" y="275"/>
                </a:moveTo>
                <a:lnTo>
                  <a:pt x="372" y="275"/>
                </a:lnTo>
                <a:lnTo>
                  <a:pt x="371" y="259"/>
                </a:lnTo>
                <a:lnTo>
                  <a:pt x="371" y="259"/>
                </a:lnTo>
                <a:lnTo>
                  <a:pt x="403" y="282"/>
                </a:lnTo>
                <a:lnTo>
                  <a:pt x="436" y="305"/>
                </a:lnTo>
                <a:lnTo>
                  <a:pt x="436" y="305"/>
                </a:lnTo>
                <a:lnTo>
                  <a:pt x="403" y="328"/>
                </a:lnTo>
                <a:lnTo>
                  <a:pt x="371" y="350"/>
                </a:lnTo>
                <a:lnTo>
                  <a:pt x="371" y="350"/>
                </a:lnTo>
                <a:lnTo>
                  <a:pt x="372" y="313"/>
                </a:lnTo>
                <a:lnTo>
                  <a:pt x="372" y="275"/>
                </a:lnTo>
                <a:lnTo>
                  <a:pt x="372" y="275"/>
                </a:lnTo>
                <a:close/>
                <a:moveTo>
                  <a:pt x="320" y="393"/>
                </a:moveTo>
                <a:lnTo>
                  <a:pt x="320" y="393"/>
                </a:lnTo>
                <a:lnTo>
                  <a:pt x="359" y="370"/>
                </a:lnTo>
                <a:lnTo>
                  <a:pt x="359" y="370"/>
                </a:lnTo>
                <a:lnTo>
                  <a:pt x="356" y="404"/>
                </a:lnTo>
                <a:lnTo>
                  <a:pt x="351" y="436"/>
                </a:lnTo>
                <a:lnTo>
                  <a:pt x="351" y="436"/>
                </a:lnTo>
                <a:lnTo>
                  <a:pt x="318" y="424"/>
                </a:lnTo>
                <a:lnTo>
                  <a:pt x="286" y="410"/>
                </a:lnTo>
                <a:lnTo>
                  <a:pt x="286" y="410"/>
                </a:lnTo>
                <a:lnTo>
                  <a:pt x="320" y="393"/>
                </a:lnTo>
                <a:lnTo>
                  <a:pt x="320" y="393"/>
                </a:lnTo>
                <a:close/>
                <a:moveTo>
                  <a:pt x="225" y="393"/>
                </a:moveTo>
                <a:lnTo>
                  <a:pt x="225" y="393"/>
                </a:lnTo>
                <a:lnTo>
                  <a:pt x="259" y="410"/>
                </a:lnTo>
                <a:lnTo>
                  <a:pt x="259" y="410"/>
                </a:lnTo>
                <a:lnTo>
                  <a:pt x="226" y="424"/>
                </a:lnTo>
                <a:lnTo>
                  <a:pt x="194" y="436"/>
                </a:lnTo>
                <a:lnTo>
                  <a:pt x="194" y="436"/>
                </a:lnTo>
                <a:lnTo>
                  <a:pt x="189" y="404"/>
                </a:lnTo>
                <a:lnTo>
                  <a:pt x="186" y="371"/>
                </a:lnTo>
                <a:lnTo>
                  <a:pt x="186" y="371"/>
                </a:lnTo>
                <a:lnTo>
                  <a:pt x="225" y="393"/>
                </a:lnTo>
                <a:lnTo>
                  <a:pt x="225" y="393"/>
                </a:lnTo>
                <a:close/>
                <a:moveTo>
                  <a:pt x="533" y="425"/>
                </a:moveTo>
                <a:lnTo>
                  <a:pt x="533" y="425"/>
                </a:lnTo>
                <a:lnTo>
                  <a:pt x="533" y="431"/>
                </a:lnTo>
                <a:lnTo>
                  <a:pt x="533" y="436"/>
                </a:lnTo>
                <a:lnTo>
                  <a:pt x="532" y="440"/>
                </a:lnTo>
                <a:lnTo>
                  <a:pt x="530" y="444"/>
                </a:lnTo>
                <a:lnTo>
                  <a:pt x="526" y="448"/>
                </a:lnTo>
                <a:lnTo>
                  <a:pt x="523" y="452"/>
                </a:lnTo>
                <a:lnTo>
                  <a:pt x="514" y="456"/>
                </a:lnTo>
                <a:lnTo>
                  <a:pt x="505" y="460"/>
                </a:lnTo>
                <a:lnTo>
                  <a:pt x="494" y="462"/>
                </a:lnTo>
                <a:lnTo>
                  <a:pt x="473" y="463"/>
                </a:lnTo>
                <a:lnTo>
                  <a:pt x="473" y="463"/>
                </a:lnTo>
                <a:lnTo>
                  <a:pt x="460" y="463"/>
                </a:lnTo>
                <a:lnTo>
                  <a:pt x="446" y="462"/>
                </a:lnTo>
                <a:lnTo>
                  <a:pt x="419" y="456"/>
                </a:lnTo>
                <a:lnTo>
                  <a:pt x="392" y="450"/>
                </a:lnTo>
                <a:lnTo>
                  <a:pt x="365" y="441"/>
                </a:lnTo>
                <a:lnTo>
                  <a:pt x="365" y="441"/>
                </a:lnTo>
                <a:lnTo>
                  <a:pt x="361" y="440"/>
                </a:lnTo>
                <a:lnTo>
                  <a:pt x="361" y="440"/>
                </a:lnTo>
                <a:lnTo>
                  <a:pt x="367" y="402"/>
                </a:lnTo>
                <a:lnTo>
                  <a:pt x="371" y="363"/>
                </a:lnTo>
                <a:lnTo>
                  <a:pt x="371" y="363"/>
                </a:lnTo>
                <a:lnTo>
                  <a:pt x="407" y="339"/>
                </a:lnTo>
                <a:lnTo>
                  <a:pt x="444" y="312"/>
                </a:lnTo>
                <a:lnTo>
                  <a:pt x="444" y="312"/>
                </a:lnTo>
                <a:lnTo>
                  <a:pt x="475" y="340"/>
                </a:lnTo>
                <a:lnTo>
                  <a:pt x="475" y="340"/>
                </a:lnTo>
                <a:lnTo>
                  <a:pt x="492" y="358"/>
                </a:lnTo>
                <a:lnTo>
                  <a:pt x="502" y="367"/>
                </a:lnTo>
                <a:lnTo>
                  <a:pt x="510" y="378"/>
                </a:lnTo>
                <a:lnTo>
                  <a:pt x="518" y="389"/>
                </a:lnTo>
                <a:lnTo>
                  <a:pt x="525" y="401"/>
                </a:lnTo>
                <a:lnTo>
                  <a:pt x="529" y="412"/>
                </a:lnTo>
                <a:lnTo>
                  <a:pt x="533" y="425"/>
                </a:lnTo>
                <a:lnTo>
                  <a:pt x="533" y="425"/>
                </a:lnTo>
                <a:close/>
                <a:moveTo>
                  <a:pt x="424" y="153"/>
                </a:moveTo>
                <a:lnTo>
                  <a:pt x="424" y="153"/>
                </a:lnTo>
                <a:lnTo>
                  <a:pt x="448" y="148"/>
                </a:lnTo>
                <a:lnTo>
                  <a:pt x="461" y="147"/>
                </a:lnTo>
                <a:lnTo>
                  <a:pt x="476" y="146"/>
                </a:lnTo>
                <a:lnTo>
                  <a:pt x="490" y="146"/>
                </a:lnTo>
                <a:lnTo>
                  <a:pt x="503" y="148"/>
                </a:lnTo>
                <a:lnTo>
                  <a:pt x="515" y="153"/>
                </a:lnTo>
                <a:lnTo>
                  <a:pt x="521" y="157"/>
                </a:lnTo>
                <a:lnTo>
                  <a:pt x="525" y="159"/>
                </a:lnTo>
                <a:lnTo>
                  <a:pt x="525" y="159"/>
                </a:lnTo>
                <a:lnTo>
                  <a:pt x="529" y="163"/>
                </a:lnTo>
                <a:lnTo>
                  <a:pt x="532" y="169"/>
                </a:lnTo>
                <a:lnTo>
                  <a:pt x="533" y="173"/>
                </a:lnTo>
                <a:lnTo>
                  <a:pt x="534" y="178"/>
                </a:lnTo>
                <a:lnTo>
                  <a:pt x="533" y="188"/>
                </a:lnTo>
                <a:lnTo>
                  <a:pt x="530" y="198"/>
                </a:lnTo>
                <a:lnTo>
                  <a:pt x="525" y="209"/>
                </a:lnTo>
                <a:lnTo>
                  <a:pt x="519" y="219"/>
                </a:lnTo>
                <a:lnTo>
                  <a:pt x="507" y="235"/>
                </a:lnTo>
                <a:lnTo>
                  <a:pt x="507" y="235"/>
                </a:lnTo>
                <a:lnTo>
                  <a:pt x="494" y="251"/>
                </a:lnTo>
                <a:lnTo>
                  <a:pt x="479" y="267"/>
                </a:lnTo>
                <a:lnTo>
                  <a:pt x="463" y="282"/>
                </a:lnTo>
                <a:lnTo>
                  <a:pt x="446" y="297"/>
                </a:lnTo>
                <a:lnTo>
                  <a:pt x="446" y="297"/>
                </a:lnTo>
                <a:lnTo>
                  <a:pt x="428" y="283"/>
                </a:lnTo>
                <a:lnTo>
                  <a:pt x="409" y="270"/>
                </a:lnTo>
                <a:lnTo>
                  <a:pt x="371" y="246"/>
                </a:lnTo>
                <a:lnTo>
                  <a:pt x="371" y="246"/>
                </a:lnTo>
                <a:lnTo>
                  <a:pt x="367" y="207"/>
                </a:lnTo>
                <a:lnTo>
                  <a:pt x="361" y="169"/>
                </a:lnTo>
                <a:lnTo>
                  <a:pt x="361" y="169"/>
                </a:lnTo>
                <a:lnTo>
                  <a:pt x="392" y="161"/>
                </a:lnTo>
                <a:lnTo>
                  <a:pt x="424" y="153"/>
                </a:lnTo>
                <a:lnTo>
                  <a:pt x="424" y="153"/>
                </a:lnTo>
                <a:close/>
                <a:moveTo>
                  <a:pt x="201" y="135"/>
                </a:moveTo>
                <a:lnTo>
                  <a:pt x="201" y="135"/>
                </a:lnTo>
                <a:lnTo>
                  <a:pt x="208" y="107"/>
                </a:lnTo>
                <a:lnTo>
                  <a:pt x="217" y="78"/>
                </a:lnTo>
                <a:lnTo>
                  <a:pt x="222" y="63"/>
                </a:lnTo>
                <a:lnTo>
                  <a:pt x="229" y="51"/>
                </a:lnTo>
                <a:lnTo>
                  <a:pt x="236" y="38"/>
                </a:lnTo>
                <a:lnTo>
                  <a:pt x="245" y="27"/>
                </a:lnTo>
                <a:lnTo>
                  <a:pt x="245" y="27"/>
                </a:lnTo>
                <a:lnTo>
                  <a:pt x="251" y="22"/>
                </a:lnTo>
                <a:lnTo>
                  <a:pt x="256" y="18"/>
                </a:lnTo>
                <a:lnTo>
                  <a:pt x="260" y="15"/>
                </a:lnTo>
                <a:lnTo>
                  <a:pt x="266" y="12"/>
                </a:lnTo>
                <a:lnTo>
                  <a:pt x="271" y="11"/>
                </a:lnTo>
                <a:lnTo>
                  <a:pt x="275" y="12"/>
                </a:lnTo>
                <a:lnTo>
                  <a:pt x="280" y="12"/>
                </a:lnTo>
                <a:lnTo>
                  <a:pt x="284" y="15"/>
                </a:lnTo>
                <a:lnTo>
                  <a:pt x="293" y="20"/>
                </a:lnTo>
                <a:lnTo>
                  <a:pt x="301" y="30"/>
                </a:lnTo>
                <a:lnTo>
                  <a:pt x="309" y="40"/>
                </a:lnTo>
                <a:lnTo>
                  <a:pt x="316" y="54"/>
                </a:lnTo>
                <a:lnTo>
                  <a:pt x="321" y="67"/>
                </a:lnTo>
                <a:lnTo>
                  <a:pt x="328" y="81"/>
                </a:lnTo>
                <a:lnTo>
                  <a:pt x="337" y="111"/>
                </a:lnTo>
                <a:lnTo>
                  <a:pt x="344" y="135"/>
                </a:lnTo>
                <a:lnTo>
                  <a:pt x="347" y="151"/>
                </a:lnTo>
                <a:lnTo>
                  <a:pt x="347" y="151"/>
                </a:lnTo>
                <a:lnTo>
                  <a:pt x="349" y="162"/>
                </a:lnTo>
                <a:lnTo>
                  <a:pt x="349" y="162"/>
                </a:lnTo>
                <a:lnTo>
                  <a:pt x="344" y="163"/>
                </a:lnTo>
                <a:lnTo>
                  <a:pt x="344" y="163"/>
                </a:lnTo>
                <a:lnTo>
                  <a:pt x="307" y="177"/>
                </a:lnTo>
                <a:lnTo>
                  <a:pt x="272" y="193"/>
                </a:lnTo>
                <a:lnTo>
                  <a:pt x="272" y="193"/>
                </a:lnTo>
                <a:lnTo>
                  <a:pt x="235" y="177"/>
                </a:lnTo>
                <a:lnTo>
                  <a:pt x="195" y="162"/>
                </a:lnTo>
                <a:lnTo>
                  <a:pt x="195" y="162"/>
                </a:lnTo>
                <a:lnTo>
                  <a:pt x="201" y="135"/>
                </a:lnTo>
                <a:lnTo>
                  <a:pt x="201" y="135"/>
                </a:lnTo>
                <a:close/>
                <a:moveTo>
                  <a:pt x="90" y="289"/>
                </a:moveTo>
                <a:lnTo>
                  <a:pt x="90" y="289"/>
                </a:lnTo>
                <a:lnTo>
                  <a:pt x="68" y="270"/>
                </a:lnTo>
                <a:lnTo>
                  <a:pt x="47" y="248"/>
                </a:lnTo>
                <a:lnTo>
                  <a:pt x="37" y="236"/>
                </a:lnTo>
                <a:lnTo>
                  <a:pt x="29" y="225"/>
                </a:lnTo>
                <a:lnTo>
                  <a:pt x="21" y="212"/>
                </a:lnTo>
                <a:lnTo>
                  <a:pt x="16" y="200"/>
                </a:lnTo>
                <a:lnTo>
                  <a:pt x="16" y="200"/>
                </a:lnTo>
                <a:lnTo>
                  <a:pt x="13" y="192"/>
                </a:lnTo>
                <a:lnTo>
                  <a:pt x="12" y="185"/>
                </a:lnTo>
                <a:lnTo>
                  <a:pt x="10" y="178"/>
                </a:lnTo>
                <a:lnTo>
                  <a:pt x="12" y="173"/>
                </a:lnTo>
                <a:lnTo>
                  <a:pt x="13" y="169"/>
                </a:lnTo>
                <a:lnTo>
                  <a:pt x="14" y="163"/>
                </a:lnTo>
                <a:lnTo>
                  <a:pt x="19" y="161"/>
                </a:lnTo>
                <a:lnTo>
                  <a:pt x="21" y="157"/>
                </a:lnTo>
                <a:lnTo>
                  <a:pt x="32" y="153"/>
                </a:lnTo>
                <a:lnTo>
                  <a:pt x="43" y="150"/>
                </a:lnTo>
                <a:lnTo>
                  <a:pt x="58" y="148"/>
                </a:lnTo>
                <a:lnTo>
                  <a:pt x="73" y="148"/>
                </a:lnTo>
                <a:lnTo>
                  <a:pt x="87" y="150"/>
                </a:lnTo>
                <a:lnTo>
                  <a:pt x="104" y="151"/>
                </a:lnTo>
                <a:lnTo>
                  <a:pt x="135" y="157"/>
                </a:lnTo>
                <a:lnTo>
                  <a:pt x="162" y="163"/>
                </a:lnTo>
                <a:lnTo>
                  <a:pt x="178" y="169"/>
                </a:lnTo>
                <a:lnTo>
                  <a:pt x="178" y="169"/>
                </a:lnTo>
                <a:lnTo>
                  <a:pt x="181" y="169"/>
                </a:lnTo>
                <a:lnTo>
                  <a:pt x="181" y="169"/>
                </a:lnTo>
                <a:lnTo>
                  <a:pt x="176" y="208"/>
                </a:lnTo>
                <a:lnTo>
                  <a:pt x="174" y="247"/>
                </a:lnTo>
                <a:lnTo>
                  <a:pt x="174" y="247"/>
                </a:lnTo>
                <a:lnTo>
                  <a:pt x="136" y="271"/>
                </a:lnTo>
                <a:lnTo>
                  <a:pt x="101" y="297"/>
                </a:lnTo>
                <a:lnTo>
                  <a:pt x="101" y="297"/>
                </a:lnTo>
                <a:lnTo>
                  <a:pt x="90" y="289"/>
                </a:lnTo>
                <a:lnTo>
                  <a:pt x="90" y="289"/>
                </a:lnTo>
                <a:close/>
                <a:moveTo>
                  <a:pt x="174" y="364"/>
                </a:moveTo>
                <a:lnTo>
                  <a:pt x="174" y="364"/>
                </a:lnTo>
                <a:lnTo>
                  <a:pt x="178" y="402"/>
                </a:lnTo>
                <a:lnTo>
                  <a:pt x="182" y="440"/>
                </a:lnTo>
                <a:lnTo>
                  <a:pt x="182" y="440"/>
                </a:lnTo>
                <a:lnTo>
                  <a:pt x="149" y="451"/>
                </a:lnTo>
                <a:lnTo>
                  <a:pt x="149" y="451"/>
                </a:lnTo>
                <a:lnTo>
                  <a:pt x="121" y="458"/>
                </a:lnTo>
                <a:lnTo>
                  <a:pt x="106" y="460"/>
                </a:lnTo>
                <a:lnTo>
                  <a:pt x="91" y="463"/>
                </a:lnTo>
                <a:lnTo>
                  <a:pt x="77" y="463"/>
                </a:lnTo>
                <a:lnTo>
                  <a:pt x="62" y="463"/>
                </a:lnTo>
                <a:lnTo>
                  <a:pt x="47" y="462"/>
                </a:lnTo>
                <a:lnTo>
                  <a:pt x="33" y="458"/>
                </a:lnTo>
                <a:lnTo>
                  <a:pt x="33" y="458"/>
                </a:lnTo>
                <a:lnTo>
                  <a:pt x="23" y="454"/>
                </a:lnTo>
                <a:lnTo>
                  <a:pt x="14" y="447"/>
                </a:lnTo>
                <a:lnTo>
                  <a:pt x="10" y="440"/>
                </a:lnTo>
                <a:lnTo>
                  <a:pt x="9" y="432"/>
                </a:lnTo>
                <a:lnTo>
                  <a:pt x="10" y="423"/>
                </a:lnTo>
                <a:lnTo>
                  <a:pt x="14" y="412"/>
                </a:lnTo>
                <a:lnTo>
                  <a:pt x="19" y="402"/>
                </a:lnTo>
                <a:lnTo>
                  <a:pt x="25" y="391"/>
                </a:lnTo>
                <a:lnTo>
                  <a:pt x="43" y="370"/>
                </a:lnTo>
                <a:lnTo>
                  <a:pt x="63" y="348"/>
                </a:lnTo>
                <a:lnTo>
                  <a:pt x="82" y="329"/>
                </a:lnTo>
                <a:lnTo>
                  <a:pt x="100" y="313"/>
                </a:lnTo>
                <a:lnTo>
                  <a:pt x="100" y="313"/>
                </a:lnTo>
                <a:lnTo>
                  <a:pt x="118" y="327"/>
                </a:lnTo>
                <a:lnTo>
                  <a:pt x="136" y="340"/>
                </a:lnTo>
                <a:lnTo>
                  <a:pt x="174" y="364"/>
                </a:lnTo>
                <a:lnTo>
                  <a:pt x="174" y="364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66175"/>
      </p:ext>
    </p:extLst>
  </p:cSld>
  <p:clrMapOvr>
    <a:masterClrMapping/>
  </p:clrMapOvr>
  <p:transition spd="med" advClick="0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0" presetID="2" presetClass="entr" presetSubtype="2" accel="28000" fill="hold" grpId="0" nodeType="afterEffect" p14:presetBounceEnd="2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42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43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7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51" grpId="0" animBg="1"/>
          <p:bldP spid="52" grpId="0" animBg="1"/>
          <p:bldP spid="53" grpId="0" animBg="1"/>
          <p:bldP spid="54" grpId="0" animBg="1"/>
          <p:bldP spid="56" grpId="0" animBg="1"/>
          <p:bldP spid="85" grpId="0" animBg="1"/>
          <p:bldP spid="86" grpId="0" animBg="1"/>
          <p:bldP spid="95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47" grpId="0"/>
          <p:bldP spid="149" grpId="0" animBg="1"/>
          <p:bldP spid="123" grpId="0" animBg="1"/>
          <p:bldP spid="124" grpId="0" animBg="1"/>
          <p:bldP spid="126" grpId="0" animBg="1"/>
          <p:bldP spid="1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5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0" presetID="2" presetClass="entr" presetSubtype="2" accel="28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14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7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7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51" grpId="0" animBg="1"/>
          <p:bldP spid="52" grpId="0" animBg="1"/>
          <p:bldP spid="53" grpId="0" animBg="1"/>
          <p:bldP spid="54" grpId="0" animBg="1"/>
          <p:bldP spid="56" grpId="0" animBg="1"/>
          <p:bldP spid="85" grpId="0" animBg="1"/>
          <p:bldP spid="86" grpId="0" animBg="1"/>
          <p:bldP spid="95" grpId="0" animBg="1"/>
          <p:bldP spid="98" grpId="0" animBg="1"/>
          <p:bldP spid="99" grpId="0" animBg="1"/>
          <p:bldP spid="100" grpId="0" animBg="1"/>
          <p:bldP spid="101" grpId="0" animBg="1"/>
          <p:bldP spid="102" grpId="0" animBg="1"/>
          <p:bldP spid="103" grpId="0" animBg="1"/>
          <p:bldP spid="147" grpId="0"/>
          <p:bldP spid="149" grpId="0" animBg="1"/>
          <p:bldP spid="123" grpId="0" animBg="1"/>
          <p:bldP spid="124" grpId="0" animBg="1"/>
          <p:bldP spid="126" grpId="0" animBg="1"/>
          <p:bldP spid="13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40"/>
          <p:cNvSpPr txBox="1"/>
          <p:nvPr/>
        </p:nvSpPr>
        <p:spPr>
          <a:xfrm>
            <a:off x="3923727" y="1516765"/>
            <a:ext cx="8030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zh-CN" altLang="en-US" sz="4400" b="1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经济学基础分值分布</a:t>
            </a:r>
          </a:p>
          <a:p>
            <a:pPr algn="ctr" defTabSz="1218565">
              <a:lnSpc>
                <a:spcPct val="150000"/>
              </a:lnSpc>
            </a:pPr>
            <a:r>
              <a:rPr lang="zh-CN" altLang="en-US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单选题：</a:t>
            </a:r>
            <a:r>
              <a:rPr lang="en-US" altLang="zh-CN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15</a:t>
            </a:r>
            <a:r>
              <a:rPr lang="zh-CN" altLang="en-US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题 </a:t>
            </a:r>
          </a:p>
          <a:p>
            <a:pPr algn="ctr" defTabSz="1218565">
              <a:lnSpc>
                <a:spcPct val="150000"/>
              </a:lnSpc>
            </a:pPr>
            <a:r>
              <a:rPr lang="zh-CN" altLang="en-US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多选题：</a:t>
            </a:r>
            <a:r>
              <a:rPr lang="en-US" altLang="zh-CN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7</a:t>
            </a:r>
            <a:r>
              <a:rPr lang="zh-CN" altLang="en-US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题</a:t>
            </a:r>
          </a:p>
          <a:p>
            <a:pPr algn="ctr" defTabSz="1218565">
              <a:lnSpc>
                <a:spcPct val="150000"/>
              </a:lnSpc>
            </a:pPr>
            <a:r>
              <a:rPr lang="zh-CN" altLang="en-US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平均分：</a:t>
            </a:r>
            <a:r>
              <a:rPr lang="en-US" altLang="zh-CN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29</a:t>
            </a:r>
            <a:r>
              <a:rPr lang="zh-CN" altLang="en-US" sz="4400" spc="213" dirty="0">
                <a:latin typeface="方正大标宋简体" panose="02010601030101010101" pitchFamily="2" charset="-122"/>
                <a:ea typeface="方正大标宋简体" panose="02010601030101010101" pitchFamily="2" charset="-122"/>
                <a:cs typeface="+mn-ea"/>
                <a:sym typeface="+mn-lt"/>
              </a:rPr>
              <a:t>分</a:t>
            </a:r>
          </a:p>
        </p:txBody>
      </p:sp>
    </p:spTree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47660" y="1850488"/>
            <a:ext cx="5277131" cy="3393495"/>
            <a:chOff x="3889808" y="1849694"/>
            <a:chExt cx="5277131" cy="3393495"/>
          </a:xfrm>
        </p:grpSpPr>
        <p:sp>
          <p:nvSpPr>
            <p:cNvPr id="18" name="任意多边形 17"/>
            <p:cNvSpPr/>
            <p:nvPr/>
          </p:nvSpPr>
          <p:spPr>
            <a:xfrm>
              <a:off x="4480865" y="1849694"/>
              <a:ext cx="4686074" cy="2069170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7CB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泪滴形 24"/>
            <p:cNvSpPr/>
            <p:nvPr/>
          </p:nvSpPr>
          <p:spPr>
            <a:xfrm rot="19163179">
              <a:off x="3889808" y="4087489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3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239064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215460" y="5186764"/>
            <a:ext cx="20465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市场需求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6209198" y="1885403"/>
            <a:ext cx="5401559" cy="3119453"/>
            <a:chOff x="2807970" y="2171152"/>
            <a:chExt cx="5401559" cy="3119453"/>
          </a:xfrm>
        </p:grpSpPr>
        <p:sp>
          <p:nvSpPr>
            <p:cNvPr id="22" name="任意多边形 21"/>
            <p:cNvSpPr/>
            <p:nvPr/>
          </p:nvSpPr>
          <p:spPr>
            <a:xfrm flipH="1">
              <a:off x="2807970" y="2171152"/>
              <a:ext cx="4807145" cy="1743523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泪滴形 24"/>
            <p:cNvSpPr/>
            <p:nvPr/>
          </p:nvSpPr>
          <p:spPr>
            <a:xfrm rot="18981064">
              <a:off x="7053829" y="4134905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352356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215929" y="5086877"/>
            <a:ext cx="1976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kern="0" dirty="0">
                <a:solidFill>
                  <a:srgbClr val="FF0000"/>
                </a:solidFill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弹性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339878" y="1948557"/>
            <a:ext cx="1763493" cy="3128711"/>
            <a:chOff x="3889808" y="2114478"/>
            <a:chExt cx="1763493" cy="3128711"/>
          </a:xfrm>
        </p:grpSpPr>
        <p:sp>
          <p:nvSpPr>
            <p:cNvPr id="36" name="任意多边形 35"/>
            <p:cNvSpPr/>
            <p:nvPr/>
          </p:nvSpPr>
          <p:spPr>
            <a:xfrm>
              <a:off x="4480864" y="2114478"/>
              <a:ext cx="1172437" cy="1804386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F8BD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泪滴形 24"/>
            <p:cNvSpPr/>
            <p:nvPr/>
          </p:nvSpPr>
          <p:spPr>
            <a:xfrm rot="19163179">
              <a:off x="3889808" y="4087489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39064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09198" y="1953307"/>
            <a:ext cx="2228368" cy="3141094"/>
            <a:chOff x="5981161" y="2149511"/>
            <a:chExt cx="2228368" cy="3141094"/>
          </a:xfrm>
        </p:grpSpPr>
        <p:sp>
          <p:nvSpPr>
            <p:cNvPr id="41" name="任意多边形 40"/>
            <p:cNvSpPr/>
            <p:nvPr/>
          </p:nvSpPr>
          <p:spPr>
            <a:xfrm flipH="1">
              <a:off x="5981161" y="2149511"/>
              <a:ext cx="1680381" cy="1765164"/>
            </a:xfrm>
            <a:custGeom>
              <a:avLst/>
              <a:gdLst>
                <a:gd name="connsiteX0" fmla="*/ 2129246 w 2129246"/>
                <a:gd name="connsiteY0" fmla="*/ 0 h 1724297"/>
                <a:gd name="connsiteX1" fmla="*/ 1698172 w 2129246"/>
                <a:gd name="connsiteY1" fmla="*/ 979714 h 1724297"/>
                <a:gd name="connsiteX2" fmla="*/ 0 w 2129246"/>
                <a:gd name="connsiteY2" fmla="*/ 1724297 h 172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9246" h="1724297">
                  <a:moveTo>
                    <a:pt x="2129246" y="0"/>
                  </a:moveTo>
                  <a:cubicBezTo>
                    <a:pt x="2091146" y="346165"/>
                    <a:pt x="2053046" y="692331"/>
                    <a:pt x="1698172" y="979714"/>
                  </a:cubicBezTo>
                  <a:cubicBezTo>
                    <a:pt x="1343298" y="1267097"/>
                    <a:pt x="671649" y="1495697"/>
                    <a:pt x="0" y="1724297"/>
                  </a:cubicBezTo>
                </a:path>
              </a:pathLst>
            </a:custGeom>
            <a:noFill/>
            <a:ln w="9525">
              <a:solidFill>
                <a:srgbClr val="42B6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泪滴形 24"/>
            <p:cNvSpPr/>
            <p:nvPr/>
          </p:nvSpPr>
          <p:spPr>
            <a:xfrm rot="18981064">
              <a:off x="7053829" y="4134905"/>
              <a:ext cx="1155700" cy="1155700"/>
            </a:xfrm>
            <a:custGeom>
              <a:avLst/>
              <a:gdLst>
                <a:gd name="connsiteX0" fmla="*/ 0 w 1802674"/>
                <a:gd name="connsiteY0" fmla="*/ 901337 h 1802674"/>
                <a:gd name="connsiteX1" fmla="*/ 901337 w 1802674"/>
                <a:gd name="connsiteY1" fmla="*/ 0 h 1802674"/>
                <a:gd name="connsiteX2" fmla="*/ 1802674 w 1802674"/>
                <a:gd name="connsiteY2" fmla="*/ 0 h 1802674"/>
                <a:gd name="connsiteX3" fmla="*/ 1802674 w 1802674"/>
                <a:gd name="connsiteY3" fmla="*/ 901337 h 1802674"/>
                <a:gd name="connsiteX4" fmla="*/ 901337 w 1802674"/>
                <a:gd name="connsiteY4" fmla="*/ 1802674 h 1802674"/>
                <a:gd name="connsiteX5" fmla="*/ 0 w 1802674"/>
                <a:gd name="connsiteY5" fmla="*/ 901337 h 1802674"/>
                <a:gd name="connsiteX0-1" fmla="*/ 0 w 1802674"/>
                <a:gd name="connsiteY0-2" fmla="*/ 901337 h 1802674"/>
                <a:gd name="connsiteX1-3" fmla="*/ 901337 w 1802674"/>
                <a:gd name="connsiteY1-4" fmla="*/ 0 h 1802674"/>
                <a:gd name="connsiteX2-5" fmla="*/ 1356449 w 1802674"/>
                <a:gd name="connsiteY2-6" fmla="*/ 1405 h 1802674"/>
                <a:gd name="connsiteX3-7" fmla="*/ 1802674 w 1802674"/>
                <a:gd name="connsiteY3-8" fmla="*/ 0 h 1802674"/>
                <a:gd name="connsiteX4-9" fmla="*/ 1802674 w 1802674"/>
                <a:gd name="connsiteY4-10" fmla="*/ 901337 h 1802674"/>
                <a:gd name="connsiteX5-11" fmla="*/ 901337 w 1802674"/>
                <a:gd name="connsiteY5-12" fmla="*/ 1802674 h 1802674"/>
                <a:gd name="connsiteX6" fmla="*/ 0 w 1802674"/>
                <a:gd name="connsiteY6" fmla="*/ 901337 h 1802674"/>
                <a:gd name="connsiteX0-13" fmla="*/ 0 w 1802674"/>
                <a:gd name="connsiteY0-14" fmla="*/ 901337 h 1802674"/>
                <a:gd name="connsiteX1-15" fmla="*/ 901337 w 1802674"/>
                <a:gd name="connsiteY1-16" fmla="*/ 0 h 1802674"/>
                <a:gd name="connsiteX2-17" fmla="*/ 1356449 w 1802674"/>
                <a:gd name="connsiteY2-18" fmla="*/ 1405 h 1802674"/>
                <a:gd name="connsiteX3-19" fmla="*/ 1802674 w 1802674"/>
                <a:gd name="connsiteY3-20" fmla="*/ 0 h 1802674"/>
                <a:gd name="connsiteX4-21" fmla="*/ 1802674 w 1802674"/>
                <a:gd name="connsiteY4-22" fmla="*/ 901337 h 1802674"/>
                <a:gd name="connsiteX5-23" fmla="*/ 901337 w 1802674"/>
                <a:gd name="connsiteY5-24" fmla="*/ 1802674 h 1802674"/>
                <a:gd name="connsiteX6-25" fmla="*/ 0 w 1802674"/>
                <a:gd name="connsiteY6-26" fmla="*/ 901337 h 1802674"/>
                <a:gd name="connsiteX0-27" fmla="*/ 0 w 1802674"/>
                <a:gd name="connsiteY0-28" fmla="*/ 901337 h 1802674"/>
                <a:gd name="connsiteX1-29" fmla="*/ 901337 w 1802674"/>
                <a:gd name="connsiteY1-30" fmla="*/ 0 h 1802674"/>
                <a:gd name="connsiteX2-31" fmla="*/ 1356449 w 1802674"/>
                <a:gd name="connsiteY2-32" fmla="*/ 1405 h 1802674"/>
                <a:gd name="connsiteX3-33" fmla="*/ 1802674 w 1802674"/>
                <a:gd name="connsiteY3-34" fmla="*/ 0 h 1802674"/>
                <a:gd name="connsiteX4-35" fmla="*/ 1802674 w 1802674"/>
                <a:gd name="connsiteY4-36" fmla="*/ 901337 h 1802674"/>
                <a:gd name="connsiteX5-37" fmla="*/ 901337 w 1802674"/>
                <a:gd name="connsiteY5-38" fmla="*/ 1802674 h 1802674"/>
                <a:gd name="connsiteX6-39" fmla="*/ 0 w 1802674"/>
                <a:gd name="connsiteY6-40" fmla="*/ 901337 h 1802674"/>
                <a:gd name="connsiteX0-41" fmla="*/ 0 w 1802674"/>
                <a:gd name="connsiteY0-42" fmla="*/ 901337 h 1802674"/>
                <a:gd name="connsiteX1-43" fmla="*/ 901337 w 1802674"/>
                <a:gd name="connsiteY1-44" fmla="*/ 0 h 1802674"/>
                <a:gd name="connsiteX2-45" fmla="*/ 1802674 w 1802674"/>
                <a:gd name="connsiteY2-46" fmla="*/ 0 h 1802674"/>
                <a:gd name="connsiteX3-47" fmla="*/ 1802674 w 1802674"/>
                <a:gd name="connsiteY3-48" fmla="*/ 901337 h 1802674"/>
                <a:gd name="connsiteX4-49" fmla="*/ 901337 w 1802674"/>
                <a:gd name="connsiteY4-50" fmla="*/ 1802674 h 1802674"/>
                <a:gd name="connsiteX5-51" fmla="*/ 0 w 1802674"/>
                <a:gd name="connsiteY5-52" fmla="*/ 901337 h 1802674"/>
                <a:gd name="connsiteX0-53" fmla="*/ 0 w 1802674"/>
                <a:gd name="connsiteY0-54" fmla="*/ 901337 h 1802674"/>
                <a:gd name="connsiteX1-55" fmla="*/ 901337 w 1802674"/>
                <a:gd name="connsiteY1-56" fmla="*/ 0 h 1802674"/>
                <a:gd name="connsiteX2-57" fmla="*/ 1802674 w 1802674"/>
                <a:gd name="connsiteY2-58" fmla="*/ 0 h 1802674"/>
                <a:gd name="connsiteX3-59" fmla="*/ 1802674 w 1802674"/>
                <a:gd name="connsiteY3-60" fmla="*/ 901337 h 1802674"/>
                <a:gd name="connsiteX4-61" fmla="*/ 901337 w 1802674"/>
                <a:gd name="connsiteY4-62" fmla="*/ 1802674 h 1802674"/>
                <a:gd name="connsiteX5-63" fmla="*/ 0 w 1802674"/>
                <a:gd name="connsiteY5-64" fmla="*/ 901337 h 1802674"/>
                <a:gd name="connsiteX0-65" fmla="*/ 0 w 1802674"/>
                <a:gd name="connsiteY0-66" fmla="*/ 901337 h 1802674"/>
                <a:gd name="connsiteX1-67" fmla="*/ 901337 w 1802674"/>
                <a:gd name="connsiteY1-68" fmla="*/ 0 h 1802674"/>
                <a:gd name="connsiteX2-69" fmla="*/ 1802674 w 1802674"/>
                <a:gd name="connsiteY2-70" fmla="*/ 0 h 1802674"/>
                <a:gd name="connsiteX3-71" fmla="*/ 1802674 w 1802674"/>
                <a:gd name="connsiteY3-72" fmla="*/ 901337 h 1802674"/>
                <a:gd name="connsiteX4-73" fmla="*/ 901337 w 1802674"/>
                <a:gd name="connsiteY4-74" fmla="*/ 1802674 h 1802674"/>
                <a:gd name="connsiteX5-75" fmla="*/ 0 w 1802674"/>
                <a:gd name="connsiteY5-76" fmla="*/ 901337 h 18026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802674" h="1802674">
                  <a:moveTo>
                    <a:pt x="0" y="901337"/>
                  </a:moveTo>
                  <a:cubicBezTo>
                    <a:pt x="0" y="403542"/>
                    <a:pt x="403542" y="0"/>
                    <a:pt x="901337" y="0"/>
                  </a:cubicBezTo>
                  <a:cubicBezTo>
                    <a:pt x="1215181" y="47677"/>
                    <a:pt x="1507428" y="67789"/>
                    <a:pt x="1802674" y="0"/>
                  </a:cubicBezTo>
                  <a:cubicBezTo>
                    <a:pt x="1758724" y="298947"/>
                    <a:pt x="1743840" y="532346"/>
                    <a:pt x="1802674" y="901337"/>
                  </a:cubicBezTo>
                  <a:cubicBezTo>
                    <a:pt x="1802674" y="1399132"/>
                    <a:pt x="1399132" y="1802674"/>
                    <a:pt x="901337" y="1802674"/>
                  </a:cubicBezTo>
                  <a:cubicBezTo>
                    <a:pt x="403542" y="1802674"/>
                    <a:pt x="0" y="1399132"/>
                    <a:pt x="0" y="901337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352356" y="4161722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4122041" y="5086877"/>
            <a:ext cx="1952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市场供给</a:t>
            </a:r>
          </a:p>
        </p:txBody>
      </p:sp>
      <p:sp>
        <p:nvSpPr>
          <p:cNvPr id="53" name="矩形 52"/>
          <p:cNvSpPr/>
          <p:nvPr/>
        </p:nvSpPr>
        <p:spPr>
          <a:xfrm>
            <a:off x="6688414" y="5086877"/>
            <a:ext cx="2607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kern="0" dirty="0">
                <a:effectLst>
                  <a:glow rad="63500">
                    <a:prstClr val="white">
                      <a:lumMod val="65000"/>
                      <a:alpha val="40000"/>
                    </a:prstClr>
                  </a:glow>
                </a:effectLst>
                <a:cs typeface="+mn-ea"/>
                <a:sym typeface="+mn-lt"/>
              </a:rPr>
              <a:t>均衡价格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64CC6A7-939B-49DF-B35E-9FCFFDE35B5E}"/>
              </a:ext>
            </a:extLst>
          </p:cNvPr>
          <p:cNvSpPr/>
          <p:nvPr/>
        </p:nvSpPr>
        <p:spPr>
          <a:xfrm>
            <a:off x="4542971" y="769257"/>
            <a:ext cx="3346608" cy="117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/>
              <a:t>内容构成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46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2x1kosih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1045</Words>
  <Application>Microsoft Office PowerPoint</Application>
  <PresentationFormat>宽屏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Songti SC</vt:lpstr>
      <vt:lpstr>方正大标宋简体</vt:lpstr>
      <vt:lpstr>微软雅黑</vt:lpstr>
      <vt:lpstr>Arial</vt:lpstr>
      <vt:lpstr>Calibri</vt:lpstr>
      <vt:lpstr>Cambria Math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333333</dc:title>
  <dc:creator/>
  <cp:lastModifiedBy/>
  <cp:revision>2</cp:revision>
  <dcterms:created xsi:type="dcterms:W3CDTF">2017-11-17T14:08:00Z</dcterms:created>
  <dcterms:modified xsi:type="dcterms:W3CDTF">2021-03-11T02:18:20Z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