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 id="2147483675" r:id="rId3"/>
  </p:sldMasterIdLst>
  <p:notesMasterIdLst>
    <p:notesMasterId r:id="rId58"/>
  </p:notesMasterIdLst>
  <p:handoutMasterIdLst>
    <p:handoutMasterId r:id="rId59"/>
  </p:handoutMasterIdLst>
  <p:sldIdLst>
    <p:sldId id="1000" r:id="rId4"/>
    <p:sldId id="320" r:id="rId5"/>
    <p:sldId id="892" r:id="rId6"/>
    <p:sldId id="257" r:id="rId7"/>
    <p:sldId id="258" r:id="rId8"/>
    <p:sldId id="838" r:id="rId9"/>
    <p:sldId id="925" r:id="rId10"/>
    <p:sldId id="929" r:id="rId11"/>
    <p:sldId id="931" r:id="rId12"/>
    <p:sldId id="933" r:id="rId13"/>
    <p:sldId id="935" r:id="rId14"/>
    <p:sldId id="937" r:id="rId15"/>
    <p:sldId id="938" r:id="rId16"/>
    <p:sldId id="939" r:id="rId17"/>
    <p:sldId id="940" r:id="rId18"/>
    <p:sldId id="985" r:id="rId19"/>
    <p:sldId id="986" r:id="rId20"/>
    <p:sldId id="928" r:id="rId21"/>
    <p:sldId id="987" r:id="rId22"/>
    <p:sldId id="988" r:id="rId23"/>
    <p:sldId id="989" r:id="rId24"/>
    <p:sldId id="990" r:id="rId25"/>
    <p:sldId id="991" r:id="rId26"/>
    <p:sldId id="992" r:id="rId27"/>
    <p:sldId id="993" r:id="rId28"/>
    <p:sldId id="890" r:id="rId29"/>
    <p:sldId id="924" r:id="rId30"/>
    <p:sldId id="923" r:id="rId31"/>
    <p:sldId id="941" r:id="rId32"/>
    <p:sldId id="942" r:id="rId33"/>
    <p:sldId id="943" r:id="rId34"/>
    <p:sldId id="994" r:id="rId35"/>
    <p:sldId id="291" r:id="rId36"/>
    <p:sldId id="984" r:id="rId37"/>
    <p:sldId id="953" r:id="rId38"/>
    <p:sldId id="327" r:id="rId39"/>
    <p:sldId id="956" r:id="rId40"/>
    <p:sldId id="957" r:id="rId41"/>
    <p:sldId id="958" r:id="rId42"/>
    <p:sldId id="959" r:id="rId43"/>
    <p:sldId id="960" r:id="rId44"/>
    <p:sldId id="962" r:id="rId45"/>
    <p:sldId id="963" r:id="rId46"/>
    <p:sldId id="966" r:id="rId47"/>
    <p:sldId id="995" r:id="rId48"/>
    <p:sldId id="996" r:id="rId49"/>
    <p:sldId id="964" r:id="rId50"/>
    <p:sldId id="967" r:id="rId51"/>
    <p:sldId id="970" r:id="rId52"/>
    <p:sldId id="972" r:id="rId53"/>
    <p:sldId id="997" r:id="rId54"/>
    <p:sldId id="998" r:id="rId55"/>
    <p:sldId id="999" r:id="rId56"/>
    <p:sldId id="324" r:id="rId57"/>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787">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bany" initials="xb21cn" lastIdx="1" clrIdx="0"/>
  <p:cmAuthor id="1" name="ms" initials="m" lastIdx="2" clrIdx="0"/>
  <p:cmAuthor id="3" name="MSedu" initials="M" lastIdx="4"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173" autoAdjust="0"/>
  </p:normalViewPr>
  <p:slideViewPr>
    <p:cSldViewPr>
      <p:cViewPr varScale="1">
        <p:scale>
          <a:sx n="132" d="100"/>
          <a:sy n="132" d="100"/>
        </p:scale>
        <p:origin x="-712" y="-104"/>
      </p:cViewPr>
      <p:guideLst>
        <p:guide orient="horz" pos="1620"/>
        <p:guide pos="2787"/>
      </p:guideLst>
    </p:cSldViewPr>
  </p:slid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63" Type="http://schemas.openxmlformats.org/officeDocument/2006/relationships/viewProps" Target="viewProps.xml"/><Relationship Id="rId64" Type="http://schemas.openxmlformats.org/officeDocument/2006/relationships/theme" Target="theme/theme1.xml"/><Relationship Id="rId65" Type="http://schemas.openxmlformats.org/officeDocument/2006/relationships/tableStyles" Target="tableStyles.xml"/><Relationship Id="rId50" Type="http://schemas.openxmlformats.org/officeDocument/2006/relationships/slide" Target="slides/slide47.xml"/><Relationship Id="rId51" Type="http://schemas.openxmlformats.org/officeDocument/2006/relationships/slide" Target="slides/slide48.xml"/><Relationship Id="rId52" Type="http://schemas.openxmlformats.org/officeDocument/2006/relationships/slide" Target="slides/slide49.xml"/><Relationship Id="rId53" Type="http://schemas.openxmlformats.org/officeDocument/2006/relationships/slide" Target="slides/slide50.xml"/><Relationship Id="rId54" Type="http://schemas.openxmlformats.org/officeDocument/2006/relationships/slide" Target="slides/slide51.xml"/><Relationship Id="rId55" Type="http://schemas.openxmlformats.org/officeDocument/2006/relationships/slide" Target="slides/slide52.xml"/><Relationship Id="rId56" Type="http://schemas.openxmlformats.org/officeDocument/2006/relationships/slide" Target="slides/slide53.xml"/><Relationship Id="rId57" Type="http://schemas.openxmlformats.org/officeDocument/2006/relationships/slide" Target="slides/slide54.xml"/><Relationship Id="rId58" Type="http://schemas.openxmlformats.org/officeDocument/2006/relationships/notesMaster" Target="notesMasters/notesMaster1.xml"/><Relationship Id="rId59" Type="http://schemas.openxmlformats.org/officeDocument/2006/relationships/handoutMaster" Target="handoutMasters/handoutMaster1.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slide" Target="slides/slide46.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60" Type="http://schemas.openxmlformats.org/officeDocument/2006/relationships/printerSettings" Target="printerSettings/printerSettings1.bin"/><Relationship Id="rId61" Type="http://schemas.openxmlformats.org/officeDocument/2006/relationships/commentAuthors" Target="commentAuthors.xml"/><Relationship Id="rId62" Type="http://schemas.openxmlformats.org/officeDocument/2006/relationships/presProps" Target="presProp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20/11/2</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42621797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025EC3-FA8C-4620-B609-2CEE59445900}" type="datetimeFigureOut">
              <a:rPr lang="zh-CN" altLang="en-US" smtClean="0"/>
              <a:t>20/11/2</a:t>
            </a:fld>
            <a:endParaRPr lang="zh-CN" altLang="en-US"/>
          </a:p>
        </p:txBody>
      </p:sp>
      <p:sp>
        <p:nvSpPr>
          <p:cNvPr id="4" name="幻灯片图像占位符 3"/>
          <p:cNvSpPr>
            <a:spLocks noGrp="1" noRot="1" noChangeAspect="1"/>
          </p:cNvSpPr>
          <p:nvPr>
            <p:ph type="sldImg" idx="2"/>
          </p:nvPr>
        </p:nvSpPr>
        <p:spPr>
          <a:xfrm>
            <a:off x="381533"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8E2-CFAD-4D02-9F91-A5968DA84704}" type="slidenum">
              <a:rPr lang="zh-CN" altLang="en-US" smtClean="0"/>
              <a:t>‹#›</a:t>
            </a:fld>
            <a:endParaRPr lang="zh-CN" altLang="en-US"/>
          </a:p>
        </p:txBody>
      </p:sp>
    </p:spTree>
    <p:extLst>
      <p:ext uri="{BB962C8B-B14F-4D97-AF65-F5344CB8AC3E}">
        <p14:creationId xmlns:p14="http://schemas.microsoft.com/office/powerpoint/2010/main" val="411121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91029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9155686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1019956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7412439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40758440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2541930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1723482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3894844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42141496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42517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这就是本次课程的内容，我们开始第三章的第一节，包装的概念</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7430777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1810795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7607258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4478305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45307246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1267680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10541180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09954230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23651216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866010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例子：我们在每天要喝水，那需要容器去装水，农夫山泉的例子，山泉水从山上装罐运送到工厂进行过滤消毒，再经过细致包装运送给经销商，再卖给消费者。</a:t>
            </a:r>
          </a:p>
          <a:p>
            <a:r>
              <a:rPr lang="zh-CN" altLang="en-US"/>
              <a:t>什么是使用价值？什么事品牌价值？这瓶水可以喝，可以让我解渴；品牌价值是饮用水就有很多个牌子，娃哈哈，康师傅，怡宝，景田，我对一个品牌有偏好。我们了解了包装的概念之后，我们就要想，包装的具体作用是什么呢？在面对不同产品，商品包装的时候我们要怎么去判断，衡量它给消费者带来怎么样的用途。</a:t>
            </a:r>
          </a:p>
        </p:txBody>
      </p:sp>
    </p:spTree>
    <p:extLst>
      <p:ext uri="{BB962C8B-B14F-4D97-AF65-F5344CB8AC3E}">
        <p14:creationId xmlns:p14="http://schemas.microsoft.com/office/powerpoint/2010/main" val="103285619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44114929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54210651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例子：我们在每天要喝水，那需要容器去装水，农夫山泉的例子，山泉水从山上装罐运送到工厂进行过滤消毒，再经过细致包装运送给经销商，再卖给消费者。</a:t>
            </a:r>
          </a:p>
          <a:p>
            <a:r>
              <a:rPr lang="zh-CN" altLang="en-US"/>
              <a:t>什么是使用价值？什么事品牌价值？这瓶水可以喝，可以让我解渴；品牌价值是饮用水就有很多个牌子，娃哈哈，康师傅，怡宝，景田，我对一个品牌有偏好。我们了解了包装的概念之后，我们就要想，包装的具体作用是什么呢？在面对不同产品，商品包装的时候我们要怎么去判断，衡量它给消费者带来怎么样的用途。</a:t>
            </a:r>
          </a:p>
        </p:txBody>
      </p:sp>
    </p:spTree>
    <p:extLst>
      <p:ext uri="{BB962C8B-B14F-4D97-AF65-F5344CB8AC3E}">
        <p14:creationId xmlns:p14="http://schemas.microsoft.com/office/powerpoint/2010/main" val="309082182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00095145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9416187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93482501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408400545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44830479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78422078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9991759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例子：我们在每天要喝水，那需要容器去装水，农夫山泉的例子，山泉水从山上装罐运送到工厂进行过滤消毒，再经过细致包装运送给经销商，再卖给消费者。</a:t>
            </a:r>
          </a:p>
          <a:p>
            <a:r>
              <a:rPr lang="zh-CN" altLang="en-US"/>
              <a:t>什么是使用价值？什么事品牌价值？这瓶水可以喝，可以让我解渴；品牌价值是饮用水就有很多个牌子，娃哈哈，康师傅，怡宝，景田，我对一个品牌有偏好。我们了解了包装的概念之后，我们就要想，包装的具体作用是什么呢？在面对不同产品，商品包装的时候我们要怎么去判断，衡量它给消费者带来怎么样的用途。</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9736120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4166260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9514268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62874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18401282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2484840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9.xml"/><Relationship Id="rId4" Type="http://schemas.openxmlformats.org/officeDocument/2006/relationships/tags" Target="../tags/tag10.xml"/><Relationship Id="rId5" Type="http://schemas.openxmlformats.org/officeDocument/2006/relationships/tags" Target="../tags/tag11.xml"/><Relationship Id="rId6" Type="http://schemas.openxmlformats.org/officeDocument/2006/relationships/slideMaster" Target="../slideMasters/slideMaster2.xml"/><Relationship Id="rId1" Type="http://schemas.openxmlformats.org/officeDocument/2006/relationships/tags" Target="../tags/tag7.xml"/><Relationship Id="rId2" Type="http://schemas.openxmlformats.org/officeDocument/2006/relationships/tags" Target="../tags/tag8.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4.xml"/><Relationship Id="rId4" Type="http://schemas.openxmlformats.org/officeDocument/2006/relationships/tags" Target="../tags/tag15.xml"/><Relationship Id="rId5" Type="http://schemas.openxmlformats.org/officeDocument/2006/relationships/tags" Target="../tags/tag16.xml"/><Relationship Id="rId6" Type="http://schemas.openxmlformats.org/officeDocument/2006/relationships/slideMaster" Target="../slideMasters/slideMaster2.xml"/><Relationship Id="rId1" Type="http://schemas.openxmlformats.org/officeDocument/2006/relationships/tags" Target="../tags/tag12.xml"/><Relationship Id="rId2" Type="http://schemas.openxmlformats.org/officeDocument/2006/relationships/tags" Target="../tags/tag13.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9.xml"/><Relationship Id="rId4" Type="http://schemas.openxmlformats.org/officeDocument/2006/relationships/tags" Target="../tags/tag20.xml"/><Relationship Id="rId5" Type="http://schemas.openxmlformats.org/officeDocument/2006/relationships/tags" Target="../tags/tag21.xml"/><Relationship Id="rId6" Type="http://schemas.openxmlformats.org/officeDocument/2006/relationships/slideMaster" Target="../slideMasters/slideMaster2.xml"/><Relationship Id="rId1" Type="http://schemas.openxmlformats.org/officeDocument/2006/relationships/tags" Target="../tags/tag17.xml"/><Relationship Id="rId2" Type="http://schemas.openxmlformats.org/officeDocument/2006/relationships/tags" Target="../tags/tag18.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24.xml"/><Relationship Id="rId4" Type="http://schemas.openxmlformats.org/officeDocument/2006/relationships/tags" Target="../tags/tag25.xml"/><Relationship Id="rId5" Type="http://schemas.openxmlformats.org/officeDocument/2006/relationships/tags" Target="../tags/tag26.xml"/><Relationship Id="rId6" Type="http://schemas.openxmlformats.org/officeDocument/2006/relationships/tags" Target="../tags/tag27.xml"/><Relationship Id="rId7" Type="http://schemas.openxmlformats.org/officeDocument/2006/relationships/slideMaster" Target="../slideMasters/slideMaster2.xml"/><Relationship Id="rId1" Type="http://schemas.openxmlformats.org/officeDocument/2006/relationships/tags" Target="../tags/tag22.xml"/><Relationship Id="rId2" Type="http://schemas.openxmlformats.org/officeDocument/2006/relationships/tags" Target="../tags/tag23.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30.xml"/><Relationship Id="rId4" Type="http://schemas.openxmlformats.org/officeDocument/2006/relationships/tags" Target="../tags/tag31.xml"/><Relationship Id="rId5" Type="http://schemas.openxmlformats.org/officeDocument/2006/relationships/tags" Target="../tags/tag32.xml"/><Relationship Id="rId6" Type="http://schemas.openxmlformats.org/officeDocument/2006/relationships/tags" Target="../tags/tag33.xml"/><Relationship Id="rId7" Type="http://schemas.openxmlformats.org/officeDocument/2006/relationships/tags" Target="../tags/tag34.xml"/><Relationship Id="rId8" Type="http://schemas.openxmlformats.org/officeDocument/2006/relationships/tags" Target="../tags/tag35.xml"/><Relationship Id="rId9" Type="http://schemas.openxmlformats.org/officeDocument/2006/relationships/slideMaster" Target="../slideMasters/slideMaster2.xml"/><Relationship Id="rId1" Type="http://schemas.openxmlformats.org/officeDocument/2006/relationships/tags" Target="../tags/tag28.xml"/><Relationship Id="rId2" Type="http://schemas.openxmlformats.org/officeDocument/2006/relationships/tags" Target="../tags/tag29.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38.xml"/><Relationship Id="rId4" Type="http://schemas.openxmlformats.org/officeDocument/2006/relationships/tags" Target="../tags/tag39.xml"/><Relationship Id="rId5" Type="http://schemas.openxmlformats.org/officeDocument/2006/relationships/slideMaster" Target="../slideMasters/slideMaster2.xml"/><Relationship Id="rId1" Type="http://schemas.openxmlformats.org/officeDocument/2006/relationships/tags" Target="../tags/tag36.xml"/><Relationship Id="rId2" Type="http://schemas.openxmlformats.org/officeDocument/2006/relationships/tags" Target="../tags/tag37.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2.xml"/><Relationship Id="rId4" Type="http://schemas.openxmlformats.org/officeDocument/2006/relationships/slideMaster" Target="../slideMasters/slideMaster2.xml"/><Relationship Id="rId1" Type="http://schemas.openxmlformats.org/officeDocument/2006/relationships/tags" Target="../tags/tag40.xml"/><Relationship Id="rId2" Type="http://schemas.openxmlformats.org/officeDocument/2006/relationships/tags" Target="../tags/tag4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45.xml"/><Relationship Id="rId4" Type="http://schemas.openxmlformats.org/officeDocument/2006/relationships/tags" Target="../tags/tag46.xml"/><Relationship Id="rId5" Type="http://schemas.openxmlformats.org/officeDocument/2006/relationships/tags" Target="../tags/tag47.xml"/><Relationship Id="rId6" Type="http://schemas.openxmlformats.org/officeDocument/2006/relationships/tags" Target="../tags/tag48.xml"/><Relationship Id="rId7" Type="http://schemas.openxmlformats.org/officeDocument/2006/relationships/slideMaster" Target="../slideMasters/slideMaster2.xml"/><Relationship Id="rId1" Type="http://schemas.openxmlformats.org/officeDocument/2006/relationships/tags" Target="../tags/tag43.xml"/><Relationship Id="rId2" Type="http://schemas.openxmlformats.org/officeDocument/2006/relationships/tags" Target="../tags/tag44.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4" Type="http://schemas.openxmlformats.org/officeDocument/2006/relationships/tags" Target="../tags/tag52.xml"/><Relationship Id="rId5" Type="http://schemas.openxmlformats.org/officeDocument/2006/relationships/tags" Target="../tags/tag53.xml"/><Relationship Id="rId6" Type="http://schemas.openxmlformats.org/officeDocument/2006/relationships/slideMaster" Target="../slideMasters/slideMaster2.xml"/><Relationship Id="rId1" Type="http://schemas.openxmlformats.org/officeDocument/2006/relationships/tags" Target="../tags/tag49.xml"/><Relationship Id="rId2" Type="http://schemas.openxmlformats.org/officeDocument/2006/relationships/tags" Target="../tags/tag50.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56.xml"/><Relationship Id="rId4" Type="http://schemas.openxmlformats.org/officeDocument/2006/relationships/tags" Target="../tags/tag57.xml"/><Relationship Id="rId5" Type="http://schemas.openxmlformats.org/officeDocument/2006/relationships/slideMaster" Target="../slideMasters/slideMaster2.xml"/><Relationship Id="rId1" Type="http://schemas.openxmlformats.org/officeDocument/2006/relationships/tags" Target="../tags/tag54.xml"/><Relationship Id="rId2" Type="http://schemas.openxmlformats.org/officeDocument/2006/relationships/tags" Target="../tags/tag55.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60.xml"/><Relationship Id="rId4" Type="http://schemas.openxmlformats.org/officeDocument/2006/relationships/tags" Target="../tags/tag61.xml"/><Relationship Id="rId5" Type="http://schemas.openxmlformats.org/officeDocument/2006/relationships/tags" Target="../tags/tag62.xml"/><Relationship Id="rId6" Type="http://schemas.openxmlformats.org/officeDocument/2006/relationships/slideMaster" Target="../slideMasters/slideMaster2.xml"/><Relationship Id="rId1" Type="http://schemas.openxmlformats.org/officeDocument/2006/relationships/tags" Target="../tags/tag58.xml"/><Relationship Id="rId2" Type="http://schemas.openxmlformats.org/officeDocument/2006/relationships/tags" Target="../tags/tag59.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71.xml"/><Relationship Id="rId4" Type="http://schemas.openxmlformats.org/officeDocument/2006/relationships/tags" Target="../tags/tag72.xml"/><Relationship Id="rId5" Type="http://schemas.openxmlformats.org/officeDocument/2006/relationships/tags" Target="../tags/tag73.xml"/><Relationship Id="rId6" Type="http://schemas.openxmlformats.org/officeDocument/2006/relationships/slideMaster" Target="../slideMasters/slideMaster3.xml"/><Relationship Id="rId1" Type="http://schemas.openxmlformats.org/officeDocument/2006/relationships/tags" Target="../tags/tag69.xml"/><Relationship Id="rId2" Type="http://schemas.openxmlformats.org/officeDocument/2006/relationships/tags" Target="../tags/tag70.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76.xml"/><Relationship Id="rId4" Type="http://schemas.openxmlformats.org/officeDocument/2006/relationships/tags" Target="../tags/tag77.xml"/><Relationship Id="rId5" Type="http://schemas.openxmlformats.org/officeDocument/2006/relationships/tags" Target="../tags/tag78.xml"/><Relationship Id="rId6" Type="http://schemas.openxmlformats.org/officeDocument/2006/relationships/slideMaster" Target="../slideMasters/slideMaster3.xml"/><Relationship Id="rId1" Type="http://schemas.openxmlformats.org/officeDocument/2006/relationships/tags" Target="../tags/tag74.xml"/><Relationship Id="rId2" Type="http://schemas.openxmlformats.org/officeDocument/2006/relationships/tags" Target="../tags/tag75.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81.xml"/><Relationship Id="rId4" Type="http://schemas.openxmlformats.org/officeDocument/2006/relationships/tags" Target="../tags/tag82.xml"/><Relationship Id="rId5" Type="http://schemas.openxmlformats.org/officeDocument/2006/relationships/tags" Target="../tags/tag83.xml"/><Relationship Id="rId6" Type="http://schemas.openxmlformats.org/officeDocument/2006/relationships/slideMaster" Target="../slideMasters/slideMaster3.xml"/><Relationship Id="rId1" Type="http://schemas.openxmlformats.org/officeDocument/2006/relationships/tags" Target="../tags/tag79.xml"/><Relationship Id="rId2" Type="http://schemas.openxmlformats.org/officeDocument/2006/relationships/tags" Target="../tags/tag80.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86.xml"/><Relationship Id="rId4" Type="http://schemas.openxmlformats.org/officeDocument/2006/relationships/tags" Target="../tags/tag87.xml"/><Relationship Id="rId5" Type="http://schemas.openxmlformats.org/officeDocument/2006/relationships/tags" Target="../tags/tag88.xml"/><Relationship Id="rId6" Type="http://schemas.openxmlformats.org/officeDocument/2006/relationships/tags" Target="../tags/tag89.xml"/><Relationship Id="rId7" Type="http://schemas.openxmlformats.org/officeDocument/2006/relationships/slideMaster" Target="../slideMasters/slideMaster3.xml"/><Relationship Id="rId1" Type="http://schemas.openxmlformats.org/officeDocument/2006/relationships/tags" Target="../tags/tag84.xml"/><Relationship Id="rId2" Type="http://schemas.openxmlformats.org/officeDocument/2006/relationships/tags" Target="../tags/tag85.xml"/></Relationships>
</file>

<file path=ppt/slideLayouts/_rels/slideLayout29.xml.rels><?xml version="1.0" encoding="UTF-8" standalone="yes"?>
<Relationships xmlns="http://schemas.openxmlformats.org/package/2006/relationships"><Relationship Id="rId3" Type="http://schemas.openxmlformats.org/officeDocument/2006/relationships/tags" Target="../tags/tag92.xml"/><Relationship Id="rId4" Type="http://schemas.openxmlformats.org/officeDocument/2006/relationships/tags" Target="../tags/tag93.xml"/><Relationship Id="rId5" Type="http://schemas.openxmlformats.org/officeDocument/2006/relationships/tags" Target="../tags/tag94.xml"/><Relationship Id="rId6" Type="http://schemas.openxmlformats.org/officeDocument/2006/relationships/tags" Target="../tags/tag95.xml"/><Relationship Id="rId7" Type="http://schemas.openxmlformats.org/officeDocument/2006/relationships/tags" Target="../tags/tag96.xml"/><Relationship Id="rId8" Type="http://schemas.openxmlformats.org/officeDocument/2006/relationships/tags" Target="../tags/tag97.xml"/><Relationship Id="rId9" Type="http://schemas.openxmlformats.org/officeDocument/2006/relationships/slideMaster" Target="../slideMasters/slideMaster3.xml"/><Relationship Id="rId1" Type="http://schemas.openxmlformats.org/officeDocument/2006/relationships/tags" Target="../tags/tag90.xml"/><Relationship Id="rId2" Type="http://schemas.openxmlformats.org/officeDocument/2006/relationships/tags" Target="../tags/tag9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00.xml"/><Relationship Id="rId4" Type="http://schemas.openxmlformats.org/officeDocument/2006/relationships/tags" Target="../tags/tag101.xml"/><Relationship Id="rId5" Type="http://schemas.openxmlformats.org/officeDocument/2006/relationships/slideMaster" Target="../slideMasters/slideMaster3.xml"/><Relationship Id="rId1" Type="http://schemas.openxmlformats.org/officeDocument/2006/relationships/tags" Target="../tags/tag98.xml"/><Relationship Id="rId2" Type="http://schemas.openxmlformats.org/officeDocument/2006/relationships/tags" Target="../tags/tag99.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04.xml"/><Relationship Id="rId4" Type="http://schemas.openxmlformats.org/officeDocument/2006/relationships/slideMaster" Target="../slideMasters/slideMaster3.xml"/><Relationship Id="rId1" Type="http://schemas.openxmlformats.org/officeDocument/2006/relationships/tags" Target="../tags/tag102.xml"/><Relationship Id="rId2" Type="http://schemas.openxmlformats.org/officeDocument/2006/relationships/tags" Target="../tags/tag103.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07.xml"/><Relationship Id="rId4" Type="http://schemas.openxmlformats.org/officeDocument/2006/relationships/tags" Target="../tags/tag108.xml"/><Relationship Id="rId5" Type="http://schemas.openxmlformats.org/officeDocument/2006/relationships/tags" Target="../tags/tag109.xml"/><Relationship Id="rId6" Type="http://schemas.openxmlformats.org/officeDocument/2006/relationships/tags" Target="../tags/tag110.xml"/><Relationship Id="rId7" Type="http://schemas.openxmlformats.org/officeDocument/2006/relationships/slideMaster" Target="../slideMasters/slideMaster3.xml"/><Relationship Id="rId1" Type="http://schemas.openxmlformats.org/officeDocument/2006/relationships/tags" Target="../tags/tag105.xml"/><Relationship Id="rId2" Type="http://schemas.openxmlformats.org/officeDocument/2006/relationships/tags" Target="../tags/tag106.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13.xml"/><Relationship Id="rId4" Type="http://schemas.openxmlformats.org/officeDocument/2006/relationships/tags" Target="../tags/tag114.xml"/><Relationship Id="rId5" Type="http://schemas.openxmlformats.org/officeDocument/2006/relationships/tags" Target="../tags/tag115.xml"/><Relationship Id="rId6" Type="http://schemas.openxmlformats.org/officeDocument/2006/relationships/slideMaster" Target="../slideMasters/slideMaster3.xml"/><Relationship Id="rId1" Type="http://schemas.openxmlformats.org/officeDocument/2006/relationships/tags" Target="../tags/tag111.xml"/><Relationship Id="rId2" Type="http://schemas.openxmlformats.org/officeDocument/2006/relationships/tags" Target="../tags/tag112.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18.xml"/><Relationship Id="rId4" Type="http://schemas.openxmlformats.org/officeDocument/2006/relationships/tags" Target="../tags/tag119.xml"/><Relationship Id="rId5" Type="http://schemas.openxmlformats.org/officeDocument/2006/relationships/slideMaster" Target="../slideMasters/slideMaster3.xml"/><Relationship Id="rId1" Type="http://schemas.openxmlformats.org/officeDocument/2006/relationships/tags" Target="../tags/tag116.xml"/><Relationship Id="rId2" Type="http://schemas.openxmlformats.org/officeDocument/2006/relationships/tags" Target="../tags/tag117.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22.xml"/><Relationship Id="rId4" Type="http://schemas.openxmlformats.org/officeDocument/2006/relationships/tags" Target="../tags/tag123.xml"/><Relationship Id="rId5" Type="http://schemas.openxmlformats.org/officeDocument/2006/relationships/tags" Target="../tags/tag124.xml"/><Relationship Id="rId6" Type="http://schemas.openxmlformats.org/officeDocument/2006/relationships/slideMaster" Target="../slideMasters/slideMaster3.xml"/><Relationship Id="rId1" Type="http://schemas.openxmlformats.org/officeDocument/2006/relationships/tags" Target="../tags/tag120.xml"/><Relationship Id="rId2" Type="http://schemas.openxmlformats.org/officeDocument/2006/relationships/tags" Target="../tags/tag12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20/11/2</a:t>
            </a:fld>
            <a:endParaRPr lang="zh-CN" altLang="en-US"/>
          </a:p>
        </p:txBody>
      </p:sp>
      <p:sp>
        <p:nvSpPr>
          <p:cNvPr id="9" name="Rectangle 8"/>
          <p:cNvSpPr/>
          <p:nvPr userDrawn="1"/>
        </p:nvSpPr>
        <p:spPr>
          <a:xfrm>
            <a:off x="345440" y="2207338"/>
            <a:ext cx="7147931"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572652" y="2208862"/>
            <a:ext cx="1190348" cy="1845125"/>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Rectangle 12"/>
          <p:cNvSpPr/>
          <p:nvPr userDrawn="1"/>
        </p:nvSpPr>
        <p:spPr>
          <a:xfrm>
            <a:off x="7712714" y="2352905"/>
            <a:ext cx="910224" cy="155703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Rectangle 13"/>
          <p:cNvSpPr/>
          <p:nvPr userDrawn="1"/>
        </p:nvSpPr>
        <p:spPr>
          <a:xfrm>
            <a:off x="445483" y="2292117"/>
            <a:ext cx="6947845"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Slide Number Placeholder 5"/>
          <p:cNvSpPr>
            <a:spLocks noGrp="1"/>
          </p:cNvSpPr>
          <p:nvPr>
            <p:ph type="sldNum" sz="quarter" idx="12"/>
          </p:nvPr>
        </p:nvSpPr>
        <p:spPr>
          <a:xfrm>
            <a:off x="7786826" y="3469558"/>
            <a:ext cx="762000" cy="342960"/>
          </a:xfrm>
        </p:spPr>
        <p:txBody>
          <a:bodyPr/>
          <a:lstStyle>
            <a:lvl1pPr algn="ctr">
              <a:defRPr sz="2100">
                <a:solidFill>
                  <a:schemeClr val="accent1">
                    <a:lumMod val="50000"/>
                  </a:schemeClr>
                </a:solidFill>
              </a:defRPr>
            </a:lvl1pPr>
          </a:lstStyle>
          <a:p>
            <a:fld id="{226A5DA0-3F0B-4660-9645-CD05A3FC641F}" type="slidenum">
              <a:rPr lang="zh-CN" altLang="en-US" smtClean="0"/>
              <a:t>‹#›</a:t>
            </a:fld>
            <a:endParaRPr lang="zh-CN" altLang="en-US"/>
          </a:p>
        </p:txBody>
      </p:sp>
      <p:sp>
        <p:nvSpPr>
          <p:cNvPr id="11" name="Rectangle 10"/>
          <p:cNvSpPr/>
          <p:nvPr userDrawn="1"/>
        </p:nvSpPr>
        <p:spPr>
          <a:xfrm>
            <a:off x="541822" y="3420055"/>
            <a:ext cx="6755166"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538971" y="2354992"/>
            <a:ext cx="6760868"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Subtitle 2"/>
          <p:cNvSpPr>
            <a:spLocks noGrp="1"/>
          </p:cNvSpPr>
          <p:nvPr>
            <p:ph type="subTitle" idx="1"/>
          </p:nvPr>
        </p:nvSpPr>
        <p:spPr>
          <a:xfrm>
            <a:off x="642805" y="3486760"/>
            <a:ext cx="6553200" cy="342960"/>
          </a:xfrm>
        </p:spPr>
        <p:txBody>
          <a:bodyPr>
            <a:normAutofit/>
          </a:bodyPr>
          <a:lstStyle>
            <a:lvl1pPr marL="0" indent="0" algn="ctr">
              <a:buNone/>
              <a:defRPr sz="1350" cap="all" spc="300" baseline="0">
                <a:solidFill>
                  <a:srgbClr val="FFFFFF"/>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a:t>单击此处编辑母版副标题样式</a:t>
            </a:r>
            <a:endParaRPr lang="en-US" dirty="0"/>
          </a:p>
        </p:txBody>
      </p:sp>
      <p:sp>
        <p:nvSpPr>
          <p:cNvPr id="2" name="Title 1"/>
          <p:cNvSpPr>
            <a:spLocks noGrp="1"/>
          </p:cNvSpPr>
          <p:nvPr>
            <p:ph type="ctrTitle"/>
          </p:nvPr>
        </p:nvSpPr>
        <p:spPr>
          <a:xfrm>
            <a:off x="604705" y="2420698"/>
            <a:ext cx="6629400" cy="914561"/>
          </a:xfrm>
        </p:spPr>
        <p:txBody>
          <a:bodyPr anchor="b" anchorCtr="0">
            <a:noAutofit/>
          </a:bodyPr>
          <a:lstStyle>
            <a:lvl1pPr>
              <a:defRPr sz="3000">
                <a:solidFill>
                  <a:schemeClr val="accent1">
                    <a:lumMod val="50000"/>
                  </a:schemeClr>
                </a:solidFill>
              </a:defRPr>
            </a:lvl1pPr>
          </a:lstStyle>
          <a:p>
            <a:r>
              <a:rPr lang="zh-CN" altLang="en-US"/>
              <a:t>单击此处编辑母版标题样式</a:t>
            </a:r>
            <a:endParaRPr lang="en-US" dirty="0"/>
          </a:p>
        </p:txBody>
      </p:sp>
      <p:sp>
        <p:nvSpPr>
          <p:cNvPr id="16" name="文本框 15"/>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7" name="图片 1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AD03F8B0-DC90-4F24-9965-B99CE2D39518}" type="datetimeFigureOut">
              <a:rPr lang="zh-CN" altLang="en-US" smtClean="0"/>
              <a:t>20/11/2</a:t>
            </a:fld>
            <a:endParaRPr lang="zh-CN" altLang="en-US"/>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7" name="Rectangle 6"/>
          <p:cNvSpPr/>
          <p:nvPr userDrawn="1"/>
        </p:nvSpPr>
        <p:spPr>
          <a:xfrm>
            <a:off x="6861702" y="171480"/>
            <a:ext cx="1859280" cy="4592779"/>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8" name="Rectangle 7"/>
          <p:cNvSpPr/>
          <p:nvPr userDrawn="1"/>
        </p:nvSpPr>
        <p:spPr>
          <a:xfrm>
            <a:off x="6955225" y="263603"/>
            <a:ext cx="1672235" cy="4408534"/>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Vertical Title 1"/>
          <p:cNvSpPr>
            <a:spLocks noGrp="1"/>
          </p:cNvSpPr>
          <p:nvPr>
            <p:ph type="title" orient="vert"/>
          </p:nvPr>
        </p:nvSpPr>
        <p:spPr>
          <a:xfrm>
            <a:off x="7048577" y="296622"/>
            <a:ext cx="1485531" cy="434249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57200" y="285799"/>
            <a:ext cx="6172200" cy="4344161"/>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D03F8B0-DC90-4F24-9965-B99CE2D39518}" type="datetimeFigureOut">
              <a:rPr lang="zh-CN" altLang="en-US" smtClean="0"/>
              <a:t>20/11/2</a:t>
            </a:fld>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0" name="图片 9"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8168095" y="2509080"/>
            <a:ext cx="975905" cy="2302049"/>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6233519" y="107001"/>
            <a:ext cx="2910482" cy="3237055"/>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4356189" y="1"/>
            <a:ext cx="3122562" cy="1409479"/>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Tree>
    <p:extLst>
      <p:ext uri="{BB962C8B-B14F-4D97-AF65-F5344CB8AC3E}">
        <p14:creationId xmlns:p14="http://schemas.microsoft.com/office/powerpoint/2010/main" val="41778778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20/11/2</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20/11/2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20/11/2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20/11/2</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20/11/2</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20/11/2</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20/11/2</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1362710" y="4768096"/>
            <a:ext cx="2133600" cy="273892"/>
          </a:xfrm>
        </p:spPr>
        <p:txBody>
          <a:bodyPr/>
          <a:lstStyle/>
          <a:p>
            <a:fld id="{AD03F8B0-DC90-4F24-9965-B99CE2D39518}" type="datetimeFigureOut">
              <a:rPr lang="zh-CN" altLang="en-US" smtClean="0"/>
              <a:t>20/11/2</a:t>
            </a:fld>
            <a:endParaRPr lang="zh-CN" altLang="en-US"/>
          </a:p>
        </p:txBody>
      </p:sp>
      <p:sp>
        <p:nvSpPr>
          <p:cNvPr id="5" name="Footer Placeholder 4"/>
          <p:cNvSpPr>
            <a:spLocks noGrp="1"/>
          </p:cNvSpPr>
          <p:nvPr>
            <p:ph type="ftr" sz="quarter" idx="11"/>
          </p:nvPr>
        </p:nvSpPr>
        <p:spPr>
          <a:xfrm>
            <a:off x="1619672" y="3651870"/>
            <a:ext cx="8118475" cy="273685"/>
          </a:xfrm>
        </p:spPr>
        <p:txBody>
          <a:bodyPr/>
          <a:lstStyle/>
          <a:p>
            <a:endParaRPr lang="en-US" altLang="zh-CN" dirty="0"/>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20/11/2</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20/11/2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20/11/2</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20/11/2</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60FBDFE-C587-4B4C-A407-44438C67B59E}" type="datetimeFigureOut">
              <a:rPr lang="zh-CN" altLang="en-US" smtClean="0"/>
              <a:t>20/11/2</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20/11/2</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20/11/2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20/11/2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20/11/2</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20/11/2</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20/11/2</a:t>
            </a:fld>
            <a:endParaRPr lang="zh-CN" altLang="en-US"/>
          </a:p>
        </p:txBody>
      </p:sp>
      <p:sp>
        <p:nvSpPr>
          <p:cNvPr id="13" name="Rectangle 12"/>
          <p:cNvSpPr/>
          <p:nvPr userDrawn="1"/>
        </p:nvSpPr>
        <p:spPr>
          <a:xfrm>
            <a:off x="451976" y="2210187"/>
            <a:ext cx="8265160"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p:cNvSpPr/>
          <p:nvPr userDrawn="1"/>
        </p:nvSpPr>
        <p:spPr>
          <a:xfrm>
            <a:off x="567656" y="2286400"/>
            <a:ext cx="8033800"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2" name="Title 1"/>
          <p:cNvSpPr>
            <a:spLocks noGrp="1"/>
          </p:cNvSpPr>
          <p:nvPr>
            <p:ph type="title"/>
          </p:nvPr>
        </p:nvSpPr>
        <p:spPr>
          <a:xfrm>
            <a:off x="736456" y="2400719"/>
            <a:ext cx="7696200" cy="971721"/>
          </a:xfrm>
        </p:spPr>
        <p:txBody>
          <a:bodyPr anchor="b" anchorCtr="0">
            <a:noAutofit/>
          </a:bodyPr>
          <a:lstStyle>
            <a:lvl1pPr algn="ctr" defTabSz="914400" rtl="0" eaLnBrk="1" latinLnBrk="0" hangingPunct="1">
              <a:spcBef>
                <a:spcPct val="0"/>
              </a:spcBef>
              <a:buNone/>
              <a:defRPr lang="en-US" sz="3000" kern="1200" cap="all" baseline="0" dirty="0">
                <a:solidFill>
                  <a:schemeClr val="accent1">
                    <a:lumMod val="50000"/>
                  </a:schemeClr>
                </a:solidFill>
                <a:latin typeface="+mj-lt"/>
                <a:ea typeface="+mj-ea"/>
                <a:cs typeface="+mj-cs"/>
              </a:defRPr>
            </a:lvl1pPr>
          </a:lstStyle>
          <a:p>
            <a:r>
              <a:rPr lang="zh-CN" altLang="en-US"/>
              <a:t>单击此处编辑母版标题样式</a:t>
            </a:r>
            <a:endParaRPr lang="en-US" dirty="0"/>
          </a:p>
        </p:txBody>
      </p:sp>
      <p:sp>
        <p:nvSpPr>
          <p:cNvPr id="15" name="Rectangle 14"/>
          <p:cNvSpPr/>
          <p:nvPr userDrawn="1"/>
        </p:nvSpPr>
        <p:spPr>
          <a:xfrm>
            <a:off x="675496" y="3406736"/>
            <a:ext cx="7818120"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736456" y="3456237"/>
            <a:ext cx="7696200" cy="392906"/>
          </a:xfrm>
        </p:spPr>
        <p:txBody>
          <a:bodyPr anchor="ctr">
            <a:normAutofit/>
          </a:bodyPr>
          <a:lstStyle>
            <a:lvl1pPr marL="0" indent="0" algn="ctr">
              <a:buNone/>
              <a:defRPr sz="1500" cap="all" spc="250" baseline="0">
                <a:solidFill>
                  <a:srgbClr val="FFFFFF"/>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a:r>
              <a:rPr lang="zh-CN" altLang="en-US"/>
              <a:t>单击此处编辑母版文本样式</a:t>
            </a:r>
          </a:p>
        </p:txBody>
      </p:sp>
      <p:sp>
        <p:nvSpPr>
          <p:cNvPr id="14" name="Rectangle 13"/>
          <p:cNvSpPr/>
          <p:nvPr userDrawn="1"/>
        </p:nvSpPr>
        <p:spPr>
          <a:xfrm>
            <a:off x="675757" y="2343560"/>
            <a:ext cx="7817599"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1" name="图片 10"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20/11/2</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20/11/2</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20/11/2</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20/11/2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20/11/2</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20/11/2</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26128"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48200"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20/11/2</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dirty="0"/>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26128" y="1292054"/>
            <a:ext cx="4040188"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426128" y="1829120"/>
            <a:ext cx="4040188"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45025" y="1292054"/>
            <a:ext cx="4041775"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4645025" y="1829120"/>
            <a:ext cx="4041775"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D03F8B0-DC90-4F24-9965-B99CE2D39518}" type="datetimeFigureOut">
              <a:rPr lang="zh-CN" altLang="en-US" smtClean="0"/>
              <a:t>20/11/2</a:t>
            </a:fld>
            <a:endParaRPr lang="zh-CN" altLang="en-US"/>
          </a:p>
        </p:txBody>
      </p:sp>
      <p:sp>
        <p:nvSpPr>
          <p:cNvPr id="8" name="Footer Placeholder 7"/>
          <p:cNvSpPr>
            <a:spLocks noGrp="1"/>
          </p:cNvSpPr>
          <p:nvPr>
            <p:ph type="ftr" sz="quarter" idx="11"/>
          </p:nvPr>
        </p:nvSpPr>
        <p:spPr>
          <a:xfrm>
            <a:off x="1130935" y="4768096"/>
            <a:ext cx="7621905" cy="273892"/>
          </a:xfrm>
        </p:spPr>
        <p:txBody>
          <a:bodyPr/>
          <a:lstStyle/>
          <a:p>
            <a:endParaRPr lang="zh-CN" altLang="en-US" dirty="0"/>
          </a:p>
        </p:txBody>
      </p:sp>
      <p:sp>
        <p:nvSpPr>
          <p:cNvPr id="9" name="Slide Number Placeholder 8"/>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AD03F8B0-DC90-4F24-9965-B99CE2D39518}" type="datetimeFigureOut">
              <a:rPr lang="zh-CN" altLang="en-US" smtClean="0"/>
              <a:t>20/11/2</a:t>
            </a:fld>
            <a:endParaRPr lang="zh-CN" altLang="en-US"/>
          </a:p>
        </p:txBody>
      </p:sp>
      <p:sp>
        <p:nvSpPr>
          <p:cNvPr id="4" name="Footer Placeholder 3"/>
          <p:cNvSpPr>
            <a:spLocks noGrp="1"/>
          </p:cNvSpPr>
          <p:nvPr>
            <p:ph type="ftr" sz="quarter" idx="11"/>
          </p:nvPr>
        </p:nvSpPr>
        <p:spPr>
          <a:xfrm>
            <a:off x="1130935" y="4768096"/>
            <a:ext cx="7621905" cy="273892"/>
          </a:xfrm>
        </p:spPr>
        <p:txBody>
          <a:bodyPr/>
          <a:lstStyle/>
          <a:p>
            <a:endParaRPr lang="zh-CN" altLang="en-US" dirty="0"/>
          </a:p>
        </p:txBody>
      </p:sp>
      <p:sp>
        <p:nvSpPr>
          <p:cNvPr id="5" name="Slide Number Placeholder 4"/>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Rectangle 4"/>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1" name="Rounded Rectangle 10"/>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Date Placeholder 1"/>
          <p:cNvSpPr>
            <a:spLocks noGrp="1"/>
          </p:cNvSpPr>
          <p:nvPr>
            <p:ph type="dt" sz="half" idx="10"/>
          </p:nvPr>
        </p:nvSpPr>
        <p:spPr/>
        <p:txBody>
          <a:bodyPr/>
          <a:lstStyle/>
          <a:p>
            <a:fld id="{AD03F8B0-DC90-4F24-9965-B99CE2D39518}" type="datetimeFigureOut">
              <a:rPr lang="zh-CN" altLang="en-US" smtClean="0"/>
              <a:t>20/11/2</a:t>
            </a:fld>
            <a:endParaRPr lang="zh-CN" altLang="en-US"/>
          </a:p>
        </p:txBody>
      </p:sp>
      <p:sp>
        <p:nvSpPr>
          <p:cNvPr id="3" name="Footer Placeholder 2"/>
          <p:cNvSpPr>
            <a:spLocks noGrp="1"/>
          </p:cNvSpPr>
          <p:nvPr>
            <p:ph type="ftr" sz="quarter" idx="11"/>
          </p:nvPr>
        </p:nvSpPr>
        <p:spPr>
          <a:xfrm>
            <a:off x="1130935" y="4768096"/>
            <a:ext cx="7621905" cy="273892"/>
          </a:xfrm>
        </p:spPr>
        <p:txBody>
          <a:bodyPr/>
          <a:lstStyle/>
          <a:p>
            <a:endParaRPr lang="zh-CN" altLang="en-US"/>
          </a:p>
        </p:txBody>
      </p:sp>
      <p:sp>
        <p:nvSpPr>
          <p:cNvPr id="4" name="Slide Number Placeholder 3"/>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1" name="Rectangle 10"/>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2" name="Rounded Rectangle 11"/>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3886200" y="514440"/>
            <a:ext cx="4572000" cy="394404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20/11/2</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8" name="Rectangle 7"/>
          <p:cNvSpPr/>
          <p:nvPr userDrawn="1"/>
        </p:nvSpPr>
        <p:spPr>
          <a:xfrm>
            <a:off x="560034" y="1129482"/>
            <a:ext cx="2716566" cy="264307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676690" y="1232069"/>
            <a:ext cx="2483254" cy="2426170"/>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769000" y="2229240"/>
            <a:ext cx="2298634" cy="1314680"/>
          </a:xfrm>
        </p:spPr>
        <p:txBody>
          <a:bodyPr/>
          <a:lstStyle>
            <a:lvl1pPr marL="0" indent="0">
              <a:spcBef>
                <a:spcPts val="300"/>
              </a:spcBef>
              <a:buNone/>
              <a:defRPr sz="1050">
                <a:solidFill>
                  <a:schemeClr val="accent1">
                    <a:lumMod val="5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769000" y="1300962"/>
            <a:ext cx="2298634" cy="893871"/>
          </a:xfrm>
        </p:spPr>
        <p:txBody>
          <a:bodyPr anchor="b">
            <a:normAutofit/>
          </a:bodyPr>
          <a:lstStyle>
            <a:lvl1pPr algn="l">
              <a:defRPr sz="1500" b="0">
                <a:solidFill>
                  <a:schemeClr val="accent1">
                    <a:lumMod val="75000"/>
                  </a:schemeClr>
                </a:solidFill>
              </a:defRPr>
            </a:lvl1pPr>
          </a:lstStyle>
          <a:p>
            <a:r>
              <a:rPr lang="zh-CN" altLang="en-US"/>
              <a:t>单击此处编辑母版标题样式</a:t>
            </a:r>
            <a:endParaRPr lang="en-US" dirty="0"/>
          </a:p>
        </p:txBody>
      </p:sp>
      <p:sp>
        <p:nvSpPr>
          <p:cNvPr id="13" name="文本框 12"/>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4" name="图片 13"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9" name="Rounded Rectangle 8"/>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Picture Placeholder 2"/>
          <p:cNvSpPr>
            <a:spLocks noGrp="1"/>
          </p:cNvSpPr>
          <p:nvPr>
            <p:ph type="pic" idx="1"/>
          </p:nvPr>
        </p:nvSpPr>
        <p:spPr>
          <a:xfrm>
            <a:off x="685800" y="466159"/>
            <a:ext cx="7772400" cy="3249241"/>
          </a:xfrm>
          <a:solidFill>
            <a:schemeClr val="bg2"/>
          </a:solidFill>
          <a:ln>
            <a:noFill/>
          </a:ln>
          <a:effectLst>
            <a:softEdge rad="12700"/>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r>
              <a:rPr lang="zh-CN" altLang="en-US"/>
              <a:t>单击图标添加图片</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20/11/2</a:t>
            </a:fld>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0" name="Rectangle 9"/>
          <p:cNvSpPr/>
          <p:nvPr userDrawn="1"/>
        </p:nvSpPr>
        <p:spPr>
          <a:xfrm>
            <a:off x="685800" y="3715400"/>
            <a:ext cx="7772400" cy="1028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61999" y="3772560"/>
            <a:ext cx="7600765" cy="902351"/>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13" name="Rectangle 12"/>
          <p:cNvSpPr/>
          <p:nvPr userDrawn="1"/>
        </p:nvSpPr>
        <p:spPr>
          <a:xfrm>
            <a:off x="914400" y="4229840"/>
            <a:ext cx="7328514" cy="338831"/>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ectangle 10"/>
          <p:cNvSpPr/>
          <p:nvPr userDrawn="1"/>
        </p:nvSpPr>
        <p:spPr>
          <a:xfrm>
            <a:off x="605589" y="3806856"/>
            <a:ext cx="7946136" cy="823104"/>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956289" y="4243159"/>
            <a:ext cx="7244736" cy="301339"/>
          </a:xfrm>
        </p:spPr>
        <p:txBody>
          <a:bodyPr anchor="ctr">
            <a:normAutofit/>
          </a:bodyPr>
          <a:lstStyle>
            <a:lvl1pPr marL="0" indent="0" algn="ctr">
              <a:buNone/>
              <a:defRPr sz="1125" cap="all" spc="250" baseline="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914400" y="3829720"/>
            <a:ext cx="7328514" cy="392351"/>
          </a:xfrm>
        </p:spPr>
        <p:txBody>
          <a:bodyPr anchor="ctr" anchorCtr="0"/>
          <a:lstStyle>
            <a:lvl1pPr algn="ctr">
              <a:defRPr sz="1500" b="0">
                <a:solidFill>
                  <a:schemeClr val="accent1">
                    <a:lumMod val="75000"/>
                  </a:schemeClr>
                </a:solidFill>
              </a:defRPr>
            </a:lvl1pPr>
          </a:lstStyle>
          <a:p>
            <a:r>
              <a:rPr lang="zh-CN" altLang="en-US"/>
              <a:t>单击此处编辑母版标题样式</a:t>
            </a:r>
            <a:endParaRPr lang="en-US" dirty="0"/>
          </a:p>
        </p:txBody>
      </p:sp>
      <p:sp>
        <p:nvSpPr>
          <p:cNvPr id="15" name="文本框 14"/>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6" name="图片 15"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slideLayout" Target="../slideLayouts/slideLayout24.xml"/><Relationship Id="rId13" Type="http://schemas.openxmlformats.org/officeDocument/2006/relationships/theme" Target="../theme/theme2.xml"/><Relationship Id="rId14" Type="http://schemas.openxmlformats.org/officeDocument/2006/relationships/tags" Target="../tags/tag1.xml"/><Relationship Id="rId15" Type="http://schemas.openxmlformats.org/officeDocument/2006/relationships/tags" Target="../tags/tag2.xml"/><Relationship Id="rId16" Type="http://schemas.openxmlformats.org/officeDocument/2006/relationships/tags" Target="../tags/tag3.xml"/><Relationship Id="rId17" Type="http://schemas.openxmlformats.org/officeDocument/2006/relationships/tags" Target="../tags/tag4.xml"/><Relationship Id="rId18" Type="http://schemas.openxmlformats.org/officeDocument/2006/relationships/tags" Target="../tags/tag5.xml"/><Relationship Id="rId19" Type="http://schemas.openxmlformats.org/officeDocument/2006/relationships/tags" Target="../tags/tag6.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5.xml"/><Relationship Id="rId12" Type="http://schemas.openxmlformats.org/officeDocument/2006/relationships/theme" Target="../theme/theme3.xml"/><Relationship Id="rId13" Type="http://schemas.openxmlformats.org/officeDocument/2006/relationships/tags" Target="../tags/tag63.xml"/><Relationship Id="rId14" Type="http://schemas.openxmlformats.org/officeDocument/2006/relationships/tags" Target="../tags/tag64.xml"/><Relationship Id="rId15" Type="http://schemas.openxmlformats.org/officeDocument/2006/relationships/tags" Target="../tags/tag65.xml"/><Relationship Id="rId16" Type="http://schemas.openxmlformats.org/officeDocument/2006/relationships/tags" Target="../tags/tag66.xml"/><Relationship Id="rId17" Type="http://schemas.openxmlformats.org/officeDocument/2006/relationships/tags" Target="../tags/tag67.xml"/><Relationship Id="rId18" Type="http://schemas.openxmlformats.org/officeDocument/2006/relationships/tags" Target="../tags/tag68.xml"/><Relationship Id="rId1" Type="http://schemas.openxmlformats.org/officeDocument/2006/relationships/slideLayout" Target="../slideLayouts/slideLayout25.xml"/><Relationship Id="rId2" Type="http://schemas.openxmlformats.org/officeDocument/2006/relationships/slideLayout" Target="../slideLayouts/slideLayout26.xml"/><Relationship Id="rId3" Type="http://schemas.openxmlformats.org/officeDocument/2006/relationships/slideLayout" Target="../slideLayouts/slideLayout27.xml"/><Relationship Id="rId4" Type="http://schemas.openxmlformats.org/officeDocument/2006/relationships/slideLayout" Target="../slideLayouts/slideLayout28.xml"/><Relationship Id="rId5" Type="http://schemas.openxmlformats.org/officeDocument/2006/relationships/slideLayout" Target="../slideLayouts/slideLayout29.xml"/><Relationship Id="rId6" Type="http://schemas.openxmlformats.org/officeDocument/2006/relationships/slideLayout" Target="../slideLayouts/slideLayout30.xml"/><Relationship Id="rId7" Type="http://schemas.openxmlformats.org/officeDocument/2006/relationships/slideLayout" Target="../slideLayouts/slideLayout31.xml"/><Relationship Id="rId8" Type="http://schemas.openxmlformats.org/officeDocument/2006/relationships/slideLayout" Target="../slideLayouts/slideLayout32.xml"/><Relationship Id="rId9" Type="http://schemas.openxmlformats.org/officeDocument/2006/relationships/slideLayout" Target="../slideLayouts/slideLayout33.xml"/><Relationship Id="rId10"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7" name="Rounded Rectangle 6"/>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457200" y="1314680"/>
            <a:ext cx="8229600" cy="3280746"/>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457200" y="4768096"/>
            <a:ext cx="2133600" cy="273892"/>
          </a:xfrm>
          <a:prstGeom prst="rect">
            <a:avLst/>
          </a:prstGeom>
        </p:spPr>
        <p:txBody>
          <a:bodyPr vert="horz" lIns="91440" tIns="45720" rIns="91440" bIns="45720" rtlCol="0" anchor="ctr"/>
          <a:lstStyle>
            <a:lvl1pPr algn="l">
              <a:defRPr sz="900">
                <a:solidFill>
                  <a:schemeClr val="tx2"/>
                </a:solidFill>
              </a:defRPr>
            </a:lvl1pPr>
          </a:lstStyle>
          <a:p>
            <a:fld id="{AD03F8B0-DC90-4F24-9965-B99CE2D39518}" type="datetimeFigureOut">
              <a:rPr lang="zh-CN" altLang="en-US" smtClean="0"/>
              <a:t>20/11/2</a:t>
            </a:fld>
            <a:endParaRPr lang="zh-CN" altLang="en-US"/>
          </a:p>
        </p:txBody>
      </p:sp>
      <p:sp>
        <p:nvSpPr>
          <p:cNvPr id="6" name="Slide Number Placeholder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2"/>
                </a:solidFill>
              </a:defRPr>
            </a:lvl1pPr>
          </a:lstStyle>
          <a:p>
            <a:fld id="{226A5DA0-3F0B-4660-9645-CD05A3FC641F}" type="slidenum">
              <a:rPr lang="zh-CN" altLang="en-US" smtClean="0"/>
              <a:t>‹#›</a:t>
            </a:fld>
            <a:endParaRPr lang="zh-CN" altLang="en-US"/>
          </a:p>
        </p:txBody>
      </p:sp>
      <p:sp>
        <p:nvSpPr>
          <p:cNvPr id="9" name="Rectangle 8"/>
          <p:cNvSpPr/>
          <p:nvPr userDrawn="1"/>
        </p:nvSpPr>
        <p:spPr>
          <a:xfrm>
            <a:off x="274320" y="208661"/>
            <a:ext cx="8595360" cy="99458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10" name="Rectangle 9"/>
          <p:cNvSpPr/>
          <p:nvPr userDrawn="1"/>
        </p:nvSpPr>
        <p:spPr>
          <a:xfrm>
            <a:off x="372863" y="279695"/>
            <a:ext cx="8380520" cy="8390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26128" y="306333"/>
            <a:ext cx="8260672" cy="77970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经济基础知识</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强化</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7" r:id="rId12"/>
  </p:sldLayoutIdLst>
  <p:txStyles>
    <p:titleStyle>
      <a:lvl1pPr algn="ctr" defTabSz="685800" rtl="0" eaLnBrk="1" latinLnBrk="0" hangingPunct="1">
        <a:spcBef>
          <a:spcPct val="0"/>
        </a:spcBef>
        <a:buNone/>
        <a:defRPr sz="2625" kern="1200" cap="all" baseline="0">
          <a:solidFill>
            <a:schemeClr val="accent1">
              <a:lumMod val="75000"/>
            </a:schemeClr>
          </a:solidFill>
          <a:latin typeface="+mj-lt"/>
          <a:ea typeface="+mj-ea"/>
          <a:cs typeface="+mj-cs"/>
        </a:defRPr>
      </a:lvl1pPr>
    </p:titleStyle>
    <p:bodyStyle>
      <a:lvl1pPr marL="257175" indent="-171450" algn="l" defTabSz="685800" rtl="0" eaLnBrk="1" latinLnBrk="0" hangingPunct="1">
        <a:spcBef>
          <a:spcPct val="15000"/>
        </a:spcBef>
        <a:buClr>
          <a:schemeClr val="accent1"/>
        </a:buClr>
        <a:buFont typeface="Arial" panose="020B0604020202020204" pitchFamily="34" charset="0"/>
        <a:buChar char="•"/>
        <a:defRPr sz="1800" kern="1200">
          <a:solidFill>
            <a:schemeClr val="tx2"/>
          </a:solidFill>
          <a:latin typeface="+mn-lt"/>
          <a:ea typeface="+mn-ea"/>
          <a:cs typeface="+mn-cs"/>
        </a:defRPr>
      </a:lvl1pPr>
      <a:lvl2pPr marL="480060" indent="-171450" algn="l" defTabSz="685800" rtl="0" eaLnBrk="1" latinLnBrk="0" hangingPunct="1">
        <a:spcBef>
          <a:spcPct val="15000"/>
        </a:spcBef>
        <a:buClr>
          <a:schemeClr val="accent2"/>
        </a:buClr>
        <a:buFont typeface="Arial" panose="020B0604020202020204" pitchFamily="34" charset="0"/>
        <a:buChar char="•"/>
        <a:defRPr sz="1500" kern="1200">
          <a:solidFill>
            <a:schemeClr val="tx2"/>
          </a:solidFill>
          <a:latin typeface="+mn-lt"/>
          <a:ea typeface="+mn-ea"/>
          <a:cs typeface="+mn-cs"/>
        </a:defRPr>
      </a:lvl2pPr>
      <a:lvl3pPr marL="685800" indent="-171450" algn="l" defTabSz="685800" rtl="0" eaLnBrk="1" latinLnBrk="0" hangingPunct="1">
        <a:spcBef>
          <a:spcPct val="15000"/>
        </a:spcBef>
        <a:buClr>
          <a:schemeClr val="accent3"/>
        </a:buClr>
        <a:buFont typeface="Arial" panose="020B0604020202020204" pitchFamily="34" charset="0"/>
        <a:buChar char="•"/>
        <a:defRPr sz="1350" kern="1200">
          <a:solidFill>
            <a:schemeClr val="tx2"/>
          </a:solidFill>
          <a:latin typeface="+mn-lt"/>
          <a:ea typeface="+mn-ea"/>
          <a:cs typeface="+mn-cs"/>
        </a:defRPr>
      </a:lvl3pPr>
      <a:lvl4pPr marL="960120" indent="-171450" algn="l" defTabSz="685800" rtl="0" eaLnBrk="1" latinLnBrk="0" hangingPunct="1">
        <a:spcBef>
          <a:spcPct val="15000"/>
        </a:spcBef>
        <a:buClr>
          <a:schemeClr val="accent4"/>
        </a:buClr>
        <a:buFont typeface="Arial" panose="020B0604020202020204" pitchFamily="34" charset="0"/>
        <a:buChar char="•"/>
        <a:defRPr sz="1200" kern="1200">
          <a:solidFill>
            <a:schemeClr val="tx2"/>
          </a:solidFill>
          <a:latin typeface="+mn-lt"/>
          <a:ea typeface="+mn-ea"/>
          <a:cs typeface="+mn-cs"/>
        </a:defRPr>
      </a:lvl4pPr>
      <a:lvl5pPr marL="1165860" indent="-171450" algn="l" defTabSz="685800" rtl="0" eaLnBrk="1" latinLnBrk="0" hangingPunct="1">
        <a:spcBef>
          <a:spcPct val="15000"/>
        </a:spcBef>
        <a:buClr>
          <a:schemeClr val="accent5"/>
        </a:buClr>
        <a:buFont typeface="Arial" panose="020B0604020202020204" pitchFamily="34" charset="0"/>
        <a:buChar char="•"/>
        <a:defRPr sz="1200" kern="1200" baseline="0">
          <a:solidFill>
            <a:schemeClr val="tx2"/>
          </a:solidFill>
          <a:latin typeface="+mn-lt"/>
          <a:ea typeface="+mn-ea"/>
          <a:cs typeface="+mn-cs"/>
        </a:defRPr>
      </a:lvl5pPr>
      <a:lvl6pPr marL="1303020" indent="-137160" algn="l" defTabSz="685800" rtl="0" eaLnBrk="1" latinLnBrk="0" hangingPunct="1">
        <a:spcBef>
          <a:spcPct val="15000"/>
        </a:spcBef>
        <a:buClr>
          <a:schemeClr val="accent1"/>
        </a:buClr>
        <a:buFont typeface="Arial" panose="020B0604020202020204" pitchFamily="34" charset="0"/>
        <a:buChar char="•"/>
        <a:defRPr sz="1050" kern="1200">
          <a:solidFill>
            <a:schemeClr val="tx2"/>
          </a:solidFill>
          <a:latin typeface="+mn-lt"/>
          <a:ea typeface="+mn-ea"/>
          <a:cs typeface="+mn-cs"/>
        </a:defRPr>
      </a:lvl6pPr>
      <a:lvl7pPr marL="1508760" indent="-137160" algn="l" defTabSz="685800" rtl="0" eaLnBrk="1" latinLnBrk="0" hangingPunct="1">
        <a:spcBef>
          <a:spcPct val="15000"/>
        </a:spcBef>
        <a:buClr>
          <a:schemeClr val="accent2"/>
        </a:buClr>
        <a:buFont typeface="Arial" panose="020B0604020202020204" pitchFamily="34" charset="0"/>
        <a:buChar char="•"/>
        <a:defRPr sz="1050" kern="1200">
          <a:solidFill>
            <a:schemeClr val="tx2"/>
          </a:solidFill>
          <a:latin typeface="+mn-lt"/>
          <a:ea typeface="+mn-ea"/>
          <a:cs typeface="+mn-cs"/>
        </a:defRPr>
      </a:lvl7pPr>
      <a:lvl8pPr marL="1645920" indent="-137160" algn="l" defTabSz="685800" rtl="0" eaLnBrk="1" latinLnBrk="0" hangingPunct="1">
        <a:spcBef>
          <a:spcPct val="15000"/>
        </a:spcBef>
        <a:buClr>
          <a:schemeClr val="accent3"/>
        </a:buClr>
        <a:buFont typeface="Arial" panose="020B0604020202020204" pitchFamily="34" charset="0"/>
        <a:buChar char="•"/>
        <a:defRPr sz="1050" kern="1200">
          <a:solidFill>
            <a:schemeClr val="tx2"/>
          </a:solidFill>
          <a:latin typeface="+mn-lt"/>
          <a:ea typeface="+mn-ea"/>
          <a:cs typeface="+mn-cs"/>
        </a:defRPr>
      </a:lvl8pPr>
      <a:lvl9pPr marL="1783080" indent="-137160" algn="l" defTabSz="685800" rtl="0" eaLnBrk="1" latinLnBrk="0" hangingPunct="1">
        <a:spcBef>
          <a:spcPct val="15000"/>
        </a:spcBef>
        <a:buClr>
          <a:schemeClr val="accent4"/>
        </a:buClr>
        <a:buFont typeface="Arial" panose="020B0604020202020204" pitchFamily="34" charset="0"/>
        <a:buChar char="•"/>
        <a:defRPr sz="105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6"/>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7"/>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20/11/2</a:t>
            </a:fld>
            <a:endParaRPr lang="zh-CN" altLang="en-US"/>
          </a:p>
        </p:txBody>
      </p:sp>
      <p:sp>
        <p:nvSpPr>
          <p:cNvPr id="5" name="页脚占位符 4"/>
          <p:cNvSpPr>
            <a:spLocks noGrp="1"/>
          </p:cNvSpPr>
          <p:nvPr>
            <p:ph type="ftr" sz="quarter" idx="3"/>
            <p:custDataLst>
              <p:tags r:id="rId18"/>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4"/>
    </p:custData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r>
              <a:rPr lang="zh-CN" altLang="en-US"/>
              <a:t>本课程</a:t>
            </a:r>
          </a:p>
        </p:txBody>
      </p:sp>
      <p:sp>
        <p:nvSpPr>
          <p:cNvPr id="5" name="页脚占位符 4"/>
          <p:cNvSpPr>
            <a:spLocks noGrp="1"/>
          </p:cNvSpPr>
          <p:nvPr>
            <p:ph type="ftr" sz="quarter" idx="3"/>
            <p:custDataLst>
              <p:tags r:id="rId17"/>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6" Type="http://schemas.openxmlformats.org/officeDocument/2006/relationships/image" Target="../media/image6.png"/><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7.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 Id="rId3" Type="http://schemas.openxmlformats.org/officeDocument/2006/relationships/image" Target="../media/image10.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9.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3696919" y="2606898"/>
            <a:ext cx="5073200" cy="5073200"/>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28" name="图片占位符 27"/>
          <p:cNvPicPr>
            <a:picLocks noGrp="1" noChangeAspect="1"/>
          </p:cNvPicPr>
          <p:nvPr>
            <p:ph type="pic" sz="quarter" idx="12"/>
          </p:nvPr>
        </p:nvPicPr>
        <p:blipFill>
          <a:blip r:embed="rId3" cstate="screen"/>
          <a:srcRect/>
          <a:stretch>
            <a:fillRect/>
          </a:stretch>
        </p:blipFill>
        <p:spPr>
          <a:xfrm>
            <a:off x="8168095" y="2509080"/>
            <a:ext cx="975905" cy="2302049"/>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510064" y="1292543"/>
            <a:ext cx="5075873" cy="4616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2400" dirty="0">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137518" y="1730043"/>
            <a:ext cx="5313045" cy="2052161"/>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 name="文本框 6"/>
            <p:cNvSpPr txBox="1"/>
            <p:nvPr/>
          </p:nvSpPr>
          <p:spPr>
            <a:xfrm>
              <a:off x="631504" y="3274404"/>
              <a:ext cx="1584325" cy="124181"/>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endParaRPr lang="zh-CN" altLang="en-US" sz="4000" dirty="0">
                <a:solidFill>
                  <a:srgbClr val="152751"/>
                </a:solidFill>
                <a:latin typeface="微软雅黑" panose="020B0503020204020204" pitchFamily="34" charset="-122"/>
                <a:ea typeface="微软雅黑" panose="020B0503020204020204" pitchFamily="34" charset="-122"/>
                <a:cs typeface="+mn-ea"/>
                <a:sym typeface="+mn-ea"/>
              </a:endParaRPr>
            </a:p>
          </p:txBody>
        </p:sp>
      </p:grpSp>
      <p:pic>
        <p:nvPicPr>
          <p:cNvPr id="8" name="图片 7" descr="123456"/>
          <p:cNvPicPr>
            <a:picLocks noChangeAspect="1"/>
          </p:cNvPicPr>
          <p:nvPr/>
        </p:nvPicPr>
        <p:blipFill>
          <a:blip r:embed="rId6"/>
          <a:stretch>
            <a:fillRect/>
          </a:stretch>
        </p:blipFill>
        <p:spPr>
          <a:xfrm>
            <a:off x="345281" y="405765"/>
            <a:ext cx="730568" cy="730568"/>
          </a:xfrm>
          <a:prstGeom prst="rect">
            <a:avLst/>
          </a:prstGeom>
        </p:spPr>
      </p:pic>
      <p:sp>
        <p:nvSpPr>
          <p:cNvPr id="14" name="文本框 13"/>
          <p:cNvSpPr txBox="1"/>
          <p:nvPr/>
        </p:nvSpPr>
        <p:spPr>
          <a:xfrm>
            <a:off x="4027647" y="4366737"/>
            <a:ext cx="3451384" cy="507831"/>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27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
        <p:nvSpPr>
          <p:cNvPr id="2" name="矩形 1"/>
          <p:cNvSpPr/>
          <p:nvPr/>
        </p:nvSpPr>
        <p:spPr>
          <a:xfrm>
            <a:off x="683568" y="2139703"/>
            <a:ext cx="6174432" cy="1200329"/>
          </a:xfrm>
          <a:prstGeom prst="rect">
            <a:avLst/>
          </a:prstGeom>
        </p:spPr>
        <p:txBody>
          <a:bodyPr wrap="square">
            <a:spAutoFit/>
          </a:bodyPr>
          <a:lstStyle/>
          <a:p>
            <a:r>
              <a:rPr lang="zh-CN" altLang="en-US" sz="3600" b="1" dirty="0">
                <a:solidFill>
                  <a:srgbClr val="152751"/>
                </a:solidFill>
                <a:latin typeface="微软雅黑" panose="020B0503020204020204" pitchFamily="34" charset="-122"/>
                <a:ea typeface="微软雅黑" panose="020B0503020204020204" pitchFamily="34" charset="-122"/>
                <a:sym typeface="+mn-ea"/>
              </a:rPr>
              <a:t>中级经济师</a:t>
            </a:r>
            <a:endParaRPr lang="en-US" altLang="zh-CN" sz="3600" b="1" dirty="0">
              <a:solidFill>
                <a:srgbClr val="152751"/>
              </a:solidFill>
              <a:latin typeface="微软雅黑" panose="020B0503020204020204" pitchFamily="34" charset="-122"/>
              <a:ea typeface="微软雅黑" panose="020B0503020204020204" pitchFamily="34" charset="-122"/>
              <a:sym typeface="+mn-ea"/>
            </a:endParaRPr>
          </a:p>
          <a:p>
            <a:r>
              <a:rPr lang="zh-CN" altLang="en-US" sz="3600" b="1" dirty="0">
                <a:solidFill>
                  <a:srgbClr val="152751"/>
                </a:solidFill>
                <a:latin typeface="微软雅黑" panose="020B0503020204020204" pitchFamily="34" charset="-122"/>
                <a:ea typeface="微软雅黑" panose="020B0503020204020204" pitchFamily="34" charset="-122"/>
                <a:sym typeface="+mn-ea"/>
              </a:rPr>
              <a:t>经济基础知识</a:t>
            </a:r>
            <a:endParaRPr lang="en-US" altLang="zh-CN" sz="3600" b="1" dirty="0">
              <a:solidFill>
                <a:srgbClr val="152751"/>
              </a:solidFill>
              <a:latin typeface="微软雅黑" panose="020B0503020204020204" pitchFamily="34" charset="-122"/>
              <a:ea typeface="微软雅黑" panose="020B0503020204020204" pitchFamily="34" charset="-122"/>
              <a:sym typeface="+mn-ea"/>
            </a:endParaRPr>
          </a:p>
        </p:txBody>
      </p:sp>
    </p:spTree>
    <p:extLst>
      <p:ext uri="{BB962C8B-B14F-4D97-AF65-F5344CB8AC3E}">
        <p14:creationId xmlns:p14="http://schemas.microsoft.com/office/powerpoint/2010/main" val="1400625480"/>
      </p:ext>
    </p:extLst>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5.</a:t>
            </a:r>
            <a:r>
              <a:rPr lang="zh-CN" altLang="en-US" dirty="0">
                <a:solidFill>
                  <a:schemeClr val="tx1"/>
                </a:solidFill>
                <a:latin typeface="微软雅黑" panose="020B0503020204020204" pitchFamily="34" charset="-122"/>
                <a:ea typeface="微软雅黑" panose="020B0503020204020204" pitchFamily="34" charset="-122"/>
              </a:rPr>
              <a:t>当需求量变动百分比大于价格变动百分比时，需求价格弹性的类型为</a:t>
            </a:r>
            <a:r>
              <a:rPr lang="en-US" altLang="zh-CN" dirty="0">
                <a:solidFill>
                  <a:schemeClr val="tx1"/>
                </a:solidFill>
                <a:latin typeface="微软雅黑" panose="020B0503020204020204" pitchFamily="34" charset="-122"/>
                <a:ea typeface="微软雅黑" panose="020B0503020204020204" pitchFamily="34" charset="-122"/>
              </a:rPr>
              <a:t>(    )</a:t>
            </a:r>
            <a:r>
              <a:rPr lang="zh-CN" altLang="en-US"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需求富有弹性</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需求缺乏弹性</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需求单一弹性</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低弹性</a:t>
            </a: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6075796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899592" y="1347614"/>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6.</a:t>
            </a:r>
            <a:r>
              <a:rPr lang="zh-CN" altLang="en-US" dirty="0">
                <a:solidFill>
                  <a:schemeClr val="tx1"/>
                </a:solidFill>
                <a:latin typeface="微软雅黑" panose="020B0503020204020204" pitchFamily="34" charset="-122"/>
                <a:ea typeface="微软雅黑" panose="020B0503020204020204" pitchFamily="34" charset="-122"/>
              </a:rPr>
              <a:t>某消费者在消费了一定数量的商品后总效用为</a:t>
            </a:r>
            <a:r>
              <a:rPr lang="en-US" altLang="zh-CN" dirty="0">
                <a:solidFill>
                  <a:schemeClr val="tx1"/>
                </a:solidFill>
                <a:latin typeface="微软雅黑" panose="020B0503020204020204" pitchFamily="34" charset="-122"/>
                <a:ea typeface="微软雅黑" panose="020B0503020204020204" pitchFamily="34" charset="-122"/>
              </a:rPr>
              <a:t>20</a:t>
            </a:r>
            <a:r>
              <a:rPr lang="zh-CN" altLang="en-US" dirty="0">
                <a:solidFill>
                  <a:schemeClr val="tx1"/>
                </a:solidFill>
                <a:latin typeface="微软雅黑" panose="020B0503020204020204" pitchFamily="34" charset="-122"/>
                <a:ea typeface="微软雅黑" panose="020B0503020204020204" pitchFamily="34" charset="-122"/>
              </a:rPr>
              <a:t>，在这一基础上再增加一个单位该商品的消费总效用变为</a:t>
            </a:r>
            <a:r>
              <a:rPr lang="en-US" altLang="zh-CN" dirty="0">
                <a:solidFill>
                  <a:schemeClr val="tx1"/>
                </a:solidFill>
                <a:latin typeface="微软雅黑" panose="020B0503020204020204" pitchFamily="34" charset="-122"/>
                <a:ea typeface="微软雅黑" panose="020B0503020204020204" pitchFamily="34" charset="-122"/>
              </a:rPr>
              <a:t>22</a:t>
            </a:r>
            <a:r>
              <a:rPr lang="zh-CN" altLang="en-US" dirty="0">
                <a:solidFill>
                  <a:schemeClr val="tx1"/>
                </a:solidFill>
                <a:latin typeface="微软雅黑" panose="020B0503020204020204" pitchFamily="34" charset="-122"/>
                <a:ea typeface="微软雅黑" panose="020B0503020204020204" pitchFamily="34" charset="-122"/>
              </a:rPr>
              <a:t>，则边际效应是</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42</a:t>
            </a:r>
            <a:endParaRPr lang="zh-CN" altLang="en-US"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2</a:t>
            </a:r>
            <a:endParaRPr lang="zh-CN" altLang="en-US"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22</a:t>
            </a:r>
            <a:endParaRPr lang="zh-CN" altLang="en-US"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20</a:t>
            </a:r>
            <a:endParaRPr lang="zh-CN" altLang="en-US"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320174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7.</a:t>
            </a:r>
            <a:r>
              <a:rPr lang="zh-CN" altLang="en-US" dirty="0">
                <a:solidFill>
                  <a:schemeClr val="tx1"/>
                </a:solidFill>
                <a:latin typeface="微软雅黑" panose="020B0503020204020204" pitchFamily="34" charset="-122"/>
                <a:ea typeface="微软雅黑" panose="020B0503020204020204" pitchFamily="34" charset="-122"/>
              </a:rPr>
              <a:t>关于预算线，下列说法错误的是</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、预算线的斜率是两种商品价格的比率的负值</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、预算线本身及其右上方的区域为预算空间</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、消费者预算可行集是消费者决策时可以选择的区间</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、在相对价格不变的情况下，收入增加使预算线右移</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062001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marL="85725" indent="0">
              <a:lnSpc>
                <a:spcPct val="150000"/>
              </a:lnSpc>
              <a:buNone/>
            </a:pPr>
            <a:r>
              <a:rPr lang="en-US" altLang="zh-CN" dirty="0">
                <a:solidFill>
                  <a:schemeClr val="tx1"/>
                </a:solidFill>
                <a:latin typeface="微软雅黑" panose="020B0503020204020204" pitchFamily="34" charset="-122"/>
                <a:ea typeface="微软雅黑" panose="020B0503020204020204" pitchFamily="34" charset="-122"/>
              </a:rPr>
              <a:t>  8.</a:t>
            </a:r>
            <a:r>
              <a:rPr lang="zh-CN" altLang="en-US" dirty="0">
                <a:solidFill>
                  <a:schemeClr val="tx1"/>
                </a:solidFill>
                <a:latin typeface="微软雅黑" panose="020B0503020204020204" pitchFamily="34" charset="-122"/>
                <a:ea typeface="微软雅黑" panose="020B0503020204020204" pitchFamily="34" charset="-122"/>
              </a:rPr>
              <a:t>消费者效用达到最大化时，满足效用最大化的商品组合必定位于</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、预算线与横轴的交点上</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、预算线与纵轴的交点上</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、预算线与无差异曲线相切的切点上</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、预算线与无差异曲线相交的交点上</a:t>
            </a:r>
          </a:p>
        </p:txBody>
      </p:sp>
    </p:spTree>
    <p:extLst>
      <p:ext uri="{BB962C8B-B14F-4D97-AF65-F5344CB8AC3E}">
        <p14:creationId xmlns:p14="http://schemas.microsoft.com/office/powerpoint/2010/main" val="13378364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9.</a:t>
            </a:r>
            <a:r>
              <a:rPr lang="zh-CN" altLang="en-US" dirty="0">
                <a:solidFill>
                  <a:schemeClr val="tx1"/>
                </a:solidFill>
                <a:latin typeface="微软雅黑" panose="020B0503020204020204" pitchFamily="34" charset="-122"/>
                <a:ea typeface="微软雅黑" panose="020B0503020204020204" pitchFamily="34" charset="-122"/>
              </a:rPr>
              <a:t>关于边际产量、平均产量和总产量的关系，说法正确的是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en-US"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边际产量为负时，平均产量递减</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边际产量最大时，平均产量一定最大</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边际产量递减，总产量一定递减</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总产量递减，边际产量不一定递减</a:t>
            </a: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9549968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marL="85725" indent="0">
              <a:lnSpc>
                <a:spcPct val="150000"/>
              </a:lnSpc>
              <a:buNone/>
            </a:pPr>
            <a:r>
              <a:rPr lang="en-US" altLang="zh-CN" dirty="0">
                <a:solidFill>
                  <a:schemeClr val="tx1"/>
                </a:solidFill>
                <a:latin typeface="微软雅黑" panose="020B0503020204020204" pitchFamily="34" charset="-122"/>
                <a:ea typeface="微软雅黑" panose="020B0503020204020204" pitchFamily="34" charset="-122"/>
              </a:rPr>
              <a:t> 10.</a:t>
            </a:r>
            <a:r>
              <a:rPr lang="zh-CN" altLang="en-US" dirty="0">
                <a:solidFill>
                  <a:schemeClr val="tx1"/>
                </a:solidFill>
                <a:latin typeface="微软雅黑" panose="020B0503020204020204" pitchFamily="34" charset="-122"/>
                <a:ea typeface="微软雅黑" panose="020B0503020204020204" pitchFamily="34" charset="-122"/>
              </a:rPr>
              <a:t>关于总成本曲线规律的说法，正确的是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en-US"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总成本曲线从原点开始，随产量的增加而逐步上升</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总成本曲线不随产量的变动而变动</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总成本曲线从纵轴一个截点即产量为零时总成本等于固定成本的那个点开始，随产量的增加而逐步上升</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总成本曲线从纵轴一个截点即产量为零时总成本等于可变成本的那个点开始，随产量的增加而逐步下降</a:t>
            </a:r>
          </a:p>
        </p:txBody>
      </p:sp>
    </p:spTree>
    <p:extLst>
      <p:ext uri="{BB962C8B-B14F-4D97-AF65-F5344CB8AC3E}">
        <p14:creationId xmlns:p14="http://schemas.microsoft.com/office/powerpoint/2010/main" val="11095819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11.</a:t>
            </a:r>
            <a:r>
              <a:rPr lang="zh-CN" altLang="en-US" dirty="0">
                <a:solidFill>
                  <a:schemeClr val="tx1"/>
                </a:solidFill>
                <a:latin typeface="微软雅黑" panose="020B0503020204020204" pitchFamily="34" charset="-122"/>
                <a:ea typeface="微软雅黑" panose="020B0503020204020204" pitchFamily="34" charset="-122"/>
              </a:rPr>
              <a:t> 一个行业内部买方和卖方的数量及其规模分布、产品差别的程度和新企业进入该行业的难易程度的综合状态称为</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组织结构</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市场结构</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企业类型</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组织形式</a:t>
            </a:r>
          </a:p>
        </p:txBody>
      </p:sp>
    </p:spTree>
    <p:extLst>
      <p:ext uri="{BB962C8B-B14F-4D97-AF65-F5344CB8AC3E}">
        <p14:creationId xmlns:p14="http://schemas.microsoft.com/office/powerpoint/2010/main" val="31937847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12.</a:t>
            </a:r>
            <a:r>
              <a:rPr lang="zh-CN" altLang="en-US" dirty="0">
                <a:solidFill>
                  <a:schemeClr val="tx1"/>
                </a:solidFill>
                <a:latin typeface="微软雅黑" panose="020B0503020204020204" pitchFamily="34" charset="-122"/>
                <a:ea typeface="微软雅黑" panose="020B0503020204020204" pitchFamily="34" charset="-122"/>
              </a:rPr>
              <a:t> 整个行业只有唯一供给者的市场结构是</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完全垄断市场</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完全竞争市场</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寡头垄断市场</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垄断竞争市场</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1817372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13.</a:t>
            </a:r>
            <a:r>
              <a:rPr lang="zh-CN" altLang="en-US" dirty="0">
                <a:solidFill>
                  <a:schemeClr val="tx1"/>
                </a:solidFill>
                <a:latin typeface="微软雅黑" panose="020B0503020204020204" pitchFamily="34" charset="-122"/>
                <a:ea typeface="微软雅黑" panose="020B0503020204020204" pitchFamily="34" charset="-122"/>
              </a:rPr>
              <a:t>在完全竞争市场上，个别企业的需求曲线是</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是向右上方倾斜的</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是向右下方倾斜的</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与横轴平行</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与整个行业需求曲线一致</a:t>
            </a:r>
          </a:p>
          <a:p>
            <a:pPr lvl="0">
              <a:lnSpc>
                <a:spcPct val="150000"/>
              </a:lnSpc>
            </a:pPr>
            <a:r>
              <a:rPr lang="zh-CN" altLang="en-US" dirty="0">
                <a:solidFill>
                  <a:schemeClr val="tx1"/>
                </a:solidFill>
                <a:latin typeface="微软雅黑" panose="020B0503020204020204" pitchFamily="34" charset="-122"/>
                <a:ea typeface="微软雅黑" panose="020B0503020204020204" pitchFamily="34" charset="-122"/>
              </a:rPr>
              <a:t/>
            </a:r>
            <a:br>
              <a:rPr lang="zh-CN" altLang="en-US" dirty="0">
                <a:solidFill>
                  <a:schemeClr val="tx1"/>
                </a:solidFill>
                <a:latin typeface="微软雅黑" panose="020B0503020204020204" pitchFamily="34" charset="-122"/>
                <a:ea typeface="微软雅黑" panose="020B0503020204020204" pitchFamily="34" charset="-122"/>
              </a:rPr>
            </a:b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6649865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lvl="0">
              <a:lnSpc>
                <a:spcPct val="150000"/>
              </a:lnSpc>
            </a:pPr>
            <a:r>
              <a:rPr lang="en-US" altLang="zh-CN" dirty="0">
                <a:solidFill>
                  <a:schemeClr val="tx1"/>
                </a:solidFill>
                <a:latin typeface="微软雅黑" panose="020B0503020204020204" pitchFamily="34" charset="-122"/>
                <a:ea typeface="微软雅黑" panose="020B0503020204020204" pitchFamily="34" charset="-122"/>
              </a:rPr>
              <a:t>14.</a:t>
            </a:r>
            <a:r>
              <a:rPr lang="zh-CN" altLang="en-US" dirty="0">
                <a:solidFill>
                  <a:schemeClr val="tx1"/>
                </a:solidFill>
                <a:latin typeface="微软雅黑" panose="020B0503020204020204" pitchFamily="34" charset="-122"/>
                <a:ea typeface="微软雅黑" panose="020B0503020204020204" pitchFamily="34" charset="-122"/>
              </a:rPr>
              <a:t>若某生产者的边际收益产品大于边际要素成本时，该生产者的正确做法是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en-US" dirty="0">
                <a:solidFill>
                  <a:schemeClr val="tx1"/>
                </a:solidFill>
                <a:latin typeface="微软雅黑" panose="020B0503020204020204" pitchFamily="34" charset="-122"/>
                <a:ea typeface="微软雅黑" panose="020B0503020204020204" pitchFamily="34" charset="-122"/>
              </a:rPr>
              <a:t>。</a:t>
            </a:r>
            <a:br>
              <a:rPr lang="zh-CN" altLang="en-US"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使用更多的生产要素</a:t>
            </a:r>
            <a:br>
              <a:rPr lang="zh-CN" altLang="en-US"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减少生产要素的使用</a:t>
            </a:r>
            <a:br>
              <a:rPr lang="zh-CN" altLang="en-US"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对生产要素的使用保持不变</a:t>
            </a:r>
            <a:br>
              <a:rPr lang="zh-CN" altLang="en-US"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对生产要素的使用视生产规模而定</a:t>
            </a:r>
            <a:br>
              <a:rPr lang="zh-CN" altLang="en-US" dirty="0">
                <a:solidFill>
                  <a:schemeClr val="tx1"/>
                </a:solidFill>
                <a:latin typeface="微软雅黑" panose="020B0503020204020204" pitchFamily="34" charset="-122"/>
                <a:ea typeface="微软雅黑" panose="020B0503020204020204" pitchFamily="34" charset="-122"/>
              </a:rPr>
            </a:br>
            <a:r>
              <a:rPr lang="zh-CN" altLang="en-US" dirty="0">
                <a:solidFill>
                  <a:schemeClr val="tx1"/>
                </a:solidFill>
                <a:latin typeface="微软雅黑" panose="020B0503020204020204" pitchFamily="34" charset="-122"/>
                <a:ea typeface="微软雅黑" panose="020B0503020204020204" pitchFamily="34" charset="-122"/>
              </a:rPr>
              <a:t/>
            </a:r>
            <a:br>
              <a:rPr lang="zh-CN" altLang="en-US" dirty="0">
                <a:solidFill>
                  <a:schemeClr val="tx1"/>
                </a:solidFill>
                <a:latin typeface="微软雅黑" panose="020B0503020204020204" pitchFamily="34" charset="-122"/>
                <a:ea typeface="微软雅黑" panose="020B0503020204020204" pitchFamily="34" charset="-122"/>
              </a:rPr>
            </a:b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160187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642106" y="356348"/>
            <a:ext cx="6196588" cy="779707"/>
          </a:xfrm>
        </p:spPr>
        <p:txBody>
          <a:bodyPr>
            <a:normAutofit fontScale="90000"/>
          </a:bodyPr>
          <a:lstStyle/>
          <a:p>
            <a:r>
              <a:rPr lang="zh-CN" altLang="en-US" sz="3000" b="1" dirty="0">
                <a:solidFill>
                  <a:schemeClr val="tx1"/>
                </a:solidFill>
                <a:latin typeface="微软雅黑" panose="020B0503020204020204" pitchFamily="34" charset="-122"/>
                <a:ea typeface="微软雅黑" panose="020B0503020204020204" pitchFamily="34" charset="-122"/>
              </a:rPr>
              <a:t>全书内容</a:t>
            </a:r>
            <a:r>
              <a:rPr lang="zh-CN" altLang="en-US" dirty="0"/>
              <a:t/>
            </a:r>
            <a:br>
              <a:rPr lang="zh-CN" altLang="en-US" dirty="0"/>
            </a:br>
            <a:endParaRPr lang="zh-CN" altLang="en-US" b="1" dirty="0">
              <a:solidFill>
                <a:srgbClr val="0070C0"/>
              </a:solidFill>
            </a:endParaRPr>
          </a:p>
        </p:txBody>
      </p:sp>
      <p:pic>
        <p:nvPicPr>
          <p:cNvPr id="3" name="图片 2">
            <a:extLst>
              <a:ext uri="{FF2B5EF4-FFF2-40B4-BE49-F238E27FC236}">
                <a16:creationId xmlns:a16="http://schemas.microsoft.com/office/drawing/2014/main" xmlns="" id="{DF250DF0-2A1E-49F8-95A4-E946CBC176FE}"/>
              </a:ext>
            </a:extLst>
          </p:cNvPr>
          <p:cNvPicPr>
            <a:picLocks noChangeAspect="1"/>
          </p:cNvPicPr>
          <p:nvPr/>
        </p:nvPicPr>
        <p:blipFill>
          <a:blip r:embed="rId3"/>
          <a:stretch>
            <a:fillRect/>
          </a:stretch>
        </p:blipFill>
        <p:spPr>
          <a:xfrm>
            <a:off x="1195777" y="952138"/>
            <a:ext cx="6752446" cy="3835014"/>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15.</a:t>
            </a:r>
            <a:r>
              <a:rPr lang="zh-CN" altLang="en-US" dirty="0">
                <a:solidFill>
                  <a:schemeClr val="tx1"/>
                </a:solidFill>
                <a:latin typeface="微软雅黑" panose="020B0503020204020204" pitchFamily="34" charset="-122"/>
                <a:ea typeface="微软雅黑" panose="020B0503020204020204" pitchFamily="34" charset="-122"/>
              </a:rPr>
              <a:t>如果既定的资源配置状态能够在其他人福利水平不下降的情况下，通过资源重新配置使至少一个人的福利水平有所提高，这种资源重新配置被称为</a:t>
            </a:r>
            <a:r>
              <a:rPr lang="en-US" altLang="zh-CN" dirty="0">
                <a:solidFill>
                  <a:schemeClr val="tx1"/>
                </a:solidFill>
                <a:latin typeface="微软雅黑" panose="020B0503020204020204" pitchFamily="34" charset="-122"/>
                <a:ea typeface="微软雅黑" panose="020B0503020204020204" pitchFamily="34" charset="-122"/>
              </a:rPr>
              <a:t>(    )</a:t>
            </a:r>
            <a:r>
              <a:rPr lang="zh-CN" altLang="en-US"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帕累托改进</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一般均衡状态</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瓦尔拉斯均衡</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帕累托最优</a:t>
            </a:r>
          </a:p>
        </p:txBody>
      </p:sp>
    </p:spTree>
    <p:extLst>
      <p:ext uri="{BB962C8B-B14F-4D97-AF65-F5344CB8AC3E}">
        <p14:creationId xmlns:p14="http://schemas.microsoft.com/office/powerpoint/2010/main" val="14387305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16.</a:t>
            </a:r>
            <a:r>
              <a:rPr lang="zh-CN" altLang="en-US" dirty="0">
                <a:solidFill>
                  <a:schemeClr val="tx1"/>
                </a:solidFill>
                <a:latin typeface="微软雅黑" panose="020B0503020204020204" pitchFamily="34" charset="-122"/>
                <a:ea typeface="微软雅黑" panose="020B0503020204020204" pitchFamily="34" charset="-122"/>
              </a:rPr>
              <a:t>某造纸厂在其生产过程中，向附近的河流排放了大量的污水，并因此导致了附近粮食产量大幅度下降，但该厂却又不对附近种粮农民进行相应的赔偿。这种现象通常被称为</a:t>
            </a:r>
            <a:r>
              <a:rPr lang="en-US" altLang="zh-CN" dirty="0">
                <a:solidFill>
                  <a:schemeClr val="tx1"/>
                </a:solidFill>
                <a:latin typeface="微软雅黑" panose="020B0503020204020204" pitchFamily="34" charset="-122"/>
                <a:ea typeface="微软雅黑" panose="020B0503020204020204" pitchFamily="34" charset="-122"/>
              </a:rPr>
              <a:t>(    )</a:t>
            </a:r>
            <a:r>
              <a:rPr lang="zh-CN" altLang="en-US"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生产的外部经济</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消费的外部经济</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生产的外部不经济</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消费的外部不经济</a:t>
            </a:r>
          </a:p>
        </p:txBody>
      </p:sp>
    </p:spTree>
    <p:extLst>
      <p:ext uri="{BB962C8B-B14F-4D97-AF65-F5344CB8AC3E}">
        <p14:creationId xmlns:p14="http://schemas.microsoft.com/office/powerpoint/2010/main" val="32907164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1043608" y="1203598"/>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17.</a:t>
            </a:r>
            <a:r>
              <a:rPr lang="zh-CN" altLang="en-US" dirty="0">
                <a:solidFill>
                  <a:schemeClr val="tx1"/>
                </a:solidFill>
                <a:latin typeface="微软雅黑" panose="020B0503020204020204" pitchFamily="34" charset="-122"/>
                <a:ea typeface="微软雅黑" panose="020B0503020204020204" pitchFamily="34" charset="-122"/>
              </a:rPr>
              <a:t>如果用，表示投资、</a:t>
            </a:r>
            <a:r>
              <a:rPr lang="en-US" altLang="zh-CN" dirty="0">
                <a:solidFill>
                  <a:schemeClr val="tx1"/>
                </a:solidFill>
                <a:latin typeface="微软雅黑" panose="020B0503020204020204" pitchFamily="34" charset="-122"/>
                <a:ea typeface="微软雅黑" panose="020B0503020204020204" pitchFamily="34" charset="-122"/>
              </a:rPr>
              <a:t>S</a:t>
            </a:r>
            <a:r>
              <a:rPr lang="zh-CN" altLang="en-US" dirty="0">
                <a:solidFill>
                  <a:schemeClr val="tx1"/>
                </a:solidFill>
                <a:latin typeface="微软雅黑" panose="020B0503020204020204" pitchFamily="34" charset="-122"/>
                <a:ea typeface="微软雅黑" panose="020B0503020204020204" pitchFamily="34" charset="-122"/>
              </a:rPr>
              <a:t>表示储蓄、</a:t>
            </a:r>
            <a:r>
              <a:rPr lang="en-US" altLang="zh-CN" dirty="0">
                <a:solidFill>
                  <a:schemeClr val="tx1"/>
                </a:solidFill>
                <a:latin typeface="微软雅黑" panose="020B0503020204020204" pitchFamily="34" charset="-122"/>
                <a:ea typeface="微软雅黑" panose="020B0503020204020204" pitchFamily="34" charset="-122"/>
              </a:rPr>
              <a:t>T</a:t>
            </a:r>
            <a:r>
              <a:rPr lang="zh-CN" altLang="en-US" dirty="0">
                <a:solidFill>
                  <a:schemeClr val="tx1"/>
                </a:solidFill>
                <a:latin typeface="微软雅黑" panose="020B0503020204020204" pitchFamily="34" charset="-122"/>
                <a:ea typeface="微软雅黑" panose="020B0503020204020204" pitchFamily="34" charset="-122"/>
              </a:rPr>
              <a:t>表示税收、</a:t>
            </a:r>
            <a:r>
              <a:rPr lang="en-US" altLang="zh-CN" dirty="0">
                <a:solidFill>
                  <a:schemeClr val="tx1"/>
                </a:solidFill>
                <a:latin typeface="微软雅黑" panose="020B0503020204020204" pitchFamily="34" charset="-122"/>
                <a:ea typeface="微软雅黑" panose="020B0503020204020204" pitchFamily="34" charset="-122"/>
              </a:rPr>
              <a:t>G</a:t>
            </a:r>
            <a:r>
              <a:rPr lang="zh-CN" altLang="en-US" dirty="0">
                <a:solidFill>
                  <a:schemeClr val="tx1"/>
                </a:solidFill>
                <a:latin typeface="微软雅黑" panose="020B0503020204020204" pitchFamily="34" charset="-122"/>
                <a:ea typeface="微软雅黑" panose="020B0503020204020204" pitchFamily="34" charset="-122"/>
              </a:rPr>
              <a:t>表示政府购买，</a:t>
            </a:r>
            <a:r>
              <a:rPr lang="en-US" altLang="zh-CN" dirty="0">
                <a:solidFill>
                  <a:schemeClr val="tx1"/>
                </a:solidFill>
                <a:latin typeface="微软雅黑" panose="020B0503020204020204" pitchFamily="34" charset="-122"/>
                <a:ea typeface="微软雅黑" panose="020B0503020204020204" pitchFamily="34" charset="-122"/>
              </a:rPr>
              <a:t>X</a:t>
            </a:r>
            <a:r>
              <a:rPr lang="zh-CN" altLang="en-US" dirty="0">
                <a:solidFill>
                  <a:schemeClr val="tx1"/>
                </a:solidFill>
                <a:latin typeface="微软雅黑" panose="020B0503020204020204" pitchFamily="34" charset="-122"/>
                <a:ea typeface="微软雅黑" panose="020B0503020204020204" pitchFamily="34" charset="-122"/>
              </a:rPr>
              <a:t>表示出口、</a:t>
            </a:r>
            <a:r>
              <a:rPr lang="en-US" altLang="zh-CN" dirty="0">
                <a:solidFill>
                  <a:schemeClr val="tx1"/>
                </a:solidFill>
                <a:latin typeface="微软雅黑" panose="020B0503020204020204" pitchFamily="34" charset="-122"/>
                <a:ea typeface="微软雅黑" panose="020B0503020204020204" pitchFamily="34" charset="-122"/>
              </a:rPr>
              <a:t>M</a:t>
            </a:r>
            <a:r>
              <a:rPr lang="zh-CN" altLang="en-US" dirty="0">
                <a:solidFill>
                  <a:schemeClr val="tx1"/>
                </a:solidFill>
                <a:latin typeface="微软雅黑" panose="020B0503020204020204" pitchFamily="34" charset="-122"/>
                <a:ea typeface="微软雅黑" panose="020B0503020204020204" pitchFamily="34" charset="-122"/>
              </a:rPr>
              <a:t>表示进口，则三部门经济中的储蓄一投资恒等式是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en-US"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A.I=S</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B.I=S+(T-G)+(M-X)</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C.I=S+(T-G)</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D.I=S+(M-X)</a:t>
            </a:r>
            <a:r>
              <a:rPr lang="zh-CN" altLang="en-US" dirty="0">
                <a:solidFill>
                  <a:schemeClr val="tx1"/>
                </a:solidFill>
                <a:latin typeface="微软雅黑" panose="020B0503020204020204" pitchFamily="34" charset="-122"/>
                <a:ea typeface="微软雅黑" panose="020B0503020204020204" pitchFamily="34" charset="-122"/>
              </a:rPr>
              <a:t/>
            </a:r>
            <a:br>
              <a:rPr lang="zh-CN" altLang="en-US" dirty="0">
                <a:solidFill>
                  <a:schemeClr val="tx1"/>
                </a:solidFill>
                <a:latin typeface="微软雅黑" panose="020B0503020204020204" pitchFamily="34" charset="-122"/>
                <a:ea typeface="微软雅黑" panose="020B0503020204020204" pitchFamily="34" charset="-122"/>
              </a:rPr>
            </a:b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1963280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18.</a:t>
            </a:r>
            <a:r>
              <a:rPr lang="zh-CN" altLang="en-US" dirty="0">
                <a:solidFill>
                  <a:schemeClr val="tx1"/>
                </a:solidFill>
                <a:latin typeface="微软雅黑" panose="020B0503020204020204" pitchFamily="34" charset="-122"/>
                <a:ea typeface="微软雅黑" panose="020B0503020204020204" pitchFamily="34" charset="-122"/>
              </a:rPr>
              <a:t>关于经济增长与经济发展的说法，正确的是</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用不变价格计算的</a:t>
            </a:r>
            <a:r>
              <a:rPr lang="en-US" altLang="zh-CN" dirty="0">
                <a:solidFill>
                  <a:schemeClr val="tx1"/>
                </a:solidFill>
                <a:latin typeface="微软雅黑" panose="020B0503020204020204" pitchFamily="34" charset="-122"/>
                <a:ea typeface="微软雅黑" panose="020B0503020204020204" pitchFamily="34" charset="-122"/>
              </a:rPr>
              <a:t>GDP</a:t>
            </a:r>
            <a:r>
              <a:rPr lang="zh-CN" altLang="en-US" dirty="0">
                <a:solidFill>
                  <a:schemeClr val="tx1"/>
                </a:solidFill>
                <a:latin typeface="微软雅黑" panose="020B0503020204020204" pitchFamily="34" charset="-122"/>
                <a:ea typeface="微软雅黑" panose="020B0503020204020204" pitchFamily="34" charset="-122"/>
              </a:rPr>
              <a:t>可以反映一国或地区的经济发展规模</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用现行价格计算的</a:t>
            </a:r>
            <a:r>
              <a:rPr lang="en-US" altLang="zh-CN" dirty="0">
                <a:solidFill>
                  <a:schemeClr val="tx1"/>
                </a:solidFill>
                <a:latin typeface="微软雅黑" panose="020B0503020204020204" pitchFamily="34" charset="-122"/>
                <a:ea typeface="微软雅黑" panose="020B0503020204020204" pitchFamily="34" charset="-122"/>
              </a:rPr>
              <a:t>GDP</a:t>
            </a:r>
            <a:r>
              <a:rPr lang="zh-CN" altLang="en-US" dirty="0">
                <a:solidFill>
                  <a:schemeClr val="tx1"/>
                </a:solidFill>
                <a:latin typeface="微软雅黑" panose="020B0503020204020204" pitchFamily="34" charset="-122"/>
                <a:ea typeface="微软雅黑" panose="020B0503020204020204" pitchFamily="34" charset="-122"/>
              </a:rPr>
              <a:t>可以用来计算经济增长速度</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经济发展是一个国家或地区在一定时期内的总产出与前期相比所实现的增长</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经济增长率的高低是衡量一个国家总体经济实力增长速度的标志</a:t>
            </a:r>
          </a:p>
        </p:txBody>
      </p:sp>
    </p:spTree>
    <p:extLst>
      <p:ext uri="{BB962C8B-B14F-4D97-AF65-F5344CB8AC3E}">
        <p14:creationId xmlns:p14="http://schemas.microsoft.com/office/powerpoint/2010/main" val="8873718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19.</a:t>
            </a:r>
            <a:r>
              <a:rPr lang="zh-CN" altLang="en-US" dirty="0">
                <a:solidFill>
                  <a:schemeClr val="tx1"/>
                </a:solidFill>
                <a:latin typeface="微软雅黑" panose="020B0503020204020204" pitchFamily="34" charset="-122"/>
                <a:ea typeface="微软雅黑" panose="020B0503020204020204" pitchFamily="34" charset="-122"/>
              </a:rPr>
              <a:t>在分析和预测经济波动的指标体系中，固定资产投资额属于</a:t>
            </a:r>
            <a:r>
              <a:rPr lang="en-US" altLang="zh-CN" dirty="0">
                <a:solidFill>
                  <a:schemeClr val="tx1"/>
                </a:solidFill>
                <a:latin typeface="微软雅黑" panose="020B0503020204020204" pitchFamily="34" charset="-122"/>
                <a:ea typeface="微软雅黑" panose="020B0503020204020204" pitchFamily="34" charset="-122"/>
              </a:rPr>
              <a:t>(    )</a:t>
            </a:r>
            <a:r>
              <a:rPr lang="zh-CN" altLang="en-US"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领先指标</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同步指标</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先行指标</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滞后指标</a:t>
            </a:r>
          </a:p>
          <a:p>
            <a:pPr lvl="0">
              <a:lnSpc>
                <a:spcPct val="150000"/>
              </a:lnSpc>
            </a:pPr>
            <a:r>
              <a:rPr lang="zh-CN" altLang="en-US" dirty="0">
                <a:solidFill>
                  <a:schemeClr val="tx1"/>
                </a:solidFill>
                <a:latin typeface="微软雅黑" panose="020B0503020204020204" pitchFamily="34" charset="-122"/>
                <a:ea typeface="微软雅黑" panose="020B0503020204020204" pitchFamily="34" charset="-122"/>
              </a:rPr>
              <a:t/>
            </a:r>
            <a:br>
              <a:rPr lang="zh-CN" altLang="en-US" dirty="0">
                <a:solidFill>
                  <a:schemeClr val="tx1"/>
                </a:solidFill>
                <a:latin typeface="微软雅黑" panose="020B0503020204020204" pitchFamily="34" charset="-122"/>
                <a:ea typeface="微软雅黑" panose="020B0503020204020204" pitchFamily="34" charset="-122"/>
              </a:rPr>
            </a:b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2882818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lvl="0">
              <a:lnSpc>
                <a:spcPct val="150000"/>
              </a:lnSpc>
            </a:pPr>
            <a:r>
              <a:rPr lang="zh-CN" altLang="en-US" dirty="0">
                <a:solidFill>
                  <a:schemeClr val="tx1"/>
                </a:solidFill>
                <a:latin typeface="微软雅黑" panose="020B0503020204020204" pitchFamily="34" charset="-122"/>
                <a:ea typeface="微软雅黑" panose="020B0503020204020204" pitchFamily="34" charset="-122"/>
              </a:rPr>
              <a:t>二、多项选择题</a:t>
            </a:r>
            <a:endParaRPr lang="en-US" altLang="zh-CN" dirty="0">
              <a:solidFill>
                <a:schemeClr val="tx1"/>
              </a:solidFill>
              <a:latin typeface="微软雅黑" panose="020B0503020204020204" pitchFamily="34" charset="-122"/>
              <a:ea typeface="微软雅黑" panose="020B0503020204020204" pitchFamily="34" charset="-122"/>
            </a:endParaRPr>
          </a:p>
          <a:p>
            <a:pPr lvl="0">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在一般情况下，政府对农产品实施保护价格可能产生的结果有</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供给短缺</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生产者变相涨价</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市场过剩</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生产者变相降价</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生产增长</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0445075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4" name="内容占位符 3">
            <a:extLst>
              <a:ext uri="{FF2B5EF4-FFF2-40B4-BE49-F238E27FC236}">
                <a16:creationId xmlns:a16="http://schemas.microsoft.com/office/drawing/2014/main" xmlns="" id="{11763555-BC1E-4DDA-9C53-F7E695EDAF81}"/>
              </a:ext>
            </a:extLst>
          </p:cNvPr>
          <p:cNvSpPr>
            <a:spLocks noGrp="1"/>
          </p:cNvSpPr>
          <p:nvPr>
            <p:ph idx="1"/>
          </p:nvPr>
        </p:nvSpPr>
        <p:spPr/>
        <p:txBody>
          <a:bodyPr>
            <a:normAutofit lnSpcReduction="10000"/>
          </a:bodyPr>
          <a:lstStyle/>
          <a:p>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关于无差异曲线的说法，正确的有</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任意两条无差异曲线都不能相交</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无差异曲线反映了消费者的购买力</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商品边际替代率递减规律导致无差异曲线从左上向右下倾斜</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商品价格影响无差异曲线的形状</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消费者预期影响无差异曲线的形状</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a:p>
            <a:endParaRPr lang="zh-CN" altLang="en-US" dirty="0"/>
          </a:p>
        </p:txBody>
      </p:sp>
    </p:spTree>
    <p:extLst>
      <p:ext uri="{BB962C8B-B14F-4D97-AF65-F5344CB8AC3E}">
        <p14:creationId xmlns:p14="http://schemas.microsoft.com/office/powerpoint/2010/main" val="757526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4" name="内容占位符 3">
            <a:extLst>
              <a:ext uri="{FF2B5EF4-FFF2-40B4-BE49-F238E27FC236}">
                <a16:creationId xmlns:a16="http://schemas.microsoft.com/office/drawing/2014/main" xmlns="" id="{11763555-BC1E-4DDA-9C53-F7E695EDAF81}"/>
              </a:ext>
            </a:extLst>
          </p:cNvPr>
          <p:cNvSpPr>
            <a:spLocks noGrp="1"/>
          </p:cNvSpPr>
          <p:nvPr>
            <p:ph idx="1"/>
          </p:nvPr>
        </p:nvSpPr>
        <p:spPr/>
        <p:txBody>
          <a:bodyPr>
            <a:norm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短期总成本的组成部分不包括</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总固定成本</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总可变成本</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平均固定成本</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平均可变成本</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边际成本</a:t>
            </a:r>
          </a:p>
        </p:txBody>
      </p:sp>
    </p:spTree>
    <p:extLst>
      <p:ext uri="{BB962C8B-B14F-4D97-AF65-F5344CB8AC3E}">
        <p14:creationId xmlns:p14="http://schemas.microsoft.com/office/powerpoint/2010/main" val="27760385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4" name="内容占位符 3">
            <a:extLst>
              <a:ext uri="{FF2B5EF4-FFF2-40B4-BE49-F238E27FC236}">
                <a16:creationId xmlns:a16="http://schemas.microsoft.com/office/drawing/2014/main" xmlns="" id="{11763555-BC1E-4DDA-9C53-F7E695EDAF81}"/>
              </a:ext>
            </a:extLst>
          </p:cNvPr>
          <p:cNvSpPr>
            <a:spLocks noGrp="1"/>
          </p:cNvSpPr>
          <p:nvPr>
            <p:ph idx="1"/>
          </p:nvPr>
        </p:nvSpPr>
        <p:spPr/>
        <p:txBody>
          <a:bodyPr>
            <a:norm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完全垄断市场的特征有</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整个行业内具有很多的生产者和消费者</a:t>
            </a: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整个行业内只有一个生产者</a:t>
            </a: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其他企业进入这一市场非常困难</a:t>
            </a: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企业生产的产品具有差别性</a:t>
            </a: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少数几个企业控制一个行业的供给</a:t>
            </a:r>
          </a:p>
          <a:p>
            <a:endParaRPr lang="zh-CN" altLang="en-US" dirty="0"/>
          </a:p>
        </p:txBody>
      </p:sp>
    </p:spTree>
    <p:extLst>
      <p:ext uri="{BB962C8B-B14F-4D97-AF65-F5344CB8AC3E}">
        <p14:creationId xmlns:p14="http://schemas.microsoft.com/office/powerpoint/2010/main" val="32730148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4" name="内容占位符 3">
            <a:extLst>
              <a:ext uri="{FF2B5EF4-FFF2-40B4-BE49-F238E27FC236}">
                <a16:creationId xmlns:a16="http://schemas.microsoft.com/office/drawing/2014/main" xmlns="" id="{11763555-BC1E-4DDA-9C53-F7E695EDAF81}"/>
              </a:ext>
            </a:extLst>
          </p:cNvPr>
          <p:cNvSpPr>
            <a:spLocks noGrp="1"/>
          </p:cNvSpPr>
          <p:nvPr>
            <p:ph idx="1"/>
          </p:nvPr>
        </p:nvSpPr>
        <p:spPr/>
        <p:txBody>
          <a:bodyPr>
            <a:norm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5</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关于完全竞争生产者的要素供给曲线，下列说法中不正确的有</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其要素供给曲线是垂直线</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生产者对生产要素的价格有一定的掌控能力</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要素价格为常数</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要素供给曲线为</a:t>
            </a:r>
            <a:r>
              <a:rPr lang="en-US" altLang="zh-CN" dirty="0">
                <a:solidFill>
                  <a:schemeClr val="tx1"/>
                </a:solidFill>
                <a:latin typeface="微软雅黑" panose="020B0503020204020204" pitchFamily="34" charset="-122"/>
                <a:ea typeface="微软雅黑" panose="020B0503020204020204" pitchFamily="34" charset="-122"/>
              </a:rPr>
              <a:t>MFC=AFC=W</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边际要素成本曲线与平均要素成本曲线与要素供给曲线重合</a:t>
            </a:r>
          </a:p>
          <a:p>
            <a:endParaRPr lang="zh-CN" altLang="en-US" dirty="0"/>
          </a:p>
        </p:txBody>
      </p:sp>
    </p:spTree>
    <p:extLst>
      <p:ext uri="{BB962C8B-B14F-4D97-AF65-F5344CB8AC3E}">
        <p14:creationId xmlns:p14="http://schemas.microsoft.com/office/powerpoint/2010/main" val="1475189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pPr>
              <a:lnSpc>
                <a:spcPct val="150000"/>
              </a:lnSpc>
            </a:pPr>
            <a:r>
              <a:rPr lang="en-US" altLang="zh-CN" b="1" dirty="0">
                <a:solidFill>
                  <a:schemeClr val="tx1"/>
                </a:solidFill>
                <a:latin typeface="微软雅黑" panose="020B0503020204020204" pitchFamily="34" charset="-122"/>
                <a:ea typeface="微软雅黑" panose="020B0503020204020204" pitchFamily="34" charset="-122"/>
              </a:rPr>
              <a:t/>
            </a:r>
            <a:br>
              <a:rPr lang="en-US" altLang="zh-CN" b="1" dirty="0">
                <a:solidFill>
                  <a:schemeClr val="tx1"/>
                </a:solidFill>
                <a:latin typeface="微软雅黑" panose="020B0503020204020204" pitchFamily="34" charset="-122"/>
                <a:ea typeface="微软雅黑" panose="020B0503020204020204" pitchFamily="34" charset="-122"/>
              </a:rPr>
            </a:br>
            <a:r>
              <a:rPr lang="zh-CN" altLang="en-US" b="1" dirty="0">
                <a:solidFill>
                  <a:schemeClr val="tx1"/>
                </a:solidFill>
                <a:latin typeface="微软雅黑" panose="020B0503020204020204" pitchFamily="34" charset="-122"/>
                <a:ea typeface="微软雅黑" panose="020B0503020204020204" pitchFamily="34" charset="-122"/>
              </a:rPr>
              <a:t>试卷题型、题量及分值分布情况</a:t>
            </a:r>
            <a:r>
              <a:rPr lang="en-US" altLang="zh-CN" b="1" dirty="0">
                <a:solidFill>
                  <a:schemeClr val="tx1"/>
                </a:solidFill>
                <a:latin typeface="微软雅黑" panose="020B0503020204020204" pitchFamily="34" charset="-122"/>
                <a:ea typeface="微软雅黑" panose="020B0503020204020204" pitchFamily="34" charset="-122"/>
              </a:rPr>
              <a:t/>
            </a:r>
            <a:br>
              <a:rPr lang="en-US" altLang="zh-CN" b="1" dirty="0">
                <a:solidFill>
                  <a:schemeClr val="tx1"/>
                </a:solidFill>
                <a:latin typeface="微软雅黑" panose="020B0503020204020204" pitchFamily="34" charset="-122"/>
                <a:ea typeface="微软雅黑" panose="020B0503020204020204" pitchFamily="34" charset="-122"/>
              </a:rPr>
            </a:br>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899592" y="1419622"/>
            <a:ext cx="6831330" cy="3281045"/>
          </a:xfrm>
        </p:spPr>
        <p:txBody>
          <a:bodyPr>
            <a:normAutofit/>
          </a:bodyPr>
          <a:lstStyle/>
          <a:p>
            <a:pPr marL="114300" indent="0" fontAlgn="auto">
              <a:lnSpc>
                <a:spcPct val="150000"/>
              </a:lnSpc>
              <a:spcBef>
                <a:spcPts val="0"/>
              </a:spcBef>
              <a:buNone/>
            </a:pPr>
            <a:r>
              <a:rPr lang="zh-CN" altLang="en-US" dirty="0">
                <a:solidFill>
                  <a:schemeClr val="tx1"/>
                </a:solidFill>
                <a:latin typeface="微软雅黑" panose="020B0503020204020204" pitchFamily="34" charset="-122"/>
                <a:ea typeface="微软雅黑" panose="020B0503020204020204" pitchFamily="34" charset="-122"/>
              </a:rPr>
              <a:t>一、单项选择题</a:t>
            </a:r>
            <a:r>
              <a:rPr lang="en-US" altLang="zh-CN" dirty="0">
                <a:solidFill>
                  <a:schemeClr val="tx1"/>
                </a:solidFill>
                <a:latin typeface="微软雅黑" panose="020B0503020204020204" pitchFamily="34" charset="-122"/>
                <a:ea typeface="微软雅黑" panose="020B0503020204020204" pitchFamily="34" charset="-122"/>
              </a:rPr>
              <a:t>70</a:t>
            </a:r>
            <a:r>
              <a:rPr lang="zh-CN" altLang="en-US" dirty="0">
                <a:solidFill>
                  <a:schemeClr val="tx1"/>
                </a:solidFill>
                <a:latin typeface="微软雅黑" panose="020B0503020204020204" pitchFamily="34" charset="-122"/>
                <a:ea typeface="微软雅黑" panose="020B0503020204020204" pitchFamily="34" charset="-122"/>
              </a:rPr>
              <a:t>题，每题</a:t>
            </a: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分，共</a:t>
            </a:r>
            <a:r>
              <a:rPr lang="en-US" altLang="zh-CN" dirty="0">
                <a:solidFill>
                  <a:schemeClr val="tx1"/>
                </a:solidFill>
                <a:latin typeface="微软雅黑" panose="020B0503020204020204" pitchFamily="34" charset="-122"/>
                <a:ea typeface="微软雅黑" panose="020B0503020204020204" pitchFamily="34" charset="-122"/>
              </a:rPr>
              <a:t>70</a:t>
            </a:r>
            <a:r>
              <a:rPr lang="zh-CN" altLang="en-US" dirty="0">
                <a:solidFill>
                  <a:schemeClr val="tx1"/>
                </a:solidFill>
                <a:latin typeface="微软雅黑" panose="020B0503020204020204" pitchFamily="34" charset="-122"/>
                <a:ea typeface="微软雅黑" panose="020B0503020204020204" pitchFamily="34" charset="-122"/>
              </a:rPr>
              <a:t>分。</a:t>
            </a:r>
          </a:p>
          <a:p>
            <a:pPr marL="85725" indent="0">
              <a:lnSpc>
                <a:spcPct val="150000"/>
              </a:lnSpc>
              <a:buNone/>
            </a:pPr>
            <a:r>
              <a:rPr lang="zh-CN" altLang="en-US" dirty="0">
                <a:solidFill>
                  <a:schemeClr val="tx1"/>
                </a:solidFill>
                <a:latin typeface="微软雅黑" panose="020B0503020204020204" pitchFamily="34" charset="-122"/>
                <a:ea typeface="微软雅黑" panose="020B0503020204020204" pitchFamily="34" charset="-122"/>
              </a:rPr>
              <a:t>二、多项选择题</a:t>
            </a:r>
            <a:r>
              <a:rPr lang="en-US" altLang="zh-CN" dirty="0">
                <a:solidFill>
                  <a:schemeClr val="tx1"/>
                </a:solidFill>
                <a:latin typeface="微软雅黑" panose="020B0503020204020204" pitchFamily="34" charset="-122"/>
                <a:ea typeface="微软雅黑" panose="020B0503020204020204" pitchFamily="34" charset="-122"/>
              </a:rPr>
              <a:t>35</a:t>
            </a:r>
            <a:r>
              <a:rPr lang="zh-CN" altLang="en-US" dirty="0">
                <a:solidFill>
                  <a:schemeClr val="tx1"/>
                </a:solidFill>
                <a:latin typeface="微软雅黑" panose="020B0503020204020204" pitchFamily="34" charset="-122"/>
                <a:ea typeface="微软雅黑" panose="020B0503020204020204" pitchFamily="34" charset="-122"/>
              </a:rPr>
              <a:t>题，每题</a:t>
            </a: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分，共</a:t>
            </a:r>
            <a:r>
              <a:rPr lang="en-US" altLang="zh-CN" dirty="0">
                <a:solidFill>
                  <a:schemeClr val="tx1"/>
                </a:solidFill>
                <a:latin typeface="微软雅黑" panose="020B0503020204020204" pitchFamily="34" charset="-122"/>
                <a:ea typeface="微软雅黑" panose="020B0503020204020204" pitchFamily="34" charset="-122"/>
              </a:rPr>
              <a:t>70</a:t>
            </a:r>
            <a:r>
              <a:rPr lang="zh-CN" altLang="en-US" dirty="0">
                <a:solidFill>
                  <a:schemeClr val="tx1"/>
                </a:solidFill>
                <a:latin typeface="微软雅黑" panose="020B0503020204020204" pitchFamily="34" charset="-122"/>
                <a:ea typeface="微软雅黑" panose="020B0503020204020204" pitchFamily="34" charset="-122"/>
              </a:rPr>
              <a:t>分。</a:t>
            </a:r>
          </a:p>
          <a:p>
            <a:pPr marL="85725" indent="0">
              <a:lnSpc>
                <a:spcPct val="150000"/>
              </a:lnSpc>
              <a:buNone/>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1811672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4" name="内容占位符 3">
            <a:extLst>
              <a:ext uri="{FF2B5EF4-FFF2-40B4-BE49-F238E27FC236}">
                <a16:creationId xmlns:a16="http://schemas.microsoft.com/office/drawing/2014/main" xmlns="" id="{11763555-BC1E-4DDA-9C53-F7E695EDAF81}"/>
              </a:ext>
            </a:extLst>
          </p:cNvPr>
          <p:cNvSpPr>
            <a:spLocks noGrp="1"/>
          </p:cNvSpPr>
          <p:nvPr>
            <p:ph idx="1"/>
          </p:nvPr>
        </p:nvSpPr>
        <p:spPr/>
        <p:txBody>
          <a:bodyPr>
            <a:norm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6</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关于总供给的说法</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正确的有</a:t>
            </a:r>
            <a:r>
              <a:rPr lang="en-US" altLang="zh-CN" dirty="0">
                <a:solidFill>
                  <a:schemeClr val="tx1"/>
                </a:solidFill>
                <a:latin typeface="微软雅黑" panose="020B0503020204020204" pitchFamily="34" charset="-122"/>
                <a:ea typeface="微软雅黑" panose="020B0503020204020204" pitchFamily="34" charset="-122"/>
              </a:rPr>
              <a:t> (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政府购买是影响总供给的重要因素</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总供给的变动主要取决于企业的利润水平</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企业预期是影响总供给的重要因素</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总供给曲线向右下方倾斜</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长期总供给曲线是一条与横轴</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总产出</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相交的垂直线</a:t>
            </a:r>
          </a:p>
          <a:p>
            <a:endParaRPr lang="zh-CN" altLang="en-US" dirty="0"/>
          </a:p>
        </p:txBody>
      </p:sp>
    </p:spTree>
    <p:extLst>
      <p:ext uri="{BB962C8B-B14F-4D97-AF65-F5344CB8AC3E}">
        <p14:creationId xmlns:p14="http://schemas.microsoft.com/office/powerpoint/2010/main" val="16871264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4" name="内容占位符 3">
            <a:extLst>
              <a:ext uri="{FF2B5EF4-FFF2-40B4-BE49-F238E27FC236}">
                <a16:creationId xmlns:a16="http://schemas.microsoft.com/office/drawing/2014/main" xmlns="" id="{11763555-BC1E-4DDA-9C53-F7E695EDAF81}"/>
              </a:ext>
            </a:extLst>
          </p:cNvPr>
          <p:cNvSpPr>
            <a:spLocks noGrp="1"/>
          </p:cNvSpPr>
          <p:nvPr>
            <p:ph idx="1"/>
          </p:nvPr>
        </p:nvSpPr>
        <p:spPr/>
        <p:txBody>
          <a:bodyPr>
            <a:normAutofit fontScale="92500" lnSpcReduction="20000"/>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7</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关于经济周期，下列说法正确的是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a:t>
            </a:r>
          </a:p>
          <a:p>
            <a:pPr marL="85725" indent="0">
              <a:lnSpc>
                <a:spcPct val="150000"/>
              </a:lnSpc>
              <a:buNone/>
            </a:pPr>
            <a:r>
              <a:rPr lang="en-US" altLang="zh-CN" dirty="0">
                <a:solidFill>
                  <a:schemeClr val="tx1"/>
                </a:solidFill>
                <a:latin typeface="微软雅黑" panose="020B0503020204020204" pitchFamily="34" charset="-122"/>
                <a:ea typeface="微软雅黑" panose="020B0503020204020204" pitchFamily="34" charset="-122"/>
              </a:rPr>
              <a:t> A.</a:t>
            </a:r>
            <a:r>
              <a:rPr lang="zh-CN" altLang="zh-CN" dirty="0">
                <a:solidFill>
                  <a:schemeClr val="tx1"/>
                </a:solidFill>
                <a:latin typeface="微软雅黑" panose="020B0503020204020204" pitchFamily="34" charset="-122"/>
                <a:ea typeface="微软雅黑" panose="020B0503020204020204" pitchFamily="34" charset="-122"/>
              </a:rPr>
              <a:t>经济周期是总体经济活动</a:t>
            </a:r>
          </a:p>
          <a:p>
            <a:pPr marL="85725" indent="0">
              <a:lnSpc>
                <a:spcPct val="150000"/>
              </a:lnSpc>
              <a:buNone/>
            </a:pPr>
            <a:r>
              <a:rPr lang="en-US" altLang="zh-CN" dirty="0">
                <a:solidFill>
                  <a:schemeClr val="tx1"/>
                </a:solidFill>
                <a:latin typeface="微软雅黑" panose="020B0503020204020204" pitchFamily="34" charset="-122"/>
                <a:ea typeface="微软雅黑" panose="020B0503020204020204" pitchFamily="34" charset="-122"/>
              </a:rPr>
              <a:t> B.</a:t>
            </a:r>
            <a:r>
              <a:rPr lang="zh-CN" altLang="zh-CN" dirty="0">
                <a:solidFill>
                  <a:schemeClr val="tx1"/>
                </a:solidFill>
                <a:latin typeface="微软雅黑" panose="020B0503020204020204" pitchFamily="34" charset="-122"/>
                <a:ea typeface="微软雅黑" panose="020B0503020204020204" pitchFamily="34" charset="-122"/>
              </a:rPr>
              <a:t>经济周期是个别部门或个别经济总量指标</a:t>
            </a:r>
          </a:p>
          <a:p>
            <a:pPr marL="85725" indent="0">
              <a:lnSpc>
                <a:spcPct val="150000"/>
              </a:lnSpc>
              <a:buNone/>
            </a:pPr>
            <a:r>
              <a:rPr lang="en-US" altLang="zh-CN" dirty="0">
                <a:solidFill>
                  <a:schemeClr val="tx1"/>
                </a:solidFill>
                <a:latin typeface="微软雅黑" panose="020B0503020204020204" pitchFamily="34" charset="-122"/>
                <a:ea typeface="微软雅黑" panose="020B0503020204020204" pitchFamily="34" charset="-122"/>
              </a:rPr>
              <a:t> C.</a:t>
            </a:r>
            <a:r>
              <a:rPr lang="zh-CN" altLang="zh-CN" dirty="0">
                <a:solidFill>
                  <a:schemeClr val="tx1"/>
                </a:solidFill>
                <a:latin typeface="微软雅黑" panose="020B0503020204020204" pitchFamily="34" charset="-122"/>
                <a:ea typeface="微软雅黑" panose="020B0503020204020204" pitchFamily="34" charset="-122"/>
              </a:rPr>
              <a:t>经济周期是指总体经济活动沿着经济增长的总体趋势而出现的有规律的扩张和收缩</a:t>
            </a:r>
          </a:p>
          <a:p>
            <a:pPr marL="85725" indent="0">
              <a:lnSpc>
                <a:spcPct val="150000"/>
              </a:lnSpc>
              <a:buNone/>
            </a:pPr>
            <a:r>
              <a:rPr lang="en-US" altLang="zh-CN" dirty="0">
                <a:solidFill>
                  <a:schemeClr val="tx1"/>
                </a:solidFill>
                <a:latin typeface="微软雅黑" panose="020B0503020204020204" pitchFamily="34" charset="-122"/>
                <a:ea typeface="微软雅黑" panose="020B0503020204020204" pitchFamily="34" charset="-122"/>
              </a:rPr>
              <a:t> D.</a:t>
            </a:r>
            <a:r>
              <a:rPr lang="zh-CN" altLang="zh-CN" dirty="0">
                <a:solidFill>
                  <a:schemeClr val="tx1"/>
                </a:solidFill>
                <a:latin typeface="微软雅黑" panose="020B0503020204020204" pitchFamily="34" charset="-122"/>
                <a:ea typeface="微软雅黑" panose="020B0503020204020204" pitchFamily="34" charset="-122"/>
              </a:rPr>
              <a:t>经济周期按波动的时间长短可以分为古典型周期和增长型周期</a:t>
            </a:r>
          </a:p>
          <a:p>
            <a:pPr marL="85725" indent="0">
              <a:lnSpc>
                <a:spcPct val="150000"/>
              </a:lnSpc>
              <a:buNone/>
            </a:pPr>
            <a:r>
              <a:rPr lang="en-US" altLang="zh-CN" dirty="0">
                <a:solidFill>
                  <a:schemeClr val="tx1"/>
                </a:solidFill>
                <a:latin typeface="微软雅黑" panose="020B0503020204020204" pitchFamily="34" charset="-122"/>
                <a:ea typeface="微软雅黑" panose="020B0503020204020204" pitchFamily="34" charset="-122"/>
              </a:rPr>
              <a:t> E.</a:t>
            </a:r>
            <a:r>
              <a:rPr lang="zh-CN" altLang="zh-CN" dirty="0">
                <a:solidFill>
                  <a:schemeClr val="tx1"/>
                </a:solidFill>
                <a:latin typeface="微软雅黑" panose="020B0503020204020204" pitchFamily="34" charset="-122"/>
                <a:ea typeface="微软雅黑" panose="020B0503020204020204" pitchFamily="34" charset="-122"/>
              </a:rPr>
              <a:t>经济周期需要通过一组经济总量指标，包括</a:t>
            </a:r>
            <a:r>
              <a:rPr lang="en-US" altLang="zh-CN" dirty="0">
                <a:solidFill>
                  <a:schemeClr val="tx1"/>
                </a:solidFill>
                <a:latin typeface="微软雅黑" panose="020B0503020204020204" pitchFamily="34" charset="-122"/>
                <a:ea typeface="微软雅黑" panose="020B0503020204020204" pitchFamily="34" charset="-122"/>
              </a:rPr>
              <a:t>GDP</a:t>
            </a:r>
            <a:r>
              <a:rPr lang="zh-CN" altLang="zh-CN" dirty="0">
                <a:solidFill>
                  <a:schemeClr val="tx1"/>
                </a:solidFill>
                <a:latin typeface="微软雅黑" panose="020B0503020204020204" pitchFamily="34" charset="-122"/>
                <a:ea typeface="微软雅黑" panose="020B0503020204020204" pitchFamily="34" charset="-122"/>
              </a:rPr>
              <a:t>、就业和金融市场指标等才能说明经济周期</a:t>
            </a:r>
          </a:p>
          <a:p>
            <a:r>
              <a:rPr lang="en-US" altLang="zh-CN" dirty="0"/>
              <a:t> </a:t>
            </a:r>
            <a:endParaRPr lang="zh-CN" altLang="zh-CN" dirty="0"/>
          </a:p>
          <a:p>
            <a:endParaRPr lang="zh-CN" altLang="en-US" dirty="0"/>
          </a:p>
        </p:txBody>
      </p:sp>
    </p:spTree>
    <p:extLst>
      <p:ext uri="{BB962C8B-B14F-4D97-AF65-F5344CB8AC3E}">
        <p14:creationId xmlns:p14="http://schemas.microsoft.com/office/powerpoint/2010/main" val="23041925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4" name="内容占位符 3">
            <a:extLst>
              <a:ext uri="{FF2B5EF4-FFF2-40B4-BE49-F238E27FC236}">
                <a16:creationId xmlns:a16="http://schemas.microsoft.com/office/drawing/2014/main" xmlns="" id="{11763555-BC1E-4DDA-9C53-F7E695EDAF81}"/>
              </a:ext>
            </a:extLst>
          </p:cNvPr>
          <p:cNvSpPr>
            <a:spLocks noGrp="1"/>
          </p:cNvSpPr>
          <p:nvPr>
            <p:ph idx="1"/>
          </p:nvPr>
        </p:nvSpPr>
        <p:spPr/>
        <p:txBody>
          <a:bodyPr>
            <a:norm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8</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下列属于间接出口补贴措施的有（）</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出口信贷</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自愿出口限制</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技术标准</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出口退税</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歧视性公共采购</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 </a:t>
            </a:r>
            <a:endParaRPr lang="zh-CN" altLang="zh-CN" dirty="0">
              <a:solidFill>
                <a:schemeClr val="tx1"/>
              </a:solidFill>
              <a:latin typeface="微软雅黑" panose="020B0503020204020204" pitchFamily="34" charset="-122"/>
              <a:ea typeface="微软雅黑" panose="020B0503020204020204" pitchFamily="34" charset="-122"/>
            </a:endParaRPr>
          </a:p>
          <a:p>
            <a:endParaRPr lang="zh-CN" altLang="en-US" dirty="0"/>
          </a:p>
        </p:txBody>
      </p:sp>
    </p:spTree>
    <p:extLst>
      <p:ext uri="{BB962C8B-B14F-4D97-AF65-F5344CB8AC3E}">
        <p14:creationId xmlns:p14="http://schemas.microsoft.com/office/powerpoint/2010/main" val="29841709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a:solidFill>
                  <a:schemeClr val="tx1"/>
                </a:solidFill>
                <a:latin typeface="微软雅黑" panose="020B0503020204020204" pitchFamily="34" charset="-122"/>
                <a:ea typeface="微软雅黑" panose="020B0503020204020204" pitchFamily="34" charset="-122"/>
              </a:rPr>
              <a:t>  </a:t>
            </a:r>
          </a:p>
        </p:txBody>
      </p:sp>
      <p:sp>
        <p:nvSpPr>
          <p:cNvPr id="6" name="内容占位符 5">
            <a:extLst>
              <a:ext uri="{FF2B5EF4-FFF2-40B4-BE49-F238E27FC236}">
                <a16:creationId xmlns:a16="http://schemas.microsoft.com/office/drawing/2014/main" xmlns="" id="{3586C9BA-65FC-468A-83E9-97656385303E}"/>
              </a:ext>
            </a:extLst>
          </p:cNvPr>
          <p:cNvSpPr>
            <a:spLocks noGrp="1"/>
          </p:cNvSpPr>
          <p:nvPr>
            <p:ph idx="1"/>
          </p:nvPr>
        </p:nvSpPr>
        <p:spPr/>
        <p:txBody>
          <a:bodyPr>
            <a:normAutofit/>
          </a:bodyPr>
          <a:lstStyle/>
          <a:p>
            <a:pPr algn="ctr">
              <a:lnSpc>
                <a:spcPct val="150000"/>
              </a:lnSpc>
            </a:pPr>
            <a:r>
              <a:rPr lang="zh-CN" altLang="en-US" sz="2400" b="1" dirty="0">
                <a:solidFill>
                  <a:schemeClr val="tx1"/>
                </a:solidFill>
                <a:latin typeface="微软雅黑" panose="020B0503020204020204" pitchFamily="34" charset="-122"/>
                <a:ea typeface="微软雅黑" panose="020B0503020204020204" pitchFamily="34" charset="-122"/>
              </a:rPr>
              <a:t>休息时间</a:t>
            </a:r>
            <a:r>
              <a:rPr lang="zh-CN" altLang="en-US" dirty="0"/>
              <a:t/>
            </a:r>
            <a:br>
              <a:rPr lang="zh-CN" altLang="en-US" dirty="0"/>
            </a:br>
            <a:endParaRPr lang="zh-CN"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3568" y="195486"/>
            <a:ext cx="8260672" cy="779707"/>
          </a:xfrm>
        </p:spPr>
        <p:txBody>
          <a:bodyPr>
            <a:normAutofit/>
          </a:bodyPr>
          <a:lstStyle/>
          <a:p>
            <a:pPr>
              <a:lnSpc>
                <a:spcPct val="150000"/>
              </a:lnSpc>
            </a:pPr>
            <a:endParaRPr lang="zh-CN" altLang="en-US" b="1" dirty="0">
              <a:solidFill>
                <a:schemeClr val="tx1"/>
              </a:solidFill>
              <a:latin typeface="微软雅黑" panose="020B0503020204020204" pitchFamily="34" charset="-122"/>
              <a:ea typeface="微软雅黑" panose="020B0503020204020204" pitchFamily="34" charset="-122"/>
            </a:endParaRPr>
          </a:p>
        </p:txBody>
      </p:sp>
      <p:pic>
        <p:nvPicPr>
          <p:cNvPr id="5" name="内容占位符 4">
            <a:extLst>
              <a:ext uri="{FF2B5EF4-FFF2-40B4-BE49-F238E27FC236}">
                <a16:creationId xmlns:a16="http://schemas.microsoft.com/office/drawing/2014/main" xmlns="" id="{AF07AAFA-22B3-4A94-B95C-274EA804356F}"/>
              </a:ext>
            </a:extLst>
          </p:cNvPr>
          <p:cNvPicPr>
            <a:picLocks noGrp="1" noChangeAspect="1"/>
          </p:cNvPicPr>
          <p:nvPr>
            <p:ph idx="1"/>
          </p:nvPr>
        </p:nvPicPr>
        <p:blipFill>
          <a:blip r:embed="rId3"/>
          <a:stretch>
            <a:fillRect/>
          </a:stretch>
        </p:blipFill>
        <p:spPr>
          <a:xfrm>
            <a:off x="457200" y="1275606"/>
            <a:ext cx="8229600" cy="3312368"/>
          </a:xfrm>
          <a:prstGeom prst="rect">
            <a:avLst/>
          </a:prstGeom>
        </p:spPr>
      </p:pic>
    </p:spTree>
    <p:extLst>
      <p:ext uri="{BB962C8B-B14F-4D97-AF65-F5344CB8AC3E}">
        <p14:creationId xmlns:p14="http://schemas.microsoft.com/office/powerpoint/2010/main" val="20878345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a:solidFill>
                  <a:schemeClr val="tx1"/>
                </a:solidFill>
                <a:latin typeface="微软雅黑" panose="020B0503020204020204" pitchFamily="34" charset="-122"/>
                <a:ea typeface="微软雅黑" panose="020B0503020204020204" pitchFamily="34" charset="-122"/>
              </a:rPr>
              <a:t>考核第二部分知识点（十一至十七章）的题目</a:t>
            </a:r>
          </a:p>
        </p:txBody>
      </p:sp>
      <p:sp>
        <p:nvSpPr>
          <p:cNvPr id="3" name="内容占位符 2"/>
          <p:cNvSpPr>
            <a:spLocks noGrp="1"/>
          </p:cNvSpPr>
          <p:nvPr>
            <p:ph idx="1"/>
          </p:nvPr>
        </p:nvSpPr>
        <p:spPr>
          <a:xfrm>
            <a:off x="965835" y="1085850"/>
            <a:ext cx="6916420" cy="3311525"/>
          </a:xfrm>
        </p:spPr>
        <p:txBody>
          <a:bodyPr>
            <a:noAutofit/>
          </a:bodyPr>
          <a:lstStyle/>
          <a:p>
            <a:pPr lvl="0">
              <a:lnSpc>
                <a:spcPct val="150000"/>
              </a:lnSpc>
            </a:pPr>
            <a:r>
              <a:rPr lang="zh-CN" altLang="en-US" dirty="0">
                <a:solidFill>
                  <a:schemeClr val="tx1"/>
                </a:solidFill>
                <a:latin typeface="微软雅黑" panose="020B0503020204020204" pitchFamily="34" charset="-122"/>
                <a:ea typeface="微软雅黑" panose="020B0503020204020204" pitchFamily="34" charset="-122"/>
              </a:rPr>
              <a:t>一、单项选择题</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能够从微观层面清晰地追踪政府财政支出的去向和具体用途的，是按支出</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进行的分类。</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功能</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经济</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最终结果</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发生时间</a:t>
            </a: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1432412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426085" y="931545"/>
            <a:ext cx="8441690" cy="3909060"/>
          </a:xfrm>
        </p:spPr>
        <p:txBody>
          <a:bodyPr>
            <a:normAutofit fontScale="77500" lnSpcReduction="20000"/>
          </a:bodyPr>
          <a:lstStyle/>
          <a:p>
            <a:pPr lvl="0"/>
            <a:endParaRPr lang="en-US" altLang="zh-CN" dirty="0"/>
          </a:p>
          <a:p>
            <a:pPr>
              <a:lnSpc>
                <a:spcPct val="170000"/>
              </a:lnSpc>
            </a:pPr>
            <a:r>
              <a:rPr lang="en-US" altLang="zh-CN" sz="2300" dirty="0">
                <a:solidFill>
                  <a:schemeClr val="tx1"/>
                </a:solidFill>
                <a:latin typeface="微软雅黑" panose="020B0503020204020204" pitchFamily="34" charset="-122"/>
                <a:ea typeface="微软雅黑" panose="020B0503020204020204" pitchFamily="34" charset="-122"/>
              </a:rPr>
              <a:t>2</a:t>
            </a:r>
            <a:r>
              <a:rPr lang="zh-CN" altLang="en-US"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财政幻觉是指</a:t>
            </a:r>
            <a:r>
              <a:rPr lang="en-US" altLang="zh-CN"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　</a:t>
            </a:r>
            <a:r>
              <a:rPr lang="en-US" altLang="zh-CN"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a:t>
            </a:r>
            <a:r>
              <a:rPr lang="en-US" altLang="zh-CN" sz="2300" dirty="0">
                <a:solidFill>
                  <a:schemeClr val="tx1"/>
                </a:solidFill>
                <a:latin typeface="微软雅黑" panose="020B0503020204020204" pitchFamily="34" charset="-122"/>
                <a:ea typeface="微软雅黑" panose="020B0503020204020204" pitchFamily="34" charset="-122"/>
              </a:rPr>
              <a:t/>
            </a:r>
            <a:br>
              <a:rPr lang="en-US" altLang="zh-CN" sz="2300" dirty="0">
                <a:solidFill>
                  <a:schemeClr val="tx1"/>
                </a:solidFill>
                <a:latin typeface="微软雅黑" panose="020B0503020204020204" pitchFamily="34" charset="-122"/>
                <a:ea typeface="微软雅黑" panose="020B0503020204020204" pitchFamily="34" charset="-122"/>
              </a:rPr>
            </a:br>
            <a:r>
              <a:rPr lang="en-US" altLang="zh-CN" sz="2300" dirty="0">
                <a:solidFill>
                  <a:schemeClr val="tx1"/>
                </a:solidFill>
                <a:latin typeface="微软雅黑" panose="020B0503020204020204" pitchFamily="34" charset="-122"/>
                <a:ea typeface="微软雅黑" panose="020B0503020204020204" pitchFamily="34" charset="-122"/>
              </a:rPr>
              <a:t>A.</a:t>
            </a:r>
            <a:r>
              <a:rPr lang="zh-CN" altLang="zh-CN" sz="2300" dirty="0">
                <a:solidFill>
                  <a:schemeClr val="tx1"/>
                </a:solidFill>
                <a:latin typeface="微软雅黑" panose="020B0503020204020204" pitchFamily="34" charset="-122"/>
                <a:ea typeface="微软雅黑" panose="020B0503020204020204" pitchFamily="34" charset="-122"/>
              </a:rPr>
              <a:t>民众通常更关心减轻税收负担，却忽视了可能享受的公共服务水平也会降低</a:t>
            </a:r>
            <a:r>
              <a:rPr lang="en-US" altLang="zh-CN" sz="2300" dirty="0">
                <a:solidFill>
                  <a:schemeClr val="tx1"/>
                </a:solidFill>
                <a:latin typeface="微软雅黑" panose="020B0503020204020204" pitchFamily="34" charset="-122"/>
                <a:ea typeface="微软雅黑" panose="020B0503020204020204" pitchFamily="34" charset="-122"/>
              </a:rPr>
              <a:t/>
            </a:r>
            <a:br>
              <a:rPr lang="en-US" altLang="zh-CN" sz="2300" dirty="0">
                <a:solidFill>
                  <a:schemeClr val="tx1"/>
                </a:solidFill>
                <a:latin typeface="微软雅黑" panose="020B0503020204020204" pitchFamily="34" charset="-122"/>
                <a:ea typeface="微软雅黑" panose="020B0503020204020204" pitchFamily="34" charset="-122"/>
              </a:rPr>
            </a:br>
            <a:r>
              <a:rPr lang="en-US" altLang="zh-CN" sz="2300" dirty="0">
                <a:solidFill>
                  <a:schemeClr val="tx1"/>
                </a:solidFill>
                <a:latin typeface="微软雅黑" panose="020B0503020204020204" pitchFamily="34" charset="-122"/>
                <a:ea typeface="微软雅黑" panose="020B0503020204020204" pitchFamily="34" charset="-122"/>
              </a:rPr>
              <a:t>B.</a:t>
            </a:r>
            <a:r>
              <a:rPr lang="zh-CN" altLang="zh-CN" sz="2300" dirty="0">
                <a:solidFill>
                  <a:schemeClr val="tx1"/>
                </a:solidFill>
                <a:latin typeface="微软雅黑" panose="020B0503020204020204" pitchFamily="34" charset="-122"/>
                <a:ea typeface="微软雅黑" panose="020B0503020204020204" pitchFamily="34" charset="-122"/>
              </a:rPr>
              <a:t>民众通常相信随着经济的发展，市场失灵问题会越来越少，政府支出规模会保持稳定</a:t>
            </a:r>
            <a:r>
              <a:rPr lang="en-US" altLang="zh-CN" sz="2300" dirty="0">
                <a:solidFill>
                  <a:schemeClr val="tx1"/>
                </a:solidFill>
                <a:latin typeface="微软雅黑" panose="020B0503020204020204" pitchFamily="34" charset="-122"/>
                <a:ea typeface="微软雅黑" panose="020B0503020204020204" pitchFamily="34" charset="-122"/>
              </a:rPr>
              <a:t/>
            </a:r>
            <a:br>
              <a:rPr lang="en-US" altLang="zh-CN" sz="2300" dirty="0">
                <a:solidFill>
                  <a:schemeClr val="tx1"/>
                </a:solidFill>
                <a:latin typeface="微软雅黑" panose="020B0503020204020204" pitchFamily="34" charset="-122"/>
                <a:ea typeface="微软雅黑" panose="020B0503020204020204" pitchFamily="34" charset="-122"/>
              </a:rPr>
            </a:br>
            <a:r>
              <a:rPr lang="en-US" altLang="zh-CN" sz="2300" dirty="0">
                <a:solidFill>
                  <a:schemeClr val="tx1"/>
                </a:solidFill>
                <a:latin typeface="微软雅黑" panose="020B0503020204020204" pitchFamily="34" charset="-122"/>
                <a:ea typeface="微软雅黑" panose="020B0503020204020204" pitchFamily="34" charset="-122"/>
              </a:rPr>
              <a:t>C.</a:t>
            </a:r>
            <a:r>
              <a:rPr lang="zh-CN" altLang="zh-CN" sz="2300" dirty="0">
                <a:solidFill>
                  <a:schemeClr val="tx1"/>
                </a:solidFill>
                <a:latin typeface="微软雅黑" panose="020B0503020204020204" pitchFamily="34" charset="-122"/>
                <a:ea typeface="微软雅黑" panose="020B0503020204020204" pitchFamily="34" charset="-122"/>
              </a:rPr>
              <a:t>民众通常更关心扩大公共支出能给自己带来的好处，却忽视了税收负担也有可能同时增长</a:t>
            </a:r>
            <a:r>
              <a:rPr lang="en-US" altLang="zh-CN" sz="2300" dirty="0">
                <a:solidFill>
                  <a:schemeClr val="tx1"/>
                </a:solidFill>
                <a:latin typeface="微软雅黑" panose="020B0503020204020204" pitchFamily="34" charset="-122"/>
                <a:ea typeface="微软雅黑" panose="020B0503020204020204" pitchFamily="34" charset="-122"/>
              </a:rPr>
              <a:t/>
            </a:r>
            <a:br>
              <a:rPr lang="en-US" altLang="zh-CN" sz="2300" dirty="0">
                <a:solidFill>
                  <a:schemeClr val="tx1"/>
                </a:solidFill>
                <a:latin typeface="微软雅黑" panose="020B0503020204020204" pitchFamily="34" charset="-122"/>
                <a:ea typeface="微软雅黑" panose="020B0503020204020204" pitchFamily="34" charset="-122"/>
              </a:rPr>
            </a:br>
            <a:r>
              <a:rPr lang="en-US" altLang="zh-CN" sz="2300" dirty="0">
                <a:solidFill>
                  <a:schemeClr val="tx1"/>
                </a:solidFill>
                <a:latin typeface="微软雅黑" panose="020B0503020204020204" pitchFamily="34" charset="-122"/>
                <a:ea typeface="微软雅黑" panose="020B0503020204020204" pitchFamily="34" charset="-122"/>
              </a:rPr>
              <a:t>D.</a:t>
            </a:r>
            <a:r>
              <a:rPr lang="zh-CN" altLang="zh-CN" sz="2300" dirty="0">
                <a:solidFill>
                  <a:schemeClr val="tx1"/>
                </a:solidFill>
                <a:latin typeface="微软雅黑" panose="020B0503020204020204" pitchFamily="34" charset="-122"/>
                <a:ea typeface="微软雅黑" panose="020B0503020204020204" pitchFamily="34" charset="-122"/>
              </a:rPr>
              <a:t>民众通常相信财政支出数量会随着不同时期财政支出作用的变化而变化</a:t>
            </a:r>
            <a:endParaRPr lang="zh-CN" altLang="en-US" sz="2300"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3</a:t>
            </a:r>
            <a:r>
              <a:rPr lang="zh-CN" altLang="en-US"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政府以社会管理者的身份，直接凭借政治权力，通过法律形式对社会产品征税，这体现了税收的</a:t>
            </a:r>
            <a:r>
              <a:rPr lang="en-US" altLang="zh-CN"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　　</a:t>
            </a:r>
            <a:r>
              <a:rPr lang="en-US" altLang="zh-CN"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A.</a:t>
            </a:r>
            <a:r>
              <a:rPr lang="zh-CN" altLang="zh-CN" sz="2300" dirty="0">
                <a:solidFill>
                  <a:schemeClr val="tx1"/>
                </a:solidFill>
                <a:latin typeface="微软雅黑" panose="020B0503020204020204" pitchFamily="34" charset="-122"/>
                <a:ea typeface="微软雅黑" panose="020B0503020204020204" pitchFamily="34" charset="-122"/>
              </a:rPr>
              <a:t>灵活性 </a:t>
            </a:r>
            <a:r>
              <a:rPr lang="en-US" altLang="zh-CN" sz="2300" dirty="0">
                <a:solidFill>
                  <a:schemeClr val="tx1"/>
                </a:solidFill>
                <a:latin typeface="微软雅黑" panose="020B0503020204020204" pitchFamily="34" charset="-122"/>
                <a:ea typeface="微软雅黑" panose="020B0503020204020204" pitchFamily="34" charset="-122"/>
              </a:rPr>
              <a:t>          B.</a:t>
            </a:r>
            <a:r>
              <a:rPr lang="zh-CN" altLang="zh-CN" sz="2300" dirty="0">
                <a:solidFill>
                  <a:schemeClr val="tx1"/>
                </a:solidFill>
                <a:latin typeface="微软雅黑" panose="020B0503020204020204" pitchFamily="34" charset="-122"/>
                <a:ea typeface="微软雅黑" panose="020B0503020204020204" pitchFamily="34" charset="-122"/>
              </a:rPr>
              <a:t>固定性</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C.</a:t>
            </a:r>
            <a:r>
              <a:rPr lang="zh-CN" altLang="zh-CN" sz="2300" dirty="0">
                <a:solidFill>
                  <a:schemeClr val="tx1"/>
                </a:solidFill>
                <a:latin typeface="微软雅黑" panose="020B0503020204020204" pitchFamily="34" charset="-122"/>
                <a:ea typeface="微软雅黑" panose="020B0503020204020204" pitchFamily="34" charset="-122"/>
              </a:rPr>
              <a:t>强制性 </a:t>
            </a:r>
            <a:r>
              <a:rPr lang="en-US" altLang="zh-CN" sz="2300" dirty="0">
                <a:solidFill>
                  <a:schemeClr val="tx1"/>
                </a:solidFill>
                <a:latin typeface="微软雅黑" panose="020B0503020204020204" pitchFamily="34" charset="-122"/>
                <a:ea typeface="微软雅黑" panose="020B0503020204020204" pitchFamily="34" charset="-122"/>
              </a:rPr>
              <a:t>          D.</a:t>
            </a:r>
            <a:r>
              <a:rPr lang="zh-CN" altLang="zh-CN" sz="2300" dirty="0">
                <a:solidFill>
                  <a:schemeClr val="tx1"/>
                </a:solidFill>
                <a:latin typeface="微软雅黑" panose="020B0503020204020204" pitchFamily="34" charset="-122"/>
                <a:ea typeface="微软雅黑" panose="020B0503020204020204" pitchFamily="34" charset="-122"/>
              </a:rPr>
              <a:t>无偿性</a:t>
            </a:r>
          </a:p>
          <a:p>
            <a:pPr lvl="0">
              <a:lnSpc>
                <a:spcPct val="160000"/>
              </a:lnSpc>
            </a:pP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0528672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426085" y="931545"/>
            <a:ext cx="8441690" cy="3909060"/>
          </a:xfrm>
        </p:spPr>
        <p:txBody>
          <a:bodyPr>
            <a:normAutofit fontScale="92500"/>
          </a:bodyPr>
          <a:lstStyle/>
          <a:p>
            <a:pPr lvl="0"/>
            <a:endParaRPr lang="en-US" altLang="zh-CN" dirty="0"/>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4</a:t>
            </a:r>
            <a:r>
              <a:rPr lang="zh-CN" altLang="en-US"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公司销售应税产品缴纳的消费税，通过提高该产品的价格将税款全部转移给该产品的购买者乙公司，这种税负转嫁方式属于</a:t>
            </a:r>
            <a:r>
              <a:rPr lang="en-US" altLang="zh-CN"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　</a:t>
            </a:r>
            <a:r>
              <a:rPr lang="en-US" altLang="zh-CN"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a:t>
            </a:r>
            <a:r>
              <a:rPr lang="en-US" altLang="zh-CN" sz="2300" dirty="0">
                <a:solidFill>
                  <a:schemeClr val="tx1"/>
                </a:solidFill>
                <a:latin typeface="微软雅黑" panose="020B0503020204020204" pitchFamily="34" charset="-122"/>
                <a:ea typeface="微软雅黑" panose="020B0503020204020204" pitchFamily="34" charset="-122"/>
              </a:rPr>
              <a:t/>
            </a:r>
            <a:br>
              <a:rPr lang="en-US" altLang="zh-CN" sz="2300" dirty="0">
                <a:solidFill>
                  <a:schemeClr val="tx1"/>
                </a:solidFill>
                <a:latin typeface="微软雅黑" panose="020B0503020204020204" pitchFamily="34" charset="-122"/>
                <a:ea typeface="微软雅黑" panose="020B0503020204020204" pitchFamily="34" charset="-122"/>
              </a:rPr>
            </a:br>
            <a:r>
              <a:rPr lang="en-US" altLang="zh-CN" sz="2300" dirty="0">
                <a:solidFill>
                  <a:schemeClr val="tx1"/>
                </a:solidFill>
                <a:latin typeface="微软雅黑" panose="020B0503020204020204" pitchFamily="34" charset="-122"/>
                <a:ea typeface="微软雅黑" panose="020B0503020204020204" pitchFamily="34" charset="-122"/>
              </a:rPr>
              <a:t>A.</a:t>
            </a:r>
            <a:r>
              <a:rPr lang="zh-CN" altLang="zh-CN" sz="2300" dirty="0">
                <a:solidFill>
                  <a:schemeClr val="tx1"/>
                </a:solidFill>
                <a:latin typeface="微软雅黑" panose="020B0503020204020204" pitchFamily="34" charset="-122"/>
                <a:ea typeface="微软雅黑" panose="020B0503020204020204" pitchFamily="34" charset="-122"/>
              </a:rPr>
              <a:t>后转 </a:t>
            </a: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B.</a:t>
            </a:r>
            <a:r>
              <a:rPr lang="zh-CN" altLang="zh-CN" sz="2300" dirty="0">
                <a:solidFill>
                  <a:schemeClr val="tx1"/>
                </a:solidFill>
                <a:latin typeface="微软雅黑" panose="020B0503020204020204" pitchFamily="34" charset="-122"/>
                <a:ea typeface="微软雅黑" panose="020B0503020204020204" pitchFamily="34" charset="-122"/>
              </a:rPr>
              <a:t>前转 </a:t>
            </a: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C.</a:t>
            </a:r>
            <a:r>
              <a:rPr lang="zh-CN" altLang="zh-CN" sz="2300" dirty="0">
                <a:solidFill>
                  <a:schemeClr val="tx1"/>
                </a:solidFill>
                <a:latin typeface="微软雅黑" panose="020B0503020204020204" pitchFamily="34" charset="-122"/>
                <a:ea typeface="微软雅黑" panose="020B0503020204020204" pitchFamily="34" charset="-122"/>
              </a:rPr>
              <a:t>消转 </a:t>
            </a: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D.</a:t>
            </a:r>
            <a:r>
              <a:rPr lang="zh-CN" altLang="zh-CN" sz="2300" dirty="0">
                <a:solidFill>
                  <a:schemeClr val="tx1"/>
                </a:solidFill>
                <a:latin typeface="微软雅黑" panose="020B0503020204020204" pitchFamily="34" charset="-122"/>
                <a:ea typeface="微软雅黑" panose="020B0503020204020204" pitchFamily="34" charset="-122"/>
              </a:rPr>
              <a:t>旁转 </a:t>
            </a:r>
          </a:p>
          <a:p>
            <a:pPr lvl="0">
              <a:lnSpc>
                <a:spcPct val="160000"/>
              </a:lnSpc>
            </a:pP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3341940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426085" y="931545"/>
            <a:ext cx="8441690" cy="3909060"/>
          </a:xfrm>
        </p:spPr>
        <p:txBody>
          <a:bodyPr>
            <a:normAutofit/>
          </a:bodyPr>
          <a:lstStyle/>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5</a:t>
            </a:r>
            <a:r>
              <a:rPr lang="zh-CN" altLang="en-US"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根据国债债务本位的不同，我国</a:t>
            </a:r>
            <a:r>
              <a:rPr lang="en-US" altLang="zh-CN" sz="2300" dirty="0">
                <a:solidFill>
                  <a:schemeClr val="tx1"/>
                </a:solidFill>
                <a:latin typeface="微软雅黑" panose="020B0503020204020204" pitchFamily="34" charset="-122"/>
                <a:ea typeface="微软雅黑" panose="020B0503020204020204" pitchFamily="34" charset="-122"/>
              </a:rPr>
              <a:t>1950</a:t>
            </a:r>
            <a:r>
              <a:rPr lang="zh-CN" altLang="zh-CN" sz="2300" dirty="0">
                <a:solidFill>
                  <a:schemeClr val="tx1"/>
                </a:solidFill>
                <a:latin typeface="微软雅黑" panose="020B0503020204020204" pitchFamily="34" charset="-122"/>
                <a:ea typeface="微软雅黑" panose="020B0503020204020204" pitchFamily="34" charset="-122"/>
              </a:rPr>
              <a:t>年发行的</a:t>
            </a:r>
            <a:r>
              <a:rPr lang="en-US" altLang="zh-CN"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人民胜利折实公债</a:t>
            </a:r>
            <a:r>
              <a:rPr lang="en-US" altLang="zh-CN"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属于</a:t>
            </a:r>
            <a:r>
              <a:rPr lang="en-US" altLang="zh-CN"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　</a:t>
            </a:r>
            <a:r>
              <a:rPr lang="en-US" altLang="zh-CN"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a:t>
            </a:r>
            <a:r>
              <a:rPr lang="en-US" altLang="zh-CN" sz="2300" dirty="0">
                <a:solidFill>
                  <a:schemeClr val="tx1"/>
                </a:solidFill>
                <a:latin typeface="微软雅黑" panose="020B0503020204020204" pitchFamily="34" charset="-122"/>
                <a:ea typeface="微软雅黑" panose="020B0503020204020204" pitchFamily="34" charset="-122"/>
              </a:rPr>
              <a:t/>
            </a:r>
            <a:br>
              <a:rPr lang="en-US" altLang="zh-CN" sz="2300" dirty="0">
                <a:solidFill>
                  <a:schemeClr val="tx1"/>
                </a:solidFill>
                <a:latin typeface="微软雅黑" panose="020B0503020204020204" pitchFamily="34" charset="-122"/>
                <a:ea typeface="微软雅黑" panose="020B0503020204020204" pitchFamily="34" charset="-122"/>
              </a:rPr>
            </a:br>
            <a:r>
              <a:rPr lang="en-US" altLang="zh-CN" sz="2300" dirty="0">
                <a:solidFill>
                  <a:schemeClr val="tx1"/>
                </a:solidFill>
                <a:latin typeface="微软雅黑" panose="020B0503020204020204" pitchFamily="34" charset="-122"/>
                <a:ea typeface="微软雅黑" panose="020B0503020204020204" pitchFamily="34" charset="-122"/>
              </a:rPr>
              <a:t>A.</a:t>
            </a:r>
            <a:r>
              <a:rPr lang="zh-CN" altLang="zh-CN" sz="2300" dirty="0">
                <a:solidFill>
                  <a:schemeClr val="tx1"/>
                </a:solidFill>
                <a:latin typeface="微软雅黑" panose="020B0503020204020204" pitchFamily="34" charset="-122"/>
                <a:ea typeface="微软雅黑" panose="020B0503020204020204" pitchFamily="34" charset="-122"/>
              </a:rPr>
              <a:t>货币国债　　</a:t>
            </a:r>
            <a:r>
              <a:rPr lang="en-US" altLang="zh-CN" sz="2300" dirty="0">
                <a:solidFill>
                  <a:schemeClr val="tx1"/>
                </a:solidFill>
                <a:latin typeface="微软雅黑" panose="020B0503020204020204" pitchFamily="34" charset="-122"/>
                <a:ea typeface="微软雅黑" panose="020B0503020204020204" pitchFamily="34" charset="-122"/>
              </a:rPr>
              <a:t>B.</a:t>
            </a:r>
            <a:r>
              <a:rPr lang="zh-CN" altLang="zh-CN" sz="2300" dirty="0">
                <a:solidFill>
                  <a:schemeClr val="tx1"/>
                </a:solidFill>
                <a:latin typeface="微软雅黑" panose="020B0503020204020204" pitchFamily="34" charset="-122"/>
                <a:ea typeface="微软雅黑" panose="020B0503020204020204" pitchFamily="34" charset="-122"/>
              </a:rPr>
              <a:t>实物国债</a:t>
            </a:r>
            <a:r>
              <a:rPr lang="en-US" altLang="zh-CN" sz="2300" dirty="0">
                <a:solidFill>
                  <a:schemeClr val="tx1"/>
                </a:solidFill>
                <a:latin typeface="微软雅黑" panose="020B0503020204020204" pitchFamily="34" charset="-122"/>
                <a:ea typeface="微软雅黑" panose="020B0503020204020204" pitchFamily="34" charset="-122"/>
              </a:rPr>
              <a:t/>
            </a:r>
            <a:br>
              <a:rPr lang="en-US" altLang="zh-CN" sz="2300" dirty="0">
                <a:solidFill>
                  <a:schemeClr val="tx1"/>
                </a:solidFill>
                <a:latin typeface="微软雅黑" panose="020B0503020204020204" pitchFamily="34" charset="-122"/>
                <a:ea typeface="微软雅黑" panose="020B0503020204020204" pitchFamily="34" charset="-122"/>
              </a:rPr>
            </a:br>
            <a:r>
              <a:rPr lang="en-US" altLang="zh-CN" sz="2300" dirty="0">
                <a:solidFill>
                  <a:schemeClr val="tx1"/>
                </a:solidFill>
                <a:latin typeface="微软雅黑" panose="020B0503020204020204" pitchFamily="34" charset="-122"/>
                <a:ea typeface="微软雅黑" panose="020B0503020204020204" pitchFamily="34" charset="-122"/>
              </a:rPr>
              <a:t>C.</a:t>
            </a:r>
            <a:r>
              <a:rPr lang="zh-CN" altLang="zh-CN" sz="2300" dirty="0">
                <a:solidFill>
                  <a:schemeClr val="tx1"/>
                </a:solidFill>
                <a:latin typeface="微软雅黑" panose="020B0503020204020204" pitchFamily="34" charset="-122"/>
                <a:ea typeface="微软雅黑" panose="020B0503020204020204" pitchFamily="34" charset="-122"/>
              </a:rPr>
              <a:t>外债　　　　</a:t>
            </a:r>
            <a:r>
              <a:rPr lang="en-US" altLang="zh-CN" sz="2300" dirty="0">
                <a:solidFill>
                  <a:schemeClr val="tx1"/>
                </a:solidFill>
                <a:latin typeface="微软雅黑" panose="020B0503020204020204" pitchFamily="34" charset="-122"/>
                <a:ea typeface="微软雅黑" panose="020B0503020204020204" pitchFamily="34" charset="-122"/>
              </a:rPr>
              <a:t>D.</a:t>
            </a:r>
            <a:r>
              <a:rPr lang="zh-CN" altLang="zh-CN" sz="2300" dirty="0">
                <a:solidFill>
                  <a:schemeClr val="tx1"/>
                </a:solidFill>
                <a:latin typeface="微软雅黑" panose="020B0503020204020204" pitchFamily="34" charset="-122"/>
                <a:ea typeface="微软雅黑" panose="020B0503020204020204" pitchFamily="34" charset="-122"/>
              </a:rPr>
              <a:t>短期国债</a:t>
            </a:r>
            <a:r>
              <a:rPr lang="en-US" altLang="zh-CN" sz="2300" dirty="0">
                <a:solidFill>
                  <a:schemeClr val="tx1"/>
                </a:solidFill>
                <a:latin typeface="微软雅黑" panose="020B0503020204020204" pitchFamily="34" charset="-122"/>
                <a:ea typeface="微软雅黑" panose="020B0503020204020204" pitchFamily="34" charset="-122"/>
              </a:rPr>
              <a:t/>
            </a:r>
            <a:br>
              <a:rPr lang="en-US" altLang="zh-CN" sz="2300" dirty="0">
                <a:solidFill>
                  <a:schemeClr val="tx1"/>
                </a:solidFill>
                <a:latin typeface="微软雅黑" panose="020B0503020204020204" pitchFamily="34" charset="-122"/>
                <a:ea typeface="微软雅黑" panose="020B0503020204020204" pitchFamily="34" charset="-122"/>
              </a:rPr>
            </a:br>
            <a:endParaRPr lang="zh-CN" altLang="en-US" sz="23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400486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normAutofit fontScale="90000"/>
          </a:bodyPr>
          <a:lstStyle/>
          <a:p>
            <a:pPr>
              <a:lnSpc>
                <a:spcPct val="150000"/>
              </a:lnSpc>
            </a:pPr>
            <a:r>
              <a:rPr lang="en-US" altLang="zh-CN"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r>
            <a:br>
              <a:rPr lang="en-US" altLang="zh-CN"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br>
            <a:r>
              <a:rPr lang="en-US" altLang="zh-CN"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r>
            <a:br>
              <a:rPr lang="en-US" altLang="zh-CN"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br>
            <a:r>
              <a:rPr lang="en-US" altLang="zh-CN"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r>
            <a:br>
              <a:rPr lang="en-US" altLang="zh-CN"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br>
            <a:r>
              <a:rPr lang="zh-CN" altLang="en-US"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本次课程内容</a:t>
            </a:r>
            <a:r>
              <a:rPr lang="en-US" altLang="zh-CN"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r>
            <a:br>
              <a:rPr lang="en-US" altLang="zh-CN"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br>
            <a:r>
              <a:rPr lang="en-US" altLang="zh-CN"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r>
            <a:br>
              <a:rPr lang="zh-CN" altLang="en-US"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br>
            <a:r>
              <a:rPr lang="zh-CN" altLang="en-US"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r>
            <a:br>
              <a:rPr lang="zh-CN" altLang="en-US"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br>
            <a:endParaRPr lang="zh-CN" altLang="en-US"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3" name="图片 2">
            <a:extLst>
              <a:ext uri="{FF2B5EF4-FFF2-40B4-BE49-F238E27FC236}">
                <a16:creationId xmlns:a16="http://schemas.microsoft.com/office/drawing/2014/main" xmlns="" id="{42F1F68B-C565-4112-A3CF-397798D7BA74}"/>
              </a:ext>
            </a:extLst>
          </p:cNvPr>
          <p:cNvPicPr>
            <a:picLocks noChangeAspect="1"/>
          </p:cNvPicPr>
          <p:nvPr/>
        </p:nvPicPr>
        <p:blipFill>
          <a:blip r:embed="rId2"/>
          <a:stretch>
            <a:fillRect/>
          </a:stretch>
        </p:blipFill>
        <p:spPr>
          <a:xfrm>
            <a:off x="2339752" y="919279"/>
            <a:ext cx="5680446" cy="3909813"/>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426085" y="931545"/>
            <a:ext cx="8441690" cy="3909060"/>
          </a:xfrm>
        </p:spPr>
        <p:txBody>
          <a:bodyPr>
            <a:normAutofit/>
          </a:bodyPr>
          <a:lstStyle/>
          <a:p>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6</a:t>
            </a:r>
            <a:r>
              <a:rPr lang="zh-CN" altLang="en-US"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下列税种中，属于资源税类的是</a:t>
            </a:r>
            <a:r>
              <a:rPr lang="en-US" altLang="zh-CN" sz="2300" dirty="0">
                <a:solidFill>
                  <a:schemeClr val="tx1"/>
                </a:solidFill>
                <a:latin typeface="微软雅黑" panose="020B0503020204020204" pitchFamily="34" charset="-122"/>
                <a:ea typeface="微软雅黑" panose="020B0503020204020204" pitchFamily="34" charset="-122"/>
              </a:rPr>
              <a:t>(   )</a:t>
            </a:r>
            <a:r>
              <a:rPr lang="zh-CN" altLang="zh-CN" sz="23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A.</a:t>
            </a:r>
            <a:r>
              <a:rPr lang="zh-CN" altLang="zh-CN" sz="2300" dirty="0">
                <a:solidFill>
                  <a:schemeClr val="tx1"/>
                </a:solidFill>
                <a:latin typeface="微软雅黑" panose="020B0503020204020204" pitchFamily="34" charset="-122"/>
                <a:ea typeface="微软雅黑" panose="020B0503020204020204" pitchFamily="34" charset="-122"/>
              </a:rPr>
              <a:t>土地使用税 </a:t>
            </a:r>
            <a:r>
              <a:rPr lang="en-US" altLang="zh-CN" sz="2300"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B.</a:t>
            </a:r>
            <a:r>
              <a:rPr lang="zh-CN" altLang="zh-CN" sz="2300" dirty="0">
                <a:solidFill>
                  <a:schemeClr val="tx1"/>
                </a:solidFill>
                <a:latin typeface="微软雅黑" panose="020B0503020204020204" pitchFamily="34" charset="-122"/>
                <a:ea typeface="微软雅黑" panose="020B0503020204020204" pitchFamily="34" charset="-122"/>
              </a:rPr>
              <a:t>城市维护建设税</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C.</a:t>
            </a:r>
            <a:r>
              <a:rPr lang="zh-CN" altLang="zh-CN" sz="2300" dirty="0">
                <a:solidFill>
                  <a:schemeClr val="tx1"/>
                </a:solidFill>
                <a:latin typeface="微软雅黑" panose="020B0503020204020204" pitchFamily="34" charset="-122"/>
                <a:ea typeface="微软雅黑" panose="020B0503020204020204" pitchFamily="34" charset="-122"/>
              </a:rPr>
              <a:t>增值税 </a:t>
            </a:r>
            <a:r>
              <a:rPr lang="en-US" altLang="zh-CN" sz="2300"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D.</a:t>
            </a:r>
            <a:r>
              <a:rPr lang="zh-CN" altLang="zh-CN" sz="2300" dirty="0">
                <a:solidFill>
                  <a:schemeClr val="tx1"/>
                </a:solidFill>
                <a:latin typeface="微软雅黑" panose="020B0503020204020204" pitchFamily="34" charset="-122"/>
                <a:ea typeface="微软雅黑" panose="020B0503020204020204" pitchFamily="34" charset="-122"/>
              </a:rPr>
              <a:t>房产税</a:t>
            </a:r>
          </a:p>
          <a:p>
            <a:pPr>
              <a:lnSpc>
                <a:spcPct val="160000"/>
              </a:lnSpc>
            </a:pP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1916167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426085" y="931545"/>
            <a:ext cx="8441690" cy="3909060"/>
          </a:xfrm>
        </p:spPr>
        <p:txBody>
          <a:bodyPr>
            <a:normAutofit/>
          </a:bodyPr>
          <a:lstStyle/>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7</a:t>
            </a:r>
            <a:r>
              <a:rPr lang="zh-CN" altLang="en-US"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从本质方面看，政府预算</a:t>
            </a:r>
            <a:r>
              <a:rPr lang="en-US" altLang="zh-CN"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　　</a:t>
            </a:r>
            <a:r>
              <a:rPr lang="en-US" altLang="zh-CN"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A.</a:t>
            </a:r>
            <a:r>
              <a:rPr lang="zh-CN" altLang="zh-CN" sz="2300" dirty="0">
                <a:solidFill>
                  <a:schemeClr val="tx1"/>
                </a:solidFill>
                <a:latin typeface="微软雅黑" panose="020B0503020204020204" pitchFamily="34" charset="-122"/>
                <a:ea typeface="微软雅黑" panose="020B0503020204020204" pitchFamily="34" charset="-122"/>
              </a:rPr>
              <a:t>反映了支出上的优先权</a:t>
            </a: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B.</a:t>
            </a:r>
            <a:r>
              <a:rPr lang="zh-CN" altLang="zh-CN" sz="2300" dirty="0">
                <a:solidFill>
                  <a:schemeClr val="tx1"/>
                </a:solidFill>
                <a:latin typeface="微软雅黑" panose="020B0503020204020204" pitchFamily="34" charset="-122"/>
                <a:ea typeface="微软雅黑" panose="020B0503020204020204" pitchFamily="34" charset="-122"/>
              </a:rPr>
              <a:t>是国家和政府意志的体现</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C.</a:t>
            </a:r>
            <a:r>
              <a:rPr lang="zh-CN" altLang="zh-CN" sz="2300" dirty="0">
                <a:solidFill>
                  <a:schemeClr val="tx1"/>
                </a:solidFill>
                <a:latin typeface="微软雅黑" panose="020B0503020204020204" pitchFamily="34" charset="-122"/>
                <a:ea typeface="微软雅黑" panose="020B0503020204020204" pitchFamily="34" charset="-122"/>
              </a:rPr>
              <a:t>是重大的政治行为 </a:t>
            </a:r>
            <a:r>
              <a:rPr lang="en-US" altLang="zh-CN" sz="2300"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D.</a:t>
            </a:r>
            <a:r>
              <a:rPr lang="zh-CN" altLang="zh-CN" sz="2300" dirty="0">
                <a:solidFill>
                  <a:schemeClr val="tx1"/>
                </a:solidFill>
                <a:latin typeface="微软雅黑" panose="020B0503020204020204" pitchFamily="34" charset="-122"/>
                <a:ea typeface="微软雅黑" panose="020B0503020204020204" pitchFamily="34" charset="-122"/>
              </a:rPr>
              <a:t>体现了政府的年度工作重点和方向</a:t>
            </a:r>
          </a:p>
          <a:p>
            <a:pPr>
              <a:lnSpc>
                <a:spcPct val="160000"/>
              </a:lnSpc>
            </a:pP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2367069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426085" y="931545"/>
            <a:ext cx="8441690" cy="3909060"/>
          </a:xfrm>
        </p:spPr>
        <p:txBody>
          <a:bodyPr>
            <a:normAutofit lnSpcReduction="10000"/>
          </a:bodyPr>
          <a:lstStyle/>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8</a:t>
            </a:r>
            <a:r>
              <a:rPr lang="zh-CN" altLang="en-US"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政府预算的成立、预算执行中的调整和预算执行结果都必须经过立法机关审查批准，这种做法体现了政府预算的</a:t>
            </a:r>
            <a:r>
              <a:rPr lang="en-US" altLang="zh-CN"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　　</a:t>
            </a:r>
            <a:r>
              <a:rPr lang="en-US" altLang="zh-CN"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原则要求。</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A.</a:t>
            </a:r>
            <a:r>
              <a:rPr lang="zh-CN" altLang="zh-CN" sz="2300" dirty="0">
                <a:solidFill>
                  <a:schemeClr val="tx1"/>
                </a:solidFill>
                <a:latin typeface="微软雅黑" panose="020B0503020204020204" pitchFamily="34" charset="-122"/>
                <a:ea typeface="微软雅黑" panose="020B0503020204020204" pitchFamily="34" charset="-122"/>
              </a:rPr>
              <a:t>合法性 </a:t>
            </a:r>
            <a:r>
              <a:rPr lang="en-US" altLang="zh-CN" sz="2300"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B.</a:t>
            </a:r>
            <a:r>
              <a:rPr lang="zh-CN" altLang="zh-CN" sz="2300" dirty="0">
                <a:solidFill>
                  <a:schemeClr val="tx1"/>
                </a:solidFill>
                <a:latin typeface="微软雅黑" panose="020B0503020204020204" pitchFamily="34" charset="-122"/>
                <a:ea typeface="微软雅黑" panose="020B0503020204020204" pitchFamily="34" charset="-122"/>
              </a:rPr>
              <a:t>年度性</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C.</a:t>
            </a:r>
            <a:r>
              <a:rPr lang="zh-CN" altLang="zh-CN" sz="2300" dirty="0">
                <a:solidFill>
                  <a:schemeClr val="tx1"/>
                </a:solidFill>
                <a:latin typeface="微软雅黑" panose="020B0503020204020204" pitchFamily="34" charset="-122"/>
                <a:ea typeface="微软雅黑" panose="020B0503020204020204" pitchFamily="34" charset="-122"/>
              </a:rPr>
              <a:t>公开性 </a:t>
            </a:r>
            <a:r>
              <a:rPr lang="en-US" altLang="zh-CN" sz="2300"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D.</a:t>
            </a:r>
            <a:r>
              <a:rPr lang="zh-CN" altLang="zh-CN" sz="2300" dirty="0">
                <a:solidFill>
                  <a:schemeClr val="tx1"/>
                </a:solidFill>
                <a:latin typeface="微软雅黑" panose="020B0503020204020204" pitchFamily="34" charset="-122"/>
                <a:ea typeface="微软雅黑" panose="020B0503020204020204" pitchFamily="34" charset="-122"/>
              </a:rPr>
              <a:t>可靠性</a:t>
            </a:r>
          </a:p>
          <a:p>
            <a:pPr>
              <a:lnSpc>
                <a:spcPct val="160000"/>
              </a:lnSpc>
            </a:pP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5432572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426085" y="931545"/>
            <a:ext cx="8441690" cy="3909060"/>
          </a:xfrm>
        </p:spPr>
        <p:txBody>
          <a:bodyPr>
            <a:normAutofit lnSpcReduction="10000"/>
          </a:bodyPr>
          <a:lstStyle/>
          <a:p>
            <a:pPr>
              <a:lnSpc>
                <a:spcPct val="16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9</a:t>
            </a:r>
            <a:r>
              <a:rPr lang="zh-CN" altLang="en-US"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公共产品和服务由哪一级政府提供效率更高就由哪一级政府来提供，这体现的政府间事权及支出划分原则是（</a:t>
            </a:r>
            <a:r>
              <a:rPr lang="en-US" altLang="zh-CN" sz="2300" dirty="0">
                <a:solidFill>
                  <a:schemeClr val="tx1"/>
                </a:solidFill>
                <a:latin typeface="微软雅黑" panose="020B0503020204020204" pitchFamily="34" charset="-122"/>
                <a:ea typeface="微软雅黑" panose="020B0503020204020204" pitchFamily="34" charset="-122"/>
              </a:rPr>
              <a:t>    </a:t>
            </a:r>
            <a:r>
              <a:rPr lang="zh-CN" altLang="zh-CN" sz="23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A.</a:t>
            </a:r>
            <a:r>
              <a:rPr lang="zh-CN" altLang="zh-CN" sz="2300" dirty="0">
                <a:solidFill>
                  <a:schemeClr val="tx1"/>
                </a:solidFill>
                <a:latin typeface="微软雅黑" panose="020B0503020204020204" pitchFamily="34" charset="-122"/>
                <a:ea typeface="微软雅黑" panose="020B0503020204020204" pitchFamily="34" charset="-122"/>
              </a:rPr>
              <a:t>区域原则  　　</a:t>
            </a: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B.</a:t>
            </a:r>
            <a:r>
              <a:rPr lang="zh-CN" altLang="zh-CN" sz="2300" dirty="0">
                <a:solidFill>
                  <a:schemeClr val="tx1"/>
                </a:solidFill>
                <a:latin typeface="微软雅黑" panose="020B0503020204020204" pitchFamily="34" charset="-122"/>
                <a:ea typeface="微软雅黑" panose="020B0503020204020204" pitchFamily="34" charset="-122"/>
              </a:rPr>
              <a:t>技术原则</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C.</a:t>
            </a:r>
            <a:r>
              <a:rPr lang="zh-CN" altLang="zh-CN" sz="2300" dirty="0">
                <a:solidFill>
                  <a:schemeClr val="tx1"/>
                </a:solidFill>
                <a:latin typeface="微软雅黑" panose="020B0503020204020204" pitchFamily="34" charset="-122"/>
                <a:ea typeface="微软雅黑" panose="020B0503020204020204" pitchFamily="34" charset="-122"/>
              </a:rPr>
              <a:t>收益原则  　　</a:t>
            </a: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D.</a:t>
            </a:r>
            <a:r>
              <a:rPr lang="zh-CN" altLang="zh-CN" sz="2300" dirty="0">
                <a:solidFill>
                  <a:schemeClr val="tx1"/>
                </a:solidFill>
                <a:latin typeface="微软雅黑" panose="020B0503020204020204" pitchFamily="34" charset="-122"/>
                <a:ea typeface="微软雅黑" panose="020B0503020204020204" pitchFamily="34" charset="-122"/>
              </a:rPr>
              <a:t>效率原则</a:t>
            </a:r>
          </a:p>
          <a:p>
            <a:pPr>
              <a:lnSpc>
                <a:spcPct val="160000"/>
              </a:lnSpc>
            </a:pP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2083856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426085" y="931545"/>
            <a:ext cx="8441690" cy="3909060"/>
          </a:xfrm>
        </p:spPr>
        <p:txBody>
          <a:bodyPr>
            <a:normAutofit lnSpcReduction="10000"/>
          </a:bodyPr>
          <a:lstStyle/>
          <a:p>
            <a:pPr>
              <a:lnSpc>
                <a:spcPct val="16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10</a:t>
            </a:r>
            <a:r>
              <a:rPr lang="zh-CN" altLang="en-US"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根据政府间财政收入划分原则，一般应作为地方政府财政收入的是（</a:t>
            </a:r>
            <a:r>
              <a:rPr lang="en-US" altLang="zh-CN" sz="2300" dirty="0">
                <a:solidFill>
                  <a:schemeClr val="tx1"/>
                </a:solidFill>
                <a:latin typeface="微软雅黑" panose="020B0503020204020204" pitchFamily="34" charset="-122"/>
                <a:ea typeface="微软雅黑" panose="020B0503020204020204" pitchFamily="34" charset="-122"/>
              </a:rPr>
              <a:t>    </a:t>
            </a:r>
            <a:r>
              <a:rPr lang="zh-CN" altLang="zh-CN" sz="23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A.</a:t>
            </a:r>
            <a:r>
              <a:rPr lang="zh-CN" altLang="zh-CN" sz="2300" dirty="0">
                <a:solidFill>
                  <a:schemeClr val="tx1"/>
                </a:solidFill>
                <a:latin typeface="微软雅黑" panose="020B0503020204020204" pitchFamily="34" charset="-122"/>
                <a:ea typeface="微软雅黑" panose="020B0503020204020204" pitchFamily="34" charset="-122"/>
              </a:rPr>
              <a:t>流动性强的税收收入</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B.</a:t>
            </a:r>
            <a:r>
              <a:rPr lang="zh-CN" altLang="zh-CN" sz="2300" dirty="0">
                <a:solidFill>
                  <a:schemeClr val="tx1"/>
                </a:solidFill>
                <a:latin typeface="微软雅黑" panose="020B0503020204020204" pitchFamily="34" charset="-122"/>
                <a:ea typeface="微软雅黑" panose="020B0503020204020204" pitchFamily="34" charset="-122"/>
              </a:rPr>
              <a:t>调控功能比较强的税收收入</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C.</a:t>
            </a:r>
            <a:r>
              <a:rPr lang="zh-CN" altLang="zh-CN" sz="2300" dirty="0">
                <a:solidFill>
                  <a:schemeClr val="tx1"/>
                </a:solidFill>
                <a:latin typeface="微软雅黑" panose="020B0503020204020204" pitchFamily="34" charset="-122"/>
                <a:ea typeface="微软雅黑" panose="020B0503020204020204" pitchFamily="34" charset="-122"/>
              </a:rPr>
              <a:t>收入份额较大的主体税种收入</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D.</a:t>
            </a:r>
            <a:r>
              <a:rPr lang="zh-CN" altLang="zh-CN" sz="2300" dirty="0">
                <a:solidFill>
                  <a:schemeClr val="tx1"/>
                </a:solidFill>
                <a:latin typeface="微软雅黑" panose="020B0503020204020204" pitchFamily="34" charset="-122"/>
                <a:ea typeface="微软雅黑" panose="020B0503020204020204" pitchFamily="34" charset="-122"/>
              </a:rPr>
              <a:t>收益与负担能够直接对应的使用费收入</a:t>
            </a:r>
          </a:p>
          <a:p>
            <a:pPr>
              <a:lnSpc>
                <a:spcPct val="160000"/>
              </a:lnSpc>
            </a:pP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0124838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426085" y="931545"/>
            <a:ext cx="8441690" cy="3909060"/>
          </a:xfrm>
        </p:spPr>
        <p:txBody>
          <a:bodyPr>
            <a:normAutofit lnSpcReduction="10000"/>
          </a:bodyPr>
          <a:lstStyle/>
          <a:p>
            <a:pPr>
              <a:lnSpc>
                <a:spcPct val="16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11</a:t>
            </a:r>
            <a:r>
              <a:rPr lang="zh-CN" altLang="en-US"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在经济过热，存在通货膨胀时，政府要实现控制总需求、抑制通货膨胀的目的，可以采取（</a:t>
            </a:r>
            <a:r>
              <a:rPr lang="en-US" altLang="zh-CN" sz="2300" dirty="0">
                <a:solidFill>
                  <a:schemeClr val="tx1"/>
                </a:solidFill>
                <a:latin typeface="微软雅黑" panose="020B0503020204020204" pitchFamily="34" charset="-122"/>
                <a:ea typeface="微软雅黑" panose="020B0503020204020204" pitchFamily="34" charset="-122"/>
              </a:rPr>
              <a:t>    </a:t>
            </a:r>
            <a:r>
              <a:rPr lang="zh-CN" altLang="zh-CN" sz="2300" dirty="0">
                <a:solidFill>
                  <a:schemeClr val="tx1"/>
                </a:solidFill>
                <a:latin typeface="微软雅黑" panose="020B0503020204020204" pitchFamily="34" charset="-122"/>
                <a:ea typeface="微软雅黑" panose="020B0503020204020204" pitchFamily="34" charset="-122"/>
              </a:rPr>
              <a:t>）的财政措施。</a:t>
            </a:r>
          </a:p>
          <a:p>
            <a:pPr marL="85725" indent="0">
              <a:lnSpc>
                <a:spcPct val="150000"/>
              </a:lnSpc>
              <a:buNone/>
            </a:pPr>
            <a:r>
              <a:rPr lang="en-US" altLang="zh-CN" sz="2300" dirty="0">
                <a:solidFill>
                  <a:schemeClr val="tx1"/>
                </a:solidFill>
                <a:latin typeface="微软雅黑" panose="020B0503020204020204" pitchFamily="34" charset="-122"/>
                <a:ea typeface="微软雅黑" panose="020B0503020204020204" pitchFamily="34" charset="-122"/>
              </a:rPr>
              <a:t>  A.</a:t>
            </a:r>
            <a:r>
              <a:rPr lang="zh-CN" altLang="zh-CN" sz="2300" dirty="0">
                <a:solidFill>
                  <a:schemeClr val="tx1"/>
                </a:solidFill>
                <a:latin typeface="微软雅黑" panose="020B0503020204020204" pitchFamily="34" charset="-122"/>
                <a:ea typeface="微软雅黑" panose="020B0503020204020204" pitchFamily="34" charset="-122"/>
              </a:rPr>
              <a:t>减少财政支出 </a:t>
            </a:r>
            <a:r>
              <a:rPr lang="en-US" altLang="zh-CN" sz="2300"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B.</a:t>
            </a:r>
            <a:r>
              <a:rPr lang="zh-CN" altLang="zh-CN" sz="2300" dirty="0">
                <a:solidFill>
                  <a:schemeClr val="tx1"/>
                </a:solidFill>
                <a:latin typeface="微软雅黑" panose="020B0503020204020204" pitchFamily="34" charset="-122"/>
                <a:ea typeface="微软雅黑" panose="020B0503020204020204" pitchFamily="34" charset="-122"/>
              </a:rPr>
              <a:t>减少税收</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C.</a:t>
            </a:r>
            <a:r>
              <a:rPr lang="zh-CN" altLang="zh-CN" sz="2300" dirty="0">
                <a:solidFill>
                  <a:schemeClr val="tx1"/>
                </a:solidFill>
                <a:latin typeface="微软雅黑" panose="020B0503020204020204" pitchFamily="34" charset="-122"/>
                <a:ea typeface="微软雅黑" panose="020B0503020204020204" pitchFamily="34" charset="-122"/>
              </a:rPr>
              <a:t>增加财政支出 </a:t>
            </a:r>
            <a:r>
              <a:rPr lang="en-US" altLang="zh-CN" sz="2300"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D.</a:t>
            </a:r>
            <a:r>
              <a:rPr lang="zh-CN" altLang="zh-CN" sz="2300" dirty="0">
                <a:solidFill>
                  <a:schemeClr val="tx1"/>
                </a:solidFill>
                <a:latin typeface="微软雅黑" panose="020B0503020204020204" pitchFamily="34" charset="-122"/>
                <a:ea typeface="微软雅黑" panose="020B0503020204020204" pitchFamily="34" charset="-122"/>
              </a:rPr>
              <a:t>提高利率</a:t>
            </a:r>
          </a:p>
          <a:p>
            <a:pPr>
              <a:lnSpc>
                <a:spcPct val="160000"/>
              </a:lnSpc>
            </a:pP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8577338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426085" y="931545"/>
            <a:ext cx="8441690" cy="3909060"/>
          </a:xfrm>
        </p:spPr>
        <p:txBody>
          <a:bodyPr>
            <a:normAutofit lnSpcReduction="10000"/>
          </a:bodyPr>
          <a:lstStyle/>
          <a:p>
            <a:pPr>
              <a:lnSpc>
                <a:spcPct val="16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12</a:t>
            </a:r>
            <a:r>
              <a:rPr lang="zh-CN" altLang="en-US"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一般情况下，如果社会总需求明显小于社会总供给，政府在财政税收方面应该采取的政策措施是（</a:t>
            </a:r>
            <a:r>
              <a:rPr lang="en-US" altLang="zh-CN" sz="2300" dirty="0">
                <a:solidFill>
                  <a:schemeClr val="tx1"/>
                </a:solidFill>
                <a:latin typeface="微软雅黑" panose="020B0503020204020204" pitchFamily="34" charset="-122"/>
                <a:ea typeface="微软雅黑" panose="020B0503020204020204" pitchFamily="34" charset="-122"/>
              </a:rPr>
              <a:t>    </a:t>
            </a:r>
            <a:r>
              <a:rPr lang="zh-CN" altLang="zh-CN" sz="23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A.</a:t>
            </a:r>
            <a:r>
              <a:rPr lang="zh-CN" altLang="zh-CN" sz="2300" dirty="0">
                <a:solidFill>
                  <a:schemeClr val="tx1"/>
                </a:solidFill>
                <a:latin typeface="微软雅黑" panose="020B0503020204020204" pitchFamily="34" charset="-122"/>
                <a:ea typeface="微软雅黑" panose="020B0503020204020204" pitchFamily="34" charset="-122"/>
              </a:rPr>
              <a:t>减税、增加财政支出 </a:t>
            </a:r>
            <a:r>
              <a:rPr lang="en-US" altLang="zh-CN" sz="2300"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B.</a:t>
            </a:r>
            <a:r>
              <a:rPr lang="zh-CN" altLang="zh-CN" sz="2300" dirty="0">
                <a:solidFill>
                  <a:schemeClr val="tx1"/>
                </a:solidFill>
                <a:latin typeface="微软雅黑" panose="020B0503020204020204" pitchFamily="34" charset="-122"/>
                <a:ea typeface="微软雅黑" panose="020B0503020204020204" pitchFamily="34" charset="-122"/>
              </a:rPr>
              <a:t>增税、增加财政支出</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C.</a:t>
            </a:r>
            <a:r>
              <a:rPr lang="zh-CN" altLang="zh-CN" sz="2300" dirty="0">
                <a:solidFill>
                  <a:schemeClr val="tx1"/>
                </a:solidFill>
                <a:latin typeface="微软雅黑" panose="020B0503020204020204" pitchFamily="34" charset="-122"/>
                <a:ea typeface="微软雅黑" panose="020B0503020204020204" pitchFamily="34" charset="-122"/>
              </a:rPr>
              <a:t>增税、减少财政支出 </a:t>
            </a:r>
            <a:r>
              <a:rPr lang="en-US" altLang="zh-CN" sz="2300"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sz="2300" dirty="0">
                <a:solidFill>
                  <a:schemeClr val="tx1"/>
                </a:solidFill>
                <a:latin typeface="微软雅黑" panose="020B0503020204020204" pitchFamily="34" charset="-122"/>
                <a:ea typeface="微软雅黑" panose="020B0503020204020204" pitchFamily="34" charset="-122"/>
              </a:rPr>
              <a:t>D.</a:t>
            </a:r>
            <a:r>
              <a:rPr lang="zh-CN" altLang="zh-CN" sz="2300" dirty="0">
                <a:solidFill>
                  <a:schemeClr val="tx1"/>
                </a:solidFill>
                <a:latin typeface="微软雅黑" panose="020B0503020204020204" pitchFamily="34" charset="-122"/>
                <a:ea typeface="微软雅黑" panose="020B0503020204020204" pitchFamily="34" charset="-122"/>
              </a:rPr>
              <a:t>减税、减少财政支出</a:t>
            </a:r>
          </a:p>
          <a:p>
            <a:pPr>
              <a:lnSpc>
                <a:spcPct val="160000"/>
              </a:lnSpc>
            </a:pP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57283351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lvl="0">
              <a:lnSpc>
                <a:spcPct val="150000"/>
              </a:lnSpc>
            </a:pPr>
            <a:r>
              <a:rPr lang="zh-CN" altLang="en-US" dirty="0">
                <a:solidFill>
                  <a:schemeClr val="tx1"/>
                </a:solidFill>
                <a:latin typeface="微软雅黑" panose="020B0503020204020204" pitchFamily="34" charset="-122"/>
                <a:ea typeface="微软雅黑" panose="020B0503020204020204" pitchFamily="34" charset="-122"/>
              </a:rPr>
              <a:t>二、多项选择题</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财政的基本职能包括（）</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资源配置职能</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收入分配职能</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经济稳定职能</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经济发展职能</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避免政府失灵的职能</a:t>
            </a: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16572571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政府经济活动范围包括（</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、提供公共物品和服务 </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、矫正外部性</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、维持有效竞争 </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、调节收入分配</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、稳定经济</a:t>
            </a: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28450310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按课税对象不同税收的类型可分为（  </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、流转税 </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、所得税</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、财产税 </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、资源税</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、行为税</a:t>
            </a: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991755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3568" y="195486"/>
            <a:ext cx="8260672" cy="779707"/>
          </a:xfrm>
        </p:spPr>
        <p:txBody>
          <a:bodyPr>
            <a:normAutofit/>
          </a:bodyPr>
          <a:lstStyle/>
          <a:p>
            <a:pPr>
              <a:lnSpc>
                <a:spcPct val="150000"/>
              </a:lnSpc>
            </a:pPr>
            <a:endParaRPr lang="zh-CN" altLang="en-US" b="1" dirty="0">
              <a:solidFill>
                <a:schemeClr val="tx1"/>
              </a:solidFill>
              <a:latin typeface="微软雅黑" panose="020B0503020204020204" pitchFamily="34" charset="-122"/>
              <a:ea typeface="微软雅黑" panose="020B0503020204020204" pitchFamily="34" charset="-122"/>
            </a:endParaRPr>
          </a:p>
        </p:txBody>
      </p:sp>
      <p:pic>
        <p:nvPicPr>
          <p:cNvPr id="6" name="内容占位符 5">
            <a:extLst>
              <a:ext uri="{FF2B5EF4-FFF2-40B4-BE49-F238E27FC236}">
                <a16:creationId xmlns:a16="http://schemas.microsoft.com/office/drawing/2014/main" xmlns="" id="{81C7DD32-0050-4FB5-84A9-3BB6665EA12D}"/>
              </a:ext>
            </a:extLst>
          </p:cNvPr>
          <p:cNvPicPr>
            <a:picLocks noGrp="1" noChangeAspect="1"/>
          </p:cNvPicPr>
          <p:nvPr>
            <p:ph idx="1"/>
          </p:nvPr>
        </p:nvPicPr>
        <p:blipFill>
          <a:blip r:embed="rId3"/>
          <a:stretch>
            <a:fillRect/>
          </a:stretch>
        </p:blipFill>
        <p:spPr>
          <a:xfrm>
            <a:off x="457200" y="1131590"/>
            <a:ext cx="8229600" cy="3600400"/>
          </a:xfrm>
          <a:prstGeom prst="rect">
            <a:avLst/>
          </a:prstGeom>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在现代经济社会条件下，政府预算具有的职能包括</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资源配置职能 </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反映政府部门活动</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控制政府部门支出 </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收入分配职能</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监督政府部门收支运作情况</a:t>
            </a: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74084004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5</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按预算收支平衡状况分类，政府预算可分为</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零基预算 </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投入预算</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差额预算 </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绩效预算 </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平衡预算</a:t>
            </a: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38451274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6</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我国财政政策目标包括（</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促进充分就业</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物价基本稳定</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预算收支平衡</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国际收支平衡</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经济稳定增长</a:t>
            </a: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19163589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7</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在社会总需求大于社会总供给的经济过热时期，政府可以采取的财政政策有（</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缩小政府预算支出规摸 </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鼓励企业和个人扩大投资</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减少税收优惠政策 </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降低政府投资水平</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减少财政补贴支出</a:t>
            </a: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48737299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643026" y="1790537"/>
            <a:ext cx="5684562" cy="1098425"/>
          </a:xfrm>
        </p:spPr>
        <p:txBody>
          <a:bodyPr>
            <a:normAutofit/>
          </a:bodyPr>
          <a:lstStyle/>
          <a:p>
            <a:r>
              <a:rPr lang="zh-CN" altLang="en-US" b="1" spc="5"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课后</a:t>
            </a:r>
            <a:r>
              <a:rPr lang="zh-CN" altLang="en-US"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记得多刷题、多复习、多预习</a:t>
            </a:r>
            <a:r>
              <a:rPr lang="en-US" altLang="zh-CN"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a:solidFill>
                  <a:schemeClr val="tx1"/>
                </a:solidFill>
                <a:latin typeface="微软雅黑" panose="020B0503020204020204" pitchFamily="34" charset="-122"/>
                <a:ea typeface="微软雅黑" panose="020B0503020204020204" pitchFamily="34" charset="-122"/>
              </a:rPr>
              <a:t>考核第一部分知识点（前十章）的题目</a:t>
            </a:r>
          </a:p>
        </p:txBody>
      </p:sp>
      <p:sp>
        <p:nvSpPr>
          <p:cNvPr id="3" name="内容占位符 2"/>
          <p:cNvSpPr>
            <a:spLocks noGrp="1"/>
          </p:cNvSpPr>
          <p:nvPr>
            <p:ph idx="1"/>
          </p:nvPr>
        </p:nvSpPr>
        <p:spPr>
          <a:xfrm>
            <a:off x="965835" y="1085850"/>
            <a:ext cx="6916420" cy="3311525"/>
          </a:xfrm>
        </p:spPr>
        <p:txBody>
          <a:bodyPr>
            <a:noAutofit/>
          </a:bodyPr>
          <a:lstStyle/>
          <a:p>
            <a:pPr lvl="0">
              <a:lnSpc>
                <a:spcPct val="150000"/>
              </a:lnSpc>
            </a:pPr>
            <a:r>
              <a:rPr lang="zh-CN" altLang="en-US" dirty="0">
                <a:solidFill>
                  <a:schemeClr val="tx1"/>
                </a:solidFill>
                <a:latin typeface="微软雅黑" panose="020B0503020204020204" pitchFamily="34" charset="-122"/>
                <a:ea typeface="微软雅黑" panose="020B0503020204020204" pitchFamily="34" charset="-122"/>
              </a:rPr>
              <a:t>一、单项选择题</a:t>
            </a:r>
            <a:endParaRPr lang="en-US" altLang="zh-CN" dirty="0">
              <a:solidFill>
                <a:schemeClr val="tx1"/>
              </a:solidFill>
              <a:latin typeface="微软雅黑" panose="020B0503020204020204" pitchFamily="34" charset="-122"/>
              <a:ea typeface="微软雅黑" panose="020B0503020204020204" pitchFamily="34" charset="-122"/>
            </a:endParaRPr>
          </a:p>
          <a:p>
            <a:pPr fontAlgn="base" latinLnBrk="1">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 影响需求最关键的因素是</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　　</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a:t>
            </a:r>
          </a:p>
          <a:p>
            <a:pPr fontAlgn="base" latinLnBrk="1">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消费者偏好</a:t>
            </a:r>
          </a:p>
          <a:p>
            <a:pPr fontAlgn="base" latinLnBrk="1">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消费者的个人收入</a:t>
            </a:r>
          </a:p>
          <a:p>
            <a:pPr fontAlgn="base" latinLnBrk="1">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商品本身的价格</a:t>
            </a:r>
          </a:p>
          <a:p>
            <a:pPr fontAlgn="base" latinLnBrk="1">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消费者的预期</a:t>
            </a:r>
            <a:endParaRPr lang="en-US" altLang="zh-CN" dirty="0">
              <a:solidFill>
                <a:schemeClr val="tx1"/>
              </a:solidFill>
              <a:latin typeface="微软雅黑" panose="020B0503020204020204" pitchFamily="34" charset="-122"/>
              <a:ea typeface="微软雅黑" panose="020B0503020204020204" pitchFamily="34" charset="-122"/>
            </a:endParaRPr>
          </a:p>
          <a:p>
            <a:pPr fontAlgn="base" latinLnBrk="1"/>
            <a:endParaRPr lang="zh-CN" altLang="en-US" dirty="0">
              <a:solidFill>
                <a:schemeClr val="tx1"/>
              </a:solidFill>
              <a:latin typeface="微软雅黑" panose="020B0503020204020204" pitchFamily="34" charset="-122"/>
              <a:ea typeface="微软雅黑" panose="020B0503020204020204" pitchFamily="34" charset="-122"/>
            </a:endParaRP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709058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sym typeface="+mn-ea"/>
              </a:rPr>
              <a:t>2.</a:t>
            </a:r>
            <a:r>
              <a:rPr lang="zh-CN" altLang="en-US" dirty="0">
                <a:solidFill>
                  <a:schemeClr val="tx1"/>
                </a:solidFill>
                <a:latin typeface="微软雅黑" panose="020B0503020204020204" pitchFamily="34" charset="-122"/>
                <a:ea typeface="微软雅黑" panose="020B0503020204020204" pitchFamily="34" charset="-122"/>
              </a:rPr>
              <a:t>关于影响供给的因素，说法正确的是</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成本上升，会引起供给的增加</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价格下降，会引起供给的增加</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生产技术的进步或变革使成本下降，会引起供给的增加</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销售者预期价格上升，会引起供给的减少</a:t>
            </a:r>
          </a:p>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411044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导致某种商品供给曲线发生位移的因素是</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该商品的成本</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该商品的价格</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该商品的税率</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消费者的偏好</a:t>
            </a:r>
          </a:p>
          <a:p>
            <a:pPr lvl="0">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990470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假定某消费品的需求函数为</a:t>
            </a:r>
            <a:r>
              <a:rPr lang="en-US" altLang="zh-CN" dirty="0">
                <a:solidFill>
                  <a:schemeClr val="tx1"/>
                </a:solidFill>
                <a:latin typeface="微软雅黑" panose="020B0503020204020204" pitchFamily="34" charset="-122"/>
                <a:ea typeface="微软雅黑" panose="020B0503020204020204" pitchFamily="34" charset="-122"/>
              </a:rPr>
              <a:t>Q d =400-2P</a:t>
            </a:r>
            <a:r>
              <a:rPr lang="zh-CN" altLang="en-US" dirty="0">
                <a:solidFill>
                  <a:schemeClr val="tx1"/>
                </a:solidFill>
                <a:latin typeface="微软雅黑" panose="020B0503020204020204" pitchFamily="34" charset="-122"/>
                <a:ea typeface="微软雅黑" panose="020B0503020204020204" pitchFamily="34" charset="-122"/>
              </a:rPr>
              <a:t>时，供给函数为</a:t>
            </a:r>
            <a:r>
              <a:rPr lang="en-US" altLang="zh-CN" dirty="0">
                <a:solidFill>
                  <a:schemeClr val="tx1"/>
                </a:solidFill>
                <a:latin typeface="微软雅黑" panose="020B0503020204020204" pitchFamily="34" charset="-122"/>
                <a:ea typeface="微软雅黑" panose="020B0503020204020204" pitchFamily="34" charset="-122"/>
              </a:rPr>
              <a:t>Q d=4P-80</a:t>
            </a:r>
            <a:r>
              <a:rPr lang="zh-CN" altLang="en-US" dirty="0">
                <a:solidFill>
                  <a:schemeClr val="tx1"/>
                </a:solidFill>
                <a:latin typeface="微软雅黑" panose="020B0503020204020204" pitchFamily="34" charset="-122"/>
                <a:ea typeface="微软雅黑" panose="020B0503020204020204" pitchFamily="34" charset="-122"/>
              </a:rPr>
              <a:t>时，则均衡价格为</a:t>
            </a:r>
            <a:r>
              <a:rPr lang="en-US" altLang="zh-CN" dirty="0">
                <a:solidFill>
                  <a:schemeClr val="tx1"/>
                </a:solidFill>
                <a:latin typeface="微软雅黑" panose="020B0503020204020204" pitchFamily="34" charset="-122"/>
                <a:ea typeface="微软雅黑" panose="020B0503020204020204" pitchFamily="34" charset="-122"/>
              </a:rPr>
              <a:t>(    )</a:t>
            </a:r>
            <a:r>
              <a:rPr lang="zh-CN" altLang="en-US"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A.80</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B.120</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C.40</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D.140</a:t>
            </a:r>
            <a:endParaRPr lang="zh-CN" altLang="en-US"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27754866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药剂师">
  <a:themeElements>
    <a:clrScheme name="药剂师">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药剂师">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药剂师">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1_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1556</TotalTime>
  <Words>1405</Words>
  <Application>Microsoft Macintosh PowerPoint</Application>
  <PresentationFormat>全屏显示(16:9)</PresentationFormat>
  <Paragraphs>286</Paragraphs>
  <Slides>54</Slides>
  <Notes>40</Notes>
  <HiddenSlides>0</HiddenSlides>
  <MMClips>0</MMClips>
  <ScaleCrop>false</ScaleCrop>
  <HeadingPairs>
    <vt:vector size="4" baseType="variant">
      <vt:variant>
        <vt:lpstr>主题</vt:lpstr>
      </vt:variant>
      <vt:variant>
        <vt:i4>3</vt:i4>
      </vt:variant>
      <vt:variant>
        <vt:lpstr>幻灯片标题</vt:lpstr>
      </vt:variant>
      <vt:variant>
        <vt:i4>54</vt:i4>
      </vt:variant>
    </vt:vector>
  </HeadingPairs>
  <TitlesOfParts>
    <vt:vector size="57" baseType="lpstr">
      <vt:lpstr>药剂师</vt:lpstr>
      <vt:lpstr>自定义设计方案</vt:lpstr>
      <vt:lpstr>1_自定义设计方案</vt:lpstr>
      <vt:lpstr>PowerPoint 演示文稿</vt:lpstr>
      <vt:lpstr>全书内容 </vt:lpstr>
      <vt:lpstr> 试卷题型、题量及分值分布情况 </vt:lpstr>
      <vt:lpstr>   本次课程内容    </vt:lpstr>
      <vt:lpstr>PowerPoint 演示文稿</vt:lpstr>
      <vt:lpstr>考核第一部分知识点（前十章）的题目</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  </vt:lpstr>
      <vt:lpstr>PowerPoint 演示文稿</vt:lpstr>
      <vt:lpstr>考核第二部分知识点（十一至十七章）的题目</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课后记得多刷题、多复习、多预习~</vt:lpstr>
    </vt:vector>
  </TitlesOfParts>
  <Company>China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现代物流学</dc:title>
  <dc:creator>User</dc:creator>
  <cp:lastModifiedBy>Microsoft Office 用户</cp:lastModifiedBy>
  <cp:revision>277</cp:revision>
  <dcterms:created xsi:type="dcterms:W3CDTF">2020-06-29T06:29:00Z</dcterms:created>
  <dcterms:modified xsi:type="dcterms:W3CDTF">2020-11-02T00:14:45Z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