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12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 id="2147483674" r:id="rId3"/>
  </p:sldMasterIdLst>
  <p:notesMasterIdLst>
    <p:notesMasterId r:id="rId128"/>
  </p:notesMasterIdLst>
  <p:handoutMasterIdLst>
    <p:handoutMasterId r:id="rId129"/>
  </p:handoutMasterIdLst>
  <p:sldIdLst>
    <p:sldId id="1269" r:id="rId4"/>
    <p:sldId id="320" r:id="rId5"/>
    <p:sldId id="892" r:id="rId6"/>
    <p:sldId id="953" r:id="rId7"/>
    <p:sldId id="327" r:id="rId8"/>
    <p:sldId id="1054" r:id="rId9"/>
    <p:sldId id="1229" r:id="rId10"/>
    <p:sldId id="1228" r:id="rId11"/>
    <p:sldId id="1233" r:id="rId12"/>
    <p:sldId id="1234" r:id="rId13"/>
    <p:sldId id="1235" r:id="rId14"/>
    <p:sldId id="1232" r:id="rId15"/>
    <p:sldId id="1055" r:id="rId16"/>
    <p:sldId id="1230" r:id="rId17"/>
    <p:sldId id="1231" r:id="rId18"/>
    <p:sldId id="956" r:id="rId19"/>
    <p:sldId id="1244" r:id="rId20"/>
    <p:sldId id="1243" r:id="rId21"/>
    <p:sldId id="1056" r:id="rId22"/>
    <p:sldId id="957" r:id="rId23"/>
    <p:sldId id="1246" r:id="rId24"/>
    <p:sldId id="1245" r:id="rId25"/>
    <p:sldId id="1057" r:id="rId26"/>
    <p:sldId id="958" r:id="rId27"/>
    <p:sldId id="1058" r:id="rId28"/>
    <p:sldId id="959" r:id="rId29"/>
    <p:sldId id="1059" r:id="rId30"/>
    <p:sldId id="960" r:id="rId31"/>
    <p:sldId id="1060" r:id="rId32"/>
    <p:sldId id="962" r:id="rId33"/>
    <p:sldId id="1061" r:id="rId34"/>
    <p:sldId id="963" r:id="rId35"/>
    <p:sldId id="1062" r:id="rId36"/>
    <p:sldId id="966" r:id="rId37"/>
    <p:sldId id="1063" r:id="rId38"/>
    <p:sldId id="1237" r:id="rId39"/>
    <p:sldId id="1238" r:id="rId40"/>
    <p:sldId id="1236" r:id="rId41"/>
    <p:sldId id="1242" r:id="rId42"/>
    <p:sldId id="1241" r:id="rId43"/>
    <p:sldId id="1064" r:id="rId44"/>
    <p:sldId id="996" r:id="rId45"/>
    <p:sldId id="1065" r:id="rId46"/>
    <p:sldId id="1066" r:id="rId47"/>
    <p:sldId id="1067" r:id="rId48"/>
    <p:sldId id="1068" r:id="rId49"/>
    <p:sldId id="1248" r:id="rId50"/>
    <p:sldId id="1247" r:id="rId51"/>
    <p:sldId id="1240" r:id="rId52"/>
    <p:sldId id="1239" r:id="rId53"/>
    <p:sldId id="1250" r:id="rId54"/>
    <p:sldId id="1249" r:id="rId55"/>
    <p:sldId id="1069" r:id="rId56"/>
    <p:sldId id="1070" r:id="rId57"/>
    <p:sldId id="1071" r:id="rId58"/>
    <p:sldId id="1072" r:id="rId59"/>
    <p:sldId id="1073" r:id="rId60"/>
    <p:sldId id="1074" r:id="rId61"/>
    <p:sldId id="1075" r:id="rId62"/>
    <p:sldId id="1076" r:id="rId63"/>
    <p:sldId id="1077" r:id="rId64"/>
    <p:sldId id="1078" r:id="rId65"/>
    <p:sldId id="1252" r:id="rId66"/>
    <p:sldId id="1251" r:id="rId67"/>
    <p:sldId id="1079" r:id="rId68"/>
    <p:sldId id="1080" r:id="rId69"/>
    <p:sldId id="1081" r:id="rId70"/>
    <p:sldId id="1082" r:id="rId71"/>
    <p:sldId id="1083" r:id="rId72"/>
    <p:sldId id="1084" r:id="rId73"/>
    <p:sldId id="1085" r:id="rId74"/>
    <p:sldId id="1086" r:id="rId75"/>
    <p:sldId id="1087" r:id="rId76"/>
    <p:sldId id="1088" r:id="rId77"/>
    <p:sldId id="1089" r:id="rId78"/>
    <p:sldId id="1090" r:id="rId79"/>
    <p:sldId id="1091" r:id="rId80"/>
    <p:sldId id="1092" r:id="rId81"/>
    <p:sldId id="1093" r:id="rId82"/>
    <p:sldId id="1094" r:id="rId83"/>
    <p:sldId id="1095" r:id="rId84"/>
    <p:sldId id="1096" r:id="rId85"/>
    <p:sldId id="1097" r:id="rId86"/>
    <p:sldId id="1098" r:id="rId87"/>
    <p:sldId id="1099" r:id="rId88"/>
    <p:sldId id="1100" r:id="rId89"/>
    <p:sldId id="1101" r:id="rId90"/>
    <p:sldId id="1102" r:id="rId91"/>
    <p:sldId id="1103" r:id="rId92"/>
    <p:sldId id="1104" r:id="rId93"/>
    <p:sldId id="1105" r:id="rId94"/>
    <p:sldId id="1136" r:id="rId95"/>
    <p:sldId id="1174" r:id="rId96"/>
    <p:sldId id="1137" r:id="rId97"/>
    <p:sldId id="1175" r:id="rId98"/>
    <p:sldId id="1138" r:id="rId99"/>
    <p:sldId id="1176" r:id="rId100"/>
    <p:sldId id="1139" r:id="rId101"/>
    <p:sldId id="1177" r:id="rId102"/>
    <p:sldId id="1140" r:id="rId103"/>
    <p:sldId id="1178" r:id="rId104"/>
    <p:sldId id="1141" r:id="rId105"/>
    <p:sldId id="1179" r:id="rId106"/>
    <p:sldId id="1142" r:id="rId107"/>
    <p:sldId id="1180" r:id="rId108"/>
    <p:sldId id="1143" r:id="rId109"/>
    <p:sldId id="1181" r:id="rId110"/>
    <p:sldId id="1253" r:id="rId111"/>
    <p:sldId id="1254" r:id="rId112"/>
    <p:sldId id="1255" r:id="rId113"/>
    <p:sldId id="1256" r:id="rId114"/>
    <p:sldId id="1257" r:id="rId115"/>
    <p:sldId id="1258" r:id="rId116"/>
    <p:sldId id="1259" r:id="rId117"/>
    <p:sldId id="1260" r:id="rId118"/>
    <p:sldId id="1261" r:id="rId119"/>
    <p:sldId id="1262" r:id="rId120"/>
    <p:sldId id="1263" r:id="rId121"/>
    <p:sldId id="1264" r:id="rId122"/>
    <p:sldId id="1266" r:id="rId123"/>
    <p:sldId id="1265" r:id="rId124"/>
    <p:sldId id="1267" r:id="rId125"/>
    <p:sldId id="1268" r:id="rId126"/>
    <p:sldId id="324" r:id="rId127"/>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xbany" initials="xb21cn" lastIdx="1" clrIdx="0"/>
  <p:cmAuthor id="1" name="ms" initials="m" lastIdx="2" clrIdx="0"/>
  <p:cmAuthor id="3" name="MSedu" initials="M" lastIdx="4" clrIdx="2"/>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173" autoAdjust="0"/>
  </p:normalViewPr>
  <p:slideViewPr>
    <p:cSldViewPr>
      <p:cViewPr varScale="1">
        <p:scale>
          <a:sx n="149" d="100"/>
          <a:sy n="149" d="100"/>
        </p:scale>
        <p:origin x="-224" y="-112"/>
      </p:cViewPr>
      <p:guideLst>
        <p:guide orient="horz" pos="1620"/>
        <p:guide pos="2787"/>
      </p:guideLst>
    </p:cSldViewPr>
  </p:slideViewPr>
  <p:notesTextViewPr>
    <p:cViewPr>
      <p:scale>
        <a:sx n="1" d="1"/>
        <a:sy n="1" d="1"/>
      </p:scale>
      <p:origin x="0" y="0"/>
    </p:cViewPr>
  </p:notesTextViewPr>
  <p:sorterViewPr>
    <p:cViewPr>
      <p:scale>
        <a:sx n="66" d="100"/>
        <a:sy n="66" d="100"/>
      </p:scale>
      <p:origin x="0" y="1792"/>
    </p:cViewPr>
  </p:sorterViewPr>
  <p:notesViewPr>
    <p:cSldViewPr>
      <p:cViewPr varScale="1">
        <p:scale>
          <a:sx n="55" d="100"/>
          <a:sy n="55" d="100"/>
        </p:scale>
        <p:origin x="2880" y="84"/>
      </p:cViewPr>
      <p:guideLst/>
    </p:cSldViewPr>
  </p:notesViewPr>
  <p:gridSpacing cx="72008" cy="72008"/>
</p:viewPr>
</file>

<file path=ppt/_rels/presentation.xml.rels><?xml version="1.0" encoding="UTF-8" standalone="yes"?>
<Relationships xmlns="http://schemas.openxmlformats.org/package/2006/relationships"><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60" Type="http://schemas.openxmlformats.org/officeDocument/2006/relationships/slide" Target="slides/slide57.xml"/><Relationship Id="rId61" Type="http://schemas.openxmlformats.org/officeDocument/2006/relationships/slide" Target="slides/slide58.xml"/><Relationship Id="rId62" Type="http://schemas.openxmlformats.org/officeDocument/2006/relationships/slide" Target="slides/slide59.xml"/><Relationship Id="rId63" Type="http://schemas.openxmlformats.org/officeDocument/2006/relationships/slide" Target="slides/slide60.xml"/><Relationship Id="rId64" Type="http://schemas.openxmlformats.org/officeDocument/2006/relationships/slide" Target="slides/slide61.xml"/><Relationship Id="rId65" Type="http://schemas.openxmlformats.org/officeDocument/2006/relationships/slide" Target="slides/slide62.xml"/><Relationship Id="rId66" Type="http://schemas.openxmlformats.org/officeDocument/2006/relationships/slide" Target="slides/slide63.xml"/><Relationship Id="rId67" Type="http://schemas.openxmlformats.org/officeDocument/2006/relationships/slide" Target="slides/slide64.xml"/><Relationship Id="rId68" Type="http://schemas.openxmlformats.org/officeDocument/2006/relationships/slide" Target="slides/slide65.xml"/><Relationship Id="rId69" Type="http://schemas.openxmlformats.org/officeDocument/2006/relationships/slide" Target="slides/slide66.xml"/><Relationship Id="rId120" Type="http://schemas.openxmlformats.org/officeDocument/2006/relationships/slide" Target="slides/slide117.xml"/><Relationship Id="rId121" Type="http://schemas.openxmlformats.org/officeDocument/2006/relationships/slide" Target="slides/slide118.xml"/><Relationship Id="rId122" Type="http://schemas.openxmlformats.org/officeDocument/2006/relationships/slide" Target="slides/slide119.xml"/><Relationship Id="rId123" Type="http://schemas.openxmlformats.org/officeDocument/2006/relationships/slide" Target="slides/slide120.xml"/><Relationship Id="rId124" Type="http://schemas.openxmlformats.org/officeDocument/2006/relationships/slide" Target="slides/slide121.xml"/><Relationship Id="rId125" Type="http://schemas.openxmlformats.org/officeDocument/2006/relationships/slide" Target="slides/slide122.xml"/><Relationship Id="rId126" Type="http://schemas.openxmlformats.org/officeDocument/2006/relationships/slide" Target="slides/slide123.xml"/><Relationship Id="rId127" Type="http://schemas.openxmlformats.org/officeDocument/2006/relationships/slide" Target="slides/slide124.xml"/><Relationship Id="rId128" Type="http://schemas.openxmlformats.org/officeDocument/2006/relationships/notesMaster" Target="notesMasters/notesMaster1.xml"/><Relationship Id="rId129" Type="http://schemas.openxmlformats.org/officeDocument/2006/relationships/handoutMaster" Target="handoutMasters/handoutMaster1.xml"/><Relationship Id="rId40" Type="http://schemas.openxmlformats.org/officeDocument/2006/relationships/slide" Target="slides/slide37.xml"/><Relationship Id="rId41" Type="http://schemas.openxmlformats.org/officeDocument/2006/relationships/slide" Target="slides/slide38.xml"/><Relationship Id="rId42" Type="http://schemas.openxmlformats.org/officeDocument/2006/relationships/slide" Target="slides/slide39.xml"/><Relationship Id="rId90" Type="http://schemas.openxmlformats.org/officeDocument/2006/relationships/slide" Target="slides/slide87.xml"/><Relationship Id="rId91" Type="http://schemas.openxmlformats.org/officeDocument/2006/relationships/slide" Target="slides/slide88.xml"/><Relationship Id="rId92" Type="http://schemas.openxmlformats.org/officeDocument/2006/relationships/slide" Target="slides/slide89.xml"/><Relationship Id="rId93" Type="http://schemas.openxmlformats.org/officeDocument/2006/relationships/slide" Target="slides/slide90.xml"/><Relationship Id="rId94" Type="http://schemas.openxmlformats.org/officeDocument/2006/relationships/slide" Target="slides/slide91.xml"/><Relationship Id="rId95" Type="http://schemas.openxmlformats.org/officeDocument/2006/relationships/slide" Target="slides/slide92.xml"/><Relationship Id="rId96" Type="http://schemas.openxmlformats.org/officeDocument/2006/relationships/slide" Target="slides/slide93.xml"/><Relationship Id="rId101" Type="http://schemas.openxmlformats.org/officeDocument/2006/relationships/slide" Target="slides/slide98.xml"/><Relationship Id="rId102" Type="http://schemas.openxmlformats.org/officeDocument/2006/relationships/slide" Target="slides/slide99.xml"/><Relationship Id="rId103" Type="http://schemas.openxmlformats.org/officeDocument/2006/relationships/slide" Target="slides/slide100.xml"/><Relationship Id="rId104" Type="http://schemas.openxmlformats.org/officeDocument/2006/relationships/slide" Target="slides/slide101.xml"/><Relationship Id="rId105" Type="http://schemas.openxmlformats.org/officeDocument/2006/relationships/slide" Target="slides/slide102.xml"/><Relationship Id="rId106" Type="http://schemas.openxmlformats.org/officeDocument/2006/relationships/slide" Target="slides/slide103.xml"/><Relationship Id="rId107" Type="http://schemas.openxmlformats.org/officeDocument/2006/relationships/slide" Target="slides/slide104.xml"/><Relationship Id="rId108" Type="http://schemas.openxmlformats.org/officeDocument/2006/relationships/slide" Target="slides/slide105.xml"/><Relationship Id="rId109" Type="http://schemas.openxmlformats.org/officeDocument/2006/relationships/slide" Target="slides/slide106.xml"/><Relationship Id="rId97" Type="http://schemas.openxmlformats.org/officeDocument/2006/relationships/slide" Target="slides/slide94.xml"/><Relationship Id="rId98" Type="http://schemas.openxmlformats.org/officeDocument/2006/relationships/slide" Target="slides/slide95.xml"/><Relationship Id="rId99" Type="http://schemas.openxmlformats.org/officeDocument/2006/relationships/slide" Target="slides/slide96.xml"/><Relationship Id="rId43" Type="http://schemas.openxmlformats.org/officeDocument/2006/relationships/slide" Target="slides/slide40.xml"/><Relationship Id="rId44" Type="http://schemas.openxmlformats.org/officeDocument/2006/relationships/slide" Target="slides/slide41.xml"/><Relationship Id="rId45" Type="http://schemas.openxmlformats.org/officeDocument/2006/relationships/slide" Target="slides/slide42.xml"/><Relationship Id="rId46" Type="http://schemas.openxmlformats.org/officeDocument/2006/relationships/slide" Target="slides/slide43.xml"/><Relationship Id="rId47" Type="http://schemas.openxmlformats.org/officeDocument/2006/relationships/slide" Target="slides/slide44.xml"/><Relationship Id="rId48" Type="http://schemas.openxmlformats.org/officeDocument/2006/relationships/slide" Target="slides/slide45.xml"/><Relationship Id="rId49" Type="http://schemas.openxmlformats.org/officeDocument/2006/relationships/slide" Target="slides/slide46.xml"/><Relationship Id="rId100" Type="http://schemas.openxmlformats.org/officeDocument/2006/relationships/slide" Target="slides/slide97.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70" Type="http://schemas.openxmlformats.org/officeDocument/2006/relationships/slide" Target="slides/slide67.xml"/><Relationship Id="rId71" Type="http://schemas.openxmlformats.org/officeDocument/2006/relationships/slide" Target="slides/slide68.xml"/><Relationship Id="rId72" Type="http://schemas.openxmlformats.org/officeDocument/2006/relationships/slide" Target="slides/slide69.xml"/><Relationship Id="rId73" Type="http://schemas.openxmlformats.org/officeDocument/2006/relationships/slide" Target="slides/slide70.xml"/><Relationship Id="rId74" Type="http://schemas.openxmlformats.org/officeDocument/2006/relationships/slide" Target="slides/slide71.xml"/><Relationship Id="rId75" Type="http://schemas.openxmlformats.org/officeDocument/2006/relationships/slide" Target="slides/slide72.xml"/><Relationship Id="rId76" Type="http://schemas.openxmlformats.org/officeDocument/2006/relationships/slide" Target="slides/slide73.xml"/><Relationship Id="rId77" Type="http://schemas.openxmlformats.org/officeDocument/2006/relationships/slide" Target="slides/slide74.xml"/><Relationship Id="rId78" Type="http://schemas.openxmlformats.org/officeDocument/2006/relationships/slide" Target="slides/slide75.xml"/><Relationship Id="rId79" Type="http://schemas.openxmlformats.org/officeDocument/2006/relationships/slide" Target="slides/slide76.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130" Type="http://schemas.openxmlformats.org/officeDocument/2006/relationships/printerSettings" Target="printerSettings/printerSettings1.bin"/><Relationship Id="rId131" Type="http://schemas.openxmlformats.org/officeDocument/2006/relationships/commentAuthors" Target="commentAuthors.xml"/><Relationship Id="rId132" Type="http://schemas.openxmlformats.org/officeDocument/2006/relationships/presProps" Target="presProps.xml"/><Relationship Id="rId133" Type="http://schemas.openxmlformats.org/officeDocument/2006/relationships/viewProps" Target="viewProps.xml"/><Relationship Id="rId134" Type="http://schemas.openxmlformats.org/officeDocument/2006/relationships/theme" Target="theme/theme1.xml"/><Relationship Id="rId13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50" Type="http://schemas.openxmlformats.org/officeDocument/2006/relationships/slide" Target="slides/slide47.xml"/><Relationship Id="rId51" Type="http://schemas.openxmlformats.org/officeDocument/2006/relationships/slide" Target="slides/slide48.xml"/><Relationship Id="rId52" Type="http://schemas.openxmlformats.org/officeDocument/2006/relationships/slide" Target="slides/slide49.xml"/><Relationship Id="rId53" Type="http://schemas.openxmlformats.org/officeDocument/2006/relationships/slide" Target="slides/slide50.xml"/><Relationship Id="rId54" Type="http://schemas.openxmlformats.org/officeDocument/2006/relationships/slide" Target="slides/slide51.xml"/><Relationship Id="rId55" Type="http://schemas.openxmlformats.org/officeDocument/2006/relationships/slide" Target="slides/slide52.xml"/><Relationship Id="rId56" Type="http://schemas.openxmlformats.org/officeDocument/2006/relationships/slide" Target="slides/slide53.xml"/><Relationship Id="rId57" Type="http://schemas.openxmlformats.org/officeDocument/2006/relationships/slide" Target="slides/slide54.xml"/><Relationship Id="rId58" Type="http://schemas.openxmlformats.org/officeDocument/2006/relationships/slide" Target="slides/slide55.xml"/><Relationship Id="rId59" Type="http://schemas.openxmlformats.org/officeDocument/2006/relationships/slide" Target="slides/slide56.xml"/><Relationship Id="rId110" Type="http://schemas.openxmlformats.org/officeDocument/2006/relationships/slide" Target="slides/slide107.xml"/><Relationship Id="rId111" Type="http://schemas.openxmlformats.org/officeDocument/2006/relationships/slide" Target="slides/slide108.xml"/><Relationship Id="rId112" Type="http://schemas.openxmlformats.org/officeDocument/2006/relationships/slide" Target="slides/slide109.xml"/><Relationship Id="rId113" Type="http://schemas.openxmlformats.org/officeDocument/2006/relationships/slide" Target="slides/slide110.xml"/><Relationship Id="rId114" Type="http://schemas.openxmlformats.org/officeDocument/2006/relationships/slide" Target="slides/slide111.xml"/><Relationship Id="rId115" Type="http://schemas.openxmlformats.org/officeDocument/2006/relationships/slide" Target="slides/slide112.xml"/><Relationship Id="rId116" Type="http://schemas.openxmlformats.org/officeDocument/2006/relationships/slide" Target="slides/slide113.xml"/><Relationship Id="rId117" Type="http://schemas.openxmlformats.org/officeDocument/2006/relationships/slide" Target="slides/slide114.xml"/><Relationship Id="rId118" Type="http://schemas.openxmlformats.org/officeDocument/2006/relationships/slide" Target="slides/slide115.xml"/><Relationship Id="rId119" Type="http://schemas.openxmlformats.org/officeDocument/2006/relationships/slide" Target="slides/slide116.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slide" Target="slides/slide29.xml"/><Relationship Id="rId33" Type="http://schemas.openxmlformats.org/officeDocument/2006/relationships/slide" Target="slides/slide30.xml"/><Relationship Id="rId34" Type="http://schemas.openxmlformats.org/officeDocument/2006/relationships/slide" Target="slides/slide31.xml"/><Relationship Id="rId35" Type="http://schemas.openxmlformats.org/officeDocument/2006/relationships/slide" Target="slides/slide32.xml"/><Relationship Id="rId36" Type="http://schemas.openxmlformats.org/officeDocument/2006/relationships/slide" Target="slides/slide33.xml"/><Relationship Id="rId37" Type="http://schemas.openxmlformats.org/officeDocument/2006/relationships/slide" Target="slides/slide34.xml"/><Relationship Id="rId38" Type="http://schemas.openxmlformats.org/officeDocument/2006/relationships/slide" Target="slides/slide35.xml"/><Relationship Id="rId39" Type="http://schemas.openxmlformats.org/officeDocument/2006/relationships/slide" Target="slides/slide36.xml"/><Relationship Id="rId80" Type="http://schemas.openxmlformats.org/officeDocument/2006/relationships/slide" Target="slides/slide77.xml"/><Relationship Id="rId81" Type="http://schemas.openxmlformats.org/officeDocument/2006/relationships/slide" Target="slides/slide78.xml"/><Relationship Id="rId82" Type="http://schemas.openxmlformats.org/officeDocument/2006/relationships/slide" Target="slides/slide79.xml"/><Relationship Id="rId83" Type="http://schemas.openxmlformats.org/officeDocument/2006/relationships/slide" Target="slides/slide80.xml"/><Relationship Id="rId84" Type="http://schemas.openxmlformats.org/officeDocument/2006/relationships/slide" Target="slides/slide81.xml"/><Relationship Id="rId85" Type="http://schemas.openxmlformats.org/officeDocument/2006/relationships/slide" Target="slides/slide82.xml"/><Relationship Id="rId86" Type="http://schemas.openxmlformats.org/officeDocument/2006/relationships/slide" Target="slides/slide83.xml"/><Relationship Id="rId87" Type="http://schemas.openxmlformats.org/officeDocument/2006/relationships/slide" Target="slides/slide84.xml"/><Relationship Id="rId88" Type="http://schemas.openxmlformats.org/officeDocument/2006/relationships/slide" Target="slides/slide85.xml"/><Relationship Id="rId89" Type="http://schemas.openxmlformats.org/officeDocument/2006/relationships/slide" Target="slides/slide8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20/10/24</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21015862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025EC3-FA8C-4620-B609-2CEE59445900}" type="datetimeFigureOut">
              <a:rPr lang="zh-CN" altLang="en-US" smtClean="0"/>
              <a:t>20/10/24</a:t>
            </a:fld>
            <a:endParaRPr lang="zh-CN" altLang="en-US"/>
          </a:p>
        </p:txBody>
      </p:sp>
      <p:sp>
        <p:nvSpPr>
          <p:cNvPr id="4" name="幻灯片图像占位符 3"/>
          <p:cNvSpPr>
            <a:spLocks noGrp="1" noRot="1" noChangeAspect="1"/>
          </p:cNvSpPr>
          <p:nvPr>
            <p:ph type="sldImg" idx="2"/>
          </p:nvPr>
        </p:nvSpPr>
        <p:spPr>
          <a:xfrm>
            <a:off x="381533" y="685800"/>
            <a:ext cx="6094934"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8E2-CFAD-4D02-9F91-A5968DA84704}" type="slidenum">
              <a:rPr lang="zh-CN" altLang="en-US" smtClean="0"/>
              <a:t>‹#›</a:t>
            </a:fld>
            <a:endParaRPr lang="zh-CN" altLang="en-US"/>
          </a:p>
        </p:txBody>
      </p:sp>
    </p:spTree>
    <p:extLst>
      <p:ext uri="{BB962C8B-B14F-4D97-AF65-F5344CB8AC3E}">
        <p14:creationId xmlns:p14="http://schemas.microsoft.com/office/powerpoint/2010/main" val="1618639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这就是本次课程的内容，我们开始第三章的第一节，包装的概念</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例子：我们在每天要喝水，那需要容器去装水，农夫山泉的例子，山泉水从山上装罐运送到工厂进行过滤消毒，再经过细致包装运送给经销商，再卖给消费者。</a:t>
            </a:r>
          </a:p>
          <a:p>
            <a:r>
              <a:rPr lang="zh-CN" altLang="en-US"/>
              <a:t>什么是使用价值？什么事品牌价值？这瓶水可以喝，可以让我解渴；品牌价值是饮用水就有很多个牌子，娃哈哈，康师傅，怡宝，景田，我对一个品牌有偏好。我们了解了包装的概念之后，我们就要想，包装的具体作用是什么呢？在面对不同产品，商品包装的时候我们要怎么去判断，衡量它给消费者带来怎么样的用途。</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a:t>我们接下来将这三个作用展开来分析。</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tags" Target="../tags/tag9.xml"/><Relationship Id="rId4" Type="http://schemas.openxmlformats.org/officeDocument/2006/relationships/tags" Target="../tags/tag10.xml"/><Relationship Id="rId5" Type="http://schemas.openxmlformats.org/officeDocument/2006/relationships/tags" Target="../tags/tag11.xml"/><Relationship Id="rId6" Type="http://schemas.openxmlformats.org/officeDocument/2006/relationships/slideMaster" Target="../slideMasters/slideMaster2.xml"/><Relationship Id="rId1" Type="http://schemas.openxmlformats.org/officeDocument/2006/relationships/tags" Target="../tags/tag7.xml"/><Relationship Id="rId2" Type="http://schemas.openxmlformats.org/officeDocument/2006/relationships/tags" Target="../tags/tag8.xml"/></Relationships>
</file>

<file path=ppt/slideLayouts/_rels/slideLayout14.xml.rels><?xml version="1.0" encoding="UTF-8" standalone="yes"?>
<Relationships xmlns="http://schemas.openxmlformats.org/package/2006/relationships"><Relationship Id="rId3" Type="http://schemas.openxmlformats.org/officeDocument/2006/relationships/tags" Target="../tags/tag14.xml"/><Relationship Id="rId4" Type="http://schemas.openxmlformats.org/officeDocument/2006/relationships/tags" Target="../tags/tag15.xml"/><Relationship Id="rId5" Type="http://schemas.openxmlformats.org/officeDocument/2006/relationships/tags" Target="../tags/tag16.xml"/><Relationship Id="rId6" Type="http://schemas.openxmlformats.org/officeDocument/2006/relationships/slideMaster" Target="../slideMasters/slideMaster2.xml"/><Relationship Id="rId1" Type="http://schemas.openxmlformats.org/officeDocument/2006/relationships/tags" Target="../tags/tag12.xml"/><Relationship Id="rId2" Type="http://schemas.openxmlformats.org/officeDocument/2006/relationships/tags" Target="../tags/tag13.xml"/></Relationships>
</file>

<file path=ppt/slideLayouts/_rels/slideLayout15.xml.rels><?xml version="1.0" encoding="UTF-8" standalone="yes"?>
<Relationships xmlns="http://schemas.openxmlformats.org/package/2006/relationships"><Relationship Id="rId3" Type="http://schemas.openxmlformats.org/officeDocument/2006/relationships/tags" Target="../tags/tag19.xml"/><Relationship Id="rId4" Type="http://schemas.openxmlformats.org/officeDocument/2006/relationships/tags" Target="../tags/tag20.xml"/><Relationship Id="rId5" Type="http://schemas.openxmlformats.org/officeDocument/2006/relationships/tags" Target="../tags/tag21.xml"/><Relationship Id="rId6" Type="http://schemas.openxmlformats.org/officeDocument/2006/relationships/slideMaster" Target="../slideMasters/slideMaster2.xml"/><Relationship Id="rId1" Type="http://schemas.openxmlformats.org/officeDocument/2006/relationships/tags" Target="../tags/tag17.xml"/><Relationship Id="rId2" Type="http://schemas.openxmlformats.org/officeDocument/2006/relationships/tags" Target="../tags/tag18.xml"/></Relationships>
</file>

<file path=ppt/slideLayouts/_rels/slideLayout16.xml.rels><?xml version="1.0" encoding="UTF-8" standalone="yes"?>
<Relationships xmlns="http://schemas.openxmlformats.org/package/2006/relationships"><Relationship Id="rId3" Type="http://schemas.openxmlformats.org/officeDocument/2006/relationships/tags" Target="../tags/tag24.xml"/><Relationship Id="rId4" Type="http://schemas.openxmlformats.org/officeDocument/2006/relationships/tags" Target="../tags/tag25.xml"/><Relationship Id="rId5" Type="http://schemas.openxmlformats.org/officeDocument/2006/relationships/tags" Target="../tags/tag26.xml"/><Relationship Id="rId6" Type="http://schemas.openxmlformats.org/officeDocument/2006/relationships/tags" Target="../tags/tag27.xml"/><Relationship Id="rId7" Type="http://schemas.openxmlformats.org/officeDocument/2006/relationships/slideMaster" Target="../slideMasters/slideMaster2.xml"/><Relationship Id="rId1" Type="http://schemas.openxmlformats.org/officeDocument/2006/relationships/tags" Target="../tags/tag22.xml"/><Relationship Id="rId2" Type="http://schemas.openxmlformats.org/officeDocument/2006/relationships/tags" Target="../tags/tag23.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30.xml"/><Relationship Id="rId4" Type="http://schemas.openxmlformats.org/officeDocument/2006/relationships/tags" Target="../tags/tag31.xml"/><Relationship Id="rId5" Type="http://schemas.openxmlformats.org/officeDocument/2006/relationships/tags" Target="../tags/tag32.xml"/><Relationship Id="rId6" Type="http://schemas.openxmlformats.org/officeDocument/2006/relationships/tags" Target="../tags/tag33.xml"/><Relationship Id="rId7" Type="http://schemas.openxmlformats.org/officeDocument/2006/relationships/tags" Target="../tags/tag34.xml"/><Relationship Id="rId8" Type="http://schemas.openxmlformats.org/officeDocument/2006/relationships/tags" Target="../tags/tag35.xml"/><Relationship Id="rId9" Type="http://schemas.openxmlformats.org/officeDocument/2006/relationships/slideMaster" Target="../slideMasters/slideMaster2.xml"/><Relationship Id="rId1" Type="http://schemas.openxmlformats.org/officeDocument/2006/relationships/tags" Target="../tags/tag28.xml"/><Relationship Id="rId2" Type="http://schemas.openxmlformats.org/officeDocument/2006/relationships/tags" Target="../tags/tag29.xml"/></Relationships>
</file>

<file path=ppt/slideLayouts/_rels/slideLayout18.xml.rels><?xml version="1.0" encoding="UTF-8" standalone="yes"?>
<Relationships xmlns="http://schemas.openxmlformats.org/package/2006/relationships"><Relationship Id="rId3" Type="http://schemas.openxmlformats.org/officeDocument/2006/relationships/tags" Target="../tags/tag38.xml"/><Relationship Id="rId4" Type="http://schemas.openxmlformats.org/officeDocument/2006/relationships/tags" Target="../tags/tag39.xml"/><Relationship Id="rId5" Type="http://schemas.openxmlformats.org/officeDocument/2006/relationships/slideMaster" Target="../slideMasters/slideMaster2.xml"/><Relationship Id="rId1" Type="http://schemas.openxmlformats.org/officeDocument/2006/relationships/tags" Target="../tags/tag36.xml"/><Relationship Id="rId2" Type="http://schemas.openxmlformats.org/officeDocument/2006/relationships/tags" Target="../tags/tag37.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42.xml"/><Relationship Id="rId4" Type="http://schemas.openxmlformats.org/officeDocument/2006/relationships/slideMaster" Target="../slideMasters/slideMaster2.xml"/><Relationship Id="rId1" Type="http://schemas.openxmlformats.org/officeDocument/2006/relationships/tags" Target="../tags/tag40.xml"/><Relationship Id="rId2" Type="http://schemas.openxmlformats.org/officeDocument/2006/relationships/tags" Target="../tags/tag4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45.xml"/><Relationship Id="rId4" Type="http://schemas.openxmlformats.org/officeDocument/2006/relationships/tags" Target="../tags/tag46.xml"/><Relationship Id="rId5" Type="http://schemas.openxmlformats.org/officeDocument/2006/relationships/tags" Target="../tags/tag47.xml"/><Relationship Id="rId6" Type="http://schemas.openxmlformats.org/officeDocument/2006/relationships/tags" Target="../tags/tag48.xml"/><Relationship Id="rId7" Type="http://schemas.openxmlformats.org/officeDocument/2006/relationships/slideMaster" Target="../slideMasters/slideMaster2.xml"/><Relationship Id="rId1" Type="http://schemas.openxmlformats.org/officeDocument/2006/relationships/tags" Target="../tags/tag43.xml"/><Relationship Id="rId2" Type="http://schemas.openxmlformats.org/officeDocument/2006/relationships/tags" Target="../tags/tag44.xml"/></Relationships>
</file>

<file path=ppt/slideLayouts/_rels/slideLayout21.xml.rels><?xml version="1.0" encoding="UTF-8" standalone="yes"?>
<Relationships xmlns="http://schemas.openxmlformats.org/package/2006/relationships"><Relationship Id="rId3" Type="http://schemas.openxmlformats.org/officeDocument/2006/relationships/tags" Target="../tags/tag51.xml"/><Relationship Id="rId4" Type="http://schemas.openxmlformats.org/officeDocument/2006/relationships/tags" Target="../tags/tag52.xml"/><Relationship Id="rId5" Type="http://schemas.openxmlformats.org/officeDocument/2006/relationships/tags" Target="../tags/tag53.xml"/><Relationship Id="rId6" Type="http://schemas.openxmlformats.org/officeDocument/2006/relationships/slideMaster" Target="../slideMasters/slideMaster2.xml"/><Relationship Id="rId1" Type="http://schemas.openxmlformats.org/officeDocument/2006/relationships/tags" Target="../tags/tag49.xml"/><Relationship Id="rId2" Type="http://schemas.openxmlformats.org/officeDocument/2006/relationships/tags" Target="../tags/tag50.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56.xml"/><Relationship Id="rId4" Type="http://schemas.openxmlformats.org/officeDocument/2006/relationships/tags" Target="../tags/tag57.xml"/><Relationship Id="rId5" Type="http://schemas.openxmlformats.org/officeDocument/2006/relationships/slideMaster" Target="../slideMasters/slideMaster2.xml"/><Relationship Id="rId1" Type="http://schemas.openxmlformats.org/officeDocument/2006/relationships/tags" Target="../tags/tag54.xml"/><Relationship Id="rId2" Type="http://schemas.openxmlformats.org/officeDocument/2006/relationships/tags" Target="../tags/tag55.xml"/></Relationships>
</file>

<file path=ppt/slideLayouts/_rels/slideLayout23.xml.rels><?xml version="1.0" encoding="UTF-8" standalone="yes"?>
<Relationships xmlns="http://schemas.openxmlformats.org/package/2006/relationships"><Relationship Id="rId3" Type="http://schemas.openxmlformats.org/officeDocument/2006/relationships/tags" Target="../tags/tag60.xml"/><Relationship Id="rId4" Type="http://schemas.openxmlformats.org/officeDocument/2006/relationships/tags" Target="../tags/tag61.xml"/><Relationship Id="rId5" Type="http://schemas.openxmlformats.org/officeDocument/2006/relationships/tags" Target="../tags/tag62.xml"/><Relationship Id="rId6" Type="http://schemas.openxmlformats.org/officeDocument/2006/relationships/slideMaster" Target="../slideMasters/slideMaster2.xml"/><Relationship Id="rId1" Type="http://schemas.openxmlformats.org/officeDocument/2006/relationships/tags" Target="../tags/tag58.xml"/><Relationship Id="rId2" Type="http://schemas.openxmlformats.org/officeDocument/2006/relationships/tags" Target="../tags/tag59.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tags" Target="../tags/tag71.xml"/><Relationship Id="rId4" Type="http://schemas.openxmlformats.org/officeDocument/2006/relationships/tags" Target="../tags/tag72.xml"/><Relationship Id="rId5" Type="http://schemas.openxmlformats.org/officeDocument/2006/relationships/tags" Target="../tags/tag73.xml"/><Relationship Id="rId6" Type="http://schemas.openxmlformats.org/officeDocument/2006/relationships/slideMaster" Target="../slideMasters/slideMaster3.xml"/><Relationship Id="rId1" Type="http://schemas.openxmlformats.org/officeDocument/2006/relationships/tags" Target="../tags/tag69.xml"/><Relationship Id="rId2" Type="http://schemas.openxmlformats.org/officeDocument/2006/relationships/tags" Target="../tags/tag70.xml"/></Relationships>
</file>

<file path=ppt/slideLayouts/_rels/slideLayout26.xml.rels><?xml version="1.0" encoding="UTF-8" standalone="yes"?>
<Relationships xmlns="http://schemas.openxmlformats.org/package/2006/relationships"><Relationship Id="rId3" Type="http://schemas.openxmlformats.org/officeDocument/2006/relationships/tags" Target="../tags/tag76.xml"/><Relationship Id="rId4" Type="http://schemas.openxmlformats.org/officeDocument/2006/relationships/tags" Target="../tags/tag77.xml"/><Relationship Id="rId5" Type="http://schemas.openxmlformats.org/officeDocument/2006/relationships/tags" Target="../tags/tag78.xml"/><Relationship Id="rId6" Type="http://schemas.openxmlformats.org/officeDocument/2006/relationships/slideMaster" Target="../slideMasters/slideMaster3.xml"/><Relationship Id="rId1" Type="http://schemas.openxmlformats.org/officeDocument/2006/relationships/tags" Target="../tags/tag74.xml"/><Relationship Id="rId2" Type="http://schemas.openxmlformats.org/officeDocument/2006/relationships/tags" Target="../tags/tag75.xml"/></Relationships>
</file>

<file path=ppt/slideLayouts/_rels/slideLayout27.xml.rels><?xml version="1.0" encoding="UTF-8" standalone="yes"?>
<Relationships xmlns="http://schemas.openxmlformats.org/package/2006/relationships"><Relationship Id="rId3" Type="http://schemas.openxmlformats.org/officeDocument/2006/relationships/tags" Target="../tags/tag81.xml"/><Relationship Id="rId4" Type="http://schemas.openxmlformats.org/officeDocument/2006/relationships/tags" Target="../tags/tag82.xml"/><Relationship Id="rId5" Type="http://schemas.openxmlformats.org/officeDocument/2006/relationships/tags" Target="../tags/tag83.xml"/><Relationship Id="rId6" Type="http://schemas.openxmlformats.org/officeDocument/2006/relationships/slideMaster" Target="../slideMasters/slideMaster3.xml"/><Relationship Id="rId1" Type="http://schemas.openxmlformats.org/officeDocument/2006/relationships/tags" Target="../tags/tag79.xml"/><Relationship Id="rId2" Type="http://schemas.openxmlformats.org/officeDocument/2006/relationships/tags" Target="../tags/tag80.xml"/></Relationships>
</file>

<file path=ppt/slideLayouts/_rels/slideLayout28.xml.rels><?xml version="1.0" encoding="UTF-8" standalone="yes"?>
<Relationships xmlns="http://schemas.openxmlformats.org/package/2006/relationships"><Relationship Id="rId3" Type="http://schemas.openxmlformats.org/officeDocument/2006/relationships/tags" Target="../tags/tag86.xml"/><Relationship Id="rId4" Type="http://schemas.openxmlformats.org/officeDocument/2006/relationships/tags" Target="../tags/tag87.xml"/><Relationship Id="rId5" Type="http://schemas.openxmlformats.org/officeDocument/2006/relationships/tags" Target="../tags/tag88.xml"/><Relationship Id="rId6" Type="http://schemas.openxmlformats.org/officeDocument/2006/relationships/tags" Target="../tags/tag89.xml"/><Relationship Id="rId7" Type="http://schemas.openxmlformats.org/officeDocument/2006/relationships/slideMaster" Target="../slideMasters/slideMaster3.xml"/><Relationship Id="rId1" Type="http://schemas.openxmlformats.org/officeDocument/2006/relationships/tags" Target="../tags/tag84.xml"/><Relationship Id="rId2" Type="http://schemas.openxmlformats.org/officeDocument/2006/relationships/tags" Target="../tags/tag85.xml"/></Relationships>
</file>

<file path=ppt/slideLayouts/_rels/slideLayout29.xml.rels><?xml version="1.0" encoding="UTF-8" standalone="yes"?>
<Relationships xmlns="http://schemas.openxmlformats.org/package/2006/relationships"><Relationship Id="rId3" Type="http://schemas.openxmlformats.org/officeDocument/2006/relationships/tags" Target="../tags/tag92.xml"/><Relationship Id="rId4" Type="http://schemas.openxmlformats.org/officeDocument/2006/relationships/tags" Target="../tags/tag93.xml"/><Relationship Id="rId5" Type="http://schemas.openxmlformats.org/officeDocument/2006/relationships/tags" Target="../tags/tag94.xml"/><Relationship Id="rId6" Type="http://schemas.openxmlformats.org/officeDocument/2006/relationships/tags" Target="../tags/tag95.xml"/><Relationship Id="rId7" Type="http://schemas.openxmlformats.org/officeDocument/2006/relationships/tags" Target="../tags/tag96.xml"/><Relationship Id="rId8" Type="http://schemas.openxmlformats.org/officeDocument/2006/relationships/tags" Target="../tags/tag97.xml"/><Relationship Id="rId9" Type="http://schemas.openxmlformats.org/officeDocument/2006/relationships/slideMaster" Target="../slideMasters/slideMaster3.xml"/><Relationship Id="rId1" Type="http://schemas.openxmlformats.org/officeDocument/2006/relationships/tags" Target="../tags/tag90.xml"/><Relationship Id="rId2" Type="http://schemas.openxmlformats.org/officeDocument/2006/relationships/tags" Target="../tags/tag9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0.xml.rels><?xml version="1.0" encoding="UTF-8" standalone="yes"?>
<Relationships xmlns="http://schemas.openxmlformats.org/package/2006/relationships"><Relationship Id="rId3" Type="http://schemas.openxmlformats.org/officeDocument/2006/relationships/tags" Target="../tags/tag100.xml"/><Relationship Id="rId4" Type="http://schemas.openxmlformats.org/officeDocument/2006/relationships/tags" Target="../tags/tag101.xml"/><Relationship Id="rId5" Type="http://schemas.openxmlformats.org/officeDocument/2006/relationships/slideMaster" Target="../slideMasters/slideMaster3.xml"/><Relationship Id="rId1" Type="http://schemas.openxmlformats.org/officeDocument/2006/relationships/tags" Target="../tags/tag98.xml"/><Relationship Id="rId2" Type="http://schemas.openxmlformats.org/officeDocument/2006/relationships/tags" Target="../tags/tag99.xml"/></Relationships>
</file>

<file path=ppt/slideLayouts/_rels/slideLayout31.xml.rels><?xml version="1.0" encoding="UTF-8" standalone="yes"?>
<Relationships xmlns="http://schemas.openxmlformats.org/package/2006/relationships"><Relationship Id="rId3" Type="http://schemas.openxmlformats.org/officeDocument/2006/relationships/tags" Target="../tags/tag104.xml"/><Relationship Id="rId4" Type="http://schemas.openxmlformats.org/officeDocument/2006/relationships/slideMaster" Target="../slideMasters/slideMaster3.xml"/><Relationship Id="rId1" Type="http://schemas.openxmlformats.org/officeDocument/2006/relationships/tags" Target="../tags/tag102.xml"/><Relationship Id="rId2" Type="http://schemas.openxmlformats.org/officeDocument/2006/relationships/tags" Target="../tags/tag103.xml"/></Relationships>
</file>

<file path=ppt/slideLayouts/_rels/slideLayout32.xml.rels><?xml version="1.0" encoding="UTF-8" standalone="yes"?>
<Relationships xmlns="http://schemas.openxmlformats.org/package/2006/relationships"><Relationship Id="rId3" Type="http://schemas.openxmlformats.org/officeDocument/2006/relationships/tags" Target="../tags/tag107.xml"/><Relationship Id="rId4" Type="http://schemas.openxmlformats.org/officeDocument/2006/relationships/tags" Target="../tags/tag108.xml"/><Relationship Id="rId5" Type="http://schemas.openxmlformats.org/officeDocument/2006/relationships/tags" Target="../tags/tag109.xml"/><Relationship Id="rId6" Type="http://schemas.openxmlformats.org/officeDocument/2006/relationships/tags" Target="../tags/tag110.xml"/><Relationship Id="rId7" Type="http://schemas.openxmlformats.org/officeDocument/2006/relationships/slideMaster" Target="../slideMasters/slideMaster3.xml"/><Relationship Id="rId1" Type="http://schemas.openxmlformats.org/officeDocument/2006/relationships/tags" Target="../tags/tag105.xml"/><Relationship Id="rId2" Type="http://schemas.openxmlformats.org/officeDocument/2006/relationships/tags" Target="../tags/tag106.xml"/></Relationships>
</file>

<file path=ppt/slideLayouts/_rels/slideLayout33.xml.rels><?xml version="1.0" encoding="UTF-8" standalone="yes"?>
<Relationships xmlns="http://schemas.openxmlformats.org/package/2006/relationships"><Relationship Id="rId3" Type="http://schemas.openxmlformats.org/officeDocument/2006/relationships/tags" Target="../tags/tag113.xml"/><Relationship Id="rId4" Type="http://schemas.openxmlformats.org/officeDocument/2006/relationships/tags" Target="../tags/tag114.xml"/><Relationship Id="rId5" Type="http://schemas.openxmlformats.org/officeDocument/2006/relationships/tags" Target="../tags/tag115.xml"/><Relationship Id="rId6" Type="http://schemas.openxmlformats.org/officeDocument/2006/relationships/slideMaster" Target="../slideMasters/slideMaster3.xml"/><Relationship Id="rId1" Type="http://schemas.openxmlformats.org/officeDocument/2006/relationships/tags" Target="../tags/tag111.xml"/><Relationship Id="rId2" Type="http://schemas.openxmlformats.org/officeDocument/2006/relationships/tags" Target="../tags/tag112.xml"/></Relationships>
</file>

<file path=ppt/slideLayouts/_rels/slideLayout34.xml.rels><?xml version="1.0" encoding="UTF-8" standalone="yes"?>
<Relationships xmlns="http://schemas.openxmlformats.org/package/2006/relationships"><Relationship Id="rId3" Type="http://schemas.openxmlformats.org/officeDocument/2006/relationships/tags" Target="../tags/tag118.xml"/><Relationship Id="rId4" Type="http://schemas.openxmlformats.org/officeDocument/2006/relationships/tags" Target="../tags/tag119.xml"/><Relationship Id="rId5" Type="http://schemas.openxmlformats.org/officeDocument/2006/relationships/slideMaster" Target="../slideMasters/slideMaster3.xml"/><Relationship Id="rId1" Type="http://schemas.openxmlformats.org/officeDocument/2006/relationships/tags" Target="../tags/tag116.xml"/><Relationship Id="rId2" Type="http://schemas.openxmlformats.org/officeDocument/2006/relationships/tags" Target="../tags/tag117.xml"/></Relationships>
</file>

<file path=ppt/slideLayouts/_rels/slideLayout35.xml.rels><?xml version="1.0" encoding="UTF-8" standalone="yes"?>
<Relationships xmlns="http://schemas.openxmlformats.org/package/2006/relationships"><Relationship Id="rId3" Type="http://schemas.openxmlformats.org/officeDocument/2006/relationships/tags" Target="../tags/tag122.xml"/><Relationship Id="rId4" Type="http://schemas.openxmlformats.org/officeDocument/2006/relationships/tags" Target="../tags/tag123.xml"/><Relationship Id="rId5" Type="http://schemas.openxmlformats.org/officeDocument/2006/relationships/tags" Target="../tags/tag124.xml"/><Relationship Id="rId6" Type="http://schemas.openxmlformats.org/officeDocument/2006/relationships/slideMaster" Target="../slideMasters/slideMaster3.xml"/><Relationship Id="rId1" Type="http://schemas.openxmlformats.org/officeDocument/2006/relationships/tags" Target="../tags/tag120.xml"/><Relationship Id="rId2" Type="http://schemas.openxmlformats.org/officeDocument/2006/relationships/tags" Target="../tags/tag12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7" name="Rectangle 6"/>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8" name="Rounded Rectangle 7"/>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10"/>
          </p:nvPr>
        </p:nvSpPr>
        <p:spPr/>
        <p:txBody>
          <a:bodyPr/>
          <a:lstStyle/>
          <a:p>
            <a:fld id="{AD03F8B0-DC90-4F24-9965-B99CE2D39518}" type="datetimeFigureOut">
              <a:rPr lang="zh-CN" altLang="en-US" smtClean="0"/>
              <a:t>20/10/24</a:t>
            </a:fld>
            <a:endParaRPr lang="zh-CN" altLang="en-US"/>
          </a:p>
        </p:txBody>
      </p:sp>
      <p:sp>
        <p:nvSpPr>
          <p:cNvPr id="9" name="Rectangle 8"/>
          <p:cNvSpPr/>
          <p:nvPr userDrawn="1"/>
        </p:nvSpPr>
        <p:spPr>
          <a:xfrm>
            <a:off x="345440" y="2207338"/>
            <a:ext cx="7147931" cy="1848173"/>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p:cNvSpPr/>
          <p:nvPr userDrawn="1"/>
        </p:nvSpPr>
        <p:spPr>
          <a:xfrm>
            <a:off x="7572652" y="2208862"/>
            <a:ext cx="1190348" cy="1845125"/>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3" name="Rectangle 12"/>
          <p:cNvSpPr/>
          <p:nvPr userDrawn="1"/>
        </p:nvSpPr>
        <p:spPr>
          <a:xfrm>
            <a:off x="7712714" y="2352905"/>
            <a:ext cx="910224" cy="155703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Rectangle 13"/>
          <p:cNvSpPr/>
          <p:nvPr userDrawn="1"/>
        </p:nvSpPr>
        <p:spPr>
          <a:xfrm>
            <a:off x="445483" y="2292117"/>
            <a:ext cx="6947845" cy="168431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Slide Number Placeholder 5"/>
          <p:cNvSpPr>
            <a:spLocks noGrp="1"/>
          </p:cNvSpPr>
          <p:nvPr>
            <p:ph type="sldNum" sz="quarter" idx="12"/>
          </p:nvPr>
        </p:nvSpPr>
        <p:spPr>
          <a:xfrm>
            <a:off x="7786826" y="3469558"/>
            <a:ext cx="762000" cy="342960"/>
          </a:xfrm>
        </p:spPr>
        <p:txBody>
          <a:bodyPr/>
          <a:lstStyle>
            <a:lvl1pPr algn="ctr">
              <a:defRPr sz="2100">
                <a:solidFill>
                  <a:schemeClr val="accent1">
                    <a:lumMod val="50000"/>
                  </a:schemeClr>
                </a:solidFill>
              </a:defRPr>
            </a:lvl1pPr>
          </a:lstStyle>
          <a:p>
            <a:fld id="{226A5DA0-3F0B-4660-9645-CD05A3FC641F}" type="slidenum">
              <a:rPr lang="zh-CN" altLang="en-US" smtClean="0"/>
              <a:t>‹#›</a:t>
            </a:fld>
            <a:endParaRPr lang="zh-CN" altLang="en-US"/>
          </a:p>
        </p:txBody>
      </p:sp>
      <p:sp>
        <p:nvSpPr>
          <p:cNvPr id="11" name="Rectangle 10"/>
          <p:cNvSpPr/>
          <p:nvPr userDrawn="1"/>
        </p:nvSpPr>
        <p:spPr>
          <a:xfrm>
            <a:off x="541822" y="3420055"/>
            <a:ext cx="6755166" cy="498362"/>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ectangle 9"/>
          <p:cNvSpPr/>
          <p:nvPr userDrawn="1"/>
        </p:nvSpPr>
        <p:spPr>
          <a:xfrm>
            <a:off x="538971" y="2354992"/>
            <a:ext cx="6760868" cy="1558563"/>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Subtitle 2"/>
          <p:cNvSpPr>
            <a:spLocks noGrp="1"/>
          </p:cNvSpPr>
          <p:nvPr>
            <p:ph type="subTitle" idx="1"/>
          </p:nvPr>
        </p:nvSpPr>
        <p:spPr>
          <a:xfrm>
            <a:off x="642805" y="3486760"/>
            <a:ext cx="6553200" cy="342960"/>
          </a:xfrm>
        </p:spPr>
        <p:txBody>
          <a:bodyPr>
            <a:normAutofit/>
          </a:bodyPr>
          <a:lstStyle>
            <a:lvl1pPr marL="0" indent="0" algn="ctr">
              <a:buNone/>
              <a:defRPr sz="1350" cap="all" spc="300" baseline="0">
                <a:solidFill>
                  <a:srgbClr val="FFFFFF"/>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8035" indent="0" algn="ctr">
              <a:buNone/>
              <a:defRPr>
                <a:solidFill>
                  <a:schemeClr val="tx1">
                    <a:tint val="75000"/>
                  </a:schemeClr>
                </a:solidFill>
              </a:defRPr>
            </a:lvl7pPr>
            <a:lvl8pPr marL="2400935" indent="0" algn="ctr">
              <a:buNone/>
              <a:defRPr>
                <a:solidFill>
                  <a:schemeClr val="tx1">
                    <a:tint val="75000"/>
                  </a:schemeClr>
                </a:solidFill>
              </a:defRPr>
            </a:lvl8pPr>
            <a:lvl9pPr marL="2743835" indent="0" algn="ctr">
              <a:buNone/>
              <a:defRPr>
                <a:solidFill>
                  <a:schemeClr val="tx1">
                    <a:tint val="75000"/>
                  </a:schemeClr>
                </a:solidFill>
              </a:defRPr>
            </a:lvl9pPr>
          </a:lstStyle>
          <a:p>
            <a:r>
              <a:rPr lang="zh-CN" altLang="en-US"/>
              <a:t>单击此处编辑母版副标题样式</a:t>
            </a:r>
            <a:endParaRPr lang="en-US" dirty="0"/>
          </a:p>
        </p:txBody>
      </p:sp>
      <p:sp>
        <p:nvSpPr>
          <p:cNvPr id="2" name="Title 1"/>
          <p:cNvSpPr>
            <a:spLocks noGrp="1"/>
          </p:cNvSpPr>
          <p:nvPr>
            <p:ph type="ctrTitle"/>
          </p:nvPr>
        </p:nvSpPr>
        <p:spPr>
          <a:xfrm>
            <a:off x="604705" y="2420698"/>
            <a:ext cx="6629400" cy="914561"/>
          </a:xfrm>
        </p:spPr>
        <p:txBody>
          <a:bodyPr anchor="b" anchorCtr="0">
            <a:noAutofit/>
          </a:bodyPr>
          <a:lstStyle>
            <a:lvl1pPr>
              <a:defRPr sz="3000">
                <a:solidFill>
                  <a:schemeClr val="accent1">
                    <a:lumMod val="50000"/>
                  </a:schemeClr>
                </a:solidFill>
              </a:defRPr>
            </a:lvl1pPr>
          </a:lstStyle>
          <a:p>
            <a:r>
              <a:rPr lang="zh-CN" altLang="en-US"/>
              <a:t>单击此处编辑母版标题样式</a:t>
            </a:r>
            <a:endParaRPr lang="en-US" dirty="0"/>
          </a:p>
        </p:txBody>
      </p:sp>
      <p:sp>
        <p:nvSpPr>
          <p:cNvPr id="16" name="文本框 15"/>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4</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7" name="图片 16"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p:txBody>
          <a:bodyPr/>
          <a:lstStyle/>
          <a:p>
            <a:fld id="{AD03F8B0-DC90-4F24-9965-B99CE2D39518}" type="datetimeFigureOut">
              <a:rPr lang="zh-CN" altLang="en-US" smtClean="0"/>
              <a:t>20/10/24</a:t>
            </a:fld>
            <a:endParaRPr lang="zh-CN" altLang="en-US"/>
          </a:p>
        </p:txBody>
      </p:sp>
      <p:sp>
        <p:nvSpPr>
          <p:cNvPr id="5" name="Footer Placeholder 4"/>
          <p:cNvSpPr>
            <a:spLocks noGrp="1"/>
          </p:cNvSpPr>
          <p:nvPr>
            <p:ph type="ftr" sz="quarter" idx="11"/>
          </p:nvPr>
        </p:nvSpPr>
        <p:spPr>
          <a:xfrm>
            <a:off x="1130935" y="4768096"/>
            <a:ext cx="7621905" cy="273892"/>
          </a:xfrm>
        </p:spPr>
        <p:txBody>
          <a:bodyPr/>
          <a:lstStyle/>
          <a:p>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7" name="Rectangle 6"/>
          <p:cNvSpPr/>
          <p:nvPr userDrawn="1"/>
        </p:nvSpPr>
        <p:spPr>
          <a:xfrm>
            <a:off x="6861702" y="171480"/>
            <a:ext cx="1859280" cy="4592779"/>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350" kern="1200">
              <a:solidFill>
                <a:schemeClr val="lt1"/>
              </a:solidFill>
              <a:latin typeface="+mn-lt"/>
              <a:ea typeface="+mn-ea"/>
              <a:cs typeface="+mn-cs"/>
            </a:endParaRPr>
          </a:p>
        </p:txBody>
      </p:sp>
      <p:sp>
        <p:nvSpPr>
          <p:cNvPr id="8" name="Rectangle 7"/>
          <p:cNvSpPr/>
          <p:nvPr userDrawn="1"/>
        </p:nvSpPr>
        <p:spPr>
          <a:xfrm>
            <a:off x="6955225" y="263603"/>
            <a:ext cx="1672235" cy="4408534"/>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Vertical Title 1"/>
          <p:cNvSpPr>
            <a:spLocks noGrp="1"/>
          </p:cNvSpPr>
          <p:nvPr>
            <p:ph type="title" orient="vert"/>
          </p:nvPr>
        </p:nvSpPr>
        <p:spPr>
          <a:xfrm>
            <a:off x="7048577" y="296622"/>
            <a:ext cx="1485531" cy="4342495"/>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457200" y="285799"/>
            <a:ext cx="6172200" cy="4344161"/>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AD03F8B0-DC90-4F24-9965-B99CE2D39518}" type="datetimeFigureOut">
              <a:rPr lang="zh-CN" altLang="en-US" smtClean="0"/>
              <a:t>20/10/24</a:t>
            </a:fld>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本次课程为《学</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前教育史</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0" name="图片 9"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8168095" y="2509080"/>
            <a:ext cx="975905" cy="2302049"/>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6233519" y="107001"/>
            <a:ext cx="2910482" cy="3237055"/>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4356189" y="1"/>
            <a:ext cx="3122562" cy="1409479"/>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Tree>
    <p:extLst>
      <p:ext uri="{BB962C8B-B14F-4D97-AF65-F5344CB8AC3E}">
        <p14:creationId xmlns:p14="http://schemas.microsoft.com/office/powerpoint/2010/main" val="12198943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899100" y="685885"/>
            <a:ext cx="7349400" cy="1928038"/>
          </a:xfrm>
        </p:spPr>
        <p:txBody>
          <a:bodyPr lIns="90000" tIns="46800" rIns="90000" bIns="46800" anchor="b" anchorCtr="0">
            <a:normAutofit/>
          </a:bodyPr>
          <a:lstStyle>
            <a:lvl1pPr algn="ctr">
              <a:defRPr sz="4500" b="1" i="0" spc="300" baseline="0">
                <a:solidFill>
                  <a:schemeClr val="tx1">
                    <a:lumMod val="85000"/>
                    <a:lumOff val="15000"/>
                  </a:schemeClr>
                </a:solidFill>
                <a:effectLst/>
              </a:defRPr>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899100" y="2670630"/>
            <a:ext cx="7349400" cy="1104436"/>
          </a:xfrm>
        </p:spPr>
        <p:txBody>
          <a:bodyPr lIns="90000" tIns="46800" rIns="90000" bIns="46800">
            <a:normAutofit/>
          </a:bodyPr>
          <a:lstStyle>
            <a:lvl1pPr marL="0" indent="0" algn="ctr" eaLnBrk="1" fontAlgn="auto" latinLnBrk="0" hangingPunct="1">
              <a:lnSpc>
                <a:spcPct val="110000"/>
              </a:lnSpc>
              <a:buNone/>
              <a:defRPr sz="1800" u="none" strike="noStrike" kern="1200" cap="none" spc="200" normalizeH="0" baseline="0">
                <a:solidFill>
                  <a:schemeClr val="tx1">
                    <a:lumMod val="65000"/>
                    <a:lumOff val="35000"/>
                  </a:schemeClr>
                </a:solidFill>
                <a:uFillTx/>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20/10/24</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456300" y="1117938"/>
            <a:ext cx="8226900" cy="3569841"/>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vl6pPr marL="1714500" indent="0">
              <a:buNone/>
              <a:defRPr/>
            </a:lvl6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20/10/24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493100" y="2886656"/>
            <a:ext cx="5826600" cy="575171"/>
          </a:xfrm>
        </p:spPr>
        <p:txBody>
          <a:bodyPr lIns="90000" tIns="46800" rIns="90000" bIns="46800" anchor="b" anchorCtr="0">
            <a:normAutofit/>
          </a:bodyPr>
          <a:lstStyle>
            <a:lvl1pPr>
              <a:defRPr sz="3300" b="1" i="0" u="none" strike="noStrike" kern="1200" cap="none" spc="300" normalizeH="0" baseline="0">
                <a:solidFill>
                  <a:schemeClr val="tx1">
                    <a:lumMod val="85000"/>
                    <a:lumOff val="15000"/>
                  </a:schemeClr>
                </a:solidFill>
                <a:effectLst/>
                <a:uFillTx/>
              </a:defRPr>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493100" y="3461827"/>
            <a:ext cx="5826600" cy="650780"/>
          </a:xfrm>
        </p:spPr>
        <p:txBody>
          <a:bodyPr lIns="90000" tIns="46800" rIns="90000" bIns="46800">
            <a:normAutofit/>
          </a:bodyPr>
          <a:lstStyle>
            <a:lvl1pPr marL="0" indent="0" eaLnBrk="1" fontAlgn="auto" latinLnBrk="0" hangingPunct="1">
              <a:lnSpc>
                <a:spcPct val="130000"/>
              </a:lnSpc>
              <a:buNone/>
              <a:defRPr kumimoji="0" lang="zh-CN" altLang="en-US" sz="135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20/10/24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456300" y="1126039"/>
            <a:ext cx="3882600" cy="3561740"/>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4808700" y="1126039"/>
            <a:ext cx="3882600" cy="3561740"/>
          </a:xfrm>
        </p:spPr>
        <p:txBody>
          <a:bodyPr lIns="90000" tIns="46800" rIns="90000" bIns="46800">
            <a:normAutofit/>
          </a:bodyPr>
          <a:lstStyle>
            <a:lvl1pPr marL="171450" indent="-171450" eaLnBrk="1" fontAlgn="auto" latinLnBrk="0" hangingPunct="1">
              <a:lnSpc>
                <a:spcPct val="130000"/>
              </a:lnSpc>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857250" indent="-171450" eaLnBrk="1" fontAlgn="auto" latinLnBrk="0" hangingPunct="1">
              <a:lnSpc>
                <a:spcPct val="120000"/>
              </a:lnSpc>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1200150" indent="-171450" eaLnBrk="1" fontAlgn="auto" latinLnBrk="0" hangingPunct="1">
              <a:lnSpc>
                <a:spcPct val="120000"/>
              </a:lnSpc>
              <a:buFont typeface="Wingdings" panose="05000000000000000000" charset="0"/>
              <a:buChar char=""/>
              <a:defRPr sz="105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1050" u="none" strike="noStrike" kern="1200" cap="none" spc="150" normalizeH="0">
                <a:solidFill>
                  <a:schemeClr val="tx1">
                    <a:lumMod val="65000"/>
                    <a:lumOff val="35000"/>
                  </a:schemeClr>
                </a:solidFill>
                <a:latin typeface="Arial" panose="020B0604020202020204" pitchFamily="34" charset="0"/>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20/10/24</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456300" y="1072032"/>
            <a:ext cx="4006800" cy="286235"/>
          </a:xfrm>
        </p:spPr>
        <p:txBody>
          <a:bodyPr lIns="101600" tIns="38100" rIns="76200" bIns="38100" anchor="t" anchorCtr="0">
            <a:normAutofit/>
          </a:bodyPr>
          <a:lstStyle>
            <a:lvl1pPr marL="0" indent="0" eaLnBrk="1" fontAlgn="auto" latinLnBrk="0" hangingPunct="1">
              <a:lnSpc>
                <a:spcPct val="100000"/>
              </a:lnSpc>
              <a:spcAft>
                <a:spcPts val="0"/>
              </a:spcAft>
              <a:buNone/>
              <a:defRPr sz="15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456300"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4676813" y="1066428"/>
            <a:ext cx="4006800" cy="286235"/>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5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4676813"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20/10/24</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20/10/24</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bg>
      <p:bgPr>
        <a:solidFill>
          <a:srgbClr val="FFFFFF"/>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20/10/24</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a:xfrm>
            <a:off x="1362710" y="4768096"/>
            <a:ext cx="2133600" cy="273892"/>
          </a:xfrm>
        </p:spPr>
        <p:txBody>
          <a:bodyPr/>
          <a:lstStyle/>
          <a:p>
            <a:fld id="{AD03F8B0-DC90-4F24-9965-B99CE2D39518}" type="datetimeFigureOut">
              <a:rPr lang="zh-CN" altLang="en-US" smtClean="0"/>
              <a:t>20/10/24</a:t>
            </a:fld>
            <a:endParaRPr lang="zh-CN" altLang="en-US"/>
          </a:p>
        </p:txBody>
      </p:sp>
      <p:sp>
        <p:nvSpPr>
          <p:cNvPr id="5" name="Footer Placeholder 4"/>
          <p:cNvSpPr>
            <a:spLocks noGrp="1"/>
          </p:cNvSpPr>
          <p:nvPr>
            <p:ph type="ftr" sz="quarter" idx="11"/>
          </p:nvPr>
        </p:nvSpPr>
        <p:spPr>
          <a:xfrm>
            <a:off x="1619672" y="3651870"/>
            <a:ext cx="8118475" cy="273685"/>
          </a:xfrm>
        </p:spPr>
        <p:txBody>
          <a:bodyPr/>
          <a:lstStyle/>
          <a:p>
            <a:endParaRPr lang="en-US" altLang="zh-CN" dirty="0"/>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rgbClr val="FFFFFF"/>
        </a:solidFill>
        <a:effectLst/>
      </p:bgPr>
    </p:bg>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456300" y="1166544"/>
            <a:ext cx="3924808"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2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2"/>
            </p:custDataLst>
          </p:nvPr>
        </p:nvSpPr>
        <p:spPr>
          <a:xfrm>
            <a:off x="4762800" y="1166544"/>
            <a:ext cx="3920400"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defTabSz="914400" eaLnBrk="1" fontAlgn="auto" latinLnBrk="0" hangingPunct="1">
              <a:buFont typeface="Arial" panose="020B0604020202020204" pitchFamily="34" charset="0"/>
              <a:buNone/>
              <a:tabLst>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buFont typeface="Arial" panose="020B0604020202020204" pitchFamily="34" charset="0"/>
              <a:buChar char="●"/>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20/10/24</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lvl1pPr>
              <a:defRPr baseline="0"/>
            </a:lvl1pPr>
          </a:lstStyle>
          <a:p>
            <a:r>
              <a:rPr lang="zh-CN" altLang="en-US"/>
              <a:t>单击此处编辑母版标题样式</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rgbClr val="FFFFFF"/>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7676100" y="685885"/>
            <a:ext cx="783000" cy="3772366"/>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1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p>
        </p:txBody>
      </p:sp>
      <p:sp>
        <p:nvSpPr>
          <p:cNvPr id="3" name="竖排文字占位符 2"/>
          <p:cNvSpPr>
            <a:spLocks noGrp="1"/>
          </p:cNvSpPr>
          <p:nvPr>
            <p:ph type="body" orient="vert" idx="1"/>
            <p:custDataLst>
              <p:tags r:id="rId2"/>
            </p:custDataLst>
          </p:nvPr>
        </p:nvSpPr>
        <p:spPr>
          <a:xfrm>
            <a:off x="685800" y="685885"/>
            <a:ext cx="6876900" cy="3772366"/>
          </a:xfrm>
        </p:spPr>
        <p:txBody>
          <a:bodyPr vert="eaVert" lIns="46800" tIns="46800" rIns="46800" bIns="46800"/>
          <a:lstStyle>
            <a:lvl1pPr marL="171450" indent="-17145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20/10/24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内容">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20/10/24</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456300" y="580572"/>
            <a:ext cx="8229600" cy="4112608"/>
          </a:xfrm>
        </p:spPr>
        <p:txBody>
          <a:bodyPr/>
          <a:lstStyle>
            <a:lvl1pPr marL="171450" indent="-17145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20/10/24</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899100" y="1863230"/>
            <a:ext cx="7349400" cy="764194"/>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45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899100" y="2670630"/>
            <a:ext cx="7349400" cy="353744"/>
          </a:xfrm>
        </p:spPr>
        <p:txBody>
          <a:bodyPr lIns="90000" tIns="46800" rIns="90000" bIns="46800">
            <a:normAutofit/>
          </a:bodyPr>
          <a:lstStyle>
            <a:lvl1pPr marL="0" indent="0" algn="ctr">
              <a:lnSpc>
                <a:spcPct val="110000"/>
              </a:lnSpc>
              <a:buNone/>
              <a:defRPr sz="1800" spc="200" baseline="0">
                <a:solidFill>
                  <a:schemeClr val="tx1">
                    <a:lumMod val="65000"/>
                    <a:lumOff val="35000"/>
                  </a:schemeClr>
                </a:solidFill>
              </a:defRPr>
            </a:lvl1pPr>
          </a:lstStyle>
          <a:p>
            <a:pPr lvl="0"/>
            <a:r>
              <a:rPr lang="zh-CN" altLang="en-US" dirty="0"/>
              <a:t>单击此处编辑母版文本样式</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760FBDFE-C587-4B4C-A407-44438C67B59E}" type="datetimeFigureOut">
              <a:rPr lang="zh-CN" altLang="en-US" smtClean="0"/>
              <a:t>20/10/24</a:t>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899100" y="685885"/>
            <a:ext cx="7349400" cy="1928038"/>
          </a:xfrm>
        </p:spPr>
        <p:txBody>
          <a:bodyPr lIns="90000" tIns="46800" rIns="90000" bIns="46800" anchor="b" anchorCtr="0">
            <a:normAutofit/>
          </a:bodyPr>
          <a:lstStyle>
            <a:lvl1pPr algn="ctr">
              <a:defRPr sz="4500" b="1" i="0" spc="300" baseline="0">
                <a:solidFill>
                  <a:schemeClr val="tx1">
                    <a:lumMod val="85000"/>
                    <a:lumOff val="15000"/>
                  </a:schemeClr>
                </a:solidFill>
                <a:effectLst/>
              </a:defRPr>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899100" y="2670630"/>
            <a:ext cx="7349400" cy="1104436"/>
          </a:xfrm>
        </p:spPr>
        <p:txBody>
          <a:bodyPr lIns="90000" tIns="46800" rIns="90000" bIns="46800">
            <a:normAutofit/>
          </a:bodyPr>
          <a:lstStyle>
            <a:lvl1pPr marL="0" indent="0" algn="ctr" eaLnBrk="1" fontAlgn="auto" latinLnBrk="0" hangingPunct="1">
              <a:lnSpc>
                <a:spcPct val="110000"/>
              </a:lnSpc>
              <a:buNone/>
              <a:defRPr sz="1800" u="none" strike="noStrike" kern="1200" cap="none" spc="200" normalizeH="0" baseline="0">
                <a:solidFill>
                  <a:schemeClr val="tx1">
                    <a:lumMod val="65000"/>
                    <a:lumOff val="35000"/>
                  </a:schemeClr>
                </a:solidFill>
                <a:uFillTx/>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20/10/24</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456300" y="1117938"/>
            <a:ext cx="8226900" cy="3569841"/>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vl6pPr marL="1714500" indent="0">
              <a:buNone/>
              <a:defRPr/>
            </a:lvl6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20/10/24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493100" y="2886656"/>
            <a:ext cx="5826600" cy="575171"/>
          </a:xfrm>
        </p:spPr>
        <p:txBody>
          <a:bodyPr lIns="90000" tIns="46800" rIns="90000" bIns="46800" anchor="b" anchorCtr="0">
            <a:normAutofit/>
          </a:bodyPr>
          <a:lstStyle>
            <a:lvl1pPr>
              <a:defRPr sz="3300" b="1" i="0" u="none" strike="noStrike" kern="1200" cap="none" spc="300" normalizeH="0" baseline="0">
                <a:solidFill>
                  <a:schemeClr val="tx1">
                    <a:lumMod val="85000"/>
                    <a:lumOff val="15000"/>
                  </a:schemeClr>
                </a:solidFill>
                <a:effectLst/>
                <a:uFillTx/>
              </a:defRPr>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493100" y="3461827"/>
            <a:ext cx="5826600" cy="650780"/>
          </a:xfrm>
        </p:spPr>
        <p:txBody>
          <a:bodyPr lIns="90000" tIns="46800" rIns="90000" bIns="46800">
            <a:normAutofit/>
          </a:bodyPr>
          <a:lstStyle>
            <a:lvl1pPr marL="0" indent="0" eaLnBrk="1" fontAlgn="auto" latinLnBrk="0" hangingPunct="1">
              <a:lnSpc>
                <a:spcPct val="130000"/>
              </a:lnSpc>
              <a:buNone/>
              <a:defRPr kumimoji="0" lang="zh-CN" altLang="en-US" sz="135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20/10/24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456300" y="1126039"/>
            <a:ext cx="3882600" cy="3561740"/>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4808700" y="1126039"/>
            <a:ext cx="3882600" cy="3561740"/>
          </a:xfrm>
        </p:spPr>
        <p:txBody>
          <a:bodyPr lIns="90000" tIns="46800" rIns="90000" bIns="46800">
            <a:normAutofit/>
          </a:bodyPr>
          <a:lstStyle>
            <a:lvl1pPr marL="171450" indent="-171450" eaLnBrk="1" fontAlgn="auto" latinLnBrk="0" hangingPunct="1">
              <a:lnSpc>
                <a:spcPct val="130000"/>
              </a:lnSpc>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857250" indent="-171450" eaLnBrk="1" fontAlgn="auto" latinLnBrk="0" hangingPunct="1">
              <a:lnSpc>
                <a:spcPct val="120000"/>
              </a:lnSpc>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1200150" indent="-171450" eaLnBrk="1" fontAlgn="auto" latinLnBrk="0" hangingPunct="1">
              <a:lnSpc>
                <a:spcPct val="120000"/>
              </a:lnSpc>
              <a:buFont typeface="Wingdings" panose="05000000000000000000" charset="0"/>
              <a:buChar char=""/>
              <a:defRPr sz="105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1050" u="none" strike="noStrike" kern="1200" cap="none" spc="150" normalizeH="0">
                <a:solidFill>
                  <a:schemeClr val="tx1">
                    <a:lumMod val="65000"/>
                    <a:lumOff val="35000"/>
                  </a:schemeClr>
                </a:solidFill>
                <a:latin typeface="Arial" panose="020B0604020202020204" pitchFamily="34" charset="0"/>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20/10/24</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456300" y="1072032"/>
            <a:ext cx="4006800" cy="286235"/>
          </a:xfrm>
        </p:spPr>
        <p:txBody>
          <a:bodyPr lIns="101600" tIns="38100" rIns="76200" bIns="38100" anchor="t" anchorCtr="0">
            <a:normAutofit/>
          </a:bodyPr>
          <a:lstStyle>
            <a:lvl1pPr marL="0" indent="0" eaLnBrk="1" fontAlgn="auto" latinLnBrk="0" hangingPunct="1">
              <a:lnSpc>
                <a:spcPct val="100000"/>
              </a:lnSpc>
              <a:spcAft>
                <a:spcPts val="0"/>
              </a:spcAft>
              <a:buNone/>
              <a:defRPr sz="15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456300"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4676813" y="1066428"/>
            <a:ext cx="4006800" cy="286235"/>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5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4676813"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20/10/24</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7" name="Rectangle 6"/>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8" name="Rounded Rectangle 7"/>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10"/>
          </p:nvPr>
        </p:nvSpPr>
        <p:spPr/>
        <p:txBody>
          <a:bodyPr/>
          <a:lstStyle/>
          <a:p>
            <a:fld id="{AD03F8B0-DC90-4F24-9965-B99CE2D39518}" type="datetimeFigureOut">
              <a:rPr lang="zh-CN" altLang="en-US" smtClean="0"/>
              <a:t>20/10/24</a:t>
            </a:fld>
            <a:endParaRPr lang="zh-CN" altLang="en-US"/>
          </a:p>
        </p:txBody>
      </p:sp>
      <p:sp>
        <p:nvSpPr>
          <p:cNvPr id="13" name="Rectangle 12"/>
          <p:cNvSpPr/>
          <p:nvPr userDrawn="1"/>
        </p:nvSpPr>
        <p:spPr>
          <a:xfrm>
            <a:off x="451976" y="2210187"/>
            <a:ext cx="8265160" cy="1848173"/>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6" name="Rectangle 15"/>
          <p:cNvSpPr/>
          <p:nvPr userDrawn="1"/>
        </p:nvSpPr>
        <p:spPr>
          <a:xfrm>
            <a:off x="567656" y="2286400"/>
            <a:ext cx="8033800" cy="168431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 name="Footer Placeholder 4"/>
          <p:cNvSpPr>
            <a:spLocks noGrp="1"/>
          </p:cNvSpPr>
          <p:nvPr>
            <p:ph type="ftr" sz="quarter" idx="11"/>
          </p:nvPr>
        </p:nvSpPr>
        <p:spPr>
          <a:xfrm>
            <a:off x="1130935" y="4768096"/>
            <a:ext cx="7621905" cy="273892"/>
          </a:xfrm>
        </p:spPr>
        <p:txBody>
          <a:bodyPr/>
          <a:lstStyle/>
          <a:p>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2" name="Title 1"/>
          <p:cNvSpPr>
            <a:spLocks noGrp="1"/>
          </p:cNvSpPr>
          <p:nvPr>
            <p:ph type="title"/>
          </p:nvPr>
        </p:nvSpPr>
        <p:spPr>
          <a:xfrm>
            <a:off x="736456" y="2400719"/>
            <a:ext cx="7696200" cy="971721"/>
          </a:xfrm>
        </p:spPr>
        <p:txBody>
          <a:bodyPr anchor="b" anchorCtr="0">
            <a:noAutofit/>
          </a:bodyPr>
          <a:lstStyle>
            <a:lvl1pPr algn="ctr" defTabSz="914400" rtl="0" eaLnBrk="1" latinLnBrk="0" hangingPunct="1">
              <a:spcBef>
                <a:spcPct val="0"/>
              </a:spcBef>
              <a:buNone/>
              <a:defRPr lang="en-US" sz="3000" kern="1200" cap="all" baseline="0" dirty="0">
                <a:solidFill>
                  <a:schemeClr val="accent1">
                    <a:lumMod val="50000"/>
                  </a:schemeClr>
                </a:solidFill>
                <a:latin typeface="+mj-lt"/>
                <a:ea typeface="+mj-ea"/>
                <a:cs typeface="+mj-cs"/>
              </a:defRPr>
            </a:lvl1pPr>
          </a:lstStyle>
          <a:p>
            <a:r>
              <a:rPr lang="zh-CN" altLang="en-US"/>
              <a:t>单击此处编辑母版标题样式</a:t>
            </a:r>
            <a:endParaRPr lang="en-US" dirty="0"/>
          </a:p>
        </p:txBody>
      </p:sp>
      <p:sp>
        <p:nvSpPr>
          <p:cNvPr id="15" name="Rectangle 14"/>
          <p:cNvSpPr/>
          <p:nvPr userDrawn="1"/>
        </p:nvSpPr>
        <p:spPr>
          <a:xfrm>
            <a:off x="675496" y="3406736"/>
            <a:ext cx="7818120" cy="498362"/>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Text Placeholder 2"/>
          <p:cNvSpPr>
            <a:spLocks noGrp="1"/>
          </p:cNvSpPr>
          <p:nvPr>
            <p:ph type="body" idx="1"/>
          </p:nvPr>
        </p:nvSpPr>
        <p:spPr>
          <a:xfrm>
            <a:off x="736456" y="3456237"/>
            <a:ext cx="7696200" cy="392906"/>
          </a:xfrm>
        </p:spPr>
        <p:txBody>
          <a:bodyPr anchor="ctr">
            <a:normAutofit/>
          </a:bodyPr>
          <a:lstStyle>
            <a:lvl1pPr marL="0" indent="0" algn="ctr">
              <a:buNone/>
              <a:defRPr sz="1500" cap="all" spc="250" baseline="0">
                <a:solidFill>
                  <a:srgbClr val="FFFFFF"/>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8035" indent="0">
              <a:buNone/>
              <a:defRPr sz="1050">
                <a:solidFill>
                  <a:schemeClr val="tx1">
                    <a:tint val="75000"/>
                  </a:schemeClr>
                </a:solidFill>
              </a:defRPr>
            </a:lvl7pPr>
            <a:lvl8pPr marL="2400935" indent="0">
              <a:buNone/>
              <a:defRPr sz="1050">
                <a:solidFill>
                  <a:schemeClr val="tx1">
                    <a:tint val="75000"/>
                  </a:schemeClr>
                </a:solidFill>
              </a:defRPr>
            </a:lvl8pPr>
            <a:lvl9pPr marL="2743835" indent="0">
              <a:buNone/>
              <a:defRPr sz="1050">
                <a:solidFill>
                  <a:schemeClr val="tx1">
                    <a:tint val="75000"/>
                  </a:schemeClr>
                </a:solidFill>
              </a:defRPr>
            </a:lvl9pPr>
          </a:lstStyle>
          <a:p>
            <a:pPr lvl="0"/>
            <a:r>
              <a:rPr lang="zh-CN" altLang="en-US"/>
              <a:t>单击此处编辑母版文本样式</a:t>
            </a:r>
          </a:p>
        </p:txBody>
      </p:sp>
      <p:sp>
        <p:nvSpPr>
          <p:cNvPr id="14" name="Rectangle 13"/>
          <p:cNvSpPr/>
          <p:nvPr userDrawn="1"/>
        </p:nvSpPr>
        <p:spPr>
          <a:xfrm>
            <a:off x="675757" y="2343560"/>
            <a:ext cx="7817599" cy="1558563"/>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本次课程为《学</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前教育史</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1" name="图片 10"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20/10/24</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空白">
    <p:bg>
      <p:bgPr>
        <a:solidFill>
          <a:srgbClr val="FFFFFF"/>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20/10/24</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rgbClr val="FFFFFF"/>
        </a:solidFill>
        <a:effectLst/>
      </p:bgPr>
    </p:bg>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456300" y="1166544"/>
            <a:ext cx="3924808"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2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2"/>
            </p:custDataLst>
          </p:nvPr>
        </p:nvSpPr>
        <p:spPr>
          <a:xfrm>
            <a:off x="4762800" y="1166544"/>
            <a:ext cx="3920400"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defTabSz="914400" eaLnBrk="1" fontAlgn="auto" latinLnBrk="0" hangingPunct="1">
              <a:buFont typeface="Arial" panose="020B0604020202020204" pitchFamily="34" charset="0"/>
              <a:buNone/>
              <a:tabLst>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buFont typeface="Arial" panose="020B0604020202020204" pitchFamily="34" charset="0"/>
              <a:buChar char="●"/>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20/10/24</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lvl1pPr>
              <a:defRPr baseline="0"/>
            </a:lvl1pPr>
          </a:lstStyle>
          <a:p>
            <a:r>
              <a:rPr lang="zh-CN" altLang="en-US"/>
              <a:t>单击此处编辑母版标题样式</a:t>
            </a: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rgbClr val="FFFFFF"/>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7676100" y="685885"/>
            <a:ext cx="783000" cy="3772366"/>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1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p>
        </p:txBody>
      </p:sp>
      <p:sp>
        <p:nvSpPr>
          <p:cNvPr id="3" name="竖排文字占位符 2"/>
          <p:cNvSpPr>
            <a:spLocks noGrp="1"/>
          </p:cNvSpPr>
          <p:nvPr>
            <p:ph type="body" orient="vert" idx="1"/>
            <p:custDataLst>
              <p:tags r:id="rId2"/>
            </p:custDataLst>
          </p:nvPr>
        </p:nvSpPr>
        <p:spPr>
          <a:xfrm>
            <a:off x="685800" y="685885"/>
            <a:ext cx="6876900" cy="3772366"/>
          </a:xfrm>
        </p:spPr>
        <p:txBody>
          <a:bodyPr vert="eaVert" lIns="46800" tIns="46800" rIns="46800" bIns="46800"/>
          <a:lstStyle>
            <a:lvl1pPr marL="171450" indent="-17145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20/10/24</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内容">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20/10/24</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456300" y="580572"/>
            <a:ext cx="8229600" cy="4112608"/>
          </a:xfrm>
        </p:spPr>
        <p:txBody>
          <a:bodyPr/>
          <a:lstStyle>
            <a:lvl1pPr marL="171450" indent="-17145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20/10/24</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899100" y="1863230"/>
            <a:ext cx="7349400" cy="764194"/>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45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899100" y="2670630"/>
            <a:ext cx="7349400" cy="353744"/>
          </a:xfrm>
        </p:spPr>
        <p:txBody>
          <a:bodyPr lIns="90000" tIns="46800" rIns="90000" bIns="46800">
            <a:normAutofit/>
          </a:bodyPr>
          <a:lstStyle>
            <a:lvl1pPr marL="0" indent="0" algn="ctr">
              <a:lnSpc>
                <a:spcPct val="110000"/>
              </a:lnSpc>
              <a:buNone/>
              <a:defRPr sz="1800" spc="200" baseline="0">
                <a:solidFill>
                  <a:schemeClr val="tx1">
                    <a:lumMod val="65000"/>
                    <a:lumOff val="35000"/>
                  </a:schemeClr>
                </a:solidFill>
              </a:defRPr>
            </a:lvl1pPr>
          </a:lstStyle>
          <a:p>
            <a:pPr lvl="0"/>
            <a:r>
              <a:rPr lang="zh-CN" altLang="en-US" dirty="0"/>
              <a:t>单击此处编辑母版文本样式</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a:xfrm>
            <a:off x="426128" y="306333"/>
            <a:ext cx="8260672" cy="779707"/>
          </a:xfrm>
        </p:spPr>
        <p:txBody>
          <a:bodyPr/>
          <a:lstStyle/>
          <a:p>
            <a:r>
              <a:rPr lang="zh-CN" altLang="en-US"/>
              <a:t>单击此处编辑母版标题样式</a:t>
            </a:r>
            <a:endParaRPr lang="en-US"/>
          </a:p>
        </p:txBody>
      </p:sp>
      <p:sp>
        <p:nvSpPr>
          <p:cNvPr id="3" name="Content Placeholder 2"/>
          <p:cNvSpPr>
            <a:spLocks noGrp="1"/>
          </p:cNvSpPr>
          <p:nvPr>
            <p:ph sz="half" idx="1"/>
          </p:nvPr>
        </p:nvSpPr>
        <p:spPr>
          <a:xfrm>
            <a:off x="426128" y="1289529"/>
            <a:ext cx="4038600" cy="330613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48200" y="1289529"/>
            <a:ext cx="4038600" cy="330613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AD03F8B0-DC90-4F24-9965-B99CE2D39518}" type="datetimeFigureOut">
              <a:rPr lang="zh-CN" altLang="en-US" smtClean="0"/>
              <a:t>20/10/24</a:t>
            </a:fld>
            <a:endParaRPr lang="zh-CN" altLang="en-US"/>
          </a:p>
        </p:txBody>
      </p:sp>
      <p:sp>
        <p:nvSpPr>
          <p:cNvPr id="6" name="Footer Placeholder 5"/>
          <p:cNvSpPr>
            <a:spLocks noGrp="1"/>
          </p:cNvSpPr>
          <p:nvPr>
            <p:ph type="ftr" sz="quarter" idx="11"/>
          </p:nvPr>
        </p:nvSpPr>
        <p:spPr>
          <a:xfrm>
            <a:off x="1130935" y="4768096"/>
            <a:ext cx="7621905" cy="273892"/>
          </a:xfrm>
        </p:spPr>
        <p:txBody>
          <a:bodyPr/>
          <a:lstStyle/>
          <a:p>
            <a:endParaRPr lang="zh-CN" altLang="en-US" dirty="0"/>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426128" y="306333"/>
            <a:ext cx="8260672" cy="779707"/>
          </a:xfrm>
        </p:spPr>
        <p:txBody>
          <a:bodyPr/>
          <a:lstStyle>
            <a:lvl1pPr>
              <a:defRPr/>
            </a:lvl1pPr>
          </a:lstStyle>
          <a:p>
            <a:r>
              <a:rPr lang="zh-CN" altLang="en-US"/>
              <a:t>单击此处编辑母版标题样式</a:t>
            </a:r>
            <a:endParaRPr lang="en-US"/>
          </a:p>
        </p:txBody>
      </p:sp>
      <p:sp>
        <p:nvSpPr>
          <p:cNvPr id="3" name="Text Placeholder 2"/>
          <p:cNvSpPr>
            <a:spLocks noGrp="1"/>
          </p:cNvSpPr>
          <p:nvPr>
            <p:ph type="body" idx="1"/>
          </p:nvPr>
        </p:nvSpPr>
        <p:spPr>
          <a:xfrm>
            <a:off x="426128" y="1292054"/>
            <a:ext cx="4040188" cy="479905"/>
          </a:xfrm>
        </p:spPr>
        <p:txBody>
          <a:bodyPr anchor="b">
            <a:noAutofit/>
          </a:bodyPr>
          <a:lstStyle>
            <a:lvl1pPr marL="0" indent="0" algn="ctr">
              <a:buNone/>
              <a:defRPr sz="16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8035" indent="0">
              <a:buNone/>
              <a:defRPr sz="1200" b="1"/>
            </a:lvl7pPr>
            <a:lvl8pPr marL="2400935" indent="0">
              <a:buNone/>
              <a:defRPr sz="1200" b="1"/>
            </a:lvl8pPr>
            <a:lvl9pPr marL="2743835" indent="0">
              <a:buNone/>
              <a:defRPr sz="1200" b="1"/>
            </a:lvl9pPr>
          </a:lstStyle>
          <a:p>
            <a:pPr lvl="0"/>
            <a:r>
              <a:rPr lang="zh-CN" altLang="en-US"/>
              <a:t>单击此处编辑母版文本样式</a:t>
            </a:r>
          </a:p>
        </p:txBody>
      </p:sp>
      <p:sp>
        <p:nvSpPr>
          <p:cNvPr id="4" name="Content Placeholder 3"/>
          <p:cNvSpPr>
            <a:spLocks noGrp="1"/>
          </p:cNvSpPr>
          <p:nvPr>
            <p:ph sz="half" idx="2"/>
          </p:nvPr>
        </p:nvSpPr>
        <p:spPr>
          <a:xfrm>
            <a:off x="426128" y="1829120"/>
            <a:ext cx="4040188" cy="2766305"/>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45025" y="1292054"/>
            <a:ext cx="4041775" cy="479905"/>
          </a:xfrm>
        </p:spPr>
        <p:txBody>
          <a:bodyPr anchor="b">
            <a:noAutofit/>
          </a:bodyPr>
          <a:lstStyle>
            <a:lvl1pPr marL="0" indent="0" algn="ctr">
              <a:buNone/>
              <a:defRPr sz="16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8035" indent="0">
              <a:buNone/>
              <a:defRPr sz="1200" b="1"/>
            </a:lvl7pPr>
            <a:lvl8pPr marL="2400935" indent="0">
              <a:buNone/>
              <a:defRPr sz="1200" b="1"/>
            </a:lvl8pPr>
            <a:lvl9pPr marL="2743835" indent="0">
              <a:buNone/>
              <a:defRPr sz="1200" b="1"/>
            </a:lvl9pPr>
          </a:lstStyle>
          <a:p>
            <a:pPr lvl="0"/>
            <a:r>
              <a:rPr lang="zh-CN" altLang="en-US"/>
              <a:t>单击此处编辑母版文本样式</a:t>
            </a:r>
          </a:p>
        </p:txBody>
      </p:sp>
      <p:sp>
        <p:nvSpPr>
          <p:cNvPr id="6" name="Content Placeholder 5"/>
          <p:cNvSpPr>
            <a:spLocks noGrp="1"/>
          </p:cNvSpPr>
          <p:nvPr>
            <p:ph sz="quarter" idx="4"/>
          </p:nvPr>
        </p:nvSpPr>
        <p:spPr>
          <a:xfrm>
            <a:off x="4645025" y="1829120"/>
            <a:ext cx="4041775" cy="2766305"/>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AD03F8B0-DC90-4F24-9965-B99CE2D39518}" type="datetimeFigureOut">
              <a:rPr lang="zh-CN" altLang="en-US" smtClean="0"/>
              <a:t>20/10/24</a:t>
            </a:fld>
            <a:endParaRPr lang="zh-CN" altLang="en-US"/>
          </a:p>
        </p:txBody>
      </p:sp>
      <p:sp>
        <p:nvSpPr>
          <p:cNvPr id="8" name="Footer Placeholder 7"/>
          <p:cNvSpPr>
            <a:spLocks noGrp="1"/>
          </p:cNvSpPr>
          <p:nvPr>
            <p:ph type="ftr" sz="quarter" idx="11"/>
          </p:nvPr>
        </p:nvSpPr>
        <p:spPr>
          <a:xfrm>
            <a:off x="1130935" y="4768096"/>
            <a:ext cx="7621905" cy="273892"/>
          </a:xfrm>
        </p:spPr>
        <p:txBody>
          <a:bodyPr/>
          <a:lstStyle/>
          <a:p>
            <a:endParaRPr lang="zh-CN" altLang="en-US" dirty="0"/>
          </a:p>
        </p:txBody>
      </p:sp>
      <p:sp>
        <p:nvSpPr>
          <p:cNvPr id="9" name="Slide Number Placeholder 8"/>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Date Placeholder 2"/>
          <p:cNvSpPr>
            <a:spLocks noGrp="1"/>
          </p:cNvSpPr>
          <p:nvPr>
            <p:ph type="dt" sz="half" idx="10"/>
          </p:nvPr>
        </p:nvSpPr>
        <p:spPr/>
        <p:txBody>
          <a:bodyPr/>
          <a:lstStyle/>
          <a:p>
            <a:fld id="{AD03F8B0-DC90-4F24-9965-B99CE2D39518}" type="datetimeFigureOut">
              <a:rPr lang="zh-CN" altLang="en-US" smtClean="0"/>
              <a:t>20/10/24</a:t>
            </a:fld>
            <a:endParaRPr lang="zh-CN" altLang="en-US"/>
          </a:p>
        </p:txBody>
      </p:sp>
      <p:sp>
        <p:nvSpPr>
          <p:cNvPr id="4" name="Footer Placeholder 3"/>
          <p:cNvSpPr>
            <a:spLocks noGrp="1"/>
          </p:cNvSpPr>
          <p:nvPr>
            <p:ph type="ftr" sz="quarter" idx="11"/>
          </p:nvPr>
        </p:nvSpPr>
        <p:spPr>
          <a:xfrm>
            <a:off x="1130935" y="4768096"/>
            <a:ext cx="7621905" cy="273892"/>
          </a:xfrm>
        </p:spPr>
        <p:txBody>
          <a:bodyPr/>
          <a:lstStyle/>
          <a:p>
            <a:endParaRPr lang="zh-CN" altLang="en-US" dirty="0"/>
          </a:p>
        </p:txBody>
      </p:sp>
      <p:sp>
        <p:nvSpPr>
          <p:cNvPr id="5" name="Slide Number Placeholder 4"/>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5" name="Rectangle 4"/>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11" name="Rounded Rectangle 10"/>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Date Placeholder 1"/>
          <p:cNvSpPr>
            <a:spLocks noGrp="1"/>
          </p:cNvSpPr>
          <p:nvPr>
            <p:ph type="dt" sz="half" idx="10"/>
          </p:nvPr>
        </p:nvSpPr>
        <p:spPr/>
        <p:txBody>
          <a:bodyPr/>
          <a:lstStyle/>
          <a:p>
            <a:fld id="{AD03F8B0-DC90-4F24-9965-B99CE2D39518}" type="datetimeFigureOut">
              <a:rPr lang="zh-CN" altLang="en-US" smtClean="0"/>
              <a:t>20/10/24</a:t>
            </a:fld>
            <a:endParaRPr lang="zh-CN" altLang="en-US"/>
          </a:p>
        </p:txBody>
      </p:sp>
      <p:sp>
        <p:nvSpPr>
          <p:cNvPr id="3" name="Footer Placeholder 2"/>
          <p:cNvSpPr>
            <a:spLocks noGrp="1"/>
          </p:cNvSpPr>
          <p:nvPr>
            <p:ph type="ftr" sz="quarter" idx="11"/>
          </p:nvPr>
        </p:nvSpPr>
        <p:spPr>
          <a:xfrm>
            <a:off x="1130935" y="4768096"/>
            <a:ext cx="7621905" cy="273892"/>
          </a:xfrm>
        </p:spPr>
        <p:txBody>
          <a:bodyPr/>
          <a:lstStyle/>
          <a:p>
            <a:endParaRPr lang="zh-CN" altLang="en-US"/>
          </a:p>
        </p:txBody>
      </p:sp>
      <p:sp>
        <p:nvSpPr>
          <p:cNvPr id="4" name="Slide Number Placeholder 3"/>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7" name="图片 6"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11" name="Rectangle 10"/>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12" name="Rounded Rectangle 11"/>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Content Placeholder 2"/>
          <p:cNvSpPr>
            <a:spLocks noGrp="1"/>
          </p:cNvSpPr>
          <p:nvPr>
            <p:ph idx="1"/>
          </p:nvPr>
        </p:nvSpPr>
        <p:spPr>
          <a:xfrm>
            <a:off x="3886200" y="514440"/>
            <a:ext cx="4572000" cy="394404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AD03F8B0-DC90-4F24-9965-B99CE2D39518}" type="datetimeFigureOut">
              <a:rPr lang="zh-CN" altLang="en-US" smtClean="0"/>
              <a:t>20/10/24</a:t>
            </a:fld>
            <a:endParaRPr lang="zh-CN" altLang="en-US"/>
          </a:p>
        </p:txBody>
      </p:sp>
      <p:sp>
        <p:nvSpPr>
          <p:cNvPr id="6" name="Footer Placeholder 5"/>
          <p:cNvSpPr>
            <a:spLocks noGrp="1"/>
          </p:cNvSpPr>
          <p:nvPr>
            <p:ph type="ftr" sz="quarter" idx="11"/>
          </p:nvPr>
        </p:nvSpPr>
        <p:spPr>
          <a:xfrm>
            <a:off x="1130935" y="4768096"/>
            <a:ext cx="7621905" cy="273892"/>
          </a:xfrm>
        </p:spPr>
        <p:txBody>
          <a:bodyPr/>
          <a:lstStyle/>
          <a:p>
            <a:endParaRPr lang="zh-CN" altLang="en-US"/>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8" name="Rectangle 7"/>
          <p:cNvSpPr/>
          <p:nvPr userDrawn="1"/>
        </p:nvSpPr>
        <p:spPr>
          <a:xfrm>
            <a:off x="560034" y="1129482"/>
            <a:ext cx="2716566" cy="264307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ectangle 9"/>
          <p:cNvSpPr/>
          <p:nvPr userDrawn="1"/>
        </p:nvSpPr>
        <p:spPr>
          <a:xfrm>
            <a:off x="676690" y="1232069"/>
            <a:ext cx="2483254" cy="2426170"/>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Text Placeholder 3"/>
          <p:cNvSpPr>
            <a:spLocks noGrp="1"/>
          </p:cNvSpPr>
          <p:nvPr>
            <p:ph type="body" sz="half" idx="2"/>
          </p:nvPr>
        </p:nvSpPr>
        <p:spPr>
          <a:xfrm>
            <a:off x="769000" y="2229240"/>
            <a:ext cx="2298634" cy="1314680"/>
          </a:xfrm>
        </p:spPr>
        <p:txBody>
          <a:bodyPr/>
          <a:lstStyle>
            <a:lvl1pPr marL="0" indent="0">
              <a:spcBef>
                <a:spcPts val="300"/>
              </a:spcBef>
              <a:buNone/>
              <a:defRPr sz="1050">
                <a:solidFill>
                  <a:schemeClr val="accent1">
                    <a:lumMod val="50000"/>
                  </a:schemeClr>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a:r>
              <a:rPr lang="zh-CN" altLang="en-US"/>
              <a:t>单击此处编辑母版文本样式</a:t>
            </a:r>
          </a:p>
        </p:txBody>
      </p:sp>
      <p:sp>
        <p:nvSpPr>
          <p:cNvPr id="2" name="Title 1"/>
          <p:cNvSpPr>
            <a:spLocks noGrp="1"/>
          </p:cNvSpPr>
          <p:nvPr>
            <p:ph type="title"/>
          </p:nvPr>
        </p:nvSpPr>
        <p:spPr>
          <a:xfrm>
            <a:off x="769000" y="1300962"/>
            <a:ext cx="2298634" cy="893871"/>
          </a:xfrm>
        </p:spPr>
        <p:txBody>
          <a:bodyPr anchor="b">
            <a:normAutofit/>
          </a:bodyPr>
          <a:lstStyle>
            <a:lvl1pPr algn="l">
              <a:defRPr sz="1500" b="0">
                <a:solidFill>
                  <a:schemeClr val="accent1">
                    <a:lumMod val="75000"/>
                  </a:schemeClr>
                </a:solidFill>
              </a:defRPr>
            </a:lvl1pPr>
          </a:lstStyle>
          <a:p>
            <a:r>
              <a:rPr lang="zh-CN" altLang="en-US"/>
              <a:t>单击此处编辑母版标题样式</a:t>
            </a:r>
            <a:endParaRPr lang="en-US" dirty="0"/>
          </a:p>
        </p:txBody>
      </p:sp>
      <p:sp>
        <p:nvSpPr>
          <p:cNvPr id="13" name="文本框 12"/>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4" name="图片 13"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8" name="Rectangle 7"/>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9" name="Rounded Rectangle 8"/>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Picture Placeholder 2"/>
          <p:cNvSpPr>
            <a:spLocks noGrp="1"/>
          </p:cNvSpPr>
          <p:nvPr>
            <p:ph type="pic" idx="1"/>
          </p:nvPr>
        </p:nvSpPr>
        <p:spPr>
          <a:xfrm>
            <a:off x="685800" y="466159"/>
            <a:ext cx="7772400" cy="3249241"/>
          </a:xfrm>
          <a:solidFill>
            <a:schemeClr val="bg2"/>
          </a:solidFill>
          <a:ln>
            <a:noFill/>
          </a:ln>
          <a:effectLst>
            <a:softEdge rad="12700"/>
          </a:effectLst>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8035" indent="0">
              <a:buNone/>
              <a:defRPr sz="1500"/>
            </a:lvl7pPr>
            <a:lvl8pPr marL="2400935" indent="0">
              <a:buNone/>
              <a:defRPr sz="1500"/>
            </a:lvl8pPr>
            <a:lvl9pPr marL="2743835" indent="0">
              <a:buNone/>
              <a:defRPr sz="1500"/>
            </a:lvl9pPr>
          </a:lstStyle>
          <a:p>
            <a:r>
              <a:rPr lang="zh-CN" altLang="en-US"/>
              <a:t>单击图标添加图片</a:t>
            </a:r>
            <a:endParaRPr lang="en-US" dirty="0"/>
          </a:p>
        </p:txBody>
      </p:sp>
      <p:sp>
        <p:nvSpPr>
          <p:cNvPr id="5" name="Date Placeholder 4"/>
          <p:cNvSpPr>
            <a:spLocks noGrp="1"/>
          </p:cNvSpPr>
          <p:nvPr>
            <p:ph type="dt" sz="half" idx="10"/>
          </p:nvPr>
        </p:nvSpPr>
        <p:spPr/>
        <p:txBody>
          <a:bodyPr/>
          <a:lstStyle/>
          <a:p>
            <a:fld id="{AD03F8B0-DC90-4F24-9965-B99CE2D39518}" type="datetimeFigureOut">
              <a:rPr lang="zh-CN" altLang="en-US" smtClean="0"/>
              <a:t>20/10/24</a:t>
            </a:fld>
            <a:endParaRPr lang="zh-CN" altLang="en-US"/>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0" name="Rectangle 9"/>
          <p:cNvSpPr/>
          <p:nvPr userDrawn="1"/>
        </p:nvSpPr>
        <p:spPr>
          <a:xfrm>
            <a:off x="685800" y="3715400"/>
            <a:ext cx="7772400" cy="1028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p:cNvSpPr/>
          <p:nvPr userDrawn="1"/>
        </p:nvSpPr>
        <p:spPr>
          <a:xfrm>
            <a:off x="761999" y="3772560"/>
            <a:ext cx="7600765" cy="902351"/>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Footer Placeholder 5"/>
          <p:cNvSpPr>
            <a:spLocks noGrp="1"/>
          </p:cNvSpPr>
          <p:nvPr>
            <p:ph type="ftr" sz="quarter" idx="11"/>
          </p:nvPr>
        </p:nvSpPr>
        <p:spPr>
          <a:xfrm>
            <a:off x="1130935" y="4768096"/>
            <a:ext cx="7621905" cy="273892"/>
          </a:xfrm>
        </p:spPr>
        <p:txBody>
          <a:bodyPr/>
          <a:lstStyle/>
          <a:p>
            <a:endParaRPr lang="zh-CN" altLang="en-US"/>
          </a:p>
        </p:txBody>
      </p:sp>
      <p:sp>
        <p:nvSpPr>
          <p:cNvPr id="13" name="Rectangle 12"/>
          <p:cNvSpPr/>
          <p:nvPr userDrawn="1"/>
        </p:nvSpPr>
        <p:spPr>
          <a:xfrm>
            <a:off x="914400" y="4229840"/>
            <a:ext cx="7328514" cy="338831"/>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1" name="Rectangle 10"/>
          <p:cNvSpPr/>
          <p:nvPr userDrawn="1"/>
        </p:nvSpPr>
        <p:spPr>
          <a:xfrm>
            <a:off x="605589" y="3806856"/>
            <a:ext cx="7946136" cy="823104"/>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Text Placeholder 3"/>
          <p:cNvSpPr>
            <a:spLocks noGrp="1"/>
          </p:cNvSpPr>
          <p:nvPr>
            <p:ph type="body" sz="half" idx="2"/>
          </p:nvPr>
        </p:nvSpPr>
        <p:spPr>
          <a:xfrm>
            <a:off x="956289" y="4243159"/>
            <a:ext cx="7244736" cy="301339"/>
          </a:xfrm>
        </p:spPr>
        <p:txBody>
          <a:bodyPr anchor="ctr">
            <a:normAutofit/>
          </a:bodyPr>
          <a:lstStyle>
            <a:lvl1pPr marL="0" indent="0" algn="ctr">
              <a:buNone/>
              <a:defRPr sz="1125" cap="all" spc="250" baseline="0">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a:r>
              <a:rPr lang="zh-CN" altLang="en-US"/>
              <a:t>单击此处编辑母版文本样式</a:t>
            </a:r>
          </a:p>
        </p:txBody>
      </p:sp>
      <p:sp>
        <p:nvSpPr>
          <p:cNvPr id="2" name="Title 1"/>
          <p:cNvSpPr>
            <a:spLocks noGrp="1"/>
          </p:cNvSpPr>
          <p:nvPr>
            <p:ph type="title"/>
          </p:nvPr>
        </p:nvSpPr>
        <p:spPr>
          <a:xfrm>
            <a:off x="914400" y="3829720"/>
            <a:ext cx="7328514" cy="392351"/>
          </a:xfrm>
        </p:spPr>
        <p:txBody>
          <a:bodyPr anchor="ctr" anchorCtr="0"/>
          <a:lstStyle>
            <a:lvl1pPr algn="ctr">
              <a:defRPr sz="1500" b="0">
                <a:solidFill>
                  <a:schemeClr val="accent1">
                    <a:lumMod val="75000"/>
                  </a:schemeClr>
                </a:solidFill>
              </a:defRPr>
            </a:lvl1pPr>
          </a:lstStyle>
          <a:p>
            <a:r>
              <a:rPr lang="zh-CN" altLang="en-US"/>
              <a:t>单击此处编辑母版标题样式</a:t>
            </a:r>
            <a:endParaRPr lang="en-US" dirty="0"/>
          </a:p>
        </p:txBody>
      </p:sp>
      <p:sp>
        <p:nvSpPr>
          <p:cNvPr id="15" name="文本框 14"/>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6" name="图片 15"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3.xml"/><Relationship Id="rId12" Type="http://schemas.openxmlformats.org/officeDocument/2006/relationships/slideLayout" Target="../slideLayouts/slideLayout24.xml"/><Relationship Id="rId13" Type="http://schemas.openxmlformats.org/officeDocument/2006/relationships/theme" Target="../theme/theme2.xml"/><Relationship Id="rId14" Type="http://schemas.openxmlformats.org/officeDocument/2006/relationships/tags" Target="../tags/tag1.xml"/><Relationship Id="rId15" Type="http://schemas.openxmlformats.org/officeDocument/2006/relationships/tags" Target="../tags/tag2.xml"/><Relationship Id="rId16" Type="http://schemas.openxmlformats.org/officeDocument/2006/relationships/tags" Target="../tags/tag3.xml"/><Relationship Id="rId17" Type="http://schemas.openxmlformats.org/officeDocument/2006/relationships/tags" Target="../tags/tag4.xml"/><Relationship Id="rId18" Type="http://schemas.openxmlformats.org/officeDocument/2006/relationships/tags" Target="../tags/tag5.xml"/><Relationship Id="rId19" Type="http://schemas.openxmlformats.org/officeDocument/2006/relationships/tags" Target="../tags/tag6.xml"/><Relationship Id="rId1" Type="http://schemas.openxmlformats.org/officeDocument/2006/relationships/slideLayout" Target="../slideLayouts/slideLayout13.xml"/><Relationship Id="rId2" Type="http://schemas.openxmlformats.org/officeDocument/2006/relationships/slideLayout" Target="../slideLayouts/slideLayout14.xml"/><Relationship Id="rId3" Type="http://schemas.openxmlformats.org/officeDocument/2006/relationships/slideLayout" Target="../slideLayouts/slideLayout15.xml"/><Relationship Id="rId4" Type="http://schemas.openxmlformats.org/officeDocument/2006/relationships/slideLayout" Target="../slideLayouts/slideLayout16.xml"/><Relationship Id="rId5" Type="http://schemas.openxmlformats.org/officeDocument/2006/relationships/slideLayout" Target="../slideLayouts/slideLayout17.xml"/><Relationship Id="rId6" Type="http://schemas.openxmlformats.org/officeDocument/2006/relationships/slideLayout" Target="../slideLayouts/slideLayout18.xml"/><Relationship Id="rId7" Type="http://schemas.openxmlformats.org/officeDocument/2006/relationships/slideLayout" Target="../slideLayouts/slideLayout19.xml"/><Relationship Id="rId8" Type="http://schemas.openxmlformats.org/officeDocument/2006/relationships/slideLayout" Target="../slideLayouts/slideLayout20.xml"/><Relationship Id="rId9" Type="http://schemas.openxmlformats.org/officeDocument/2006/relationships/slideLayout" Target="../slideLayouts/slideLayout21.xml"/><Relationship Id="rId10"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5.xml"/><Relationship Id="rId12" Type="http://schemas.openxmlformats.org/officeDocument/2006/relationships/theme" Target="../theme/theme3.xml"/><Relationship Id="rId13" Type="http://schemas.openxmlformats.org/officeDocument/2006/relationships/tags" Target="../tags/tag63.xml"/><Relationship Id="rId14" Type="http://schemas.openxmlformats.org/officeDocument/2006/relationships/tags" Target="../tags/tag64.xml"/><Relationship Id="rId15" Type="http://schemas.openxmlformats.org/officeDocument/2006/relationships/tags" Target="../tags/tag65.xml"/><Relationship Id="rId16" Type="http://schemas.openxmlformats.org/officeDocument/2006/relationships/tags" Target="../tags/tag66.xml"/><Relationship Id="rId17" Type="http://schemas.openxmlformats.org/officeDocument/2006/relationships/tags" Target="../tags/tag67.xml"/><Relationship Id="rId18" Type="http://schemas.openxmlformats.org/officeDocument/2006/relationships/tags" Target="../tags/tag68.xml"/><Relationship Id="rId1" Type="http://schemas.openxmlformats.org/officeDocument/2006/relationships/slideLayout" Target="../slideLayouts/slideLayout25.xml"/><Relationship Id="rId2" Type="http://schemas.openxmlformats.org/officeDocument/2006/relationships/slideLayout" Target="../slideLayouts/slideLayout26.xml"/><Relationship Id="rId3" Type="http://schemas.openxmlformats.org/officeDocument/2006/relationships/slideLayout" Target="../slideLayouts/slideLayout27.xml"/><Relationship Id="rId4" Type="http://schemas.openxmlformats.org/officeDocument/2006/relationships/slideLayout" Target="../slideLayouts/slideLayout28.xml"/><Relationship Id="rId5" Type="http://schemas.openxmlformats.org/officeDocument/2006/relationships/slideLayout" Target="../slideLayouts/slideLayout29.xml"/><Relationship Id="rId6" Type="http://schemas.openxmlformats.org/officeDocument/2006/relationships/slideLayout" Target="../slideLayouts/slideLayout30.xml"/><Relationship Id="rId7" Type="http://schemas.openxmlformats.org/officeDocument/2006/relationships/slideLayout" Target="../slideLayouts/slideLayout31.xml"/><Relationship Id="rId8" Type="http://schemas.openxmlformats.org/officeDocument/2006/relationships/slideLayout" Target="../slideLayouts/slideLayout32.xml"/><Relationship Id="rId9" Type="http://schemas.openxmlformats.org/officeDocument/2006/relationships/slideLayout" Target="../slideLayouts/slideLayout33.xml"/><Relationship Id="rId10"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7" name="Rounded Rectangle 6"/>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Text Placeholder 2"/>
          <p:cNvSpPr>
            <a:spLocks noGrp="1"/>
          </p:cNvSpPr>
          <p:nvPr>
            <p:ph type="body" idx="1"/>
          </p:nvPr>
        </p:nvSpPr>
        <p:spPr>
          <a:xfrm>
            <a:off x="457200" y="1314680"/>
            <a:ext cx="8229600" cy="3280746"/>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457200" y="4768096"/>
            <a:ext cx="2133600" cy="273892"/>
          </a:xfrm>
          <a:prstGeom prst="rect">
            <a:avLst/>
          </a:prstGeom>
        </p:spPr>
        <p:txBody>
          <a:bodyPr vert="horz" lIns="91440" tIns="45720" rIns="91440" bIns="45720" rtlCol="0" anchor="ctr"/>
          <a:lstStyle>
            <a:lvl1pPr algn="l">
              <a:defRPr sz="900">
                <a:solidFill>
                  <a:schemeClr val="tx2"/>
                </a:solidFill>
              </a:defRPr>
            </a:lvl1pPr>
          </a:lstStyle>
          <a:p>
            <a:fld id="{AD03F8B0-DC90-4F24-9965-B99CE2D39518}" type="datetimeFigureOut">
              <a:rPr lang="zh-CN" altLang="en-US" smtClean="0"/>
              <a:t>20/10/24</a:t>
            </a:fld>
            <a:endParaRPr lang="zh-CN" altLang="en-US"/>
          </a:p>
        </p:txBody>
      </p:sp>
      <p:sp>
        <p:nvSpPr>
          <p:cNvPr id="6" name="Slide Number Placeholder 5"/>
          <p:cNvSpPr>
            <a:spLocks noGrp="1"/>
          </p:cNvSpPr>
          <p:nvPr>
            <p:ph type="sldNum" sz="quarter" idx="4"/>
          </p:nvPr>
        </p:nvSpPr>
        <p:spPr>
          <a:xfrm>
            <a:off x="6553200" y="4768096"/>
            <a:ext cx="2133600" cy="273892"/>
          </a:xfrm>
          <a:prstGeom prst="rect">
            <a:avLst/>
          </a:prstGeom>
        </p:spPr>
        <p:txBody>
          <a:bodyPr vert="horz" lIns="91440" tIns="45720" rIns="91440" bIns="45720" rtlCol="0" anchor="ctr"/>
          <a:lstStyle>
            <a:lvl1pPr algn="r">
              <a:defRPr sz="900">
                <a:solidFill>
                  <a:schemeClr val="tx2"/>
                </a:solidFill>
              </a:defRPr>
            </a:lvl1pPr>
          </a:lstStyle>
          <a:p>
            <a:fld id="{226A5DA0-3F0B-4660-9645-CD05A3FC641F}" type="slidenum">
              <a:rPr lang="zh-CN" altLang="en-US" smtClean="0"/>
              <a:t>‹#›</a:t>
            </a:fld>
            <a:endParaRPr lang="zh-CN" altLang="en-US"/>
          </a:p>
        </p:txBody>
      </p:sp>
      <p:sp>
        <p:nvSpPr>
          <p:cNvPr id="9" name="Rectangle 8"/>
          <p:cNvSpPr/>
          <p:nvPr userDrawn="1"/>
        </p:nvSpPr>
        <p:spPr>
          <a:xfrm>
            <a:off x="274320" y="208661"/>
            <a:ext cx="8595360" cy="994584"/>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350" kern="1200">
              <a:solidFill>
                <a:schemeClr val="lt1"/>
              </a:solidFill>
              <a:latin typeface="+mn-lt"/>
              <a:ea typeface="+mn-ea"/>
              <a:cs typeface="+mn-cs"/>
            </a:endParaRPr>
          </a:p>
        </p:txBody>
      </p:sp>
      <p:sp>
        <p:nvSpPr>
          <p:cNvPr id="10" name="Rectangle 9"/>
          <p:cNvSpPr/>
          <p:nvPr userDrawn="1"/>
        </p:nvSpPr>
        <p:spPr>
          <a:xfrm>
            <a:off x="372863" y="279695"/>
            <a:ext cx="8380520" cy="8390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Placeholder 1"/>
          <p:cNvSpPr>
            <a:spLocks noGrp="1"/>
          </p:cNvSpPr>
          <p:nvPr>
            <p:ph type="title"/>
          </p:nvPr>
        </p:nvSpPr>
        <p:spPr>
          <a:xfrm>
            <a:off x="426128" y="306333"/>
            <a:ext cx="8260672" cy="779707"/>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工商管理专业知识与实务</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真题密训</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86" r:id="rId12"/>
  </p:sldLayoutIdLst>
  <p:txStyles>
    <p:titleStyle>
      <a:lvl1pPr algn="ctr" defTabSz="685800" rtl="0" eaLnBrk="1" latinLnBrk="0" hangingPunct="1">
        <a:spcBef>
          <a:spcPct val="0"/>
        </a:spcBef>
        <a:buNone/>
        <a:defRPr sz="2625" kern="1200" cap="all" baseline="0">
          <a:solidFill>
            <a:schemeClr val="accent1">
              <a:lumMod val="75000"/>
            </a:schemeClr>
          </a:solidFill>
          <a:latin typeface="+mj-lt"/>
          <a:ea typeface="+mj-ea"/>
          <a:cs typeface="+mj-cs"/>
        </a:defRPr>
      </a:lvl1pPr>
    </p:titleStyle>
    <p:bodyStyle>
      <a:lvl1pPr marL="257175" indent="-171450" algn="l" defTabSz="685800" rtl="0" eaLnBrk="1" latinLnBrk="0" hangingPunct="1">
        <a:spcBef>
          <a:spcPct val="15000"/>
        </a:spcBef>
        <a:buClr>
          <a:schemeClr val="accent1"/>
        </a:buClr>
        <a:buFont typeface="Arial" panose="020B0604020202020204" pitchFamily="34" charset="0"/>
        <a:buChar char="•"/>
        <a:defRPr sz="1800" kern="1200">
          <a:solidFill>
            <a:schemeClr val="tx2"/>
          </a:solidFill>
          <a:latin typeface="+mn-lt"/>
          <a:ea typeface="+mn-ea"/>
          <a:cs typeface="+mn-cs"/>
        </a:defRPr>
      </a:lvl1pPr>
      <a:lvl2pPr marL="480060" indent="-171450" algn="l" defTabSz="685800" rtl="0" eaLnBrk="1" latinLnBrk="0" hangingPunct="1">
        <a:spcBef>
          <a:spcPct val="15000"/>
        </a:spcBef>
        <a:buClr>
          <a:schemeClr val="accent2"/>
        </a:buClr>
        <a:buFont typeface="Arial" panose="020B0604020202020204" pitchFamily="34" charset="0"/>
        <a:buChar char="•"/>
        <a:defRPr sz="1500" kern="1200">
          <a:solidFill>
            <a:schemeClr val="tx2"/>
          </a:solidFill>
          <a:latin typeface="+mn-lt"/>
          <a:ea typeface="+mn-ea"/>
          <a:cs typeface="+mn-cs"/>
        </a:defRPr>
      </a:lvl2pPr>
      <a:lvl3pPr marL="685800" indent="-171450" algn="l" defTabSz="685800" rtl="0" eaLnBrk="1" latinLnBrk="0" hangingPunct="1">
        <a:spcBef>
          <a:spcPct val="15000"/>
        </a:spcBef>
        <a:buClr>
          <a:schemeClr val="accent3"/>
        </a:buClr>
        <a:buFont typeface="Arial" panose="020B0604020202020204" pitchFamily="34" charset="0"/>
        <a:buChar char="•"/>
        <a:defRPr sz="1350" kern="1200">
          <a:solidFill>
            <a:schemeClr val="tx2"/>
          </a:solidFill>
          <a:latin typeface="+mn-lt"/>
          <a:ea typeface="+mn-ea"/>
          <a:cs typeface="+mn-cs"/>
        </a:defRPr>
      </a:lvl3pPr>
      <a:lvl4pPr marL="960120" indent="-171450" algn="l" defTabSz="685800" rtl="0" eaLnBrk="1" latinLnBrk="0" hangingPunct="1">
        <a:spcBef>
          <a:spcPct val="15000"/>
        </a:spcBef>
        <a:buClr>
          <a:schemeClr val="accent4"/>
        </a:buClr>
        <a:buFont typeface="Arial" panose="020B0604020202020204" pitchFamily="34" charset="0"/>
        <a:buChar char="•"/>
        <a:defRPr sz="1200" kern="1200">
          <a:solidFill>
            <a:schemeClr val="tx2"/>
          </a:solidFill>
          <a:latin typeface="+mn-lt"/>
          <a:ea typeface="+mn-ea"/>
          <a:cs typeface="+mn-cs"/>
        </a:defRPr>
      </a:lvl4pPr>
      <a:lvl5pPr marL="1165860" indent="-171450" algn="l" defTabSz="685800" rtl="0" eaLnBrk="1" latinLnBrk="0" hangingPunct="1">
        <a:spcBef>
          <a:spcPct val="15000"/>
        </a:spcBef>
        <a:buClr>
          <a:schemeClr val="accent5"/>
        </a:buClr>
        <a:buFont typeface="Arial" panose="020B0604020202020204" pitchFamily="34" charset="0"/>
        <a:buChar char="•"/>
        <a:defRPr sz="1200" kern="1200" baseline="0">
          <a:solidFill>
            <a:schemeClr val="tx2"/>
          </a:solidFill>
          <a:latin typeface="+mn-lt"/>
          <a:ea typeface="+mn-ea"/>
          <a:cs typeface="+mn-cs"/>
        </a:defRPr>
      </a:lvl5pPr>
      <a:lvl6pPr marL="1303020" indent="-137160" algn="l" defTabSz="685800" rtl="0" eaLnBrk="1" latinLnBrk="0" hangingPunct="1">
        <a:spcBef>
          <a:spcPct val="15000"/>
        </a:spcBef>
        <a:buClr>
          <a:schemeClr val="accent1"/>
        </a:buClr>
        <a:buFont typeface="Arial" panose="020B0604020202020204" pitchFamily="34" charset="0"/>
        <a:buChar char="•"/>
        <a:defRPr sz="1050" kern="1200">
          <a:solidFill>
            <a:schemeClr val="tx2"/>
          </a:solidFill>
          <a:latin typeface="+mn-lt"/>
          <a:ea typeface="+mn-ea"/>
          <a:cs typeface="+mn-cs"/>
        </a:defRPr>
      </a:lvl6pPr>
      <a:lvl7pPr marL="1508760" indent="-137160" algn="l" defTabSz="685800" rtl="0" eaLnBrk="1" latinLnBrk="0" hangingPunct="1">
        <a:spcBef>
          <a:spcPct val="15000"/>
        </a:spcBef>
        <a:buClr>
          <a:schemeClr val="accent2"/>
        </a:buClr>
        <a:buFont typeface="Arial" panose="020B0604020202020204" pitchFamily="34" charset="0"/>
        <a:buChar char="•"/>
        <a:defRPr sz="1050" kern="1200">
          <a:solidFill>
            <a:schemeClr val="tx2"/>
          </a:solidFill>
          <a:latin typeface="+mn-lt"/>
          <a:ea typeface="+mn-ea"/>
          <a:cs typeface="+mn-cs"/>
        </a:defRPr>
      </a:lvl7pPr>
      <a:lvl8pPr marL="1645920" indent="-137160" algn="l" defTabSz="685800" rtl="0" eaLnBrk="1" latinLnBrk="0" hangingPunct="1">
        <a:spcBef>
          <a:spcPct val="15000"/>
        </a:spcBef>
        <a:buClr>
          <a:schemeClr val="accent3"/>
        </a:buClr>
        <a:buFont typeface="Arial" panose="020B0604020202020204" pitchFamily="34" charset="0"/>
        <a:buChar char="•"/>
        <a:defRPr sz="1050" kern="1200">
          <a:solidFill>
            <a:schemeClr val="tx2"/>
          </a:solidFill>
          <a:latin typeface="+mn-lt"/>
          <a:ea typeface="+mn-ea"/>
          <a:cs typeface="+mn-cs"/>
        </a:defRPr>
      </a:lvl8pPr>
      <a:lvl9pPr marL="1783080" indent="-137160" algn="l" defTabSz="685800" rtl="0" eaLnBrk="1" latinLnBrk="0" hangingPunct="1">
        <a:spcBef>
          <a:spcPct val="15000"/>
        </a:spcBef>
        <a:buClr>
          <a:schemeClr val="accent4"/>
        </a:buClr>
        <a:buFont typeface="Arial" panose="020B0604020202020204" pitchFamily="34" charset="0"/>
        <a:buChar char="•"/>
        <a:defRPr sz="105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8035" algn="l" defTabSz="685800" rtl="0" eaLnBrk="1" latinLnBrk="0" hangingPunct="1">
        <a:defRPr sz="1350" kern="1200">
          <a:solidFill>
            <a:schemeClr val="tx1"/>
          </a:solidFill>
          <a:latin typeface="+mn-lt"/>
          <a:ea typeface="+mn-ea"/>
          <a:cs typeface="+mn-cs"/>
        </a:defRPr>
      </a:lvl7pPr>
      <a:lvl8pPr marL="2400935" algn="l" defTabSz="685800" rtl="0" eaLnBrk="1" latinLnBrk="0" hangingPunct="1">
        <a:defRPr sz="1350" kern="1200">
          <a:solidFill>
            <a:schemeClr val="tx1"/>
          </a:solidFill>
          <a:latin typeface="+mn-lt"/>
          <a:ea typeface="+mn-ea"/>
          <a:cs typeface="+mn-cs"/>
        </a:defRPr>
      </a:lvl8pPr>
      <a:lvl9pPr marL="2743835"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5"/>
            </p:custDataLst>
          </p:nvPr>
        </p:nvSpPr>
        <p:spPr>
          <a:xfrm>
            <a:off x="456300" y="456356"/>
            <a:ext cx="8226900" cy="529265"/>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6"/>
            </p:custDataLst>
          </p:nvPr>
        </p:nvSpPr>
        <p:spPr>
          <a:xfrm>
            <a:off x="456300" y="1117938"/>
            <a:ext cx="8226900" cy="3569841"/>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7"/>
            </p:custDataLst>
          </p:nvPr>
        </p:nvSpPr>
        <p:spPr>
          <a:xfrm>
            <a:off x="459000" y="4736385"/>
            <a:ext cx="2025000" cy="237629"/>
          </a:xfrm>
          <a:prstGeom prst="rect">
            <a:avLst/>
          </a:prstGeom>
        </p:spPr>
        <p:txBody>
          <a:bodyPr vert="horz" lIns="91440" tIns="45720" rIns="91440" bIns="45720" rtlCol="0" anchor="ctr">
            <a:normAutofit/>
          </a:bodyPr>
          <a:lstStyle>
            <a:lvl1pPr algn="l">
              <a:defRPr sz="75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t>20/10/24</a:t>
            </a:fld>
            <a:endParaRPr lang="zh-CN" altLang="en-US"/>
          </a:p>
        </p:txBody>
      </p:sp>
      <p:sp>
        <p:nvSpPr>
          <p:cNvPr id="5" name="页脚占位符 4"/>
          <p:cNvSpPr>
            <a:spLocks noGrp="1"/>
          </p:cNvSpPr>
          <p:nvPr>
            <p:ph type="ftr" sz="quarter" idx="3"/>
            <p:custDataLst>
              <p:tags r:id="rId18"/>
            </p:custDataLst>
          </p:nvPr>
        </p:nvSpPr>
        <p:spPr>
          <a:xfrm>
            <a:off x="3087000" y="4736385"/>
            <a:ext cx="2970000" cy="237629"/>
          </a:xfrm>
          <a:prstGeom prst="rect">
            <a:avLst/>
          </a:prstGeom>
        </p:spPr>
        <p:txBody>
          <a:bodyPr vert="horz" lIns="91440" tIns="45720" rIns="91440" bIns="45720" rtlCol="0" anchor="ctr">
            <a:normAutofit/>
          </a:bodyPr>
          <a:lstStyle>
            <a:lvl1pPr algn="ctr">
              <a:defRPr sz="75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9"/>
            </p:custDataLst>
          </p:nvPr>
        </p:nvSpPr>
        <p:spPr>
          <a:xfrm>
            <a:off x="6658200" y="4736385"/>
            <a:ext cx="2025000" cy="237629"/>
          </a:xfrm>
          <a:prstGeom prst="rect">
            <a:avLst/>
          </a:prstGeom>
        </p:spPr>
        <p:txBody>
          <a:bodyPr vert="horz" lIns="91440" tIns="45720" rIns="91440" bIns="45720" rtlCol="0" anchor="ctr">
            <a:normAutofit/>
          </a:bodyPr>
          <a:lstStyle>
            <a:lvl1pPr algn="r">
              <a:defRPr sz="75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Tree>
    <p:custDataLst>
      <p:tags r:id="rId14"/>
    </p:custData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685800" rtl="0" eaLnBrk="1" fontAlgn="auto" latinLnBrk="0" hangingPunct="1">
        <a:lnSpc>
          <a:spcPct val="100000"/>
        </a:lnSpc>
        <a:spcBef>
          <a:spcPct val="0"/>
        </a:spcBef>
        <a:buNone/>
        <a:defRPr sz="27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3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514350" indent="-171450" algn="l" defTabSz="685800" rtl="0" eaLnBrk="1" fontAlgn="auto" latinLnBrk="0" hangingPunct="1">
        <a:lnSpc>
          <a:spcPct val="120000"/>
        </a:lnSpc>
        <a:spcBef>
          <a:spcPts val="0"/>
        </a:spcBef>
        <a:spcAft>
          <a:spcPts val="600"/>
        </a:spcAft>
        <a:buFont typeface="Arial" panose="020B0604020202020204" pitchFamily="34" charset="0"/>
        <a:buChar char="●"/>
        <a:tabLst>
          <a:tab pos="1207135" algn="l"/>
          <a:tab pos="1207135" algn="l"/>
          <a:tab pos="1207135" algn="l"/>
          <a:tab pos="1207135" algn="l"/>
        </a:tabLst>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857250" indent="-171450" algn="l" defTabSz="685800" rtl="0" eaLnBrk="1" fontAlgn="auto" latinLnBrk="0" hangingPunct="1">
        <a:lnSpc>
          <a:spcPct val="120000"/>
        </a:lnSpc>
        <a:spcBef>
          <a:spcPts val="0"/>
        </a:spcBef>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200150" indent="-171450" algn="l" defTabSz="685800" rtl="0" eaLnBrk="1" fontAlgn="auto" latinLnBrk="0" hangingPunct="1">
        <a:lnSpc>
          <a:spcPct val="120000"/>
        </a:lnSpc>
        <a:spcBef>
          <a:spcPts val="0"/>
        </a:spcBef>
        <a:spcAft>
          <a:spcPts val="300"/>
        </a:spcAft>
        <a:buFont typeface="Wingdings" panose="05000000000000000000"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1543050" indent="-171450" algn="l" defTabSz="685800" rtl="0" eaLnBrk="1" fontAlgn="auto" latinLnBrk="0" hangingPunct="1">
        <a:lnSpc>
          <a:spcPct val="120000"/>
        </a:lnSpc>
        <a:spcBef>
          <a:spcPts val="0"/>
        </a:spcBef>
        <a:spcAft>
          <a:spcPts val="300"/>
        </a:spcAft>
        <a:buFont typeface="Arial" panose="020B0604020202020204" pitchFamily="34"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456300" y="456356"/>
            <a:ext cx="8226900" cy="529265"/>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456300" y="1117938"/>
            <a:ext cx="8226900" cy="3569841"/>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459000" y="4736385"/>
            <a:ext cx="2025000" cy="237629"/>
          </a:xfrm>
          <a:prstGeom prst="rect">
            <a:avLst/>
          </a:prstGeom>
        </p:spPr>
        <p:txBody>
          <a:bodyPr vert="horz" lIns="91440" tIns="45720" rIns="91440" bIns="45720" rtlCol="0" anchor="ctr">
            <a:normAutofit/>
          </a:bodyPr>
          <a:lstStyle>
            <a:lvl1pPr algn="l">
              <a:defRPr sz="750" baseline="0">
                <a:solidFill>
                  <a:schemeClr val="tx1">
                    <a:tint val="75000"/>
                  </a:schemeClr>
                </a:solidFill>
                <a:latin typeface="Arial" panose="020B0604020202020204" pitchFamily="34" charset="0"/>
                <a:ea typeface="微软雅黑" panose="020B0503020204020204" pitchFamily="34" charset="-122"/>
              </a:defRPr>
            </a:lvl1pPr>
          </a:lstStyle>
          <a:p>
            <a:r>
              <a:rPr lang="zh-CN" altLang="en-US"/>
              <a:t>本课程</a:t>
            </a:r>
          </a:p>
        </p:txBody>
      </p:sp>
      <p:sp>
        <p:nvSpPr>
          <p:cNvPr id="5" name="页脚占位符 4"/>
          <p:cNvSpPr>
            <a:spLocks noGrp="1"/>
          </p:cNvSpPr>
          <p:nvPr>
            <p:ph type="ftr" sz="quarter" idx="3"/>
            <p:custDataLst>
              <p:tags r:id="rId17"/>
            </p:custDataLst>
          </p:nvPr>
        </p:nvSpPr>
        <p:spPr>
          <a:xfrm>
            <a:off x="3087000" y="4736385"/>
            <a:ext cx="2970000" cy="237629"/>
          </a:xfrm>
          <a:prstGeom prst="rect">
            <a:avLst/>
          </a:prstGeom>
        </p:spPr>
        <p:txBody>
          <a:bodyPr vert="horz" lIns="91440" tIns="45720" rIns="91440" bIns="45720" rtlCol="0" anchor="ctr">
            <a:normAutofit/>
          </a:bodyPr>
          <a:lstStyle>
            <a:lvl1pPr algn="ctr">
              <a:defRPr sz="75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6658200" y="4736385"/>
            <a:ext cx="2025000" cy="237629"/>
          </a:xfrm>
          <a:prstGeom prst="rect">
            <a:avLst/>
          </a:prstGeom>
        </p:spPr>
        <p:txBody>
          <a:bodyPr vert="horz" lIns="91440" tIns="45720" rIns="91440" bIns="45720" rtlCol="0" anchor="ctr">
            <a:normAutofit/>
          </a:bodyPr>
          <a:lstStyle>
            <a:lvl1pPr algn="r">
              <a:defRPr sz="75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txStyles>
    <p:titleStyle>
      <a:lvl1pPr algn="l" defTabSz="685800" rtl="0" eaLnBrk="1" fontAlgn="auto" latinLnBrk="0" hangingPunct="1">
        <a:lnSpc>
          <a:spcPct val="100000"/>
        </a:lnSpc>
        <a:spcBef>
          <a:spcPct val="0"/>
        </a:spcBef>
        <a:buNone/>
        <a:defRPr sz="27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3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514350" indent="-171450" algn="l" defTabSz="685800" rtl="0" eaLnBrk="1" fontAlgn="auto" latinLnBrk="0" hangingPunct="1">
        <a:lnSpc>
          <a:spcPct val="120000"/>
        </a:lnSpc>
        <a:spcBef>
          <a:spcPts val="0"/>
        </a:spcBef>
        <a:spcAft>
          <a:spcPts val="600"/>
        </a:spcAft>
        <a:buFont typeface="Arial" panose="020B0604020202020204" pitchFamily="34" charset="0"/>
        <a:buChar char="●"/>
        <a:tabLst>
          <a:tab pos="1207135" algn="l"/>
          <a:tab pos="1207135" algn="l"/>
          <a:tab pos="1207135" algn="l"/>
          <a:tab pos="1207135" algn="l"/>
        </a:tabLst>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857250" indent="-171450" algn="l" defTabSz="685800" rtl="0" eaLnBrk="1" fontAlgn="auto" latinLnBrk="0" hangingPunct="1">
        <a:lnSpc>
          <a:spcPct val="120000"/>
        </a:lnSpc>
        <a:spcBef>
          <a:spcPts val="0"/>
        </a:spcBef>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200150" indent="-171450" algn="l" defTabSz="685800" rtl="0" eaLnBrk="1" fontAlgn="auto" latinLnBrk="0" hangingPunct="1">
        <a:lnSpc>
          <a:spcPct val="120000"/>
        </a:lnSpc>
        <a:spcBef>
          <a:spcPts val="0"/>
        </a:spcBef>
        <a:spcAft>
          <a:spcPts val="300"/>
        </a:spcAft>
        <a:buFont typeface="Wingdings" panose="05000000000000000000"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1543050" indent="-171450" algn="l" defTabSz="685800" rtl="0" eaLnBrk="1" fontAlgn="auto" latinLnBrk="0" hangingPunct="1">
        <a:lnSpc>
          <a:spcPct val="120000"/>
        </a:lnSpc>
        <a:spcBef>
          <a:spcPts val="0"/>
        </a:spcBef>
        <a:spcAft>
          <a:spcPts val="300"/>
        </a:spcAft>
        <a:buFont typeface="Arial" panose="020B0604020202020204" pitchFamily="34"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5" Type="http://schemas.openxmlformats.org/officeDocument/2006/relationships/image" Target="../media/image5.jpeg"/><Relationship Id="rId6" Type="http://schemas.openxmlformats.org/officeDocument/2006/relationships/image" Target="../media/image6.png"/><Relationship Id="rId1" Type="http://schemas.openxmlformats.org/officeDocument/2006/relationships/slideLayout" Target="../slideLayouts/slideLayout1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7.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tags" Target="../tags/tag125.xml"/><Relationship Id="rId2"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470566" y="2606901"/>
            <a:ext cx="5073200" cy="5073200"/>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pic>
        <p:nvPicPr>
          <p:cNvPr id="28" name="图片占位符 27"/>
          <p:cNvPicPr>
            <a:picLocks noGrp="1" noChangeAspect="1"/>
          </p:cNvPicPr>
          <p:nvPr>
            <p:ph type="pic" sz="quarter" idx="12"/>
          </p:nvPr>
        </p:nvPicPr>
        <p:blipFill>
          <a:blip r:embed="rId3" cstate="screen"/>
          <a:srcRect/>
          <a:stretch>
            <a:fillRect/>
          </a:stretch>
        </p:blipFill>
        <p:spPr>
          <a:xfrm>
            <a:off x="8168095" y="2509080"/>
            <a:ext cx="975905" cy="2302049"/>
          </a:xfrm>
        </p:spPr>
      </p:pic>
      <p:pic>
        <p:nvPicPr>
          <p:cNvPr id="26" name="图片占位符 25"/>
          <p:cNvPicPr>
            <a:picLocks noGrp="1" noChangeAspect="1"/>
          </p:cNvPicPr>
          <p:nvPr>
            <p:ph type="pic" sz="quarter" idx="11"/>
          </p:nvPr>
        </p:nvPicPr>
        <p:blipFill>
          <a:blip r:embed="rId4" cstate="screen"/>
          <a:srcRect/>
          <a:stretch>
            <a:fillRect/>
          </a:stretch>
        </p:blipFill>
        <p:spPr/>
      </p:pic>
      <p:pic>
        <p:nvPicPr>
          <p:cNvPr id="21" name="图片占位符 20"/>
          <p:cNvPicPr>
            <a:picLocks noGrp="1" noChangeAspect="1"/>
          </p:cNvPicPr>
          <p:nvPr>
            <p:ph type="pic" sz="quarter" idx="10"/>
          </p:nvPr>
        </p:nvPicPr>
        <p:blipFill>
          <a:blip r:embed="rId5" cstate="screen"/>
          <a:srcRect/>
          <a:stretch>
            <a:fillRect/>
          </a:stretch>
        </p:blipFill>
        <p:spPr/>
      </p:pic>
      <p:sp>
        <p:nvSpPr>
          <p:cNvPr id="29" name="文本框 28"/>
          <p:cNvSpPr txBox="1"/>
          <p:nvPr/>
        </p:nvSpPr>
        <p:spPr>
          <a:xfrm>
            <a:off x="510064" y="1292543"/>
            <a:ext cx="5075873" cy="4616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2400" dirty="0">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grpSp>
        <p:nvGrpSpPr>
          <p:cNvPr id="5" name="组合 4"/>
          <p:cNvGrpSpPr/>
          <p:nvPr/>
        </p:nvGrpSpPr>
        <p:grpSpPr>
          <a:xfrm>
            <a:off x="-137518" y="1730046"/>
            <a:ext cx="5313045" cy="2398589"/>
            <a:chOff x="631504" y="3193779"/>
            <a:chExt cx="1584325" cy="420772"/>
          </a:xfrm>
        </p:grpSpPr>
        <p:sp>
          <p:nvSpPr>
            <p:cNvPr id="6" name="矩形: 圆角 29"/>
            <p:cNvSpPr/>
            <p:nvPr/>
          </p:nvSpPr>
          <p:spPr>
            <a:xfrm>
              <a:off x="703573" y="3193779"/>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7" name="文本框 6"/>
            <p:cNvSpPr txBox="1"/>
            <p:nvPr/>
          </p:nvSpPr>
          <p:spPr>
            <a:xfrm>
              <a:off x="631504" y="3274404"/>
              <a:ext cx="1584325" cy="340147"/>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r>
                <a:rPr lang="zh-CN" altLang="en-US" sz="4000" dirty="0">
                  <a:solidFill>
                    <a:srgbClr val="152751"/>
                  </a:solidFill>
                  <a:latin typeface="微软雅黑" panose="020B0503020204020204" pitchFamily="34" charset="-122"/>
                  <a:ea typeface="微软雅黑" panose="020B0503020204020204" pitchFamily="34" charset="-122"/>
                  <a:sym typeface="+mn-ea"/>
                </a:rPr>
                <a:t>中级经济师</a:t>
              </a:r>
              <a:endParaRPr lang="en-US" altLang="zh-CN" sz="4000" dirty="0">
                <a:solidFill>
                  <a:srgbClr val="152751"/>
                </a:solidFill>
                <a:latin typeface="微软雅黑" panose="020B0503020204020204" pitchFamily="34" charset="-122"/>
                <a:ea typeface="微软雅黑" panose="020B0503020204020204" pitchFamily="34" charset="-122"/>
                <a:sym typeface="+mn-ea"/>
              </a:endParaRPr>
            </a:p>
            <a:p>
              <a:r>
                <a:rPr lang="zh-CN" altLang="en-US" sz="4000" dirty="0">
                  <a:solidFill>
                    <a:srgbClr val="152751"/>
                  </a:solidFill>
                  <a:latin typeface="微软雅黑" panose="020B0503020204020204" pitchFamily="34" charset="-122"/>
                  <a:ea typeface="微软雅黑" panose="020B0503020204020204" pitchFamily="34" charset="-122"/>
                  <a:sym typeface="+mn-ea"/>
                </a:rPr>
                <a:t>工商管理专业知识与</a:t>
              </a:r>
              <a:r>
                <a:rPr lang="en-US" altLang="zh-CN" sz="4000" dirty="0">
                  <a:solidFill>
                    <a:srgbClr val="152751"/>
                  </a:solidFill>
                  <a:latin typeface="微软雅黑" panose="020B0503020204020204" pitchFamily="34" charset="-122"/>
                  <a:ea typeface="微软雅黑" panose="020B0503020204020204" pitchFamily="34" charset="-122"/>
                  <a:sym typeface="+mn-ea"/>
                </a:rPr>
                <a:t>       </a:t>
              </a:r>
              <a:r>
                <a:rPr lang="zh-CN" altLang="en-US" sz="4000" dirty="0">
                  <a:solidFill>
                    <a:srgbClr val="152751"/>
                  </a:solidFill>
                  <a:latin typeface="微软雅黑" panose="020B0503020204020204" pitchFamily="34" charset="-122"/>
                  <a:ea typeface="微软雅黑" panose="020B0503020204020204" pitchFamily="34" charset="-122"/>
                  <a:sym typeface="+mn-ea"/>
                </a:rPr>
                <a:t>实务</a:t>
              </a:r>
              <a:endParaRPr lang="zh-CN" altLang="en-US" sz="4000" dirty="0">
                <a:solidFill>
                  <a:srgbClr val="152751"/>
                </a:solidFill>
                <a:latin typeface="微软雅黑" panose="020B0503020204020204" pitchFamily="34" charset="-122"/>
                <a:ea typeface="微软雅黑" panose="020B0503020204020204" pitchFamily="34" charset="-122"/>
                <a:cs typeface="+mn-ea"/>
                <a:sym typeface="+mn-ea"/>
              </a:endParaRPr>
            </a:p>
          </p:txBody>
        </p:sp>
      </p:grpSp>
      <p:pic>
        <p:nvPicPr>
          <p:cNvPr id="8" name="图片 7" descr="123456"/>
          <p:cNvPicPr>
            <a:picLocks noChangeAspect="1"/>
          </p:cNvPicPr>
          <p:nvPr/>
        </p:nvPicPr>
        <p:blipFill>
          <a:blip r:embed="rId6"/>
          <a:stretch>
            <a:fillRect/>
          </a:stretch>
        </p:blipFill>
        <p:spPr>
          <a:xfrm>
            <a:off x="345281" y="405765"/>
            <a:ext cx="730568" cy="730568"/>
          </a:xfrm>
          <a:prstGeom prst="rect">
            <a:avLst/>
          </a:prstGeom>
        </p:spPr>
      </p:pic>
      <p:sp>
        <p:nvSpPr>
          <p:cNvPr id="14" name="文本框 13"/>
          <p:cNvSpPr txBox="1"/>
          <p:nvPr/>
        </p:nvSpPr>
        <p:spPr>
          <a:xfrm>
            <a:off x="4027647" y="4366737"/>
            <a:ext cx="3451384" cy="507831"/>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27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extLst>
      <p:ext uri="{BB962C8B-B14F-4D97-AF65-F5344CB8AC3E}">
        <p14:creationId xmlns:p14="http://schemas.microsoft.com/office/powerpoint/2010/main" val="3753071256"/>
      </p:ext>
    </p:extLst>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4</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某饼干生产企业不严格区分国内市场和国外市场</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向国内外市场销售相同品质和口味的饼干。该企业实施的国际化经营战略是</a:t>
            </a:r>
            <a:r>
              <a:rPr lang="en-US" altLang="zh-CN" dirty="0">
                <a:solidFill>
                  <a:schemeClr val="tx1"/>
                </a:solidFill>
                <a:latin typeface="微软雅黑" panose="020B0503020204020204" pitchFamily="34" charset="-122"/>
                <a:ea typeface="微软雅黑" panose="020B0503020204020204" pitchFamily="34" charset="-122"/>
              </a:rPr>
              <a:t>(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全球化战略</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一体化战略</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多国化战略</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跨国战略</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49</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企业通过互联网展示商品图像提供商品信息查询来实现供需互动与双向沟通。这体现了网络营销的</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多维性</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交互性</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经济性</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整合性</a:t>
            </a:r>
            <a:r>
              <a:rPr lang="en-US" altLang="zh-CN" dirty="0"/>
              <a:t/>
            </a:r>
            <a:br>
              <a:rPr lang="en-US" altLang="zh-CN" dirty="0"/>
            </a:b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B</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解析：本题考查第十章第四节网络营销的特点，根据题目信息可知提现了网络营销的交互性，故选</a:t>
            </a: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50</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某企业决定采用网络市场间接调研方法进行市场调查可以采用的方法是</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网上观察法</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搜索引擎法</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网上实验法</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在线问卷法</a:t>
            </a:r>
            <a:r>
              <a:rPr lang="en-US" altLang="zh-CN" dirty="0"/>
              <a:t/>
            </a:r>
            <a:br>
              <a:rPr lang="en-US" altLang="zh-CN" dirty="0"/>
            </a:b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B</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解析：本题考查第十章第四节网络市场调研的方法。</a:t>
            </a:r>
            <a:r>
              <a:rPr lang="en-US" altLang="zh-CN" dirty="0">
                <a:solidFill>
                  <a:schemeClr val="tx1"/>
                </a:solidFill>
                <a:latin typeface="微软雅黑" panose="020B0503020204020204" pitchFamily="34" charset="-122"/>
                <a:ea typeface="微软雅黑" panose="020B0503020204020204" pitchFamily="34" charset="-122"/>
              </a:rPr>
              <a:t>ACD</a:t>
            </a:r>
            <a:r>
              <a:rPr lang="zh-CN" altLang="zh-CN" dirty="0">
                <a:solidFill>
                  <a:schemeClr val="tx1"/>
                </a:solidFill>
                <a:latin typeface="微软雅黑" panose="020B0503020204020204" pitchFamily="34" charset="-122"/>
                <a:ea typeface="微软雅黑" panose="020B0503020204020204" pitchFamily="34" charset="-122"/>
              </a:rPr>
              <a:t>属于直接调研的方法，故选</a:t>
            </a: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51</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电子商务的本质是</a:t>
            </a:r>
            <a:r>
              <a:rPr lang="en-US" altLang="zh-CN" dirty="0">
                <a:solidFill>
                  <a:schemeClr val="tx1"/>
                </a:solidFill>
                <a:latin typeface="微软雅黑" panose="020B0503020204020204" pitchFamily="34" charset="-122"/>
                <a:ea typeface="微软雅黑" panose="020B0503020204020204" pitchFamily="34" charset="-122"/>
              </a:rPr>
              <a:t>(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商务的全球化</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商务的自动化</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商务的一体化</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商务的电子化</a:t>
            </a:r>
            <a:r>
              <a:rPr lang="en-US" altLang="zh-CN" dirty="0"/>
              <a:t/>
            </a:r>
            <a:br>
              <a:rPr lang="en-US" altLang="zh-CN" dirty="0"/>
            </a:b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D</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解析：本题考查第十章第一节电子商务的本质，即商务的电子化。故选</a:t>
            </a: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52</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电子商务的</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四流</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中具有双向传递特点的是</a:t>
            </a:r>
            <a:r>
              <a:rPr lang="en-US" altLang="zh-CN" dirty="0">
                <a:solidFill>
                  <a:schemeClr val="tx1"/>
                </a:solidFill>
                <a:latin typeface="微软雅黑" panose="020B0503020204020204" pitchFamily="34" charset="-122"/>
                <a:ea typeface="微软雅黑" panose="020B0503020204020204" pitchFamily="34" charset="-122"/>
              </a:rPr>
              <a:t>(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信息流</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资金流</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商流</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物流</a:t>
            </a:r>
            <a:r>
              <a:rPr lang="en-US" altLang="zh-CN" dirty="0"/>
              <a:t/>
            </a:r>
            <a:br>
              <a:rPr lang="en-US" altLang="zh-CN" dirty="0"/>
            </a:b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A</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解析：本题考查第十章第一节，电子商务中的商流、资金流、物流、信息流，具有双向传递特点的是信息流，故选</a:t>
            </a: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a:t>
            </a:r>
          </a:p>
        </p:txBody>
      </p:sp>
    </p:spTree>
  </p:cSld>
  <p:clrMapOvr>
    <a:masterClrMapping/>
  </p:clrMapOvr>
  <p:timing>
    <p:tnLst>
      <p:par>
        <p:cTn xmlns:p14="http://schemas.microsoft.com/office/powerpoint/2010/mai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53</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下列移动支付终端中用户量最大的是</a:t>
            </a:r>
            <a:r>
              <a:rPr lang="en-US" altLang="zh-CN" dirty="0">
                <a:solidFill>
                  <a:schemeClr val="tx1"/>
                </a:solidFill>
                <a:latin typeface="微软雅黑" panose="020B0503020204020204" pitchFamily="34" charset="-122"/>
                <a:ea typeface="微软雅黑" panose="020B0503020204020204" pitchFamily="34" charset="-122"/>
              </a:rPr>
              <a:t>()</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掌上电脑</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移动</a:t>
            </a:r>
            <a:r>
              <a:rPr lang="en-US" altLang="zh-CN" dirty="0">
                <a:solidFill>
                  <a:schemeClr val="tx1"/>
                </a:solidFill>
                <a:latin typeface="微软雅黑" panose="020B0503020204020204" pitchFamily="34" charset="-122"/>
                <a:ea typeface="微软雅黑" panose="020B0503020204020204" pitchFamily="34" charset="-122"/>
              </a:rPr>
              <a:t>pos</a:t>
            </a:r>
            <a:r>
              <a:rPr lang="zh-CN" altLang="zh-CN" dirty="0">
                <a:solidFill>
                  <a:schemeClr val="tx1"/>
                </a:solidFill>
                <a:latin typeface="微软雅黑" panose="020B0503020204020204" pitchFamily="34" charset="-122"/>
                <a:ea typeface="微软雅黑" panose="020B0503020204020204" pitchFamily="34" charset="-122"/>
              </a:rPr>
              <a:t>机</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移动个人计算机</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智能手机</a:t>
            </a:r>
            <a:r>
              <a:rPr lang="en-US" altLang="zh-CN" dirty="0"/>
              <a:t/>
            </a:r>
            <a:br>
              <a:rPr lang="en-US" altLang="zh-CN" dirty="0"/>
            </a:b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D</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解析：本题考查第十章第三节移动支付，故选</a:t>
            </a: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endParaRPr lang="en-US" altLang="zh-CN" dirty="0"/>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A</a:t>
            </a: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解析：本题考查第一章第三节国际化经营战略，根据题目信息</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不严格区分国内市场和国外市场</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向国内外市场销售相同品质和口味的饼干</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可知</a:t>
            </a: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为正确答案。</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54</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企业将品牌、产品和服务的信息以新闻报道的方式在门户网站传播</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这种网络营销属于</a:t>
            </a:r>
            <a:r>
              <a:rPr lang="en-US" altLang="zh-CN" dirty="0">
                <a:solidFill>
                  <a:schemeClr val="tx1"/>
                </a:solidFill>
                <a:latin typeface="微软雅黑" panose="020B0503020204020204" pitchFamily="34" charset="-122"/>
                <a:ea typeface="微软雅黑" panose="020B0503020204020204" pitchFamily="34" charset="-122"/>
              </a:rPr>
              <a:t>(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网络口碑营销</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网络直复性营销</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网络软文营销</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网络事件营销</a:t>
            </a:r>
            <a:r>
              <a:rPr lang="en-US" altLang="zh-CN" dirty="0"/>
              <a:t/>
            </a:r>
            <a:br>
              <a:rPr lang="en-US" altLang="zh-CN" dirty="0"/>
            </a:b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C</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解析：本题考查第十章第四节网络营销的方式，根据题目信息</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企业将品牌、产品和服务的信息以新闻报道的方式在门户网站传播</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可知属于网络软文营销</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，故选</a:t>
            </a: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55</a:t>
            </a: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C2C</a:t>
            </a:r>
            <a:r>
              <a:rPr lang="zh-CN" altLang="zh-CN" dirty="0">
                <a:solidFill>
                  <a:schemeClr val="tx1"/>
                </a:solidFill>
                <a:latin typeface="微软雅黑" panose="020B0503020204020204" pitchFamily="34" charset="-122"/>
                <a:ea typeface="微软雅黑" panose="020B0503020204020204" pitchFamily="34" charset="-122"/>
              </a:rPr>
              <a:t>电子商务指的是</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企业对消费者的电子商务</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企业对企业的电子商务</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企业对政府的电子商务</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消费者对消费者的电子商务</a:t>
            </a:r>
            <a:r>
              <a:rPr lang="en-US" altLang="zh-CN" dirty="0"/>
              <a:t/>
            </a:r>
            <a:br>
              <a:rPr lang="en-US" altLang="zh-CN" dirty="0"/>
            </a:b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D</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解析：本题考查第十章第二节电子商务的交易模式，</a:t>
            </a:r>
            <a:r>
              <a:rPr lang="en-US" altLang="zh-CN" dirty="0">
                <a:solidFill>
                  <a:schemeClr val="tx1"/>
                </a:solidFill>
                <a:latin typeface="微软雅黑" panose="020B0503020204020204" pitchFamily="34" charset="-122"/>
                <a:ea typeface="微软雅黑" panose="020B0503020204020204" pitchFamily="34" charset="-122"/>
              </a:rPr>
              <a:t>C2C</a:t>
            </a:r>
            <a:r>
              <a:rPr lang="zh-CN" altLang="zh-CN" dirty="0">
                <a:solidFill>
                  <a:schemeClr val="tx1"/>
                </a:solidFill>
                <a:latin typeface="微软雅黑" panose="020B0503020204020204" pitchFamily="34" charset="-122"/>
                <a:ea typeface="微软雅黑" panose="020B0503020204020204" pitchFamily="34" charset="-122"/>
              </a:rPr>
              <a:t>电子商务指消费者对消费者的电子商务，故选</a:t>
            </a: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56</a:t>
            </a:r>
            <a:r>
              <a:rPr lang="zh-CN" altLang="en-US" dirty="0">
                <a:solidFill>
                  <a:schemeClr val="tx1"/>
                </a:solidFill>
                <a:latin typeface="微软雅黑" panose="020B0503020204020204" pitchFamily="34" charset="-122"/>
                <a:ea typeface="微软雅黑" panose="020B0503020204020204" pitchFamily="34" charset="-122"/>
              </a:rPr>
              <a:t>、国际直接投资中最常用的形式是（）</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en-US" dirty="0">
                <a:solidFill>
                  <a:schemeClr val="tx1"/>
                </a:solidFill>
                <a:latin typeface="微软雅黑" panose="020B0503020204020204" pitchFamily="34" charset="-122"/>
                <a:ea typeface="微软雅黑" panose="020B0503020204020204" pitchFamily="34" charset="-122"/>
              </a:rPr>
              <a:t>．国际合资企业</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en-US" dirty="0">
                <a:solidFill>
                  <a:schemeClr val="tx1"/>
                </a:solidFill>
                <a:latin typeface="微软雅黑" panose="020B0503020204020204" pitchFamily="34" charset="-122"/>
                <a:ea typeface="微软雅黑" panose="020B0503020204020204" pitchFamily="34" charset="-122"/>
              </a:rPr>
              <a:t>．国际合作企业</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en-US" dirty="0">
                <a:solidFill>
                  <a:schemeClr val="tx1"/>
                </a:solidFill>
                <a:latin typeface="微软雅黑" panose="020B0503020204020204" pitchFamily="34" charset="-122"/>
                <a:ea typeface="微软雅黑" panose="020B0503020204020204" pitchFamily="34" charset="-122"/>
              </a:rPr>
              <a:t>．国际独资企业</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en-US" dirty="0">
                <a:solidFill>
                  <a:schemeClr val="tx1"/>
                </a:solidFill>
                <a:latin typeface="微软雅黑" panose="020B0503020204020204" pitchFamily="34" charset="-122"/>
                <a:ea typeface="微软雅黑" panose="020B0503020204020204" pitchFamily="34" charset="-122"/>
              </a:rPr>
              <a:t>．跨国公司</a:t>
            </a:r>
          </a:p>
          <a:p>
            <a:pPr marL="85725" indent="0">
              <a:lnSpc>
                <a:spcPct val="150000"/>
              </a:lnSpc>
              <a:buNone/>
            </a:pPr>
            <a:r>
              <a:rPr lang="en-US" altLang="zh-CN" dirty="0"/>
              <a:t/>
            </a:r>
            <a:br>
              <a:rPr lang="en-US" altLang="zh-CN" dirty="0"/>
            </a:b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A</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a:t>
            </a:r>
            <a:r>
              <a:rPr lang="zh-CN" altLang="en-US" dirty="0">
                <a:solidFill>
                  <a:schemeClr val="tx1"/>
                </a:solidFill>
                <a:latin typeface="微软雅黑" panose="020B0503020204020204" pitchFamily="34" charset="-122"/>
                <a:ea typeface="微软雅黑" panose="020B0503020204020204" pitchFamily="34" charset="-122"/>
              </a:rPr>
              <a:t>国际直接投资的形式主要是国际合资企业、国际合作企业和国际独资企业，其中国际合资企业是国际直接投资中最常用的形式。</a:t>
            </a:r>
          </a:p>
          <a:p>
            <a:pPr marL="85725" indent="0">
              <a:lnSpc>
                <a:spcPct val="150000"/>
              </a:lnSpc>
              <a:buNone/>
            </a:pP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57</a:t>
            </a:r>
            <a:r>
              <a:rPr lang="zh-CN" altLang="en-US" dirty="0">
                <a:solidFill>
                  <a:schemeClr val="tx1"/>
                </a:solidFill>
                <a:latin typeface="微软雅黑" panose="020B0503020204020204" pitchFamily="34" charset="-122"/>
                <a:ea typeface="微软雅黑" panose="020B0503020204020204" pitchFamily="34" charset="-122"/>
              </a:rPr>
              <a:t>、国际货物运输中最常运用的方式是（）</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en-US" dirty="0">
                <a:solidFill>
                  <a:schemeClr val="tx1"/>
                </a:solidFill>
                <a:latin typeface="微软雅黑" panose="020B0503020204020204" pitchFamily="34" charset="-122"/>
                <a:ea typeface="微软雅黑" panose="020B0503020204020204" pitchFamily="34" charset="-122"/>
              </a:rPr>
              <a:t>．国际海洋货物运输</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en-US" dirty="0">
                <a:solidFill>
                  <a:schemeClr val="tx1"/>
                </a:solidFill>
                <a:latin typeface="微软雅黑" panose="020B0503020204020204" pitchFamily="34" charset="-122"/>
                <a:ea typeface="微软雅黑" panose="020B0503020204020204" pitchFamily="34" charset="-122"/>
              </a:rPr>
              <a:t>．国际航空货物运输</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en-US" dirty="0">
                <a:solidFill>
                  <a:schemeClr val="tx1"/>
                </a:solidFill>
                <a:latin typeface="微软雅黑" panose="020B0503020204020204" pitchFamily="34" charset="-122"/>
                <a:ea typeface="微软雅黑" panose="020B0503020204020204" pitchFamily="34" charset="-122"/>
              </a:rPr>
              <a:t>．国际铁路货物联运</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en-US" dirty="0">
                <a:solidFill>
                  <a:schemeClr val="tx1"/>
                </a:solidFill>
                <a:latin typeface="微软雅黑" panose="020B0503020204020204" pitchFamily="34" charset="-122"/>
                <a:ea typeface="微软雅黑" panose="020B0503020204020204" pitchFamily="34" charset="-122"/>
              </a:rPr>
              <a:t>．国际集装箱货物运输</a:t>
            </a:r>
          </a:p>
          <a:p>
            <a:pPr marL="85725" indent="0">
              <a:lnSpc>
                <a:spcPct val="150000"/>
              </a:lnSpc>
              <a:buNone/>
            </a:pPr>
            <a:r>
              <a:rPr lang="en-US" altLang="zh-CN" dirty="0"/>
              <a:t/>
            </a:r>
            <a:br>
              <a:rPr lang="en-US" altLang="zh-CN" dirty="0"/>
            </a:b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A</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a:t>
            </a:r>
            <a:r>
              <a:rPr lang="zh-CN" altLang="en-US" dirty="0">
                <a:solidFill>
                  <a:schemeClr val="tx1"/>
                </a:solidFill>
                <a:latin typeface="微软雅黑" panose="020B0503020204020204" pitchFamily="34" charset="-122"/>
                <a:ea typeface="微软雅黑" panose="020B0503020204020204" pitchFamily="34" charset="-122"/>
              </a:rPr>
              <a:t>在国际贸易货物总量中约有</a:t>
            </a:r>
            <a:r>
              <a:rPr lang="en-US" altLang="zh-CN" dirty="0">
                <a:solidFill>
                  <a:schemeClr val="tx1"/>
                </a:solidFill>
                <a:latin typeface="微软雅黑" panose="020B0503020204020204" pitchFamily="34" charset="-122"/>
                <a:ea typeface="微软雅黑" panose="020B0503020204020204" pitchFamily="34" charset="-122"/>
              </a:rPr>
              <a:t>2/3</a:t>
            </a:r>
            <a:r>
              <a:rPr lang="zh-CN" altLang="en-US" dirty="0">
                <a:solidFill>
                  <a:schemeClr val="tx1"/>
                </a:solidFill>
                <a:latin typeface="微软雅黑" panose="020B0503020204020204" pitchFamily="34" charset="-122"/>
                <a:ea typeface="微软雅黑" panose="020B0503020204020204" pitchFamily="34" charset="-122"/>
              </a:rPr>
              <a:t>是通过海洋运输的。</a:t>
            </a:r>
          </a:p>
          <a:p>
            <a:pPr marL="85725" indent="0">
              <a:lnSpc>
                <a:spcPct val="150000"/>
              </a:lnSpc>
              <a:buNone/>
            </a:pP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58</a:t>
            </a:r>
            <a:r>
              <a:rPr lang="zh-CN" altLang="en-US" dirty="0">
                <a:solidFill>
                  <a:schemeClr val="tx1"/>
                </a:solidFill>
                <a:latin typeface="微软雅黑" panose="020B0503020204020204" pitchFamily="34" charset="-122"/>
                <a:ea typeface="微软雅黑" panose="020B0503020204020204" pitchFamily="34" charset="-122"/>
              </a:rPr>
              <a:t>、保险标的物发生事故后，虽然没有完全毁灭，但对其进行救助或修理的费用估计要超过保险价值，这一情况称为（）</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en-US" dirty="0">
                <a:solidFill>
                  <a:schemeClr val="tx1"/>
                </a:solidFill>
                <a:latin typeface="微软雅黑" panose="020B0503020204020204" pitchFamily="34" charset="-122"/>
                <a:ea typeface="微软雅黑" panose="020B0503020204020204" pitchFamily="34" charset="-122"/>
              </a:rPr>
              <a:t>．实际全损</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en-US" dirty="0">
                <a:solidFill>
                  <a:schemeClr val="tx1"/>
                </a:solidFill>
                <a:latin typeface="微软雅黑" panose="020B0503020204020204" pitchFamily="34" charset="-122"/>
                <a:ea typeface="微软雅黑" panose="020B0503020204020204" pitchFamily="34" charset="-122"/>
              </a:rPr>
              <a:t>．推定全损</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en-US" dirty="0">
                <a:solidFill>
                  <a:schemeClr val="tx1"/>
                </a:solidFill>
                <a:latin typeface="微软雅黑" panose="020B0503020204020204" pitchFamily="34" charset="-122"/>
                <a:ea typeface="微软雅黑" panose="020B0503020204020204" pitchFamily="34" charset="-122"/>
              </a:rPr>
              <a:t>．共同海损</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en-US" dirty="0">
                <a:solidFill>
                  <a:schemeClr val="tx1"/>
                </a:solidFill>
                <a:latin typeface="微软雅黑" panose="020B0503020204020204" pitchFamily="34" charset="-122"/>
                <a:ea typeface="微软雅黑" panose="020B0503020204020204" pitchFamily="34" charset="-122"/>
              </a:rPr>
              <a:t>．单独海损</a:t>
            </a:r>
          </a:p>
          <a:p>
            <a:pPr marL="85725" indent="0">
              <a:lnSpc>
                <a:spcPct val="150000"/>
              </a:lnSpc>
              <a:buNone/>
            </a:pP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B</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a:t>
            </a:r>
            <a:r>
              <a:rPr lang="zh-CN" altLang="en-US" dirty="0">
                <a:solidFill>
                  <a:schemeClr val="tx1"/>
                </a:solidFill>
                <a:latin typeface="微软雅黑" panose="020B0503020204020204" pitchFamily="34" charset="-122"/>
                <a:ea typeface="微软雅黑" panose="020B0503020204020204" pitchFamily="34" charset="-122"/>
              </a:rPr>
              <a:t>保险标的物发生事故后，虽然没有完全毁灭，但对其进行救助或修理的费用估计要超过保险价值，这一情况称为推定全损。</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fontScale="75000" lnSpcReduction="20000"/>
          </a:bodyPr>
          <a:lstStyle/>
          <a:p>
            <a:pPr lvl="0"/>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70000"/>
              </a:lnSpc>
            </a:pPr>
            <a:r>
              <a:rPr lang="en-US" altLang="zh-CN" sz="2300" dirty="0">
                <a:solidFill>
                  <a:schemeClr val="tx1"/>
                </a:solidFill>
                <a:latin typeface="微软雅黑" panose="020B0503020204020204" pitchFamily="34" charset="-122"/>
                <a:ea typeface="微软雅黑" panose="020B0503020204020204" pitchFamily="34" charset="-122"/>
              </a:rPr>
              <a:t>5</a:t>
            </a:r>
            <a:r>
              <a:rPr lang="zh-CN" altLang="en-US" sz="2300" dirty="0">
                <a:solidFill>
                  <a:schemeClr val="tx1"/>
                </a:solidFill>
                <a:latin typeface="微软雅黑" panose="020B0503020204020204" pitchFamily="34" charset="-122"/>
                <a:ea typeface="微软雅黑" panose="020B0503020204020204" pitchFamily="34" charset="-122"/>
              </a:rPr>
              <a:t>、</a:t>
            </a:r>
            <a:r>
              <a:rPr lang="zh-CN" altLang="zh-CN" sz="2300" dirty="0">
                <a:solidFill>
                  <a:schemeClr val="tx1"/>
                </a:solidFill>
                <a:latin typeface="微软雅黑" panose="020B0503020204020204" pitchFamily="34" charset="-122"/>
                <a:ea typeface="微软雅黑" panose="020B0503020204020204" pitchFamily="34" charset="-122"/>
              </a:rPr>
              <a:t>某烤箱生产企业邀请</a:t>
            </a:r>
            <a:r>
              <a:rPr lang="en-US" altLang="zh-CN" sz="2300" dirty="0">
                <a:solidFill>
                  <a:schemeClr val="tx1"/>
                </a:solidFill>
                <a:latin typeface="微软雅黑" panose="020B0503020204020204" pitchFamily="34" charset="-122"/>
                <a:ea typeface="微软雅黑" panose="020B0503020204020204" pitchFamily="34" charset="-122"/>
              </a:rPr>
              <a:t>15</a:t>
            </a:r>
            <a:r>
              <a:rPr lang="zh-CN" altLang="zh-CN" sz="2300" dirty="0">
                <a:solidFill>
                  <a:schemeClr val="tx1"/>
                </a:solidFill>
                <a:latin typeface="微软雅黑" panose="020B0503020204020204" pitchFamily="34" charset="-122"/>
                <a:ea typeface="微软雅黑" panose="020B0503020204020204" pitchFamily="34" charset="-122"/>
              </a:rPr>
              <a:t>名专家进行集体讨论</a:t>
            </a:r>
            <a:r>
              <a:rPr lang="zh-CN" altLang="en-US" sz="2300" dirty="0">
                <a:solidFill>
                  <a:schemeClr val="tx1"/>
                </a:solidFill>
                <a:latin typeface="微软雅黑" panose="020B0503020204020204" pitchFamily="34" charset="-122"/>
                <a:ea typeface="微软雅黑" panose="020B0503020204020204" pitchFamily="34" charset="-122"/>
              </a:rPr>
              <a:t>，</a:t>
            </a:r>
            <a:r>
              <a:rPr lang="zh-CN" altLang="zh-CN" sz="2300" dirty="0">
                <a:solidFill>
                  <a:schemeClr val="tx1"/>
                </a:solidFill>
                <a:latin typeface="微软雅黑" panose="020B0503020204020204" pitchFamily="34" charset="-122"/>
                <a:ea typeface="微软雅黑" panose="020B0503020204020204" pitchFamily="34" charset="-122"/>
              </a:rPr>
              <a:t>首先要求专家以抽象画的</a:t>
            </a:r>
            <a:r>
              <a:rPr lang="en-US" altLang="zh-CN" sz="2300" dirty="0">
                <a:solidFill>
                  <a:schemeClr val="tx1"/>
                </a:solidFill>
                <a:latin typeface="微软雅黑" panose="020B0503020204020204" pitchFamily="34" charset="-122"/>
                <a:ea typeface="微软雅黑" panose="020B0503020204020204" pitchFamily="34" charset="-122"/>
              </a:rPr>
              <a:t>“</a:t>
            </a:r>
            <a:r>
              <a:rPr lang="zh-CN" altLang="zh-CN" sz="2300" dirty="0">
                <a:solidFill>
                  <a:schemeClr val="tx1"/>
                </a:solidFill>
                <a:latin typeface="微软雅黑" panose="020B0503020204020204" pitchFamily="34" charset="-122"/>
                <a:ea typeface="微软雅黑" panose="020B0503020204020204" pitchFamily="34" charset="-122"/>
              </a:rPr>
              <a:t>烘培</a:t>
            </a:r>
            <a:r>
              <a:rPr lang="en-US" altLang="zh-CN" sz="2300" dirty="0">
                <a:solidFill>
                  <a:schemeClr val="tx1"/>
                </a:solidFill>
                <a:latin typeface="微软雅黑" panose="020B0503020204020204" pitchFamily="34" charset="-122"/>
                <a:ea typeface="微软雅黑" panose="020B0503020204020204" pitchFamily="34" charset="-122"/>
              </a:rPr>
              <a:t>”</a:t>
            </a:r>
            <a:r>
              <a:rPr lang="zh-CN" altLang="zh-CN" sz="2300" dirty="0">
                <a:solidFill>
                  <a:schemeClr val="tx1"/>
                </a:solidFill>
                <a:latin typeface="微软雅黑" panose="020B0503020204020204" pitchFamily="34" charset="-122"/>
                <a:ea typeface="微软雅黑" panose="020B0503020204020204" pitchFamily="34" charset="-122"/>
              </a:rPr>
              <a:t>为主题</a:t>
            </a:r>
            <a:r>
              <a:rPr lang="zh-CN" altLang="en-US" sz="2300" dirty="0">
                <a:solidFill>
                  <a:schemeClr val="tx1"/>
                </a:solidFill>
                <a:latin typeface="微软雅黑" panose="020B0503020204020204" pitchFamily="34" charset="-122"/>
                <a:ea typeface="微软雅黑" panose="020B0503020204020204" pitchFamily="34" charset="-122"/>
              </a:rPr>
              <a:t>，</a:t>
            </a:r>
            <a:r>
              <a:rPr lang="zh-CN" altLang="zh-CN" sz="2300" dirty="0">
                <a:solidFill>
                  <a:schemeClr val="tx1"/>
                </a:solidFill>
                <a:latin typeface="微软雅黑" panose="020B0503020204020204" pitchFamily="34" charset="-122"/>
                <a:ea typeface="微软雅黑" panose="020B0503020204020204" pitchFamily="34" charset="-122"/>
              </a:rPr>
              <a:t>提岀各种烘培方法的奇思妙想</a:t>
            </a:r>
            <a:r>
              <a:rPr lang="en-US" altLang="zh-CN" sz="2300" dirty="0">
                <a:solidFill>
                  <a:schemeClr val="tx1"/>
                </a:solidFill>
                <a:latin typeface="微软雅黑" panose="020B0503020204020204" pitchFamily="34" charset="-122"/>
                <a:ea typeface="微软雅黑" panose="020B0503020204020204" pitchFamily="34" charset="-122"/>
              </a:rPr>
              <a:t>;</a:t>
            </a:r>
            <a:r>
              <a:rPr lang="zh-CN" altLang="zh-CN" sz="2300" dirty="0">
                <a:solidFill>
                  <a:schemeClr val="tx1"/>
                </a:solidFill>
                <a:latin typeface="微软雅黑" panose="020B0503020204020204" pitchFamily="34" charset="-122"/>
                <a:ea typeface="微软雅黑" panose="020B0503020204020204" pitchFamily="34" charset="-122"/>
              </a:rPr>
              <a:t>而后将问题貝体化为</a:t>
            </a:r>
            <a:r>
              <a:rPr lang="en-US" altLang="zh-CN" sz="2300" dirty="0">
                <a:solidFill>
                  <a:schemeClr val="tx1"/>
                </a:solidFill>
                <a:latin typeface="微软雅黑" panose="020B0503020204020204" pitchFamily="34" charset="-122"/>
                <a:ea typeface="微软雅黑" panose="020B0503020204020204" pitchFamily="34" charset="-122"/>
              </a:rPr>
              <a:t>"</a:t>
            </a:r>
            <a:r>
              <a:rPr lang="zh-CN" altLang="zh-CN" sz="2300" dirty="0">
                <a:solidFill>
                  <a:schemeClr val="tx1"/>
                </a:solidFill>
                <a:latin typeface="微软雅黑" panose="020B0503020204020204" pitchFamily="34" charset="-122"/>
                <a:ea typeface="微软雅黑" panose="020B0503020204020204" pitchFamily="34" charset="-122"/>
              </a:rPr>
              <a:t>烤箱功能</a:t>
            </a:r>
            <a:r>
              <a:rPr lang="en-US" altLang="zh-CN" sz="2300" dirty="0">
                <a:solidFill>
                  <a:schemeClr val="tx1"/>
                </a:solidFill>
                <a:latin typeface="微软雅黑" panose="020B0503020204020204" pitchFamily="34" charset="-122"/>
                <a:ea typeface="微软雅黑" panose="020B0503020204020204" pitchFamily="34" charset="-122"/>
              </a:rPr>
              <a:t>”</a:t>
            </a:r>
            <a:r>
              <a:rPr lang="zh-CN" altLang="zh-CN" sz="2300" dirty="0">
                <a:solidFill>
                  <a:schemeClr val="tx1"/>
                </a:solidFill>
                <a:latin typeface="微软雅黑" panose="020B0503020204020204" pitchFamily="34" charset="-122"/>
                <a:ea typeface="微软雅黑" panose="020B0503020204020204" pitchFamily="34" charset="-122"/>
              </a:rPr>
              <a:t>，进入深入讨论</a:t>
            </a:r>
            <a:r>
              <a:rPr lang="zh-CN" altLang="en-US" sz="2300" dirty="0">
                <a:solidFill>
                  <a:schemeClr val="tx1"/>
                </a:solidFill>
                <a:latin typeface="微软雅黑" panose="020B0503020204020204" pitchFamily="34" charset="-122"/>
                <a:ea typeface="微软雅黑" panose="020B0503020204020204" pitchFamily="34" charset="-122"/>
              </a:rPr>
              <a:t>；</a:t>
            </a:r>
            <a:r>
              <a:rPr lang="zh-CN" altLang="zh-CN" sz="2300" dirty="0">
                <a:solidFill>
                  <a:schemeClr val="tx1"/>
                </a:solidFill>
                <a:latin typeface="微软雅黑" panose="020B0503020204020204" pitchFamily="34" charset="-122"/>
                <a:ea typeface="微软雅黑" panose="020B0503020204020204" pitchFamily="34" charset="-122"/>
              </a:rPr>
              <a:t>最后该企业根据讨论结果做出了决策</a:t>
            </a:r>
            <a:r>
              <a:rPr lang="zh-CN" altLang="en-US" sz="2300" dirty="0">
                <a:solidFill>
                  <a:schemeClr val="tx1"/>
                </a:solidFill>
                <a:latin typeface="微软雅黑" panose="020B0503020204020204" pitchFamily="34" charset="-122"/>
                <a:ea typeface="微软雅黑" panose="020B0503020204020204" pitchFamily="34" charset="-122"/>
              </a:rPr>
              <a:t>，</a:t>
            </a:r>
            <a:r>
              <a:rPr lang="zh-CN" altLang="zh-CN" sz="2300" dirty="0">
                <a:solidFill>
                  <a:schemeClr val="tx1"/>
                </a:solidFill>
                <a:latin typeface="微软雅黑" panose="020B0503020204020204" pitchFamily="34" charset="-122"/>
                <a:ea typeface="微软雅黑" panose="020B0503020204020204" pitchFamily="34" charset="-122"/>
              </a:rPr>
              <a:t>该企业采取经营决策方法是</a:t>
            </a:r>
            <a:r>
              <a:rPr lang="en-US" altLang="zh-CN" sz="2300" dirty="0">
                <a:solidFill>
                  <a:schemeClr val="tx1"/>
                </a:solidFill>
                <a:latin typeface="微软雅黑" panose="020B0503020204020204" pitchFamily="34" charset="-122"/>
                <a:ea typeface="微软雅黑" panose="020B0503020204020204" pitchFamily="34" charset="-122"/>
              </a:rPr>
              <a:t>(  )</a:t>
            </a:r>
            <a:br>
              <a:rPr lang="en-US" altLang="zh-CN" sz="2300" dirty="0">
                <a:solidFill>
                  <a:schemeClr val="tx1"/>
                </a:solidFill>
                <a:latin typeface="微软雅黑" panose="020B0503020204020204" pitchFamily="34" charset="-122"/>
                <a:ea typeface="微软雅黑" panose="020B0503020204020204" pitchFamily="34" charset="-122"/>
              </a:rPr>
            </a:br>
            <a:r>
              <a:rPr lang="en-US" altLang="zh-CN" sz="2300" dirty="0">
                <a:solidFill>
                  <a:schemeClr val="tx1"/>
                </a:solidFill>
                <a:latin typeface="微软雅黑" panose="020B0503020204020204" pitchFamily="34" charset="-122"/>
                <a:ea typeface="微软雅黑" panose="020B0503020204020204" pitchFamily="34" charset="-122"/>
              </a:rPr>
              <a:t>A.</a:t>
            </a:r>
            <a:r>
              <a:rPr lang="zh-CN" altLang="zh-CN" sz="2300" dirty="0">
                <a:solidFill>
                  <a:schemeClr val="tx1"/>
                </a:solidFill>
                <a:latin typeface="微软雅黑" panose="020B0503020204020204" pitchFamily="34" charset="-122"/>
                <a:ea typeface="微软雅黑" panose="020B0503020204020204" pitchFamily="34" charset="-122"/>
              </a:rPr>
              <a:t>名义小组技术</a:t>
            </a:r>
            <a:r>
              <a:rPr lang="en-US" altLang="zh-CN" sz="2300" dirty="0">
                <a:solidFill>
                  <a:schemeClr val="tx1"/>
                </a:solidFill>
                <a:latin typeface="微软雅黑" panose="020B0503020204020204" pitchFamily="34" charset="-122"/>
                <a:ea typeface="微软雅黑" panose="020B0503020204020204" pitchFamily="34" charset="-122"/>
              </a:rPr>
              <a:t/>
            </a:r>
            <a:br>
              <a:rPr lang="en-US" altLang="zh-CN" sz="2300" dirty="0">
                <a:solidFill>
                  <a:schemeClr val="tx1"/>
                </a:solidFill>
                <a:latin typeface="微软雅黑" panose="020B0503020204020204" pitchFamily="34" charset="-122"/>
                <a:ea typeface="微软雅黑" panose="020B0503020204020204" pitchFamily="34" charset="-122"/>
              </a:rPr>
            </a:br>
            <a:r>
              <a:rPr lang="en-US" altLang="zh-CN" sz="2300" dirty="0">
                <a:solidFill>
                  <a:schemeClr val="tx1"/>
                </a:solidFill>
                <a:latin typeface="微软雅黑" panose="020B0503020204020204" pitchFamily="34" charset="-122"/>
                <a:ea typeface="微软雅黑" panose="020B0503020204020204" pitchFamily="34" charset="-122"/>
              </a:rPr>
              <a:t>B.</a:t>
            </a:r>
            <a:r>
              <a:rPr lang="zh-CN" altLang="zh-CN" sz="2300" dirty="0">
                <a:solidFill>
                  <a:schemeClr val="tx1"/>
                </a:solidFill>
                <a:latin typeface="微软雅黑" panose="020B0503020204020204" pitchFamily="34" charset="-122"/>
                <a:ea typeface="微软雅黑" panose="020B0503020204020204" pitchFamily="34" charset="-122"/>
              </a:rPr>
              <a:t>德尔菲法</a:t>
            </a:r>
            <a:r>
              <a:rPr lang="en-US" altLang="zh-CN" sz="2300" dirty="0">
                <a:solidFill>
                  <a:schemeClr val="tx1"/>
                </a:solidFill>
                <a:latin typeface="微软雅黑" panose="020B0503020204020204" pitchFamily="34" charset="-122"/>
                <a:ea typeface="微软雅黑" panose="020B0503020204020204" pitchFamily="34" charset="-122"/>
              </a:rPr>
              <a:t/>
            </a:r>
            <a:br>
              <a:rPr lang="en-US" altLang="zh-CN" sz="2300" dirty="0">
                <a:solidFill>
                  <a:schemeClr val="tx1"/>
                </a:solidFill>
                <a:latin typeface="微软雅黑" panose="020B0503020204020204" pitchFamily="34" charset="-122"/>
                <a:ea typeface="微软雅黑" panose="020B0503020204020204" pitchFamily="34" charset="-122"/>
              </a:rPr>
            </a:br>
            <a:r>
              <a:rPr lang="en-US" altLang="zh-CN" sz="2300" dirty="0">
                <a:solidFill>
                  <a:schemeClr val="tx1"/>
                </a:solidFill>
                <a:latin typeface="微软雅黑" panose="020B0503020204020204" pitchFamily="34" charset="-122"/>
                <a:ea typeface="微软雅黑" panose="020B0503020204020204" pitchFamily="34" charset="-122"/>
              </a:rPr>
              <a:t>C.</a:t>
            </a:r>
            <a:r>
              <a:rPr lang="zh-CN" altLang="zh-CN" sz="2300" dirty="0">
                <a:solidFill>
                  <a:schemeClr val="tx1"/>
                </a:solidFill>
                <a:latin typeface="微软雅黑" panose="020B0503020204020204" pitchFamily="34" charset="-122"/>
                <a:ea typeface="微软雅黑" panose="020B0503020204020204" pitchFamily="34" charset="-122"/>
              </a:rPr>
              <a:t>哥顿法</a:t>
            </a:r>
            <a:r>
              <a:rPr lang="en-US" altLang="zh-CN" sz="2300" dirty="0">
                <a:solidFill>
                  <a:schemeClr val="tx1"/>
                </a:solidFill>
                <a:latin typeface="微软雅黑" panose="020B0503020204020204" pitchFamily="34" charset="-122"/>
                <a:ea typeface="微软雅黑" panose="020B0503020204020204" pitchFamily="34" charset="-122"/>
              </a:rPr>
              <a:t/>
            </a:r>
            <a:br>
              <a:rPr lang="en-US" altLang="zh-CN" sz="2300" dirty="0">
                <a:solidFill>
                  <a:schemeClr val="tx1"/>
                </a:solidFill>
                <a:latin typeface="微软雅黑" panose="020B0503020204020204" pitchFamily="34" charset="-122"/>
                <a:ea typeface="微软雅黑" panose="020B0503020204020204" pitchFamily="34" charset="-122"/>
              </a:rPr>
            </a:br>
            <a:r>
              <a:rPr lang="en-US" altLang="zh-CN" sz="2300" dirty="0">
                <a:solidFill>
                  <a:schemeClr val="tx1"/>
                </a:solidFill>
                <a:latin typeface="微软雅黑" panose="020B0503020204020204" pitchFamily="34" charset="-122"/>
                <a:ea typeface="微软雅黑" panose="020B0503020204020204" pitchFamily="34" charset="-122"/>
              </a:rPr>
              <a:t>D.</a:t>
            </a:r>
            <a:r>
              <a:rPr lang="zh-CN" altLang="zh-CN" sz="2300" dirty="0">
                <a:solidFill>
                  <a:schemeClr val="tx1"/>
                </a:solidFill>
                <a:latin typeface="微软雅黑" panose="020B0503020204020204" pitchFamily="34" charset="-122"/>
                <a:ea typeface="微软雅黑" panose="020B0503020204020204" pitchFamily="34" charset="-122"/>
              </a:rPr>
              <a:t>头脑风暴法</a:t>
            </a:r>
            <a:r>
              <a:rPr lang="en-US" altLang="zh-CN" dirty="0"/>
              <a:t/>
            </a:r>
            <a:br>
              <a:rPr lang="en-US" altLang="zh-CN" dirty="0"/>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59</a:t>
            </a:r>
            <a:r>
              <a:rPr lang="zh-CN" altLang="en-US" dirty="0">
                <a:solidFill>
                  <a:schemeClr val="tx1"/>
                </a:solidFill>
                <a:latin typeface="微软雅黑" panose="020B0503020204020204" pitchFamily="34" charset="-122"/>
                <a:ea typeface="微软雅黑" panose="020B0503020204020204" pitchFamily="34" charset="-122"/>
              </a:rPr>
              <a:t>、海运保险单中被称为小保单的是（）</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en-US" dirty="0">
                <a:solidFill>
                  <a:schemeClr val="tx1"/>
                </a:solidFill>
                <a:latin typeface="微软雅黑" panose="020B0503020204020204" pitchFamily="34" charset="-122"/>
                <a:ea typeface="微软雅黑" panose="020B0503020204020204" pitchFamily="34" charset="-122"/>
              </a:rPr>
              <a:t>．正式保险单</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en-US" dirty="0">
                <a:solidFill>
                  <a:schemeClr val="tx1"/>
                </a:solidFill>
                <a:latin typeface="微软雅黑" panose="020B0503020204020204" pitchFamily="34" charset="-122"/>
                <a:ea typeface="微软雅黑" panose="020B0503020204020204" pitchFamily="34" charset="-122"/>
              </a:rPr>
              <a:t>．保险凭证</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en-US" dirty="0">
                <a:solidFill>
                  <a:schemeClr val="tx1"/>
                </a:solidFill>
                <a:latin typeface="微软雅黑" panose="020B0503020204020204" pitchFamily="34" charset="-122"/>
                <a:ea typeface="微软雅黑" panose="020B0503020204020204" pitchFamily="34" charset="-122"/>
              </a:rPr>
              <a:t>．暂保单</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en-US" dirty="0">
                <a:solidFill>
                  <a:schemeClr val="tx1"/>
                </a:solidFill>
                <a:latin typeface="微软雅黑" panose="020B0503020204020204" pitchFamily="34" charset="-122"/>
                <a:ea typeface="微软雅黑" panose="020B0503020204020204" pitchFamily="34" charset="-122"/>
              </a:rPr>
              <a:t>．临时性保险单</a:t>
            </a:r>
          </a:p>
          <a:p>
            <a:pPr marL="85725" indent="0">
              <a:lnSpc>
                <a:spcPct val="150000"/>
              </a:lnSpc>
              <a:buNone/>
            </a:pPr>
            <a:r>
              <a:rPr lang="en-US" altLang="zh-CN" dirty="0"/>
              <a:t/>
            </a:r>
            <a:br>
              <a:rPr lang="en-US" altLang="zh-CN" dirty="0"/>
            </a:b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B</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a:t>
            </a:r>
            <a:r>
              <a:rPr lang="zh-CN" altLang="en-US" dirty="0">
                <a:solidFill>
                  <a:schemeClr val="tx1"/>
                </a:solidFill>
                <a:latin typeface="微软雅黑" panose="020B0503020204020204" pitchFamily="34" charset="-122"/>
                <a:ea typeface="微软雅黑" panose="020B0503020204020204" pitchFamily="34" charset="-122"/>
              </a:rPr>
              <a:t>保险凭证俗称小保单，是保险人签发给被保险人的、用以证明保险合同业已生效的文件，是一种简化了的保险单，它与保险单具有相同的作用和效力。</a:t>
            </a:r>
          </a:p>
          <a:p>
            <a:pPr marL="85725" indent="0">
              <a:lnSpc>
                <a:spcPct val="150000"/>
              </a:lnSpc>
              <a:buNone/>
            </a:pP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lvl="0">
              <a:lnSpc>
                <a:spcPct val="150000"/>
              </a:lnSpc>
            </a:pPr>
            <a:r>
              <a:rPr lang="en-US" altLang="zh-CN" dirty="0">
                <a:solidFill>
                  <a:schemeClr val="tx1"/>
                </a:solidFill>
                <a:latin typeface="微软雅黑" panose="020B0503020204020204" pitchFamily="34" charset="-122"/>
                <a:ea typeface="微软雅黑" panose="020B0503020204020204" pitchFamily="34" charset="-122"/>
              </a:rPr>
              <a:t>60</a:t>
            </a:r>
            <a:r>
              <a:rPr lang="zh-CN" altLang="en-US" dirty="0">
                <a:solidFill>
                  <a:schemeClr val="tx1"/>
                </a:solidFill>
                <a:latin typeface="微软雅黑" panose="020B0503020204020204" pitchFamily="34" charset="-122"/>
                <a:ea typeface="微软雅黑" panose="020B0503020204020204" pitchFamily="34" charset="-122"/>
              </a:rPr>
              <a:t>、班轮运输的特点不包括（）</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en-US" dirty="0">
                <a:solidFill>
                  <a:schemeClr val="tx1"/>
                </a:solidFill>
                <a:latin typeface="微软雅黑" panose="020B0503020204020204" pitchFamily="34" charset="-122"/>
                <a:ea typeface="微软雅黑" panose="020B0503020204020204" pitchFamily="34" charset="-122"/>
              </a:rPr>
              <a:t>固定航线</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en-US" dirty="0">
                <a:solidFill>
                  <a:schemeClr val="tx1"/>
                </a:solidFill>
                <a:latin typeface="微软雅黑" panose="020B0503020204020204" pitchFamily="34" charset="-122"/>
                <a:ea typeface="微软雅黑" panose="020B0503020204020204" pitchFamily="34" charset="-122"/>
              </a:rPr>
              <a:t> 固定港口</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en-US" dirty="0">
                <a:solidFill>
                  <a:schemeClr val="tx1"/>
                </a:solidFill>
                <a:latin typeface="微软雅黑" panose="020B0503020204020204" pitchFamily="34" charset="-122"/>
                <a:ea typeface="微软雅黑" panose="020B0503020204020204" pitchFamily="34" charset="-122"/>
              </a:rPr>
              <a:t>固定船期</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en-US" dirty="0">
                <a:solidFill>
                  <a:schemeClr val="tx1"/>
                </a:solidFill>
                <a:latin typeface="微软雅黑" panose="020B0503020204020204" pitchFamily="34" charset="-122"/>
                <a:ea typeface="微软雅黑" panose="020B0503020204020204" pitchFamily="34" charset="-122"/>
              </a:rPr>
              <a:t>变动的费率</a:t>
            </a:r>
            <a:endParaRPr lang="en-US" altLang="zh-CN"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en-US" altLang="zh-CN" dirty="0"/>
              <a:t/>
            </a:r>
            <a:br>
              <a:rPr lang="en-US" altLang="zh-CN" dirty="0"/>
            </a:b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D</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a:t>
            </a:r>
            <a:r>
              <a:rPr lang="zh-CN" altLang="en-US" dirty="0">
                <a:solidFill>
                  <a:schemeClr val="tx1"/>
                </a:solidFill>
                <a:latin typeface="微软雅黑" panose="020B0503020204020204" pitchFamily="34" charset="-122"/>
                <a:ea typeface="微软雅黑" panose="020B0503020204020204" pitchFamily="34" charset="-122"/>
              </a:rPr>
              <a:t>班轮运输的特点是“四固定”即：固定航线、 固定港口、固定船期和相对固定的费率 </a:t>
            </a:r>
            <a:r>
              <a:rPr lang="zh-CN" altLang="zh-CN" dirty="0">
                <a:solidFill>
                  <a:schemeClr val="tx1"/>
                </a:solidFill>
                <a:latin typeface="微软雅黑" panose="020B0503020204020204" pitchFamily="34" charset="-122"/>
                <a:ea typeface="微软雅黑" panose="020B0503020204020204" pitchFamily="34" charset="-122"/>
              </a:rPr>
              <a:t>，故选</a:t>
            </a: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1643026" y="1790537"/>
            <a:ext cx="5684562" cy="1098425"/>
          </a:xfrm>
        </p:spPr>
        <p:txBody>
          <a:bodyPr>
            <a:normAutofit/>
          </a:bodyPr>
          <a:lstStyle/>
          <a:p>
            <a:r>
              <a:rPr lang="zh-CN" altLang="en-US" b="1" spc="5" dirty="0">
                <a:solidFill>
                  <a:schemeClr val="tx1"/>
                </a:solidFill>
                <a:latin typeface="微软雅黑" panose="020B0503020204020204" pitchFamily="34" charset="-122"/>
                <a:ea typeface="微软雅黑" panose="020B0503020204020204" pitchFamily="34" charset="-122"/>
                <a:sym typeface="微软雅黑" panose="020B0503020204020204" pitchFamily="34" charset="-122"/>
              </a:rPr>
              <a:t>课后</a:t>
            </a:r>
            <a:r>
              <a:rPr lang="zh-CN" altLang="en-US" b="1" spc="5"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记得多刷题、多复习、多预习</a:t>
            </a:r>
            <a:r>
              <a:rPr lang="en-US" altLang="zh-CN" b="1" spc="5" dirty="0">
                <a:solidFill>
                  <a:schemeClr val="tx1"/>
                </a:solidFill>
                <a:latin typeface="微软雅黑" panose="020B0503020204020204" pitchFamily="34" charset="-122"/>
                <a:ea typeface="微软雅黑" panose="020B0503020204020204" pitchFamily="34" charset="-122"/>
                <a:cs typeface="微软雅黑" panose="020B0503020204020204" pitchFamily="34" charset="-122"/>
                <a:sym typeface="微软雅黑" panose="020B0503020204020204" pitchFamily="34" charset="-122"/>
              </a:rPr>
              <a:t>~</a:t>
            </a:r>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endParaRPr lang="en-US" altLang="zh-CN" dirty="0"/>
          </a:p>
          <a:p>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C</a:t>
            </a:r>
            <a:endParaRPr lang="zh-CN" altLang="zh-CN" dirty="0">
              <a:solidFill>
                <a:schemeClr val="tx1"/>
              </a:solidFill>
              <a:latin typeface="微软雅黑" panose="020B0503020204020204" pitchFamily="34" charset="-122"/>
              <a:ea typeface="微软雅黑" panose="020B0503020204020204" pitchFamily="34" charset="-122"/>
            </a:endParaRPr>
          </a:p>
          <a:p>
            <a:r>
              <a:rPr lang="zh-CN" altLang="zh-CN" dirty="0">
                <a:solidFill>
                  <a:schemeClr val="tx1"/>
                </a:solidFill>
                <a:latin typeface="微软雅黑" panose="020B0503020204020204" pitchFamily="34" charset="-122"/>
                <a:ea typeface="微软雅黑" panose="020B0503020204020204" pitchFamily="34" charset="-122"/>
              </a:rPr>
              <a:t>解析：本题考查第一章第四节定性决策方法哥顿法的举例，故选</a:t>
            </a: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6</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下列活动中</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属于价值链辅助活动的是</a:t>
            </a:r>
            <a:r>
              <a:rPr lang="en-US" altLang="zh-CN" dirty="0">
                <a:solidFill>
                  <a:schemeClr val="tx1"/>
                </a:solidFill>
                <a:latin typeface="微软雅黑" panose="020B0503020204020204" pitchFamily="34" charset="-122"/>
                <a:ea typeface="微软雅黑" panose="020B0503020204020204" pitchFamily="34" charset="-122"/>
              </a:rPr>
              <a:t>()</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成品储运</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技术开发</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生产加工</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原料供应</a:t>
            </a:r>
            <a:r>
              <a:rPr lang="en-US" altLang="zh-CN" dirty="0"/>
              <a:t/>
            </a:r>
            <a:br>
              <a:rPr lang="en-US" altLang="zh-CN" dirty="0"/>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endParaRPr lang="en-US" altLang="zh-CN" dirty="0"/>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B</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解析：本题考查第一章第二节价值链的活动构成，</a:t>
            </a:r>
            <a:r>
              <a:rPr lang="en-US" altLang="zh-CN" dirty="0">
                <a:solidFill>
                  <a:schemeClr val="tx1"/>
                </a:solidFill>
                <a:latin typeface="微软雅黑" panose="020B0503020204020204" pitchFamily="34" charset="-122"/>
                <a:ea typeface="微软雅黑" panose="020B0503020204020204" pitchFamily="34" charset="-122"/>
              </a:rPr>
              <a:t>ACD</a:t>
            </a:r>
            <a:r>
              <a:rPr lang="zh-CN" altLang="zh-CN" dirty="0">
                <a:solidFill>
                  <a:schemeClr val="tx1"/>
                </a:solidFill>
                <a:latin typeface="微软雅黑" panose="020B0503020204020204" pitchFamily="34" charset="-122"/>
                <a:ea typeface="微软雅黑" panose="020B0503020204020204" pitchFamily="34" charset="-122"/>
              </a:rPr>
              <a:t>都属于主体活动。</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endParaRPr lang="en-US" altLang="zh-CN" dirty="0"/>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7</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根据</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五力模型</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下列情形中</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供应者具有较强谈判能力的是</a:t>
            </a:r>
            <a:r>
              <a:rPr lang="en-US" altLang="zh-CN" dirty="0">
                <a:solidFill>
                  <a:schemeClr val="tx1"/>
                </a:solidFill>
                <a:latin typeface="微软雅黑" panose="020B0503020204020204" pitchFamily="34" charset="-122"/>
                <a:ea typeface="微软雅黑" panose="020B0503020204020204" pitchFamily="34" charset="-122"/>
              </a:rPr>
              <a:t>()</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购买者的购买量大</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购买者具有自主生产所购买产品的潜力</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行业中替代品的数量多</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行业中供应者的数量少</a:t>
            </a:r>
            <a:r>
              <a:rPr lang="en-US" altLang="zh-CN" dirty="0"/>
              <a:t/>
            </a:r>
            <a:br>
              <a:rPr lang="en-US" altLang="zh-CN" dirty="0"/>
            </a:br>
            <a:endParaRPr lang="zh-CN" altLang="en-US" sz="5715"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endParaRPr lang="en-US" altLang="zh-CN" dirty="0"/>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D</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解析：本题考查第一章第二节波特的五种力量模型，</a:t>
            </a: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是供应者具有较强谈判能力的情形。</a:t>
            </a:r>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endParaRPr lang="en-US" altLang="zh-CN" dirty="0"/>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8</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股份有限公司的股东以其</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为限，对公司承担有限责任。</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个人资产</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认购的股份</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家庭资产</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实缴的出资额</a:t>
            </a:r>
            <a:r>
              <a:rPr lang="en-US" altLang="zh-CN" dirty="0"/>
              <a:t/>
            </a:r>
            <a:br>
              <a:rPr lang="en-US" altLang="zh-CN" dirty="0"/>
            </a:br>
            <a:endParaRPr lang="zh-CN" altLang="en-US" sz="5715"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endParaRPr lang="en-US" altLang="zh-CN" dirty="0"/>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B</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解析：本题考查第二章。股份有限公司的股东以其认购的股份为限，对公司承担有限责任。有限责任公司以实缴的出资额为限，对公司承担有限责任，故选</a:t>
            </a: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642106" y="356348"/>
            <a:ext cx="6196588" cy="779707"/>
          </a:xfrm>
        </p:spPr>
        <p:txBody>
          <a:bodyPr>
            <a:normAutofit fontScale="90000"/>
          </a:bodyPr>
          <a:lstStyle/>
          <a:p>
            <a:r>
              <a:rPr lang="zh-CN" altLang="en-US" sz="3000" b="1" dirty="0">
                <a:solidFill>
                  <a:schemeClr val="tx1"/>
                </a:solidFill>
                <a:latin typeface="微软雅黑" panose="020B0503020204020204" pitchFamily="34" charset="-122"/>
                <a:ea typeface="微软雅黑" panose="020B0503020204020204" pitchFamily="34" charset="-122"/>
              </a:rPr>
              <a:t>全书内容</a:t>
            </a:r>
            <a:r>
              <a:rPr lang="zh-CN" altLang="en-US" dirty="0"/>
              <a:t/>
            </a:r>
            <a:br>
              <a:rPr lang="zh-CN" altLang="en-US" dirty="0"/>
            </a:br>
            <a:endParaRPr lang="zh-CN" altLang="en-US" b="1" dirty="0">
              <a:solidFill>
                <a:srgbClr val="0070C0"/>
              </a:solidFill>
            </a:endParaRPr>
          </a:p>
        </p:txBody>
      </p:sp>
      <p:pic>
        <p:nvPicPr>
          <p:cNvPr id="4" name="图片 3"/>
          <p:cNvPicPr>
            <a:picLocks noChangeAspect="1"/>
          </p:cNvPicPr>
          <p:nvPr/>
        </p:nvPicPr>
        <p:blipFill>
          <a:blip r:embed="rId3"/>
          <a:stretch>
            <a:fillRect/>
          </a:stretch>
        </p:blipFill>
        <p:spPr>
          <a:xfrm>
            <a:off x="0" y="981084"/>
            <a:ext cx="9144000" cy="3181331"/>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9</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根据我国公司法。关于股份有限公司发起人的说法。正确的是</a:t>
            </a:r>
            <a:r>
              <a:rPr lang="en-US" altLang="zh-CN" dirty="0">
                <a:solidFill>
                  <a:schemeClr val="tx1"/>
                </a:solidFill>
                <a:latin typeface="微软雅黑" panose="020B0503020204020204" pitchFamily="34" charset="-122"/>
                <a:ea typeface="微软雅黑" panose="020B0503020204020204" pitchFamily="34" charset="-122"/>
              </a:rPr>
              <a:t>(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发起人须半数以上</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在中国境内有住所</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公司不能设立时发起人对设立行为所产生的债务负有限责任</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发起人不能是法人</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发起人持有的本公司股份自公司成立之日起三年内不得转让</a:t>
            </a:r>
            <a:r>
              <a:rPr lang="en-US" altLang="zh-CN" dirty="0"/>
              <a:t/>
            </a:r>
            <a:br>
              <a:rPr lang="en-US" altLang="zh-CN" dirty="0"/>
            </a:br>
            <a:endParaRPr lang="zh-CN" altLang="en-US" sz="5715"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endParaRPr lang="en-US" altLang="zh-CN" dirty="0"/>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A</a:t>
            </a: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解析：本题考查第二章第二节股东的分类与构成中发起人股东的特点，故选</a:t>
            </a: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a:t>
            </a:r>
          </a:p>
        </p:txBody>
      </p:sp>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fontScale="92500" lnSpcReduction="10000"/>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10</a:t>
            </a: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2018</a:t>
            </a:r>
            <a:r>
              <a:rPr lang="zh-CN" altLang="zh-CN" dirty="0">
                <a:solidFill>
                  <a:schemeClr val="tx1"/>
                </a:solidFill>
                <a:latin typeface="微软雅黑" panose="020B0503020204020204" pitchFamily="34" charset="-122"/>
                <a:ea typeface="微软雅黑" panose="020B0503020204020204" pitchFamily="34" charset="-122"/>
              </a:rPr>
              <a:t>年</a:t>
            </a:r>
            <a:r>
              <a:rPr lang="en-US" altLang="zh-CN" dirty="0">
                <a:solidFill>
                  <a:schemeClr val="tx1"/>
                </a:solidFill>
                <a:latin typeface="微软雅黑" panose="020B0503020204020204" pitchFamily="34" charset="-122"/>
                <a:ea typeface="微软雅黑" panose="020B0503020204020204" pitchFamily="34" charset="-122"/>
              </a:rPr>
              <a:t>10</a:t>
            </a:r>
            <a:r>
              <a:rPr lang="zh-CN" altLang="zh-CN" dirty="0">
                <a:solidFill>
                  <a:schemeClr val="tx1"/>
                </a:solidFill>
                <a:latin typeface="微软雅黑" panose="020B0503020204020204" pitchFamily="34" charset="-122"/>
                <a:ea typeface="微软雅黑" panose="020B0503020204020204" pitchFamily="34" charset="-122"/>
              </a:rPr>
              <a:t>月</a:t>
            </a:r>
            <a:r>
              <a:rPr lang="en-US" altLang="zh-CN" dirty="0">
                <a:solidFill>
                  <a:schemeClr val="tx1"/>
                </a:solidFill>
                <a:latin typeface="微软雅黑" panose="020B0503020204020204" pitchFamily="34" charset="-122"/>
                <a:ea typeface="微软雅黑" panose="020B0503020204020204" pitchFamily="34" charset="-122"/>
              </a:rPr>
              <a:t>10</a:t>
            </a:r>
            <a:r>
              <a:rPr lang="zh-CN" altLang="zh-CN" dirty="0">
                <a:solidFill>
                  <a:schemeClr val="tx1"/>
                </a:solidFill>
                <a:latin typeface="微软雅黑" panose="020B0503020204020204" pitchFamily="34" charset="-122"/>
                <a:ea typeface="微软雅黑" panose="020B0503020204020204" pitchFamily="34" charset="-122"/>
              </a:rPr>
              <a:t>日某股份有限公司半数董事提议召开董事会临时会议</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根据我国公司法。该公司董事长应当于。</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前召集和主持该会议。</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A.2018</a:t>
            </a:r>
            <a:r>
              <a:rPr lang="zh-CN" altLang="zh-CN" dirty="0">
                <a:solidFill>
                  <a:schemeClr val="tx1"/>
                </a:solidFill>
                <a:latin typeface="微软雅黑" panose="020B0503020204020204" pitchFamily="34" charset="-122"/>
                <a:ea typeface="微软雅黑" panose="020B0503020204020204" pitchFamily="34" charset="-122"/>
              </a:rPr>
              <a:t>年</a:t>
            </a:r>
            <a:r>
              <a:rPr lang="en-US" altLang="zh-CN" dirty="0">
                <a:solidFill>
                  <a:schemeClr val="tx1"/>
                </a:solidFill>
                <a:latin typeface="微软雅黑" panose="020B0503020204020204" pitchFamily="34" charset="-122"/>
                <a:ea typeface="微软雅黑" panose="020B0503020204020204" pitchFamily="34" charset="-122"/>
              </a:rPr>
              <a:t>10</a:t>
            </a:r>
            <a:r>
              <a:rPr lang="zh-CN" altLang="zh-CN" dirty="0">
                <a:solidFill>
                  <a:schemeClr val="tx1"/>
                </a:solidFill>
                <a:latin typeface="微软雅黑" panose="020B0503020204020204" pitchFamily="34" charset="-122"/>
                <a:ea typeface="微软雅黑" panose="020B0503020204020204" pitchFamily="34" charset="-122"/>
              </a:rPr>
              <a:t>月</a:t>
            </a:r>
            <a:r>
              <a:rPr lang="en-US" altLang="zh-CN" dirty="0">
                <a:solidFill>
                  <a:schemeClr val="tx1"/>
                </a:solidFill>
                <a:latin typeface="微软雅黑" panose="020B0503020204020204" pitchFamily="34" charset="-122"/>
                <a:ea typeface="微软雅黑" panose="020B0503020204020204" pitchFamily="34" charset="-122"/>
              </a:rPr>
              <a:t>20</a:t>
            </a:r>
            <a:r>
              <a:rPr lang="zh-CN" altLang="zh-CN" dirty="0">
                <a:solidFill>
                  <a:schemeClr val="tx1"/>
                </a:solidFill>
                <a:latin typeface="微软雅黑" panose="020B0503020204020204" pitchFamily="34" charset="-122"/>
                <a:ea typeface="微软雅黑" panose="020B0503020204020204" pitchFamily="34" charset="-122"/>
              </a:rPr>
              <a:t>日</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B.2018</a:t>
            </a:r>
            <a:r>
              <a:rPr lang="zh-CN" altLang="zh-CN" dirty="0">
                <a:solidFill>
                  <a:schemeClr val="tx1"/>
                </a:solidFill>
                <a:latin typeface="微软雅黑" panose="020B0503020204020204" pitchFamily="34" charset="-122"/>
                <a:ea typeface="微软雅黑" panose="020B0503020204020204" pitchFamily="34" charset="-122"/>
              </a:rPr>
              <a:t>年</a:t>
            </a:r>
            <a:r>
              <a:rPr lang="en-US" altLang="zh-CN" dirty="0">
                <a:solidFill>
                  <a:schemeClr val="tx1"/>
                </a:solidFill>
                <a:latin typeface="微软雅黑" panose="020B0503020204020204" pitchFamily="34" charset="-122"/>
                <a:ea typeface="微软雅黑" panose="020B0503020204020204" pitchFamily="34" charset="-122"/>
              </a:rPr>
              <a:t>10</a:t>
            </a:r>
            <a:r>
              <a:rPr lang="zh-CN" altLang="zh-CN" dirty="0">
                <a:solidFill>
                  <a:schemeClr val="tx1"/>
                </a:solidFill>
                <a:latin typeface="微软雅黑" panose="020B0503020204020204" pitchFamily="34" charset="-122"/>
                <a:ea typeface="微软雅黑" panose="020B0503020204020204" pitchFamily="34" charset="-122"/>
              </a:rPr>
              <a:t>月</a:t>
            </a:r>
            <a:r>
              <a:rPr lang="en-US" altLang="zh-CN" dirty="0">
                <a:solidFill>
                  <a:schemeClr val="tx1"/>
                </a:solidFill>
                <a:latin typeface="微软雅黑" panose="020B0503020204020204" pitchFamily="34" charset="-122"/>
                <a:ea typeface="微软雅黑" panose="020B0503020204020204" pitchFamily="34" charset="-122"/>
              </a:rPr>
              <a:t>15</a:t>
            </a:r>
            <a:r>
              <a:rPr lang="zh-CN" altLang="zh-CN" dirty="0">
                <a:solidFill>
                  <a:schemeClr val="tx1"/>
                </a:solidFill>
                <a:latin typeface="微软雅黑" panose="020B0503020204020204" pitchFamily="34" charset="-122"/>
                <a:ea typeface="微软雅黑" panose="020B0503020204020204" pitchFamily="34" charset="-122"/>
              </a:rPr>
              <a:t>日</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C.2018</a:t>
            </a:r>
            <a:r>
              <a:rPr lang="zh-CN" altLang="zh-CN" dirty="0">
                <a:solidFill>
                  <a:schemeClr val="tx1"/>
                </a:solidFill>
                <a:latin typeface="微软雅黑" panose="020B0503020204020204" pitchFamily="34" charset="-122"/>
                <a:ea typeface="微软雅黑" panose="020B0503020204020204" pitchFamily="34" charset="-122"/>
              </a:rPr>
              <a:t>年</a:t>
            </a:r>
            <a:r>
              <a:rPr lang="en-US" altLang="zh-CN" dirty="0">
                <a:solidFill>
                  <a:schemeClr val="tx1"/>
                </a:solidFill>
                <a:latin typeface="微软雅黑" panose="020B0503020204020204" pitchFamily="34" charset="-122"/>
                <a:ea typeface="微软雅黑" panose="020B0503020204020204" pitchFamily="34" charset="-122"/>
              </a:rPr>
              <a:t>10</a:t>
            </a:r>
            <a:r>
              <a:rPr lang="zh-CN" altLang="zh-CN" dirty="0">
                <a:solidFill>
                  <a:schemeClr val="tx1"/>
                </a:solidFill>
                <a:latin typeface="微软雅黑" panose="020B0503020204020204" pitchFamily="34" charset="-122"/>
                <a:ea typeface="微软雅黑" panose="020B0503020204020204" pitchFamily="34" charset="-122"/>
              </a:rPr>
              <a:t>月</a:t>
            </a:r>
            <a:r>
              <a:rPr lang="en-US" altLang="zh-CN" dirty="0">
                <a:solidFill>
                  <a:schemeClr val="tx1"/>
                </a:solidFill>
                <a:latin typeface="微软雅黑" panose="020B0503020204020204" pitchFamily="34" charset="-122"/>
                <a:ea typeface="微软雅黑" panose="020B0503020204020204" pitchFamily="34" charset="-122"/>
              </a:rPr>
              <a:t>25</a:t>
            </a:r>
            <a:r>
              <a:rPr lang="zh-CN" altLang="zh-CN" dirty="0">
                <a:solidFill>
                  <a:schemeClr val="tx1"/>
                </a:solidFill>
                <a:latin typeface="微软雅黑" panose="020B0503020204020204" pitchFamily="34" charset="-122"/>
                <a:ea typeface="微软雅黑" panose="020B0503020204020204" pitchFamily="34" charset="-122"/>
              </a:rPr>
              <a:t>日</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D.2018</a:t>
            </a:r>
            <a:r>
              <a:rPr lang="zh-CN" altLang="zh-CN" dirty="0">
                <a:solidFill>
                  <a:schemeClr val="tx1"/>
                </a:solidFill>
                <a:latin typeface="微软雅黑" panose="020B0503020204020204" pitchFamily="34" charset="-122"/>
                <a:ea typeface="微软雅黑" panose="020B0503020204020204" pitchFamily="34" charset="-122"/>
              </a:rPr>
              <a:t>年</a:t>
            </a:r>
            <a:r>
              <a:rPr lang="en-US" altLang="zh-CN" dirty="0">
                <a:solidFill>
                  <a:schemeClr val="tx1"/>
                </a:solidFill>
                <a:latin typeface="微软雅黑" panose="020B0503020204020204" pitchFamily="34" charset="-122"/>
                <a:ea typeface="微软雅黑" panose="020B0503020204020204" pitchFamily="34" charset="-122"/>
              </a:rPr>
              <a:t>10</a:t>
            </a:r>
            <a:r>
              <a:rPr lang="zh-CN" altLang="zh-CN" dirty="0">
                <a:solidFill>
                  <a:schemeClr val="tx1"/>
                </a:solidFill>
                <a:latin typeface="微软雅黑" panose="020B0503020204020204" pitchFamily="34" charset="-122"/>
                <a:ea typeface="微软雅黑" panose="020B0503020204020204" pitchFamily="34" charset="-122"/>
              </a:rPr>
              <a:t>月</a:t>
            </a:r>
            <a:r>
              <a:rPr lang="en-US" altLang="zh-CN" dirty="0">
                <a:solidFill>
                  <a:schemeClr val="tx1"/>
                </a:solidFill>
                <a:latin typeface="微软雅黑" panose="020B0503020204020204" pitchFamily="34" charset="-122"/>
                <a:ea typeface="微软雅黑" panose="020B0503020204020204" pitchFamily="34" charset="-122"/>
              </a:rPr>
              <a:t>17</a:t>
            </a:r>
            <a:r>
              <a:rPr lang="zh-CN" altLang="zh-CN" dirty="0">
                <a:solidFill>
                  <a:schemeClr val="tx1"/>
                </a:solidFill>
                <a:latin typeface="微软雅黑" panose="020B0503020204020204" pitchFamily="34" charset="-122"/>
                <a:ea typeface="微软雅黑" panose="020B0503020204020204" pitchFamily="34" charset="-122"/>
              </a:rPr>
              <a:t>日</a:t>
            </a:r>
            <a:r>
              <a:rPr lang="en-US" altLang="zh-CN" dirty="0"/>
              <a:t/>
            </a:r>
            <a:br>
              <a:rPr lang="en-US" altLang="zh-CN" dirty="0"/>
            </a:br>
            <a:endParaRPr lang="zh-CN" altLang="en-US" sz="5715"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A</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解析：本题考查第二章，董事长应该自接受提议后</a:t>
            </a:r>
            <a:r>
              <a:rPr lang="en-US" altLang="zh-CN" dirty="0">
                <a:solidFill>
                  <a:schemeClr val="tx1"/>
                </a:solidFill>
                <a:latin typeface="微软雅黑" panose="020B0503020204020204" pitchFamily="34" charset="-122"/>
                <a:ea typeface="微软雅黑" panose="020B0503020204020204" pitchFamily="34" charset="-122"/>
              </a:rPr>
              <a:t>10</a:t>
            </a:r>
            <a:r>
              <a:rPr lang="zh-CN" altLang="zh-CN" dirty="0">
                <a:solidFill>
                  <a:schemeClr val="tx1"/>
                </a:solidFill>
                <a:latin typeface="微软雅黑" panose="020B0503020204020204" pitchFamily="34" charset="-122"/>
                <a:ea typeface="微软雅黑" panose="020B0503020204020204" pitchFamily="34" charset="-122"/>
              </a:rPr>
              <a:t>日内召集和主持临时会议，故选</a:t>
            </a: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lnSpcReduction="10000"/>
          </a:bodyPr>
          <a:lstStyle/>
          <a:p>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11</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某有限责任公司成立后拟召开第一次股东大会</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根据我国公司法此次会议的召集人应为</a:t>
            </a:r>
            <a:r>
              <a:rPr lang="en-US" altLang="zh-CN" dirty="0">
                <a:solidFill>
                  <a:schemeClr val="tx1"/>
                </a:solidFill>
                <a:latin typeface="微软雅黑" panose="020B0503020204020204" pitchFamily="34" charset="-122"/>
                <a:ea typeface="微软雅黑" panose="020B0503020204020204" pitchFamily="34" charset="-122"/>
              </a:rPr>
              <a:t>(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出资最多的股东</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董事会</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监事会</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过半数股东推选的股东</a:t>
            </a:r>
            <a:r>
              <a:rPr lang="en-US" altLang="zh-CN" dirty="0"/>
              <a:t/>
            </a:r>
            <a:br>
              <a:rPr lang="en-US" altLang="zh-CN" dirty="0"/>
            </a:br>
            <a:r>
              <a:rPr lang="en-US" altLang="zh-CN" sz="2300" dirty="0">
                <a:solidFill>
                  <a:schemeClr val="tx1"/>
                </a:solidFill>
                <a:latin typeface="微软雅黑" panose="020B0503020204020204" pitchFamily="34" charset="-122"/>
                <a:ea typeface="微软雅黑" panose="020B0503020204020204" pitchFamily="34" charset="-122"/>
              </a:rPr>
              <a:t/>
            </a:r>
            <a:br>
              <a:rPr lang="en-US" altLang="zh-CN" sz="2300" dirty="0">
                <a:solidFill>
                  <a:schemeClr val="tx1"/>
                </a:solidFill>
                <a:latin typeface="微软雅黑" panose="020B0503020204020204" pitchFamily="34" charset="-122"/>
                <a:ea typeface="微软雅黑" panose="020B0503020204020204" pitchFamily="34" charset="-122"/>
              </a:rPr>
            </a:br>
            <a:endParaRPr lang="zh-CN" altLang="en-US" sz="2300"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A</a:t>
            </a: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解析：本题考查第二章第二节有限责任公司第一次股东大会召开的情形，我国公司法此次会议的召集人应为出资最多的股东，故选</a:t>
            </a: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fontScale="92500"/>
          </a:bodyPr>
          <a:lstStyle/>
          <a:p>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12</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某上市公司决定聘任独立董事</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根据我国公司法</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下列人员中</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不得担任该公司独立董事的是</a:t>
            </a:r>
            <a:r>
              <a:rPr lang="en-US" altLang="zh-CN" dirty="0">
                <a:solidFill>
                  <a:schemeClr val="tx1"/>
                </a:solidFill>
                <a:latin typeface="微软雅黑" panose="020B0503020204020204" pitchFamily="34" charset="-122"/>
                <a:ea typeface="微软雅黑" panose="020B0503020204020204" pitchFamily="34" charset="-122"/>
              </a:rPr>
              <a:t>(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在该公司附属企业任职的人</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在持有该公司</a:t>
            </a:r>
            <a:r>
              <a:rPr lang="en-US" altLang="zh-CN" dirty="0">
                <a:solidFill>
                  <a:schemeClr val="tx1"/>
                </a:solidFill>
                <a:latin typeface="微软雅黑" panose="020B0503020204020204" pitchFamily="34" charset="-122"/>
                <a:ea typeface="微软雅黑" panose="020B0503020204020204" pitchFamily="34" charset="-122"/>
              </a:rPr>
              <a:t>1%</a:t>
            </a:r>
            <a:r>
              <a:rPr lang="zh-CN" altLang="zh-CN" dirty="0">
                <a:solidFill>
                  <a:schemeClr val="tx1"/>
                </a:solidFill>
                <a:latin typeface="微软雅黑" panose="020B0503020204020204" pitchFamily="34" charset="-122"/>
                <a:ea typeface="微软雅黑" panose="020B0503020204020204" pitchFamily="34" charset="-122"/>
              </a:rPr>
              <a:t>已发行股份的股东单位任职的人</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C.3</a:t>
            </a:r>
            <a:r>
              <a:rPr lang="zh-CN" altLang="zh-CN" dirty="0">
                <a:solidFill>
                  <a:schemeClr val="tx1"/>
                </a:solidFill>
                <a:latin typeface="微软雅黑" panose="020B0503020204020204" pitchFamily="34" charset="-122"/>
                <a:ea typeface="微软雅黑" panose="020B0503020204020204" pitchFamily="34" charset="-122"/>
              </a:rPr>
              <a:t>年前持有该公司</a:t>
            </a:r>
            <a:r>
              <a:rPr lang="en-US" altLang="zh-CN" dirty="0">
                <a:solidFill>
                  <a:schemeClr val="tx1"/>
                </a:solidFill>
                <a:latin typeface="微软雅黑" panose="020B0503020204020204" pitchFamily="34" charset="-122"/>
                <a:ea typeface="微软雅黑" panose="020B0503020204020204" pitchFamily="34" charset="-122"/>
              </a:rPr>
              <a:t>3%</a:t>
            </a:r>
            <a:r>
              <a:rPr lang="zh-CN" altLang="zh-CN" dirty="0">
                <a:solidFill>
                  <a:schemeClr val="tx1"/>
                </a:solidFill>
                <a:latin typeface="微软雅黑" panose="020B0503020204020204" pitchFamily="34" charset="-122"/>
                <a:ea typeface="微软雅黑" panose="020B0503020204020204" pitchFamily="34" charset="-122"/>
              </a:rPr>
              <a:t>已发行股份的人</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持有该公司</a:t>
            </a:r>
            <a:r>
              <a:rPr lang="en-US" altLang="zh-CN" dirty="0">
                <a:solidFill>
                  <a:schemeClr val="tx1"/>
                </a:solidFill>
                <a:latin typeface="微软雅黑" panose="020B0503020204020204" pitchFamily="34" charset="-122"/>
                <a:ea typeface="微软雅黑" panose="020B0503020204020204" pitchFamily="34" charset="-122"/>
              </a:rPr>
              <a:t>0.5%</a:t>
            </a:r>
            <a:r>
              <a:rPr lang="zh-CN" altLang="zh-CN" dirty="0">
                <a:solidFill>
                  <a:schemeClr val="tx1"/>
                </a:solidFill>
                <a:latin typeface="微软雅黑" panose="020B0503020204020204" pitchFamily="34" charset="-122"/>
                <a:ea typeface="微软雅黑" panose="020B0503020204020204" pitchFamily="34" charset="-122"/>
              </a:rPr>
              <a:t>已发行股份的人</a:t>
            </a:r>
            <a:r>
              <a:rPr lang="en-US" altLang="zh-CN" dirty="0"/>
              <a:t/>
            </a:r>
            <a:br>
              <a:rPr lang="en-US" altLang="zh-CN" dirty="0"/>
            </a:br>
            <a:endParaRPr lang="zh-CN" altLang="en-US" sz="5715"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A</a:t>
            </a: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解析：本题考查第二章第三节独立董事的任职资格。</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fontScale="92500"/>
          </a:bodyPr>
          <a:lstStyle/>
          <a:p>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13</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某国有独资公司拟改组监事会</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确定监事会共有成员</a:t>
            </a:r>
            <a:r>
              <a:rPr lang="en-US" altLang="zh-CN" dirty="0">
                <a:solidFill>
                  <a:schemeClr val="tx1"/>
                </a:solidFill>
                <a:latin typeface="微软雅黑" panose="020B0503020204020204" pitchFamily="34" charset="-122"/>
                <a:ea typeface="微软雅黑" panose="020B0503020204020204" pitchFamily="34" charset="-122"/>
              </a:rPr>
              <a:t>9</a:t>
            </a:r>
            <a:r>
              <a:rPr lang="zh-CN" altLang="zh-CN" dirty="0">
                <a:solidFill>
                  <a:schemeClr val="tx1"/>
                </a:solidFill>
                <a:latin typeface="微软雅黑" panose="020B0503020204020204" pitchFamily="34" charset="-122"/>
                <a:ea typeface="微软雅黑" panose="020B0503020204020204" pitchFamily="34" charset="-122"/>
              </a:rPr>
              <a:t>人</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根据我国公司法</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该公司改组后监事会成员中职工代表不得少于</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人</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A.3</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B.2</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C.1</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D.4</a:t>
            </a:r>
            <a:r>
              <a:rPr lang="en-US" altLang="zh-CN" dirty="0"/>
              <a:t/>
            </a:r>
            <a:br>
              <a:rPr lang="en-US" altLang="zh-CN" dirty="0"/>
            </a:br>
            <a:endParaRPr lang="zh-CN" altLang="en-US" sz="5715"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A</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解析：本题考查第二章，国有独资公司监事会成员中职工代表的比例不得低于三分之一，所以</a:t>
            </a: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为正确答案。</a:t>
            </a: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pPr>
              <a:lnSpc>
                <a:spcPct val="150000"/>
              </a:lnSpc>
            </a:pPr>
            <a:r>
              <a:rPr lang="en-US" altLang="zh-CN" b="1" dirty="0">
                <a:solidFill>
                  <a:schemeClr val="tx1"/>
                </a:solidFill>
                <a:latin typeface="微软雅黑" panose="020B0503020204020204" pitchFamily="34" charset="-122"/>
                <a:ea typeface="微软雅黑" panose="020B0503020204020204" pitchFamily="34" charset="-122"/>
              </a:rPr>
              <a:t/>
            </a:r>
            <a:br>
              <a:rPr lang="en-US" altLang="zh-CN" b="1" dirty="0">
                <a:solidFill>
                  <a:schemeClr val="tx1"/>
                </a:solidFill>
                <a:latin typeface="微软雅黑" panose="020B0503020204020204" pitchFamily="34" charset="-122"/>
                <a:ea typeface="微软雅黑" panose="020B0503020204020204" pitchFamily="34" charset="-122"/>
              </a:rPr>
            </a:br>
            <a:r>
              <a:rPr lang="zh-CN" altLang="en-US" b="1" dirty="0">
                <a:solidFill>
                  <a:schemeClr val="tx1"/>
                </a:solidFill>
                <a:latin typeface="微软雅黑" panose="020B0503020204020204" pitchFamily="34" charset="-122"/>
                <a:ea typeface="微软雅黑" panose="020B0503020204020204" pitchFamily="34" charset="-122"/>
              </a:rPr>
              <a:t>试卷题型、题量及分值分布情况</a:t>
            </a:r>
            <a:r>
              <a:rPr lang="en-US" altLang="zh-CN" b="1" dirty="0">
                <a:solidFill>
                  <a:schemeClr val="tx1"/>
                </a:solidFill>
                <a:latin typeface="微软雅黑" panose="020B0503020204020204" pitchFamily="34" charset="-122"/>
                <a:ea typeface="微软雅黑" panose="020B0503020204020204" pitchFamily="34" charset="-122"/>
              </a:rPr>
              <a:t/>
            </a:r>
            <a:br>
              <a:rPr lang="en-US" altLang="zh-CN" b="1" dirty="0">
                <a:solidFill>
                  <a:schemeClr val="tx1"/>
                </a:solidFill>
                <a:latin typeface="微软雅黑" panose="020B0503020204020204" pitchFamily="34" charset="-122"/>
                <a:ea typeface="微软雅黑" panose="020B0503020204020204" pitchFamily="34" charset="-122"/>
              </a:rPr>
            </a:br>
            <a:endParaRPr lang="zh-CN" altLang="en-US" b="1" dirty="0">
              <a:solidFill>
                <a:schemeClr val="tx1"/>
              </a:solidFill>
              <a:latin typeface="微软雅黑" panose="020B0503020204020204" pitchFamily="34" charset="-122"/>
              <a:ea typeface="微软雅黑" panose="020B0503020204020204" pitchFamily="34" charset="-122"/>
            </a:endParaRPr>
          </a:p>
        </p:txBody>
      </p:sp>
      <p:sp>
        <p:nvSpPr>
          <p:cNvPr id="3" name="内容占位符 2"/>
          <p:cNvSpPr>
            <a:spLocks noGrp="1"/>
          </p:cNvSpPr>
          <p:nvPr>
            <p:ph idx="1"/>
          </p:nvPr>
        </p:nvSpPr>
        <p:spPr>
          <a:xfrm>
            <a:off x="899592" y="1419622"/>
            <a:ext cx="6831330" cy="3281045"/>
          </a:xfrm>
        </p:spPr>
        <p:txBody>
          <a:bodyPr>
            <a:normAutofit/>
          </a:bodyPr>
          <a:lstStyle/>
          <a:p>
            <a:pPr marL="114300" indent="0" fontAlgn="auto">
              <a:lnSpc>
                <a:spcPct val="150000"/>
              </a:lnSpc>
              <a:spcBef>
                <a:spcPts val="0"/>
              </a:spcBef>
              <a:buNone/>
            </a:pPr>
            <a:r>
              <a:rPr lang="zh-CN" altLang="en-US" dirty="0">
                <a:solidFill>
                  <a:schemeClr val="tx1"/>
                </a:solidFill>
                <a:latin typeface="微软雅黑" panose="020B0503020204020204" pitchFamily="34" charset="-122"/>
                <a:ea typeface="微软雅黑" panose="020B0503020204020204" pitchFamily="34" charset="-122"/>
              </a:rPr>
              <a:t>一、单项选择题</a:t>
            </a:r>
            <a:r>
              <a:rPr lang="en-US" altLang="zh-CN" dirty="0">
                <a:solidFill>
                  <a:schemeClr val="tx1"/>
                </a:solidFill>
                <a:latin typeface="微软雅黑" panose="020B0503020204020204" pitchFamily="34" charset="-122"/>
                <a:ea typeface="微软雅黑" panose="020B0503020204020204" pitchFamily="34" charset="-122"/>
              </a:rPr>
              <a:t>60</a:t>
            </a:r>
            <a:r>
              <a:rPr lang="zh-CN" altLang="en-US" dirty="0">
                <a:solidFill>
                  <a:schemeClr val="tx1"/>
                </a:solidFill>
                <a:latin typeface="微软雅黑" panose="020B0503020204020204" pitchFamily="34" charset="-122"/>
                <a:ea typeface="微软雅黑" panose="020B0503020204020204" pitchFamily="34" charset="-122"/>
              </a:rPr>
              <a:t>题，每题</a:t>
            </a:r>
            <a:r>
              <a:rPr lang="en-US" altLang="zh-CN" dirty="0">
                <a:solidFill>
                  <a:schemeClr val="tx1"/>
                </a:solidFill>
                <a:latin typeface="微软雅黑" panose="020B0503020204020204" pitchFamily="34" charset="-122"/>
                <a:ea typeface="微软雅黑" panose="020B0503020204020204" pitchFamily="34" charset="-122"/>
              </a:rPr>
              <a:t>1</a:t>
            </a:r>
            <a:r>
              <a:rPr lang="zh-CN" altLang="en-US" dirty="0">
                <a:solidFill>
                  <a:schemeClr val="tx1"/>
                </a:solidFill>
                <a:latin typeface="微软雅黑" panose="020B0503020204020204" pitchFamily="34" charset="-122"/>
                <a:ea typeface="微软雅黑" panose="020B0503020204020204" pitchFamily="34" charset="-122"/>
              </a:rPr>
              <a:t>分，共</a:t>
            </a:r>
            <a:r>
              <a:rPr lang="en-US" altLang="zh-CN" dirty="0">
                <a:solidFill>
                  <a:schemeClr val="tx1"/>
                </a:solidFill>
                <a:latin typeface="微软雅黑" panose="020B0503020204020204" pitchFamily="34" charset="-122"/>
                <a:ea typeface="微软雅黑" panose="020B0503020204020204" pitchFamily="34" charset="-122"/>
              </a:rPr>
              <a:t>60</a:t>
            </a:r>
            <a:r>
              <a:rPr lang="zh-CN" altLang="en-US" dirty="0">
                <a:solidFill>
                  <a:schemeClr val="tx1"/>
                </a:solidFill>
                <a:latin typeface="微软雅黑" panose="020B0503020204020204" pitchFamily="34" charset="-122"/>
                <a:ea typeface="微软雅黑" panose="020B0503020204020204" pitchFamily="34" charset="-122"/>
              </a:rPr>
              <a:t>分。</a:t>
            </a:r>
          </a:p>
          <a:p>
            <a:pPr marL="85725" indent="0">
              <a:lnSpc>
                <a:spcPct val="150000"/>
              </a:lnSpc>
              <a:buNone/>
            </a:pPr>
            <a:r>
              <a:rPr lang="zh-CN" altLang="en-US" dirty="0">
                <a:solidFill>
                  <a:schemeClr val="tx1"/>
                </a:solidFill>
                <a:latin typeface="微软雅黑" panose="020B0503020204020204" pitchFamily="34" charset="-122"/>
                <a:ea typeface="微软雅黑" panose="020B0503020204020204" pitchFamily="34" charset="-122"/>
              </a:rPr>
              <a:t>二、多项选择题</a:t>
            </a:r>
            <a:r>
              <a:rPr lang="en-US" altLang="zh-CN" dirty="0">
                <a:solidFill>
                  <a:schemeClr val="tx1"/>
                </a:solidFill>
                <a:latin typeface="微软雅黑" panose="020B0503020204020204" pitchFamily="34" charset="-122"/>
                <a:ea typeface="微软雅黑" panose="020B0503020204020204" pitchFamily="34" charset="-122"/>
              </a:rPr>
              <a:t>20</a:t>
            </a:r>
            <a:r>
              <a:rPr lang="zh-CN" altLang="en-US" dirty="0">
                <a:solidFill>
                  <a:schemeClr val="tx1"/>
                </a:solidFill>
                <a:latin typeface="微软雅黑" panose="020B0503020204020204" pitchFamily="34" charset="-122"/>
                <a:ea typeface="微软雅黑" panose="020B0503020204020204" pitchFamily="34" charset="-122"/>
              </a:rPr>
              <a:t>题，每题</a:t>
            </a:r>
            <a:r>
              <a:rPr lang="en-US" altLang="zh-CN" dirty="0">
                <a:solidFill>
                  <a:schemeClr val="tx1"/>
                </a:solidFill>
                <a:latin typeface="微软雅黑" panose="020B0503020204020204" pitchFamily="34" charset="-122"/>
                <a:ea typeface="微软雅黑" panose="020B0503020204020204" pitchFamily="34" charset="-122"/>
              </a:rPr>
              <a:t>2</a:t>
            </a:r>
            <a:r>
              <a:rPr lang="zh-CN" altLang="en-US" dirty="0">
                <a:solidFill>
                  <a:schemeClr val="tx1"/>
                </a:solidFill>
                <a:latin typeface="微软雅黑" panose="020B0503020204020204" pitchFamily="34" charset="-122"/>
                <a:ea typeface="微软雅黑" panose="020B0503020204020204" pitchFamily="34" charset="-122"/>
              </a:rPr>
              <a:t>分，共</a:t>
            </a:r>
            <a:r>
              <a:rPr lang="en-US" altLang="zh-CN" dirty="0">
                <a:solidFill>
                  <a:schemeClr val="tx1"/>
                </a:solidFill>
                <a:latin typeface="微软雅黑" panose="020B0503020204020204" pitchFamily="34" charset="-122"/>
                <a:ea typeface="微软雅黑" panose="020B0503020204020204" pitchFamily="34" charset="-122"/>
              </a:rPr>
              <a:t>40</a:t>
            </a:r>
            <a:r>
              <a:rPr lang="zh-CN" altLang="en-US" dirty="0">
                <a:solidFill>
                  <a:schemeClr val="tx1"/>
                </a:solidFill>
                <a:latin typeface="微软雅黑" panose="020B0503020204020204" pitchFamily="34" charset="-122"/>
                <a:ea typeface="微软雅黑" panose="020B0503020204020204" pitchFamily="34" charset="-122"/>
              </a:rPr>
              <a:t>分。</a:t>
            </a:r>
          </a:p>
          <a:p>
            <a:pPr marL="85725" indent="0">
              <a:lnSpc>
                <a:spcPct val="150000"/>
              </a:lnSpc>
              <a:buNone/>
            </a:pPr>
            <a:r>
              <a:rPr lang="zh-CN" altLang="en-US" dirty="0">
                <a:solidFill>
                  <a:schemeClr val="tx1"/>
                </a:solidFill>
                <a:latin typeface="微软雅黑" panose="020B0503020204020204" pitchFamily="34" charset="-122"/>
                <a:ea typeface="微软雅黑" panose="020B0503020204020204" pitchFamily="34" charset="-122"/>
              </a:rPr>
              <a:t>三、案例分析题</a:t>
            </a:r>
            <a:r>
              <a:rPr lang="en-US" altLang="zh-CN" dirty="0">
                <a:solidFill>
                  <a:schemeClr val="tx1"/>
                </a:solidFill>
                <a:latin typeface="微软雅黑" panose="020B0503020204020204" pitchFamily="34" charset="-122"/>
                <a:ea typeface="微软雅黑" panose="020B0503020204020204" pitchFamily="34" charset="-122"/>
              </a:rPr>
              <a:t>20</a:t>
            </a:r>
            <a:r>
              <a:rPr lang="zh-CN" altLang="en-US" dirty="0">
                <a:solidFill>
                  <a:schemeClr val="tx1"/>
                </a:solidFill>
                <a:latin typeface="微软雅黑" panose="020B0503020204020204" pitchFamily="34" charset="-122"/>
                <a:ea typeface="微软雅黑" panose="020B0503020204020204" pitchFamily="34" charset="-122"/>
              </a:rPr>
              <a:t>题，每题</a:t>
            </a:r>
            <a:r>
              <a:rPr lang="en-US" altLang="zh-CN" dirty="0">
                <a:solidFill>
                  <a:schemeClr val="tx1"/>
                </a:solidFill>
                <a:latin typeface="微软雅黑" panose="020B0503020204020204" pitchFamily="34" charset="-122"/>
                <a:ea typeface="微软雅黑" panose="020B0503020204020204" pitchFamily="34" charset="-122"/>
              </a:rPr>
              <a:t>2</a:t>
            </a:r>
            <a:r>
              <a:rPr lang="zh-CN" altLang="en-US" dirty="0">
                <a:solidFill>
                  <a:schemeClr val="tx1"/>
                </a:solidFill>
                <a:latin typeface="微软雅黑" panose="020B0503020204020204" pitchFamily="34" charset="-122"/>
                <a:ea typeface="微软雅黑" panose="020B0503020204020204" pitchFamily="34" charset="-122"/>
              </a:rPr>
              <a:t>分，共</a:t>
            </a:r>
            <a:r>
              <a:rPr lang="en-US" altLang="zh-CN" dirty="0">
                <a:solidFill>
                  <a:schemeClr val="tx1"/>
                </a:solidFill>
                <a:latin typeface="微软雅黑" panose="020B0503020204020204" pitchFamily="34" charset="-122"/>
                <a:ea typeface="微软雅黑" panose="020B0503020204020204" pitchFamily="34" charset="-122"/>
              </a:rPr>
              <a:t>40</a:t>
            </a:r>
            <a:r>
              <a:rPr lang="zh-CN" altLang="en-US" dirty="0">
                <a:solidFill>
                  <a:schemeClr val="tx1"/>
                </a:solidFill>
                <a:latin typeface="微软雅黑" panose="020B0503020204020204" pitchFamily="34" charset="-122"/>
                <a:ea typeface="微软雅黑" panose="020B0503020204020204" pitchFamily="34" charset="-122"/>
              </a:rPr>
              <a:t>分。</a:t>
            </a:r>
          </a:p>
          <a:p>
            <a:pPr marL="85725" indent="0">
              <a:lnSpc>
                <a:spcPct val="150000"/>
              </a:lnSpc>
              <a:buNone/>
            </a:pP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14</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某企业通过市场环境分析发现该企业的油漆业务市场机会低</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面临的威胁低，企业的油漆业务属于威胁机会矩阵图中的</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成熟业务</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冒险业务</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理想业务</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困难业务</a:t>
            </a:r>
            <a:r>
              <a:rPr lang="en-US" altLang="zh-CN" dirty="0"/>
              <a:t/>
            </a:r>
            <a:br>
              <a:rPr lang="en-US" altLang="zh-CN" dirty="0"/>
            </a:br>
            <a:endParaRPr lang="zh-CN" altLang="en-US" sz="5715"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A</a:t>
            </a: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解析：本题考查第三章市场微观环境中</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威胁</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机会</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矩阵，根据题目信息</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市场机会低，面临威胁低</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，可知属于成熟业务。</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6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15</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某公司将客户细分为忠诚客户和一般客户这种细分属于</a:t>
            </a:r>
            <a:r>
              <a:rPr lang="en-US" altLang="zh-CN" dirty="0">
                <a:solidFill>
                  <a:schemeClr val="tx1"/>
                </a:solidFill>
                <a:latin typeface="微软雅黑" panose="020B0503020204020204" pitchFamily="34" charset="-122"/>
                <a:ea typeface="微软雅黑" panose="020B0503020204020204" pitchFamily="34" charset="-122"/>
              </a:rPr>
              <a:t>(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地理细分</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行为细分</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人口细分</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收入细分</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B</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解析：本题考查第三章第三节市场细分的标准，根据题目信息</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将客户细分为忠诚客户和一般客户</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，选择</a:t>
            </a: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16</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某企业规定</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购货量小于</a:t>
            </a:r>
            <a:r>
              <a:rPr lang="en-US" altLang="zh-CN" dirty="0">
                <a:solidFill>
                  <a:schemeClr val="tx1"/>
                </a:solidFill>
                <a:latin typeface="微软雅黑" panose="020B0503020204020204" pitchFamily="34" charset="-122"/>
                <a:ea typeface="微软雅黑" panose="020B0503020204020204" pitchFamily="34" charset="-122"/>
              </a:rPr>
              <a:t>100</a:t>
            </a:r>
            <a:r>
              <a:rPr lang="zh-CN" altLang="zh-CN" dirty="0">
                <a:solidFill>
                  <a:schemeClr val="tx1"/>
                </a:solidFill>
                <a:latin typeface="微软雅黑" panose="020B0503020204020204" pitchFamily="34" charset="-122"/>
                <a:ea typeface="微软雅黑" panose="020B0503020204020204" pitchFamily="34" charset="-122"/>
              </a:rPr>
              <a:t>台</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单价是</a:t>
            </a:r>
            <a:r>
              <a:rPr lang="en-US" altLang="zh-CN" dirty="0">
                <a:solidFill>
                  <a:schemeClr val="tx1"/>
                </a:solidFill>
                <a:latin typeface="微软雅黑" panose="020B0503020204020204" pitchFamily="34" charset="-122"/>
                <a:ea typeface="微软雅黑" panose="020B0503020204020204" pitchFamily="34" charset="-122"/>
              </a:rPr>
              <a:t>100</a:t>
            </a:r>
            <a:r>
              <a:rPr lang="zh-CN" altLang="zh-CN" dirty="0">
                <a:solidFill>
                  <a:schemeClr val="tx1"/>
                </a:solidFill>
                <a:latin typeface="微软雅黑" panose="020B0503020204020204" pitchFamily="34" charset="-122"/>
                <a:ea typeface="微软雅黑" panose="020B0503020204020204" pitchFamily="34" charset="-122"/>
              </a:rPr>
              <a:t>元</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购货量</a:t>
            </a:r>
            <a:r>
              <a:rPr lang="en-US" altLang="zh-CN" dirty="0">
                <a:solidFill>
                  <a:schemeClr val="tx1"/>
                </a:solidFill>
                <a:latin typeface="微软雅黑" panose="020B0503020204020204" pitchFamily="34" charset="-122"/>
                <a:ea typeface="微软雅黑" panose="020B0503020204020204" pitchFamily="34" charset="-122"/>
              </a:rPr>
              <a:t>100</a:t>
            </a:r>
            <a:r>
              <a:rPr lang="zh-CN" altLang="zh-CN" dirty="0">
                <a:solidFill>
                  <a:schemeClr val="tx1"/>
                </a:solidFill>
                <a:latin typeface="微软雅黑" panose="020B0503020204020204" pitchFamily="34" charset="-122"/>
                <a:ea typeface="微软雅黑" panose="020B0503020204020204" pitchFamily="34" charset="-122"/>
              </a:rPr>
              <a:t>台及以上</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单价是</a:t>
            </a:r>
            <a:r>
              <a:rPr lang="en-US" altLang="zh-CN" dirty="0">
                <a:solidFill>
                  <a:schemeClr val="tx1"/>
                </a:solidFill>
                <a:latin typeface="微软雅黑" panose="020B0503020204020204" pitchFamily="34" charset="-122"/>
                <a:ea typeface="微软雅黑" panose="020B0503020204020204" pitchFamily="34" charset="-122"/>
              </a:rPr>
              <a:t>90</a:t>
            </a:r>
            <a:r>
              <a:rPr lang="zh-CN" altLang="zh-CN" dirty="0">
                <a:solidFill>
                  <a:schemeClr val="tx1"/>
                </a:solidFill>
                <a:latin typeface="微软雅黑" panose="020B0503020204020204" pitchFamily="34" charset="-122"/>
                <a:ea typeface="微软雅黑" panose="020B0503020204020204" pitchFamily="34" charset="-122"/>
              </a:rPr>
              <a:t>元</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。这种折扣定价策略属于</a:t>
            </a:r>
            <a:r>
              <a:rPr lang="en-US" altLang="zh-CN" dirty="0">
                <a:solidFill>
                  <a:schemeClr val="tx1"/>
                </a:solidFill>
                <a:latin typeface="微软雅黑" panose="020B0503020204020204" pitchFamily="34" charset="-122"/>
                <a:ea typeface="微软雅黑" panose="020B0503020204020204" pitchFamily="34" charset="-122"/>
              </a:rPr>
              <a:t>(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数量折扣</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现金折扣</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符合折扣</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季节折扣</a:t>
            </a:r>
            <a:r>
              <a:rPr lang="en-US" altLang="zh-CN" dirty="0"/>
              <a:t/>
            </a:r>
            <a:br>
              <a:rPr lang="en-US" altLang="zh-CN" dirty="0"/>
            </a:br>
            <a:endParaRPr lang="zh-CN" altLang="en-US" sz="5715"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A</a:t>
            </a: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解析：本题考查第三章第四节折扣与折扣定价策略，根据题目信息可知</a:t>
            </a: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为正确答案。</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17</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消费者对某种商品有强烈的需求</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但市场却无法满足</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这种需求状态属于</a:t>
            </a:r>
            <a:r>
              <a:rPr lang="en-US" altLang="zh-CN" dirty="0">
                <a:solidFill>
                  <a:schemeClr val="tx1"/>
                </a:solidFill>
                <a:latin typeface="微软雅黑" panose="020B0503020204020204" pitchFamily="34" charset="-122"/>
                <a:ea typeface="微软雅黑" panose="020B0503020204020204" pitchFamily="34" charset="-122"/>
              </a:rPr>
              <a:t>()</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下降需求</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潜伏需求</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过量需求</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充分需求</a:t>
            </a:r>
            <a:r>
              <a:rPr lang="en-US" altLang="zh-CN" dirty="0"/>
              <a:t/>
            </a:r>
            <a:br>
              <a:rPr lang="en-US" altLang="zh-CN" dirty="0"/>
            </a:br>
            <a:endParaRPr lang="zh-CN" altLang="en-US" sz="5715"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B</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解析：本题考查第三章第一节市场营销管理的任务，根据题目信息</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消费者对某种商品有强烈的需求</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但市场却无法满足</a:t>
            </a: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这种需求状态属于潜伏需求。</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Autofit/>
          </a:bodyPr>
          <a:lstStyle/>
          <a:p>
            <a:pPr>
              <a:lnSpc>
                <a:spcPct val="150000"/>
              </a:lnSpc>
            </a:pPr>
            <a:endParaRPr lang="en-US" altLang="zh-CN" sz="14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18</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某企业在其新产品上市时，将价格定的很高，以求尽可能的在短期内获得高额利润</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这种新产品定价策略属于</a:t>
            </a:r>
            <a:r>
              <a:rPr lang="en-US" altLang="zh-CN" dirty="0">
                <a:solidFill>
                  <a:schemeClr val="tx1"/>
                </a:solidFill>
                <a:latin typeface="微软雅黑" panose="020B0503020204020204" pitchFamily="34" charset="-122"/>
                <a:ea typeface="微软雅黑" panose="020B0503020204020204" pitchFamily="34" charset="-122"/>
              </a:rPr>
              <a:t>(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分档定价策略</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撤脂定价策略</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温和定价策略</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渗透定价策略</a:t>
            </a:r>
            <a:r>
              <a:rPr lang="en-US" altLang="zh-CN" sz="1400" dirty="0"/>
              <a:t/>
            </a:r>
            <a:br>
              <a:rPr lang="en-US" altLang="zh-CN" sz="1400" dirty="0"/>
            </a:br>
            <a:r>
              <a:rPr lang="zh-CN" altLang="en-US" sz="4400" dirty="0"/>
              <a:t/>
            </a:r>
            <a:br>
              <a:rPr lang="zh-CN" altLang="en-US" sz="4400" dirty="0"/>
            </a:br>
            <a:endParaRPr lang="zh-CN" altLang="en-US" sz="4400"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B</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解析：本题考查第三章新产品定价策略。根据题目信息</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将价格定的很高，以求尽可能的在短期内获得高额利润</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可是符合撇脂定价策略。</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965835" y="1085850"/>
            <a:ext cx="6916420" cy="3311525"/>
          </a:xfrm>
        </p:spPr>
        <p:txBody>
          <a:bodyPr>
            <a:noAutofit/>
          </a:bodyPr>
          <a:lstStyle/>
          <a:p>
            <a:pPr lvl="0">
              <a:lnSpc>
                <a:spcPct val="150000"/>
              </a:lnSpc>
            </a:pPr>
            <a:r>
              <a:rPr lang="zh-CN" altLang="en-US" dirty="0">
                <a:solidFill>
                  <a:schemeClr val="tx1"/>
                </a:solidFill>
                <a:latin typeface="微软雅黑" panose="020B0503020204020204" pitchFamily="34" charset="-122"/>
                <a:ea typeface="微软雅黑" panose="020B0503020204020204" pitchFamily="34" charset="-122"/>
              </a:rPr>
              <a:t>一、</a:t>
            </a:r>
            <a:r>
              <a:rPr lang="zh-CN" altLang="zh-CN" dirty="0">
                <a:solidFill>
                  <a:schemeClr val="tx1"/>
                </a:solidFill>
                <a:latin typeface="微软雅黑" panose="020B0503020204020204" pitchFamily="34" charset="-122"/>
                <a:ea typeface="微软雅黑" panose="020B0503020204020204" pitchFamily="34" charset="-122"/>
              </a:rPr>
              <a:t>单项选择题</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共</a:t>
            </a:r>
            <a:r>
              <a:rPr lang="en-US" altLang="zh-CN" dirty="0">
                <a:solidFill>
                  <a:schemeClr val="tx1"/>
                </a:solidFill>
                <a:latin typeface="微软雅黑" panose="020B0503020204020204" pitchFamily="34" charset="-122"/>
                <a:ea typeface="微软雅黑" panose="020B0503020204020204" pitchFamily="34" charset="-122"/>
              </a:rPr>
              <a:t> 60 </a:t>
            </a:r>
            <a:r>
              <a:rPr lang="zh-CN" altLang="zh-CN" dirty="0">
                <a:solidFill>
                  <a:schemeClr val="tx1"/>
                </a:solidFill>
                <a:latin typeface="微软雅黑" panose="020B0503020204020204" pitchFamily="34" charset="-122"/>
                <a:ea typeface="微软雅黑" panose="020B0503020204020204" pitchFamily="34" charset="-122"/>
              </a:rPr>
              <a:t>题，每题</a:t>
            </a:r>
            <a:r>
              <a:rPr lang="en-US" altLang="zh-CN" dirty="0">
                <a:solidFill>
                  <a:schemeClr val="tx1"/>
                </a:solidFill>
                <a:latin typeface="微软雅黑" panose="020B0503020204020204" pitchFamily="34" charset="-122"/>
                <a:ea typeface="微软雅黑" panose="020B0503020204020204" pitchFamily="34" charset="-122"/>
              </a:rPr>
              <a:t> 1 </a:t>
            </a:r>
            <a:r>
              <a:rPr lang="zh-CN" altLang="zh-CN" dirty="0">
                <a:solidFill>
                  <a:schemeClr val="tx1"/>
                </a:solidFill>
                <a:latin typeface="微软雅黑" panose="020B0503020204020204" pitchFamily="34" charset="-122"/>
                <a:ea typeface="微软雅黑" panose="020B0503020204020204" pitchFamily="34" charset="-122"/>
              </a:rPr>
              <a:t>分，每题的备选项中，只有一个最符合题意</a:t>
            </a:r>
            <a:r>
              <a:rPr lang="en-US" altLang="zh-CN"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a:t>
            </a:r>
            <a:r>
              <a:rPr lang="zh-CN" altLang="en-US" dirty="0">
                <a:solidFill>
                  <a:schemeClr val="tx1"/>
                </a:solidFill>
                <a:latin typeface="微软雅黑" panose="020B0503020204020204" pitchFamily="34" charset="-122"/>
                <a:ea typeface="微软雅黑" panose="020B0503020204020204" pitchFamily="34" charset="-122"/>
              </a:rPr>
              <a:t>、关于行业生命周期中成熟期的特征的说法，错误的是</a:t>
            </a:r>
            <a:r>
              <a:rPr lang="en-US" altLang="zh-CN" dirty="0">
                <a:solidFill>
                  <a:schemeClr val="tx1"/>
                </a:solidFill>
                <a:latin typeface="微软雅黑" panose="020B0503020204020204" pitchFamily="34" charset="-122"/>
                <a:ea typeface="微软雅黑" panose="020B0503020204020204" pitchFamily="34" charset="-122"/>
              </a:rPr>
              <a:t>(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en-US" dirty="0">
                <a:solidFill>
                  <a:schemeClr val="tx1"/>
                </a:solidFill>
                <a:latin typeface="微软雅黑" panose="020B0503020204020204" pitchFamily="34" charset="-122"/>
                <a:ea typeface="微软雅黑" panose="020B0503020204020204" pitchFamily="34" charset="-122"/>
              </a:rPr>
              <a:t>成本控制和市场营销的有效性成为影响企业成败的关键因素</a:t>
            </a:r>
            <a:br>
              <a:rPr lang="zh-CN" altLang="en-US"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en-US" dirty="0">
                <a:solidFill>
                  <a:schemeClr val="tx1"/>
                </a:solidFill>
                <a:latin typeface="微软雅黑" panose="020B0503020204020204" pitchFamily="34" charset="-122"/>
                <a:ea typeface="微软雅黑" panose="020B0503020204020204" pitchFamily="34" charset="-122"/>
              </a:rPr>
              <a:t>市场迅速扩大</a:t>
            </a:r>
            <a:br>
              <a:rPr lang="zh-CN" altLang="en-US"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en-US" dirty="0">
                <a:solidFill>
                  <a:schemeClr val="tx1"/>
                </a:solidFill>
                <a:latin typeface="微软雅黑" panose="020B0503020204020204" pitchFamily="34" charset="-122"/>
                <a:ea typeface="微软雅黑" panose="020B0503020204020204" pitchFamily="34" charset="-122"/>
              </a:rPr>
              <a:t>行业竞争激烈</a:t>
            </a:r>
            <a:br>
              <a:rPr lang="zh-CN" altLang="en-US"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en-US" dirty="0">
                <a:solidFill>
                  <a:schemeClr val="tx1"/>
                </a:solidFill>
                <a:latin typeface="微软雅黑" panose="020B0503020204020204" pitchFamily="34" charset="-122"/>
                <a:ea typeface="微软雅黑" panose="020B0503020204020204" pitchFamily="34" charset="-122"/>
              </a:rPr>
              <a:t>行业由分散走向集中</a:t>
            </a:r>
            <a:r>
              <a:rPr lang="zh-CN" altLang="en-US" dirty="0"/>
              <a:t/>
            </a:r>
            <a:br>
              <a:rPr lang="zh-CN" altLang="en-US" dirty="0"/>
            </a:b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lnSpcReduction="10000"/>
          </a:bodyPr>
          <a:lstStyle/>
          <a:p>
            <a:pPr>
              <a:lnSpc>
                <a:spcPct val="15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19</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某企业生产的电视机统一使用</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星</a:t>
            </a:r>
            <a:r>
              <a:rPr lang="en-US" altLang="zh-CN" dirty="0">
                <a:solidFill>
                  <a:schemeClr val="tx1"/>
                </a:solidFill>
                <a:latin typeface="微软雅黑" panose="020B0503020204020204" pitchFamily="34" charset="-122"/>
                <a:ea typeface="微软雅黑" panose="020B0503020204020204" pitchFamily="34" charset="-122"/>
              </a:rPr>
              <a:t>X"</a:t>
            </a:r>
            <a:r>
              <a:rPr lang="zh-CN" altLang="zh-CN" dirty="0">
                <a:solidFill>
                  <a:schemeClr val="tx1"/>
                </a:solidFill>
                <a:latin typeface="微软雅黑" panose="020B0503020204020204" pitchFamily="34" charset="-122"/>
                <a:ea typeface="微软雅黑" panose="020B0503020204020204" pitchFamily="34" charset="-122"/>
              </a:rPr>
              <a:t>品牌，同时对不同型号的电视机分别冠以</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逸</a:t>
            </a:r>
            <a:r>
              <a:rPr lang="en-US" altLang="zh-CN" dirty="0">
                <a:solidFill>
                  <a:schemeClr val="tx1"/>
                </a:solidFill>
                <a:latin typeface="微软雅黑" panose="020B0503020204020204" pitchFamily="34" charset="-122"/>
                <a:ea typeface="微软雅黑" panose="020B0503020204020204" pitchFamily="34" charset="-122"/>
              </a:rPr>
              <a:t>X”</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扬</a:t>
            </a:r>
            <a:r>
              <a:rPr lang="en-US" altLang="zh-CN" dirty="0">
                <a:solidFill>
                  <a:schemeClr val="tx1"/>
                </a:solidFill>
                <a:latin typeface="微软雅黑" panose="020B0503020204020204" pitchFamily="34" charset="-122"/>
                <a:ea typeface="微软雅黑" panose="020B0503020204020204" pitchFamily="34" charset="-122"/>
              </a:rPr>
              <a:t>X”“</a:t>
            </a:r>
            <a:r>
              <a:rPr lang="zh-CN" altLang="zh-CN" dirty="0">
                <a:solidFill>
                  <a:schemeClr val="tx1"/>
                </a:solidFill>
                <a:latin typeface="微软雅黑" panose="020B0503020204020204" pitchFamily="34" charset="-122"/>
                <a:ea typeface="微软雅黑" panose="020B0503020204020204" pitchFamily="34" charset="-122"/>
              </a:rPr>
              <a:t>彩</a:t>
            </a:r>
            <a:r>
              <a:rPr lang="en-US" altLang="zh-CN" dirty="0">
                <a:solidFill>
                  <a:schemeClr val="tx1"/>
                </a:solidFill>
                <a:latin typeface="微软雅黑" panose="020B0503020204020204" pitchFamily="34" charset="-122"/>
                <a:ea typeface="微软雅黑" panose="020B0503020204020204" pitchFamily="34" charset="-122"/>
              </a:rPr>
              <a:t>X”</a:t>
            </a:r>
            <a:r>
              <a:rPr lang="zh-CN" altLang="zh-CN" dirty="0">
                <a:solidFill>
                  <a:schemeClr val="tx1"/>
                </a:solidFill>
                <a:latin typeface="微软雅黑" panose="020B0503020204020204" pitchFamily="34" charset="-122"/>
                <a:ea typeface="微软雅黑" panose="020B0503020204020204" pitchFamily="34" charset="-122"/>
              </a:rPr>
              <a:t>等名称以突出产品的个性形象，这种品牌战略属于</a:t>
            </a:r>
            <a:r>
              <a:rPr lang="en-US" altLang="zh-CN" dirty="0">
                <a:solidFill>
                  <a:schemeClr val="tx1"/>
                </a:solidFill>
                <a:latin typeface="微软雅黑" panose="020B0503020204020204" pitchFamily="34" charset="-122"/>
                <a:ea typeface="微软雅黑" panose="020B0503020204020204" pitchFamily="34" charset="-122"/>
              </a:rPr>
              <a:t>(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统一品牌战略</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核心品牌战略</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独立品牌战略</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主副品牌战略</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D</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解析：本题考查第三章品牌战略。根据题目信息，</a:t>
            </a:r>
            <a:r>
              <a:rPr lang="en-US" altLang="zh-CN" dirty="0">
                <a:solidFill>
                  <a:schemeClr val="tx1"/>
                </a:solidFill>
                <a:latin typeface="微软雅黑" panose="020B0503020204020204" pitchFamily="34" charset="-122"/>
                <a:ea typeface="微软雅黑" panose="020B0503020204020204" pitchFamily="34" charset="-122"/>
              </a:rPr>
              <a:t>D </a:t>
            </a:r>
            <a:r>
              <a:rPr lang="zh-CN" altLang="zh-CN" dirty="0">
                <a:solidFill>
                  <a:schemeClr val="tx1"/>
                </a:solidFill>
                <a:latin typeface="微软雅黑" panose="020B0503020204020204" pitchFamily="34" charset="-122"/>
                <a:ea typeface="微软雅黑" panose="020B0503020204020204" pitchFamily="34" charset="-122"/>
              </a:rPr>
              <a:t>为正确选择</a:t>
            </a:r>
            <a:r>
              <a:rPr lang="en-US" altLang="zh-CN" dirty="0"/>
              <a:t/>
            </a:r>
            <a:br>
              <a:rPr lang="en-US" altLang="zh-CN" dirty="0"/>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lvl="0">
              <a:lnSpc>
                <a:spcPct val="150000"/>
              </a:lnSpc>
            </a:pPr>
            <a:r>
              <a:rPr lang="en-US" altLang="zh-CN" dirty="0">
                <a:solidFill>
                  <a:schemeClr val="tx1"/>
                </a:solidFill>
                <a:latin typeface="微软雅黑" panose="020B0503020204020204" pitchFamily="34" charset="-122"/>
                <a:ea typeface="微软雅黑" panose="020B0503020204020204" pitchFamily="34" charset="-122"/>
              </a:rPr>
              <a:t>20</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消费品在新品上市之初或企业本身知名度不高时适合选择的分销渠道模式是（）</a:t>
            </a:r>
          </a:p>
          <a:p>
            <a:pPr lvl="0">
              <a:lnSpc>
                <a:spcPct val="150000"/>
              </a:lnSpc>
            </a:pP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．厂家直销模式</a:t>
            </a:r>
          </a:p>
          <a:p>
            <a:pPr lvl="0">
              <a:lnSpc>
                <a:spcPct val="150000"/>
              </a:lnSpc>
            </a:pP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．多家经销模式</a:t>
            </a:r>
          </a:p>
          <a:p>
            <a:pPr lvl="0">
              <a:lnSpc>
                <a:spcPct val="150000"/>
              </a:lnSpc>
            </a:pP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．独家经销模式</a:t>
            </a:r>
          </a:p>
          <a:p>
            <a:pPr lvl="0">
              <a:lnSpc>
                <a:spcPct val="150000"/>
              </a:lnSpc>
            </a:pP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．平台式销售模式</a:t>
            </a:r>
          </a:p>
          <a:p>
            <a:pPr>
              <a:lnSpc>
                <a:spcPct val="150000"/>
              </a:lnSpc>
            </a:pP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lvl="0">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C</a:t>
            </a:r>
            <a:endParaRPr lang="zh-CN" altLang="zh-CN" dirty="0">
              <a:solidFill>
                <a:schemeClr val="tx1"/>
              </a:solidFill>
              <a:latin typeface="微软雅黑" panose="020B0503020204020204" pitchFamily="34" charset="-122"/>
              <a:ea typeface="微软雅黑" panose="020B0503020204020204" pitchFamily="34" charset="-122"/>
            </a:endParaRPr>
          </a:p>
          <a:p>
            <a:pPr lvl="0">
              <a:lnSpc>
                <a:spcPct val="150000"/>
              </a:lnSpc>
            </a:pPr>
            <a:r>
              <a:rPr lang="zh-CN" altLang="zh-CN" dirty="0">
                <a:solidFill>
                  <a:schemeClr val="tx1"/>
                </a:solidFill>
                <a:latin typeface="微软雅黑" panose="020B0503020204020204" pitchFamily="34" charset="-122"/>
                <a:ea typeface="微软雅黑" panose="020B0503020204020204" pitchFamily="34" charset="-122"/>
              </a:rPr>
              <a:t>解析</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本题考查第四章的内容。消费品在新品上市之初或企业本身知名度不高时适合选择独家经销模式。</a:t>
            </a:r>
          </a:p>
          <a:p>
            <a:pPr>
              <a:lnSpc>
                <a:spcPct val="150000"/>
              </a:lnSpc>
            </a:pP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21</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成品返修率属于</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产品产量指标</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产品产值指标</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产品质量指标</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产品品种指标</a:t>
            </a:r>
            <a:r>
              <a:rPr lang="en-US" altLang="zh-CN" dirty="0"/>
              <a:t/>
            </a:r>
            <a:br>
              <a:rPr lang="en-US" altLang="zh-CN" dirty="0"/>
            </a:b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7995285"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C</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解析：本题考查第五章，成品返修率属于生产计划指标中的产品质量指标，故选</a:t>
            </a: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t/>
            </a:r>
            <a:br>
              <a:rPr lang="en-US" altLang="zh-CN" dirty="0"/>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22</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下列生产类型企业中适合采用在制品定额法编制生产作业计划的是</a:t>
            </a:r>
            <a:r>
              <a:rPr lang="en-US" altLang="zh-CN" dirty="0">
                <a:solidFill>
                  <a:schemeClr val="tx1"/>
                </a:solidFill>
                <a:latin typeface="微软雅黑" panose="020B0503020204020204" pitchFamily="34" charset="-122"/>
                <a:ea typeface="微软雅黑" panose="020B0503020204020204" pitchFamily="34" charset="-122"/>
              </a:rPr>
              <a:t>(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单件生产类型</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企业小批生产类型</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企业中批生产类型</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企业大量生产类型企业</a:t>
            </a:r>
            <a:r>
              <a:rPr lang="en-US" altLang="zh-CN" dirty="0"/>
              <a:t/>
            </a:r>
            <a:br>
              <a:rPr lang="en-US" altLang="zh-CN" dirty="0"/>
            </a:b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26262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D</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解析：本题考查第五章第二节在制品定额法，适用于企业大量生产类型企业，故选</a:t>
            </a: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23</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反映企业现实生产能力的是</a:t>
            </a:r>
            <a:r>
              <a:rPr lang="en-US" altLang="zh-CN" dirty="0">
                <a:solidFill>
                  <a:schemeClr val="tx1"/>
                </a:solidFill>
                <a:latin typeface="微软雅黑" panose="020B0503020204020204" pitchFamily="34" charset="-122"/>
                <a:ea typeface="微软雅黑" panose="020B0503020204020204" pitchFamily="34" charset="-122"/>
              </a:rPr>
              <a:t>(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查定生产能力</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计划生产能力</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设计生产能力</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审核生产能力</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B</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解析：本题考查第五章第一节生产能力的种类，计划生产能力又称现实生产能力，故选</a:t>
            </a: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t/>
            </a:r>
            <a:br>
              <a:rPr lang="en-US" altLang="zh-CN" dirty="0"/>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endParaRPr lang="en-US" altLang="zh-CN" dirty="0"/>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B</a:t>
            </a: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解析：</a:t>
            </a:r>
            <a:r>
              <a:rPr lang="zh-CN" altLang="en-US" dirty="0">
                <a:solidFill>
                  <a:schemeClr val="tx1"/>
                </a:solidFill>
                <a:latin typeface="微软雅黑" panose="020B0503020204020204" pitchFamily="34" charset="-122"/>
                <a:ea typeface="微软雅黑" panose="020B0503020204020204" pitchFamily="34" charset="-122"/>
              </a:rPr>
              <a:t>本题考查第一章第二节，行业生命周期分析，</a:t>
            </a:r>
            <a:r>
              <a:rPr lang="en-US" altLang="zh-CN" dirty="0">
                <a:solidFill>
                  <a:schemeClr val="tx1"/>
                </a:solidFill>
                <a:latin typeface="微软雅黑" panose="020B0503020204020204" pitchFamily="34" charset="-122"/>
                <a:ea typeface="微软雅黑" panose="020B0503020204020204" pitchFamily="34" charset="-122"/>
              </a:rPr>
              <a:t>B</a:t>
            </a:r>
            <a:r>
              <a:rPr lang="zh-CN" altLang="en-US" dirty="0">
                <a:solidFill>
                  <a:schemeClr val="tx1"/>
                </a:solidFill>
                <a:latin typeface="微软雅黑" panose="020B0503020204020204" pitchFamily="34" charset="-122"/>
                <a:ea typeface="微软雅黑" panose="020B0503020204020204" pitchFamily="34" charset="-122"/>
              </a:rPr>
              <a:t>为成长期的特点，故错误。</a:t>
            </a:r>
            <a:br>
              <a:rPr lang="zh-CN" altLang="en-US"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24</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下列零部件和产品中，不属于在制品的是</a:t>
            </a:r>
            <a:r>
              <a:rPr lang="en-US" altLang="zh-CN" dirty="0">
                <a:solidFill>
                  <a:schemeClr val="tx1"/>
                </a:solidFill>
                <a:latin typeface="微软雅黑" panose="020B0503020204020204" pitchFamily="34" charset="-122"/>
                <a:ea typeface="微软雅黑" panose="020B0503020204020204" pitchFamily="34" charset="-122"/>
              </a:rPr>
              <a:t>()</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半成品</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办完入库手续的成品</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毛坯</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入库前成品</a:t>
            </a:r>
            <a:r>
              <a:rPr lang="en-US" altLang="zh-CN" dirty="0"/>
              <a:t/>
            </a:r>
            <a:br>
              <a:rPr lang="en-US" altLang="zh-CN" dirty="0"/>
            </a:b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B</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解析：本题考查第五章在制品的类型。</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25</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生产控制的首要步骤是</a:t>
            </a:r>
            <a:r>
              <a:rPr lang="en-US" altLang="zh-CN" dirty="0">
                <a:solidFill>
                  <a:schemeClr val="tx1"/>
                </a:solidFill>
                <a:latin typeface="微软雅黑" panose="020B0503020204020204" pitchFamily="34" charset="-122"/>
                <a:ea typeface="微软雅黑" panose="020B0503020204020204" pitchFamily="34" charset="-122"/>
              </a:rPr>
              <a:t>()</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形成反馈报告</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检验实际执行情况</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确定控制的标准</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执行修正方案</a:t>
            </a:r>
            <a:r>
              <a:rPr lang="en-US" altLang="zh-CN" dirty="0"/>
              <a:t/>
            </a:r>
            <a:br>
              <a:rPr lang="en-US" altLang="zh-CN" dirty="0"/>
            </a:b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C</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解析：本题考查第五章生产控制的步骤，其中第一步为确定控制的标准。</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26</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在企业销售物流的效率评价指标中经济效率指的是</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的比值。</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迅速及时完成销售物流量与销售物流总完成量</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销售物流实现利税与销售物流资金占用</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耗损量与销售物流总完成量</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准确无误完成销售物流量与销售物流总完成量</a:t>
            </a:r>
            <a:r>
              <a:rPr lang="en-US" altLang="zh-CN" dirty="0"/>
              <a:t/>
            </a:r>
            <a:br>
              <a:rPr lang="en-US" altLang="zh-CN" dirty="0"/>
            </a:b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B</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解析：本题考查第六章第五节企业销售物流管理效果的评价，根据题目信息可知选择</a:t>
            </a: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27</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假设企业某种材料的年需求量为</a:t>
            </a:r>
            <a:r>
              <a:rPr lang="en-US" altLang="zh-CN" dirty="0">
                <a:solidFill>
                  <a:schemeClr val="tx1"/>
                </a:solidFill>
                <a:latin typeface="微软雅黑" panose="020B0503020204020204" pitchFamily="34" charset="-122"/>
                <a:ea typeface="微软雅黑" panose="020B0503020204020204" pitchFamily="34" charset="-122"/>
              </a:rPr>
              <a:t>4000</a:t>
            </a:r>
            <a:r>
              <a:rPr lang="zh-CN" altLang="zh-CN" dirty="0">
                <a:solidFill>
                  <a:schemeClr val="tx1"/>
                </a:solidFill>
                <a:latin typeface="微软雅黑" panose="020B0503020204020204" pitchFamily="34" charset="-122"/>
                <a:ea typeface="微软雅黑" panose="020B0503020204020204" pitchFamily="34" charset="-122"/>
              </a:rPr>
              <a:t>吨</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单价为</a:t>
            </a:r>
            <a:r>
              <a:rPr lang="en-US" altLang="zh-CN" dirty="0">
                <a:solidFill>
                  <a:schemeClr val="tx1"/>
                </a:solidFill>
                <a:latin typeface="微软雅黑" panose="020B0503020204020204" pitchFamily="34" charset="-122"/>
                <a:ea typeface="微软雅黑" panose="020B0503020204020204" pitchFamily="34" charset="-122"/>
              </a:rPr>
              <a:t>10000</a:t>
            </a:r>
            <a:r>
              <a:rPr lang="zh-CN" altLang="zh-CN" dirty="0">
                <a:solidFill>
                  <a:schemeClr val="tx1"/>
                </a:solidFill>
                <a:latin typeface="微软雅黑" panose="020B0503020204020204" pitchFamily="34" charset="-122"/>
                <a:ea typeface="微软雅黑" panose="020B0503020204020204" pitchFamily="34" charset="-122"/>
              </a:rPr>
              <a:t>元</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吨</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单次订货费用为</a:t>
            </a:r>
            <a:r>
              <a:rPr lang="en-US" altLang="zh-CN" dirty="0">
                <a:solidFill>
                  <a:schemeClr val="tx1"/>
                </a:solidFill>
                <a:latin typeface="微软雅黑" panose="020B0503020204020204" pitchFamily="34" charset="-122"/>
                <a:ea typeface="微软雅黑" panose="020B0503020204020204" pitchFamily="34" charset="-122"/>
              </a:rPr>
              <a:t>400</a:t>
            </a:r>
            <a:r>
              <a:rPr lang="zh-CN" altLang="zh-CN" dirty="0">
                <a:solidFill>
                  <a:schemeClr val="tx1"/>
                </a:solidFill>
                <a:latin typeface="微软雅黑" panose="020B0503020204020204" pitchFamily="34" charset="-122"/>
                <a:ea typeface="微软雅黑" panose="020B0503020204020204" pitchFamily="34" charset="-122"/>
              </a:rPr>
              <a:t>元</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每吨年保管费率为</a:t>
            </a:r>
            <a:r>
              <a:rPr lang="en-US" altLang="zh-CN" dirty="0">
                <a:solidFill>
                  <a:schemeClr val="tx1"/>
                </a:solidFill>
                <a:latin typeface="微软雅黑" panose="020B0503020204020204" pitchFamily="34" charset="-122"/>
                <a:ea typeface="微软雅黑" panose="020B0503020204020204" pitchFamily="34" charset="-122"/>
              </a:rPr>
              <a:t>0.8%</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则该种原材料的经济订货批量为</a:t>
            </a:r>
            <a:r>
              <a:rPr lang="en-US" altLang="zh-CN" dirty="0">
                <a:solidFill>
                  <a:schemeClr val="tx1"/>
                </a:solidFill>
                <a:latin typeface="微软雅黑" panose="020B0503020204020204" pitchFamily="34" charset="-122"/>
                <a:ea typeface="微软雅黑" panose="020B0503020204020204" pitchFamily="34" charset="-122"/>
              </a:rPr>
              <a:t>(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A.200</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B.150</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C.250</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D.190</a:t>
            </a:r>
            <a:br>
              <a:rPr lang="en-US" altLang="zh-CN" dirty="0">
                <a:solidFill>
                  <a:schemeClr val="tx1"/>
                </a:solidFill>
                <a:latin typeface="微软雅黑" panose="020B0503020204020204" pitchFamily="34" charset="-122"/>
                <a:ea typeface="微软雅黑" panose="020B0503020204020204" pitchFamily="34" charset="-122"/>
              </a:rPr>
            </a:b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A</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解析：本题考查第六章经济订货批量，为每年高频考点，根据公式计算可知</a:t>
            </a: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为正确答案。</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28</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仓储使消费者可以在仼何季节都能购买到粮食</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这主要体现了仓储管理的</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功能</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供需调节</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配送与流通加工</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货物运输能力调节</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价格调节</a:t>
            </a:r>
            <a:r>
              <a:rPr lang="en-US" altLang="zh-CN" dirty="0"/>
              <a:t/>
            </a:r>
            <a:br>
              <a:rPr lang="en-US" altLang="zh-CN" dirty="0"/>
            </a:b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A</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解析：本题考查第六章第四节仓储管理的功能，根据题目信息可知</a:t>
            </a: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为正确答案。</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2</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某企业充分调动高层管理人员的积极性和创造性由高层管理人员集体讲行制定和决策。而后逐步实施总经理的工作</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重点是协调高层管理人员</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使其达成一致。该企业的战略实施模式是</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模式。</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合作型</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指挥型</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文化型</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增长型</a:t>
            </a:r>
          </a:p>
          <a:p>
            <a:pPr>
              <a:lnSpc>
                <a:spcPct val="150000"/>
              </a:lnSpc>
            </a:pP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29</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将货物按订单要求从流通据点运送到收货人的物流活动称为</a:t>
            </a:r>
            <a:r>
              <a:rPr lang="en-US" altLang="zh-CN" dirty="0">
                <a:solidFill>
                  <a:schemeClr val="tx1"/>
                </a:solidFill>
                <a:latin typeface="微软雅黑" panose="020B0503020204020204" pitchFamily="34" charset="-122"/>
                <a:ea typeface="微软雅黑" panose="020B0503020204020204" pitchFamily="34" charset="-122"/>
              </a:rPr>
              <a:t>()</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分销</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包装</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配送</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分流</a:t>
            </a:r>
            <a:r>
              <a:rPr lang="en-US" altLang="zh-CN" dirty="0"/>
              <a:t/>
            </a:r>
            <a:br>
              <a:rPr lang="en-US" altLang="zh-CN" dirty="0"/>
            </a:b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C</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解析：本题考查第六章配送的概念。</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60000"/>
              </a:lnSpc>
            </a:pPr>
            <a:r>
              <a:rPr lang="en-US" altLang="zh-CN" dirty="0">
                <a:solidFill>
                  <a:schemeClr val="tx1"/>
                </a:solidFill>
                <a:latin typeface="微软雅黑" panose="020B0503020204020204" pitchFamily="34" charset="-122"/>
                <a:ea typeface="微软雅黑" panose="020B0503020204020204" pitchFamily="34" charset="-122"/>
              </a:rPr>
              <a:t>30</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生产企业采购管理最基本的目标是</a:t>
            </a: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发现有竞争力的供货商</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减少存货投资和货损损失</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确保生产经营的物资需要</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改善企业内外部的工作关系</a:t>
            </a:r>
            <a:r>
              <a:rPr lang="en-US" altLang="zh-CN" dirty="0"/>
              <a:t/>
            </a:r>
            <a:br>
              <a:rPr lang="en-US" altLang="zh-CN" dirty="0"/>
            </a:b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C</a:t>
            </a: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解析：本题考查第六章采购管理的目标，最基本的是确保生产经营的物资需要。</a:t>
            </a:r>
          </a:p>
          <a:p>
            <a:pPr>
              <a:lnSpc>
                <a:spcPct val="150000"/>
              </a:lnSpc>
            </a:pP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31</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某技术项目预期收益高开发成功率高</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根据项目地图法。该项目属于</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类型项目。</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白象</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珍珠</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牡蛎</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面包和黄油</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B</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解析：本题考查第七章中项目地图法。根据题目信息</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项目预期收益高开发成功率高</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可知该项目属于珍珠类型，故选</a:t>
            </a: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1900" dirty="0">
                <a:solidFill>
                  <a:schemeClr val="tx1"/>
                </a:solidFill>
                <a:latin typeface="微软雅黑" panose="020B0503020204020204" pitchFamily="34" charset="-122"/>
                <a:ea typeface="微软雅黑" panose="020B0503020204020204" pitchFamily="34" charset="-122"/>
              </a:rPr>
              <a:t>32</a:t>
            </a:r>
            <a:r>
              <a:rPr lang="zh-CN" altLang="en-US" sz="1900" dirty="0">
                <a:solidFill>
                  <a:schemeClr val="tx1"/>
                </a:solidFill>
                <a:latin typeface="微软雅黑" panose="020B0503020204020204" pitchFamily="34" charset="-122"/>
                <a:ea typeface="微软雅黑" panose="020B0503020204020204" pitchFamily="34" charset="-122"/>
              </a:rPr>
              <a:t>、</a:t>
            </a:r>
            <a:r>
              <a:rPr lang="zh-CN" altLang="zh-CN" sz="1900" dirty="0">
                <a:solidFill>
                  <a:schemeClr val="tx1"/>
                </a:solidFill>
                <a:latin typeface="微软雅黑" panose="020B0503020204020204" pitchFamily="34" charset="-122"/>
                <a:ea typeface="微软雅黑" panose="020B0503020204020204" pitchFamily="34" charset="-122"/>
              </a:rPr>
              <a:t>某企业高薪聘请顶尖专家组建研发部门专门攻克充电技术</a:t>
            </a:r>
            <a:r>
              <a:rPr lang="zh-CN" altLang="en-US" sz="1900" dirty="0">
                <a:solidFill>
                  <a:schemeClr val="tx1"/>
                </a:solidFill>
                <a:latin typeface="微软雅黑" panose="020B0503020204020204" pitchFamily="34" charset="-122"/>
                <a:ea typeface="微软雅黑" panose="020B0503020204020204" pitchFamily="34" charset="-122"/>
              </a:rPr>
              <a:t>，</a:t>
            </a:r>
            <a:r>
              <a:rPr lang="zh-CN" altLang="zh-CN" sz="1900" dirty="0">
                <a:solidFill>
                  <a:schemeClr val="tx1"/>
                </a:solidFill>
                <a:latin typeface="微软雅黑" panose="020B0503020204020204" pitchFamily="34" charset="-122"/>
                <a:ea typeface="微软雅黑" panose="020B0503020204020204" pitchFamily="34" charset="-122"/>
              </a:rPr>
              <a:t>从技术来源的角度看该企业的这种技术创新战略属于</a:t>
            </a:r>
            <a:r>
              <a:rPr lang="en-US" altLang="zh-CN" sz="1900" dirty="0">
                <a:solidFill>
                  <a:schemeClr val="tx1"/>
                </a:solidFill>
                <a:latin typeface="微软雅黑" panose="020B0503020204020204" pitchFamily="34" charset="-122"/>
                <a:ea typeface="微软雅黑" panose="020B0503020204020204" pitchFamily="34" charset="-122"/>
              </a:rPr>
              <a:t>()</a:t>
            </a:r>
            <a:r>
              <a:rPr lang="zh-CN" altLang="zh-CN" sz="1900" dirty="0">
                <a:solidFill>
                  <a:schemeClr val="tx1"/>
                </a:solidFill>
                <a:latin typeface="微软雅黑" panose="020B0503020204020204" pitchFamily="34" charset="-122"/>
                <a:ea typeface="微软雅黑" panose="020B0503020204020204" pitchFamily="34" charset="-122"/>
              </a:rPr>
              <a:t>。</a:t>
            </a:r>
            <a:r>
              <a:rPr lang="en-US" altLang="zh-CN" sz="1900" dirty="0">
                <a:solidFill>
                  <a:schemeClr val="tx1"/>
                </a:solidFill>
                <a:latin typeface="微软雅黑" panose="020B0503020204020204" pitchFamily="34" charset="-122"/>
                <a:ea typeface="微软雅黑" panose="020B0503020204020204" pitchFamily="34" charset="-122"/>
              </a:rPr>
              <a:t/>
            </a:r>
            <a:br>
              <a:rPr lang="en-US" altLang="zh-CN" sz="1900" dirty="0">
                <a:solidFill>
                  <a:schemeClr val="tx1"/>
                </a:solidFill>
                <a:latin typeface="微软雅黑" panose="020B0503020204020204" pitchFamily="34" charset="-122"/>
                <a:ea typeface="微软雅黑" panose="020B0503020204020204" pitchFamily="34" charset="-122"/>
              </a:rPr>
            </a:br>
            <a:r>
              <a:rPr lang="en-US" altLang="zh-CN" sz="1900" dirty="0">
                <a:solidFill>
                  <a:schemeClr val="tx1"/>
                </a:solidFill>
                <a:latin typeface="微软雅黑" panose="020B0503020204020204" pitchFamily="34" charset="-122"/>
                <a:ea typeface="微软雅黑" panose="020B0503020204020204" pitchFamily="34" charset="-122"/>
              </a:rPr>
              <a:t>A.</a:t>
            </a:r>
            <a:r>
              <a:rPr lang="zh-CN" altLang="zh-CN" sz="1900" dirty="0">
                <a:solidFill>
                  <a:schemeClr val="tx1"/>
                </a:solidFill>
                <a:latin typeface="微软雅黑" panose="020B0503020204020204" pitchFamily="34" charset="-122"/>
                <a:ea typeface="微软雅黑" panose="020B0503020204020204" pitchFamily="34" charset="-122"/>
              </a:rPr>
              <a:t>切入型战略</a:t>
            </a:r>
            <a:r>
              <a:rPr lang="en-US" altLang="zh-CN" sz="1900" dirty="0">
                <a:solidFill>
                  <a:schemeClr val="tx1"/>
                </a:solidFill>
                <a:latin typeface="微软雅黑" panose="020B0503020204020204" pitchFamily="34" charset="-122"/>
                <a:ea typeface="微软雅黑" panose="020B0503020204020204" pitchFamily="34" charset="-122"/>
              </a:rPr>
              <a:t/>
            </a:r>
            <a:br>
              <a:rPr lang="en-US" altLang="zh-CN" sz="1900" dirty="0">
                <a:solidFill>
                  <a:schemeClr val="tx1"/>
                </a:solidFill>
                <a:latin typeface="微软雅黑" panose="020B0503020204020204" pitchFamily="34" charset="-122"/>
                <a:ea typeface="微软雅黑" panose="020B0503020204020204" pitchFamily="34" charset="-122"/>
              </a:rPr>
            </a:br>
            <a:r>
              <a:rPr lang="en-US" altLang="zh-CN" sz="1900" dirty="0">
                <a:solidFill>
                  <a:schemeClr val="tx1"/>
                </a:solidFill>
                <a:latin typeface="微软雅黑" panose="020B0503020204020204" pitchFamily="34" charset="-122"/>
                <a:ea typeface="微软雅黑" panose="020B0503020204020204" pitchFamily="34" charset="-122"/>
              </a:rPr>
              <a:t>B.</a:t>
            </a:r>
            <a:r>
              <a:rPr lang="zh-CN" altLang="zh-CN" sz="1900" dirty="0">
                <a:solidFill>
                  <a:schemeClr val="tx1"/>
                </a:solidFill>
                <a:latin typeface="微软雅黑" panose="020B0503020204020204" pitchFamily="34" charset="-122"/>
                <a:ea typeface="微软雅黑" panose="020B0503020204020204" pitchFamily="34" charset="-122"/>
              </a:rPr>
              <a:t>合作创新战略</a:t>
            </a:r>
            <a:r>
              <a:rPr lang="en-US" altLang="zh-CN" sz="1900" dirty="0">
                <a:solidFill>
                  <a:schemeClr val="tx1"/>
                </a:solidFill>
                <a:latin typeface="微软雅黑" panose="020B0503020204020204" pitchFamily="34" charset="-122"/>
                <a:ea typeface="微软雅黑" panose="020B0503020204020204" pitchFamily="34" charset="-122"/>
              </a:rPr>
              <a:t/>
            </a:r>
            <a:br>
              <a:rPr lang="en-US" altLang="zh-CN" sz="1900" dirty="0">
                <a:solidFill>
                  <a:schemeClr val="tx1"/>
                </a:solidFill>
                <a:latin typeface="微软雅黑" panose="020B0503020204020204" pitchFamily="34" charset="-122"/>
                <a:ea typeface="微软雅黑" panose="020B0503020204020204" pitchFamily="34" charset="-122"/>
              </a:rPr>
            </a:br>
            <a:r>
              <a:rPr lang="en-US" altLang="zh-CN" sz="1900" dirty="0">
                <a:solidFill>
                  <a:schemeClr val="tx1"/>
                </a:solidFill>
                <a:latin typeface="微软雅黑" panose="020B0503020204020204" pitchFamily="34" charset="-122"/>
                <a:ea typeface="微软雅黑" panose="020B0503020204020204" pitchFamily="34" charset="-122"/>
              </a:rPr>
              <a:t>C.</a:t>
            </a:r>
            <a:r>
              <a:rPr lang="zh-CN" altLang="zh-CN" sz="1900" dirty="0">
                <a:solidFill>
                  <a:schemeClr val="tx1"/>
                </a:solidFill>
                <a:latin typeface="微软雅黑" panose="020B0503020204020204" pitchFamily="34" charset="-122"/>
                <a:ea typeface="微软雅黑" panose="020B0503020204020204" pitchFamily="34" charset="-122"/>
              </a:rPr>
              <a:t>技术跟随战略</a:t>
            </a:r>
            <a:r>
              <a:rPr lang="en-US" altLang="zh-CN" sz="1900" dirty="0">
                <a:solidFill>
                  <a:schemeClr val="tx1"/>
                </a:solidFill>
                <a:latin typeface="微软雅黑" panose="020B0503020204020204" pitchFamily="34" charset="-122"/>
                <a:ea typeface="微软雅黑" panose="020B0503020204020204" pitchFamily="34" charset="-122"/>
              </a:rPr>
              <a:t/>
            </a:r>
            <a:br>
              <a:rPr lang="en-US" altLang="zh-CN" sz="1900" dirty="0">
                <a:solidFill>
                  <a:schemeClr val="tx1"/>
                </a:solidFill>
                <a:latin typeface="微软雅黑" panose="020B0503020204020204" pitchFamily="34" charset="-122"/>
                <a:ea typeface="微软雅黑" panose="020B0503020204020204" pitchFamily="34" charset="-122"/>
              </a:rPr>
            </a:br>
            <a:r>
              <a:rPr lang="en-US" altLang="zh-CN" sz="1900" dirty="0">
                <a:solidFill>
                  <a:schemeClr val="tx1"/>
                </a:solidFill>
                <a:latin typeface="微软雅黑" panose="020B0503020204020204" pitchFamily="34" charset="-122"/>
                <a:ea typeface="微软雅黑" panose="020B0503020204020204" pitchFamily="34" charset="-122"/>
              </a:rPr>
              <a:t>D.</a:t>
            </a:r>
            <a:r>
              <a:rPr lang="zh-CN" altLang="zh-CN" sz="1900" dirty="0">
                <a:solidFill>
                  <a:schemeClr val="tx1"/>
                </a:solidFill>
                <a:latin typeface="微软雅黑" panose="020B0503020204020204" pitchFamily="34" charset="-122"/>
                <a:ea typeface="微软雅黑" panose="020B0503020204020204" pitchFamily="34" charset="-122"/>
              </a:rPr>
              <a:t>自主创新战略</a:t>
            </a:r>
            <a:r>
              <a:rPr lang="en-US" altLang="zh-CN" dirty="0"/>
              <a:t/>
            </a:r>
            <a:br>
              <a:rPr lang="en-US" altLang="zh-CN" dirty="0"/>
            </a:b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D</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解析：本题考查第七章第二节技术创新战略的类型。根据题目信息</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高薪聘请顶尖专家组织研发部分专门攻克充电技术</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可知为自主创新战略，故选</a:t>
            </a: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33</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某企业大力推广</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双创</a:t>
            </a:r>
            <a:r>
              <a:rPr lang="en-US" altLang="zh-CN" dirty="0">
                <a:solidFill>
                  <a:schemeClr val="tx1"/>
                </a:solidFill>
                <a:latin typeface="微软雅黑" panose="020B0503020204020204" pitchFamily="34" charset="-122"/>
                <a:ea typeface="微软雅黑" panose="020B0503020204020204" pitchFamily="34" charset="-122"/>
              </a:rPr>
              <a:t>”</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允许员工两年内离开本岗位。从事自己感兴趣的创新工作。企业为员工提供资金设备等这种技术创新的内部组织模式属于</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企业技术中心</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新事业发展部</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内企业</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技术创新小组</a:t>
            </a:r>
            <a:r>
              <a:rPr lang="en-US" altLang="zh-CN" dirty="0"/>
              <a:t/>
            </a:r>
            <a:br>
              <a:rPr lang="en-US" altLang="zh-CN" dirty="0"/>
            </a:b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C</a:t>
            </a: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解析：本题考查第七章第三节企业技术创新的内部组织模式，根据题目信息属于内企业的组织模式，故选</a:t>
            </a: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endParaRPr lang="en-US" altLang="zh-CN" dirty="0"/>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A</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解析：本题考查第一章第一节企业战略实施的模式。根据题目信息，</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充分调动高层管理人员的积极性和创造性，由高层管理人员集体进行战略制定和决策</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，可知为合作型模式。</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34</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党的十九大报告提出的技术创新体系的主体是</a:t>
            </a:r>
            <a:r>
              <a:rPr lang="en-US" altLang="zh-CN" dirty="0">
                <a:solidFill>
                  <a:schemeClr val="tx1"/>
                </a:solidFill>
                <a:latin typeface="微软雅黑" panose="020B0503020204020204" pitchFamily="34" charset="-122"/>
                <a:ea typeface="微软雅黑" panose="020B0503020204020204" pitchFamily="34" charset="-122"/>
              </a:rPr>
              <a:t>()</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社会</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政府</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企业</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市场</a:t>
            </a:r>
            <a:r>
              <a:rPr lang="en-US" altLang="zh-CN" dirty="0"/>
              <a:t/>
            </a:r>
            <a:br>
              <a:rPr lang="en-US" altLang="zh-CN" dirty="0"/>
            </a:b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C</a:t>
            </a: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解析：本题考查第七章第一节国家创新体系，党的十九大报告提出的技术创新体系的主体是企业，故选</a:t>
            </a: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t/>
            </a:r>
            <a:br>
              <a:rPr lang="en-US" altLang="zh-CN" dirty="0"/>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35</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某企业的商标有限期至</a:t>
            </a:r>
            <a:r>
              <a:rPr lang="en-US" altLang="zh-CN" dirty="0">
                <a:solidFill>
                  <a:schemeClr val="tx1"/>
                </a:solidFill>
                <a:latin typeface="微软雅黑" panose="020B0503020204020204" pitchFamily="34" charset="-122"/>
                <a:ea typeface="微软雅黑" panose="020B0503020204020204" pitchFamily="34" charset="-122"/>
              </a:rPr>
              <a:t>2018</a:t>
            </a:r>
            <a:r>
              <a:rPr lang="zh-CN" altLang="zh-CN" dirty="0">
                <a:solidFill>
                  <a:schemeClr val="tx1"/>
                </a:solidFill>
                <a:latin typeface="微软雅黑" panose="020B0503020204020204" pitchFamily="34" charset="-122"/>
                <a:ea typeface="微软雅黑" panose="020B0503020204020204" pitchFamily="34" charset="-122"/>
              </a:rPr>
              <a:t>年</a:t>
            </a:r>
            <a:r>
              <a:rPr lang="en-US" altLang="zh-CN" dirty="0">
                <a:solidFill>
                  <a:schemeClr val="tx1"/>
                </a:solidFill>
                <a:latin typeface="微软雅黑" panose="020B0503020204020204" pitchFamily="34" charset="-122"/>
                <a:ea typeface="微软雅黑" panose="020B0503020204020204" pitchFamily="34" charset="-122"/>
              </a:rPr>
              <a:t>8</a:t>
            </a:r>
            <a:r>
              <a:rPr lang="zh-CN" altLang="zh-CN" dirty="0">
                <a:solidFill>
                  <a:schemeClr val="tx1"/>
                </a:solidFill>
                <a:latin typeface="微软雅黑" panose="020B0503020204020204" pitchFamily="34" charset="-122"/>
                <a:ea typeface="微软雅黑" panose="020B0503020204020204" pitchFamily="34" charset="-122"/>
              </a:rPr>
              <a:t>月</a:t>
            </a:r>
            <a:r>
              <a:rPr lang="en-US" altLang="zh-CN" dirty="0">
                <a:solidFill>
                  <a:schemeClr val="tx1"/>
                </a:solidFill>
                <a:latin typeface="微软雅黑" panose="020B0503020204020204" pitchFamily="34" charset="-122"/>
                <a:ea typeface="微软雅黑" panose="020B0503020204020204" pitchFamily="34" charset="-122"/>
              </a:rPr>
              <a:t>16</a:t>
            </a:r>
            <a:r>
              <a:rPr lang="zh-CN" altLang="zh-CN" dirty="0">
                <a:solidFill>
                  <a:schemeClr val="tx1"/>
                </a:solidFill>
                <a:latin typeface="微软雅黑" panose="020B0503020204020204" pitchFamily="34" charset="-122"/>
                <a:ea typeface="微软雅黑" panose="020B0503020204020204" pitchFamily="34" charset="-122"/>
              </a:rPr>
              <a:t>日该企业于</a:t>
            </a:r>
            <a:r>
              <a:rPr lang="en-US" altLang="zh-CN" dirty="0">
                <a:solidFill>
                  <a:schemeClr val="tx1"/>
                </a:solidFill>
                <a:latin typeface="微软雅黑" panose="020B0503020204020204" pitchFamily="34" charset="-122"/>
                <a:ea typeface="微软雅黑" panose="020B0503020204020204" pitchFamily="34" charset="-122"/>
              </a:rPr>
              <a:t>2018</a:t>
            </a:r>
            <a:r>
              <a:rPr lang="zh-CN" altLang="zh-CN" dirty="0">
                <a:solidFill>
                  <a:schemeClr val="tx1"/>
                </a:solidFill>
                <a:latin typeface="微软雅黑" panose="020B0503020204020204" pitchFamily="34" charset="-122"/>
                <a:ea typeface="微软雅黑" panose="020B0503020204020204" pitchFamily="34" charset="-122"/>
              </a:rPr>
              <a:t>年</a:t>
            </a:r>
            <a:r>
              <a:rPr lang="en-US" altLang="zh-CN" dirty="0">
                <a:solidFill>
                  <a:schemeClr val="tx1"/>
                </a:solidFill>
                <a:latin typeface="微软雅黑" panose="020B0503020204020204" pitchFamily="34" charset="-122"/>
                <a:ea typeface="微软雅黑" panose="020B0503020204020204" pitchFamily="34" charset="-122"/>
              </a:rPr>
              <a:t>10</a:t>
            </a:r>
            <a:r>
              <a:rPr lang="zh-CN" altLang="zh-CN" dirty="0">
                <a:solidFill>
                  <a:schemeClr val="tx1"/>
                </a:solidFill>
                <a:latin typeface="微软雅黑" panose="020B0503020204020204" pitchFamily="34" charset="-122"/>
                <a:ea typeface="微软雅黑" panose="020B0503020204020204" pitchFamily="34" charset="-122"/>
              </a:rPr>
              <a:t>月</a:t>
            </a:r>
            <a:r>
              <a:rPr lang="en-US" altLang="zh-CN" dirty="0">
                <a:solidFill>
                  <a:schemeClr val="tx1"/>
                </a:solidFill>
                <a:latin typeface="微软雅黑" panose="020B0503020204020204" pitchFamily="34" charset="-122"/>
                <a:ea typeface="微软雅黑" panose="020B0503020204020204" pitchFamily="34" charset="-122"/>
              </a:rPr>
              <a:t>11</a:t>
            </a:r>
            <a:r>
              <a:rPr lang="zh-CN" altLang="zh-CN" dirty="0">
                <a:solidFill>
                  <a:schemeClr val="tx1"/>
                </a:solidFill>
                <a:latin typeface="微软雅黑" panose="020B0503020204020204" pitchFamily="34" charset="-122"/>
                <a:ea typeface="微软雅黑" panose="020B0503020204020204" pitchFamily="34" charset="-122"/>
              </a:rPr>
              <a:t>日办理了续展手续</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国家主管部门予以注册则该商标的有效期至</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A.2028</a:t>
            </a:r>
            <a:r>
              <a:rPr lang="zh-CN" altLang="zh-CN" dirty="0">
                <a:solidFill>
                  <a:schemeClr val="tx1"/>
                </a:solidFill>
                <a:latin typeface="微软雅黑" panose="020B0503020204020204" pitchFamily="34" charset="-122"/>
                <a:ea typeface="微软雅黑" panose="020B0503020204020204" pitchFamily="34" charset="-122"/>
              </a:rPr>
              <a:t>年</a:t>
            </a:r>
            <a:r>
              <a:rPr lang="en-US" altLang="zh-CN" dirty="0">
                <a:solidFill>
                  <a:schemeClr val="tx1"/>
                </a:solidFill>
                <a:latin typeface="微软雅黑" panose="020B0503020204020204" pitchFamily="34" charset="-122"/>
                <a:ea typeface="微软雅黑" panose="020B0503020204020204" pitchFamily="34" charset="-122"/>
              </a:rPr>
              <a:t>10</a:t>
            </a:r>
            <a:r>
              <a:rPr lang="zh-CN" altLang="zh-CN" dirty="0">
                <a:solidFill>
                  <a:schemeClr val="tx1"/>
                </a:solidFill>
                <a:latin typeface="微软雅黑" panose="020B0503020204020204" pitchFamily="34" charset="-122"/>
                <a:ea typeface="微软雅黑" panose="020B0503020204020204" pitchFamily="34" charset="-122"/>
              </a:rPr>
              <a:t>月</a:t>
            </a:r>
            <a:r>
              <a:rPr lang="en-US" altLang="zh-CN" dirty="0">
                <a:solidFill>
                  <a:schemeClr val="tx1"/>
                </a:solidFill>
                <a:latin typeface="微软雅黑" panose="020B0503020204020204" pitchFamily="34" charset="-122"/>
                <a:ea typeface="微软雅黑" panose="020B0503020204020204" pitchFamily="34" charset="-122"/>
              </a:rPr>
              <a:t>10</a:t>
            </a:r>
            <a:r>
              <a:rPr lang="zh-CN" altLang="zh-CN" dirty="0">
                <a:solidFill>
                  <a:schemeClr val="tx1"/>
                </a:solidFill>
                <a:latin typeface="微软雅黑" panose="020B0503020204020204" pitchFamily="34" charset="-122"/>
                <a:ea typeface="微软雅黑" panose="020B0503020204020204" pitchFamily="34" charset="-122"/>
              </a:rPr>
              <a:t>日</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B.2028</a:t>
            </a:r>
            <a:r>
              <a:rPr lang="zh-CN" altLang="zh-CN" dirty="0">
                <a:solidFill>
                  <a:schemeClr val="tx1"/>
                </a:solidFill>
                <a:latin typeface="微软雅黑" panose="020B0503020204020204" pitchFamily="34" charset="-122"/>
                <a:ea typeface="微软雅黑" panose="020B0503020204020204" pitchFamily="34" charset="-122"/>
              </a:rPr>
              <a:t>年</a:t>
            </a:r>
            <a:r>
              <a:rPr lang="en-US" altLang="zh-CN" dirty="0">
                <a:solidFill>
                  <a:schemeClr val="tx1"/>
                </a:solidFill>
                <a:latin typeface="微软雅黑" panose="020B0503020204020204" pitchFamily="34" charset="-122"/>
                <a:ea typeface="微软雅黑" panose="020B0503020204020204" pitchFamily="34" charset="-122"/>
              </a:rPr>
              <a:t>10</a:t>
            </a:r>
            <a:r>
              <a:rPr lang="zh-CN" altLang="zh-CN" dirty="0">
                <a:solidFill>
                  <a:schemeClr val="tx1"/>
                </a:solidFill>
                <a:latin typeface="微软雅黑" panose="020B0503020204020204" pitchFamily="34" charset="-122"/>
                <a:ea typeface="微软雅黑" panose="020B0503020204020204" pitchFamily="34" charset="-122"/>
              </a:rPr>
              <a:t>月</a:t>
            </a:r>
            <a:r>
              <a:rPr lang="en-US" altLang="zh-CN" dirty="0">
                <a:solidFill>
                  <a:schemeClr val="tx1"/>
                </a:solidFill>
                <a:latin typeface="微软雅黑" panose="020B0503020204020204" pitchFamily="34" charset="-122"/>
                <a:ea typeface="微软雅黑" panose="020B0503020204020204" pitchFamily="34" charset="-122"/>
              </a:rPr>
              <a:t>11</a:t>
            </a:r>
            <a:r>
              <a:rPr lang="zh-CN" altLang="zh-CN" dirty="0">
                <a:solidFill>
                  <a:schemeClr val="tx1"/>
                </a:solidFill>
                <a:latin typeface="微软雅黑" panose="020B0503020204020204" pitchFamily="34" charset="-122"/>
                <a:ea typeface="微软雅黑" panose="020B0503020204020204" pitchFamily="34" charset="-122"/>
              </a:rPr>
              <a:t>日</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C.2028</a:t>
            </a:r>
            <a:r>
              <a:rPr lang="zh-CN" altLang="zh-CN" dirty="0">
                <a:solidFill>
                  <a:schemeClr val="tx1"/>
                </a:solidFill>
                <a:latin typeface="微软雅黑" panose="020B0503020204020204" pitchFamily="34" charset="-122"/>
                <a:ea typeface="微软雅黑" panose="020B0503020204020204" pitchFamily="34" charset="-122"/>
              </a:rPr>
              <a:t>年</a:t>
            </a:r>
            <a:r>
              <a:rPr lang="en-US" altLang="zh-CN" dirty="0">
                <a:solidFill>
                  <a:schemeClr val="tx1"/>
                </a:solidFill>
                <a:latin typeface="微软雅黑" panose="020B0503020204020204" pitchFamily="34" charset="-122"/>
                <a:ea typeface="微软雅黑" panose="020B0503020204020204" pitchFamily="34" charset="-122"/>
              </a:rPr>
              <a:t>8</a:t>
            </a:r>
            <a:r>
              <a:rPr lang="zh-CN" altLang="zh-CN" dirty="0">
                <a:solidFill>
                  <a:schemeClr val="tx1"/>
                </a:solidFill>
                <a:latin typeface="微软雅黑" panose="020B0503020204020204" pitchFamily="34" charset="-122"/>
                <a:ea typeface="微软雅黑" panose="020B0503020204020204" pitchFamily="34" charset="-122"/>
              </a:rPr>
              <a:t>月</a:t>
            </a:r>
            <a:r>
              <a:rPr lang="en-US" altLang="zh-CN" dirty="0">
                <a:solidFill>
                  <a:schemeClr val="tx1"/>
                </a:solidFill>
                <a:latin typeface="微软雅黑" panose="020B0503020204020204" pitchFamily="34" charset="-122"/>
                <a:ea typeface="微软雅黑" panose="020B0503020204020204" pitchFamily="34" charset="-122"/>
              </a:rPr>
              <a:t>15</a:t>
            </a:r>
            <a:r>
              <a:rPr lang="zh-CN" altLang="zh-CN" dirty="0">
                <a:solidFill>
                  <a:schemeClr val="tx1"/>
                </a:solidFill>
                <a:latin typeface="微软雅黑" panose="020B0503020204020204" pitchFamily="34" charset="-122"/>
                <a:ea typeface="微软雅黑" panose="020B0503020204020204" pitchFamily="34" charset="-122"/>
              </a:rPr>
              <a:t>日</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D.2028</a:t>
            </a:r>
            <a:r>
              <a:rPr lang="zh-CN" altLang="zh-CN" dirty="0">
                <a:solidFill>
                  <a:schemeClr val="tx1"/>
                </a:solidFill>
                <a:latin typeface="微软雅黑" panose="020B0503020204020204" pitchFamily="34" charset="-122"/>
                <a:ea typeface="微软雅黑" panose="020B0503020204020204" pitchFamily="34" charset="-122"/>
              </a:rPr>
              <a:t>年</a:t>
            </a:r>
            <a:r>
              <a:rPr lang="en-US" altLang="zh-CN" dirty="0">
                <a:solidFill>
                  <a:schemeClr val="tx1"/>
                </a:solidFill>
                <a:latin typeface="微软雅黑" panose="020B0503020204020204" pitchFamily="34" charset="-122"/>
                <a:ea typeface="微软雅黑" panose="020B0503020204020204" pitchFamily="34" charset="-122"/>
              </a:rPr>
              <a:t>8</a:t>
            </a:r>
            <a:r>
              <a:rPr lang="zh-CN" altLang="zh-CN" dirty="0">
                <a:solidFill>
                  <a:schemeClr val="tx1"/>
                </a:solidFill>
                <a:latin typeface="微软雅黑" panose="020B0503020204020204" pitchFamily="34" charset="-122"/>
                <a:ea typeface="微软雅黑" panose="020B0503020204020204" pitchFamily="34" charset="-122"/>
              </a:rPr>
              <a:t>月</a:t>
            </a:r>
            <a:r>
              <a:rPr lang="en-US" altLang="zh-CN" dirty="0">
                <a:solidFill>
                  <a:schemeClr val="tx1"/>
                </a:solidFill>
                <a:latin typeface="微软雅黑" panose="020B0503020204020204" pitchFamily="34" charset="-122"/>
                <a:ea typeface="微软雅黑" panose="020B0503020204020204" pitchFamily="34" charset="-122"/>
              </a:rPr>
              <a:t>16</a:t>
            </a:r>
            <a:r>
              <a:rPr lang="zh-CN" altLang="zh-CN" dirty="0">
                <a:solidFill>
                  <a:schemeClr val="tx1"/>
                </a:solidFill>
                <a:latin typeface="微软雅黑" panose="020B0503020204020204" pitchFamily="34" charset="-122"/>
                <a:ea typeface="微软雅黑" panose="020B0503020204020204" pitchFamily="34" charset="-122"/>
              </a:rPr>
              <a:t>日</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D</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解析：本题考查第七章第四节，知识产权管理中商标权的有效期。商标每次续展注册的有效期为</a:t>
            </a:r>
            <a:r>
              <a:rPr lang="en-US" altLang="zh-CN" dirty="0">
                <a:solidFill>
                  <a:schemeClr val="tx1"/>
                </a:solidFill>
                <a:latin typeface="微软雅黑" panose="020B0503020204020204" pitchFamily="34" charset="-122"/>
                <a:ea typeface="微软雅黑" panose="020B0503020204020204" pitchFamily="34" charset="-122"/>
              </a:rPr>
              <a:t>10</a:t>
            </a:r>
            <a:r>
              <a:rPr lang="zh-CN" altLang="zh-CN" dirty="0">
                <a:solidFill>
                  <a:schemeClr val="tx1"/>
                </a:solidFill>
                <a:latin typeface="微软雅黑" panose="020B0503020204020204" pitchFamily="34" charset="-122"/>
                <a:ea typeface="微软雅黑" panose="020B0503020204020204" pitchFamily="34" charset="-122"/>
              </a:rPr>
              <a:t>年，自该商标上一届有效期满次日起计算，故选</a:t>
            </a: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51155" y="521970"/>
            <a:ext cx="8441690" cy="3909060"/>
          </a:xfrm>
        </p:spPr>
        <p:txBody>
          <a:bodyPr>
            <a:normAutofit lnSpcReduction="10000"/>
          </a:bodyPr>
          <a:lstStyle/>
          <a:p>
            <a:pPr>
              <a:lnSpc>
                <a:spcPct val="15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36</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甲企业拟购买一项新技术。经预测</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该技术可再使用</a:t>
            </a:r>
            <a:r>
              <a:rPr lang="en-US" altLang="zh-CN" dirty="0">
                <a:solidFill>
                  <a:schemeClr val="tx1"/>
                </a:solidFill>
                <a:latin typeface="微软雅黑" panose="020B0503020204020204" pitchFamily="34" charset="-122"/>
                <a:ea typeface="微软雅黑" panose="020B0503020204020204" pitchFamily="34" charset="-122"/>
              </a:rPr>
              <a:t>5</a:t>
            </a:r>
            <a:r>
              <a:rPr lang="zh-CN" altLang="zh-CN" dirty="0">
                <a:solidFill>
                  <a:schemeClr val="tx1"/>
                </a:solidFill>
                <a:latin typeface="微软雅黑" panose="020B0503020204020204" pitchFamily="34" charset="-122"/>
                <a:ea typeface="微软雅黑" panose="020B0503020204020204" pitchFamily="34" charset="-122"/>
              </a:rPr>
              <a:t>年。采用该项新技术后</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甲企业产品价格比同类产品每件可提高</a:t>
            </a:r>
            <a:r>
              <a:rPr lang="en-US" altLang="zh-CN" dirty="0">
                <a:solidFill>
                  <a:schemeClr val="tx1"/>
                </a:solidFill>
                <a:latin typeface="微软雅黑" panose="020B0503020204020204" pitchFamily="34" charset="-122"/>
                <a:ea typeface="微软雅黑" panose="020B0503020204020204" pitchFamily="34" charset="-122"/>
              </a:rPr>
              <a:t>20</a:t>
            </a:r>
            <a:r>
              <a:rPr lang="zh-CN" altLang="zh-CN" dirty="0">
                <a:solidFill>
                  <a:schemeClr val="tx1"/>
                </a:solidFill>
                <a:latin typeface="微软雅黑" panose="020B0503020204020204" pitchFamily="34" charset="-122"/>
                <a:ea typeface="微软雅黑" panose="020B0503020204020204" pitchFamily="34" charset="-122"/>
              </a:rPr>
              <a:t>元</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预计未来</a:t>
            </a:r>
            <a:r>
              <a:rPr lang="en-US" altLang="zh-CN" dirty="0">
                <a:solidFill>
                  <a:schemeClr val="tx1"/>
                </a:solidFill>
                <a:latin typeface="微软雅黑" panose="020B0503020204020204" pitchFamily="34" charset="-122"/>
                <a:ea typeface="微软雅黑" panose="020B0503020204020204" pitchFamily="34" charset="-122"/>
              </a:rPr>
              <a:t>5</a:t>
            </a:r>
            <a:r>
              <a:rPr lang="zh-CN" altLang="zh-CN" dirty="0">
                <a:solidFill>
                  <a:schemeClr val="tx1"/>
                </a:solidFill>
                <a:latin typeface="微软雅黑" panose="020B0503020204020204" pitchFamily="34" charset="-122"/>
                <a:ea typeface="微软雅黑" panose="020B0503020204020204" pitchFamily="34" charset="-122"/>
              </a:rPr>
              <a:t>年产品的年销量分别为</a:t>
            </a:r>
            <a:r>
              <a:rPr lang="en-US" altLang="zh-CN" dirty="0">
                <a:solidFill>
                  <a:schemeClr val="tx1"/>
                </a:solidFill>
                <a:latin typeface="微软雅黑" panose="020B0503020204020204" pitchFamily="34" charset="-122"/>
                <a:ea typeface="微软雅黑" panose="020B0503020204020204" pitchFamily="34" charset="-122"/>
              </a:rPr>
              <a:t>6</a:t>
            </a:r>
            <a:r>
              <a:rPr lang="zh-CN" altLang="zh-CN" dirty="0">
                <a:solidFill>
                  <a:schemeClr val="tx1"/>
                </a:solidFill>
                <a:latin typeface="微软雅黑" panose="020B0503020204020204" pitchFamily="34" charset="-122"/>
                <a:ea typeface="微软雅黑" panose="020B0503020204020204" pitchFamily="34" charset="-122"/>
              </a:rPr>
              <a:t>万件、</a:t>
            </a:r>
            <a:r>
              <a:rPr lang="en-US" altLang="zh-CN" dirty="0">
                <a:solidFill>
                  <a:schemeClr val="tx1"/>
                </a:solidFill>
                <a:latin typeface="微软雅黑" panose="020B0503020204020204" pitchFamily="34" charset="-122"/>
                <a:ea typeface="微软雅黑" panose="020B0503020204020204" pitchFamily="34" charset="-122"/>
              </a:rPr>
              <a:t>6</a:t>
            </a:r>
            <a:r>
              <a:rPr lang="zh-CN" altLang="zh-CN" dirty="0">
                <a:solidFill>
                  <a:schemeClr val="tx1"/>
                </a:solidFill>
                <a:latin typeface="微软雅黑" panose="020B0503020204020204" pitchFamily="34" charset="-122"/>
                <a:ea typeface="微软雅黑" panose="020B0503020204020204" pitchFamily="34" charset="-122"/>
              </a:rPr>
              <a:t>万件、</a:t>
            </a:r>
            <a:r>
              <a:rPr lang="en-US" altLang="zh-CN" dirty="0">
                <a:solidFill>
                  <a:schemeClr val="tx1"/>
                </a:solidFill>
                <a:latin typeface="微软雅黑" panose="020B0503020204020204" pitchFamily="34" charset="-122"/>
                <a:ea typeface="微软雅黑" panose="020B0503020204020204" pitchFamily="34" charset="-122"/>
              </a:rPr>
              <a:t>7</a:t>
            </a:r>
            <a:r>
              <a:rPr lang="zh-CN" altLang="zh-CN" dirty="0">
                <a:solidFill>
                  <a:schemeClr val="tx1"/>
                </a:solidFill>
                <a:latin typeface="微软雅黑" panose="020B0503020204020204" pitchFamily="34" charset="-122"/>
                <a:ea typeface="微软雅黑" panose="020B0503020204020204" pitchFamily="34" charset="-122"/>
              </a:rPr>
              <a:t>万件、</a:t>
            </a:r>
            <a:r>
              <a:rPr lang="en-US" altLang="zh-CN" dirty="0">
                <a:solidFill>
                  <a:schemeClr val="tx1"/>
                </a:solidFill>
                <a:latin typeface="微软雅黑" panose="020B0503020204020204" pitchFamily="34" charset="-122"/>
                <a:ea typeface="微软雅黑" panose="020B0503020204020204" pitchFamily="34" charset="-122"/>
              </a:rPr>
              <a:t>5</a:t>
            </a:r>
            <a:r>
              <a:rPr lang="zh-CN" altLang="zh-CN" dirty="0">
                <a:solidFill>
                  <a:schemeClr val="tx1"/>
                </a:solidFill>
                <a:latin typeface="微软雅黑" panose="020B0503020204020204" pitchFamily="34" charset="-122"/>
                <a:ea typeface="微软雅黑" panose="020B0503020204020204" pitchFamily="34" charset="-122"/>
              </a:rPr>
              <a:t>万件、</a:t>
            </a:r>
            <a:r>
              <a:rPr lang="en-US" altLang="zh-CN" dirty="0">
                <a:solidFill>
                  <a:schemeClr val="tx1"/>
                </a:solidFill>
                <a:latin typeface="微软雅黑" panose="020B0503020204020204" pitchFamily="34" charset="-122"/>
                <a:ea typeface="微软雅黑" panose="020B0503020204020204" pitchFamily="34" charset="-122"/>
              </a:rPr>
              <a:t>5</a:t>
            </a:r>
            <a:r>
              <a:rPr lang="zh-CN" altLang="zh-CN" dirty="0">
                <a:solidFill>
                  <a:schemeClr val="tx1"/>
                </a:solidFill>
                <a:latin typeface="微软雅黑" panose="020B0503020204020204" pitchFamily="34" charset="-122"/>
                <a:ea typeface="微软雅黑" panose="020B0503020204020204" pitchFamily="34" charset="-122"/>
              </a:rPr>
              <a:t>万件。根据行业投资收益率</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折现率确定为</a:t>
            </a:r>
            <a:r>
              <a:rPr lang="en-US" altLang="zh-CN" dirty="0">
                <a:solidFill>
                  <a:schemeClr val="tx1"/>
                </a:solidFill>
                <a:latin typeface="微软雅黑" panose="020B0503020204020204" pitchFamily="34" charset="-122"/>
                <a:ea typeface="微软雅黑" panose="020B0503020204020204" pitchFamily="34" charset="-122"/>
              </a:rPr>
              <a:t>10%</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复利现值系数见下表</a:t>
            </a:r>
            <a:r>
              <a:rPr lang="zh-CN" altLang="en-US" dirty="0">
                <a:solidFill>
                  <a:schemeClr val="tx1"/>
                </a:solidFill>
                <a:latin typeface="微软雅黑" panose="020B0503020204020204" pitchFamily="34" charset="-122"/>
                <a:ea typeface="微软雅黑" panose="020B0503020204020204" pitchFamily="34" charset="-122"/>
              </a:rPr>
              <a:t>：</a:t>
            </a: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根据效益模型计算</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该项新技术的价格为</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万元。</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 396.58     B. 32.62       C. 443.74     D. 460.26</a:t>
            </a:r>
            <a:endParaRPr lang="zh-CN" altLang="en-US" dirty="0">
              <a:solidFill>
                <a:schemeClr val="tx1"/>
              </a:solidFill>
              <a:latin typeface="微软雅黑" panose="020B0503020204020204" pitchFamily="34" charset="-122"/>
              <a:ea typeface="微软雅黑" panose="020B0503020204020204" pitchFamily="34" charset="-122"/>
            </a:endParaRPr>
          </a:p>
        </p:txBody>
      </p:sp>
      <p:graphicFrame>
        <p:nvGraphicFramePr>
          <p:cNvPr id="5" name="表格 5"/>
          <p:cNvGraphicFramePr>
            <a:graphicFrameLocks noGrp="1"/>
          </p:cNvGraphicFramePr>
          <p:nvPr>
            <p:custDataLst>
              <p:tags r:id="rId1"/>
            </p:custDataLst>
          </p:nvPr>
        </p:nvGraphicFramePr>
        <p:xfrm>
          <a:off x="927274" y="2654166"/>
          <a:ext cx="6096000" cy="74168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370840">
                <a:tc>
                  <a:txBody>
                    <a:bodyPr/>
                    <a:lstStyle/>
                    <a:p>
                      <a:r>
                        <a:rPr lang="en-US" altLang="zh-CN" dirty="0"/>
                        <a:t>N</a:t>
                      </a:r>
                      <a:endParaRPr lang="zh-CN" altLang="en-US" dirty="0"/>
                    </a:p>
                  </a:txBody>
                  <a:tcPr/>
                </a:tc>
                <a:tc>
                  <a:txBody>
                    <a:bodyPr/>
                    <a:lstStyle/>
                    <a:p>
                      <a:r>
                        <a:rPr lang="en-US" altLang="zh-CN" dirty="0"/>
                        <a:t>1</a:t>
                      </a:r>
                      <a:endParaRPr lang="zh-CN" altLang="en-US" dirty="0"/>
                    </a:p>
                  </a:txBody>
                  <a:tcPr/>
                </a:tc>
                <a:tc>
                  <a:txBody>
                    <a:bodyPr/>
                    <a:lstStyle/>
                    <a:p>
                      <a:r>
                        <a:rPr lang="en-US" altLang="zh-CN" dirty="0"/>
                        <a:t>2</a:t>
                      </a:r>
                      <a:endParaRPr lang="zh-CN" altLang="en-US" dirty="0"/>
                    </a:p>
                  </a:txBody>
                  <a:tcPr/>
                </a:tc>
                <a:tc>
                  <a:txBody>
                    <a:bodyPr/>
                    <a:lstStyle/>
                    <a:p>
                      <a:r>
                        <a:rPr lang="en-US" altLang="zh-CN" dirty="0"/>
                        <a:t>3</a:t>
                      </a:r>
                      <a:endParaRPr lang="zh-CN" altLang="en-US" dirty="0"/>
                    </a:p>
                  </a:txBody>
                  <a:tcPr/>
                </a:tc>
                <a:tc>
                  <a:txBody>
                    <a:bodyPr/>
                    <a:lstStyle/>
                    <a:p>
                      <a:r>
                        <a:rPr lang="en-US" altLang="zh-CN" dirty="0"/>
                        <a:t>4</a:t>
                      </a:r>
                      <a:endParaRPr lang="zh-CN" altLang="en-US" dirty="0"/>
                    </a:p>
                  </a:txBody>
                  <a:tcPr/>
                </a:tc>
                <a:tc>
                  <a:txBody>
                    <a:bodyPr/>
                    <a:lstStyle/>
                    <a:p>
                      <a:r>
                        <a:rPr lang="en-US" altLang="zh-CN" dirty="0"/>
                        <a:t>5</a:t>
                      </a:r>
                      <a:endParaRPr lang="zh-CN" altLang="en-US" dirty="0"/>
                    </a:p>
                  </a:txBody>
                  <a:tcPr/>
                </a:tc>
              </a:tr>
              <a:tr h="370840">
                <a:tc>
                  <a:txBody>
                    <a:bodyPr/>
                    <a:lstStyle/>
                    <a:p>
                      <a:r>
                        <a:rPr lang="en-US" altLang="zh-CN" dirty="0"/>
                        <a:t>10%</a:t>
                      </a:r>
                      <a:endParaRPr lang="zh-CN" altLang="en-US" dirty="0"/>
                    </a:p>
                  </a:txBody>
                  <a:tcPr/>
                </a:tc>
                <a:tc>
                  <a:txBody>
                    <a:bodyPr/>
                    <a:lstStyle/>
                    <a:p>
                      <a:r>
                        <a:rPr lang="en-US" altLang="zh-CN" dirty="0"/>
                        <a:t>0.909</a:t>
                      </a:r>
                      <a:endParaRPr lang="zh-CN" altLang="en-US" dirty="0"/>
                    </a:p>
                  </a:txBody>
                  <a:tcPr/>
                </a:tc>
                <a:tc>
                  <a:txBody>
                    <a:bodyPr/>
                    <a:lstStyle/>
                    <a:p>
                      <a:r>
                        <a:rPr lang="en-US" altLang="zh-CN" dirty="0"/>
                        <a:t>0.826</a:t>
                      </a:r>
                      <a:endParaRPr lang="zh-CN" altLang="en-US" dirty="0"/>
                    </a:p>
                  </a:txBody>
                  <a:tcPr/>
                </a:tc>
                <a:tc>
                  <a:txBody>
                    <a:bodyPr/>
                    <a:lstStyle/>
                    <a:p>
                      <a:r>
                        <a:rPr lang="en-US" altLang="zh-CN" dirty="0"/>
                        <a:t>0.751</a:t>
                      </a:r>
                      <a:endParaRPr lang="zh-CN" altLang="en-US" dirty="0"/>
                    </a:p>
                  </a:txBody>
                  <a:tcPr/>
                </a:tc>
                <a:tc>
                  <a:txBody>
                    <a:bodyPr/>
                    <a:lstStyle/>
                    <a:p>
                      <a:r>
                        <a:rPr lang="en-US" altLang="zh-CN" dirty="0"/>
                        <a:t>0.683</a:t>
                      </a:r>
                      <a:endParaRPr lang="zh-CN" altLang="en-US" dirty="0"/>
                    </a:p>
                  </a:txBody>
                  <a:tcPr/>
                </a:tc>
                <a:tc>
                  <a:txBody>
                    <a:bodyPr/>
                    <a:lstStyle/>
                    <a:p>
                      <a:r>
                        <a:rPr lang="en-US" altLang="zh-CN" dirty="0"/>
                        <a:t>0.621</a:t>
                      </a:r>
                      <a:endParaRPr lang="zh-CN" altLang="en-US" dirty="0"/>
                    </a:p>
                  </a:txBody>
                  <a:tcPr/>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C</a:t>
            </a: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解析：本题考查第七章第四节技术价值的评估方法，效益模型的计算。根据题目信息可知，</a:t>
            </a:r>
            <a:r>
              <a:rPr lang="en-US" altLang="zh-CN" dirty="0">
                <a:solidFill>
                  <a:schemeClr val="tx1"/>
                </a:solidFill>
                <a:latin typeface="微软雅黑" panose="020B0503020204020204" pitchFamily="34" charset="-122"/>
                <a:ea typeface="微软雅黑" panose="020B0503020204020204" pitchFamily="34" charset="-122"/>
              </a:rPr>
              <a:t>P=20×(6×0.909+6×0.826+7×0.751+5×0.683+5×0.621)=443.74</a:t>
            </a:r>
            <a:r>
              <a:rPr lang="zh-CN" altLang="zh-CN" dirty="0">
                <a:solidFill>
                  <a:schemeClr val="tx1"/>
                </a:solidFill>
                <a:latin typeface="微软雅黑" panose="020B0503020204020204" pitchFamily="34" charset="-122"/>
                <a:ea typeface="微软雅黑" panose="020B0503020204020204" pitchFamily="34" charset="-122"/>
              </a:rPr>
              <a:t>万元，故选</a:t>
            </a: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37</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为了适应消费者对手机大屏功能的需要了</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某公司推出</a:t>
            </a:r>
            <a:r>
              <a:rPr lang="en-US" altLang="zh-CN" dirty="0">
                <a:solidFill>
                  <a:schemeClr val="tx1"/>
                </a:solidFill>
                <a:latin typeface="微软雅黑" panose="020B0503020204020204" pitchFamily="34" charset="-122"/>
                <a:ea typeface="微软雅黑" panose="020B0503020204020204" pitchFamily="34" charset="-122"/>
              </a:rPr>
              <a:t>6</a:t>
            </a:r>
            <a:r>
              <a:rPr lang="zh-CN" altLang="zh-CN" dirty="0">
                <a:solidFill>
                  <a:schemeClr val="tx1"/>
                </a:solidFill>
                <a:latin typeface="微软雅黑" panose="020B0503020204020204" pitchFamily="34" charset="-122"/>
                <a:ea typeface="微软雅黑" panose="020B0503020204020204" pitchFamily="34" charset="-122"/>
              </a:rPr>
              <a:t>英寸手机</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全面替代现有的</a:t>
            </a:r>
            <a:r>
              <a:rPr lang="en-US" altLang="zh-CN" dirty="0">
                <a:solidFill>
                  <a:schemeClr val="tx1"/>
                </a:solidFill>
                <a:latin typeface="微软雅黑" panose="020B0503020204020204" pitchFamily="34" charset="-122"/>
                <a:ea typeface="微软雅黑" panose="020B0503020204020204" pitchFamily="34" charset="-122"/>
              </a:rPr>
              <a:t>5</a:t>
            </a:r>
            <a:r>
              <a:rPr lang="zh-CN" altLang="zh-CN" dirty="0">
                <a:solidFill>
                  <a:schemeClr val="tx1"/>
                </a:solidFill>
                <a:latin typeface="微软雅黑" panose="020B0503020204020204" pitchFamily="34" charset="-122"/>
                <a:ea typeface="微软雅黑" panose="020B0503020204020204" pitchFamily="34" charset="-122"/>
              </a:rPr>
              <a:t>英寸手机</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从技术创新对象的角度来看</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这种创新属于</a:t>
            </a:r>
            <a:r>
              <a:rPr lang="en-US" altLang="zh-CN" dirty="0">
                <a:solidFill>
                  <a:schemeClr val="tx1"/>
                </a:solidFill>
                <a:latin typeface="微软雅黑" panose="020B0503020204020204" pitchFamily="34" charset="-122"/>
                <a:ea typeface="微软雅黑" panose="020B0503020204020204" pitchFamily="34" charset="-122"/>
              </a:rPr>
              <a:t>(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集成创新</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产品创新</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工艺创新</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原始创新</a:t>
            </a:r>
            <a:r>
              <a:rPr lang="en-US" altLang="zh-CN" dirty="0"/>
              <a:t/>
            </a:r>
            <a:br>
              <a:rPr lang="en-US" altLang="zh-CN" dirty="0"/>
            </a:br>
            <a:endParaRPr lang="zh-CN" altLang="en-US" dirty="0">
              <a:solidFill>
                <a:schemeClr val="tx1"/>
              </a:solidFill>
              <a:latin typeface="微软雅黑" panose="020B0503020204020204" pitchFamily="34" charset="-122"/>
              <a:ea typeface="微软雅黑" panose="020B0503020204020204" pitchFamily="34" charset="-122"/>
            </a:endParaRPr>
          </a:p>
        </p:txBody>
      </p:sp>
      <p:sp>
        <p:nvSpPr>
          <p:cNvPr id="7" name="Rectangle 3"/>
          <p:cNvSpPr>
            <a:spLocks noChangeArrowheads="1"/>
          </p:cNvSpPr>
          <p:nvPr/>
        </p:nvSpPr>
        <p:spPr bwMode="auto">
          <a:xfrm>
            <a:off x="1043608" y="1294901"/>
            <a:ext cx="184731" cy="12899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spAutoFit/>
          </a:bodyPr>
          <a:lstStyle/>
          <a:p>
            <a:pPr marL="0" marR="0" lvl="0" indent="0" algn="l" defTabSz="914400" rtl="0" eaLnBrk="0" fontAlgn="base" latinLnBrk="0" hangingPunct="0">
              <a:lnSpc>
                <a:spcPct val="150000"/>
              </a:lnSpc>
              <a:spcBef>
                <a:spcPct val="0"/>
              </a:spcBef>
              <a:spcAft>
                <a:spcPct val="0"/>
              </a:spcAft>
              <a:buClrTx/>
              <a:buSzTx/>
              <a:buFontTx/>
              <a:buNone/>
            </a:pPr>
            <a:endParaRPr lang="en-US" altLang="zh-CN" dirty="0">
              <a:latin typeface="微软雅黑" panose="020B0503020204020204" pitchFamily="34" charset="-122"/>
              <a:ea typeface="微软雅黑" panose="020B0503020204020204" pitchFamily="34" charset="-122"/>
            </a:endParaRPr>
          </a:p>
          <a:p>
            <a:pPr marL="0" marR="0" lvl="0" indent="0" algn="l" defTabSz="914400" rtl="0" eaLnBrk="0" fontAlgn="base" latinLnBrk="0" hangingPunct="0">
              <a:lnSpc>
                <a:spcPct val="150000"/>
              </a:lnSpc>
              <a:spcBef>
                <a:spcPct val="0"/>
              </a:spcBef>
              <a:spcAft>
                <a:spcPct val="0"/>
              </a:spcAft>
              <a:buClrTx/>
              <a:buSzTx/>
              <a:buFontTx/>
              <a:buNone/>
            </a:pPr>
            <a:endParaRPr lang="en-US" altLang="zh-CN" dirty="0">
              <a:latin typeface="微软雅黑" panose="020B0503020204020204" pitchFamily="34" charset="-122"/>
              <a:ea typeface="微软雅黑" panose="020B0503020204020204" pitchFamily="34" charset="-122"/>
            </a:endParaRPr>
          </a:p>
          <a:p>
            <a:pPr marL="0" marR="0" lvl="0" indent="0" algn="l" defTabSz="914400" rtl="0" eaLnBrk="0" fontAlgn="base" latinLnBrk="0" hangingPunct="0">
              <a:lnSpc>
                <a:spcPct val="150000"/>
              </a:lnSpc>
              <a:spcBef>
                <a:spcPct val="0"/>
              </a:spcBef>
              <a:spcAft>
                <a:spcPct val="0"/>
              </a:spcAft>
              <a:buClrTx/>
              <a:buSzTx/>
              <a:buFontTx/>
              <a:buNone/>
            </a:pPr>
            <a:endParaRPr lang="en-US" altLang="zh-CN" dirty="0">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B</a:t>
            </a: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解析：本题考查第七章第一节产品创新的概念。</a:t>
            </a:r>
          </a:p>
        </p:txBody>
      </p:sp>
    </p:spTree>
  </p:cSld>
  <p:clrMapOvr>
    <a:masterClrMapping/>
  </p:clrMapOvr>
  <p:timing>
    <p:tnLst>
      <p:par>
        <p:cTn xmlns:p14="http://schemas.microsoft.com/office/powerpoint/2010/mai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38</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下列人力资源需求预测方法中能够避免参加预测的专家因身体地位的差别</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人际关系及群体压力等因素对意见表达的影响的定性方法是</a:t>
            </a:r>
            <a:r>
              <a:rPr lang="en-US" altLang="zh-CN" dirty="0">
                <a:solidFill>
                  <a:schemeClr val="tx1"/>
                </a:solidFill>
                <a:latin typeface="微软雅黑" panose="020B0503020204020204" pitchFamily="34" charset="-122"/>
                <a:ea typeface="微软雅黑" panose="020B0503020204020204" pitchFamily="34" charset="-122"/>
              </a:rPr>
              <a:t>(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德尔菲法</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一元回归分析法</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人员核查法</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转换比率分析法</a:t>
            </a:r>
            <a:r>
              <a:rPr lang="en-US" altLang="zh-CN" dirty="0"/>
              <a:t/>
            </a:r>
            <a:br>
              <a:rPr lang="en-US" altLang="zh-CN" dirty="0"/>
            </a:b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A</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解析：本题考查第八章第一节，人力资源需求与供给预测的方法，根据题目信息正确答案为</a:t>
            </a: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3</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关于企业愿景的说法</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正确的是</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企业愿景等同于企业使命</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企业愿景包括核心信仰和未来前景两部分</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企业愿景主要说明了企业的根本性质</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企业愿景由公司董事长制定</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fontScale="92500" lnSpcReduction="10000"/>
          </a:bodyPr>
          <a:lstStyle/>
          <a:p>
            <a:pPr>
              <a:lnSpc>
                <a:spcPct val="15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39</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某企业统计硏究发现年销售额每</a:t>
            </a:r>
            <a:r>
              <a:rPr lang="zh-CN" altLang="zh-CN" dirty="0">
                <a:solidFill>
                  <a:schemeClr val="tx1"/>
                </a:solidFill>
                <a:latin typeface="微软雅黑" panose="020B0503020204020204" pitchFamily="34" charset="-122"/>
                <a:ea typeface="微软雅黑" panose="020B0503020204020204" pitchFamily="34" charset="-122"/>
                <a:sym typeface="+mn-ea"/>
              </a:rPr>
              <a:t>增</a:t>
            </a:r>
            <a:r>
              <a:rPr lang="zh-CN" altLang="zh-CN" dirty="0">
                <a:solidFill>
                  <a:schemeClr val="tx1"/>
                </a:solidFill>
                <a:latin typeface="微软雅黑" panose="020B0503020204020204" pitchFamily="34" charset="-122"/>
                <a:ea typeface="微软雅黑" panose="020B0503020204020204" pitchFamily="34" charset="-122"/>
              </a:rPr>
              <a:t>加</a:t>
            </a:r>
            <a:r>
              <a:rPr lang="en-US" altLang="zh-CN" dirty="0">
                <a:solidFill>
                  <a:schemeClr val="tx1"/>
                </a:solidFill>
                <a:latin typeface="微软雅黑" panose="020B0503020204020204" pitchFamily="34" charset="-122"/>
                <a:ea typeface="微软雅黑" panose="020B0503020204020204" pitchFamily="34" charset="-122"/>
              </a:rPr>
              <a:t>1000</a:t>
            </a:r>
            <a:r>
              <a:rPr lang="zh-CN" altLang="zh-CN" dirty="0">
                <a:solidFill>
                  <a:schemeClr val="tx1"/>
                </a:solidFill>
                <a:latin typeface="微软雅黑" panose="020B0503020204020204" pitchFamily="34" charset="-122"/>
                <a:ea typeface="微软雅黑" panose="020B0503020204020204" pitchFamily="34" charset="-122"/>
              </a:rPr>
              <a:t>元需增加管理人员、销售人员和客服人员共</a:t>
            </a:r>
            <a:r>
              <a:rPr lang="en-US" altLang="zh-CN" dirty="0">
                <a:solidFill>
                  <a:schemeClr val="tx1"/>
                </a:solidFill>
                <a:latin typeface="微软雅黑" panose="020B0503020204020204" pitchFamily="34" charset="-122"/>
                <a:ea typeface="微软雅黑" panose="020B0503020204020204" pitchFamily="34" charset="-122"/>
              </a:rPr>
              <a:t>36</a:t>
            </a:r>
            <a:r>
              <a:rPr lang="zh-CN" altLang="zh-CN" dirty="0">
                <a:solidFill>
                  <a:schemeClr val="tx1"/>
                </a:solidFill>
                <a:latin typeface="微软雅黑" panose="020B0503020204020204" pitchFamily="34" charset="-122"/>
                <a:ea typeface="微软雅黑" panose="020B0503020204020204" pitchFamily="34" charset="-122"/>
              </a:rPr>
              <a:t>名新增人员</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管理人员、销售人员和客服人员的比例是</a:t>
            </a:r>
            <a:r>
              <a:rPr lang="en-US" altLang="zh-CN" dirty="0">
                <a:solidFill>
                  <a:schemeClr val="tx1"/>
                </a:solidFill>
                <a:latin typeface="微软雅黑" panose="020B0503020204020204" pitchFamily="34" charset="-122"/>
                <a:ea typeface="微软雅黑" panose="020B0503020204020204" pitchFamily="34" charset="-122"/>
              </a:rPr>
              <a:t>1:5:3</a:t>
            </a:r>
            <a:r>
              <a:rPr lang="zh-CN" altLang="zh-CN" dirty="0">
                <a:solidFill>
                  <a:schemeClr val="tx1"/>
                </a:solidFill>
                <a:latin typeface="微软雅黑" panose="020B0503020204020204" pitchFamily="34" charset="-122"/>
                <a:ea typeface="微软雅黑" panose="020B0503020204020204" pitchFamily="34" charset="-122"/>
              </a:rPr>
              <a:t>。该企业预计</a:t>
            </a:r>
            <a:r>
              <a:rPr lang="en-US" altLang="zh-CN" dirty="0">
                <a:solidFill>
                  <a:schemeClr val="tx1"/>
                </a:solidFill>
                <a:latin typeface="微软雅黑" panose="020B0503020204020204" pitchFamily="34" charset="-122"/>
                <a:ea typeface="微软雅黑" panose="020B0503020204020204" pitchFamily="34" charset="-122"/>
              </a:rPr>
              <a:t>2019</a:t>
            </a:r>
            <a:r>
              <a:rPr lang="zh-CN" altLang="zh-CN" dirty="0">
                <a:solidFill>
                  <a:schemeClr val="tx1"/>
                </a:solidFill>
                <a:latin typeface="微软雅黑" panose="020B0503020204020204" pitchFamily="34" charset="-122"/>
                <a:ea typeface="微软雅黑" panose="020B0503020204020204" pitchFamily="34" charset="-122"/>
              </a:rPr>
              <a:t>年销售额比</a:t>
            </a:r>
            <a:r>
              <a:rPr lang="en-US" altLang="zh-CN" dirty="0">
                <a:solidFill>
                  <a:schemeClr val="tx1"/>
                </a:solidFill>
                <a:latin typeface="微软雅黑" panose="020B0503020204020204" pitchFamily="34" charset="-122"/>
                <a:ea typeface="微软雅黑" panose="020B0503020204020204" pitchFamily="34" charset="-122"/>
              </a:rPr>
              <a:t>2018</a:t>
            </a:r>
            <a:r>
              <a:rPr lang="zh-CN" altLang="zh-CN" dirty="0">
                <a:solidFill>
                  <a:schemeClr val="tx1"/>
                </a:solidFill>
                <a:latin typeface="微软雅黑" panose="020B0503020204020204" pitchFamily="34" charset="-122"/>
                <a:ea typeface="微软雅黑" panose="020B0503020204020204" pitchFamily="34" charset="-122"/>
              </a:rPr>
              <a:t>年销售额增加</a:t>
            </a:r>
            <a:r>
              <a:rPr lang="en-US" altLang="zh-CN" dirty="0">
                <a:solidFill>
                  <a:schemeClr val="tx1"/>
                </a:solidFill>
                <a:latin typeface="微软雅黑" panose="020B0503020204020204" pitchFamily="34" charset="-122"/>
                <a:ea typeface="微软雅黑" panose="020B0503020204020204" pitchFamily="34" charset="-122"/>
              </a:rPr>
              <a:t>2000</a:t>
            </a:r>
            <a:r>
              <a:rPr lang="zh-CN" altLang="zh-CN" dirty="0">
                <a:solidFill>
                  <a:schemeClr val="tx1"/>
                </a:solidFill>
                <a:latin typeface="微软雅黑" panose="020B0503020204020204" pitchFamily="34" charset="-122"/>
                <a:ea typeface="微软雅黑" panose="020B0503020204020204" pitchFamily="34" charset="-122"/>
              </a:rPr>
              <a:t>万元</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根据转换比率分析法</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该企业</a:t>
            </a:r>
            <a:r>
              <a:rPr lang="en-US" altLang="zh-CN" dirty="0">
                <a:solidFill>
                  <a:schemeClr val="tx1"/>
                </a:solidFill>
                <a:latin typeface="微软雅黑" panose="020B0503020204020204" pitchFamily="34" charset="-122"/>
                <a:ea typeface="微软雅黑" panose="020B0503020204020204" pitchFamily="34" charset="-122"/>
              </a:rPr>
              <a:t>2019</a:t>
            </a:r>
            <a:r>
              <a:rPr lang="zh-CN" altLang="zh-CN" dirty="0">
                <a:solidFill>
                  <a:schemeClr val="tx1"/>
                </a:solidFill>
                <a:latin typeface="微软雅黑" panose="020B0503020204020204" pitchFamily="34" charset="-122"/>
                <a:ea typeface="微软雅黑" panose="020B0503020204020204" pitchFamily="34" charset="-122"/>
              </a:rPr>
              <a:t>年需要新增销售人员</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人</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A.40</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B.15</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C.36</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D.24</a:t>
            </a:r>
            <a:r>
              <a:rPr lang="en-US" altLang="zh-CN" dirty="0"/>
              <a:t/>
            </a:r>
            <a:br>
              <a:rPr lang="en-US" altLang="zh-CN" dirty="0"/>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A</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解析：本题考查第八章转换比率分析法。根据题目信息计算结果选择</a:t>
            </a: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lnSpcReduction="10000"/>
          </a:bodyPr>
          <a:lstStyle/>
          <a:p>
            <a:pPr>
              <a:lnSpc>
                <a:spcPct val="15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40</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在绩效考核时</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以企业战略为导向</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寻找驱动战略成功的关键成功因素</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并建立与之密切联系的关鍵绩效指标体系</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通过对关键绩效指标的跟踪监测衡量战略实施过程的状态并采取必要的修正。基于这种做法的绩效考核方法是</a:t>
            </a:r>
            <a:r>
              <a:rPr lang="en-US" altLang="zh-CN" dirty="0">
                <a:solidFill>
                  <a:schemeClr val="tx1"/>
                </a:solidFill>
                <a:latin typeface="微软雅黑" panose="020B0503020204020204" pitchFamily="34" charset="-122"/>
                <a:ea typeface="微软雅黑" panose="020B0503020204020204" pitchFamily="34" charset="-122"/>
              </a:rPr>
              <a:t>()</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平衡计分卡</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交替排序法</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目标管理法</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标杆超越法</a:t>
            </a:r>
            <a:r>
              <a:rPr lang="en-US" altLang="zh-CN" dirty="0"/>
              <a:t/>
            </a:r>
            <a:br>
              <a:rPr lang="en-US" altLang="zh-CN" dirty="0"/>
            </a:b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A</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解析：本题考查第八章第二节平衡积分卡的概念。故选</a:t>
            </a: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a:t>
            </a:r>
          </a:p>
        </p:txBody>
      </p:sp>
    </p:spTree>
  </p:cSld>
  <p:clrMapOvr>
    <a:masterClrMapping/>
  </p:clrMapOvr>
  <p:timing>
    <p:tnLst>
      <p:par>
        <p:cTn xmlns:p14="http://schemas.microsoft.com/office/powerpoint/2010/mai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lnSpcReduction="10000"/>
          </a:bodyPr>
          <a:lstStyle/>
          <a:p>
            <a:pPr>
              <a:lnSpc>
                <a:spcPct val="15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41</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在绩效考核时</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为每一职位的各个考核维度设计出评分量表</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量表上的每个分数刻度都对应典型行为的描述性文字供考核者在对考核对象进行评价打分时参考这种方法称为</a:t>
            </a:r>
            <a:r>
              <a:rPr lang="en-US" altLang="zh-CN" dirty="0" smtClean="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评级量表法</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书面鉴定法</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关键事件法</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行为锚定评价法</a:t>
            </a:r>
            <a:r>
              <a:rPr lang="en-US" altLang="zh-CN" dirty="0"/>
              <a:t/>
            </a:r>
            <a:br>
              <a:rPr lang="en-US" altLang="zh-CN" dirty="0"/>
            </a:b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D</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解析：本题考查第八章第二节绩效考核的方法，根据题目信息可知为行为锚定评价法。</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42</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企业给员工缴存的住房公积金属于</a:t>
            </a:r>
            <a:r>
              <a:rPr lang="en-US" altLang="zh-CN" dirty="0">
                <a:solidFill>
                  <a:schemeClr val="tx1"/>
                </a:solidFill>
                <a:latin typeface="微软雅黑" panose="020B0503020204020204" pitchFamily="34" charset="-122"/>
                <a:ea typeface="微软雅黑" panose="020B0503020204020204" pitchFamily="34" charset="-122"/>
              </a:rPr>
              <a:t>(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个人激励薪酬</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基本薪酬</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福利</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群体激励薪酬</a:t>
            </a:r>
            <a:r>
              <a:rPr lang="en-US" altLang="zh-CN" sz="2300" dirty="0">
                <a:solidFill>
                  <a:schemeClr val="tx1"/>
                </a:solidFill>
                <a:latin typeface="微软雅黑" panose="020B0503020204020204" pitchFamily="34" charset="-122"/>
                <a:ea typeface="微软雅黑" panose="020B0503020204020204" pitchFamily="34" charset="-122"/>
              </a:rPr>
              <a:t/>
            </a:r>
            <a:br>
              <a:rPr lang="en-US" altLang="zh-CN" sz="2300" dirty="0">
                <a:solidFill>
                  <a:schemeClr val="tx1"/>
                </a:solidFill>
                <a:latin typeface="微软雅黑" panose="020B0503020204020204" pitchFamily="34" charset="-122"/>
                <a:ea typeface="微软雅黑" panose="020B0503020204020204" pitchFamily="34" charset="-122"/>
              </a:rPr>
            </a:br>
            <a:endParaRPr lang="zh-CN" altLang="en-US" sz="2300"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C</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解析：本题考查第八章第三节福利的内容，企业给员工缴存的住房公积金属于国家法定福利。</a:t>
            </a:r>
            <a:r>
              <a:rPr lang="en-US" altLang="zh-CN" dirty="0"/>
              <a:t/>
            </a:r>
            <a:br>
              <a:rPr lang="en-US" altLang="zh-CN" dirty="0"/>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43</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某企业进行基本薪酬设计时，第三薪酬等级的薪酬区间中值为</a:t>
            </a:r>
            <a:r>
              <a:rPr lang="en-US" altLang="zh-CN" dirty="0">
                <a:solidFill>
                  <a:schemeClr val="tx1"/>
                </a:solidFill>
                <a:latin typeface="微软雅黑" panose="020B0503020204020204" pitchFamily="34" charset="-122"/>
                <a:ea typeface="微软雅黑" panose="020B0503020204020204" pitchFamily="34" charset="-122"/>
              </a:rPr>
              <a:t>3000</a:t>
            </a:r>
            <a:r>
              <a:rPr lang="zh-CN" altLang="zh-CN" dirty="0">
                <a:solidFill>
                  <a:schemeClr val="tx1"/>
                </a:solidFill>
                <a:latin typeface="微软雅黑" panose="020B0503020204020204" pitchFamily="34" charset="-122"/>
                <a:ea typeface="微软雅黑" panose="020B0503020204020204" pitchFamily="34" charset="-122"/>
              </a:rPr>
              <a:t>元，薪浮动率为</a:t>
            </a:r>
            <a:r>
              <a:rPr lang="en-US" altLang="zh-CN" dirty="0">
                <a:solidFill>
                  <a:schemeClr val="tx1"/>
                </a:solidFill>
                <a:latin typeface="微软雅黑" panose="020B0503020204020204" pitchFamily="34" charset="-122"/>
                <a:ea typeface="微软雅黑" panose="020B0503020204020204" pitchFamily="34" charset="-122"/>
              </a:rPr>
              <a:t>20%</a:t>
            </a:r>
            <a:r>
              <a:rPr lang="zh-CN" altLang="zh-CN" dirty="0">
                <a:solidFill>
                  <a:schemeClr val="tx1"/>
                </a:solidFill>
                <a:latin typeface="微软雅黑" panose="020B0503020204020204" pitchFamily="34" charset="-122"/>
                <a:ea typeface="微软雅黑" panose="020B0503020204020204" pitchFamily="34" charset="-122"/>
              </a:rPr>
              <a:t>，则该薪酬等级的区间最高值为</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元。</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A.4800</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B.3600</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C.3000</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D.2400</a:t>
            </a:r>
            <a:r>
              <a:rPr lang="en-US" altLang="zh-CN" dirty="0"/>
              <a:t/>
            </a:r>
            <a:br>
              <a:rPr lang="en-US" altLang="zh-CN" dirty="0"/>
            </a:b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B</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解析：本题考查第八章薪酬等级的计算。最高值</a:t>
            </a:r>
            <a:r>
              <a:rPr lang="en-US" altLang="zh-CN" dirty="0">
                <a:solidFill>
                  <a:schemeClr val="tx1"/>
                </a:solidFill>
                <a:latin typeface="微软雅黑" panose="020B0503020204020204" pitchFamily="34" charset="-122"/>
                <a:ea typeface="微软雅黑" panose="020B0503020204020204" pitchFamily="34" charset="-122"/>
              </a:rPr>
              <a:t>=3000×(1+20%)=3600</a:t>
            </a:r>
            <a:r>
              <a:rPr lang="zh-CN" altLang="zh-CN" dirty="0">
                <a:solidFill>
                  <a:schemeClr val="tx1"/>
                </a:solidFill>
                <a:latin typeface="微软雅黑" panose="020B0503020204020204" pitchFamily="34" charset="-122"/>
                <a:ea typeface="微软雅黑" panose="020B0503020204020204" pitchFamily="34" charset="-122"/>
              </a:rPr>
              <a:t>元。</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endParaRPr lang="en-US" altLang="zh-CN" dirty="0"/>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B</a:t>
            </a: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解析：本题考查第一章第一节企业战略的制定。</a:t>
            </a: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选项错误，愿景不等同于企业使命。企业使命说明了企业的根本性质，故</a:t>
            </a: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错误。愿景不止属于企业高层管理者，企业的每一位员工都应该参与构思制定愿景，故</a:t>
            </a: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错误。</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44</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甲公司计划开发生产</a:t>
            </a: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产品经测算投资</a:t>
            </a: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产品的标准离差率为</a:t>
            </a:r>
            <a:r>
              <a:rPr lang="en-US" altLang="zh-CN" dirty="0">
                <a:solidFill>
                  <a:schemeClr val="tx1"/>
                </a:solidFill>
                <a:latin typeface="微软雅黑" panose="020B0503020204020204" pitchFamily="34" charset="-122"/>
                <a:ea typeface="微软雅黑" panose="020B0503020204020204" pitchFamily="34" charset="-122"/>
              </a:rPr>
              <a:t>40%</a:t>
            </a:r>
            <a:r>
              <a:rPr lang="zh-CN" altLang="zh-CN" dirty="0">
                <a:solidFill>
                  <a:schemeClr val="tx1"/>
                </a:solidFill>
                <a:latin typeface="微软雅黑" panose="020B0503020204020204" pitchFamily="34" charset="-122"/>
                <a:ea typeface="微软雅黑" panose="020B0503020204020204" pitchFamily="34" charset="-122"/>
              </a:rPr>
              <a:t>，风险报酬系数为</a:t>
            </a:r>
            <a:r>
              <a:rPr lang="en-US" altLang="zh-CN" dirty="0">
                <a:solidFill>
                  <a:schemeClr val="tx1"/>
                </a:solidFill>
                <a:latin typeface="微软雅黑" panose="020B0503020204020204" pitchFamily="34" charset="-122"/>
                <a:ea typeface="微软雅黑" panose="020B0503020204020204" pitchFamily="34" charset="-122"/>
              </a:rPr>
              <a:t>40%</a:t>
            </a:r>
            <a:r>
              <a:rPr lang="zh-CN" altLang="zh-CN" dirty="0">
                <a:solidFill>
                  <a:schemeClr val="tx1"/>
                </a:solidFill>
                <a:latin typeface="微软雅黑" panose="020B0503020204020204" pitchFamily="34" charset="-122"/>
                <a:ea typeface="微软雅黑" panose="020B0503020204020204" pitchFamily="34" charset="-122"/>
              </a:rPr>
              <a:t>，则甲公司开发生产</a:t>
            </a: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产品的风险报酬率是</a:t>
            </a:r>
            <a:r>
              <a:rPr lang="en-US" altLang="zh-CN" dirty="0">
                <a:solidFill>
                  <a:schemeClr val="tx1"/>
                </a:solidFill>
                <a:latin typeface="微软雅黑" panose="020B0503020204020204" pitchFamily="34" charset="-122"/>
                <a:ea typeface="微软雅黑" panose="020B0503020204020204" pitchFamily="34" charset="-122"/>
              </a:rPr>
              <a:t>(  )</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A.15%</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B.40%</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C.16%</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D.80%</a:t>
            </a:r>
            <a:r>
              <a:rPr lang="en-US" altLang="zh-CN" dirty="0"/>
              <a:t/>
            </a:r>
            <a:br>
              <a:rPr lang="en-US" altLang="zh-CN" dirty="0"/>
            </a:b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C</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解析：本题考查第九章第一节，风险报酬率的计算。</a:t>
            </a: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产品的风险报酬率</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标准离差率</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风险报酬率系数</a:t>
            </a:r>
            <a:r>
              <a:rPr lang="en-US" altLang="zh-CN" dirty="0">
                <a:solidFill>
                  <a:schemeClr val="tx1"/>
                </a:solidFill>
                <a:latin typeface="微软雅黑" panose="020B0503020204020204" pitchFamily="34" charset="-122"/>
                <a:ea typeface="微软雅黑" panose="020B0503020204020204" pitchFamily="34" charset="-122"/>
              </a:rPr>
              <a:t>=40%×40%=16%</a:t>
            </a:r>
            <a:r>
              <a:rPr lang="zh-CN" altLang="zh-CN" dirty="0">
                <a:solidFill>
                  <a:schemeClr val="tx1"/>
                </a:solidFill>
                <a:latin typeface="微软雅黑" panose="020B0503020204020204" pitchFamily="34" charset="-122"/>
                <a:ea typeface="微软雅黑" panose="020B0503020204020204" pitchFamily="34" charset="-122"/>
              </a:rPr>
              <a:t>。故选</a:t>
            </a: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a:t>
            </a:r>
          </a:p>
        </p:txBody>
      </p:sp>
    </p:spTree>
  </p:cSld>
  <p:clrMapOvr>
    <a:masterClrMapping/>
  </p:clrMapOvr>
  <p:timing>
    <p:tnLst>
      <p:par>
        <p:cTn xmlns:p14="http://schemas.microsoft.com/office/powerpoint/2010/mai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45</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下列指标中能够反映投资项目真实报酬率的是</a:t>
            </a:r>
            <a:r>
              <a:rPr lang="en-US" altLang="zh-CN" dirty="0">
                <a:solidFill>
                  <a:schemeClr val="tx1"/>
                </a:solidFill>
                <a:latin typeface="微软雅黑" panose="020B0503020204020204" pitchFamily="34" charset="-122"/>
                <a:ea typeface="微软雅黑" panose="020B0503020204020204" pitchFamily="34" charset="-122"/>
              </a:rPr>
              <a:t>(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通货膨胀率</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已获利息倍数</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内部报酬率</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获利指数</a:t>
            </a:r>
            <a:r>
              <a:rPr lang="en-US" altLang="zh-CN" dirty="0"/>
              <a:t/>
            </a:r>
            <a:br>
              <a:rPr lang="en-US" altLang="zh-CN" dirty="0"/>
            </a:b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C</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解析：本题考查第九章第三节，贴现现金流量指标的优缺点，故选</a:t>
            </a: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t/>
            </a:r>
            <a:br>
              <a:rPr lang="en-US" altLang="zh-CN" dirty="0"/>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46</a:t>
            </a:r>
            <a:r>
              <a:rPr lang="zh-CN" altLang="en-US"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公司将其持有的对</a:t>
            </a: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公司的债权转成持有</a:t>
            </a: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公司的股权</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此次重组会增加</a:t>
            </a:r>
            <a:r>
              <a:rPr lang="en-US" altLang="zh-CN" dirty="0">
                <a:solidFill>
                  <a:schemeClr val="tx1"/>
                </a:solidFill>
                <a:latin typeface="微软雅黑" panose="020B0503020204020204" pitchFamily="34" charset="-122"/>
                <a:ea typeface="微软雅黑" panose="020B0503020204020204" pitchFamily="34" charset="-122"/>
              </a:rPr>
              <a:t>()</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A.B</a:t>
            </a:r>
            <a:r>
              <a:rPr lang="zh-CN" altLang="zh-CN" dirty="0">
                <a:solidFill>
                  <a:schemeClr val="tx1"/>
                </a:solidFill>
                <a:latin typeface="微软雅黑" panose="020B0503020204020204" pitchFamily="34" charset="-122"/>
                <a:ea typeface="微软雅黑" panose="020B0503020204020204" pitchFamily="34" charset="-122"/>
              </a:rPr>
              <a:t>公司的注册资本</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a:t>
            </a:r>
            <a:r>
              <a:rPr lang="zh-CN" altLang="zh-CN" dirty="0">
                <a:solidFill>
                  <a:schemeClr val="tx1"/>
                </a:solidFill>
                <a:latin typeface="微软雅黑" panose="020B0503020204020204" pitchFamily="34" charset="-122"/>
                <a:ea typeface="微软雅黑" panose="020B0503020204020204" pitchFamily="34" charset="-122"/>
              </a:rPr>
              <a:t>公司的负债总额</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a:t>
            </a:r>
            <a:r>
              <a:rPr lang="zh-CN" altLang="zh-CN" dirty="0">
                <a:solidFill>
                  <a:schemeClr val="tx1"/>
                </a:solidFill>
                <a:latin typeface="微软雅黑" panose="020B0503020204020204" pitchFamily="34" charset="-122"/>
                <a:ea typeface="微软雅黑" panose="020B0503020204020204" pitchFamily="34" charset="-122"/>
              </a:rPr>
              <a:t>公司的注册资本</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D.B</a:t>
            </a:r>
            <a:r>
              <a:rPr lang="zh-CN" altLang="zh-CN" dirty="0">
                <a:solidFill>
                  <a:schemeClr val="tx1"/>
                </a:solidFill>
                <a:latin typeface="微软雅黑" panose="020B0503020204020204" pitchFamily="34" charset="-122"/>
                <a:ea typeface="微软雅黑" panose="020B0503020204020204" pitchFamily="34" charset="-122"/>
              </a:rPr>
              <a:t>公司的负债总额</a:t>
            </a:r>
            <a:r>
              <a:rPr lang="en-US" altLang="zh-CN" dirty="0"/>
              <a:t/>
            </a:r>
            <a:br>
              <a:rPr lang="en-US" altLang="zh-CN" dirty="0"/>
            </a:b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C</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解析：本题考查第九章第四节资产置换与资产注入。根据题目信息</a:t>
            </a: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公司将其持有的对</a:t>
            </a: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公司的债权转成持有</a:t>
            </a: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公司的股权</a:t>
            </a:r>
            <a:r>
              <a:rPr lang="en-US" altLang="zh-CN"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可知为债转股，则重组增加了</a:t>
            </a: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公司的注册资本。</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47</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在估算项目营业现金流量时</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营业现金流出量不包括</a:t>
            </a:r>
            <a:r>
              <a:rPr lang="en-US" altLang="zh-CN" dirty="0">
                <a:solidFill>
                  <a:schemeClr val="tx1"/>
                </a:solidFill>
                <a:latin typeface="微软雅黑" panose="020B0503020204020204" pitchFamily="34" charset="-122"/>
                <a:ea typeface="微软雅黑" panose="020B0503020204020204" pitchFamily="34" charset="-122"/>
              </a:rPr>
              <a:t>(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广告费</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折旧费</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直接材料费</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直接人工费</a:t>
            </a:r>
            <a:r>
              <a:rPr lang="en-US" altLang="zh-CN" dirty="0"/>
              <a:t/>
            </a:r>
            <a:br>
              <a:rPr lang="en-US" altLang="zh-CN" dirty="0"/>
            </a:b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B</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解析：本题考查第九章第三节营业现金流量，根据题目信息选择</a:t>
            </a: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a:lnSpc>
                <a:spcPct val="150000"/>
              </a:lnSpc>
            </a:pPr>
            <a:endParaRPr lang="en-US" altLang="zh-CN" sz="23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dirty="0">
                <a:solidFill>
                  <a:schemeClr val="tx1"/>
                </a:solidFill>
                <a:latin typeface="微软雅黑" panose="020B0503020204020204" pitchFamily="34" charset="-122"/>
                <a:ea typeface="微软雅黑" panose="020B0503020204020204" pitchFamily="34" charset="-122"/>
              </a:rPr>
              <a:t>48</a:t>
            </a:r>
            <a:r>
              <a:rPr lang="zh-CN" altLang="en-US" dirty="0">
                <a:solidFill>
                  <a:schemeClr val="tx1"/>
                </a:solidFill>
                <a:latin typeface="微软雅黑" panose="020B0503020204020204" pitchFamily="34" charset="-122"/>
                <a:ea typeface="微软雅黑" panose="020B0503020204020204" pitchFamily="34" charset="-122"/>
              </a:rPr>
              <a:t>、</a:t>
            </a:r>
            <a:r>
              <a:rPr lang="zh-CN" altLang="zh-CN" dirty="0">
                <a:solidFill>
                  <a:schemeClr val="tx1"/>
                </a:solidFill>
                <a:latin typeface="微软雅黑" panose="020B0503020204020204" pitchFamily="34" charset="-122"/>
                <a:ea typeface="微软雅黑" panose="020B0503020204020204" pitchFamily="34" charset="-122"/>
              </a:rPr>
              <a:t>普通股每股市价与</a:t>
            </a:r>
            <a:r>
              <a:rPr lang="zh-CN" altLang="zh-CN" dirty="0">
                <a:solidFill>
                  <a:schemeClr val="tx1"/>
                </a:solidFill>
                <a:latin typeface="微软雅黑" panose="020B0503020204020204" pitchFamily="34" charset="-122"/>
                <a:ea typeface="微软雅黑" panose="020B0503020204020204" pitchFamily="34" charset="-122"/>
                <a:sym typeface="+mn-ea"/>
              </a:rPr>
              <a:t>每</a:t>
            </a:r>
            <a:r>
              <a:rPr lang="zh-CN" altLang="zh-CN" dirty="0">
                <a:solidFill>
                  <a:schemeClr val="tx1"/>
                </a:solidFill>
                <a:latin typeface="微软雅黑" panose="020B0503020204020204" pitchFamily="34" charset="-122"/>
                <a:ea typeface="微软雅黑" panose="020B0503020204020204" pitchFamily="34" charset="-122"/>
              </a:rPr>
              <a:t>股盈利的比率称为</a:t>
            </a:r>
            <a:r>
              <a:rPr lang="en-US" altLang="zh-CN" dirty="0">
                <a:solidFill>
                  <a:schemeClr val="tx1"/>
                </a:solidFill>
                <a:latin typeface="微软雅黑" panose="020B0503020204020204" pitchFamily="34" charset="-122"/>
                <a:ea typeface="微软雅黑" panose="020B0503020204020204" pitchFamily="34" charset="-122"/>
              </a:rPr>
              <a:t>(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市盈率</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B.</a:t>
            </a:r>
            <a:r>
              <a:rPr lang="zh-CN" altLang="zh-CN" dirty="0">
                <a:solidFill>
                  <a:schemeClr val="tx1"/>
                </a:solidFill>
                <a:latin typeface="微软雅黑" panose="020B0503020204020204" pitchFamily="34" charset="-122"/>
                <a:ea typeface="微软雅黑" panose="020B0503020204020204" pitchFamily="34" charset="-122"/>
              </a:rPr>
              <a:t>市净率</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C.</a:t>
            </a:r>
            <a:r>
              <a:rPr lang="zh-CN" altLang="zh-CN" dirty="0">
                <a:solidFill>
                  <a:schemeClr val="tx1"/>
                </a:solidFill>
                <a:latin typeface="微软雅黑" panose="020B0503020204020204" pitchFamily="34" charset="-122"/>
                <a:ea typeface="微软雅黑" panose="020B0503020204020204" pitchFamily="34" charset="-122"/>
              </a:rPr>
              <a:t>市销率</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r>
              <a:rPr lang="en-US" altLang="zh-CN" dirty="0">
                <a:solidFill>
                  <a:schemeClr val="tx1"/>
                </a:solidFill>
                <a:latin typeface="微软雅黑" panose="020B0503020204020204" pitchFamily="34" charset="-122"/>
                <a:ea typeface="微软雅黑" panose="020B0503020204020204" pitchFamily="34" charset="-122"/>
              </a:rPr>
              <a:t>D.</a:t>
            </a:r>
            <a:r>
              <a:rPr lang="zh-CN" altLang="zh-CN" dirty="0">
                <a:solidFill>
                  <a:schemeClr val="tx1"/>
                </a:solidFill>
                <a:latin typeface="微软雅黑" panose="020B0503020204020204" pitchFamily="34" charset="-122"/>
                <a:ea typeface="微软雅黑" panose="020B0503020204020204" pitchFamily="34" charset="-122"/>
              </a:rPr>
              <a:t>息税前盈余率</a:t>
            </a:r>
            <a:r>
              <a:rPr lang="en-US" altLang="zh-CN" dirty="0"/>
              <a:t/>
            </a:r>
            <a:br>
              <a:rPr lang="en-US" altLang="zh-CN" dirty="0"/>
            </a:br>
            <a:endParaRPr lang="zh-CN" altLang="en-US"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26085" y="931545"/>
            <a:ext cx="8441690" cy="3909060"/>
          </a:xfrm>
        </p:spPr>
        <p:txBody>
          <a:bodyPr>
            <a:normAutofit/>
          </a:bodyPr>
          <a:lstStyle/>
          <a:p>
            <a:pPr lvl="0">
              <a:lnSpc>
                <a:spcPct val="150000"/>
              </a:lnSpc>
            </a:pPr>
            <a:endParaRPr lang="en-US" altLang="zh-CN"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zh-CN" dirty="0">
                <a:solidFill>
                  <a:schemeClr val="tx1"/>
                </a:solidFill>
                <a:latin typeface="微软雅黑" panose="020B0503020204020204" pitchFamily="34" charset="-122"/>
                <a:ea typeface="微软雅黑" panose="020B0503020204020204" pitchFamily="34" charset="-122"/>
              </a:rPr>
              <a:t>参考答案：</a:t>
            </a:r>
            <a:r>
              <a:rPr lang="en-US" altLang="zh-CN" dirty="0">
                <a:solidFill>
                  <a:schemeClr val="tx1"/>
                </a:solidFill>
                <a:latin typeface="微软雅黑" panose="020B0503020204020204" pitchFamily="34" charset="-122"/>
                <a:ea typeface="微软雅黑" panose="020B0503020204020204" pitchFamily="34" charset="-122"/>
              </a:rPr>
              <a:t>A</a:t>
            </a:r>
            <a:br>
              <a:rPr lang="en-US" altLang="zh-CN" dirty="0">
                <a:solidFill>
                  <a:schemeClr val="tx1"/>
                </a:solidFill>
                <a:latin typeface="微软雅黑" panose="020B0503020204020204" pitchFamily="34" charset="-122"/>
                <a:ea typeface="微软雅黑" panose="020B0503020204020204" pitchFamily="34" charset="-122"/>
              </a:rPr>
            </a:br>
            <a:r>
              <a:rPr lang="zh-CN" altLang="zh-CN" dirty="0">
                <a:solidFill>
                  <a:schemeClr val="tx1"/>
                </a:solidFill>
                <a:latin typeface="微软雅黑" panose="020B0503020204020204" pitchFamily="34" charset="-122"/>
                <a:ea typeface="微软雅黑" panose="020B0503020204020204" pitchFamily="34" charset="-122"/>
              </a:rPr>
              <a:t>解析：本题考查第九章第四节企业价值评估，根据题目信息可知</a:t>
            </a:r>
            <a:r>
              <a:rPr lang="en-US" altLang="zh-CN" dirty="0">
                <a:solidFill>
                  <a:schemeClr val="tx1"/>
                </a:solidFill>
                <a:latin typeface="微软雅黑" panose="020B0503020204020204" pitchFamily="34" charset="-122"/>
                <a:ea typeface="微软雅黑" panose="020B0503020204020204" pitchFamily="34" charset="-122"/>
              </a:rPr>
              <a:t>A</a:t>
            </a:r>
            <a:r>
              <a:rPr lang="zh-CN" altLang="zh-CN" dirty="0">
                <a:solidFill>
                  <a:schemeClr val="tx1"/>
                </a:solidFill>
                <a:latin typeface="微软雅黑" panose="020B0503020204020204" pitchFamily="34" charset="-122"/>
                <a:ea typeface="微软雅黑" panose="020B0503020204020204" pitchFamily="34" charset="-122"/>
              </a:rPr>
              <a:t>为正确答案。</a:t>
            </a:r>
            <a:r>
              <a:rPr lang="en-US" altLang="zh-CN" dirty="0">
                <a:solidFill>
                  <a:schemeClr val="tx1"/>
                </a:solidFill>
                <a:latin typeface="微软雅黑" panose="020B0503020204020204" pitchFamily="34" charset="-122"/>
                <a:ea typeface="微软雅黑" panose="020B0503020204020204" pitchFamily="34" charset="-122"/>
              </a:rPr>
              <a:t/>
            </a:r>
            <a:br>
              <a:rPr lang="en-US" altLang="zh-CN" dirty="0">
                <a:solidFill>
                  <a:schemeClr val="tx1"/>
                </a:solidFill>
                <a:latin typeface="微软雅黑" panose="020B0503020204020204" pitchFamily="34" charset="-122"/>
                <a:ea typeface="微软雅黑" panose="020B0503020204020204" pitchFamily="34" charset="-122"/>
              </a:rPr>
            </a:br>
            <a:endParaRPr lang="zh-CN" altLang="zh-CN" dirty="0">
              <a:solidFill>
                <a:schemeClr val="tx1"/>
              </a:solidFill>
              <a:latin typeface="微软雅黑" panose="020B0503020204020204" pitchFamily="34" charset="-122"/>
              <a:ea typeface="微软雅黑" panose="020B0503020204020204" pitchFamily="34" charset="-122"/>
            </a:endParaRPr>
          </a:p>
        </p:txBody>
      </p:sp>
    </p:spTree>
  </p:cSld>
  <p:clrMapOvr>
    <a:masterClrMapping/>
  </p:clrMapOvr>
  <p:timing>
    <p:tnLst>
      <p:par>
        <p:cTn xmlns:p14="http://schemas.microsoft.com/office/powerpoint/2010/mai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5.xml><?xml version="1.0" encoding="utf-8"?>
<p:tagLst xmlns:a="http://schemas.openxmlformats.org/drawingml/2006/main" xmlns:r="http://schemas.openxmlformats.org/officeDocument/2006/relationships" xmlns:p="http://schemas.openxmlformats.org/presentationml/2006/main">
  <p:tag name="KSO_WM_UNIT_TABLE_BEAUTIFY" val="smartTable{08de82ba-3b24-43de-81ee-40e7b04b235c}"/>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6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9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药剂师">
  <a:themeElements>
    <a:clrScheme name="药剂师">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药剂师">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药剂师">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Apothecary</Template>
  <TotalTime>160</TotalTime>
  <Words>1712</Words>
  <Application>Microsoft Macintosh PowerPoint</Application>
  <PresentationFormat>全屏显示(16:9)</PresentationFormat>
  <Paragraphs>310</Paragraphs>
  <Slides>124</Slides>
  <Notes>4</Notes>
  <HiddenSlides>0</HiddenSlides>
  <MMClips>0</MMClips>
  <ScaleCrop>false</ScaleCrop>
  <HeadingPairs>
    <vt:vector size="4" baseType="variant">
      <vt:variant>
        <vt:lpstr>主题</vt:lpstr>
      </vt:variant>
      <vt:variant>
        <vt:i4>3</vt:i4>
      </vt:variant>
      <vt:variant>
        <vt:lpstr>幻灯片标题</vt:lpstr>
      </vt:variant>
      <vt:variant>
        <vt:i4>124</vt:i4>
      </vt:variant>
    </vt:vector>
  </HeadingPairs>
  <TitlesOfParts>
    <vt:vector size="127" baseType="lpstr">
      <vt:lpstr>药剂师</vt:lpstr>
      <vt:lpstr>自定义设计方案</vt:lpstr>
      <vt:lpstr>1_自定义设计方案</vt:lpstr>
      <vt:lpstr>PowerPoint 演示文稿</vt:lpstr>
      <vt:lpstr>全书内容 </vt:lpstr>
      <vt:lpstr> 试卷题型、题量及分值分布情况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课后记得多刷题、多复习、多预习~</vt:lpstr>
    </vt:vector>
  </TitlesOfParts>
  <Company>China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现代物流学</dc:title>
  <dc:creator>User</dc:creator>
  <cp:lastModifiedBy>Microsoft Office 用户</cp:lastModifiedBy>
  <cp:revision>377</cp:revision>
  <dcterms:created xsi:type="dcterms:W3CDTF">2020-06-29T06:29:00Z</dcterms:created>
  <dcterms:modified xsi:type="dcterms:W3CDTF">2020-10-24T03:44:35Z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2052-11.1.0.10069</vt:lpwstr>
  </property>
</Properties>
</file>