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24"/>
  </p:notesMasterIdLst>
  <p:handoutMasterIdLst>
    <p:handoutMasterId r:id="rId25"/>
  </p:handoutMasterIdLst>
  <p:sldIdLst>
    <p:sldId id="1114" r:id="rId4"/>
    <p:sldId id="1076" r:id="rId5"/>
    <p:sldId id="1078" r:id="rId6"/>
    <p:sldId id="1079" r:id="rId7"/>
    <p:sldId id="1080" r:id="rId8"/>
    <p:sldId id="1081" r:id="rId9"/>
    <p:sldId id="1082" r:id="rId10"/>
    <p:sldId id="1083" r:id="rId11"/>
    <p:sldId id="1084" r:id="rId12"/>
    <p:sldId id="1085" r:id="rId13"/>
    <p:sldId id="1086" r:id="rId14"/>
    <p:sldId id="1087" r:id="rId15"/>
    <p:sldId id="1088" r:id="rId16"/>
    <p:sldId id="1089" r:id="rId17"/>
    <p:sldId id="1090" r:id="rId18"/>
    <p:sldId id="1091" r:id="rId19"/>
    <p:sldId id="1092" r:id="rId20"/>
    <p:sldId id="1093" r:id="rId21"/>
    <p:sldId id="1094" r:id="rId22"/>
    <p:sldId id="324" r:id="rId23"/>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816" y="84"/>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2020/9/24</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2020/9/24</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5424418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574273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806574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9706095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973120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5661042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1876536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6868179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6564263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94383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464191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044286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81985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673905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889694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625249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1097718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913767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2020/9/24</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2020/9/24</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2020/9/24</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1292787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2020/9/24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2020/9/24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2020/9/24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2020/9/24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2020/9/24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2020/9/24</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2020/9/24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2020/9/24</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2020/9/24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2020/9/24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2020/9/24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2020/9/24</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2020/9/24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2020/9/24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2020/9/24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2020/9/24</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2020/9/24</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2020/9/24</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2020/9/24</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2020/9/24</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2020/9/24</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2020/9/24</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7</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2020/9/24</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企业技术创新的最根本目标就是要为企业赢得竞争优势，提高企业的盈利水平。</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）技术创新战略的特点</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全局性。</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长期性。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层次性。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风险性。</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3548487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、技术创新战略的类型</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4" name="图片 3">
            <a:extLst>
              <a:ext uri="{FF2B5EF4-FFF2-40B4-BE49-F238E27FC236}">
                <a16:creationId xmlns:a16="http://schemas.microsoft.com/office/drawing/2014/main" id="{978ACC46-1F36-4701-9D8D-95E3AE20544F}"/>
              </a:ext>
            </a:extLst>
          </p:cNvPr>
          <p:cNvPicPr>
            <a:picLocks noChangeAspect="1"/>
          </p:cNvPicPr>
          <p:nvPr/>
        </p:nvPicPr>
        <p:blipFill>
          <a:blip r:embed="rId3"/>
          <a:stretch>
            <a:fillRect/>
          </a:stretch>
        </p:blipFill>
        <p:spPr>
          <a:xfrm>
            <a:off x="1019833" y="1491630"/>
            <a:ext cx="7104334" cy="2620533"/>
          </a:xfrm>
          <a:prstGeom prst="rect">
            <a:avLst/>
          </a:prstGeom>
        </p:spPr>
      </p:pic>
    </p:spTree>
    <p:extLst>
      <p:ext uri="{BB962C8B-B14F-4D97-AF65-F5344CB8AC3E}">
        <p14:creationId xmlns:p14="http://schemas.microsoft.com/office/powerpoint/2010/main" val="2201423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、技术创新战略的选择</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）两种战略的基本特征</a:t>
            </a: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领先战略与跟随战略的基本特征</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graphicFrame>
        <p:nvGraphicFramePr>
          <p:cNvPr id="4" name="表格 4">
            <a:extLst>
              <a:ext uri="{FF2B5EF4-FFF2-40B4-BE49-F238E27FC236}">
                <a16:creationId xmlns:a16="http://schemas.microsoft.com/office/drawing/2014/main" id="{9C5B5821-CA1D-42A7-A453-19FDE9588664}"/>
              </a:ext>
            </a:extLst>
          </p:cNvPr>
          <p:cNvGraphicFramePr>
            <a:graphicFrameLocks noGrp="1"/>
          </p:cNvGraphicFramePr>
          <p:nvPr>
            <p:extLst>
              <p:ext uri="{D42A27DB-BD31-4B8C-83A1-F6EECF244321}">
                <p14:modId xmlns:p14="http://schemas.microsoft.com/office/powerpoint/2010/main" val="2113170064"/>
              </p:ext>
            </p:extLst>
          </p:nvPr>
        </p:nvGraphicFramePr>
        <p:xfrm>
          <a:off x="1524000" y="2139702"/>
          <a:ext cx="6096000" cy="1854200"/>
        </p:xfrm>
        <a:graphic>
          <a:graphicData uri="http://schemas.openxmlformats.org/drawingml/2006/table">
            <a:tbl>
              <a:tblPr firstRow="1" bandRow="1">
                <a:tableStyleId>{5C22544A-7EE6-4342-B048-85BDC9FD1C3A}</a:tableStyleId>
              </a:tblPr>
              <a:tblGrid>
                <a:gridCol w="1512168">
                  <a:extLst>
                    <a:ext uri="{9D8B030D-6E8A-4147-A177-3AD203B41FA5}">
                      <a16:colId xmlns:a16="http://schemas.microsoft.com/office/drawing/2014/main" val="3518695854"/>
                    </a:ext>
                  </a:extLst>
                </a:gridCol>
                <a:gridCol w="2160240">
                  <a:extLst>
                    <a:ext uri="{9D8B030D-6E8A-4147-A177-3AD203B41FA5}">
                      <a16:colId xmlns:a16="http://schemas.microsoft.com/office/drawing/2014/main" val="1362455609"/>
                    </a:ext>
                  </a:extLst>
                </a:gridCol>
                <a:gridCol w="2423592">
                  <a:extLst>
                    <a:ext uri="{9D8B030D-6E8A-4147-A177-3AD203B41FA5}">
                      <a16:colId xmlns:a16="http://schemas.microsoft.com/office/drawing/2014/main" val="62775957"/>
                    </a:ext>
                  </a:extLst>
                </a:gridCol>
              </a:tblGrid>
              <a:tr h="370840">
                <a:tc>
                  <a:txBody>
                    <a:bodyPr/>
                    <a:lstStyle/>
                    <a:p>
                      <a:r>
                        <a:rPr lang="zh-CN" altLang="en-US" dirty="0"/>
                        <a:t>特征</a:t>
                      </a:r>
                    </a:p>
                  </a:txBody>
                  <a:tcPr/>
                </a:tc>
                <a:tc>
                  <a:txBody>
                    <a:bodyPr/>
                    <a:lstStyle/>
                    <a:p>
                      <a:r>
                        <a:rPr lang="zh-CN" altLang="en-US" sz="1400" dirty="0"/>
                        <a:t>领先战略</a:t>
                      </a:r>
                      <a:endParaRPr lang="zh-CN" altLang="en-US" dirty="0"/>
                    </a:p>
                  </a:txBody>
                  <a:tcPr/>
                </a:tc>
                <a:tc>
                  <a:txBody>
                    <a:bodyPr/>
                    <a:lstStyle/>
                    <a:p>
                      <a:r>
                        <a:rPr lang="zh-CN" altLang="en-US" sz="1400" dirty="0"/>
                        <a:t>跟随战略</a:t>
                      </a:r>
                      <a:endParaRPr lang="zh-CN" altLang="en-US" dirty="0"/>
                    </a:p>
                  </a:txBody>
                  <a:tcPr/>
                </a:tc>
                <a:extLst>
                  <a:ext uri="{0D108BD9-81ED-4DB2-BD59-A6C34878D82A}">
                    <a16:rowId xmlns:a16="http://schemas.microsoft.com/office/drawing/2014/main" val="3058105575"/>
                  </a:ext>
                </a:extLst>
              </a:tr>
              <a:tr h="370840">
                <a:tc>
                  <a:txBody>
                    <a:bodyPr/>
                    <a:lstStyle/>
                    <a:p>
                      <a:r>
                        <a:rPr lang="zh-CN" altLang="en-US" dirty="0"/>
                        <a:t>技术来源</a:t>
                      </a:r>
                    </a:p>
                  </a:txBody>
                  <a:tcPr/>
                </a:tc>
                <a:tc>
                  <a:txBody>
                    <a:bodyPr/>
                    <a:lstStyle/>
                    <a:p>
                      <a:r>
                        <a:rPr lang="zh-CN" altLang="en-US" dirty="0"/>
                        <a:t>自主研发为主</a:t>
                      </a:r>
                    </a:p>
                  </a:txBody>
                  <a:tcPr/>
                </a:tc>
                <a:tc>
                  <a:txBody>
                    <a:bodyPr/>
                    <a:lstStyle/>
                    <a:p>
                      <a:r>
                        <a:rPr lang="zh-CN" altLang="en-US" dirty="0"/>
                        <a:t>模仿、引进为主</a:t>
                      </a:r>
                    </a:p>
                  </a:txBody>
                  <a:tcPr/>
                </a:tc>
                <a:extLst>
                  <a:ext uri="{0D108BD9-81ED-4DB2-BD59-A6C34878D82A}">
                    <a16:rowId xmlns:a16="http://schemas.microsoft.com/office/drawing/2014/main" val="3956042395"/>
                  </a:ext>
                </a:extLst>
              </a:tr>
              <a:tr h="370840">
                <a:tc>
                  <a:txBody>
                    <a:bodyPr/>
                    <a:lstStyle/>
                    <a:p>
                      <a:r>
                        <a:rPr lang="zh-CN" altLang="en-US" dirty="0"/>
                        <a:t>技术开发重点</a:t>
                      </a:r>
                    </a:p>
                  </a:txBody>
                  <a:tcPr/>
                </a:tc>
                <a:tc>
                  <a:txBody>
                    <a:bodyPr/>
                    <a:lstStyle/>
                    <a:p>
                      <a:r>
                        <a:rPr lang="zh-CN" altLang="en-US" dirty="0"/>
                        <a:t>产品技术</a:t>
                      </a:r>
                    </a:p>
                  </a:txBody>
                  <a:tcPr/>
                </a:tc>
                <a:tc>
                  <a:txBody>
                    <a:bodyPr/>
                    <a:lstStyle/>
                    <a:p>
                      <a:r>
                        <a:rPr lang="zh-CN" altLang="en-US" dirty="0"/>
                        <a:t>工艺技术</a:t>
                      </a:r>
                    </a:p>
                  </a:txBody>
                  <a:tcPr/>
                </a:tc>
                <a:extLst>
                  <a:ext uri="{0D108BD9-81ED-4DB2-BD59-A6C34878D82A}">
                    <a16:rowId xmlns:a16="http://schemas.microsoft.com/office/drawing/2014/main" val="1582915726"/>
                  </a:ext>
                </a:extLst>
              </a:tr>
              <a:tr h="370840">
                <a:tc>
                  <a:txBody>
                    <a:bodyPr/>
                    <a:lstStyle/>
                    <a:p>
                      <a:r>
                        <a:rPr lang="zh-CN" altLang="en-US" dirty="0"/>
                        <a:t>市场开发</a:t>
                      </a:r>
                    </a:p>
                  </a:txBody>
                  <a:tcPr/>
                </a:tc>
                <a:tc>
                  <a:txBody>
                    <a:bodyPr/>
                    <a:lstStyle/>
                    <a:p>
                      <a:r>
                        <a:rPr lang="zh-CN" altLang="en-US" dirty="0"/>
                        <a:t>开拓一个全新的市场</a:t>
                      </a:r>
                    </a:p>
                  </a:txBody>
                  <a:tcPr/>
                </a:tc>
                <a:tc>
                  <a:txBody>
                    <a:bodyPr/>
                    <a:lstStyle/>
                    <a:p>
                      <a:r>
                        <a:rPr lang="zh-CN" altLang="en-US" dirty="0"/>
                        <a:t>开发细分市场或挤占他人市场</a:t>
                      </a:r>
                    </a:p>
                  </a:txBody>
                  <a:tcPr/>
                </a:tc>
                <a:extLst>
                  <a:ext uri="{0D108BD9-81ED-4DB2-BD59-A6C34878D82A}">
                    <a16:rowId xmlns:a16="http://schemas.microsoft.com/office/drawing/2014/main" val="196899462"/>
                  </a:ext>
                </a:extLst>
              </a:tr>
              <a:tr h="370840">
                <a:tc>
                  <a:txBody>
                    <a:bodyPr/>
                    <a:lstStyle/>
                    <a:p>
                      <a:r>
                        <a:rPr lang="zh-CN" altLang="en-US" dirty="0"/>
                        <a:t>投资重点</a:t>
                      </a:r>
                    </a:p>
                  </a:txBody>
                  <a:tcPr/>
                </a:tc>
                <a:tc>
                  <a:txBody>
                    <a:bodyPr/>
                    <a:lstStyle/>
                    <a:p>
                      <a:r>
                        <a:rPr lang="zh-CN" altLang="en-US" dirty="0"/>
                        <a:t>技术开发、市场开发</a:t>
                      </a:r>
                    </a:p>
                  </a:txBody>
                  <a:tcPr/>
                </a:tc>
                <a:tc>
                  <a:txBody>
                    <a:bodyPr/>
                    <a:lstStyle/>
                    <a:p>
                      <a:r>
                        <a:rPr lang="zh-CN" altLang="en-US" dirty="0"/>
                        <a:t>生产、销售</a:t>
                      </a:r>
                    </a:p>
                  </a:txBody>
                  <a:tcPr/>
                </a:tc>
                <a:extLst>
                  <a:ext uri="{0D108BD9-81ED-4DB2-BD59-A6C34878D82A}">
                    <a16:rowId xmlns:a16="http://schemas.microsoft.com/office/drawing/2014/main" val="2820013136"/>
                  </a:ext>
                </a:extLst>
              </a:tr>
            </a:tbl>
          </a:graphicData>
        </a:graphic>
      </p:graphicFrame>
    </p:spTree>
    <p:extLst>
      <p:ext uri="{BB962C8B-B14F-4D97-AF65-F5344CB8AC3E}">
        <p14:creationId xmlns:p14="http://schemas.microsoft.com/office/powerpoint/2010/main" val="2493959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6128" y="285068"/>
            <a:ext cx="8260672" cy="779707"/>
          </a:xfrm>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）战略选择的重点考虑因素</a:t>
            </a:r>
          </a:p>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领先战略与跟随战略选择的重点考虑因素</a:t>
            </a: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gn="ct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）领先战略与跟随战略的选择</a:t>
            </a:r>
          </a:p>
          <a:p>
            <a:r>
              <a:rPr lang="zh-CN" altLang="en-US" sz="2000" dirty="0">
                <a:solidFill>
                  <a:schemeClr val="tx1"/>
                </a:solidFill>
                <a:latin typeface="微软雅黑" panose="020B0503020204020204" pitchFamily="34" charset="-122"/>
                <a:ea typeface="微软雅黑" panose="020B0503020204020204" pitchFamily="34" charset="-122"/>
              </a:rPr>
              <a:t>我国企业在大多数情况下，采用跟随战略，但某些领域也可能采取领先战略。</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graphicFrame>
        <p:nvGraphicFramePr>
          <p:cNvPr id="5" name="表格 5">
            <a:extLst>
              <a:ext uri="{FF2B5EF4-FFF2-40B4-BE49-F238E27FC236}">
                <a16:creationId xmlns:a16="http://schemas.microsoft.com/office/drawing/2014/main" id="{8E02E3FC-8F25-46EA-9C0D-E37449DBB054}"/>
              </a:ext>
            </a:extLst>
          </p:cNvPr>
          <p:cNvGraphicFramePr>
            <a:graphicFrameLocks noGrp="1"/>
          </p:cNvGraphicFramePr>
          <p:nvPr>
            <p:extLst>
              <p:ext uri="{D42A27DB-BD31-4B8C-83A1-F6EECF244321}">
                <p14:modId xmlns:p14="http://schemas.microsoft.com/office/powerpoint/2010/main" val="3556587060"/>
              </p:ext>
            </p:extLst>
          </p:nvPr>
        </p:nvGraphicFramePr>
        <p:xfrm>
          <a:off x="1692910" y="1707654"/>
          <a:ext cx="6096000" cy="2026920"/>
        </p:xfrm>
        <a:graphic>
          <a:graphicData uri="http://schemas.openxmlformats.org/drawingml/2006/table">
            <a:tbl>
              <a:tblPr firstRow="1" bandRow="1">
                <a:tableStyleId>{5C22544A-7EE6-4342-B048-85BDC9FD1C3A}</a:tableStyleId>
              </a:tblPr>
              <a:tblGrid>
                <a:gridCol w="1654954">
                  <a:extLst>
                    <a:ext uri="{9D8B030D-6E8A-4147-A177-3AD203B41FA5}">
                      <a16:colId xmlns:a16="http://schemas.microsoft.com/office/drawing/2014/main" val="2190415294"/>
                    </a:ext>
                  </a:extLst>
                </a:gridCol>
                <a:gridCol w="2409046">
                  <a:extLst>
                    <a:ext uri="{9D8B030D-6E8A-4147-A177-3AD203B41FA5}">
                      <a16:colId xmlns:a16="http://schemas.microsoft.com/office/drawing/2014/main" val="983112594"/>
                    </a:ext>
                  </a:extLst>
                </a:gridCol>
                <a:gridCol w="2032000">
                  <a:extLst>
                    <a:ext uri="{9D8B030D-6E8A-4147-A177-3AD203B41FA5}">
                      <a16:colId xmlns:a16="http://schemas.microsoft.com/office/drawing/2014/main" val="1656978515"/>
                    </a:ext>
                  </a:extLst>
                </a:gridCol>
              </a:tblGrid>
              <a:tr h="370840">
                <a:tc>
                  <a:txBody>
                    <a:bodyPr/>
                    <a:lstStyle/>
                    <a:p>
                      <a:r>
                        <a:rPr lang="zh-CN" altLang="en-US" sz="1400" dirty="0">
                          <a:solidFill>
                            <a:schemeClr val="tx1"/>
                          </a:solidFill>
                          <a:latin typeface="微软雅黑" panose="020B0503020204020204" pitchFamily="34" charset="-122"/>
                          <a:ea typeface="微软雅黑" panose="020B0503020204020204" pitchFamily="34" charset="-122"/>
                        </a:rPr>
                        <a:t>重点考虑因素</a:t>
                      </a:r>
                      <a:endParaRPr lang="zh-CN" altLang="en-US" dirty="0"/>
                    </a:p>
                  </a:txBody>
                  <a:tcPr/>
                </a:tc>
                <a:tc>
                  <a:txBody>
                    <a:bodyPr/>
                    <a:lstStyle/>
                    <a:p>
                      <a:r>
                        <a:rPr lang="zh-CN" altLang="en-US" sz="1400" dirty="0">
                          <a:solidFill>
                            <a:schemeClr val="tx1"/>
                          </a:solidFill>
                          <a:latin typeface="微软雅黑" panose="020B0503020204020204" pitchFamily="34" charset="-122"/>
                          <a:ea typeface="微软雅黑" panose="020B0503020204020204" pitchFamily="34" charset="-122"/>
                        </a:rPr>
                        <a:t>领先战略</a:t>
                      </a:r>
                      <a:endParaRPr lang="zh-CN" altLang="en-US" dirty="0"/>
                    </a:p>
                  </a:txBody>
                  <a:tcPr/>
                </a:tc>
                <a:tc>
                  <a:txBody>
                    <a:bodyPr/>
                    <a:lstStyle/>
                    <a:p>
                      <a:r>
                        <a:rPr lang="zh-CN" altLang="en-US" sz="1400" dirty="0">
                          <a:solidFill>
                            <a:schemeClr val="tx1"/>
                          </a:solidFill>
                          <a:latin typeface="微软雅黑" panose="020B0503020204020204" pitchFamily="34" charset="-122"/>
                          <a:ea typeface="微软雅黑" panose="020B0503020204020204" pitchFamily="34" charset="-122"/>
                        </a:rPr>
                        <a:t>跟随战略</a:t>
                      </a:r>
                      <a:endParaRPr lang="zh-CN" altLang="en-US" dirty="0"/>
                    </a:p>
                  </a:txBody>
                  <a:tcPr/>
                </a:tc>
                <a:extLst>
                  <a:ext uri="{0D108BD9-81ED-4DB2-BD59-A6C34878D82A}">
                    <a16:rowId xmlns:a16="http://schemas.microsoft.com/office/drawing/2014/main" val="3249007540"/>
                  </a:ext>
                </a:extLst>
              </a:tr>
              <a:tr h="370840">
                <a:tc>
                  <a:txBody>
                    <a:bodyPr/>
                    <a:lstStyle/>
                    <a:p>
                      <a:r>
                        <a:rPr lang="zh-CN" altLang="en-US" dirty="0"/>
                        <a:t>优势能力特点</a:t>
                      </a:r>
                    </a:p>
                  </a:txBody>
                  <a:tcPr/>
                </a:tc>
                <a:tc>
                  <a:txBody>
                    <a:bodyPr/>
                    <a:lstStyle/>
                    <a:p>
                      <a:r>
                        <a:rPr lang="zh-CN" altLang="en-US" dirty="0"/>
                        <a:t>技术开发能力</a:t>
                      </a:r>
                    </a:p>
                  </a:txBody>
                  <a:tcPr/>
                </a:tc>
                <a:tc>
                  <a:txBody>
                    <a:bodyPr/>
                    <a:lstStyle/>
                    <a:p>
                      <a:r>
                        <a:rPr lang="zh-CN" altLang="en-US" dirty="0"/>
                        <a:t>生产销售能力</a:t>
                      </a:r>
                    </a:p>
                  </a:txBody>
                  <a:tcPr/>
                </a:tc>
                <a:extLst>
                  <a:ext uri="{0D108BD9-81ED-4DB2-BD59-A6C34878D82A}">
                    <a16:rowId xmlns:a16="http://schemas.microsoft.com/office/drawing/2014/main" val="1082812497"/>
                  </a:ext>
                </a:extLst>
              </a:tr>
              <a:tr h="370840">
                <a:tc>
                  <a:txBody>
                    <a:bodyPr/>
                    <a:lstStyle/>
                    <a:p>
                      <a:r>
                        <a:rPr lang="zh-CN" altLang="en-US" dirty="0"/>
                        <a:t>风险与收益特点</a:t>
                      </a:r>
                    </a:p>
                  </a:txBody>
                  <a:tcPr/>
                </a:tc>
                <a:tc>
                  <a:txBody>
                    <a:bodyPr/>
                    <a:lstStyle/>
                    <a:p>
                      <a:r>
                        <a:rPr lang="zh-CN" altLang="en-US" dirty="0"/>
                        <a:t>投资大、风险大</a:t>
                      </a:r>
                    </a:p>
                  </a:txBody>
                  <a:tcPr/>
                </a:tc>
                <a:tc>
                  <a:txBody>
                    <a:bodyPr/>
                    <a:lstStyle/>
                    <a:p>
                      <a:r>
                        <a:rPr lang="zh-CN" altLang="en-US" dirty="0"/>
                        <a:t>风险小、收益小</a:t>
                      </a:r>
                    </a:p>
                  </a:txBody>
                  <a:tcPr/>
                </a:tc>
                <a:extLst>
                  <a:ext uri="{0D108BD9-81ED-4DB2-BD59-A6C34878D82A}">
                    <a16:rowId xmlns:a16="http://schemas.microsoft.com/office/drawing/2014/main" val="3829622948"/>
                  </a:ext>
                </a:extLst>
              </a:tr>
              <a:tr h="370840">
                <a:tc>
                  <a:txBody>
                    <a:bodyPr/>
                    <a:lstStyle/>
                    <a:p>
                      <a:r>
                        <a:rPr lang="zh-CN" altLang="en-US" dirty="0"/>
                        <a:t>领先的持久性</a:t>
                      </a:r>
                    </a:p>
                  </a:txBody>
                  <a:tcPr/>
                </a:tc>
                <a:tc>
                  <a:txBody>
                    <a:bodyPr/>
                    <a:lstStyle/>
                    <a:p>
                      <a:r>
                        <a:rPr lang="zh-CN" altLang="en-US" dirty="0"/>
                        <a:t>技术越不易复制、后续开发速率越快，领先的持久性就越好，因此具备持续开发能力</a:t>
                      </a:r>
                    </a:p>
                  </a:txBody>
                  <a:tcPr/>
                </a:tc>
                <a:tc>
                  <a:txBody>
                    <a:bodyPr/>
                    <a:lstStyle/>
                    <a:p>
                      <a:r>
                        <a:rPr lang="zh-CN" altLang="en-US" dirty="0"/>
                        <a:t>争取超越领先者</a:t>
                      </a:r>
                    </a:p>
                  </a:txBody>
                  <a:tcPr/>
                </a:tc>
                <a:extLst>
                  <a:ext uri="{0D108BD9-81ED-4DB2-BD59-A6C34878D82A}">
                    <a16:rowId xmlns:a16="http://schemas.microsoft.com/office/drawing/2014/main" val="3048593644"/>
                  </a:ext>
                </a:extLst>
              </a:tr>
            </a:tbl>
          </a:graphicData>
        </a:graphic>
      </p:graphicFrame>
    </p:spTree>
    <p:extLst>
      <p:ext uri="{BB962C8B-B14F-4D97-AF65-F5344CB8AC3E}">
        <p14:creationId xmlns:p14="http://schemas.microsoft.com/office/powerpoint/2010/main" val="4281894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二、技术创新决策的评估方法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、定量评估方法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）折现现金流方法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）风险分析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敏感性分析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概率分析</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、定性评估方法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）轮廓图法</a:t>
            </a:r>
          </a:p>
          <a:p>
            <a:endParaRPr lang="zh-CN" altLang="en-US" sz="2000" b="1" dirty="0"/>
          </a:p>
        </p:txBody>
      </p:sp>
    </p:spTree>
    <p:extLst>
      <p:ext uri="{BB962C8B-B14F-4D97-AF65-F5344CB8AC3E}">
        <p14:creationId xmlns:p14="http://schemas.microsoft.com/office/powerpoint/2010/main" val="202355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）检查清单法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）评分法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）动态排序列表法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、项目组合评估</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）矩阵法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）项目地图法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最常用的是风险</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收益气泡图。横轴衡量财务效果，纵轴衡量项目的风险。</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珍珠</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Ⅰ</a:t>
            </a:r>
            <a:r>
              <a:rPr lang="zh-CN" altLang="en-US" sz="2000" dirty="0">
                <a:solidFill>
                  <a:schemeClr val="tx1"/>
                </a:solidFill>
                <a:latin typeface="微软雅黑" panose="020B0503020204020204" pitchFamily="34" charset="-122"/>
                <a:ea typeface="微软雅黑" panose="020B0503020204020204" pitchFamily="34" charset="-122"/>
              </a:rPr>
              <a:t>象限，双高业务</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9637779E-69E3-4C5C-8B74-8D3BA1F23F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361015"/>
            <a:ext cx="4006247" cy="3275867"/>
          </a:xfrm>
          <a:prstGeom prst="rect">
            <a:avLst/>
          </a:prstGeom>
        </p:spPr>
      </p:pic>
    </p:spTree>
    <p:extLst>
      <p:ext uri="{BB962C8B-B14F-4D97-AF65-F5344CB8AC3E}">
        <p14:creationId xmlns:p14="http://schemas.microsoft.com/office/powerpoint/2010/main" val="3226799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牡蛎</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Ⅳ</a:t>
            </a:r>
            <a:r>
              <a:rPr lang="zh-CN" altLang="en-US" sz="2000" dirty="0">
                <a:solidFill>
                  <a:schemeClr val="tx1"/>
                </a:solidFill>
                <a:latin typeface="微软雅黑" panose="020B0503020204020204" pitchFamily="34" charset="-122"/>
                <a:ea typeface="微软雅黑" panose="020B0503020204020204" pitchFamily="34" charset="-122"/>
              </a:rPr>
              <a:t>象限，高收益，低成功率</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面包和黄油</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Ⅱ</a:t>
            </a:r>
            <a:r>
              <a:rPr lang="zh-CN" altLang="en-US" sz="2000" dirty="0">
                <a:solidFill>
                  <a:schemeClr val="tx1"/>
                </a:solidFill>
                <a:latin typeface="微软雅黑" panose="020B0503020204020204" pitchFamily="34" charset="-122"/>
                <a:ea typeface="微软雅黑" panose="020B0503020204020204" pitchFamily="34" charset="-122"/>
              </a:rPr>
              <a:t>象限，低收益，高成功率</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白象</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第</a:t>
            </a:r>
            <a:r>
              <a:rPr lang="en-US" altLang="zh-CN" sz="2000" dirty="0">
                <a:solidFill>
                  <a:schemeClr val="tx1"/>
                </a:solidFill>
                <a:latin typeface="微软雅黑" panose="020B0503020204020204" pitchFamily="34" charset="-122"/>
                <a:ea typeface="微软雅黑" panose="020B0503020204020204" pitchFamily="34" charset="-122"/>
              </a:rPr>
              <a:t>Ⅲ</a:t>
            </a:r>
            <a:r>
              <a:rPr lang="zh-CN" altLang="en-US" sz="2000" dirty="0">
                <a:solidFill>
                  <a:schemeClr val="tx1"/>
                </a:solidFill>
                <a:latin typeface="微软雅黑" panose="020B0503020204020204" pitchFamily="34" charset="-122"/>
                <a:ea typeface="微软雅黑" panose="020B0503020204020204" pitchFamily="34" charset="-122"/>
              </a:rPr>
              <a:t>象限，双低业务</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4068487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第三节    技术创新组织与管理</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一、企业技术创新的内部组织模式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、内企业</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从事创新活动的员工为“内企业家”，由内企业家创建的企业称为“内企业”。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、技术创新小组</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指为完成某一创新项目临时从各部门抽调若干专业人员而成立的一种创新组织。</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023937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、新事业发展部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、企业技术中心</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也称技术研发中心或企业科技中心，是企业特别是大中型企业实施高度集中管理的科技开发组织，在本企业的科技开发活动中，起着主导和牵头的作用，具有权威性，处于核心和中心地位。</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二、企业技术创新的外部组织模式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、产学研联盟</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）校内产学研合作模式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3521766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）双向联合体合作模式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）多向联合体合作模式。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）中介协调合作模式。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政府模式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、企业联盟</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企业联盟的组织运行模式有星形模式、平行模式和联邦模式三种类型。</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1421465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r>
              <a:rPr lang="zh-CN" altLang="en-US" sz="2000" dirty="0">
                <a:solidFill>
                  <a:schemeClr val="tx1"/>
                </a:solidFill>
                <a:latin typeface="微软雅黑" panose="020B0503020204020204" pitchFamily="34" charset="-122"/>
                <a:ea typeface="微软雅黑" panose="020B0503020204020204" pitchFamily="34" charset="-122"/>
              </a:rPr>
              <a:t>第七章  技术创新管理</a:t>
            </a:r>
            <a:endParaRPr lang="en-US" altLang="zh-CN" sz="2000" dirty="0">
              <a:solidFill>
                <a:schemeClr val="tx1"/>
              </a:solidFill>
              <a:latin typeface="微软雅黑" panose="020B0503020204020204" pitchFamily="34" charset="-122"/>
              <a:ea typeface="微软雅黑" panose="020B0503020204020204" pitchFamily="34" charset="-122"/>
            </a:endParaRPr>
          </a:p>
        </p:txBody>
      </p:sp>
      <p:pic>
        <p:nvPicPr>
          <p:cNvPr id="4" name="内容占位符 3">
            <a:extLst>
              <a:ext uri="{FF2B5EF4-FFF2-40B4-BE49-F238E27FC236}">
                <a16:creationId xmlns:a16="http://schemas.microsoft.com/office/drawing/2014/main" id="{2D254975-4F90-4337-9C58-2683E847C45E}"/>
              </a:ext>
            </a:extLst>
          </p:cNvPr>
          <p:cNvPicPr>
            <a:picLocks noChangeAspect="1"/>
          </p:cNvPicPr>
          <p:nvPr/>
        </p:nvPicPr>
        <p:blipFill>
          <a:blip r:embed="rId3"/>
          <a:stretch>
            <a:fillRect/>
          </a:stretch>
        </p:blipFill>
        <p:spPr>
          <a:xfrm>
            <a:off x="1547664" y="1203598"/>
            <a:ext cx="6285714" cy="2028571"/>
          </a:xfrm>
          <a:prstGeom prst="rect">
            <a:avLst/>
          </a:prstGeom>
        </p:spPr>
      </p:pic>
    </p:spTree>
    <p:extLst>
      <p:ext uri="{BB962C8B-B14F-4D97-AF65-F5344CB8AC3E}">
        <p14:creationId xmlns:p14="http://schemas.microsoft.com/office/powerpoint/2010/main" val="224319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第一节    技术创新含义、分类与模式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一、技术创新的含义</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指企业家抓住市场潜在盈利机会，以获取经济利益为目的的，重组生产条件和要素，不断研制出新产品、新工艺、新技术，以获得市场认同的一个综合性过程。</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主要特点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技术创新是一种经济行为      </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技术创新是一项高风险活动</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技术创新时间的差异性        </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外部性      </a:t>
            </a: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一体化与国际化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266092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二、技术创新的分类</a:t>
            </a:r>
          </a:p>
        </p:txBody>
      </p:sp>
      <p:pic>
        <p:nvPicPr>
          <p:cNvPr id="4" name="图片 3">
            <a:extLst>
              <a:ext uri="{FF2B5EF4-FFF2-40B4-BE49-F238E27FC236}">
                <a16:creationId xmlns:a16="http://schemas.microsoft.com/office/drawing/2014/main" id="{A41E1578-15D4-44E0-A975-80C9B7A80A76}"/>
              </a:ext>
            </a:extLst>
          </p:cNvPr>
          <p:cNvPicPr>
            <a:picLocks noChangeAspect="1"/>
          </p:cNvPicPr>
          <p:nvPr/>
        </p:nvPicPr>
        <p:blipFill>
          <a:blip r:embed="rId3"/>
          <a:stretch>
            <a:fillRect/>
          </a:stretch>
        </p:blipFill>
        <p:spPr>
          <a:xfrm>
            <a:off x="845521" y="1233654"/>
            <a:ext cx="6874098" cy="2922271"/>
          </a:xfrm>
          <a:prstGeom prst="rect">
            <a:avLst/>
          </a:prstGeom>
        </p:spPr>
      </p:pic>
    </p:spTree>
    <p:extLst>
      <p:ext uri="{BB962C8B-B14F-4D97-AF65-F5344CB8AC3E}">
        <p14:creationId xmlns:p14="http://schemas.microsoft.com/office/powerpoint/2010/main" val="605959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三、技术创新的过程与模式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一</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技术推动模式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研究开发是创新构思的主要来源，也称为创新的技术推动或发现推动模式。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（二）需求拉动创新模式</a:t>
            </a:r>
          </a:p>
          <a:p>
            <a:endParaRPr lang="zh-CN" altLang="en-US" sz="2000" b="1" dirty="0"/>
          </a:p>
        </p:txBody>
      </p:sp>
      <p:sp>
        <p:nvSpPr>
          <p:cNvPr id="4" name="矩形 3">
            <a:extLst>
              <a:ext uri="{FF2B5EF4-FFF2-40B4-BE49-F238E27FC236}">
                <a16:creationId xmlns:a16="http://schemas.microsoft.com/office/drawing/2014/main" id="{54A598B7-6F20-4376-B4E9-7D6C67FD7D25}"/>
              </a:ext>
            </a:extLst>
          </p:cNvPr>
          <p:cNvSpPr/>
          <p:nvPr/>
        </p:nvSpPr>
        <p:spPr>
          <a:xfrm>
            <a:off x="755576" y="2571750"/>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基础研究</a:t>
            </a:r>
          </a:p>
        </p:txBody>
      </p:sp>
      <p:sp>
        <p:nvSpPr>
          <p:cNvPr id="5" name="矩形 4">
            <a:extLst>
              <a:ext uri="{FF2B5EF4-FFF2-40B4-BE49-F238E27FC236}">
                <a16:creationId xmlns:a16="http://schemas.microsoft.com/office/drawing/2014/main" id="{5B574184-F23C-4036-AF8E-3C1EF02DD262}"/>
              </a:ext>
            </a:extLst>
          </p:cNvPr>
          <p:cNvSpPr/>
          <p:nvPr/>
        </p:nvSpPr>
        <p:spPr>
          <a:xfrm>
            <a:off x="2411760" y="2570264"/>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应用研究</a:t>
            </a:r>
          </a:p>
        </p:txBody>
      </p:sp>
      <p:sp>
        <p:nvSpPr>
          <p:cNvPr id="6" name="矩形 5">
            <a:extLst>
              <a:ext uri="{FF2B5EF4-FFF2-40B4-BE49-F238E27FC236}">
                <a16:creationId xmlns:a16="http://schemas.microsoft.com/office/drawing/2014/main" id="{C195407B-E2B6-4843-B508-A9E6A8461FC0}"/>
              </a:ext>
            </a:extLst>
          </p:cNvPr>
          <p:cNvSpPr/>
          <p:nvPr/>
        </p:nvSpPr>
        <p:spPr>
          <a:xfrm>
            <a:off x="4319972" y="2570264"/>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研究开发</a:t>
            </a:r>
          </a:p>
        </p:txBody>
      </p:sp>
      <p:sp>
        <p:nvSpPr>
          <p:cNvPr id="7" name="矩形 6">
            <a:extLst>
              <a:ext uri="{FF2B5EF4-FFF2-40B4-BE49-F238E27FC236}">
                <a16:creationId xmlns:a16="http://schemas.microsoft.com/office/drawing/2014/main" id="{E33121FE-3E5B-4DD0-80F8-C524A3F5F275}"/>
              </a:ext>
            </a:extLst>
          </p:cNvPr>
          <p:cNvSpPr/>
          <p:nvPr/>
        </p:nvSpPr>
        <p:spPr>
          <a:xfrm>
            <a:off x="6228184" y="2570264"/>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生产制造</a:t>
            </a:r>
          </a:p>
        </p:txBody>
      </p:sp>
      <p:sp>
        <p:nvSpPr>
          <p:cNvPr id="8" name="矩形 7">
            <a:extLst>
              <a:ext uri="{FF2B5EF4-FFF2-40B4-BE49-F238E27FC236}">
                <a16:creationId xmlns:a16="http://schemas.microsoft.com/office/drawing/2014/main" id="{B4D0A970-7D9A-4FEA-B647-BA7A06A1DE28}"/>
              </a:ext>
            </a:extLst>
          </p:cNvPr>
          <p:cNvSpPr/>
          <p:nvPr/>
        </p:nvSpPr>
        <p:spPr>
          <a:xfrm>
            <a:off x="7937866" y="2570264"/>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市场销售</a:t>
            </a:r>
          </a:p>
        </p:txBody>
      </p:sp>
      <p:sp>
        <p:nvSpPr>
          <p:cNvPr id="9" name="箭头: 右 8">
            <a:extLst>
              <a:ext uri="{FF2B5EF4-FFF2-40B4-BE49-F238E27FC236}">
                <a16:creationId xmlns:a16="http://schemas.microsoft.com/office/drawing/2014/main" id="{4E876A30-1365-4729-BB69-70137F374C8E}"/>
              </a:ext>
            </a:extLst>
          </p:cNvPr>
          <p:cNvSpPr/>
          <p:nvPr/>
        </p:nvSpPr>
        <p:spPr>
          <a:xfrm>
            <a:off x="1835696" y="2822292"/>
            <a:ext cx="57606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箭头: 右 9">
            <a:extLst>
              <a:ext uri="{FF2B5EF4-FFF2-40B4-BE49-F238E27FC236}">
                <a16:creationId xmlns:a16="http://schemas.microsoft.com/office/drawing/2014/main" id="{3F9892F6-F969-4507-8E8C-FC1420B67CC5}"/>
              </a:ext>
            </a:extLst>
          </p:cNvPr>
          <p:cNvSpPr/>
          <p:nvPr/>
        </p:nvSpPr>
        <p:spPr>
          <a:xfrm>
            <a:off x="3564396" y="2814098"/>
            <a:ext cx="62956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箭头: 右 10">
            <a:extLst>
              <a:ext uri="{FF2B5EF4-FFF2-40B4-BE49-F238E27FC236}">
                <a16:creationId xmlns:a16="http://schemas.microsoft.com/office/drawing/2014/main" id="{459E88F1-6EB8-487C-8F07-282CE3F16565}"/>
              </a:ext>
            </a:extLst>
          </p:cNvPr>
          <p:cNvSpPr/>
          <p:nvPr/>
        </p:nvSpPr>
        <p:spPr>
          <a:xfrm>
            <a:off x="5400092" y="2814098"/>
            <a:ext cx="82809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箭头: 右 11">
            <a:extLst>
              <a:ext uri="{FF2B5EF4-FFF2-40B4-BE49-F238E27FC236}">
                <a16:creationId xmlns:a16="http://schemas.microsoft.com/office/drawing/2014/main" id="{36620B18-3E3F-4BAA-AEA0-0EC0EFEA1F0B}"/>
              </a:ext>
            </a:extLst>
          </p:cNvPr>
          <p:cNvSpPr/>
          <p:nvPr/>
        </p:nvSpPr>
        <p:spPr>
          <a:xfrm>
            <a:off x="7308304" y="2814098"/>
            <a:ext cx="50354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a:extLst>
              <a:ext uri="{FF2B5EF4-FFF2-40B4-BE49-F238E27FC236}">
                <a16:creationId xmlns:a16="http://schemas.microsoft.com/office/drawing/2014/main" id="{FCE88D9D-6A9B-4258-AFDE-24275C47299D}"/>
              </a:ext>
            </a:extLst>
          </p:cNvPr>
          <p:cNvSpPr/>
          <p:nvPr/>
        </p:nvSpPr>
        <p:spPr>
          <a:xfrm>
            <a:off x="655425" y="3788831"/>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市场需求</a:t>
            </a:r>
          </a:p>
        </p:txBody>
      </p:sp>
      <p:sp>
        <p:nvSpPr>
          <p:cNvPr id="14" name="矩形 13">
            <a:extLst>
              <a:ext uri="{FF2B5EF4-FFF2-40B4-BE49-F238E27FC236}">
                <a16:creationId xmlns:a16="http://schemas.microsoft.com/office/drawing/2014/main" id="{DE13EBCE-C408-4B43-8133-43CFD8223B4C}"/>
              </a:ext>
            </a:extLst>
          </p:cNvPr>
          <p:cNvSpPr/>
          <p:nvPr/>
        </p:nvSpPr>
        <p:spPr>
          <a:xfrm>
            <a:off x="2280599" y="3788831"/>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应用研究</a:t>
            </a:r>
          </a:p>
        </p:txBody>
      </p:sp>
      <p:sp>
        <p:nvSpPr>
          <p:cNvPr id="15" name="矩形 14">
            <a:extLst>
              <a:ext uri="{FF2B5EF4-FFF2-40B4-BE49-F238E27FC236}">
                <a16:creationId xmlns:a16="http://schemas.microsoft.com/office/drawing/2014/main" id="{6300A2CF-F9E2-4BD9-89A1-8E7A95DEF3BA}"/>
              </a:ext>
            </a:extLst>
          </p:cNvPr>
          <p:cNvSpPr/>
          <p:nvPr/>
        </p:nvSpPr>
        <p:spPr>
          <a:xfrm>
            <a:off x="3995550" y="3788831"/>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开发研究</a:t>
            </a:r>
          </a:p>
        </p:txBody>
      </p:sp>
      <p:sp>
        <p:nvSpPr>
          <p:cNvPr id="16" name="矩形 15">
            <a:extLst>
              <a:ext uri="{FF2B5EF4-FFF2-40B4-BE49-F238E27FC236}">
                <a16:creationId xmlns:a16="http://schemas.microsoft.com/office/drawing/2014/main" id="{46018924-4BD4-4996-B8F9-7EEFCB5FF622}"/>
              </a:ext>
            </a:extLst>
          </p:cNvPr>
          <p:cNvSpPr/>
          <p:nvPr/>
        </p:nvSpPr>
        <p:spPr>
          <a:xfrm>
            <a:off x="5688124" y="3805482"/>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生产制造</a:t>
            </a:r>
          </a:p>
        </p:txBody>
      </p:sp>
      <p:sp>
        <p:nvSpPr>
          <p:cNvPr id="17" name="矩形 16">
            <a:extLst>
              <a:ext uri="{FF2B5EF4-FFF2-40B4-BE49-F238E27FC236}">
                <a16:creationId xmlns:a16="http://schemas.microsoft.com/office/drawing/2014/main" id="{94038EC6-9634-48F8-B144-70907DE369F4}"/>
              </a:ext>
            </a:extLst>
          </p:cNvPr>
          <p:cNvSpPr/>
          <p:nvPr/>
        </p:nvSpPr>
        <p:spPr>
          <a:xfrm>
            <a:off x="7416062" y="3788831"/>
            <a:ext cx="1080120"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t>市场销售</a:t>
            </a:r>
          </a:p>
        </p:txBody>
      </p:sp>
      <p:sp>
        <p:nvSpPr>
          <p:cNvPr id="18" name="箭头: 右 17">
            <a:extLst>
              <a:ext uri="{FF2B5EF4-FFF2-40B4-BE49-F238E27FC236}">
                <a16:creationId xmlns:a16="http://schemas.microsoft.com/office/drawing/2014/main" id="{68398437-695F-48F6-AEE8-3FEFA65862E3}"/>
              </a:ext>
            </a:extLst>
          </p:cNvPr>
          <p:cNvSpPr/>
          <p:nvPr/>
        </p:nvSpPr>
        <p:spPr>
          <a:xfrm>
            <a:off x="1735545" y="4011791"/>
            <a:ext cx="54505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箭头: 右 19">
            <a:extLst>
              <a:ext uri="{FF2B5EF4-FFF2-40B4-BE49-F238E27FC236}">
                <a16:creationId xmlns:a16="http://schemas.microsoft.com/office/drawing/2014/main" id="{DA43F279-137B-43F8-ACE2-6B2DC07693D0}"/>
              </a:ext>
            </a:extLst>
          </p:cNvPr>
          <p:cNvSpPr/>
          <p:nvPr/>
        </p:nvSpPr>
        <p:spPr>
          <a:xfrm>
            <a:off x="3383096" y="4057510"/>
            <a:ext cx="590077"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箭头: 右 21">
            <a:extLst>
              <a:ext uri="{FF2B5EF4-FFF2-40B4-BE49-F238E27FC236}">
                <a16:creationId xmlns:a16="http://schemas.microsoft.com/office/drawing/2014/main" id="{EA1DD711-EB6B-4064-B8C9-3EE03D500B4B}"/>
              </a:ext>
            </a:extLst>
          </p:cNvPr>
          <p:cNvSpPr/>
          <p:nvPr/>
        </p:nvSpPr>
        <p:spPr>
          <a:xfrm>
            <a:off x="5170829" y="4011791"/>
            <a:ext cx="517295"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箭头: 右 22">
            <a:extLst>
              <a:ext uri="{FF2B5EF4-FFF2-40B4-BE49-F238E27FC236}">
                <a16:creationId xmlns:a16="http://schemas.microsoft.com/office/drawing/2014/main" id="{ABF2C8C9-7234-4A83-8F86-A25E0F857CF6}"/>
              </a:ext>
            </a:extLst>
          </p:cNvPr>
          <p:cNvSpPr/>
          <p:nvPr/>
        </p:nvSpPr>
        <p:spPr>
          <a:xfrm>
            <a:off x="6863401" y="4011791"/>
            <a:ext cx="444903"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5" name="直接连接符 24">
            <a:extLst>
              <a:ext uri="{FF2B5EF4-FFF2-40B4-BE49-F238E27FC236}">
                <a16:creationId xmlns:a16="http://schemas.microsoft.com/office/drawing/2014/main" id="{0C7986FF-1253-4457-BEC0-214E03522982}"/>
              </a:ext>
            </a:extLst>
          </p:cNvPr>
          <p:cNvCxnSpPr>
            <a:cxnSpLocks/>
          </p:cNvCxnSpPr>
          <p:nvPr/>
        </p:nvCxnSpPr>
        <p:spPr>
          <a:xfrm>
            <a:off x="8496182" y="4103229"/>
            <a:ext cx="39629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直接连接符 27">
            <a:extLst>
              <a:ext uri="{FF2B5EF4-FFF2-40B4-BE49-F238E27FC236}">
                <a16:creationId xmlns:a16="http://schemas.microsoft.com/office/drawing/2014/main" id="{F7A43B9E-BBE3-4EA9-B8CB-38D43DBDF524}"/>
              </a:ext>
            </a:extLst>
          </p:cNvPr>
          <p:cNvCxnSpPr>
            <a:cxnSpLocks/>
          </p:cNvCxnSpPr>
          <p:nvPr/>
        </p:nvCxnSpPr>
        <p:spPr>
          <a:xfrm flipV="1">
            <a:off x="426128" y="4443959"/>
            <a:ext cx="8466352" cy="26169"/>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接连接符 31">
            <a:extLst>
              <a:ext uri="{FF2B5EF4-FFF2-40B4-BE49-F238E27FC236}">
                <a16:creationId xmlns:a16="http://schemas.microsoft.com/office/drawing/2014/main" id="{6BC0C05B-504A-45DA-B0D4-EAA57D44D755}"/>
              </a:ext>
            </a:extLst>
          </p:cNvPr>
          <p:cNvCxnSpPr/>
          <p:nvPr/>
        </p:nvCxnSpPr>
        <p:spPr>
          <a:xfrm>
            <a:off x="8892480" y="4103229"/>
            <a:ext cx="0" cy="366898"/>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直接连接符 33">
            <a:extLst>
              <a:ext uri="{FF2B5EF4-FFF2-40B4-BE49-F238E27FC236}">
                <a16:creationId xmlns:a16="http://schemas.microsoft.com/office/drawing/2014/main" id="{7ADCB8EA-A710-4433-A2A5-6147942F9990}"/>
              </a:ext>
            </a:extLst>
          </p:cNvPr>
          <p:cNvCxnSpPr/>
          <p:nvPr/>
        </p:nvCxnSpPr>
        <p:spPr>
          <a:xfrm flipV="1">
            <a:off x="426128" y="4103229"/>
            <a:ext cx="0" cy="366898"/>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直接箭头连接符 35">
            <a:extLst>
              <a:ext uri="{FF2B5EF4-FFF2-40B4-BE49-F238E27FC236}">
                <a16:creationId xmlns:a16="http://schemas.microsoft.com/office/drawing/2014/main" id="{501AAC0F-B9FB-4B9C-A5CB-D74F6132CE51}"/>
              </a:ext>
            </a:extLst>
          </p:cNvPr>
          <p:cNvCxnSpPr/>
          <p:nvPr/>
        </p:nvCxnSpPr>
        <p:spPr>
          <a:xfrm>
            <a:off x="426128" y="4103229"/>
            <a:ext cx="2292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991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三</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交互作用创新模式</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技术创新是技术和市场交互作用共同引发的，技术推动和需求拉动的相对重要性在产业及产品生命周期的不同阶段可能有着显著的不同。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a:t>
            </a:r>
            <a:r>
              <a:rPr lang="en-US" altLang="zh-CN" sz="2000" dirty="0">
                <a:solidFill>
                  <a:schemeClr val="tx1"/>
                </a:solidFill>
                <a:latin typeface="微软雅黑" panose="020B0503020204020204" pitchFamily="34" charset="-122"/>
                <a:ea typeface="微软雅黑" panose="020B0503020204020204" pitchFamily="34" charset="-122"/>
              </a:rPr>
              <a:t>A—U</a:t>
            </a:r>
            <a:r>
              <a:rPr lang="zh-CN" altLang="en-US" sz="2000" dirty="0">
                <a:solidFill>
                  <a:schemeClr val="tx1"/>
                </a:solidFill>
                <a:latin typeface="微软雅黑" panose="020B0503020204020204" pitchFamily="34" charset="-122"/>
                <a:ea typeface="微软雅黑" panose="020B0503020204020204" pitchFamily="34" charset="-122"/>
              </a:rPr>
              <a:t>过程创新模式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把产品创新、工艺创新和产业组织的演化分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为三个阶段：不稳定阶段、过渡阶段、稳定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阶段，并与产品的生命周期联系起来，如图</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所示：</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id="{FF21038B-96C7-4EAB-A95D-E63B0701E2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0112" y="2499742"/>
            <a:ext cx="3524558" cy="2283718"/>
          </a:xfrm>
          <a:prstGeom prst="rect">
            <a:avLst/>
          </a:prstGeom>
        </p:spPr>
      </p:pic>
    </p:spTree>
    <p:extLst>
      <p:ext uri="{BB962C8B-B14F-4D97-AF65-F5344CB8AC3E}">
        <p14:creationId xmlns:p14="http://schemas.microsoft.com/office/powerpoint/2010/main" val="89762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A—U</a:t>
            </a:r>
            <a:r>
              <a:rPr lang="zh-CN" altLang="en-US" sz="2000" dirty="0">
                <a:solidFill>
                  <a:schemeClr val="tx1"/>
                </a:solidFill>
                <a:latin typeface="微软雅黑" panose="020B0503020204020204" pitchFamily="34" charset="-122"/>
                <a:ea typeface="微软雅黑" panose="020B0503020204020204" pitchFamily="34" charset="-122"/>
              </a:rPr>
              <a:t>过程创新模式的总体特征表现为：在产业成长的前期阶段，产品创新比工艺创新活跃，创新成果更多</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而在产业成长的后期阶段，则是工艺创新较产品创新更丰富的成果。</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（五）系统集成和网络创新模式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（六）国家创新体系</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现阶段中国国家创新体系建设重点：</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一是建设以企业为主体，产学研结合的技术创新体系，并将其作为全面推进国家创新体系建设的突破口。</a:t>
            </a:r>
          </a:p>
          <a:p>
            <a:endParaRPr lang="zh-CN" altLang="en-US" sz="2000" b="1" dirty="0"/>
          </a:p>
        </p:txBody>
      </p:sp>
    </p:spTree>
    <p:extLst>
      <p:ext uri="{BB962C8B-B14F-4D97-AF65-F5344CB8AC3E}">
        <p14:creationId xmlns:p14="http://schemas.microsoft.com/office/powerpoint/2010/main" val="2066159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二是建设科研与高等教育有机结合的知识创新体系。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三是建设军民结合，寓军于民的国防科技创新体系。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四是建设各具特色和优势的区域创新体系。</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五是建设社会化，网络化的科技中介服务体系。</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3401937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r>
              <a:rPr lang="zh-CN" altLang="en-US" sz="2000" dirty="0">
                <a:solidFill>
                  <a:schemeClr val="tx1"/>
                </a:solidFill>
                <a:latin typeface="微软雅黑" panose="020B0503020204020204" pitchFamily="34" charset="-122"/>
                <a:ea typeface="微软雅黑" panose="020B0503020204020204" pitchFamily="34" charset="-122"/>
              </a:rPr>
              <a:t>第二节  技术创新战略与技术创新决策评估方法</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一、技术创新战略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、技术创新战略概述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）技术创新战略的概念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一个国家、地区或者组织在正确分析自身内部条件和外部环境的基础上，所确立的技术创新的总体目标与做出的重点部署，目的是获得竞争优势。包括宏观和微观两个层面，前者涉及一个国家或地区技术创新的重大问题，后者涉及某个组织如企业创新的重大问题。</a:t>
            </a:r>
          </a:p>
          <a:p>
            <a:endParaRPr lang="zh-CN" altLang="en-US" sz="2000" b="1" dirty="0"/>
          </a:p>
        </p:txBody>
      </p:sp>
    </p:spTree>
    <p:extLst>
      <p:ext uri="{BB962C8B-B14F-4D97-AF65-F5344CB8AC3E}">
        <p14:creationId xmlns:p14="http://schemas.microsoft.com/office/powerpoint/2010/main" val="5596898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2702</TotalTime>
  <Words>5956</Words>
  <Application>Microsoft Office PowerPoint</Application>
  <PresentationFormat>全屏显示(16:9)</PresentationFormat>
  <Paragraphs>174</Paragraphs>
  <Slides>20</Slides>
  <Notes>19</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20</vt:i4>
      </vt:variant>
    </vt:vector>
  </HeadingPairs>
  <TitlesOfParts>
    <vt:vector size="31" baseType="lpstr">
      <vt:lpstr>华文新魏</vt:lpstr>
      <vt:lpstr>华文中宋</vt:lpstr>
      <vt:lpstr>微软雅黑</vt:lpstr>
      <vt:lpstr>Arial</vt:lpstr>
      <vt:lpstr>Book Antiqua</vt:lpstr>
      <vt:lpstr>Calibri</vt:lpstr>
      <vt:lpstr>Century Gothic</vt:lpstr>
      <vt:lpstr>Wingdings</vt:lpstr>
      <vt:lpstr>药剂师</vt:lpstr>
      <vt:lpstr>自定义设计方案</vt:lpstr>
      <vt:lpstr>1_自定义设计方案</vt:lpstr>
      <vt:lpstr>PowerPoint 演示文稿</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课后记得多刷题、多复习、多预习~</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Administrator</cp:lastModifiedBy>
  <cp:revision>406</cp:revision>
  <dcterms:created xsi:type="dcterms:W3CDTF">2020-06-29T06:29:00Z</dcterms:created>
  <dcterms:modified xsi:type="dcterms:W3CDTF">2020-09-24T02:57:40Z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