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51"/>
  </p:notesMasterIdLst>
  <p:handoutMasterIdLst>
    <p:handoutMasterId r:id="rId52"/>
  </p:handoutMasterIdLst>
  <p:sldIdLst>
    <p:sldId id="1123" r:id="rId4"/>
    <p:sldId id="1014" r:id="rId5"/>
    <p:sldId id="1048" r:id="rId6"/>
    <p:sldId id="1049" r:id="rId7"/>
    <p:sldId id="1122" r:id="rId8"/>
    <p:sldId id="1050" r:id="rId9"/>
    <p:sldId id="1051" r:id="rId10"/>
    <p:sldId id="1052" r:id="rId11"/>
    <p:sldId id="1053" r:id="rId12"/>
    <p:sldId id="1016" r:id="rId13"/>
    <p:sldId id="1108" r:id="rId14"/>
    <p:sldId id="1054" r:id="rId15"/>
    <p:sldId id="1055" r:id="rId16"/>
    <p:sldId id="1056" r:id="rId17"/>
    <p:sldId id="1057" r:id="rId18"/>
    <p:sldId id="1109" r:id="rId19"/>
    <p:sldId id="1058" r:id="rId20"/>
    <p:sldId id="1110" r:id="rId21"/>
    <p:sldId id="1060" r:id="rId22"/>
    <p:sldId id="1061" r:id="rId23"/>
    <p:sldId id="1111" r:id="rId24"/>
    <p:sldId id="1112" r:id="rId25"/>
    <p:sldId id="1062" r:id="rId26"/>
    <p:sldId id="1064" r:id="rId27"/>
    <p:sldId id="1113" r:id="rId28"/>
    <p:sldId id="1059" r:id="rId29"/>
    <p:sldId id="1063" r:id="rId30"/>
    <p:sldId id="1114" r:id="rId31"/>
    <p:sldId id="1115" r:id="rId32"/>
    <p:sldId id="1065" r:id="rId33"/>
    <p:sldId id="1066" r:id="rId34"/>
    <p:sldId id="1116" r:id="rId35"/>
    <p:sldId id="1067" r:id="rId36"/>
    <p:sldId id="1068" r:id="rId37"/>
    <p:sldId id="1069" r:id="rId38"/>
    <p:sldId id="1121" r:id="rId39"/>
    <p:sldId id="1070" r:id="rId40"/>
    <p:sldId id="1071" r:id="rId41"/>
    <p:sldId id="1117" r:id="rId42"/>
    <p:sldId id="1072" r:id="rId43"/>
    <p:sldId id="1118" r:id="rId44"/>
    <p:sldId id="1073" r:id="rId45"/>
    <p:sldId id="1074" r:id="rId46"/>
    <p:sldId id="1119" r:id="rId47"/>
    <p:sldId id="1120" r:id="rId48"/>
    <p:sldId id="1075" r:id="rId49"/>
    <p:sldId id="324" r:id="rId5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2020/9/24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6518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2020/9/24</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8343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28104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75574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21654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62237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956565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425592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49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05867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62467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0675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633880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3784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910862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26354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4915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336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509022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45794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732505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602775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96711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27521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045047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20831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916986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572464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481045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711889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857678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077759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94995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40850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189999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317823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997682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066512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1819626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420263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022169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420530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76278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22672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94247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377498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sz="2000" dirty="0">
                <a:solidFill>
                  <a:sysClr val="windowText" lastClr="000000"/>
                </a:solidFill>
                <a:latin typeface="微软雅黑" panose="020B0503020204020204" pitchFamily="34" charset="-122"/>
                <a:ea typeface="微软雅黑" panose="020B0503020204020204" pitchFamily="34" charset="-122"/>
                <a:cs typeface="+mn-ea"/>
                <a:sym typeface="+mn-ea"/>
              </a:rPr>
              <a:t>特点一是装卸搬运是附属性、伴生性的活动。意思就是，在物流活动中，装卸和搬运是一定会出现的动作。比如我们从仓库出货，需要人或者机械去做一个装卸的动作，又或者是汽车运输，汽车无论是运输人员还是货物，人都要从车上下来，货物也会从车上卸下，那这些动作就表明装卸搬运往往跟交通工具相辅相成。特点二强调的是正确的装卸搬运是保护货物的重要过程，如果我们在这个装卸搬运过程中稍不注意，就很可能对货物产生无法挽回的破损，带来经济损失。这个好理解吧。第三个特点强调装卸搬运的衔接性。举个例子，有很多商品他不是只依靠一种交通工具来运输，比如我们运输进口商品，那这个进口商品先要坐飞机从国外来到中国，在分流到我们国家各个城市。那在一些偏远地区地方，比如内陆的山区，可能需要陆运，水运，最后通过人力，甚至现在可以用无人机来将货物送到偏远地区的人，所以每个环节环环相扣，每一个环节都需要合理的分工和配合，才能将货物送到终端。那以上就是装卸搬运的三个特点。接下来，我们解析装卸搬运的地位和作用。</a:t>
            </a:r>
            <a:endParaRPr lang="zh-CN" altLang="en-US"/>
          </a:p>
        </p:txBody>
      </p:sp>
    </p:spTree>
    <p:extLst>
      <p:ext uri="{BB962C8B-B14F-4D97-AF65-F5344CB8AC3E}">
        <p14:creationId xmlns:p14="http://schemas.microsoft.com/office/powerpoint/2010/main" val="2898990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50161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2020/9/24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2020/9/24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2020/9/24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2020/9/24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2020/9/24</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2020/9/24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2020/9/24</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2020/9/24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2020/9/24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2020/9/24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2020/9/24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2020/9/24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2020/9/24</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2020/9/24</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6</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2020/9/24</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696919" y="2606898"/>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37518" y="1730046"/>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第二节   企业采购与供应物流管理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一、企业采购管理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、企业采购管理的含义和特征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）指为保障企业物资供应而对企业采购</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活动进行计划、组织、协调和控制的管理活动。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）特征：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①企业采购管理是从市场获取资源的过程。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②企业采购管理是信息流、商流和物流相结合的过程。</a:t>
            </a:r>
          </a:p>
        </p:txBody>
      </p:sp>
      <p:pic>
        <p:nvPicPr>
          <p:cNvPr id="5" name="图片 4">
            <a:extLst>
              <a:ext uri="{FF2B5EF4-FFF2-40B4-BE49-F238E27FC236}">
                <a16:creationId xmlns:a16="http://schemas.microsoft.com/office/drawing/2014/main" id="{50A6A2EB-D394-46E0-AFFB-170A2883F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328210"/>
            <a:ext cx="2565673" cy="1758076"/>
          </a:xfrm>
          <a:prstGeom prst="rect">
            <a:avLst/>
          </a:prstGeom>
        </p:spPr>
      </p:pic>
    </p:spTree>
    <p:extLst>
      <p:ext uri="{BB962C8B-B14F-4D97-AF65-F5344CB8AC3E}">
        <p14:creationId xmlns:p14="http://schemas.microsoft.com/office/powerpoint/2010/main" val="158932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③企业采购管理是一种经济活动。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、企业采购的功能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）生产成本控制的功能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）生产供应控制的功能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）产品质量控制功能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）促进产品开发功能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、企业采购管理的目标和原则</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）企业采购管理的目标</a:t>
            </a:r>
          </a:p>
          <a:p>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124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总目标：以最低的总成本提供满足企业需要的物料和服务。可以把这个总目标具体分为以下几个基本目标：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①确保生产经营的物资需要。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②降低存货投资和存货损失。</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 ③保证并提高采购物品的质量。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④发现和发展有竞争力的供应商。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⑤改善企业内部与外部的关系。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⑥有效的降低采购成本。</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4138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）企业采购管理的原则</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①适当的数量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②适当的品质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③适当的时间</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④适当的价格</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⑤适当的地点</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55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、企业采购管理的业务流程</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4" name="Picture 2" descr="C:\Users\Administrator\Desktop\ce652f1c-8e55-4276-91e1-1ccd6d2c0a8b.jpg">
            <a:extLst>
              <a:ext uri="{FF2B5EF4-FFF2-40B4-BE49-F238E27FC236}">
                <a16:creationId xmlns:a16="http://schemas.microsoft.com/office/drawing/2014/main" id="{5F4E4877-8ADB-4B2D-95C6-0B4D6BC56AE5}"/>
              </a:ext>
            </a:extLst>
          </p:cNvPr>
          <p:cNvPicPr>
            <a:picLocks noChangeAspect="1" noChangeArrowheads="1"/>
          </p:cNvPicPr>
          <p:nvPr/>
        </p:nvPicPr>
        <p:blipFill>
          <a:blip r:embed="rId3"/>
          <a:srcRect/>
          <a:stretch>
            <a:fillRect/>
          </a:stretch>
        </p:blipFill>
        <p:spPr bwMode="auto">
          <a:xfrm>
            <a:off x="1115616" y="1335332"/>
            <a:ext cx="6043612" cy="2628900"/>
          </a:xfrm>
          <a:prstGeom prst="rect">
            <a:avLst/>
          </a:prstGeom>
          <a:noFill/>
        </p:spPr>
      </p:pic>
    </p:spTree>
    <p:extLst>
      <p:ext uri="{BB962C8B-B14F-4D97-AF65-F5344CB8AC3E}">
        <p14:creationId xmlns:p14="http://schemas.microsoft.com/office/powerpoint/2010/main" val="385923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二、企业供应物流管理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、企业供应物流管理的概念</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指企业生产所需要的一切物料在供应企业与生产企业之间流动的一系列物流及管理活动。</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、企业供应物流的基本任务及流程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）企业供应物流的基本任务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保证适时、适量、适价，以及齐备成套、经济合理的供应企业生产经营所</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864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需要的各种物资，并且通过供应物流活动的科学组织与管理和运用现代物流技术，促进物料的合理利用，加速资金周转，降低产品成本，使企业获得较好的经济效益。</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）企业供应物流的基本流程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①取得资源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②组织到厂物流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③组织厂内物流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955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第三节  企业生产物流管理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一、企业生产物流概述</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、企业生产物流含义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伴随企业内部生产过程中的物流活动，即在企业现有的生产布局条件下，根据企业生产系统的要求，实现原材料、零部件等物料在供应库、生产现场、成品库之间流转的物流活动。</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、企业生产物流的基本特征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）连续性、流畅性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670AFDBD-5F08-4D57-800D-125F8D709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464" y="3075806"/>
            <a:ext cx="3776562" cy="1948706"/>
          </a:xfrm>
          <a:prstGeom prst="rect">
            <a:avLst/>
          </a:prstGeom>
        </p:spPr>
      </p:pic>
    </p:spTree>
    <p:extLst>
      <p:ext uri="{BB962C8B-B14F-4D97-AF65-F5344CB8AC3E}">
        <p14:creationId xmlns:p14="http://schemas.microsoft.com/office/powerpoint/2010/main" val="239606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）平行性、交叉性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）比例性、协调性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）均衡性、节奏性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）准时性  </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）柔性、适应性</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、企业生产物流管理的目标</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）效率性目标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）经济性目标</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144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）适应性目标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二、企业生产物流的类型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A1994891-01C3-460D-9F44-25997C71B9C8}"/>
              </a:ext>
            </a:extLst>
          </p:cNvPr>
          <p:cNvPicPr>
            <a:picLocks noChangeAspect="1"/>
          </p:cNvPicPr>
          <p:nvPr/>
        </p:nvPicPr>
        <p:blipFill>
          <a:blip r:embed="rId3"/>
          <a:stretch>
            <a:fillRect/>
          </a:stretch>
        </p:blipFill>
        <p:spPr>
          <a:xfrm>
            <a:off x="755576" y="1563638"/>
            <a:ext cx="6992923" cy="2914739"/>
          </a:xfrm>
          <a:prstGeom prst="rect">
            <a:avLst/>
          </a:prstGeom>
        </p:spPr>
      </p:pic>
    </p:spTree>
    <p:extLst>
      <p:ext uri="{BB962C8B-B14F-4D97-AF65-F5344CB8AC3E}">
        <p14:creationId xmlns:p14="http://schemas.microsoft.com/office/powerpoint/2010/main" val="329031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第六章   物流管理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D46BD237-CC56-4F58-8ACA-42CA61416406}"/>
              </a:ext>
            </a:extLst>
          </p:cNvPr>
          <p:cNvPicPr>
            <a:picLocks noChangeAspect="1"/>
          </p:cNvPicPr>
          <p:nvPr/>
        </p:nvPicPr>
        <p:blipFill>
          <a:blip r:embed="rId3"/>
          <a:stretch>
            <a:fillRect/>
          </a:stretch>
        </p:blipFill>
        <p:spPr>
          <a:xfrm>
            <a:off x="1421878" y="1316214"/>
            <a:ext cx="6269172" cy="3023430"/>
          </a:xfrm>
          <a:prstGeom prst="rect">
            <a:avLst/>
          </a:prstGeom>
        </p:spPr>
      </p:pic>
    </p:spTree>
    <p:extLst>
      <p:ext uri="{BB962C8B-B14F-4D97-AF65-F5344CB8AC3E}">
        <p14:creationId xmlns:p14="http://schemas.microsoft.com/office/powerpoint/2010/main" val="336654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三、企业生产物流的方式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、不同类型下的企业生产物流特征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）项目型生产过程及其生产物流特征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项目型生产过程的特点：物料凝固、物料投入大、一次性生产和生产的适应性强。</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项目型生产物流的特征：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①物料采购量大，供应商多变，外部物流较难控制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②生产过程原材料、在制品占用的物流量大</a:t>
            </a:r>
          </a:p>
        </p:txBody>
      </p:sp>
    </p:spTree>
    <p:extLst>
      <p:ext uri="{BB962C8B-B14F-4D97-AF65-F5344CB8AC3E}">
        <p14:creationId xmlns:p14="http://schemas.microsoft.com/office/powerpoint/2010/main" val="11861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③物流在加工场地的方向不确定，加工路线变化极大，工序间的物流联系不规律</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④物料需求与具体产品存在一一对应的相关需求</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）单件小批量型生产过程及其生产物流特征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单件小批量型生产过程的特点：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产品品种多，每一种产品的数量少，生产的重复程度低</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单件小批量型生产物流的特征：</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522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①生产重复程度低，物料需求与具体产品的制造存在一一对应的相关需求</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②产品设计及工艺设计重复程度低，物料的消耗只能粗略估计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③不易与供应商建立长期稳定的协作关系，质量与交货期不易保证，采购物流较难控制。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）多品种小批量型生产过程及其生产物流特征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多品种小批量型生产过程的特点：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产品品种不单一，每种都有一定的批量，生产有一定的重复性。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多品种小批量型生产物流的特征：</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254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①物料被加工的重复度介于单件生产和大量生产之间，一般采用混流生产。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②使用</a:t>
            </a:r>
            <a:r>
              <a:rPr lang="en-US" altLang="zh-CN" sz="2000" dirty="0">
                <a:solidFill>
                  <a:schemeClr val="tx1"/>
                </a:solidFill>
                <a:latin typeface="微软雅黑" panose="020B0503020204020204" pitchFamily="34" charset="-122"/>
                <a:ea typeface="微软雅黑" panose="020B0503020204020204" pitchFamily="34" charset="-122"/>
              </a:rPr>
              <a:t>MRP</a:t>
            </a:r>
            <a:r>
              <a:rPr lang="zh-CN" altLang="en-US" sz="2000" dirty="0">
                <a:solidFill>
                  <a:schemeClr val="tx1"/>
                </a:solidFill>
                <a:latin typeface="微软雅黑" panose="020B0503020204020204" pitchFamily="34" charset="-122"/>
                <a:ea typeface="微软雅黑" panose="020B0503020204020204" pitchFamily="34" charset="-122"/>
              </a:rPr>
              <a:t>实现物料相关需求的计划，以</a:t>
            </a:r>
            <a:r>
              <a:rPr lang="en-US" altLang="zh-CN" sz="2000" dirty="0">
                <a:solidFill>
                  <a:schemeClr val="tx1"/>
                </a:solidFill>
                <a:latin typeface="微软雅黑" panose="020B0503020204020204" pitchFamily="34" charset="-122"/>
                <a:ea typeface="微软雅黑" panose="020B0503020204020204" pitchFamily="34" charset="-122"/>
              </a:rPr>
              <a:t>JIT</a:t>
            </a:r>
            <a:r>
              <a:rPr lang="zh-CN" altLang="en-US" sz="2000" dirty="0">
                <a:solidFill>
                  <a:schemeClr val="tx1"/>
                </a:solidFill>
                <a:latin typeface="微软雅黑" panose="020B0503020204020204" pitchFamily="34" charset="-122"/>
                <a:ea typeface="微软雅黑" panose="020B0503020204020204" pitchFamily="34" charset="-122"/>
              </a:rPr>
              <a:t>实现客户个性化特征对生产过程中物料、零部件、成品需求的拉动。</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③由于产品设计和工艺设计采用并行工程处理，物料的消耗定额很容易确定，成本很容易降低。</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④由于生产品种的多样性，对制造过程中物料的供应商有较强的选择要求，所以外部物流的协调性很难控制。</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160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）单一品种大批量生产过程及其生产物流特征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单一品种大批量生产过程的特点：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生产品种单一，产量大，生产重复程度高。可以采用专用设备、流水线、自动生产线等方式组织生产，同时实现生产的高效率和低成本。</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单一品种大批量生产物流的特征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①由于生产的重复度高、稳定，容易制定相关的物料需求计划，对物料控制很容易。</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②由于产品结构相对稳定，物料的消耗定额能准确制定。</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160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③产品品种单一性，物料需求变化性小，容易与供应商建立长期稳定的协作关系，采购物流也容易控制。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④由于生产高度专业化，企业的生产系统自动化水平高，因此生产物流的具体作业环境可以使用各种先进的技术设备，提高劳动生产率。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）多品种大批量型生产过程及其物流特征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多品种大批量型生产过程的特点</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也称大批量定制生产，是以大批量生产的效率向客户提供多种定制产品的一种生产模式，它把大批量与定制两个方面有机的结合起来，实现了客户的个性化和大批量生产的有机结合。</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2127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多品种大批量型生产物流的特征：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①物料被加工成基型产品的重复度高，因而这部分物料的需求很容易控制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②要满足个性化定制要求。</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③产品组合配置完成后，要面对单个客户或小批量、频繁供给的实现。</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④产品品种的多样化和数量的规模化，要求有全程物流的支持，需要建立一个有效的供应链网络。</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705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539552" y="669630"/>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、不同生产模式下的企业生产物流管理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、作坊式手工生产模式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特点：经验管理，个人的经验智慧和技术水平决定了企业生产物流管理水平</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、大批量生产模式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特点：建立在科学管理的体系上，事先必须制定物料消耗定额，然后编制各级生产进度计划对生产物流进行控制，并利用库存制度对物料的采购及分配过程进行相应的调节。</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837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、多品种小批量生产模式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也称精益生产模式，有两种模型：推进式模式和拉动式模式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①推进式模式：以</a:t>
            </a:r>
            <a:r>
              <a:rPr lang="en-US" altLang="zh-CN" sz="2000" dirty="0">
                <a:solidFill>
                  <a:schemeClr val="tx1"/>
                </a:solidFill>
                <a:latin typeface="微软雅黑" panose="020B0503020204020204" pitchFamily="34" charset="-122"/>
                <a:ea typeface="微软雅黑" panose="020B0503020204020204" pitchFamily="34" charset="-122"/>
              </a:rPr>
              <a:t>MRP</a:t>
            </a:r>
            <a:r>
              <a:rPr lang="zh-CN" altLang="en-US" sz="2000" dirty="0">
                <a:solidFill>
                  <a:schemeClr val="tx1"/>
                </a:solidFill>
                <a:latin typeface="微软雅黑" panose="020B0503020204020204" pitchFamily="34" charset="-122"/>
                <a:ea typeface="微软雅黑" panose="020B0503020204020204" pitchFamily="34" charset="-122"/>
              </a:rPr>
              <a:t>技术为核心的企业生产物流管理模式，其特点如下：</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第一，在管理手段上运用计算机系统。</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第二，在生产物流的组织上，以物料为中心，强调严格执行计划，维持一定的在制品库存。</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第三，在生产物流计划编制和控制上，围绕物料转化组织制造资源。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4886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②拉动式模式：由客户订单来触发产品需求，该需求将需要的生产物料在整个生产系统中牵引而过。其特点如下：</a:t>
            </a:r>
          </a:p>
          <a:p>
            <a:r>
              <a:rPr lang="zh-CN" altLang="en-US" sz="2000" dirty="0">
                <a:solidFill>
                  <a:schemeClr val="tx1"/>
                </a:solidFill>
                <a:latin typeface="微软雅黑" panose="020B0503020204020204" pitchFamily="34" charset="-122"/>
                <a:ea typeface="微软雅黑" panose="020B0503020204020204" pitchFamily="34" charset="-122"/>
              </a:rPr>
              <a:t>第一，以最终用户的需求为生产起点，拉动生产系统各环节对生产物料的需求。</a:t>
            </a:r>
          </a:p>
          <a:p>
            <a:r>
              <a:rPr lang="zh-CN" altLang="en-US" sz="2000" dirty="0">
                <a:solidFill>
                  <a:schemeClr val="tx1"/>
                </a:solidFill>
                <a:latin typeface="微软雅黑" panose="020B0503020204020204" pitchFamily="34" charset="-122"/>
                <a:ea typeface="微软雅黑" panose="020B0503020204020204" pitchFamily="34" charset="-122"/>
              </a:rPr>
              <a:t>第二，强调物流平衡，追求零库存。</a:t>
            </a:r>
          </a:p>
          <a:p>
            <a:r>
              <a:rPr lang="zh-CN" altLang="en-US" sz="2000" dirty="0">
                <a:solidFill>
                  <a:schemeClr val="tx1"/>
                </a:solidFill>
                <a:latin typeface="微软雅黑" panose="020B0503020204020204" pitchFamily="34" charset="-122"/>
                <a:ea typeface="微软雅黑" panose="020B0503020204020204" pitchFamily="34" charset="-122"/>
              </a:rPr>
              <a:t>第三，在生产的组织上，计算机与看板结合，由看板传递后道工序对前道工序的需求信息。</a:t>
            </a:r>
          </a:p>
          <a:p>
            <a:r>
              <a:rPr lang="zh-CN" altLang="en-US" sz="2000" dirty="0">
                <a:solidFill>
                  <a:schemeClr val="tx1"/>
                </a:solidFill>
                <a:latin typeface="微软雅黑" panose="020B0503020204020204" pitchFamily="34" charset="-122"/>
                <a:ea typeface="微软雅黑" panose="020B0503020204020204" pitchFamily="34" charset="-122"/>
              </a:rPr>
              <a:t>第四，将生产中的一切库存视为“浪费” ，出发点是整个生产系统，而不是简单地将“风险”看作外界的必然条件。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065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第一节   企业物流管理概述</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一、物流、企业物流的概念</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、物流的概念</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物品从供应地向接收地的实体流动过程。</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物流是一个物品的实体流动过程，在流通过程中创造价值，满足顾客及社会性需求，也就是说物流的本质是服务。</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、企业物流的概念</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企业物流主要是指制造业物流，即企业在生产运作过程中，物品从供应、生产、销售到废弃物的回收及再利用所发生的运输、仓储、装卸搬运、包装、流通加工、配送、物流信息处理等多项基本活动。</a:t>
            </a:r>
          </a:p>
          <a:p>
            <a:pPr marL="85725" indent="0">
              <a:lnSpc>
                <a:spcPct val="150000"/>
              </a:lnSpc>
              <a:buNone/>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9596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65392" y="411510"/>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第四节   企业仓储与库存管理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一、企业仓储管理概述</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、仓储管理的概念</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指对仓储设施布局和设计以及仓储作业所进行的计划、组织、协调与控制。 </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、仓储管理的功能</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）供需调节功能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）价格调节功能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）调节货物运输能力的功能</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）配送和流通加工的功能</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0508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、企业仓储管理的内容和主要任务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）企业仓储管理的主要内容：主要是对仓库和仓库中的物资进行管理</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①仓库的选址与建筑问题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②仓库的机械作业的选择与配置问题</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③仓库的业务管理问题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④仓库的库存管理问题</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0829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）企业仓储管理的主要任务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①仓储设施规划和利用</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②保管仓库物资</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③合理储备材料</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④降低物料成本</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⑤重视员工培训，提高员工业务水平</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⑥确保仓储物资的安全</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38CA3F7-8F34-408C-A02F-4585DF9FA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910" y="771550"/>
            <a:ext cx="3730774" cy="2427009"/>
          </a:xfrm>
          <a:prstGeom prst="rect">
            <a:avLst/>
          </a:prstGeom>
        </p:spPr>
      </p:pic>
    </p:spTree>
    <p:extLst>
      <p:ext uri="{BB962C8B-B14F-4D97-AF65-F5344CB8AC3E}">
        <p14:creationId xmlns:p14="http://schemas.microsoft.com/office/powerpoint/2010/main" val="3589148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二、企业仓储管理的主要业务</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企业仓储管理是指从商品入库到商品发送的整个仓储管理过程。包括三类业务：入库业务，保管业务和出库业务。</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、入库业务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）货物入库前的准备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）货物的接运</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）货物的验收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）货物的入库             （</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）办理入库手续</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7918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330231"/>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、保管业务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主要原则：质量第一、科学管理、效率、预防为主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）货物的储存规划</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）货物的堆码与垫盖</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）货物的检查、盘点与保管损耗</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、出库业务</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是仓储业务的最后一个环节，实施出库业务时，主要包括以下步骤：</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）审核仓单（</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）核对登帐（</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）配货备货（</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）复核查对（</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）点付交接（</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）填单销账</a:t>
            </a:r>
          </a:p>
          <a:p>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6562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三、企业库存管理与控制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、库存的含义与分类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库存指储存作为今后按预定的目的使用而处于</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闲置或非生产状态的物品。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）按经济用途分类分为：商品库存、制造业</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库存、和其他库存</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57A8C2E-8D32-486C-89C0-E4011B91B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915566"/>
            <a:ext cx="2467925" cy="1728192"/>
          </a:xfrm>
          <a:prstGeom prst="rect">
            <a:avLst/>
          </a:prstGeom>
        </p:spPr>
      </p:pic>
    </p:spTree>
    <p:extLst>
      <p:ext uri="{BB962C8B-B14F-4D97-AF65-F5344CB8AC3E}">
        <p14:creationId xmlns:p14="http://schemas.microsoft.com/office/powerpoint/2010/main" val="1766011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）按生产过程中的不同阶段分类：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原材料库存、零部件库存、半成品库存和成品库存。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）按照库存目的分类：经常库存、安全库存、生产加工和运输过程的库存和季节性库存。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142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）按存放地点分类分为：库存存货、在途库存、委托加工库存、委托代销库存</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、企业库存管理的概念和意义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）概念：对库存物料的数量管理，主要内容就是保持一定的库存数量。</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库存管理的使命：保证物料的质量，尽力满足用户的需求，采取适当措施，节约管理费用，以便降低成本。</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）意义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①有利于资金周转</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0758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②既有利于进行运输管理，也有助于有效的开展仓库管理工作</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、经济订货批量模型</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）基本经济订货批量模型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E97F0D12-0C1B-42AB-9D17-F3C3AF030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064372"/>
            <a:ext cx="6153150" cy="2790825"/>
          </a:xfrm>
          <a:prstGeom prst="rect">
            <a:avLst/>
          </a:prstGeom>
        </p:spPr>
      </p:pic>
    </p:spTree>
    <p:extLst>
      <p:ext uri="{BB962C8B-B14F-4D97-AF65-F5344CB8AC3E}">
        <p14:creationId xmlns:p14="http://schemas.microsoft.com/office/powerpoint/2010/main" val="2352931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）数量折扣下的经济订货批量</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如果客户购买的数量较大，供应商会提供较低的价格，即数量折扣。存在数量折扣的情况下，客户的目标是追求总成本最小的订货量。</a:t>
            </a: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064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二、企业物流的内容、分类和作业目标</a:t>
            </a: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、企业物流的内容</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）运输</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运输是物流的中心环节之一，是物流的最重要的一个功能。</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物流部门通过运输解决物资在生产地点和需要地点之间的</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空间距离问题，从而创造商品的空间效益，实现其使用价</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值，以满足社会需要。运输的主要方式有铁道运输、汽车</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运输、船舶运输、航空运输和管道运输。</a:t>
            </a: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4B77B8BC-D830-4AE8-A262-F373DEE83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843558"/>
            <a:ext cx="2722645" cy="2355726"/>
          </a:xfrm>
          <a:prstGeom prst="rect">
            <a:avLst/>
          </a:prstGeom>
        </p:spPr>
      </p:pic>
    </p:spTree>
    <p:extLst>
      <p:ext uri="{BB962C8B-B14F-4D97-AF65-F5344CB8AC3E}">
        <p14:creationId xmlns:p14="http://schemas.microsoft.com/office/powerpoint/2010/main" val="880332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gn="ct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第五节  企业销售物流管理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一、企业销售物流概述</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、企业销售物流的概念</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指企业在销售过程中，将产品的所有权转移给用户的物流活动，是产品从生产地到用户的时间和空间的转移。</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、企业销售物流的特征和意义</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、特征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①具有一体化的特征       ②具有服务性强的特征</a:t>
            </a: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0756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、意义</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①连接生产企业和需求终端的桥梁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②企业获取利润的源泉</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二、企业销售物流的组织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、企业销售物流的流程</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0599B833-3E96-4414-9F24-8D0AD32D1B01}"/>
              </a:ext>
            </a:extLst>
          </p:cNvPr>
          <p:cNvSpPr/>
          <p:nvPr/>
        </p:nvSpPr>
        <p:spPr>
          <a:xfrm>
            <a:off x="5652120" y="1347614"/>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latin typeface="微软雅黑" panose="020B0503020204020204" pitchFamily="34" charset="-122"/>
              <a:ea typeface="微软雅黑" panose="020B0503020204020204" pitchFamily="34" charset="-122"/>
            </a:endParaRPr>
          </a:p>
          <a:p>
            <a:pPr algn="ctr"/>
            <a:r>
              <a:rPr lang="zh-CN" altLang="en-US" dirty="0">
                <a:solidFill>
                  <a:schemeClr val="tx1"/>
                </a:solidFill>
                <a:latin typeface="微软雅黑" panose="020B0503020204020204" pitchFamily="34" charset="-122"/>
                <a:ea typeface="微软雅黑" panose="020B0503020204020204" pitchFamily="34" charset="-122"/>
              </a:rPr>
              <a:t>售前的市场活动（订单管理）</a:t>
            </a:r>
            <a:endParaRPr lang="en-US" altLang="zh-CN" dirty="0">
              <a:solidFill>
                <a:schemeClr val="tx1"/>
              </a:solidFill>
              <a:latin typeface="微软雅黑" panose="020B0503020204020204" pitchFamily="34" charset="-122"/>
              <a:ea typeface="微软雅黑" panose="020B0503020204020204" pitchFamily="34" charset="-122"/>
            </a:endParaRPr>
          </a:p>
          <a:p>
            <a:pPr algn="ctr"/>
            <a:endParaRPr lang="zh-CN" altLang="en-US" dirty="0"/>
          </a:p>
        </p:txBody>
      </p:sp>
      <p:sp>
        <p:nvSpPr>
          <p:cNvPr id="5" name="矩形 4">
            <a:extLst>
              <a:ext uri="{FF2B5EF4-FFF2-40B4-BE49-F238E27FC236}">
                <a16:creationId xmlns:a16="http://schemas.microsoft.com/office/drawing/2014/main" id="{82E74F30-9634-44C5-893A-809A7A49F001}"/>
              </a:ext>
            </a:extLst>
          </p:cNvPr>
          <p:cNvSpPr/>
          <p:nvPr/>
        </p:nvSpPr>
        <p:spPr>
          <a:xfrm>
            <a:off x="4139952" y="2493554"/>
            <a:ext cx="151216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存在库存则生成产品提货通知单 </a:t>
            </a:r>
          </a:p>
        </p:txBody>
      </p:sp>
      <p:sp>
        <p:nvSpPr>
          <p:cNvPr id="6" name="矩形 5">
            <a:extLst>
              <a:ext uri="{FF2B5EF4-FFF2-40B4-BE49-F238E27FC236}">
                <a16:creationId xmlns:a16="http://schemas.microsoft.com/office/drawing/2014/main" id="{539E74DD-C904-48BD-80DD-BB307081FD0B}"/>
              </a:ext>
            </a:extLst>
          </p:cNvPr>
          <p:cNvSpPr/>
          <p:nvPr/>
        </p:nvSpPr>
        <p:spPr>
          <a:xfrm>
            <a:off x="7452320" y="2492225"/>
            <a:ext cx="1512168"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r>
              <a:rPr lang="zh-CN" altLang="en-US" dirty="0"/>
              <a:t>不存在库存则生成产品需求单</a:t>
            </a:r>
            <a:endParaRPr lang="en-US" altLang="zh-CN" dirty="0"/>
          </a:p>
          <a:p>
            <a:pPr algn="ctr"/>
            <a:endParaRPr lang="zh-CN" altLang="en-US" dirty="0"/>
          </a:p>
        </p:txBody>
      </p:sp>
      <p:sp>
        <p:nvSpPr>
          <p:cNvPr id="7" name="矩形 6">
            <a:extLst>
              <a:ext uri="{FF2B5EF4-FFF2-40B4-BE49-F238E27FC236}">
                <a16:creationId xmlns:a16="http://schemas.microsoft.com/office/drawing/2014/main" id="{1C24DF20-112A-46BC-9DA6-5DC3140DBD93}"/>
              </a:ext>
            </a:extLst>
          </p:cNvPr>
          <p:cNvSpPr/>
          <p:nvPr/>
        </p:nvSpPr>
        <p:spPr>
          <a:xfrm>
            <a:off x="4161656" y="3815647"/>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物流配送单</a:t>
            </a:r>
          </a:p>
        </p:txBody>
      </p:sp>
      <p:sp>
        <p:nvSpPr>
          <p:cNvPr id="8" name="矩形 7">
            <a:extLst>
              <a:ext uri="{FF2B5EF4-FFF2-40B4-BE49-F238E27FC236}">
                <a16:creationId xmlns:a16="http://schemas.microsoft.com/office/drawing/2014/main" id="{9984EF70-94CF-4519-A180-CD86C137D517}"/>
              </a:ext>
            </a:extLst>
          </p:cNvPr>
          <p:cNvSpPr/>
          <p:nvPr/>
        </p:nvSpPr>
        <p:spPr>
          <a:xfrm>
            <a:off x="7452320" y="3780851"/>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200" dirty="0"/>
          </a:p>
          <a:p>
            <a:r>
              <a:rPr lang="zh-CN" altLang="en-US" sz="1200" dirty="0"/>
              <a:t>生产物流系统或供应物流系统</a:t>
            </a:r>
            <a:endParaRPr lang="en-US" altLang="zh-CN" sz="1200" dirty="0"/>
          </a:p>
          <a:p>
            <a:pPr algn="ctr"/>
            <a:endParaRPr lang="zh-CN" altLang="en-US" dirty="0"/>
          </a:p>
        </p:txBody>
      </p:sp>
      <p:sp>
        <p:nvSpPr>
          <p:cNvPr id="9" name="矩形 8">
            <a:extLst>
              <a:ext uri="{FF2B5EF4-FFF2-40B4-BE49-F238E27FC236}">
                <a16:creationId xmlns:a16="http://schemas.microsoft.com/office/drawing/2014/main" id="{59AE4631-35FE-47B6-AB46-7AD564154935}"/>
              </a:ext>
            </a:extLst>
          </p:cNvPr>
          <p:cNvSpPr/>
          <p:nvPr/>
        </p:nvSpPr>
        <p:spPr>
          <a:xfrm>
            <a:off x="4161656" y="4659982"/>
            <a:ext cx="1512168" cy="385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r>
              <a:rPr lang="zh-CN" altLang="en-US" dirty="0"/>
              <a:t>销售运输</a:t>
            </a:r>
            <a:endParaRPr lang="en-US" altLang="zh-CN" dirty="0"/>
          </a:p>
          <a:p>
            <a:pPr algn="ctr"/>
            <a:endParaRPr lang="zh-CN" altLang="en-US" dirty="0"/>
          </a:p>
        </p:txBody>
      </p:sp>
      <p:sp>
        <p:nvSpPr>
          <p:cNvPr id="10" name="箭头: 下 9">
            <a:extLst>
              <a:ext uri="{FF2B5EF4-FFF2-40B4-BE49-F238E27FC236}">
                <a16:creationId xmlns:a16="http://schemas.microsoft.com/office/drawing/2014/main" id="{14428F3D-8B34-4BF9-A918-C61C9C553C29}"/>
              </a:ext>
            </a:extLst>
          </p:cNvPr>
          <p:cNvSpPr/>
          <p:nvPr/>
        </p:nvSpPr>
        <p:spPr>
          <a:xfrm>
            <a:off x="5220072" y="2139801"/>
            <a:ext cx="432048" cy="281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3DBC4F84-2A47-42FC-9773-62084604D8C9}"/>
              </a:ext>
            </a:extLst>
          </p:cNvPr>
          <p:cNvSpPr/>
          <p:nvPr/>
        </p:nvSpPr>
        <p:spPr>
          <a:xfrm>
            <a:off x="7668344" y="2139801"/>
            <a:ext cx="288032" cy="280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57E060FD-A449-4393-8E60-B84C2BCB01C4}"/>
              </a:ext>
            </a:extLst>
          </p:cNvPr>
          <p:cNvSpPr/>
          <p:nvPr/>
        </p:nvSpPr>
        <p:spPr>
          <a:xfrm>
            <a:off x="5220072" y="3428427"/>
            <a:ext cx="288032" cy="387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a:extLst>
              <a:ext uri="{FF2B5EF4-FFF2-40B4-BE49-F238E27FC236}">
                <a16:creationId xmlns:a16="http://schemas.microsoft.com/office/drawing/2014/main" id="{5E0FF7AC-7B78-49CE-9BDB-5100DE8E35CC}"/>
              </a:ext>
            </a:extLst>
          </p:cNvPr>
          <p:cNvSpPr/>
          <p:nvPr/>
        </p:nvSpPr>
        <p:spPr>
          <a:xfrm>
            <a:off x="7812360" y="3428427"/>
            <a:ext cx="288032" cy="352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a:extLst>
              <a:ext uri="{FF2B5EF4-FFF2-40B4-BE49-F238E27FC236}">
                <a16:creationId xmlns:a16="http://schemas.microsoft.com/office/drawing/2014/main" id="{8FABEBA7-5F6B-4307-9B23-BF15CE6CD64A}"/>
              </a:ext>
            </a:extLst>
          </p:cNvPr>
          <p:cNvSpPr/>
          <p:nvPr/>
        </p:nvSpPr>
        <p:spPr>
          <a:xfrm>
            <a:off x="5220072" y="4356718"/>
            <a:ext cx="216024" cy="301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550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、企业销售物流的组织与控制</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）产成品包装</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）产成品储存</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）订单管理</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①订单准备    ②订单传输     ③订单录入   ④订单履行</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）销售物流渠道选择</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）产品配送</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6</a:t>
            </a:r>
            <a:r>
              <a:rPr lang="zh-CN" altLang="en-US" sz="2000" dirty="0">
                <a:solidFill>
                  <a:schemeClr val="tx1"/>
                </a:solidFill>
                <a:latin typeface="微软雅黑" panose="020B0503020204020204" pitchFamily="34" charset="-122"/>
                <a:ea typeface="微软雅黑" panose="020B0503020204020204" pitchFamily="34" charset="-122"/>
              </a:rPr>
              <a:t>）装卸搬运</a:t>
            </a: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en-US" altLang="zh-CN" sz="2000" dirty="0">
              <a:solidFill>
                <a:schemeClr val="tx1"/>
              </a:solidFill>
              <a:latin typeface="微软雅黑" panose="020B0503020204020204" pitchFamily="34" charset="-122"/>
              <a:ea typeface="微软雅黑" panose="020B0503020204020204" pitchFamily="34" charset="-122"/>
            </a:endParaRPr>
          </a:p>
          <a:p>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2101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三、企业销售物流管理</a:t>
            </a: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、企业销售物流管理的目标及原则</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）目标</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①在适当的交货期准确的向顾客发送商品</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②对于客户的订单，尽量减少和避免缺货</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③合理设置仓库和配送中心，保持合理的商品库存</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④使运输、装卸、保管和包装等操作省力</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⑤维持合理的物流费用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142BF354-FAD6-4BE7-8E89-A19831718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843558"/>
            <a:ext cx="2495550" cy="2343150"/>
          </a:xfrm>
          <a:prstGeom prst="rect">
            <a:avLst/>
          </a:prstGeom>
        </p:spPr>
      </p:pic>
    </p:spTree>
    <p:extLst>
      <p:ext uri="{BB962C8B-B14F-4D97-AF65-F5344CB8AC3E}">
        <p14:creationId xmlns:p14="http://schemas.microsoft.com/office/powerpoint/2010/main" val="2039271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⑥使订单到发货的情报流动畅通无阻</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⑦将销售额情报迅速提供给采购部门、生产部门和销售部门</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）原则</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①根据客户的服务特性划分客户群</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②根据客户需求和企业可获利情况设计企业的物流网络</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③倾听市场的需求信息，及时发现需求变化的早期警报</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④实施“延迟” 策略</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⑤与渠道成员建立双赢的合作策略</a:t>
            </a: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7681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⑥在整个分销渠道领域构筑高效的信息平台</a:t>
            </a: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⑦建立整个销售物流的绩效考核准则</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、企业销售物流成本控制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）销售物流成本构成（八个方面）</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）销售物流成本的管理和控制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销售物流成本管理的原则</a:t>
            </a:r>
            <a:endParaRPr lang="en-US" altLang="zh-CN" sz="2000" dirty="0">
              <a:solidFill>
                <a:schemeClr val="tx1"/>
              </a:solidFill>
              <a:latin typeface="微软雅黑" panose="020B0503020204020204" pitchFamily="34" charset="-122"/>
              <a:ea typeface="微软雅黑" panose="020B0503020204020204" pitchFamily="34" charset="-122"/>
            </a:endParaRPr>
          </a:p>
          <a:p>
            <a:pPr marL="85725" indent="0">
              <a:lnSpc>
                <a:spcPct val="150000"/>
              </a:lnSpc>
              <a:buNone/>
            </a:pPr>
            <a:r>
              <a:rPr lang="zh-CN" altLang="en-US" sz="2000" dirty="0">
                <a:solidFill>
                  <a:schemeClr val="tx1"/>
                </a:solidFill>
                <a:latin typeface="微软雅黑" panose="020B0503020204020204" pitchFamily="34" charset="-122"/>
                <a:ea typeface="微软雅黑" panose="020B0503020204020204" pitchFamily="34" charset="-122"/>
              </a:rPr>
              <a:t>  销售物流成本控制的方法：绝对成本控制与相对成本控制</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物流成本控制的策略</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326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、企业销售物流管理效果的评价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）企业销售物流效率评价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a:t>
            </a: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）企业销售物流综合绩效评价</a:t>
            </a: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7490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）仓储</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在物流系统中起着缓冲、调节和平衡的作用，是</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物流的另一个中心环节。仓储目的是克服产品生</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产与消费在时间上的差异，使物资产生时间上的</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效果。主要功能：</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①储存和保管功能②调节供需的功能③调节货物</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运输能力的功能④配送和流通加工的功能</a:t>
            </a: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93394FA-F2A8-4E7E-8253-4426FC2B1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314" y="1086040"/>
            <a:ext cx="3608228" cy="2211710"/>
          </a:xfrm>
          <a:prstGeom prst="rect">
            <a:avLst/>
          </a:prstGeom>
        </p:spPr>
      </p:pic>
    </p:spTree>
    <p:extLst>
      <p:ext uri="{BB962C8B-B14F-4D97-AF65-F5344CB8AC3E}">
        <p14:creationId xmlns:p14="http://schemas.microsoft.com/office/powerpoint/2010/main" val="191534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）装卸搬运</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指在同一地域范围内进行的、以改变物的存放状态和</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空间位置为主要内容和目的的活动</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）包装</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包装被称为生产的终点，同时也是社会物流的起点。</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包装的作用：保护物品、作业时便于处置、可以进行</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促销。包装材料的类型</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①纸和纸板    ②塑料制品</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③木制容器    ④金属容器</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⑤包装辅助材料：粘合剂、粘合带、捆扎材料</a:t>
            </a: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743DFF8-90DC-4EDA-B662-8BEF6F178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555625"/>
            <a:ext cx="2885306" cy="2885306"/>
          </a:xfrm>
          <a:prstGeom prst="rect">
            <a:avLst/>
          </a:prstGeom>
        </p:spPr>
      </p:pic>
    </p:spTree>
    <p:extLst>
      <p:ext uri="{BB962C8B-B14F-4D97-AF65-F5344CB8AC3E}">
        <p14:creationId xmlns:p14="http://schemas.microsoft.com/office/powerpoint/2010/main" val="417891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）流通加工</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在流通过程中辅助性的加工。</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）物流信息</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物流活动进行中必要的信息为物流信息。物流信息系统包括三个层次：管理层、控制层、作业层。物流信息贯穿运输、仓储、搬运装卸、包装、流通加工各个环节。</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）配送</a:t>
            </a: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按客户的订货要求，在物流据点进行分货、</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配货工作，并将配好的货物送交收货人的</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物流活动。</a:t>
            </a:r>
          </a:p>
        </p:txBody>
      </p:sp>
      <p:pic>
        <p:nvPicPr>
          <p:cNvPr id="5" name="图片 4">
            <a:extLst>
              <a:ext uri="{FF2B5EF4-FFF2-40B4-BE49-F238E27FC236}">
                <a16:creationId xmlns:a16="http://schemas.microsoft.com/office/drawing/2014/main" id="{3949FE7C-F19C-44EA-BB8A-64E9EB152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31132"/>
            <a:ext cx="3312368" cy="3312368"/>
          </a:xfrm>
          <a:prstGeom prst="rect">
            <a:avLst/>
          </a:prstGeom>
        </p:spPr>
      </p:pic>
    </p:spTree>
    <p:extLst>
      <p:ext uri="{BB962C8B-B14F-4D97-AF65-F5344CB8AC3E}">
        <p14:creationId xmlns:p14="http://schemas.microsoft.com/office/powerpoint/2010/main" val="264198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、企业物流的分类</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）按企业性质不同分类</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生产企业物流</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流通企业物流</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）按照物流活动的主体分类</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企业自营物流</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专业子公司物流</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第三方物流</a:t>
            </a:r>
            <a:endParaRPr lang="en-US" altLang="zh-CN" sz="1600"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FE5EDC29-30C1-4C1E-8A1C-8AD58E83A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283718"/>
            <a:ext cx="3125755" cy="1812032"/>
          </a:xfrm>
          <a:prstGeom prst="rect">
            <a:avLst/>
          </a:prstGeom>
        </p:spPr>
      </p:pic>
    </p:spTree>
    <p:extLst>
      <p:ext uri="{BB962C8B-B14F-4D97-AF65-F5344CB8AC3E}">
        <p14:creationId xmlns:p14="http://schemas.microsoft.com/office/powerpoint/2010/main" val="423925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b="1" dirty="0"/>
            </a:br>
            <a:endParaRPr lang="zh-CN" altLang="en-US" sz="3100" dirty="0">
              <a:solidFill>
                <a:schemeClr val="tx1"/>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337820" y="555625"/>
            <a:ext cx="8806180" cy="4032250"/>
          </a:xfrm>
        </p:spPr>
        <p:txBody>
          <a:bodyPr>
            <a:noAutofit/>
          </a:bodyPr>
          <a:lstStyle/>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、企业物流的作业目标</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）快速反应</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）最小变异</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）最低库存</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）物流质量</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）整合运输与配送</a:t>
            </a: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6</a:t>
            </a:r>
            <a:r>
              <a:rPr lang="zh-CN" altLang="en-US" sz="1600" dirty="0">
                <a:solidFill>
                  <a:schemeClr val="tx1"/>
                </a:solidFill>
                <a:latin typeface="微软雅黑" panose="020B0503020204020204" pitchFamily="34" charset="-122"/>
                <a:ea typeface="微软雅黑" panose="020B0503020204020204" pitchFamily="34" charset="-122"/>
              </a:rPr>
              <a:t>）产品生命周期不同阶段的物流目标</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一般来说，新产品的研制需要高水准的物流活动和灵活性，以适应物流量的迅速变化</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在产品生命周期的成长阶段和成熟阶段，重点会转移到服务与成本的合理化上</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而在衰退阶段，企业则需要对物流活动进行定位，使风险处于最低限度。</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3557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2429</TotalTime>
  <Words>15302</Words>
  <Application>Microsoft Office PowerPoint</Application>
  <PresentationFormat>全屏显示(16:9)</PresentationFormat>
  <Paragraphs>465</Paragraphs>
  <Slides>47</Slides>
  <Notes>46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47</vt:i4>
      </vt:variant>
    </vt:vector>
  </HeadingPairs>
  <TitlesOfParts>
    <vt:vector size="58" baseType="lpstr">
      <vt:lpstr>华文新魏</vt:lpstr>
      <vt:lpstr>华文中宋</vt:lpstr>
      <vt:lpstr>微软雅黑</vt:lpstr>
      <vt:lpstr>Arial</vt:lpstr>
      <vt:lpstr>Book Antiqua</vt:lpstr>
      <vt:lpstr>Calibri</vt:lpstr>
      <vt:lpstr>Century Gothic</vt:lpstr>
      <vt:lpstr>Wingdings</vt:lpstr>
      <vt:lpstr>药剂师</vt:lpstr>
      <vt:lpstr>自定义设计方案</vt:lpstr>
      <vt:lpstr>1_自定义设计方案</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课后记得多刷题、多复习、多预习~</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Administrator</cp:lastModifiedBy>
  <cp:revision>375</cp:revision>
  <dcterms:created xsi:type="dcterms:W3CDTF">2020-06-29T06:29:00Z</dcterms:created>
  <dcterms:modified xsi:type="dcterms:W3CDTF">2020-09-24T02:52:41Z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