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  <p:sldMasterId id="2147483675" r:id="rId3"/>
  </p:sldMasterIdLst>
  <p:notesMasterIdLst>
    <p:notesMasterId r:id="rId30"/>
  </p:notesMasterIdLst>
  <p:handoutMasterIdLst>
    <p:handoutMasterId r:id="rId31"/>
  </p:handoutMasterIdLst>
  <p:sldIdLst>
    <p:sldId id="256" r:id="rId4"/>
    <p:sldId id="1014" r:id="rId5"/>
    <p:sldId id="1016" r:id="rId6"/>
    <p:sldId id="1017" r:id="rId7"/>
    <p:sldId id="1018" r:id="rId8"/>
    <p:sldId id="1019" r:id="rId9"/>
    <p:sldId id="1020" r:id="rId10"/>
    <p:sldId id="1021" r:id="rId11"/>
    <p:sldId id="1022" r:id="rId12"/>
    <p:sldId id="1023" r:id="rId13"/>
    <p:sldId id="1024" r:id="rId14"/>
    <p:sldId id="1025" r:id="rId15"/>
    <p:sldId id="1026" r:id="rId16"/>
    <p:sldId id="1027" r:id="rId17"/>
    <p:sldId id="1028" r:id="rId18"/>
    <p:sldId id="1029" r:id="rId19"/>
    <p:sldId id="1030" r:id="rId20"/>
    <p:sldId id="1031" r:id="rId21"/>
    <p:sldId id="1032" r:id="rId22"/>
    <p:sldId id="1033" r:id="rId23"/>
    <p:sldId id="1034" r:id="rId24"/>
    <p:sldId id="1035" r:id="rId25"/>
    <p:sldId id="1036" r:id="rId26"/>
    <p:sldId id="1037" r:id="rId27"/>
    <p:sldId id="1038" r:id="rId28"/>
    <p:sldId id="324" r:id="rId29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7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xbany" initials="xb21cn" lastIdx="1" clrIdx="0"/>
  <p:cmAuthor id="1" name="ms" initials="m" lastIdx="2" clrIdx="0"/>
  <p:cmAuthor id="3" name="MSedu" initials="M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1620"/>
        <p:guide pos="278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commentAuthors" Target="comment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18930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25EC3-FA8C-4620-B609-2CEE59445900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533" y="685800"/>
            <a:ext cx="609493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D68E2-CFAD-4D02-9F91-A5968DA847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4315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64511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1339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49735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40089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6468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74878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53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17021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14510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2907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38809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52298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73052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062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7306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1459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3325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1048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0231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5773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2273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519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6799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zh-CN" altLang="en-US" sz="200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特点一是装卸搬运是附属性、伴生性的活动。意思就是，在物流活动中，装卸和搬运是一定会出现的动作。比如我们从仓库出货，需要人或者机械去做一个装卸的动作，又或者是汽车运输，汽车无论是运输人员还是货物，人都要从车上下来，货物也会从车上卸下，那这些动作就表明装卸搬运往往跟交通工具相辅相成。特点二强调的是正确的装卸搬运是保护货物的重要过程，如果我们在这个装卸搬运过程中稍不注意，就很可能对货物产生无法挽回的破损，带来经济损失。这个好理解吧。第三个特点强调装卸搬运的衔接性。举个例子，有很多商品他不是只依靠一种交通工具来运输，比如我们运输进口商品，那这个进口商品先要坐飞机从国外来到中国，在分流到我们国家各个城市。那在一些偏远地区地方，比如内陆的山区，可能需要陆运，水运，最后通过人力，甚至现在可以用无人机来将货物送到偏远地区的人，所以每个环节环环相扣，每一个环节都需要合理的分工和配合，才能将货物送到终端。那以上就是装卸搬运的三个特点。接下来，我们解析装卸搬运的地位和作用。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7445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9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7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73.xml"/><Relationship Id="rId4" Type="http://schemas.openxmlformats.org/officeDocument/2006/relationships/tags" Target="../tags/tag7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76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78.xml"/><Relationship Id="rId4" Type="http://schemas.openxmlformats.org/officeDocument/2006/relationships/tags" Target="../tags/tag7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83.xml"/><Relationship Id="rId4" Type="http://schemas.openxmlformats.org/officeDocument/2006/relationships/tags" Target="../tags/tag8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86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tags" Target="../tags/tag87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tags" Target="../tags/tag97.xml"/><Relationship Id="rId3" Type="http://schemas.openxmlformats.org/officeDocument/2006/relationships/tags" Target="../tags/tag92.xml"/><Relationship Id="rId7" Type="http://schemas.openxmlformats.org/officeDocument/2006/relationships/tags" Target="../tags/tag96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9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4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tags" Target="../tags/tag110.xml"/><Relationship Id="rId5" Type="http://schemas.openxmlformats.org/officeDocument/2006/relationships/tags" Target="../tags/tag109.xml"/><Relationship Id="rId4" Type="http://schemas.openxmlformats.org/officeDocument/2006/relationships/tags" Target="../tags/tag108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15.xml"/><Relationship Id="rId4" Type="http://schemas.openxmlformats.org/officeDocument/2006/relationships/tags" Target="../tags/tag114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9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4.xml"/><Relationship Id="rId4" Type="http://schemas.openxmlformats.org/officeDocument/2006/relationships/tags" Target="../tags/tag12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8" name="Rounded Rectangle 7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45440" y="2207338"/>
            <a:ext cx="7147931" cy="1848173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7572652" y="2208862"/>
            <a:ext cx="1190348" cy="1845125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Rectangle 12"/>
          <p:cNvSpPr/>
          <p:nvPr userDrawn="1"/>
        </p:nvSpPr>
        <p:spPr>
          <a:xfrm>
            <a:off x="7712714" y="2352905"/>
            <a:ext cx="910224" cy="155703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Rectangle 13"/>
          <p:cNvSpPr/>
          <p:nvPr userDrawn="1"/>
        </p:nvSpPr>
        <p:spPr>
          <a:xfrm>
            <a:off x="445483" y="2292117"/>
            <a:ext cx="6947845" cy="168431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3469558"/>
            <a:ext cx="762000" cy="342960"/>
          </a:xfrm>
        </p:spPr>
        <p:txBody>
          <a:bodyPr/>
          <a:lstStyle>
            <a:lvl1pPr algn="ctr">
              <a:defRPr sz="2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41822" y="3420055"/>
            <a:ext cx="6755166" cy="498362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 userDrawn="1"/>
        </p:nvSpPr>
        <p:spPr>
          <a:xfrm>
            <a:off x="538971" y="2354992"/>
            <a:ext cx="6760868" cy="1558563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3486760"/>
            <a:ext cx="6553200" cy="342960"/>
          </a:xfrm>
        </p:spPr>
        <p:txBody>
          <a:bodyPr>
            <a:normAutofit/>
          </a:bodyPr>
          <a:lstStyle>
            <a:lvl1pPr marL="0" indent="0" algn="ctr">
              <a:buNone/>
              <a:defRPr sz="1350" cap="all" spc="300" baseline="0"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2420698"/>
            <a:ext cx="6629400" cy="914561"/>
          </a:xfrm>
        </p:spPr>
        <p:txBody>
          <a:bodyPr anchor="b" anchorCtr="0">
            <a:noAutofit/>
          </a:bodyPr>
          <a:lstStyle>
            <a:lvl1pPr>
              <a:defRPr sz="3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6" name="文本框 15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本次课程为《现代物流学》精讲课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</a:t>
            </a:r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7" name="图片 16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61702" y="171480"/>
            <a:ext cx="1859280" cy="4592779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35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955225" y="263603"/>
            <a:ext cx="1672235" cy="4408534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296622"/>
            <a:ext cx="1485531" cy="434249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85799"/>
            <a:ext cx="6172200" cy="434416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2" name="文本框 11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本次课程为《学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前教育史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》精讲课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0" name="图片 9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图片占位符 22"/>
          <p:cNvSpPr>
            <a:spLocks noGrp="1"/>
          </p:cNvSpPr>
          <p:nvPr>
            <p:ph type="pic" sz="quarter" idx="12"/>
          </p:nvPr>
        </p:nvSpPr>
        <p:spPr>
          <a:xfrm>
            <a:off x="8168095" y="2509080"/>
            <a:ext cx="975905" cy="2302049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35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图片占位符 19"/>
          <p:cNvSpPr>
            <a:spLocks noGrp="1"/>
          </p:cNvSpPr>
          <p:nvPr>
            <p:ph type="pic" sz="quarter" idx="11"/>
          </p:nvPr>
        </p:nvSpPr>
        <p:spPr>
          <a:xfrm>
            <a:off x="6233519" y="107001"/>
            <a:ext cx="2910482" cy="3237055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35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0"/>
          </p:nvPr>
        </p:nvSpPr>
        <p:spPr>
          <a:xfrm>
            <a:off x="4356189" y="1"/>
            <a:ext cx="3122562" cy="1409479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35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470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685885"/>
            <a:ext cx="7349400" cy="1928038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2670630"/>
            <a:ext cx="7349400" cy="1104436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117938"/>
            <a:ext cx="8226900" cy="3569841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17145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2886656"/>
            <a:ext cx="5826600" cy="575171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3461827"/>
            <a:ext cx="5826600" cy="65078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126039"/>
            <a:ext cx="3882600" cy="356174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126039"/>
            <a:ext cx="3882600" cy="3561740"/>
          </a:xfrm>
        </p:spPr>
        <p:txBody>
          <a:bodyPr lIns="90000" tIns="46800" rIns="90000" bIns="46800">
            <a:normAutofit/>
          </a:bodyPr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05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05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072032"/>
            <a:ext cx="4006800" cy="286235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390672"/>
            <a:ext cx="4006800" cy="32971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066428"/>
            <a:ext cx="4006800" cy="286235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390672"/>
            <a:ext cx="4006800" cy="32971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362710" y="4768096"/>
            <a:ext cx="2133600" cy="273892"/>
          </a:xfrm>
        </p:spPr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19672" y="3651870"/>
            <a:ext cx="8118475" cy="273685"/>
          </a:xfrm>
        </p:spPr>
        <p:txBody>
          <a:bodyPr/>
          <a:lstStyle/>
          <a:p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166544"/>
            <a:ext cx="3924808" cy="34564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166544"/>
            <a:ext cx="3920400" cy="34564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2020/9/18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685885"/>
            <a:ext cx="783000" cy="3772366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1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685885"/>
            <a:ext cx="6876900" cy="3772366"/>
          </a:xfrm>
        </p:spPr>
        <p:txBody>
          <a:bodyPr vert="eaVert" lIns="46800" tIns="46800" rIns="46800" bIns="46800"/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580572"/>
            <a:ext cx="8229600" cy="4112608"/>
          </a:xfrm>
        </p:spPr>
        <p:txBody>
          <a:bodyPr/>
          <a:lstStyle>
            <a:lvl1pPr marL="171450" indent="-17145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1863230"/>
            <a:ext cx="7349400" cy="764194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5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2670630"/>
            <a:ext cx="7349400" cy="353744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685885"/>
            <a:ext cx="7349400" cy="1928038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2670630"/>
            <a:ext cx="7349400" cy="1104436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117938"/>
            <a:ext cx="8226900" cy="3569841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17145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2886656"/>
            <a:ext cx="5826600" cy="575171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3461827"/>
            <a:ext cx="5826600" cy="65078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126039"/>
            <a:ext cx="3882600" cy="356174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126039"/>
            <a:ext cx="3882600" cy="3561740"/>
          </a:xfrm>
        </p:spPr>
        <p:txBody>
          <a:bodyPr lIns="90000" tIns="46800" rIns="90000" bIns="46800">
            <a:normAutofit/>
          </a:bodyPr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05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05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072032"/>
            <a:ext cx="4006800" cy="286235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390672"/>
            <a:ext cx="4006800" cy="32971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066428"/>
            <a:ext cx="4006800" cy="286235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390672"/>
            <a:ext cx="4006800" cy="3297107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8" name="Rounded Rectangle 7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451976" y="2210187"/>
            <a:ext cx="8265160" cy="1848173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/>
          <p:cNvSpPr/>
          <p:nvPr userDrawn="1"/>
        </p:nvSpPr>
        <p:spPr>
          <a:xfrm>
            <a:off x="567656" y="2286400"/>
            <a:ext cx="8033800" cy="168431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2400719"/>
            <a:ext cx="7696200" cy="97172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675496" y="3406736"/>
            <a:ext cx="7818120" cy="498362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456237"/>
            <a:ext cx="7696200" cy="3929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80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8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675757" y="2343560"/>
            <a:ext cx="7817599" cy="1558563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文本框 11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本次课程为《学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前教育史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》精讲课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1" name="图片 10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456356"/>
            <a:ext cx="8226900" cy="529265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166544"/>
            <a:ext cx="3924808" cy="34564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166544"/>
            <a:ext cx="3920400" cy="345642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3429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2020/9/18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685885"/>
            <a:ext cx="783000" cy="3772366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1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685885"/>
            <a:ext cx="6876900" cy="3772366"/>
          </a:xfrm>
        </p:spPr>
        <p:txBody>
          <a:bodyPr vert="eaVert" lIns="46800" tIns="46800" rIns="46800" bIns="46800"/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580572"/>
            <a:ext cx="8229600" cy="4112608"/>
          </a:xfrm>
        </p:spPr>
        <p:txBody>
          <a:bodyPr/>
          <a:lstStyle>
            <a:lvl1pPr marL="171450" indent="-17145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1863230"/>
            <a:ext cx="7349400" cy="764194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5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2670630"/>
            <a:ext cx="7349400" cy="353744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333"/>
            <a:ext cx="8260672" cy="77970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289529"/>
            <a:ext cx="4038600" cy="330613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89529"/>
            <a:ext cx="4038600" cy="330613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306333"/>
            <a:ext cx="8260672" cy="779707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292054"/>
            <a:ext cx="4040188" cy="479905"/>
          </a:xfrm>
        </p:spPr>
        <p:txBody>
          <a:bodyPr anchor="b">
            <a:noAutofit/>
          </a:bodyPr>
          <a:lstStyle>
            <a:lvl1pPr marL="0" indent="0" algn="ctr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1829120"/>
            <a:ext cx="4040188" cy="276630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2054"/>
            <a:ext cx="4041775" cy="479905"/>
          </a:xfrm>
        </p:spPr>
        <p:txBody>
          <a:bodyPr anchor="b">
            <a:noAutofit/>
          </a:bodyPr>
          <a:lstStyle>
            <a:lvl1pPr marL="0" indent="0" algn="ctr"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29120"/>
            <a:ext cx="4041775" cy="276630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11" name="Rounded Rectangle 10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2" name="文本框 11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本次课程为《现代物流学》精讲课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7" name="图片 6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12" name="Rounded Rectangle 11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14440"/>
            <a:ext cx="4572000" cy="394404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60034" y="1129482"/>
            <a:ext cx="2716566" cy="264307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ectangle 9"/>
          <p:cNvSpPr/>
          <p:nvPr userDrawn="1"/>
        </p:nvSpPr>
        <p:spPr>
          <a:xfrm>
            <a:off x="676690" y="1232069"/>
            <a:ext cx="2483254" cy="2426170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229240"/>
            <a:ext cx="2298634" cy="1314680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050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300962"/>
            <a:ext cx="2298634" cy="893871"/>
          </a:xfrm>
        </p:spPr>
        <p:txBody>
          <a:bodyPr anchor="b">
            <a:normAutofit/>
          </a:bodyPr>
          <a:lstStyle>
            <a:lvl1pPr algn="l">
              <a:defRPr sz="15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3" name="文本框 12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本次课程为《现代物流学》精讲课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4" name="图片 13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9" name="Rounded Rectangle 8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66159"/>
            <a:ext cx="7772400" cy="3249241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8035" indent="0">
              <a:buNone/>
              <a:defRPr sz="1500"/>
            </a:lvl7pPr>
            <a:lvl8pPr marL="2400935" indent="0">
              <a:buNone/>
              <a:defRPr sz="1500"/>
            </a:lvl8pPr>
            <a:lvl9pPr marL="2743835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685800" y="3715400"/>
            <a:ext cx="7772400" cy="1028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761999" y="3772560"/>
            <a:ext cx="7600765" cy="902351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0935" y="4768096"/>
            <a:ext cx="7621905" cy="273892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914400" y="4229840"/>
            <a:ext cx="7328514" cy="338831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Rectangle 10"/>
          <p:cNvSpPr/>
          <p:nvPr userDrawn="1"/>
        </p:nvSpPr>
        <p:spPr>
          <a:xfrm>
            <a:off x="605589" y="3806856"/>
            <a:ext cx="7946136" cy="823104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4243159"/>
            <a:ext cx="7244736" cy="3013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25" cap="all" spc="250" baseline="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29720"/>
            <a:ext cx="7328514" cy="392351"/>
          </a:xfrm>
        </p:spPr>
        <p:txBody>
          <a:bodyPr anchor="ctr" anchorCtr="0"/>
          <a:lstStyle>
            <a:lvl1pPr algn="ctr">
              <a:defRPr sz="15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5" name="文本框 14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本次课程为《现代物流学》精讲课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，如对内容有疑问，请登录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POKO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学院</a:t>
            </a:r>
            <a:r>
              <a:rPr lang="en-US" altLang="zh-CN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APP</a:t>
            </a:r>
            <a:r>
              <a:rPr lang="zh-CN" altLang="en-US" sz="10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提交问题求助</a:t>
            </a:r>
            <a:endParaRPr lang="zh-CN" altLang="en-US" sz="10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6" name="图片 15" descr="POKO学院标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88154" y="188161"/>
            <a:ext cx="773906" cy="77408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14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22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ags" Target="../tags/tag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ags" Target="../tags/tag63.xml"/><Relationship Id="rId18" Type="http://schemas.openxmlformats.org/officeDocument/2006/relationships/tags" Target="../tags/tag68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17" Type="http://schemas.openxmlformats.org/officeDocument/2006/relationships/tags" Target="../tags/tag67.xml"/><Relationship Id="rId2" Type="http://schemas.openxmlformats.org/officeDocument/2006/relationships/slideLayout" Target="../slideLayouts/slideLayout26.xml"/><Relationship Id="rId16" Type="http://schemas.openxmlformats.org/officeDocument/2006/relationships/tags" Target="../tags/tag6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tags" Target="../tags/tag65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ags" Target="../tags/tag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 useBgFill="1">
        <p:nvSpPr>
          <p:cNvPr id="7" name="Rounded Rectangle 6"/>
          <p:cNvSpPr/>
          <p:nvPr userDrawn="1"/>
        </p:nvSpPr>
        <p:spPr>
          <a:xfrm>
            <a:off x="91440" y="76213"/>
            <a:ext cx="8961120" cy="4999594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680"/>
            <a:ext cx="8229600" cy="3280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8096"/>
            <a:ext cx="2133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AD03F8B0-DC90-4F24-9965-B99CE2D39518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8096"/>
            <a:ext cx="2133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226A5DA0-3F0B-4660-9645-CD05A3FC641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274320" y="208661"/>
            <a:ext cx="8595360" cy="994584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35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372863" y="279695"/>
            <a:ext cx="8380520" cy="8390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306333"/>
            <a:ext cx="8260672" cy="779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文本框 11"/>
          <p:cNvSpPr txBox="1"/>
          <p:nvPr userDrawn="1"/>
        </p:nvSpPr>
        <p:spPr>
          <a:xfrm>
            <a:off x="259715" y="4811395"/>
            <a:ext cx="5773420" cy="2451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本次课程为《</a:t>
            </a:r>
            <a:r>
              <a:rPr lang="zh-CN" altLang="en-US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工商管理专业知识与实务</a:t>
            </a:r>
            <a:r>
              <a:rPr 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》</a:t>
            </a:r>
            <a:r>
              <a:rPr lang="en-US" altLang="zh-CN" sz="10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</a:t>
            </a:r>
            <a:endParaRPr lang="zh-CN" altLang="en-US" sz="10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7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2625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57175" indent="-171450" algn="l" defTabSz="685800" rtl="0" eaLnBrk="1" latinLnBrk="0" hangingPunct="1">
        <a:spcBef>
          <a:spcPct val="15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80060" indent="-171450" algn="l" defTabSz="685800" rtl="0" eaLnBrk="1" latinLnBrk="0" hangingPunct="1">
        <a:spcBef>
          <a:spcPct val="15000"/>
        </a:spcBef>
        <a:buClr>
          <a:schemeClr val="accent2"/>
        </a:buClr>
        <a:buFont typeface="Arial" panose="020B0604020202020204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spcBef>
          <a:spcPct val="15000"/>
        </a:spcBef>
        <a:buClr>
          <a:schemeClr val="accent3"/>
        </a:buClr>
        <a:buFont typeface="Arial" panose="020B0604020202020204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3pPr>
      <a:lvl4pPr marL="960120" indent="-171450" algn="l" defTabSz="685800" rtl="0" eaLnBrk="1" latinLnBrk="0" hangingPunct="1">
        <a:spcBef>
          <a:spcPct val="15000"/>
        </a:spcBef>
        <a:buClr>
          <a:schemeClr val="accent4"/>
        </a:buClr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spcBef>
          <a:spcPct val="15000"/>
        </a:spcBef>
        <a:buClr>
          <a:schemeClr val="accent5"/>
        </a:buClr>
        <a:buFont typeface="Arial" panose="020B0604020202020204" pitchFamily="34" charset="0"/>
        <a:buChar char="•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303020" indent="-137160" algn="l" defTabSz="685800" rtl="0" eaLnBrk="1" latinLnBrk="0" hangingPunct="1">
        <a:spcBef>
          <a:spcPct val="15000"/>
        </a:spcBef>
        <a:buClr>
          <a:schemeClr val="accent1"/>
        </a:buClr>
        <a:buFont typeface="Arial" panose="020B0604020202020204" pitchFamily="34" charset="0"/>
        <a:buChar char="•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508760" indent="-137160" algn="l" defTabSz="685800" rtl="0" eaLnBrk="1" latinLnBrk="0" hangingPunct="1">
        <a:spcBef>
          <a:spcPct val="15000"/>
        </a:spcBef>
        <a:buClr>
          <a:schemeClr val="accent2"/>
        </a:buClr>
        <a:buFont typeface="Arial" panose="020B0604020202020204" pitchFamily="34" charset="0"/>
        <a:buChar char="•"/>
        <a:defRPr sz="105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37160" algn="l" defTabSz="685800" rtl="0" eaLnBrk="1" latinLnBrk="0" hangingPunct="1">
        <a:spcBef>
          <a:spcPct val="15000"/>
        </a:spcBef>
        <a:buClr>
          <a:schemeClr val="accent3"/>
        </a:buClr>
        <a:buFont typeface="Arial" panose="020B0604020202020204" pitchFamily="34" charset="0"/>
        <a:buChar char="•"/>
        <a:defRPr sz="105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15000"/>
        </a:spcBef>
        <a:buClr>
          <a:schemeClr val="accent4"/>
        </a:buClr>
        <a:buFont typeface="Arial" panose="020B0604020202020204" pitchFamily="34" charset="0"/>
        <a:buChar char="•"/>
        <a:defRPr sz="105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80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456300" y="456356"/>
            <a:ext cx="8226900" cy="529265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456300" y="1117938"/>
            <a:ext cx="8226900" cy="356984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459000" y="4736385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2020/9/18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3087000" y="4736385"/>
            <a:ext cx="2970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6658200" y="4736385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4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456300" y="456356"/>
            <a:ext cx="8226900" cy="529265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456300" y="1117938"/>
            <a:ext cx="8226900" cy="3569841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459000" y="4736385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本课程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3087000" y="4736385"/>
            <a:ext cx="2970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6658200" y="4736385"/>
            <a:ext cx="2025000" cy="2376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2912602" y="2616384"/>
            <a:ext cx="5073200" cy="5073200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screen"/>
          <a:srcRect/>
          <a:stretch>
            <a:fillRect/>
          </a:stretch>
        </p:blipFill>
        <p:spPr>
          <a:xfrm>
            <a:off x="8168095" y="2509080"/>
            <a:ext cx="975905" cy="2302049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4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5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510064" y="1292543"/>
            <a:ext cx="5075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2400" dirty="0"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244552" y="1668873"/>
            <a:ext cx="5313045" cy="2398589"/>
            <a:chOff x="631504" y="3193779"/>
            <a:chExt cx="1584325" cy="420772"/>
          </a:xfrm>
        </p:grpSpPr>
        <p:sp>
          <p:nvSpPr>
            <p:cNvPr id="6" name="矩形: 圆角 29"/>
            <p:cNvSpPr/>
            <p:nvPr/>
          </p:nvSpPr>
          <p:spPr>
            <a:xfrm>
              <a:off x="703573" y="3193779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31504" y="3274404"/>
              <a:ext cx="1584325" cy="340147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r>
                <a:rPr lang="zh-CN" altLang="en-US" sz="4000" dirty="0">
                  <a:solidFill>
                    <a:srgbClr val="15275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中级经济师</a:t>
              </a:r>
              <a:endParaRPr lang="en-US" altLang="zh-CN" sz="4000" dirty="0">
                <a:solidFill>
                  <a:srgbClr val="15275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r>
                <a:rPr lang="zh-CN" altLang="en-US" sz="4000" dirty="0">
                  <a:solidFill>
                    <a:srgbClr val="15275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工商管理专业知识与</a:t>
              </a:r>
              <a:r>
                <a:rPr lang="en-US" altLang="zh-CN" sz="4000" dirty="0">
                  <a:solidFill>
                    <a:srgbClr val="15275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     </a:t>
              </a:r>
              <a:r>
                <a:rPr lang="zh-CN" altLang="en-US" sz="4000" dirty="0">
                  <a:solidFill>
                    <a:srgbClr val="15275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实务</a:t>
              </a:r>
              <a:endParaRPr lang="zh-CN" altLang="en-US" sz="4000" dirty="0">
                <a:solidFill>
                  <a:srgbClr val="15275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endParaRP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5281" y="405765"/>
            <a:ext cx="730568" cy="730568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4027647" y="4366737"/>
            <a:ext cx="3451384" cy="5078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27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000">
        <p:fade/>
      </p:transition>
    </mc:Choice>
    <mc:Fallback xmlns=""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第四种：平台式销售模式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优点：责任区域明确；服务半径小，送货及时，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服务周到；网络稳定；受窜货影响较小。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缺点：受区域市场条件限制大，必须经过厂家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直达送货，需要较多人员管理配合。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4E561C2-9CA9-4667-AC28-720D298A93C5}"/>
              </a:ext>
            </a:extLst>
          </p:cNvPr>
          <p:cNvSpPr/>
          <p:nvPr/>
        </p:nvSpPr>
        <p:spPr>
          <a:xfrm>
            <a:off x="6804248" y="1203598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生产厂家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4BD32BFD-C4F1-4DE9-BA7C-70AC7E63132D}"/>
              </a:ext>
            </a:extLst>
          </p:cNvPr>
          <p:cNvSpPr/>
          <p:nvPr/>
        </p:nvSpPr>
        <p:spPr>
          <a:xfrm>
            <a:off x="5292080" y="2132141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生产厂家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E9A790D-1E35-4FDC-A892-AEC52203DE01}"/>
              </a:ext>
            </a:extLst>
          </p:cNvPr>
          <p:cNvSpPr/>
          <p:nvPr/>
        </p:nvSpPr>
        <p:spPr>
          <a:xfrm>
            <a:off x="6804248" y="2119949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生产厂家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64C1C6F-CA4E-42E5-9890-0196F4C5FCA0}"/>
              </a:ext>
            </a:extLst>
          </p:cNvPr>
          <p:cNvSpPr/>
          <p:nvPr/>
        </p:nvSpPr>
        <p:spPr>
          <a:xfrm>
            <a:off x="8135888" y="2119949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生产厂家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508BD60-FF78-4C6D-B13F-C3E5C3471661}"/>
              </a:ext>
            </a:extLst>
          </p:cNvPr>
          <p:cNvSpPr/>
          <p:nvPr/>
        </p:nvSpPr>
        <p:spPr>
          <a:xfrm>
            <a:off x="5292080" y="3143984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生产厂家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97DDF2C-4211-4855-8D07-526DEDD91873}"/>
              </a:ext>
            </a:extLst>
          </p:cNvPr>
          <p:cNvSpPr/>
          <p:nvPr/>
        </p:nvSpPr>
        <p:spPr>
          <a:xfrm>
            <a:off x="6804248" y="3131583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生产厂家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B9CC633-2722-4658-A05A-D8387D061189}"/>
              </a:ext>
            </a:extLst>
          </p:cNvPr>
          <p:cNvSpPr/>
          <p:nvPr/>
        </p:nvSpPr>
        <p:spPr>
          <a:xfrm>
            <a:off x="8135888" y="3143984"/>
            <a:ext cx="100811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生产厂家</a:t>
            </a:r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F4045753-9703-47E0-B50C-DA4A7AD6852A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7308304" y="1635646"/>
            <a:ext cx="0" cy="484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9140B74E-0121-4641-B908-98D35CA210DF}"/>
              </a:ext>
            </a:extLst>
          </p:cNvPr>
          <p:cNvCxnSpPr>
            <a:stCxn id="4" idx="2"/>
          </p:cNvCxnSpPr>
          <p:nvPr/>
        </p:nvCxnSpPr>
        <p:spPr>
          <a:xfrm flipH="1">
            <a:off x="6156176" y="1635646"/>
            <a:ext cx="1152128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F5C24DD8-8F74-4E3A-9183-64D943C58082}"/>
              </a:ext>
            </a:extLst>
          </p:cNvPr>
          <p:cNvCxnSpPr>
            <a:stCxn id="4" idx="2"/>
          </p:cNvCxnSpPr>
          <p:nvPr/>
        </p:nvCxnSpPr>
        <p:spPr>
          <a:xfrm>
            <a:off x="7308304" y="1635646"/>
            <a:ext cx="936104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11613859-D754-4EA7-836A-759266D8AB2A}"/>
              </a:ext>
            </a:extLst>
          </p:cNvPr>
          <p:cNvCxnSpPr>
            <a:cxnSpLocks/>
          </p:cNvCxnSpPr>
          <p:nvPr/>
        </p:nvCxnSpPr>
        <p:spPr>
          <a:xfrm>
            <a:off x="7308304" y="2496220"/>
            <a:ext cx="0" cy="579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4D1E5D8C-461C-43E5-8C57-BE2EA0489B15}"/>
              </a:ext>
            </a:extLst>
          </p:cNvPr>
          <p:cNvCxnSpPr>
            <a:cxnSpLocks/>
            <a:stCxn id="5" idx="2"/>
            <a:endCxn id="8" idx="0"/>
          </p:cNvCxnSpPr>
          <p:nvPr/>
        </p:nvCxnSpPr>
        <p:spPr>
          <a:xfrm>
            <a:off x="5796136" y="2564189"/>
            <a:ext cx="0" cy="579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B9565E7D-ED6F-4497-A57D-B386E79E9F74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8639944" y="2604252"/>
            <a:ext cx="0" cy="539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6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、工业品分销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的构建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）工业品市场及其特点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工业品是指购买者以社会再生产为目的而购买的产品。工业品市场又叫生产资料市场，是为人们的生产服务的，它提供的商品是生产资料。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工业品市场的特点：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需求的派生性；需求弹性小；专业采购；一次购买量大；顾客集中稳定。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）工业品分销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7558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      工业品分销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模式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C1AB6B8-D2FD-4F84-9B46-344CF0708520}"/>
              </a:ext>
            </a:extLst>
          </p:cNvPr>
          <p:cNvSpPr/>
          <p:nvPr/>
        </p:nvSpPr>
        <p:spPr>
          <a:xfrm>
            <a:off x="890021" y="856787"/>
            <a:ext cx="360040" cy="30826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制造商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BFAD7FF-696B-4C57-81A7-AE69624CF4AD}"/>
              </a:ext>
            </a:extLst>
          </p:cNvPr>
          <p:cNvSpPr/>
          <p:nvPr/>
        </p:nvSpPr>
        <p:spPr>
          <a:xfrm>
            <a:off x="7588273" y="778430"/>
            <a:ext cx="360040" cy="30826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消费者（用户）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F8C785F-3E94-49E4-AC92-EA580AEF5ACC}"/>
              </a:ext>
            </a:extLst>
          </p:cNvPr>
          <p:cNvSpPr/>
          <p:nvPr/>
        </p:nvSpPr>
        <p:spPr>
          <a:xfrm>
            <a:off x="2067706" y="1155312"/>
            <a:ext cx="144016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经销</a:t>
            </a:r>
            <a:r>
              <a:rPr lang="en-US" altLang="zh-CN" dirty="0"/>
              <a:t>/</a:t>
            </a:r>
            <a:r>
              <a:rPr lang="zh-CN" altLang="en-US" dirty="0"/>
              <a:t>代理商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0BF64E9-AD11-4A44-935D-A04B000F17E7}"/>
              </a:ext>
            </a:extLst>
          </p:cNvPr>
          <p:cNvSpPr/>
          <p:nvPr/>
        </p:nvSpPr>
        <p:spPr>
          <a:xfrm>
            <a:off x="2048497" y="1959705"/>
            <a:ext cx="144016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经销</a:t>
            </a:r>
            <a:r>
              <a:rPr lang="en-US" altLang="zh-CN"/>
              <a:t>/</a:t>
            </a:r>
            <a:r>
              <a:rPr lang="zh-CN" altLang="en-US"/>
              <a:t>代理商</a:t>
            </a:r>
            <a:endParaRPr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785227E-E884-4F2B-B99F-9AA5E7F5E8A9}"/>
              </a:ext>
            </a:extLst>
          </p:cNvPr>
          <p:cNvSpPr/>
          <p:nvPr/>
        </p:nvSpPr>
        <p:spPr>
          <a:xfrm>
            <a:off x="4139813" y="1155312"/>
            <a:ext cx="10056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批发商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C8DFE1B-FEAF-4FC4-816A-7D691B02A6C8}"/>
              </a:ext>
            </a:extLst>
          </p:cNvPr>
          <p:cNvSpPr/>
          <p:nvPr/>
        </p:nvSpPr>
        <p:spPr>
          <a:xfrm>
            <a:off x="5704184" y="1155312"/>
            <a:ext cx="10056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批发商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56F43F9-B50D-4028-B113-732D03A5C2E6}"/>
              </a:ext>
            </a:extLst>
          </p:cNvPr>
          <p:cNvSpPr/>
          <p:nvPr/>
        </p:nvSpPr>
        <p:spPr>
          <a:xfrm>
            <a:off x="2114015" y="2666905"/>
            <a:ext cx="964163" cy="340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批发商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4DF46AC4-1FFB-4931-A3CA-A617BB593758}"/>
              </a:ext>
            </a:extLst>
          </p:cNvPr>
          <p:cNvSpPr/>
          <p:nvPr/>
        </p:nvSpPr>
        <p:spPr>
          <a:xfrm>
            <a:off x="3845936" y="2674661"/>
            <a:ext cx="964162" cy="340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零售商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1BA2739-A928-4BB4-B635-B96B023104A2}"/>
              </a:ext>
            </a:extLst>
          </p:cNvPr>
          <p:cNvSpPr/>
          <p:nvPr/>
        </p:nvSpPr>
        <p:spPr>
          <a:xfrm>
            <a:off x="3849308" y="3274025"/>
            <a:ext cx="960789" cy="340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零售商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CBC15CC4-872A-43CD-9D6B-5384D00EEAE6}"/>
              </a:ext>
            </a:extLst>
          </p:cNvPr>
          <p:cNvCxnSpPr/>
          <p:nvPr/>
        </p:nvCxnSpPr>
        <p:spPr>
          <a:xfrm>
            <a:off x="1294215" y="1335332"/>
            <a:ext cx="7542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844B99CF-37B2-498C-A6CC-A734D97A8D5A}"/>
              </a:ext>
            </a:extLst>
          </p:cNvPr>
          <p:cNvCxnSpPr/>
          <p:nvPr/>
        </p:nvCxnSpPr>
        <p:spPr>
          <a:xfrm>
            <a:off x="3507866" y="1347614"/>
            <a:ext cx="6319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FBBC1DDE-067B-4A9C-BFD6-7C3FDCF7D778}"/>
              </a:ext>
            </a:extLst>
          </p:cNvPr>
          <p:cNvCxnSpPr>
            <a:stCxn id="9" idx="3"/>
          </p:cNvCxnSpPr>
          <p:nvPr/>
        </p:nvCxnSpPr>
        <p:spPr>
          <a:xfrm>
            <a:off x="5145453" y="1335332"/>
            <a:ext cx="5587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2D115427-7118-4766-B5AC-689B0C7ECC0F}"/>
              </a:ext>
            </a:extLst>
          </p:cNvPr>
          <p:cNvCxnSpPr>
            <a:stCxn id="10" idx="3"/>
          </p:cNvCxnSpPr>
          <p:nvPr/>
        </p:nvCxnSpPr>
        <p:spPr>
          <a:xfrm>
            <a:off x="6709824" y="1335332"/>
            <a:ext cx="7424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C374CC53-63D3-4C94-A098-97B012338AAD}"/>
              </a:ext>
            </a:extLst>
          </p:cNvPr>
          <p:cNvCxnSpPr/>
          <p:nvPr/>
        </p:nvCxnSpPr>
        <p:spPr>
          <a:xfrm>
            <a:off x="1294215" y="2211710"/>
            <a:ext cx="6134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743D04B9-9A00-471A-AF2E-2C850E550C61}"/>
              </a:ext>
            </a:extLst>
          </p:cNvPr>
          <p:cNvCxnSpPr/>
          <p:nvPr/>
        </p:nvCxnSpPr>
        <p:spPr>
          <a:xfrm>
            <a:off x="3507866" y="2211710"/>
            <a:ext cx="39444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25279CFA-11D5-4A24-9816-6B83E9692914}"/>
              </a:ext>
            </a:extLst>
          </p:cNvPr>
          <p:cNvCxnSpPr/>
          <p:nvPr/>
        </p:nvCxnSpPr>
        <p:spPr>
          <a:xfrm>
            <a:off x="1294215" y="2787774"/>
            <a:ext cx="7542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42073D4A-BB9E-4DC4-9F5B-81460922545A}"/>
              </a:ext>
            </a:extLst>
          </p:cNvPr>
          <p:cNvCxnSpPr/>
          <p:nvPr/>
        </p:nvCxnSpPr>
        <p:spPr>
          <a:xfrm>
            <a:off x="3078178" y="2859782"/>
            <a:ext cx="7677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0C2FF899-E931-4B9C-9BBE-CC907A754E11}"/>
              </a:ext>
            </a:extLst>
          </p:cNvPr>
          <p:cNvCxnSpPr/>
          <p:nvPr/>
        </p:nvCxnSpPr>
        <p:spPr>
          <a:xfrm>
            <a:off x="4810097" y="2859782"/>
            <a:ext cx="27489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>
            <a:extLst>
              <a:ext uri="{FF2B5EF4-FFF2-40B4-BE49-F238E27FC236}">
                <a16:creationId xmlns:a16="http://schemas.microsoft.com/office/drawing/2014/main" id="{996DF1CE-BAE5-4563-A7A1-A30560668E05}"/>
              </a:ext>
            </a:extLst>
          </p:cNvPr>
          <p:cNvCxnSpPr/>
          <p:nvPr/>
        </p:nvCxnSpPr>
        <p:spPr>
          <a:xfrm>
            <a:off x="1294215" y="3363838"/>
            <a:ext cx="25517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>
            <a:extLst>
              <a:ext uri="{FF2B5EF4-FFF2-40B4-BE49-F238E27FC236}">
                <a16:creationId xmlns:a16="http://schemas.microsoft.com/office/drawing/2014/main" id="{DF016774-B02A-460F-87C2-F90E7FAAE012}"/>
              </a:ext>
            </a:extLst>
          </p:cNvPr>
          <p:cNvCxnSpPr/>
          <p:nvPr/>
        </p:nvCxnSpPr>
        <p:spPr>
          <a:xfrm>
            <a:off x="4810097" y="3435846"/>
            <a:ext cx="27489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C603BCA1-4F90-4968-A6B0-54E005EFFA89}"/>
              </a:ext>
            </a:extLst>
          </p:cNvPr>
          <p:cNvCxnSpPr/>
          <p:nvPr/>
        </p:nvCxnSpPr>
        <p:spPr>
          <a:xfrm>
            <a:off x="1294215" y="3710163"/>
            <a:ext cx="61581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496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、服务产品分销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的构建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）服务产品的特征及分类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服务产品的特征：无形性；不可分离性；差异性；不可储存性；所有权的不可转让性。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服务产品的分类：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人体处理服务；物体处理服务；脑刺激处理服务；信息处理服务。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）服务产品常用的分销渠道模式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直接分销模式和中介机构组建的分销渠道。</a:t>
            </a:r>
          </a:p>
        </p:txBody>
      </p:sp>
    </p:spTree>
    <p:extLst>
      <p:ext uri="{BB962C8B-B14F-4D97-AF65-F5344CB8AC3E}">
        <p14:creationId xmlns:p14="http://schemas.microsoft.com/office/powerpoint/2010/main" val="1775509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成员管理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成员的选择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成员的激励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" indent="0">
              <a:lnSpc>
                <a:spcPct val="150000"/>
              </a:lnSpc>
              <a:buNone/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（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）渠道成员的评估和调整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" indent="0">
              <a:lnSpc>
                <a:spcPct val="150000"/>
              </a:lnSpc>
              <a:buNone/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D8EB3C4-50D4-4E8F-B767-45059B3D0D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053423"/>
            <a:ext cx="6696744" cy="160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35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四、渠道权力管理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、渠道权力及其来源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）渠道权力的界定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渠道权力是指特定渠道成员控制或影响另一渠道成员行为的能力。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）渠道权力的来源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渠道权力来源的类型：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奖励权；强迫权；法定权；认同权；专长权；信息权。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渠道权力来源的区分：强制性权力和非强制性权力；中介性权力和非中介性权力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6219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、渠道权力的运用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）许诺战略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5725" indent="0">
              <a:lnSpc>
                <a:spcPct val="150000"/>
              </a:lnSpc>
              <a:buNone/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）威胁战略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）法律战略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）请求战略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）信息交换战略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）建议战略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、渠道权力的保持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）生产厂商渠道控制力的保持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）中间商渠道控制力的保持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7374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五、渠道冲突管理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、渠道冲突的界定和分类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）渠道冲突的界定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渠道冲突是指渠道成员之间因为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利益关系产生的矛盾和不协调。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）渠道冲突的分类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FC2A5966-D0AE-4C68-BC62-064CCF53D5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1335332"/>
            <a:ext cx="4872967" cy="2803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940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、渠道冲突产生的原因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）角色错位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）目标差异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）观点差异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）沟通困难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）决策权分歧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）期望差异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）资源稀缺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90497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、渠道冲突的处理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）以共同利益为基础确定渠道成员的长期目标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）鼓励各渠道成员积极参与渠道活动和相关政策的制定过程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）适当运用激励手段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）采用人员交换的做法减少冲突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）利用好协商、调解、仲裁和诉讼等冲突处理手段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）适时清理渠道成员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9398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第四章   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分销渠道管理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68E6925B-1ACB-433C-BF8D-520FBD64BF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3114" y="1361061"/>
            <a:ext cx="6026700" cy="185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541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第二节    分销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系统评估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差距评估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差距是指企业在设计渠道系统时，所设计的渠道与终端消费者的要求之间存在的差距。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差距的产生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、消除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差距的思路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）消除需求方差距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）消除供应方渠道差距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）改变渠道环境和管理限制所产生的渠道差距</a:t>
            </a:r>
          </a:p>
        </p:txBody>
      </p:sp>
    </p:spTree>
    <p:extLst>
      <p:ext uri="{BB962C8B-B14F-4D97-AF65-F5344CB8AC3E}">
        <p14:creationId xmlns:p14="http://schemas.microsoft.com/office/powerpoint/2010/main" val="2448028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二、分销</a:t>
            </a:r>
            <a:r>
              <a:rPr lang="zh-CN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运行绩效评估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畅通性评估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畅通性主要评价产品流通速度，用商品传输时间来衡量。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覆盖率评估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）市场覆盖面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）市场覆盖率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、渠道财务绩效评估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）分销渠道费用指标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）渠道市场占有率指标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）渠道盈利能力指标</a:t>
            </a:r>
          </a:p>
        </p:txBody>
      </p:sp>
    </p:spTree>
    <p:extLst>
      <p:ext uri="{BB962C8B-B14F-4D97-AF65-F5344CB8AC3E}">
        <p14:creationId xmlns:p14="http://schemas.microsoft.com/office/powerpoint/2010/main" val="3890303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第三节    分销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发展趋势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一、网络分销渠道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、网络分销渠道与传统分销渠道的比较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）作用方面     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）结构方面     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）费用方面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、网络分销渠道的特征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）虚拟性        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）经济性        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）便利性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、网络分销系统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）订货系统      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）结算系统    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）配送系统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CDB31A4-15A2-4C7B-ACFD-6B610DE2AB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478" y="1203598"/>
            <a:ext cx="4156193" cy="215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7980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、网络分销渠道类型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）网络直销渠道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）网络间接分销渠道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常见的网络中间商有以下几类：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目录服务商、搜索引擎服务商、虚拟商业街、互联网内容提供商、网上零售商、虚拟评估机构、智能代理、虚拟市场、网络统计机构、网络金融机构。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二、渠道扁平化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、渠道扁平化的概念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渠道扁平化是指渠道设计中应尽量减少商品和顾客接触的中间环节，实现商品和顾客的直接接触，以便实现成本优势和减少中间环节的信息失真。</a:t>
            </a:r>
          </a:p>
        </p:txBody>
      </p:sp>
    </p:spTree>
    <p:extLst>
      <p:ext uri="{BB962C8B-B14F-4D97-AF65-F5344CB8AC3E}">
        <p14:creationId xmlns:p14="http://schemas.microsoft.com/office/powerpoint/2010/main" val="27287120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、渠道扁平化的原因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）网络信息技术的影响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）渠道纵向一体化的影响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）顾客需求特征的影响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、渠道扁平化的形式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）直接渠道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）有一层中间商的扁平化渠道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）有两层中间商的扁平化渠道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28489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三、渠道战略联盟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、经销商之间的战略联盟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、供应商之间的战略联盟</a:t>
            </a:r>
            <a:endParaRPr lang="en-US" altLang="zh-CN" sz="16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、供应商和经销商之间的战略联盟</a:t>
            </a:r>
          </a:p>
        </p:txBody>
      </p:sp>
    </p:spTree>
    <p:extLst>
      <p:ext uri="{BB962C8B-B14F-4D97-AF65-F5344CB8AC3E}">
        <p14:creationId xmlns:p14="http://schemas.microsoft.com/office/powerpoint/2010/main" val="1663047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643026" y="1790537"/>
            <a:ext cx="5684562" cy="1098425"/>
          </a:xfrm>
        </p:spPr>
        <p:txBody>
          <a:bodyPr>
            <a:normAutofit/>
          </a:bodyPr>
          <a:lstStyle/>
          <a:p>
            <a:r>
              <a:rPr lang="zh-CN" altLang="en-US" b="1" spc="5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课后</a:t>
            </a:r>
            <a:r>
              <a:rPr lang="zh-CN" altLang="en-US" b="1" spc="5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记得多刷题、多复习、多预习</a:t>
            </a:r>
            <a:r>
              <a:rPr lang="en-US" altLang="zh-CN" b="1" spc="5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~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第一节    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运营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渠道管理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概述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、市场营销渠道与分销渠道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市场营销渠道是指配合起来生产、分销和消费某一生产者的商品和服务的所有企业和个人。</a:t>
            </a: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分销渠道是指某种产品和服务在从生产者向消费者转移时，取得产品和服务的所有权或帮助所有权转移的所有企业和个人，包括中间商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取得所有权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和代理中间商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帮助转移所有权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，也包括生产者和最终消费者。</a:t>
            </a: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9325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      市场营销渠道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                  分销渠道</a:t>
            </a: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8D678B3-2F4D-4146-955A-6319B5A8547D}"/>
              </a:ext>
            </a:extLst>
          </p:cNvPr>
          <p:cNvSpPr/>
          <p:nvPr/>
        </p:nvSpPr>
        <p:spPr>
          <a:xfrm>
            <a:off x="1475656" y="1635646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供应商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619D2EF-8300-4F87-A9CF-C9108D91433F}"/>
              </a:ext>
            </a:extLst>
          </p:cNvPr>
          <p:cNvSpPr/>
          <p:nvPr/>
        </p:nvSpPr>
        <p:spPr>
          <a:xfrm>
            <a:off x="3177435" y="1635646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生产者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A578D896-2BCC-4163-8052-042810D196E3}"/>
              </a:ext>
            </a:extLst>
          </p:cNvPr>
          <p:cNvSpPr/>
          <p:nvPr/>
        </p:nvSpPr>
        <p:spPr>
          <a:xfrm>
            <a:off x="4882829" y="1635646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中间商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7528893-0262-4255-A815-ADA482627A18}"/>
              </a:ext>
            </a:extLst>
          </p:cNvPr>
          <p:cNvSpPr/>
          <p:nvPr/>
        </p:nvSpPr>
        <p:spPr>
          <a:xfrm>
            <a:off x="6588224" y="1635646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消费者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ADB2134-516C-4A38-BB7D-F138F511D106}"/>
              </a:ext>
            </a:extLst>
          </p:cNvPr>
          <p:cNvSpPr/>
          <p:nvPr/>
        </p:nvSpPr>
        <p:spPr>
          <a:xfrm>
            <a:off x="2015716" y="2931791"/>
            <a:ext cx="4932548" cy="779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辅助商</a:t>
            </a:r>
            <a:endParaRPr lang="en-US" altLang="zh-CN" dirty="0"/>
          </a:p>
          <a:p>
            <a:pPr algn="ctr"/>
            <a:r>
              <a:rPr lang="zh-CN" altLang="en-US" dirty="0"/>
              <a:t>物流公司、银行、保险公司、信息公司等</a:t>
            </a:r>
          </a:p>
        </p:txBody>
      </p:sp>
      <p:cxnSp>
        <p:nvCxnSpPr>
          <p:cNvPr id="16" name="直接连接符 15">
            <a:extLst>
              <a:ext uri="{FF2B5EF4-FFF2-40B4-BE49-F238E27FC236}">
                <a16:creationId xmlns:a16="http://schemas.microsoft.com/office/drawing/2014/main" id="{7D202242-3721-4E9B-AFA2-A180AAA5357A}"/>
              </a:ext>
            </a:extLst>
          </p:cNvPr>
          <p:cNvCxnSpPr>
            <a:cxnSpLocks/>
          </p:cNvCxnSpPr>
          <p:nvPr/>
        </p:nvCxnSpPr>
        <p:spPr>
          <a:xfrm>
            <a:off x="611560" y="1100258"/>
            <a:ext cx="7920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770F14D0-7983-4546-B9E0-38B4F9C8D49A}"/>
              </a:ext>
            </a:extLst>
          </p:cNvPr>
          <p:cNvCxnSpPr/>
          <p:nvPr/>
        </p:nvCxnSpPr>
        <p:spPr>
          <a:xfrm>
            <a:off x="611560" y="1100258"/>
            <a:ext cx="0" cy="3199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89332EF2-A1D7-478C-8EB9-96F595AF9020}"/>
              </a:ext>
            </a:extLst>
          </p:cNvPr>
          <p:cNvCxnSpPr/>
          <p:nvPr/>
        </p:nvCxnSpPr>
        <p:spPr>
          <a:xfrm>
            <a:off x="611560" y="4299942"/>
            <a:ext cx="7920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B2607F22-0171-449B-9379-49841E7ED86A}"/>
              </a:ext>
            </a:extLst>
          </p:cNvPr>
          <p:cNvCxnSpPr/>
          <p:nvPr/>
        </p:nvCxnSpPr>
        <p:spPr>
          <a:xfrm>
            <a:off x="8532440" y="1100258"/>
            <a:ext cx="0" cy="3199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709B047F-FFE3-41D0-9989-73CCDC3E9085}"/>
              </a:ext>
            </a:extLst>
          </p:cNvPr>
          <p:cNvCxnSpPr/>
          <p:nvPr/>
        </p:nvCxnSpPr>
        <p:spPr>
          <a:xfrm>
            <a:off x="2843808" y="1347614"/>
            <a:ext cx="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E93333B8-DAF5-41A7-B3FA-A90D496AAF85}"/>
              </a:ext>
            </a:extLst>
          </p:cNvPr>
          <p:cNvCxnSpPr/>
          <p:nvPr/>
        </p:nvCxnSpPr>
        <p:spPr>
          <a:xfrm>
            <a:off x="2843808" y="2787774"/>
            <a:ext cx="51845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6C997DCB-FFEC-47CA-90B1-18588094154E}"/>
              </a:ext>
            </a:extLst>
          </p:cNvPr>
          <p:cNvCxnSpPr/>
          <p:nvPr/>
        </p:nvCxnSpPr>
        <p:spPr>
          <a:xfrm>
            <a:off x="2843808" y="1347614"/>
            <a:ext cx="51845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EB6C9064-DE04-41C6-A6CD-7E68A68541CB}"/>
              </a:ext>
            </a:extLst>
          </p:cNvPr>
          <p:cNvCxnSpPr/>
          <p:nvPr/>
        </p:nvCxnSpPr>
        <p:spPr>
          <a:xfrm>
            <a:off x="8028384" y="1347614"/>
            <a:ext cx="0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箭头: 右 33">
            <a:extLst>
              <a:ext uri="{FF2B5EF4-FFF2-40B4-BE49-F238E27FC236}">
                <a16:creationId xmlns:a16="http://schemas.microsoft.com/office/drawing/2014/main" id="{0580C4D8-ED30-4CD9-8E76-8120233B9E58}"/>
              </a:ext>
            </a:extLst>
          </p:cNvPr>
          <p:cNvSpPr/>
          <p:nvPr/>
        </p:nvSpPr>
        <p:spPr>
          <a:xfrm>
            <a:off x="2565876" y="1890340"/>
            <a:ext cx="493951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箭头: 右 34">
            <a:extLst>
              <a:ext uri="{FF2B5EF4-FFF2-40B4-BE49-F238E27FC236}">
                <a16:creationId xmlns:a16="http://schemas.microsoft.com/office/drawing/2014/main" id="{88AEA62C-1798-49D5-BC55-57481CDA3FFB}"/>
              </a:ext>
            </a:extLst>
          </p:cNvPr>
          <p:cNvSpPr/>
          <p:nvPr/>
        </p:nvSpPr>
        <p:spPr>
          <a:xfrm>
            <a:off x="4257555" y="1890340"/>
            <a:ext cx="53046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箭头: 右 35">
            <a:extLst>
              <a:ext uri="{FF2B5EF4-FFF2-40B4-BE49-F238E27FC236}">
                <a16:creationId xmlns:a16="http://schemas.microsoft.com/office/drawing/2014/main" id="{22F11613-712C-4523-977A-18F81FF80537}"/>
              </a:ext>
            </a:extLst>
          </p:cNvPr>
          <p:cNvSpPr/>
          <p:nvPr/>
        </p:nvSpPr>
        <p:spPr>
          <a:xfrm>
            <a:off x="5976665" y="1877960"/>
            <a:ext cx="61155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5390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二、分销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渠道管理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目标和任务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、分销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渠道管理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目标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）市场占有率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）利润额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）销售增长额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、分销</a:t>
            </a:r>
            <a:r>
              <a:rPr lang="zh-CN" altLang="zh-CN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渠道管理</a:t>
            </a: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任务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提出并制定分销目标；监测分销效率；协调渠道成员关系，解决渠道冲突；促进商品销售；修改和重建分销渠道。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2203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三、不同类型商品分销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的构建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、消费品分销</a:t>
            </a:r>
            <a:r>
              <a:rPr lang="zh-CN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渠道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的构建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）消费品及分类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消费品是指消费者个人或家庭使用的产品。按消费者购买习惯不同，可分为便利品、选购品、特殊品和非渴求品。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）常见的消费品分销渠道模式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第一种：厂家直供模式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优点：渠道短，信息反应快，服务及时，价格稳定，促销到位，易于控制。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缺点：受交通因素影响大，设立过程容易出现销售盲区，管理成本高。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9927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              厂家直供模式</a:t>
            </a: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91A5421F-67F9-4AE3-BFAF-00934E37A4C9}"/>
              </a:ext>
            </a:extLst>
          </p:cNvPr>
          <p:cNvSpPr/>
          <p:nvPr/>
        </p:nvSpPr>
        <p:spPr>
          <a:xfrm>
            <a:off x="2843808" y="987574"/>
            <a:ext cx="302433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生产厂家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26DA0C3-5A46-4878-9FE8-8ABA9FB82FAC}"/>
              </a:ext>
            </a:extLst>
          </p:cNvPr>
          <p:cNvSpPr/>
          <p:nvPr/>
        </p:nvSpPr>
        <p:spPr>
          <a:xfrm>
            <a:off x="1619672" y="2139702"/>
            <a:ext cx="50405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超市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53284C8-4FBD-4F3C-AF0B-E34E3FB8C104}"/>
              </a:ext>
            </a:extLst>
          </p:cNvPr>
          <p:cNvSpPr/>
          <p:nvPr/>
        </p:nvSpPr>
        <p:spPr>
          <a:xfrm>
            <a:off x="2901524" y="2139702"/>
            <a:ext cx="50405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商场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776B8DF-34D7-4B79-982B-4A0D0E69425F}"/>
              </a:ext>
            </a:extLst>
          </p:cNvPr>
          <p:cNvSpPr/>
          <p:nvPr/>
        </p:nvSpPr>
        <p:spPr>
          <a:xfrm>
            <a:off x="4193959" y="2154065"/>
            <a:ext cx="50405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便利店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2EF8121-67BD-41FB-A4D9-738D0929122D}"/>
              </a:ext>
            </a:extLst>
          </p:cNvPr>
          <p:cNvSpPr/>
          <p:nvPr/>
        </p:nvSpPr>
        <p:spPr>
          <a:xfrm>
            <a:off x="5486394" y="2154065"/>
            <a:ext cx="50405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酒店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2D33D9F-6E4E-4B26-8F3F-964B1554B1C3}"/>
              </a:ext>
            </a:extLst>
          </p:cNvPr>
          <p:cNvSpPr/>
          <p:nvPr/>
        </p:nvSpPr>
        <p:spPr>
          <a:xfrm>
            <a:off x="6943334" y="2159482"/>
            <a:ext cx="50405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娱乐场所</a:t>
            </a:r>
          </a:p>
        </p:txBody>
      </p: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D30F4D09-4904-4145-83E0-3A2421993627}"/>
              </a:ext>
            </a:extLst>
          </p:cNvPr>
          <p:cNvCxnSpPr>
            <a:stCxn id="4" idx="2"/>
          </p:cNvCxnSpPr>
          <p:nvPr/>
        </p:nvCxnSpPr>
        <p:spPr>
          <a:xfrm flipH="1">
            <a:off x="2123728" y="1419622"/>
            <a:ext cx="2232248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B79BB7B7-4FDF-4089-AAC8-A4509E0890C9}"/>
              </a:ext>
            </a:extLst>
          </p:cNvPr>
          <p:cNvCxnSpPr/>
          <p:nvPr/>
        </p:nvCxnSpPr>
        <p:spPr>
          <a:xfrm flipH="1">
            <a:off x="3405580" y="1419622"/>
            <a:ext cx="950396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C3BAE5D3-DD87-4372-970D-B408EA5E9F89}"/>
              </a:ext>
            </a:extLst>
          </p:cNvPr>
          <p:cNvCxnSpPr>
            <a:cxnSpLocks/>
          </p:cNvCxnSpPr>
          <p:nvPr/>
        </p:nvCxnSpPr>
        <p:spPr>
          <a:xfrm>
            <a:off x="4355975" y="1419622"/>
            <a:ext cx="0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38E7E1BA-B53E-486E-8619-F69AA8BB2172}"/>
              </a:ext>
            </a:extLst>
          </p:cNvPr>
          <p:cNvCxnSpPr/>
          <p:nvPr/>
        </p:nvCxnSpPr>
        <p:spPr>
          <a:xfrm>
            <a:off x="4355976" y="1491630"/>
            <a:ext cx="1224136" cy="662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8B6BDB67-ECA4-4872-AE27-6B95FA1D9D74}"/>
              </a:ext>
            </a:extLst>
          </p:cNvPr>
          <p:cNvCxnSpPr>
            <a:cxnSpLocks/>
          </p:cNvCxnSpPr>
          <p:nvPr/>
        </p:nvCxnSpPr>
        <p:spPr>
          <a:xfrm>
            <a:off x="4355975" y="1458915"/>
            <a:ext cx="2826315" cy="641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283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第二种：多家经销（代理）模式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优点：分销渠道市场覆盖面广，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市场渗透力强，各级渠道成员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职责分明。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缺点：渠道环节多，管理困难，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容易产生窜货和价格混乱的问题。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9ECD61D-DD4A-4D26-AD2B-116DBC745D37}"/>
              </a:ext>
            </a:extLst>
          </p:cNvPr>
          <p:cNvSpPr/>
          <p:nvPr/>
        </p:nvSpPr>
        <p:spPr>
          <a:xfrm>
            <a:off x="5868144" y="862273"/>
            <a:ext cx="115212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生产厂家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6E7CB8B-BC05-488C-A248-8CE9F610DF3C}"/>
              </a:ext>
            </a:extLst>
          </p:cNvPr>
          <p:cNvSpPr/>
          <p:nvPr/>
        </p:nvSpPr>
        <p:spPr>
          <a:xfrm>
            <a:off x="4211960" y="1798327"/>
            <a:ext cx="180020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一级批发（代理）商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6DC0820-3537-4BB9-8562-A9C13AE718A1}"/>
              </a:ext>
            </a:extLst>
          </p:cNvPr>
          <p:cNvSpPr/>
          <p:nvPr/>
        </p:nvSpPr>
        <p:spPr>
          <a:xfrm>
            <a:off x="6516216" y="1798327"/>
            <a:ext cx="93610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F0565A0-D724-4651-86EC-E6E2AE4629D0}"/>
              </a:ext>
            </a:extLst>
          </p:cNvPr>
          <p:cNvSpPr/>
          <p:nvPr/>
        </p:nvSpPr>
        <p:spPr>
          <a:xfrm>
            <a:off x="7816044" y="1788293"/>
            <a:ext cx="93610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E4B922C-0C9C-400A-B6FB-4DC7853A2EB2}"/>
              </a:ext>
            </a:extLst>
          </p:cNvPr>
          <p:cNvSpPr/>
          <p:nvPr/>
        </p:nvSpPr>
        <p:spPr>
          <a:xfrm>
            <a:off x="4355976" y="2931790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二级批发商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35E57E1F-941A-40AA-84AF-49244FBA18CE}"/>
              </a:ext>
            </a:extLst>
          </p:cNvPr>
          <p:cNvSpPr/>
          <p:nvPr/>
        </p:nvSpPr>
        <p:spPr>
          <a:xfrm>
            <a:off x="6015019" y="2913126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二级批发商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DA5A4EE-E4D3-4430-89D3-A064602BE2BC}"/>
              </a:ext>
            </a:extLst>
          </p:cNvPr>
          <p:cNvSpPr/>
          <p:nvPr/>
        </p:nvSpPr>
        <p:spPr>
          <a:xfrm>
            <a:off x="7816044" y="2913126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D69685FA-5DAC-4C7E-A76C-9B710BFF3BB9}"/>
              </a:ext>
            </a:extLst>
          </p:cNvPr>
          <p:cNvSpPr/>
          <p:nvPr/>
        </p:nvSpPr>
        <p:spPr>
          <a:xfrm>
            <a:off x="4556464" y="3939902"/>
            <a:ext cx="8796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零售商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68CA52C4-9545-41DF-BC9E-863DCEA166F3}"/>
              </a:ext>
            </a:extLst>
          </p:cNvPr>
          <p:cNvSpPr/>
          <p:nvPr/>
        </p:nvSpPr>
        <p:spPr>
          <a:xfrm>
            <a:off x="8264368" y="3916953"/>
            <a:ext cx="8796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49DE887D-2366-4316-A639-05F0347D0A75}"/>
              </a:ext>
            </a:extLst>
          </p:cNvPr>
          <p:cNvSpPr/>
          <p:nvPr/>
        </p:nvSpPr>
        <p:spPr>
          <a:xfrm>
            <a:off x="5967666" y="3920777"/>
            <a:ext cx="8796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零售商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34763968-EB48-4008-88AD-F57D0FB0CA34}"/>
              </a:ext>
            </a:extLst>
          </p:cNvPr>
          <p:cNvSpPr/>
          <p:nvPr/>
        </p:nvSpPr>
        <p:spPr>
          <a:xfrm>
            <a:off x="7197429" y="3922512"/>
            <a:ext cx="87963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零售商</a:t>
            </a:r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525E7A74-8F3B-4AF3-9AB7-81EF5498153A}"/>
              </a:ext>
            </a:extLst>
          </p:cNvPr>
          <p:cNvCxnSpPr>
            <a:stCxn id="4" idx="2"/>
          </p:cNvCxnSpPr>
          <p:nvPr/>
        </p:nvCxnSpPr>
        <p:spPr>
          <a:xfrm flipH="1">
            <a:off x="5292080" y="1294321"/>
            <a:ext cx="1152128" cy="4133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9B13DBCA-1E1E-4CB5-92AD-F91379B2081B}"/>
              </a:ext>
            </a:extLst>
          </p:cNvPr>
          <p:cNvCxnSpPr>
            <a:stCxn id="4" idx="2"/>
          </p:cNvCxnSpPr>
          <p:nvPr/>
        </p:nvCxnSpPr>
        <p:spPr>
          <a:xfrm>
            <a:off x="6444208" y="1294321"/>
            <a:ext cx="40309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D01193A8-F2A2-4286-9DE5-85896349E3EE}"/>
              </a:ext>
            </a:extLst>
          </p:cNvPr>
          <p:cNvCxnSpPr>
            <a:stCxn id="4" idx="2"/>
          </p:cNvCxnSpPr>
          <p:nvPr/>
        </p:nvCxnSpPr>
        <p:spPr>
          <a:xfrm>
            <a:off x="6444208" y="1294321"/>
            <a:ext cx="2016224" cy="4133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07A25B09-10C4-4F30-AC99-E583DF26F2EA}"/>
              </a:ext>
            </a:extLst>
          </p:cNvPr>
          <p:cNvCxnSpPr>
            <a:stCxn id="5" idx="2"/>
          </p:cNvCxnSpPr>
          <p:nvPr/>
        </p:nvCxnSpPr>
        <p:spPr>
          <a:xfrm flipH="1">
            <a:off x="4932040" y="2230375"/>
            <a:ext cx="180020" cy="575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50FD2018-B669-4AA4-AC03-257709ACC3C9}"/>
              </a:ext>
            </a:extLst>
          </p:cNvPr>
          <p:cNvCxnSpPr>
            <a:stCxn id="5" idx="2"/>
          </p:cNvCxnSpPr>
          <p:nvPr/>
        </p:nvCxnSpPr>
        <p:spPr>
          <a:xfrm>
            <a:off x="5112060" y="2230375"/>
            <a:ext cx="1332148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>
            <a:extLst>
              <a:ext uri="{FF2B5EF4-FFF2-40B4-BE49-F238E27FC236}">
                <a16:creationId xmlns:a16="http://schemas.microsoft.com/office/drawing/2014/main" id="{16FA8768-8AB1-4647-AE3D-C77CE345E581}"/>
              </a:ext>
            </a:extLst>
          </p:cNvPr>
          <p:cNvCxnSpPr/>
          <p:nvPr/>
        </p:nvCxnSpPr>
        <p:spPr>
          <a:xfrm>
            <a:off x="7020272" y="2301972"/>
            <a:ext cx="1368152" cy="504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EEB26F06-9FB0-42D0-8019-7326C61B5B13}"/>
              </a:ext>
            </a:extLst>
          </p:cNvPr>
          <p:cNvCxnSpPr>
            <a:stCxn id="7" idx="2"/>
          </p:cNvCxnSpPr>
          <p:nvPr/>
        </p:nvCxnSpPr>
        <p:spPr>
          <a:xfrm>
            <a:off x="8284096" y="2220341"/>
            <a:ext cx="752400" cy="453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>
            <a:extLst>
              <a:ext uri="{FF2B5EF4-FFF2-40B4-BE49-F238E27FC236}">
                <a16:creationId xmlns:a16="http://schemas.microsoft.com/office/drawing/2014/main" id="{C9DC763B-7944-4C8C-AE36-50A8F0C6AD10}"/>
              </a:ext>
            </a:extLst>
          </p:cNvPr>
          <p:cNvCxnSpPr>
            <a:stCxn id="8" idx="2"/>
          </p:cNvCxnSpPr>
          <p:nvPr/>
        </p:nvCxnSpPr>
        <p:spPr>
          <a:xfrm flipH="1">
            <a:off x="4932040" y="3363838"/>
            <a:ext cx="72008" cy="553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>
            <a:extLst>
              <a:ext uri="{FF2B5EF4-FFF2-40B4-BE49-F238E27FC236}">
                <a16:creationId xmlns:a16="http://schemas.microsoft.com/office/drawing/2014/main" id="{3BD2BC6A-1E72-47ED-B6E9-B159E3C2CC5E}"/>
              </a:ext>
            </a:extLst>
          </p:cNvPr>
          <p:cNvCxnSpPr>
            <a:stCxn id="8" idx="2"/>
          </p:cNvCxnSpPr>
          <p:nvPr/>
        </p:nvCxnSpPr>
        <p:spPr>
          <a:xfrm>
            <a:off x="5004048" y="3363838"/>
            <a:ext cx="1224136" cy="553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箭头连接符 33">
            <a:extLst>
              <a:ext uri="{FF2B5EF4-FFF2-40B4-BE49-F238E27FC236}">
                <a16:creationId xmlns:a16="http://schemas.microsoft.com/office/drawing/2014/main" id="{ECF5DEE5-82BB-4998-836A-7B81B11B56AA}"/>
              </a:ext>
            </a:extLst>
          </p:cNvPr>
          <p:cNvCxnSpPr>
            <a:cxnSpLocks/>
          </p:cNvCxnSpPr>
          <p:nvPr/>
        </p:nvCxnSpPr>
        <p:spPr>
          <a:xfrm>
            <a:off x="6539751" y="3406752"/>
            <a:ext cx="1005253" cy="450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>
            <a:extLst>
              <a:ext uri="{FF2B5EF4-FFF2-40B4-BE49-F238E27FC236}">
                <a16:creationId xmlns:a16="http://schemas.microsoft.com/office/drawing/2014/main" id="{9DF32088-26C3-41A3-83A1-A21DC298E6C9}"/>
              </a:ext>
            </a:extLst>
          </p:cNvPr>
          <p:cNvCxnSpPr/>
          <p:nvPr/>
        </p:nvCxnSpPr>
        <p:spPr>
          <a:xfrm>
            <a:off x="8604448" y="3363838"/>
            <a:ext cx="432048" cy="485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020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b="1" dirty="0"/>
            </a:br>
            <a:endParaRPr lang="zh-CN" altLang="en-US" sz="3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7820" y="555625"/>
            <a:ext cx="8806180" cy="403225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第三种：独家经销（代理）模式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优点：生产厂家容易与中间商达成共识，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最大限度地调动中间商的积极性，市场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价格比较稳定。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缺点：商品销售权完全交给中间商，生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产厂家在渠道控制方面存在风险。</a:t>
            </a:r>
            <a:endParaRPr lang="en-US" altLang="zh-CN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69D3C28D-767A-44D1-97B3-BD0217549505}"/>
              </a:ext>
            </a:extLst>
          </p:cNvPr>
          <p:cNvSpPr/>
          <p:nvPr/>
        </p:nvSpPr>
        <p:spPr>
          <a:xfrm>
            <a:off x="6156176" y="1275606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生产厂家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FF5FC02A-2C02-4785-83C1-881485FB10AC}"/>
              </a:ext>
            </a:extLst>
          </p:cNvPr>
          <p:cNvSpPr/>
          <p:nvPr/>
        </p:nvSpPr>
        <p:spPr>
          <a:xfrm>
            <a:off x="5580112" y="2355726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独家经销（代理）商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5634863-1751-45D3-8B90-204E0A484FB3}"/>
              </a:ext>
            </a:extLst>
          </p:cNvPr>
          <p:cNvSpPr/>
          <p:nvPr/>
        </p:nvSpPr>
        <p:spPr>
          <a:xfrm>
            <a:off x="4355976" y="3579862"/>
            <a:ext cx="9361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零售商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22B2101-65A2-4DCA-80C2-A72E174D9339}"/>
              </a:ext>
            </a:extLst>
          </p:cNvPr>
          <p:cNvSpPr/>
          <p:nvPr/>
        </p:nvSpPr>
        <p:spPr>
          <a:xfrm>
            <a:off x="6205736" y="3579862"/>
            <a:ext cx="9361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零售商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E5D26FB-7DC6-4C58-A18E-509E6238D826}"/>
              </a:ext>
            </a:extLst>
          </p:cNvPr>
          <p:cNvSpPr/>
          <p:nvPr/>
        </p:nvSpPr>
        <p:spPr>
          <a:xfrm>
            <a:off x="8086880" y="3564452"/>
            <a:ext cx="936104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/>
              <a:t>零售商</a:t>
            </a:r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43958EB0-558A-40AB-9718-89C40A5629EF}"/>
              </a:ext>
            </a:extLst>
          </p:cNvPr>
          <p:cNvCxnSpPr>
            <a:stCxn id="4" idx="2"/>
          </p:cNvCxnSpPr>
          <p:nvPr/>
        </p:nvCxnSpPr>
        <p:spPr>
          <a:xfrm>
            <a:off x="6804248" y="1707654"/>
            <a:ext cx="0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B38B86DD-2EBE-4AA9-A783-2B6FC9D2F61E}"/>
              </a:ext>
            </a:extLst>
          </p:cNvPr>
          <p:cNvCxnSpPr>
            <a:stCxn id="5" idx="2"/>
          </p:cNvCxnSpPr>
          <p:nvPr/>
        </p:nvCxnSpPr>
        <p:spPr>
          <a:xfrm>
            <a:off x="6804248" y="2931790"/>
            <a:ext cx="0" cy="632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648893E2-FC50-44A5-A79E-8F76E04860E7}"/>
              </a:ext>
            </a:extLst>
          </p:cNvPr>
          <p:cNvCxnSpPr/>
          <p:nvPr/>
        </p:nvCxnSpPr>
        <p:spPr>
          <a:xfrm flipH="1">
            <a:off x="5076056" y="2931790"/>
            <a:ext cx="1728192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8DDB82AB-434E-4979-8C62-CC330EF84BD0}"/>
              </a:ext>
            </a:extLst>
          </p:cNvPr>
          <p:cNvCxnSpPr>
            <a:stCxn id="5" idx="2"/>
          </p:cNvCxnSpPr>
          <p:nvPr/>
        </p:nvCxnSpPr>
        <p:spPr>
          <a:xfrm>
            <a:off x="6804248" y="2931790"/>
            <a:ext cx="1512168" cy="5400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1213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药剂师">
  <a:themeElements>
    <a:clrScheme name="药剂师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药剂师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药剂师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1668</TotalTime>
  <Words>7932</Words>
  <Application>Microsoft Office PowerPoint</Application>
  <PresentationFormat>全屏显示(16:9)</PresentationFormat>
  <Paragraphs>268</Paragraphs>
  <Slides>26</Slides>
  <Notes>25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26</vt:i4>
      </vt:variant>
    </vt:vector>
  </HeadingPairs>
  <TitlesOfParts>
    <vt:vector size="37" baseType="lpstr">
      <vt:lpstr>华文新魏</vt:lpstr>
      <vt:lpstr>华文中宋</vt:lpstr>
      <vt:lpstr>微软雅黑</vt:lpstr>
      <vt:lpstr>Arial</vt:lpstr>
      <vt:lpstr>Book Antiqua</vt:lpstr>
      <vt:lpstr>Calibri</vt:lpstr>
      <vt:lpstr>Century Gothic</vt:lpstr>
      <vt:lpstr>Wingdings</vt:lpstr>
      <vt:lpstr>药剂师</vt:lpstr>
      <vt:lpstr>自定义设计方案</vt:lpstr>
      <vt:lpstr>1_自定义设计方案</vt:lpstr>
      <vt:lpstr>PowerPoint 演示文稿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课后记得多刷题、多复习、多预习~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现代物流学</dc:title>
  <dc:creator>User</dc:creator>
  <cp:lastModifiedBy>Administrator</cp:lastModifiedBy>
  <cp:revision>319</cp:revision>
  <dcterms:created xsi:type="dcterms:W3CDTF">2020-06-29T06:29:00Z</dcterms:created>
  <dcterms:modified xsi:type="dcterms:W3CDTF">2020-09-18T05:29:55Z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