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39"/>
  </p:notesMasterIdLst>
  <p:handoutMasterIdLst>
    <p:handoutMasterId r:id="rId40"/>
  </p:handoutMasterIdLst>
  <p:sldIdLst>
    <p:sldId id="256" r:id="rId4"/>
    <p:sldId id="320" r:id="rId5"/>
    <p:sldId id="892" r:id="rId6"/>
    <p:sldId id="838" r:id="rId7"/>
    <p:sldId id="673" r:id="rId8"/>
    <p:sldId id="839" r:id="rId9"/>
    <p:sldId id="840" r:id="rId10"/>
    <p:sldId id="273" r:id="rId11"/>
    <p:sldId id="893" r:id="rId12"/>
    <p:sldId id="894" r:id="rId13"/>
    <p:sldId id="923" r:id="rId14"/>
    <p:sldId id="924" r:id="rId15"/>
    <p:sldId id="276" r:id="rId16"/>
    <p:sldId id="925" r:id="rId17"/>
    <p:sldId id="926" r:id="rId18"/>
    <p:sldId id="927" r:id="rId19"/>
    <p:sldId id="897" r:id="rId20"/>
    <p:sldId id="898" r:id="rId21"/>
    <p:sldId id="899" r:id="rId22"/>
    <p:sldId id="900" r:id="rId23"/>
    <p:sldId id="901" r:id="rId24"/>
    <p:sldId id="928" r:id="rId25"/>
    <p:sldId id="929" r:id="rId26"/>
    <p:sldId id="293" r:id="rId27"/>
    <p:sldId id="909" r:id="rId28"/>
    <p:sldId id="910" r:id="rId29"/>
    <p:sldId id="911" r:id="rId30"/>
    <p:sldId id="912" r:id="rId31"/>
    <p:sldId id="913" r:id="rId32"/>
    <p:sldId id="914" r:id="rId33"/>
    <p:sldId id="915" r:id="rId34"/>
    <p:sldId id="916" r:id="rId35"/>
    <p:sldId id="930" r:id="rId36"/>
    <p:sldId id="931" r:id="rId37"/>
    <p:sldId id="917" r:id="rId38"/>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787">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816" y="84"/>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2020/9/12</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651893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2020/9/12</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83431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刚刚第一节我们都对包装的作用都有了大概的认识，都知道了包装能给商品带来什么作用了。那具体用什么样的材料，什么样的方法去设计包装呢。我们在第二个章节了解一下。</a:t>
            </a:r>
          </a:p>
        </p:txBody>
      </p:sp>
    </p:spTree>
    <p:extLst>
      <p:ext uri="{BB962C8B-B14F-4D97-AF65-F5344CB8AC3E}">
        <p14:creationId xmlns:p14="http://schemas.microsoft.com/office/powerpoint/2010/main" val="2482140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刚刚第一节我们都对包装的作用都有了大概的认识，都知道了包装能给商品带来什么作用了。那具体用什么样的材料，什么样的方法去设计包装呢。我们在第二个章节了解一下。</a:t>
            </a:r>
          </a:p>
        </p:txBody>
      </p:sp>
    </p:spTree>
    <p:extLst>
      <p:ext uri="{BB962C8B-B14F-4D97-AF65-F5344CB8AC3E}">
        <p14:creationId xmlns:p14="http://schemas.microsoft.com/office/powerpoint/2010/main" val="24821400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刚刚第一节我们都对包装的作用都有了大概的认识，都知道了包装能给商品带来什么作用了。那具体用什么样的材料，什么样的方法去设计包装呢。我们在第二个章节了解一下。</a:t>
            </a:r>
          </a:p>
        </p:txBody>
      </p:sp>
    </p:spTree>
    <p:extLst>
      <p:ext uri="{BB962C8B-B14F-4D97-AF65-F5344CB8AC3E}">
        <p14:creationId xmlns:p14="http://schemas.microsoft.com/office/powerpoint/2010/main" val="24821400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当代人没有几个是不网购的吧。那只要是网购了的同学都知道瓦楞纸是快递盒子的最主要包装材料。瓦楞纸的运用非常广泛，不仅仅只应用于快递盒，同样在比如水果、蔬菜、玻璃陶瓷和药品的外包装，都是用到瓦楞纸的，只是他们的种类和厚度，多多少少有点不一样。还有各种日用品，如自行车、家电的包装，比如我们搬家或者购买家电的时候，最常见的就是瓦楞纸的外包装。所以瓦楞纸箱是我们在保护产品的时候最常用的一种包装容器类型。但他的不足之处在于抗压强度不足，防水不好。所以我们也常看到下雨天送快递的盒子都会湿掉，也很容易烂掉，那这就是瓦楞纸箱的一个弊端。</a:t>
            </a:r>
            <a:endParaRPr lang="en-US" altLang="zh-CN"/>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当代人没有几个是不网购的吧。那只要是网购了的同学都知道瓦楞纸是快递盒子的最主要包装材料。瓦楞纸的运用非常广泛，不仅仅只应用于快递盒，同样在比如水果、蔬菜、玻璃陶瓷和药品的外包装，都是用到瓦楞纸的，只是他们的种类和厚度，多多少少有点不一样。还有各种日用品，如自行车、家电的包装，比如我们搬家或者购买家电的时候，最常见的就是瓦楞纸的外包装。所以瓦楞纸箱是我们在保护产品的时候最常用的一种包装容器类型。但他的不足之处在于抗压强度不足，防水不好。所以我们也常看到下雨天送快递的盒子都会湿掉，也很容易烂掉，那这就是瓦楞纸箱的一个弊端。</a:t>
            </a:r>
            <a:endParaRPr lang="en-US" altLang="zh-CN"/>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当代人没有几个是不网购的吧。那只要是网购了的同学都知道瓦楞纸是快递盒子的最主要包装材料。瓦楞纸的运用非常广泛，不仅仅只应用于快递盒，同样在比如水果、蔬菜、玻璃陶瓷和药品的外包装，都是用到瓦楞纸的，只是他们的种类和厚度，多多少少有点不一样。还有各种日用品，如自行车、家电的包装，比如我们搬家或者购买家电的时候，最常见的就是瓦楞纸的外包装。所以瓦楞纸箱是我们在保护产品的时候最常用的一种包装容器类型。但他的不足之处在于抗压强度不足，防水不好。所以我们也常看到下雨天送快递的盒子都会湿掉，也很容易烂掉，那这就是瓦楞纸箱的一个弊端。</a:t>
            </a:r>
            <a:endParaRPr lang="en-US" altLang="zh-CN"/>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当代人没有几个是不网购的吧。那只要是网购了的同学都知道瓦楞纸是快递盒子的最主要包装材料。瓦楞纸的运用非常广泛，不仅仅只应用于快递盒，同样在比如水果、蔬菜、玻璃陶瓷和药品的外包装，都是用到瓦楞纸的，只是他们的种类和厚度，多多少少有点不一样。还有各种日用品，如自行车、家电的包装，比如我们搬家或者购买家电的时候，最常见的就是瓦楞纸的外包装。所以瓦楞纸箱是我们在保护产品的时候最常用的一种包装容器类型。但他的不足之处在于抗压强度不足，防水不好。所以我们也常看到下雨天送快递的盒子都会湿掉，也很容易烂掉，那这就是瓦楞纸箱的一个弊端。</a:t>
            </a:r>
            <a:endParaRPr lang="en-US" altLang="zh-CN"/>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刚刚第一节我们都对包装的作用都有了大概的认识，都知道了包装能给商品带来什么作用了。那具体用什么样的材料，什么样的方法去设计包装呢。我们在第二个章节了解一下。</a:t>
            </a:r>
          </a:p>
        </p:txBody>
      </p:sp>
    </p:spTree>
    <p:extLst>
      <p:ext uri="{BB962C8B-B14F-4D97-AF65-F5344CB8AC3E}">
        <p14:creationId xmlns:p14="http://schemas.microsoft.com/office/powerpoint/2010/main" val="37840811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刚刚第一节我们都对包装的作用都有了大概的认识，都知道了包装能给商品带来什么作用了。那具体用什么样的材料，什么样的方法去设计包装呢。我们在第二个章节了解一下。</a:t>
            </a:r>
          </a:p>
        </p:txBody>
      </p:sp>
    </p:spTree>
    <p:extLst>
      <p:ext uri="{BB962C8B-B14F-4D97-AF65-F5344CB8AC3E}">
        <p14:creationId xmlns:p14="http://schemas.microsoft.com/office/powerpoint/2010/main" val="4129194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刚刚第一节我们都对包装的作用都有了大概的认识，都知道了包装能给商品带来什么作用了。那具体用什么样的材料，什么样的方法去设计包装呢。我们在第二个章节了解一下。</a:t>
            </a:r>
          </a:p>
        </p:txBody>
      </p:sp>
    </p:spTree>
    <p:extLst>
      <p:ext uri="{BB962C8B-B14F-4D97-AF65-F5344CB8AC3E}">
        <p14:creationId xmlns:p14="http://schemas.microsoft.com/office/powerpoint/2010/main" val="191486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这就是本次课程的内容，我们开始第三章的第一节，包装的概念</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en-US" altLang="zh-CN" dirty="0"/>
          </a:p>
        </p:txBody>
      </p:sp>
    </p:spTree>
    <p:extLst>
      <p:ext uri="{BB962C8B-B14F-4D97-AF65-F5344CB8AC3E}">
        <p14:creationId xmlns:p14="http://schemas.microsoft.com/office/powerpoint/2010/main" val="8538873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刚刚第一节我们都对包装的作用都有了大概的认识，都知道了包装能给商品带来什么作用了。那具体用什么样的材料，什么样的方法去设计包装呢。我们在第二个章节了解一下。</a:t>
            </a:r>
          </a:p>
        </p:txBody>
      </p:sp>
    </p:spTree>
    <p:extLst>
      <p:ext uri="{BB962C8B-B14F-4D97-AF65-F5344CB8AC3E}">
        <p14:creationId xmlns:p14="http://schemas.microsoft.com/office/powerpoint/2010/main" val="14244149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刚刚第一节我们都对包装的作用都有了大概的认识，都知道了包装能给商品带来什么作用了。那具体用什么样的材料，什么样的方法去设计包装呢。我们在第二个章节了解一下。</a:t>
            </a:r>
          </a:p>
        </p:txBody>
      </p:sp>
    </p:spTree>
    <p:extLst>
      <p:ext uri="{BB962C8B-B14F-4D97-AF65-F5344CB8AC3E}">
        <p14:creationId xmlns:p14="http://schemas.microsoft.com/office/powerpoint/2010/main" val="14244149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刚刚第一节我们都对包装的作用都有了大概的认识，都知道了包装能给商品带来什么作用了。那具体用什么样的材料，什么样的方法去设计包装呢。我们在第二个章节了解一下。</a:t>
            </a:r>
          </a:p>
        </p:txBody>
      </p:sp>
    </p:spTree>
    <p:extLst>
      <p:ext uri="{BB962C8B-B14F-4D97-AF65-F5344CB8AC3E}">
        <p14:creationId xmlns:p14="http://schemas.microsoft.com/office/powerpoint/2010/main" val="14244149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6263526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09427542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2005450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84477924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6316807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例子：我们在每天要喝水，那需要容器去装水，农夫山泉的例子，山泉水从山上装罐运送到工厂进行过滤消毒，再经过细致包装运送给经销商，再卖给消费者。</a:t>
            </a:r>
          </a:p>
          <a:p>
            <a:r>
              <a:rPr lang="zh-CN" altLang="en-US"/>
              <a:t>什么是使用价值？什么事品牌价值？这瓶水可以喝，可以让我解渴；品牌价值是饮用水就有很多个牌子，娃哈哈，康师傅，怡宝，景田，我对一个品牌有偏好。我们了解了包装的概念之后，我们就要想，包装的具体作用是什么呢？在面对不同产品，商品包装的时候我们要怎么去判断，衡量它给消费者带来怎么样的用途。</a:t>
            </a:r>
          </a:p>
        </p:txBody>
      </p:sp>
    </p:spTree>
    <p:extLst>
      <p:ext uri="{BB962C8B-B14F-4D97-AF65-F5344CB8AC3E}">
        <p14:creationId xmlns:p14="http://schemas.microsoft.com/office/powerpoint/2010/main" val="10328561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71715536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3677752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83989784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8398978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83989784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endParaRPr lang="zh-CN" altLang="en-US" dirty="0"/>
          </a:p>
        </p:txBody>
      </p:sp>
    </p:spTree>
    <p:extLst>
      <p:ext uri="{BB962C8B-B14F-4D97-AF65-F5344CB8AC3E}">
        <p14:creationId xmlns:p14="http://schemas.microsoft.com/office/powerpoint/2010/main" val="39699962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416626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745349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extLst>
      <p:ext uri="{BB962C8B-B14F-4D97-AF65-F5344CB8AC3E}">
        <p14:creationId xmlns:p14="http://schemas.microsoft.com/office/powerpoint/2010/main" val="392569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刚刚第一节我们都对包装的作用都有了大概的认识，都知道了包装能给商品带来什么作用了。那具体用什么样的材料，什么样的方法去设计包装呢。我们在第二个章节了解一下。</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刚刚第一节我们都对包装的作用都有了大概的认识，都知道了包装能给商品带来什么作用了。那具体用什么样的材料，什么样的方法去设计包装呢。我们在第二个章节了解一下。</a:t>
            </a:r>
          </a:p>
        </p:txBody>
      </p:sp>
    </p:spTree>
    <p:extLst>
      <p:ext uri="{BB962C8B-B14F-4D97-AF65-F5344CB8AC3E}">
        <p14:creationId xmlns:p14="http://schemas.microsoft.com/office/powerpoint/2010/main" val="25786766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2.xml"/><Relationship Id="rId5" Type="http://schemas.openxmlformats.org/officeDocument/2006/relationships/tags" Target="../tags/tag11.xml"/><Relationship Id="rId4"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2.xml"/><Relationship Id="rId5" Type="http://schemas.openxmlformats.org/officeDocument/2006/relationships/tags" Target="../tags/tag16.xml"/><Relationship Id="rId4"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2.xml"/><Relationship Id="rId5" Type="http://schemas.openxmlformats.org/officeDocument/2006/relationships/tags" Target="../tags/tag21.xml"/><Relationship Id="rId4" Type="http://schemas.openxmlformats.org/officeDocument/2006/relationships/tags" Target="../tags/tag20.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2.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17.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2.xml"/><Relationship Id="rId4" Type="http://schemas.openxmlformats.org/officeDocument/2006/relationships/tags" Target="../tags/tag39.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2.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2.xml"/><Relationship Id="rId5" Type="http://schemas.openxmlformats.org/officeDocument/2006/relationships/tags" Target="../tags/tag53.xml"/><Relationship Id="rId4" Type="http://schemas.openxmlformats.org/officeDocument/2006/relationships/tags" Target="../tags/tag52.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2.xml"/><Relationship Id="rId4" Type="http://schemas.openxmlformats.org/officeDocument/2006/relationships/tags" Target="../tags/tag57.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2.xml"/><Relationship Id="rId5" Type="http://schemas.openxmlformats.org/officeDocument/2006/relationships/tags" Target="../tags/tag62.xml"/><Relationship Id="rId4" Type="http://schemas.openxmlformats.org/officeDocument/2006/relationships/tags" Target="../tags/tag6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6" Type="http://schemas.openxmlformats.org/officeDocument/2006/relationships/slideMaster" Target="../slideMasters/slideMaster3.xml"/><Relationship Id="rId5" Type="http://schemas.openxmlformats.org/officeDocument/2006/relationships/tags" Target="../tags/tag73.xml"/><Relationship Id="rId4" Type="http://schemas.openxmlformats.org/officeDocument/2006/relationships/tags" Target="../tags/tag72.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 Id="rId6" Type="http://schemas.openxmlformats.org/officeDocument/2006/relationships/slideMaster" Target="../slideMasters/slideMaster3.xml"/><Relationship Id="rId5" Type="http://schemas.openxmlformats.org/officeDocument/2006/relationships/tags" Target="../tags/tag78.xml"/><Relationship Id="rId4" Type="http://schemas.openxmlformats.org/officeDocument/2006/relationships/tags" Target="../tags/tag77.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2" Type="http://schemas.openxmlformats.org/officeDocument/2006/relationships/tags" Target="../tags/tag80.xml"/><Relationship Id="rId1" Type="http://schemas.openxmlformats.org/officeDocument/2006/relationships/tags" Target="../tags/tag79.xml"/><Relationship Id="rId6" Type="http://schemas.openxmlformats.org/officeDocument/2006/relationships/slideMaster" Target="../slideMasters/slideMaster3.xml"/><Relationship Id="rId5" Type="http://schemas.openxmlformats.org/officeDocument/2006/relationships/tags" Target="../tags/tag83.xml"/><Relationship Id="rId4" Type="http://schemas.openxmlformats.org/officeDocument/2006/relationships/tags" Target="../tags/tag82.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7" Type="http://schemas.openxmlformats.org/officeDocument/2006/relationships/slideMaster" Target="../slideMasters/slideMaster3.xml"/><Relationship Id="rId2" Type="http://schemas.openxmlformats.org/officeDocument/2006/relationships/tags" Target="../tags/tag85.xml"/><Relationship Id="rId1" Type="http://schemas.openxmlformats.org/officeDocument/2006/relationships/tags" Target="../tags/tag84.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s>
</file>

<file path=ppt/slideLayouts/_rels/slideLayout29.xml.rels><?xml version="1.0" encoding="UTF-8" standalone="yes"?>
<Relationships xmlns="http://schemas.openxmlformats.org/package/2006/relationships"><Relationship Id="rId8" Type="http://schemas.openxmlformats.org/officeDocument/2006/relationships/tags" Target="../tags/tag97.xml"/><Relationship Id="rId3" Type="http://schemas.openxmlformats.org/officeDocument/2006/relationships/tags" Target="../tags/tag92.xml"/><Relationship Id="rId7" Type="http://schemas.openxmlformats.org/officeDocument/2006/relationships/tags" Target="../tags/tag96.xml"/><Relationship Id="rId2" Type="http://schemas.openxmlformats.org/officeDocument/2006/relationships/tags" Target="../tags/tag91.xml"/><Relationship Id="rId1" Type="http://schemas.openxmlformats.org/officeDocument/2006/relationships/tags" Target="../tags/tag90.xml"/><Relationship Id="rId6" Type="http://schemas.openxmlformats.org/officeDocument/2006/relationships/tags" Target="../tags/tag95.xml"/><Relationship Id="rId5" Type="http://schemas.openxmlformats.org/officeDocument/2006/relationships/tags" Target="../tags/tag94.xml"/><Relationship Id="rId4" Type="http://schemas.openxmlformats.org/officeDocument/2006/relationships/tags" Target="../tags/tag93.xml"/><Relationship Id="rId9"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5" Type="http://schemas.openxmlformats.org/officeDocument/2006/relationships/slideMaster" Target="../slideMasters/slideMaster3.xml"/><Relationship Id="rId4" Type="http://schemas.openxmlformats.org/officeDocument/2006/relationships/tags" Target="../tags/tag10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4"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7" Type="http://schemas.openxmlformats.org/officeDocument/2006/relationships/slideMaster" Target="../slideMasters/slideMaster3.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5" Type="http://schemas.openxmlformats.org/officeDocument/2006/relationships/tags" Target="../tags/tag109.xml"/><Relationship Id="rId4" Type="http://schemas.openxmlformats.org/officeDocument/2006/relationships/tags" Target="../tags/tag108.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slideMaster" Target="../slideMasters/slideMaster3.xml"/><Relationship Id="rId5" Type="http://schemas.openxmlformats.org/officeDocument/2006/relationships/tags" Target="../tags/tag115.xml"/><Relationship Id="rId4" Type="http://schemas.openxmlformats.org/officeDocument/2006/relationships/tags" Target="../tags/tag114.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2" Type="http://schemas.openxmlformats.org/officeDocument/2006/relationships/tags" Target="../tags/tag117.xml"/><Relationship Id="rId1" Type="http://schemas.openxmlformats.org/officeDocument/2006/relationships/tags" Target="../tags/tag116.xml"/><Relationship Id="rId5" Type="http://schemas.openxmlformats.org/officeDocument/2006/relationships/slideMaster" Target="../slideMasters/slideMaster3.xml"/><Relationship Id="rId4" Type="http://schemas.openxmlformats.org/officeDocument/2006/relationships/tags" Target="../tags/tag119.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slideMaster" Target="../slideMasters/slideMaster3.xml"/><Relationship Id="rId5" Type="http://schemas.openxmlformats.org/officeDocument/2006/relationships/tags" Target="../tags/tag124.xml"/><Relationship Id="rId4" Type="http://schemas.openxmlformats.org/officeDocument/2006/relationships/tags" Target="../tags/tag12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2020/9/12</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AD03F8B0-DC90-4F24-9965-B99CE2D39518}" type="datetimeFigureOut">
              <a:rPr lang="zh-CN" altLang="en-US" smtClean="0"/>
              <a:t>2020/9/12</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D03F8B0-DC90-4F24-9965-B99CE2D39518}" type="datetimeFigureOut">
              <a:rPr lang="zh-CN" altLang="en-US" smtClean="0"/>
              <a:t>2020/9/12</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24151272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2020/9/12</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2020/9/12</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2020/9/12</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2020/9/12</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2020/9/12</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p:spPr>
        <p:txBody>
          <a:bodyPr/>
          <a:lstStyle/>
          <a:p>
            <a:fld id="{AD03F8B0-DC90-4F24-9965-B99CE2D39518}" type="datetimeFigureOut">
              <a:rPr lang="zh-CN" altLang="en-US" smtClean="0"/>
              <a:t>2020/9/12</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2020/9/12</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2020/9/12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2020/9/12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2020/9/12</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2020/9/12</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2020/9/12</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2020/9/12</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2020/9/12</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2020/9/12</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2020/9/12</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2020/9/12</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2020/9/12</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2020/9/12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2020/9/12</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2020/9/12</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D03F8B0-DC90-4F24-9965-B99CE2D39518}" type="datetimeFigureOut">
              <a:rPr lang="zh-CN" altLang="en-US" smtClean="0"/>
              <a:t>2020/9/12</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AD03F8B0-DC90-4F24-9965-B99CE2D39518}" type="datetimeFigureOut">
              <a:rPr lang="zh-CN" altLang="en-US" smtClean="0"/>
              <a:t>2020/9/12</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p:txBody>
          <a:bodyPr/>
          <a:lstStyle/>
          <a:p>
            <a:fld id="{AD03F8B0-DC90-4F24-9965-B99CE2D39518}" type="datetimeFigureOut">
              <a:rPr lang="zh-CN" altLang="en-US" smtClean="0"/>
              <a:t>2020/9/12</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2020/9/12</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2020/9/12</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18" Type="http://schemas.openxmlformats.org/officeDocument/2006/relationships/tags" Target="../tags/tag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tags" Target="../tags/tag4.xml"/><Relationship Id="rId2" Type="http://schemas.openxmlformats.org/officeDocument/2006/relationships/slideLayout" Target="../slideLayouts/slideLayout14.xml"/><Relationship Id="rId16" Type="http://schemas.openxmlformats.org/officeDocument/2006/relationships/tags" Target="../tags/tag3.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ags" Target="../tags/tag2.xml"/><Relationship Id="rId10" Type="http://schemas.openxmlformats.org/officeDocument/2006/relationships/slideLayout" Target="../slideLayouts/slideLayout22.xml"/><Relationship Id="rId19" Type="http://schemas.openxmlformats.org/officeDocument/2006/relationships/tags" Target="../tags/tag6.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ags" Target="../tags/tag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ags" Target="../tags/tag63.xml"/><Relationship Id="rId18" Type="http://schemas.openxmlformats.org/officeDocument/2006/relationships/tags" Target="../tags/tag68.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17" Type="http://schemas.openxmlformats.org/officeDocument/2006/relationships/tags" Target="../tags/tag67.xml"/><Relationship Id="rId2" Type="http://schemas.openxmlformats.org/officeDocument/2006/relationships/slideLayout" Target="../slideLayouts/slideLayout26.xml"/><Relationship Id="rId16" Type="http://schemas.openxmlformats.org/officeDocument/2006/relationships/tags" Target="../tags/tag6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tags" Target="../tags/tag65.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ags" Target="../tags/tag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7" name="Rounded Rectangle 6"/>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2"/>
                </a:solidFill>
              </a:defRPr>
            </a:lvl1pPr>
          </a:lstStyle>
          <a:p>
            <a:fld id="{AD03F8B0-DC90-4F24-9965-B99CE2D39518}" type="datetimeFigureOut">
              <a:rPr lang="zh-CN" altLang="en-US" smtClean="0"/>
              <a:t>2020/9/12</a:t>
            </a:fld>
            <a:endParaRPr lang="zh-CN" altLang="en-US"/>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工商管理专业知识与实务</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2020/9/12</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3016411" y="2613054"/>
            <a:ext cx="5073200" cy="5073200"/>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510064" y="1292543"/>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107504" y="1725528"/>
            <a:ext cx="5313045" cy="2398589"/>
            <a:chOff x="631504" y="3193779"/>
            <a:chExt cx="1584325" cy="420772"/>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文本框 6"/>
            <p:cNvSpPr txBox="1"/>
            <p:nvPr/>
          </p:nvSpPr>
          <p:spPr>
            <a:xfrm>
              <a:off x="631504" y="3274404"/>
              <a:ext cx="1584325" cy="340147"/>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r>
                <a:rPr lang="zh-CN" altLang="en-US" sz="4000"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4000" dirty="0">
                <a:solidFill>
                  <a:srgbClr val="152751"/>
                </a:solidFill>
                <a:latin typeface="微软雅黑" panose="020B0503020204020204" pitchFamily="34" charset="-122"/>
                <a:ea typeface="微软雅黑" panose="020B0503020204020204" pitchFamily="34" charset="-122"/>
                <a:sym typeface="+mn-ea"/>
              </a:endParaRPr>
            </a:p>
            <a:p>
              <a:r>
                <a:rPr lang="zh-CN" altLang="en-US" sz="4000" dirty="0">
                  <a:solidFill>
                    <a:srgbClr val="152751"/>
                  </a:solidFill>
                  <a:latin typeface="微软雅黑" panose="020B0503020204020204" pitchFamily="34" charset="-122"/>
                  <a:ea typeface="微软雅黑" panose="020B0503020204020204" pitchFamily="34" charset="-122"/>
                  <a:sym typeface="+mn-ea"/>
                </a:rPr>
                <a:t>工商管理专业知识与</a:t>
              </a:r>
              <a:r>
                <a:rPr lang="en-US" altLang="zh-CN" sz="4000" dirty="0">
                  <a:solidFill>
                    <a:srgbClr val="152751"/>
                  </a:solidFill>
                  <a:latin typeface="微软雅黑" panose="020B0503020204020204" pitchFamily="34" charset="-122"/>
                  <a:ea typeface="微软雅黑" panose="020B0503020204020204" pitchFamily="34" charset="-122"/>
                  <a:sym typeface="+mn-ea"/>
                </a:rPr>
                <a:t>       </a:t>
              </a:r>
              <a:r>
                <a:rPr lang="zh-CN" altLang="en-US" sz="4000" dirty="0">
                  <a:solidFill>
                    <a:srgbClr val="152751"/>
                  </a:solidFill>
                  <a:latin typeface="微软雅黑" panose="020B0503020204020204" pitchFamily="34" charset="-122"/>
                  <a:ea typeface="微软雅黑" panose="020B0503020204020204" pitchFamily="34" charset="-122"/>
                  <a:sym typeface="+mn-ea"/>
                </a:rPr>
                <a:t>实务</a:t>
              </a:r>
              <a:endParaRPr lang="zh-CN" altLang="en-US" sz="40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nSpc>
                <a:spcPct val="150000"/>
              </a:lnSpc>
            </a:pPr>
            <a:br>
              <a:rPr lang="en-US" altLang="zh-CN" b="1" dirty="0">
                <a:solidFill>
                  <a:schemeClr val="tx1"/>
                </a:solidFill>
                <a:latin typeface="微软雅黑" panose="020B0503020204020204" pitchFamily="34" charset="-122"/>
                <a:ea typeface="微软雅黑" panose="020B0503020204020204" pitchFamily="34" charset="-122"/>
              </a:rPr>
            </a:br>
            <a:br>
              <a:rPr lang="zh-CN" altLang="en-US" sz="2700" b="1" dirty="0">
                <a:solidFill>
                  <a:schemeClr val="tx1"/>
                </a:solidFill>
                <a:latin typeface="微软雅黑" panose="020B0503020204020204" pitchFamily="34" charset="-122"/>
                <a:ea typeface="微软雅黑" panose="020B0503020204020204" pitchFamily="34" charset="-122"/>
              </a:rPr>
            </a:br>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6" name="内容占位符 5">
            <a:extLst>
              <a:ext uri="{FF2B5EF4-FFF2-40B4-BE49-F238E27FC236}">
                <a16:creationId xmlns:a16="http://schemas.microsoft.com/office/drawing/2014/main" id="{78254C16-5A2E-4670-AA64-B2DD27AA763F}"/>
              </a:ext>
            </a:extLst>
          </p:cNvPr>
          <p:cNvSpPr>
            <a:spLocks noGrp="1"/>
          </p:cNvSpPr>
          <p:nvPr>
            <p:ph idx="1"/>
          </p:nvPr>
        </p:nvSpPr>
        <p:spPr/>
        <p:txBody>
          <a:bodyPr>
            <a:normAutofit fontScale="55000" lnSpcReduction="20000"/>
          </a:bodyPr>
          <a:lstStyle/>
          <a:p>
            <a:pPr>
              <a:lnSpc>
                <a:spcPct val="170000"/>
              </a:lnSpc>
            </a:pPr>
            <a:r>
              <a:rPr lang="en-US" altLang="zh-CN" sz="3200" dirty="0">
                <a:solidFill>
                  <a:schemeClr val="tx1"/>
                </a:solidFill>
                <a:latin typeface="微软雅黑" panose="020B0503020204020204" pitchFamily="34" charset="-122"/>
                <a:ea typeface="微软雅黑" panose="020B0503020204020204" pitchFamily="34" charset="-122"/>
              </a:rPr>
              <a:t>2</a:t>
            </a:r>
            <a:r>
              <a:rPr lang="zh-CN" altLang="en-US" sz="3200" dirty="0">
                <a:solidFill>
                  <a:schemeClr val="tx1"/>
                </a:solidFill>
                <a:latin typeface="微软雅黑" panose="020B0503020204020204" pitchFamily="34" charset="-122"/>
                <a:ea typeface="微软雅黑" panose="020B0503020204020204" pitchFamily="34" charset="-122"/>
              </a:rPr>
              <a:t>、企业使命定义：企业的根本性质与存在理由，说明企业的宗旨、哲学、信念、原则，</a:t>
            </a:r>
            <a:r>
              <a:rPr lang="zh-CN" altLang="en-US" sz="3300" dirty="0">
                <a:solidFill>
                  <a:schemeClr val="tx1"/>
                </a:solidFill>
                <a:latin typeface="微软雅黑" panose="020B0503020204020204" pitchFamily="34" charset="-122"/>
                <a:ea typeface="微软雅黑" panose="020B0503020204020204" pitchFamily="34" charset="-122"/>
              </a:rPr>
              <a:t>根据企业服务对象的性质揭示企业长远发展的前景，为企业战略目标的确定与战略制定提供依据。</a:t>
            </a:r>
            <a:endParaRPr lang="en-US" altLang="zh-CN" sz="33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3300" dirty="0">
                <a:solidFill>
                  <a:schemeClr val="tx1"/>
                </a:solidFill>
                <a:latin typeface="微软雅黑" panose="020B0503020204020204" pitchFamily="34" charset="-122"/>
                <a:ea typeface="微软雅黑" panose="020B0503020204020204" pitchFamily="34" charset="-122"/>
              </a:rPr>
              <a:t>企业使命的定位包括三个方面：</a:t>
            </a:r>
            <a:endParaRPr lang="en-US" altLang="zh-CN" sz="33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3300" dirty="0">
                <a:solidFill>
                  <a:schemeClr val="tx1"/>
                </a:solidFill>
                <a:latin typeface="微软雅黑" panose="020B0503020204020204" pitchFamily="34" charset="-122"/>
                <a:ea typeface="微软雅黑" panose="020B0503020204020204" pitchFamily="34" charset="-122"/>
              </a:rPr>
              <a:t>(1)</a:t>
            </a:r>
            <a:r>
              <a:rPr lang="zh-CN" altLang="en-US" sz="3300" dirty="0">
                <a:solidFill>
                  <a:schemeClr val="tx1"/>
                </a:solidFill>
                <a:latin typeface="微软雅黑" panose="020B0503020204020204" pitchFamily="34" charset="-122"/>
                <a:ea typeface="微软雅黑" panose="020B0503020204020204" pitchFamily="34" charset="-122"/>
              </a:rPr>
              <a:t>企业生存目的的定位</a:t>
            </a:r>
            <a:endParaRPr lang="en-US" altLang="zh-CN" sz="33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3300" dirty="0">
                <a:solidFill>
                  <a:schemeClr val="tx1"/>
                </a:solidFill>
                <a:latin typeface="微软雅黑" panose="020B0503020204020204" pitchFamily="34" charset="-122"/>
                <a:ea typeface="微软雅黑" panose="020B0503020204020204" pitchFamily="34" charset="-122"/>
              </a:rPr>
              <a:t>(2)</a:t>
            </a:r>
            <a:r>
              <a:rPr lang="zh-CN" altLang="en-US" sz="3300" dirty="0">
                <a:solidFill>
                  <a:schemeClr val="tx1"/>
                </a:solidFill>
                <a:latin typeface="微软雅黑" panose="020B0503020204020204" pitchFamily="34" charset="-122"/>
                <a:ea typeface="微软雅黑" panose="020B0503020204020204" pitchFamily="34" charset="-122"/>
              </a:rPr>
              <a:t>企业经营哲学的定位</a:t>
            </a:r>
            <a:endParaRPr lang="en-US" altLang="zh-CN" sz="33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3300" dirty="0">
                <a:solidFill>
                  <a:schemeClr val="tx1"/>
                </a:solidFill>
                <a:latin typeface="微软雅黑" panose="020B0503020204020204" pitchFamily="34" charset="-122"/>
                <a:ea typeface="微软雅黑" panose="020B0503020204020204" pitchFamily="34" charset="-122"/>
              </a:rPr>
              <a:t>(3)</a:t>
            </a:r>
            <a:r>
              <a:rPr lang="zh-CN" altLang="en-US" sz="3300" dirty="0">
                <a:solidFill>
                  <a:schemeClr val="tx1"/>
                </a:solidFill>
                <a:latin typeface="微软雅黑" panose="020B0503020204020204" pitchFamily="34" charset="-122"/>
                <a:ea typeface="微软雅黑" panose="020B0503020204020204" pitchFamily="34" charset="-122"/>
              </a:rPr>
              <a:t>企业形象的定位</a:t>
            </a:r>
            <a:endParaRPr lang="en-US" altLang="zh-CN" sz="3300" dirty="0">
              <a:solidFill>
                <a:schemeClr val="tx1"/>
              </a:solidFill>
              <a:latin typeface="微软雅黑" panose="020B0503020204020204" pitchFamily="34" charset="-122"/>
              <a:ea typeface="微软雅黑" panose="020B0503020204020204" pitchFamily="34" charset="-122"/>
            </a:endParaRPr>
          </a:p>
          <a:p>
            <a:endParaRPr lang="en-US" altLang="zh-CN" sz="3200" dirty="0"/>
          </a:p>
          <a:p>
            <a:endParaRPr lang="zh-CN" altLang="en-US" sz="3200" dirty="0"/>
          </a:p>
          <a:p>
            <a:endParaRPr lang="zh-CN" altLang="en-US" sz="32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958824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nSpc>
                <a:spcPct val="150000"/>
              </a:lnSpc>
            </a:pPr>
            <a:br>
              <a:rPr lang="en-US" altLang="zh-CN" b="1" dirty="0">
                <a:solidFill>
                  <a:schemeClr val="tx1"/>
                </a:solidFill>
                <a:latin typeface="微软雅黑" panose="020B0503020204020204" pitchFamily="34" charset="-122"/>
                <a:ea typeface="微软雅黑" panose="020B0503020204020204" pitchFamily="34" charset="-122"/>
              </a:rPr>
            </a:br>
            <a:br>
              <a:rPr lang="zh-CN" altLang="en-US" sz="2700" b="1" dirty="0">
                <a:solidFill>
                  <a:schemeClr val="tx1"/>
                </a:solidFill>
                <a:latin typeface="微软雅黑" panose="020B0503020204020204" pitchFamily="34" charset="-122"/>
                <a:ea typeface="微软雅黑" panose="020B0503020204020204" pitchFamily="34" charset="-122"/>
              </a:rPr>
            </a:br>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6" name="内容占位符 5">
            <a:extLst>
              <a:ext uri="{FF2B5EF4-FFF2-40B4-BE49-F238E27FC236}">
                <a16:creationId xmlns:a16="http://schemas.microsoft.com/office/drawing/2014/main" id="{78254C16-5A2E-4670-AA64-B2DD27AA763F}"/>
              </a:ext>
            </a:extLst>
          </p:cNvPr>
          <p:cNvSpPr>
            <a:spLocks noGrp="1"/>
          </p:cNvSpPr>
          <p:nvPr>
            <p:ph idx="1"/>
          </p:nvPr>
        </p:nvSpPr>
        <p:spPr>
          <a:xfrm>
            <a:off x="467544" y="699542"/>
            <a:ext cx="8208912" cy="4176464"/>
          </a:xfrm>
        </p:spPr>
        <p:txBody>
          <a:bodyPr>
            <a:normAutofit fontScale="40000" lnSpcReduction="20000"/>
          </a:bodyPr>
          <a:lstStyle/>
          <a:p>
            <a:pPr>
              <a:lnSpc>
                <a:spcPct val="170000"/>
              </a:lnSpc>
            </a:pPr>
            <a:r>
              <a:rPr lang="en-US" altLang="zh-CN" sz="4500" dirty="0">
                <a:solidFill>
                  <a:schemeClr val="tx1"/>
                </a:solidFill>
                <a:latin typeface="微软雅黑" panose="020B0503020204020204" pitchFamily="34" charset="-122"/>
                <a:ea typeface="微软雅黑" panose="020B0503020204020204" pitchFamily="34" charset="-122"/>
              </a:rPr>
              <a:t>3</a:t>
            </a:r>
            <a:r>
              <a:rPr lang="zh-CN" altLang="en-US" sz="4500" dirty="0">
                <a:solidFill>
                  <a:schemeClr val="tx1"/>
                </a:solidFill>
                <a:latin typeface="微软雅黑" panose="020B0503020204020204" pitchFamily="34" charset="-122"/>
                <a:ea typeface="微软雅黑" panose="020B0503020204020204" pitchFamily="34" charset="-122"/>
              </a:rPr>
              <a:t>、企业战略目标定义：指企业在一定时期内沿其经营方向所预期达到的理想成果。</a:t>
            </a:r>
            <a:endParaRPr lang="en-US" altLang="zh-CN" sz="45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4500" dirty="0">
                <a:solidFill>
                  <a:schemeClr val="tx1"/>
                </a:solidFill>
                <a:latin typeface="微软雅黑" panose="020B0503020204020204" pitchFamily="34" charset="-122"/>
                <a:ea typeface="微软雅黑" panose="020B0503020204020204" pitchFamily="34" charset="-122"/>
              </a:rPr>
              <a:t>一般可以分为盈利、服务、员工、社会责任四个方面。</a:t>
            </a:r>
            <a:endParaRPr lang="en-US" altLang="zh-CN" sz="45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4500" dirty="0">
                <a:solidFill>
                  <a:schemeClr val="tx1"/>
                </a:solidFill>
                <a:latin typeface="微软雅黑" panose="020B0503020204020204" pitchFamily="34" charset="-122"/>
                <a:ea typeface="微软雅黑" panose="020B0503020204020204" pitchFamily="34" charset="-122"/>
              </a:rPr>
              <a:t>(</a:t>
            </a:r>
            <a:r>
              <a:rPr lang="zh-CN" altLang="en-US" sz="4500" dirty="0">
                <a:solidFill>
                  <a:schemeClr val="tx1"/>
                </a:solidFill>
                <a:latin typeface="微软雅黑" panose="020B0503020204020204" pitchFamily="34" charset="-122"/>
                <a:ea typeface="微软雅黑" panose="020B0503020204020204" pitchFamily="34" charset="-122"/>
              </a:rPr>
              <a:t>二</a:t>
            </a:r>
            <a:r>
              <a:rPr lang="en-US" altLang="zh-CN" sz="4500" dirty="0">
                <a:solidFill>
                  <a:schemeClr val="tx1"/>
                </a:solidFill>
                <a:latin typeface="微软雅黑" panose="020B0503020204020204" pitchFamily="34" charset="-122"/>
                <a:ea typeface="微软雅黑" panose="020B0503020204020204" pitchFamily="34" charset="-122"/>
              </a:rPr>
              <a:t>)</a:t>
            </a:r>
            <a:r>
              <a:rPr lang="zh-CN" altLang="en-US" sz="4500" dirty="0">
                <a:solidFill>
                  <a:schemeClr val="tx1"/>
                </a:solidFill>
                <a:latin typeface="微软雅黑" panose="020B0503020204020204" pitchFamily="34" charset="-122"/>
                <a:ea typeface="微软雅黑" panose="020B0503020204020204" pitchFamily="34" charset="-122"/>
              </a:rPr>
              <a:t>准备战略方案</a:t>
            </a:r>
            <a:endParaRPr lang="en-US" altLang="zh-CN" sz="45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4500" dirty="0">
                <a:solidFill>
                  <a:schemeClr val="tx1"/>
                </a:solidFill>
                <a:latin typeface="微软雅黑" panose="020B0503020204020204" pitchFamily="34" charset="-122"/>
                <a:ea typeface="微软雅黑" panose="020B0503020204020204" pitchFamily="34" charset="-122"/>
              </a:rPr>
              <a:t>(</a:t>
            </a:r>
            <a:r>
              <a:rPr lang="zh-CN" altLang="en-US" sz="4500" dirty="0">
                <a:solidFill>
                  <a:schemeClr val="tx1"/>
                </a:solidFill>
                <a:latin typeface="微软雅黑" panose="020B0503020204020204" pitchFamily="34" charset="-122"/>
                <a:ea typeface="微软雅黑" panose="020B0503020204020204" pitchFamily="34" charset="-122"/>
              </a:rPr>
              <a:t>三</a:t>
            </a:r>
            <a:r>
              <a:rPr lang="en-US" altLang="zh-CN" sz="4500" dirty="0">
                <a:solidFill>
                  <a:schemeClr val="tx1"/>
                </a:solidFill>
                <a:latin typeface="微软雅黑" panose="020B0503020204020204" pitchFamily="34" charset="-122"/>
                <a:ea typeface="微软雅黑" panose="020B0503020204020204" pitchFamily="34" charset="-122"/>
              </a:rPr>
              <a:t>)</a:t>
            </a:r>
            <a:r>
              <a:rPr lang="zh-CN" altLang="en-US" sz="4500" dirty="0">
                <a:solidFill>
                  <a:schemeClr val="tx1"/>
                </a:solidFill>
                <a:latin typeface="微软雅黑" panose="020B0503020204020204" pitchFamily="34" charset="-122"/>
                <a:ea typeface="微软雅黑" panose="020B0503020204020204" pitchFamily="34" charset="-122"/>
              </a:rPr>
              <a:t>评价和选择战略方案</a:t>
            </a:r>
            <a:endParaRPr lang="en-US" altLang="zh-CN" sz="45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4500" dirty="0">
                <a:solidFill>
                  <a:schemeClr val="tx1"/>
                </a:solidFill>
                <a:latin typeface="微软雅黑" panose="020B0503020204020204" pitchFamily="34" charset="-122"/>
                <a:ea typeface="微软雅黑" panose="020B0503020204020204" pitchFamily="34" charset="-122"/>
              </a:rPr>
              <a:t>三、企业战略的实施</a:t>
            </a:r>
            <a:endParaRPr lang="en-US" altLang="zh-CN" sz="45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4500" dirty="0">
                <a:solidFill>
                  <a:schemeClr val="tx1"/>
                </a:solidFill>
                <a:latin typeface="微软雅黑" panose="020B0503020204020204" pitchFamily="34" charset="-122"/>
                <a:ea typeface="微软雅黑" panose="020B0503020204020204" pitchFamily="34" charset="-122"/>
              </a:rPr>
              <a:t>（一）企业战略实施的步骤</a:t>
            </a:r>
            <a:endParaRPr lang="en-US" altLang="zh-CN" sz="45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4500" dirty="0">
                <a:solidFill>
                  <a:schemeClr val="tx1"/>
                </a:solidFill>
                <a:latin typeface="微软雅黑" panose="020B0503020204020204" pitchFamily="34" charset="-122"/>
                <a:ea typeface="微软雅黑" panose="020B0503020204020204" pitchFamily="34" charset="-122"/>
              </a:rPr>
              <a:t>（二）企业战略实施的模式</a:t>
            </a:r>
            <a:endParaRPr lang="en-US" altLang="zh-CN" sz="45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4500" dirty="0">
                <a:solidFill>
                  <a:schemeClr val="tx1"/>
                </a:solidFill>
                <a:latin typeface="微软雅黑" panose="020B0503020204020204" pitchFamily="34" charset="-122"/>
                <a:ea typeface="微软雅黑" panose="020B0503020204020204" pitchFamily="34" charset="-122"/>
              </a:rPr>
              <a:t>1</a:t>
            </a:r>
            <a:r>
              <a:rPr lang="zh-CN" altLang="en-US" sz="4500" dirty="0">
                <a:solidFill>
                  <a:schemeClr val="tx1"/>
                </a:solidFill>
                <a:latin typeface="微软雅黑" panose="020B0503020204020204" pitchFamily="34" charset="-122"/>
                <a:ea typeface="微软雅黑" panose="020B0503020204020204" pitchFamily="34" charset="-122"/>
              </a:rPr>
              <a:t>、指挥型</a:t>
            </a:r>
            <a:r>
              <a:rPr lang="en-US" altLang="zh-CN" sz="4500" dirty="0">
                <a:solidFill>
                  <a:schemeClr val="tx1"/>
                </a:solidFill>
                <a:latin typeface="微软雅黑" panose="020B0503020204020204" pitchFamily="34" charset="-122"/>
                <a:ea typeface="微软雅黑" panose="020B0503020204020204" pitchFamily="34" charset="-122"/>
              </a:rPr>
              <a:t>     2</a:t>
            </a:r>
            <a:r>
              <a:rPr lang="zh-CN" altLang="en-US" sz="4500" dirty="0">
                <a:solidFill>
                  <a:schemeClr val="tx1"/>
                </a:solidFill>
                <a:latin typeface="微软雅黑" panose="020B0503020204020204" pitchFamily="34" charset="-122"/>
                <a:ea typeface="微软雅黑" panose="020B0503020204020204" pitchFamily="34" charset="-122"/>
              </a:rPr>
              <a:t>、变革型</a:t>
            </a:r>
            <a:r>
              <a:rPr lang="en-US" altLang="zh-CN" sz="4500" dirty="0">
                <a:solidFill>
                  <a:schemeClr val="tx1"/>
                </a:solidFill>
                <a:latin typeface="微软雅黑" panose="020B0503020204020204" pitchFamily="34" charset="-122"/>
                <a:ea typeface="微软雅黑" panose="020B0503020204020204" pitchFamily="34" charset="-122"/>
              </a:rPr>
              <a:t>      3</a:t>
            </a:r>
            <a:r>
              <a:rPr lang="zh-CN" altLang="en-US" sz="4500" dirty="0">
                <a:solidFill>
                  <a:schemeClr val="tx1"/>
                </a:solidFill>
                <a:latin typeface="微软雅黑" panose="020B0503020204020204" pitchFamily="34" charset="-122"/>
                <a:ea typeface="微软雅黑" panose="020B0503020204020204" pitchFamily="34" charset="-122"/>
              </a:rPr>
              <a:t>、合作型</a:t>
            </a:r>
            <a:r>
              <a:rPr lang="en-US" altLang="zh-CN" sz="4500" dirty="0">
                <a:solidFill>
                  <a:schemeClr val="tx1"/>
                </a:solidFill>
                <a:latin typeface="微软雅黑" panose="020B0503020204020204" pitchFamily="34" charset="-122"/>
                <a:ea typeface="微软雅黑" panose="020B0503020204020204" pitchFamily="34" charset="-122"/>
              </a:rPr>
              <a:t>4</a:t>
            </a:r>
            <a:r>
              <a:rPr lang="zh-CN" altLang="en-US" sz="4500" dirty="0">
                <a:solidFill>
                  <a:schemeClr val="tx1"/>
                </a:solidFill>
                <a:latin typeface="微软雅黑" panose="020B0503020204020204" pitchFamily="34" charset="-122"/>
                <a:ea typeface="微软雅黑" panose="020B0503020204020204" pitchFamily="34" charset="-122"/>
              </a:rPr>
              <a:t>、文化型</a:t>
            </a:r>
            <a:r>
              <a:rPr lang="en-US" altLang="zh-CN" sz="4500" dirty="0">
                <a:solidFill>
                  <a:schemeClr val="tx1"/>
                </a:solidFill>
                <a:latin typeface="微软雅黑" panose="020B0503020204020204" pitchFamily="34" charset="-122"/>
                <a:ea typeface="微软雅黑" panose="020B0503020204020204" pitchFamily="34" charset="-122"/>
              </a:rPr>
              <a:t>      5</a:t>
            </a:r>
            <a:r>
              <a:rPr lang="zh-CN" altLang="en-US" sz="4500" dirty="0">
                <a:solidFill>
                  <a:schemeClr val="tx1"/>
                </a:solidFill>
                <a:latin typeface="微软雅黑" panose="020B0503020204020204" pitchFamily="34" charset="-122"/>
                <a:ea typeface="微软雅黑" panose="020B0503020204020204" pitchFamily="34" charset="-122"/>
              </a:rPr>
              <a:t>、增长型</a:t>
            </a:r>
            <a:endParaRPr lang="en-US" altLang="zh-CN" sz="45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3200" dirty="0">
              <a:solidFill>
                <a:schemeClr val="tx1"/>
              </a:solidFill>
              <a:latin typeface="微软雅黑" panose="020B0503020204020204" pitchFamily="34" charset="-122"/>
              <a:ea typeface="微软雅黑" panose="020B0503020204020204" pitchFamily="34" charset="-122"/>
            </a:endParaRPr>
          </a:p>
          <a:p>
            <a:endParaRPr lang="en-US" altLang="zh-CN" sz="3200" dirty="0">
              <a:solidFill>
                <a:schemeClr val="tx1"/>
              </a:solidFill>
              <a:latin typeface="微软雅黑" panose="020B0503020204020204" pitchFamily="34" charset="-122"/>
              <a:ea typeface="微软雅黑" panose="020B0503020204020204" pitchFamily="34" charset="-122"/>
            </a:endParaRPr>
          </a:p>
          <a:p>
            <a:endParaRPr lang="zh-CN" altLang="en-US" sz="3200" dirty="0"/>
          </a:p>
          <a:p>
            <a:endParaRPr lang="zh-CN" altLang="en-US" sz="32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141045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nSpc>
                <a:spcPct val="150000"/>
              </a:lnSpc>
            </a:pPr>
            <a:br>
              <a:rPr lang="en-US" altLang="zh-CN" b="1" dirty="0">
                <a:solidFill>
                  <a:schemeClr val="tx1"/>
                </a:solidFill>
                <a:latin typeface="微软雅黑" panose="020B0503020204020204" pitchFamily="34" charset="-122"/>
                <a:ea typeface="微软雅黑" panose="020B0503020204020204" pitchFamily="34" charset="-122"/>
              </a:rPr>
            </a:br>
            <a:br>
              <a:rPr lang="zh-CN" altLang="en-US" sz="2700" b="1" dirty="0">
                <a:solidFill>
                  <a:schemeClr val="tx1"/>
                </a:solidFill>
                <a:latin typeface="微软雅黑" panose="020B0503020204020204" pitchFamily="34" charset="-122"/>
                <a:ea typeface="微软雅黑" panose="020B0503020204020204" pitchFamily="34" charset="-122"/>
              </a:rPr>
            </a:br>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6" name="内容占位符 5">
            <a:extLst>
              <a:ext uri="{FF2B5EF4-FFF2-40B4-BE49-F238E27FC236}">
                <a16:creationId xmlns:a16="http://schemas.microsoft.com/office/drawing/2014/main" id="{78254C16-5A2E-4670-AA64-B2DD27AA763F}"/>
              </a:ext>
            </a:extLst>
          </p:cNvPr>
          <p:cNvSpPr>
            <a:spLocks noGrp="1"/>
          </p:cNvSpPr>
          <p:nvPr>
            <p:ph idx="1"/>
          </p:nvPr>
        </p:nvSpPr>
        <p:spPr>
          <a:xfrm>
            <a:off x="467544" y="699542"/>
            <a:ext cx="8208912" cy="4176464"/>
          </a:xfrm>
        </p:spPr>
        <p:txBody>
          <a:bodyPr>
            <a:normAutofit fontScale="47500" lnSpcReduction="20000"/>
          </a:bodyPr>
          <a:lstStyle/>
          <a:p>
            <a:pPr>
              <a:lnSpc>
                <a:spcPct val="170000"/>
              </a:lnSpc>
            </a:pPr>
            <a:r>
              <a:rPr lang="zh-CN" altLang="en-US" sz="4500" dirty="0">
                <a:solidFill>
                  <a:schemeClr val="tx1"/>
                </a:solidFill>
                <a:latin typeface="微软雅黑" panose="020B0503020204020204" pitchFamily="34" charset="-122"/>
                <a:ea typeface="微软雅黑" panose="020B0503020204020204" pitchFamily="34" charset="-122"/>
              </a:rPr>
              <a:t>（三）</a:t>
            </a:r>
            <a:r>
              <a:rPr lang="en-US" altLang="zh-CN" sz="4500" dirty="0">
                <a:solidFill>
                  <a:schemeClr val="tx1"/>
                </a:solidFill>
                <a:latin typeface="微软雅黑" panose="020B0503020204020204" pitchFamily="34" charset="-122"/>
                <a:ea typeface="微软雅黑" panose="020B0503020204020204" pitchFamily="34" charset="-122"/>
              </a:rPr>
              <a:t>7S</a:t>
            </a:r>
            <a:r>
              <a:rPr lang="zh-CN" altLang="en-US" sz="4500" dirty="0">
                <a:solidFill>
                  <a:schemeClr val="tx1"/>
                </a:solidFill>
                <a:latin typeface="微软雅黑" panose="020B0503020204020204" pitchFamily="34" charset="-122"/>
                <a:ea typeface="微软雅黑" panose="020B0503020204020204" pitchFamily="34" charset="-122"/>
              </a:rPr>
              <a:t>模型</a:t>
            </a:r>
            <a:endParaRPr lang="en-US" altLang="zh-CN" sz="45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4500" dirty="0">
                <a:solidFill>
                  <a:schemeClr val="tx1"/>
                </a:solidFill>
                <a:latin typeface="微软雅黑" panose="020B0503020204020204" pitchFamily="34" charset="-122"/>
                <a:ea typeface="微软雅黑" panose="020B0503020204020204" pitchFamily="34" charset="-122"/>
              </a:rPr>
              <a:t>硬件要素：战略、结构和制度</a:t>
            </a:r>
            <a:endParaRPr lang="en-US" altLang="zh-CN" sz="45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4500" dirty="0">
                <a:solidFill>
                  <a:schemeClr val="tx1"/>
                </a:solidFill>
                <a:latin typeface="微软雅黑" panose="020B0503020204020204" pitchFamily="34" charset="-122"/>
                <a:ea typeface="微软雅黑" panose="020B0503020204020204" pitchFamily="34" charset="-122"/>
              </a:rPr>
              <a:t>软件要素：共同价值观、人员、技能和风格</a:t>
            </a:r>
            <a:endParaRPr lang="en-US" altLang="zh-CN" sz="45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4500" dirty="0">
                <a:solidFill>
                  <a:schemeClr val="tx1"/>
                </a:solidFill>
                <a:latin typeface="微软雅黑" panose="020B0503020204020204" pitchFamily="34" charset="-122"/>
                <a:ea typeface="微软雅黑" panose="020B0503020204020204" pitchFamily="34" charset="-122"/>
              </a:rPr>
              <a:t>四、企业战略的控制</a:t>
            </a:r>
            <a:endParaRPr lang="en-US" altLang="zh-CN" sz="45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4500" dirty="0">
                <a:solidFill>
                  <a:schemeClr val="tx1"/>
                </a:solidFill>
                <a:latin typeface="微软雅黑" panose="020B0503020204020204" pitchFamily="34" charset="-122"/>
                <a:ea typeface="微软雅黑" panose="020B0503020204020204" pitchFamily="34" charset="-122"/>
              </a:rPr>
              <a:t>企业战略的控制是指企业管理者及参与战略的实施者根据战略目标和行动方案，对战略的实施状况进行全面的评审，及时发现偏差并纠正偏差的活动。</a:t>
            </a:r>
          </a:p>
          <a:p>
            <a:endParaRPr lang="en-US" altLang="zh-CN" sz="3200" dirty="0"/>
          </a:p>
          <a:p>
            <a:pPr>
              <a:lnSpc>
                <a:spcPct val="150000"/>
              </a:lnSpc>
            </a:pPr>
            <a:endParaRPr lang="en-US" altLang="zh-CN" sz="3200" dirty="0">
              <a:solidFill>
                <a:schemeClr val="tx1"/>
              </a:solidFill>
              <a:latin typeface="微软雅黑" panose="020B0503020204020204" pitchFamily="34" charset="-122"/>
              <a:ea typeface="微软雅黑" panose="020B0503020204020204" pitchFamily="34" charset="-122"/>
            </a:endParaRPr>
          </a:p>
          <a:p>
            <a:endParaRPr lang="en-US" altLang="zh-CN" sz="3200" dirty="0">
              <a:solidFill>
                <a:schemeClr val="tx1"/>
              </a:solidFill>
              <a:latin typeface="微软雅黑" panose="020B0503020204020204" pitchFamily="34" charset="-122"/>
              <a:ea typeface="微软雅黑" panose="020B0503020204020204" pitchFamily="34" charset="-122"/>
            </a:endParaRPr>
          </a:p>
          <a:p>
            <a:endParaRPr lang="zh-CN" altLang="en-US" sz="3200" dirty="0"/>
          </a:p>
          <a:p>
            <a:endParaRPr lang="zh-CN" altLang="en-US" sz="32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332151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457200" y="1086080"/>
            <a:ext cx="8229600" cy="3280746"/>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一</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战略控制的原则：“一保三适”</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确保目标原则</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适度控制原则</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适时控制原则</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适应性原则</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467544" y="915566"/>
            <a:ext cx="8229600" cy="3280746"/>
          </a:xfrm>
        </p:spPr>
        <p:txBody>
          <a:bodyPr>
            <a:noAutofit/>
          </a:bodyPr>
          <a:lstStyle/>
          <a:p>
            <a:endParaRPr lang="en-US" altLang="zh-CN" sz="2000" dirty="0"/>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二</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战略控制的流程：“定标准，量绩效，查结果，取措施”</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三</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战略控制的方法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、杜邦分析法：基于财务指标的战略控制方法。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a:t>
            </a:r>
            <a:r>
              <a:rPr lang="zh-CN"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单选题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：杜邦分析法是基于</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的一种战略控制的方法。</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财务指标</a:t>
            </a:r>
            <a:r>
              <a:rPr lang="en-US" altLang="zh-CN" sz="2000" dirty="0">
                <a:solidFill>
                  <a:schemeClr val="tx1"/>
                </a:solidFill>
                <a:latin typeface="微软雅黑" panose="020B0503020204020204" pitchFamily="34" charset="-122"/>
                <a:ea typeface="微软雅黑" panose="020B0503020204020204" pitchFamily="34" charset="-122"/>
              </a:rPr>
              <a:t>      B.</a:t>
            </a:r>
            <a:r>
              <a:rPr lang="zh-CN" altLang="en-US" sz="2000" dirty="0">
                <a:solidFill>
                  <a:schemeClr val="tx1"/>
                </a:solidFill>
                <a:latin typeface="微软雅黑" panose="020B0503020204020204" pitchFamily="34" charset="-122"/>
                <a:ea typeface="微软雅黑" panose="020B0503020204020204" pitchFamily="34" charset="-122"/>
              </a:rPr>
              <a:t>人力指标</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生产指标</a:t>
            </a:r>
            <a:r>
              <a:rPr lang="en-US" altLang="zh-CN" sz="2000" dirty="0">
                <a:solidFill>
                  <a:schemeClr val="tx1"/>
                </a:solidFill>
                <a:latin typeface="微软雅黑" panose="020B0503020204020204" pitchFamily="34" charset="-122"/>
                <a:ea typeface="微软雅黑" panose="020B0503020204020204" pitchFamily="34" charset="-122"/>
              </a:rPr>
              <a:t>      D.</a:t>
            </a:r>
            <a:r>
              <a:rPr lang="zh-CN" altLang="en-US" sz="2000" dirty="0">
                <a:solidFill>
                  <a:schemeClr val="tx1"/>
                </a:solidFill>
                <a:latin typeface="微软雅黑" panose="020B0503020204020204" pitchFamily="34" charset="-122"/>
                <a:ea typeface="微软雅黑" panose="020B0503020204020204" pitchFamily="34" charset="-122"/>
              </a:rPr>
              <a:t>物流指标</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参考答案：</a:t>
            </a:r>
            <a:r>
              <a:rPr lang="en-US" altLang="zh-CN" sz="2000" dirty="0">
                <a:solidFill>
                  <a:schemeClr val="tx1"/>
                </a:solidFill>
                <a:latin typeface="微软雅黑" panose="020B0503020204020204" pitchFamily="34" charset="-122"/>
                <a:ea typeface="微软雅黑" panose="020B0503020204020204" pitchFamily="34" charset="-122"/>
              </a:rPr>
              <a:t>A</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25242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395536" y="771550"/>
            <a:ext cx="8229600" cy="3280746"/>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、平衡计分卡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平衡计分卡的设计包括四个方面：财务层面、顾客层面、内部经营流程方面、学习与成长方面。</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a:t>
            </a:r>
            <a:r>
              <a:rPr lang="zh-CN"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多选题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：平衡计分卡将组织的战略落实为可操作的衡量指标和目标值，平衡计分卡的设计包括</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等内容。</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财务层面</a:t>
            </a:r>
            <a:r>
              <a:rPr lang="en-US" altLang="zh-CN" sz="2000" dirty="0">
                <a:solidFill>
                  <a:schemeClr val="tx1"/>
                </a:solidFill>
                <a:latin typeface="微软雅黑" panose="020B0503020204020204" pitchFamily="34" charset="-122"/>
                <a:ea typeface="微软雅黑" panose="020B0503020204020204" pitchFamily="34" charset="-122"/>
              </a:rPr>
              <a:t>               B.</a:t>
            </a:r>
            <a:r>
              <a:rPr lang="zh-CN" altLang="en-US" sz="2000" dirty="0">
                <a:solidFill>
                  <a:schemeClr val="tx1"/>
                </a:solidFill>
                <a:latin typeface="微软雅黑" panose="020B0503020204020204" pitchFamily="34" charset="-122"/>
                <a:ea typeface="微软雅黑" panose="020B0503020204020204" pitchFamily="34" charset="-122"/>
              </a:rPr>
              <a:t>顾客层面</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生产层面</a:t>
            </a:r>
            <a:r>
              <a:rPr lang="en-US" altLang="zh-CN" sz="2000" dirty="0">
                <a:solidFill>
                  <a:schemeClr val="tx1"/>
                </a:solidFill>
                <a:latin typeface="微软雅黑" panose="020B0503020204020204" pitchFamily="34" charset="-122"/>
                <a:ea typeface="微软雅黑" panose="020B0503020204020204" pitchFamily="34" charset="-122"/>
              </a:rPr>
              <a:t>               D.</a:t>
            </a:r>
            <a:r>
              <a:rPr lang="zh-CN" altLang="en-US" sz="2000" dirty="0">
                <a:solidFill>
                  <a:schemeClr val="tx1"/>
                </a:solidFill>
                <a:latin typeface="微软雅黑" panose="020B0503020204020204" pitchFamily="34" charset="-122"/>
                <a:ea typeface="微软雅黑" panose="020B0503020204020204" pitchFamily="34" charset="-122"/>
              </a:rPr>
              <a:t>内部经营流程层面</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E.</a:t>
            </a:r>
            <a:r>
              <a:rPr lang="zh-CN" altLang="en-US" sz="2000" dirty="0">
                <a:solidFill>
                  <a:schemeClr val="tx1"/>
                </a:solidFill>
                <a:latin typeface="微软雅黑" panose="020B0503020204020204" pitchFamily="34" charset="-122"/>
                <a:ea typeface="微软雅黑" panose="020B0503020204020204" pitchFamily="34" charset="-122"/>
              </a:rPr>
              <a:t>学习与成长层面</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参考答案：</a:t>
            </a:r>
            <a:r>
              <a:rPr lang="en-US" altLang="zh-CN" sz="2000" dirty="0">
                <a:solidFill>
                  <a:schemeClr val="tx1"/>
                </a:solidFill>
                <a:latin typeface="微软雅黑" panose="020B0503020204020204" pitchFamily="34" charset="-122"/>
                <a:ea typeface="微软雅黑" panose="020B0503020204020204" pitchFamily="34" charset="-122"/>
              </a:rPr>
              <a:t>ABDE</a:t>
            </a:r>
          </a:p>
          <a:p>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833375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457200" y="1086080"/>
            <a:ext cx="8229600" cy="3280746"/>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、利润计划轮盘：</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它是一种应用于战略业绩目标的制定和战略实施过程控制的战略管理工具。</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利润计划轮盘由三部分组成，主要是利润轮盘，现金轮盘，净资产收益率轮盘。</a:t>
            </a:r>
          </a:p>
        </p:txBody>
      </p:sp>
    </p:spTree>
    <p:extLst>
      <p:ext uri="{BB962C8B-B14F-4D97-AF65-F5344CB8AC3E}">
        <p14:creationId xmlns:p14="http://schemas.microsoft.com/office/powerpoint/2010/main" val="19256836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nSpc>
                <a:spcPct val="150000"/>
              </a:lnSpc>
            </a:pPr>
            <a:br>
              <a:rPr lang="en-US" altLang="zh-CN" b="1" dirty="0">
                <a:solidFill>
                  <a:schemeClr val="tx1"/>
                </a:solidFill>
                <a:latin typeface="微软雅黑" panose="020B0503020204020204" pitchFamily="34" charset="-122"/>
                <a:ea typeface="微软雅黑" panose="020B0503020204020204" pitchFamily="34" charset="-122"/>
              </a:rPr>
            </a:br>
            <a:br>
              <a:rPr lang="zh-CN" altLang="en-US" sz="2700" b="1" dirty="0">
                <a:solidFill>
                  <a:schemeClr val="tx1"/>
                </a:solidFill>
                <a:latin typeface="微软雅黑" panose="020B0503020204020204" pitchFamily="34" charset="-122"/>
                <a:ea typeface="微软雅黑" panose="020B0503020204020204" pitchFamily="34" charset="-122"/>
              </a:rPr>
            </a:br>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6" name="内容占位符 5">
            <a:extLst>
              <a:ext uri="{FF2B5EF4-FFF2-40B4-BE49-F238E27FC236}">
                <a16:creationId xmlns:a16="http://schemas.microsoft.com/office/drawing/2014/main" id="{78254C16-5A2E-4670-AA64-B2DD27AA763F}"/>
              </a:ext>
            </a:extLst>
          </p:cNvPr>
          <p:cNvSpPr>
            <a:spLocks noGrp="1"/>
          </p:cNvSpPr>
          <p:nvPr>
            <p:ph idx="1"/>
          </p:nvPr>
        </p:nvSpPr>
        <p:spPr/>
        <p:txBody>
          <a:bodyPr>
            <a:normAutofit fontScale="55000" lnSpcReduction="20000"/>
          </a:bodyPr>
          <a:lstStyle/>
          <a:p>
            <a:pPr marL="85725" indent="0">
              <a:lnSpc>
                <a:spcPct val="170000"/>
              </a:lnSpc>
              <a:buNone/>
            </a:pPr>
            <a:r>
              <a:rPr lang="en-US" altLang="zh-CN" sz="3200" dirty="0">
                <a:solidFill>
                  <a:schemeClr val="tx1"/>
                </a:solidFill>
                <a:latin typeface="微软雅黑" panose="020B0503020204020204" pitchFamily="34" charset="-122"/>
                <a:ea typeface="微软雅黑" panose="020B0503020204020204" pitchFamily="34" charset="-122"/>
              </a:rPr>
              <a:t>【</a:t>
            </a:r>
            <a:r>
              <a:rPr lang="zh-CN" altLang="en-US" sz="3200" dirty="0">
                <a:solidFill>
                  <a:schemeClr val="tx1"/>
                </a:solidFill>
                <a:latin typeface="微软雅黑" panose="020B0503020204020204" pitchFamily="34" charset="-122"/>
                <a:ea typeface="微软雅黑" panose="020B0503020204020204" pitchFamily="34" charset="-122"/>
              </a:rPr>
              <a:t>例题</a:t>
            </a:r>
            <a:r>
              <a:rPr lang="zh-CN" altLang="zh-CN" sz="3200" dirty="0">
                <a:solidFill>
                  <a:schemeClr val="tx1"/>
                </a:solidFill>
                <a:latin typeface="微软雅黑" panose="020B0503020204020204" pitchFamily="34" charset="-122"/>
                <a:ea typeface="微软雅黑" panose="020B0503020204020204" pitchFamily="34" charset="-122"/>
              </a:rPr>
              <a:t>6</a:t>
            </a:r>
            <a:r>
              <a:rPr lang="zh-CN" altLang="en-US" sz="3200" dirty="0">
                <a:solidFill>
                  <a:schemeClr val="tx1"/>
                </a:solidFill>
                <a:latin typeface="微软雅黑" panose="020B0503020204020204" pitchFamily="34" charset="-122"/>
                <a:ea typeface="微软雅黑" panose="020B0503020204020204" pitchFamily="34" charset="-122"/>
              </a:rPr>
              <a:t>多选题</a:t>
            </a:r>
            <a:r>
              <a:rPr lang="en-US" altLang="zh-CN" sz="3200" dirty="0">
                <a:solidFill>
                  <a:schemeClr val="tx1"/>
                </a:solidFill>
                <a:latin typeface="微软雅黑" panose="020B0503020204020204" pitchFamily="34" charset="-122"/>
                <a:ea typeface="微软雅黑" panose="020B0503020204020204" pitchFamily="34" charset="-122"/>
              </a:rPr>
              <a:t>】</a:t>
            </a:r>
            <a:r>
              <a:rPr lang="zh-CN" altLang="en-US" sz="3200" dirty="0">
                <a:solidFill>
                  <a:schemeClr val="tx1"/>
                </a:solidFill>
                <a:latin typeface="微软雅黑" panose="020B0503020204020204" pitchFamily="34" charset="-122"/>
                <a:ea typeface="微软雅黑" panose="020B0503020204020204" pitchFamily="34" charset="-122"/>
              </a:rPr>
              <a:t>下列方法中，适用于企业战略控制的有</a:t>
            </a:r>
            <a:r>
              <a:rPr lang="en-US" altLang="zh-CN" sz="3200" dirty="0">
                <a:solidFill>
                  <a:schemeClr val="tx1"/>
                </a:solidFill>
                <a:latin typeface="微软雅黑" panose="020B0503020204020204" pitchFamily="34" charset="-122"/>
                <a:ea typeface="微软雅黑" panose="020B0503020204020204" pitchFamily="34" charset="-122"/>
              </a:rPr>
              <a:t>(   )</a:t>
            </a:r>
            <a:r>
              <a:rPr lang="zh-CN" altLang="en-US" sz="3200" dirty="0">
                <a:solidFill>
                  <a:schemeClr val="tx1"/>
                </a:solidFill>
                <a:latin typeface="微软雅黑" panose="020B0503020204020204" pitchFamily="34" charset="-122"/>
                <a:ea typeface="微软雅黑" panose="020B0503020204020204" pitchFamily="34" charset="-122"/>
              </a:rPr>
              <a:t>。</a:t>
            </a:r>
          </a:p>
          <a:p>
            <a:pPr>
              <a:lnSpc>
                <a:spcPct val="170000"/>
              </a:lnSpc>
            </a:pPr>
            <a:r>
              <a:rPr lang="en-US" altLang="zh-CN" sz="3200" dirty="0">
                <a:solidFill>
                  <a:schemeClr val="tx1"/>
                </a:solidFill>
                <a:latin typeface="微软雅黑" panose="020B0503020204020204" pitchFamily="34" charset="-122"/>
                <a:ea typeface="微软雅黑" panose="020B0503020204020204" pitchFamily="34" charset="-122"/>
              </a:rPr>
              <a:t>A.</a:t>
            </a:r>
            <a:r>
              <a:rPr lang="zh-CN" altLang="en-US" sz="3200" dirty="0">
                <a:solidFill>
                  <a:schemeClr val="tx1"/>
                </a:solidFill>
                <a:latin typeface="微软雅黑" panose="020B0503020204020204" pitchFamily="34" charset="-122"/>
                <a:ea typeface="微软雅黑" panose="020B0503020204020204" pitchFamily="34" charset="-122"/>
              </a:rPr>
              <a:t>杜邦分析法</a:t>
            </a:r>
          </a:p>
          <a:p>
            <a:pPr>
              <a:lnSpc>
                <a:spcPct val="170000"/>
              </a:lnSpc>
            </a:pPr>
            <a:r>
              <a:rPr lang="en-US" altLang="zh-CN" sz="3200" dirty="0">
                <a:solidFill>
                  <a:schemeClr val="tx1"/>
                </a:solidFill>
                <a:latin typeface="微软雅黑" panose="020B0503020204020204" pitchFamily="34" charset="-122"/>
                <a:ea typeface="微软雅黑" panose="020B0503020204020204" pitchFamily="34" charset="-122"/>
              </a:rPr>
              <a:t>B.PEST</a:t>
            </a:r>
            <a:r>
              <a:rPr lang="zh-CN" altLang="en-US" sz="3200" dirty="0">
                <a:solidFill>
                  <a:schemeClr val="tx1"/>
                </a:solidFill>
                <a:latin typeface="微软雅黑" panose="020B0503020204020204" pitchFamily="34" charset="-122"/>
                <a:ea typeface="微软雅黑" panose="020B0503020204020204" pitchFamily="34" charset="-122"/>
              </a:rPr>
              <a:t>分析法</a:t>
            </a:r>
          </a:p>
          <a:p>
            <a:pPr>
              <a:lnSpc>
                <a:spcPct val="170000"/>
              </a:lnSpc>
            </a:pPr>
            <a:r>
              <a:rPr lang="en-US" altLang="zh-CN" sz="3200" dirty="0">
                <a:solidFill>
                  <a:schemeClr val="tx1"/>
                </a:solidFill>
                <a:latin typeface="微软雅黑" panose="020B0503020204020204" pitchFamily="34" charset="-122"/>
                <a:ea typeface="微软雅黑" panose="020B0503020204020204" pitchFamily="34" charset="-122"/>
              </a:rPr>
              <a:t>C.</a:t>
            </a:r>
            <a:r>
              <a:rPr lang="zh-CN" altLang="en-US" sz="3200" dirty="0">
                <a:solidFill>
                  <a:schemeClr val="tx1"/>
                </a:solidFill>
                <a:latin typeface="微软雅黑" panose="020B0503020204020204" pitchFamily="34" charset="-122"/>
                <a:ea typeface="微软雅黑" panose="020B0503020204020204" pitchFamily="34" charset="-122"/>
              </a:rPr>
              <a:t>波士顿矩阵分析法</a:t>
            </a:r>
          </a:p>
          <a:p>
            <a:pPr>
              <a:lnSpc>
                <a:spcPct val="170000"/>
              </a:lnSpc>
            </a:pPr>
            <a:r>
              <a:rPr lang="en-US" altLang="zh-CN" sz="3200" dirty="0">
                <a:solidFill>
                  <a:schemeClr val="tx1"/>
                </a:solidFill>
                <a:latin typeface="微软雅黑" panose="020B0503020204020204" pitchFamily="34" charset="-122"/>
                <a:ea typeface="微软雅黑" panose="020B0503020204020204" pitchFamily="34" charset="-122"/>
              </a:rPr>
              <a:t>D.</a:t>
            </a:r>
            <a:r>
              <a:rPr lang="zh-CN" altLang="en-US" sz="3200" dirty="0">
                <a:solidFill>
                  <a:schemeClr val="tx1"/>
                </a:solidFill>
                <a:latin typeface="微软雅黑" panose="020B0503020204020204" pitchFamily="34" charset="-122"/>
                <a:ea typeface="微软雅黑" panose="020B0503020204020204" pitchFamily="34" charset="-122"/>
              </a:rPr>
              <a:t>利润计划轮盘</a:t>
            </a:r>
          </a:p>
          <a:p>
            <a:pPr>
              <a:lnSpc>
                <a:spcPct val="170000"/>
              </a:lnSpc>
            </a:pPr>
            <a:r>
              <a:rPr lang="en-US" altLang="zh-CN" sz="3200" dirty="0">
                <a:solidFill>
                  <a:schemeClr val="tx1"/>
                </a:solidFill>
                <a:latin typeface="微软雅黑" panose="020B0503020204020204" pitchFamily="34" charset="-122"/>
                <a:ea typeface="微软雅黑" panose="020B0503020204020204" pitchFamily="34" charset="-122"/>
              </a:rPr>
              <a:t>E.</a:t>
            </a:r>
            <a:r>
              <a:rPr lang="zh-CN" altLang="en-US" sz="3200" dirty="0">
                <a:solidFill>
                  <a:schemeClr val="tx1"/>
                </a:solidFill>
                <a:latin typeface="微软雅黑" panose="020B0503020204020204" pitchFamily="34" charset="-122"/>
                <a:ea typeface="微软雅黑" panose="020B0503020204020204" pitchFamily="34" charset="-122"/>
              </a:rPr>
              <a:t>平衡计分卡</a:t>
            </a:r>
          </a:p>
          <a:p>
            <a:pPr>
              <a:lnSpc>
                <a:spcPct val="170000"/>
              </a:lnSpc>
            </a:pPr>
            <a:r>
              <a:rPr lang="zh-CN" altLang="en-US" sz="3200" dirty="0">
                <a:solidFill>
                  <a:schemeClr val="tx1"/>
                </a:solidFill>
                <a:latin typeface="微软雅黑" panose="020B0503020204020204" pitchFamily="34" charset="-122"/>
                <a:ea typeface="微软雅黑" panose="020B0503020204020204" pitchFamily="34" charset="-122"/>
              </a:rPr>
              <a:t>参考答案：</a:t>
            </a:r>
            <a:r>
              <a:rPr lang="en-US" altLang="zh-CN" sz="3200" dirty="0">
                <a:solidFill>
                  <a:schemeClr val="tx1"/>
                </a:solidFill>
                <a:latin typeface="微软雅黑" panose="020B0503020204020204" pitchFamily="34" charset="-122"/>
                <a:ea typeface="微软雅黑" panose="020B0503020204020204" pitchFamily="34" charset="-122"/>
              </a:rPr>
              <a:t>ADE</a:t>
            </a:r>
          </a:p>
        </p:txBody>
      </p:sp>
    </p:spTree>
    <p:extLst>
      <p:ext uri="{BB962C8B-B14F-4D97-AF65-F5344CB8AC3E}">
        <p14:creationId xmlns:p14="http://schemas.microsoft.com/office/powerpoint/2010/main" val="37993268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nSpc>
                <a:spcPct val="150000"/>
              </a:lnSpc>
            </a:pPr>
            <a:br>
              <a:rPr lang="en-US" altLang="zh-CN" b="1" dirty="0">
                <a:solidFill>
                  <a:schemeClr val="tx1"/>
                </a:solidFill>
                <a:latin typeface="微软雅黑" panose="020B0503020204020204" pitchFamily="34" charset="-122"/>
                <a:ea typeface="微软雅黑" panose="020B0503020204020204" pitchFamily="34" charset="-122"/>
              </a:rPr>
            </a:br>
            <a:br>
              <a:rPr lang="zh-CN" altLang="en-US" sz="2700" b="1" dirty="0">
                <a:solidFill>
                  <a:schemeClr val="tx1"/>
                </a:solidFill>
                <a:latin typeface="微软雅黑" panose="020B0503020204020204" pitchFamily="34" charset="-122"/>
                <a:ea typeface="微软雅黑" panose="020B0503020204020204" pitchFamily="34" charset="-122"/>
              </a:rPr>
            </a:br>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6" name="内容占位符 5">
            <a:extLst>
              <a:ext uri="{FF2B5EF4-FFF2-40B4-BE49-F238E27FC236}">
                <a16:creationId xmlns:a16="http://schemas.microsoft.com/office/drawing/2014/main" id="{78254C16-5A2E-4670-AA64-B2DD27AA763F}"/>
              </a:ext>
            </a:extLst>
          </p:cNvPr>
          <p:cNvSpPr>
            <a:spLocks noGrp="1"/>
          </p:cNvSpPr>
          <p:nvPr>
            <p:ph idx="1"/>
          </p:nvPr>
        </p:nvSpPr>
        <p:spPr>
          <a:xfrm>
            <a:off x="425325" y="627534"/>
            <a:ext cx="8229600" cy="3816424"/>
          </a:xfrm>
        </p:spPr>
        <p:txBody>
          <a:bodyPr>
            <a:normAutofit fontScale="25000" lnSpcReduction="20000"/>
          </a:bodyPr>
          <a:lstStyle/>
          <a:p>
            <a:pPr algn="ctr">
              <a:lnSpc>
                <a:spcPct val="170000"/>
              </a:lnSpc>
            </a:pPr>
            <a:r>
              <a:rPr lang="zh-CN" altLang="en-US" sz="8000" dirty="0">
                <a:solidFill>
                  <a:schemeClr val="tx1"/>
                </a:solidFill>
                <a:latin typeface="微软雅黑" panose="020B0503020204020204" pitchFamily="34" charset="-122"/>
                <a:ea typeface="微软雅黑" panose="020B0503020204020204" pitchFamily="34" charset="-122"/>
              </a:rPr>
              <a:t>第二节 企业战略分析</a:t>
            </a:r>
            <a:endParaRPr lang="en-US" altLang="zh-CN" sz="80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6200" dirty="0">
                <a:solidFill>
                  <a:schemeClr val="tx1"/>
                </a:solidFill>
                <a:latin typeface="微软雅黑" panose="020B0503020204020204" pitchFamily="34" charset="-122"/>
                <a:ea typeface="微软雅黑" panose="020B0503020204020204" pitchFamily="34" charset="-122"/>
              </a:rPr>
              <a:t>一、企业外部环境分析</a:t>
            </a:r>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70000"/>
              </a:lnSpc>
            </a:pPr>
            <a:br>
              <a:rPr lang="zh-CN" altLang="en-US" sz="3200" dirty="0">
                <a:solidFill>
                  <a:schemeClr val="tx1"/>
                </a:solidFill>
                <a:latin typeface="微软雅黑" panose="020B0503020204020204" pitchFamily="34" charset="-122"/>
                <a:ea typeface="微软雅黑" panose="020B0503020204020204" pitchFamily="34" charset="-122"/>
              </a:rPr>
            </a:br>
            <a:r>
              <a:rPr lang="en-US" altLang="zh-CN" sz="6200" dirty="0">
                <a:solidFill>
                  <a:schemeClr val="tx1"/>
                </a:solidFill>
                <a:latin typeface="微软雅黑" panose="020B0503020204020204" pitchFamily="34" charset="-122"/>
                <a:ea typeface="微软雅黑" panose="020B0503020204020204" pitchFamily="34" charset="-122"/>
              </a:rPr>
              <a:t>(</a:t>
            </a:r>
            <a:r>
              <a:rPr lang="zh-CN" altLang="en-US" sz="6200" dirty="0">
                <a:solidFill>
                  <a:schemeClr val="tx1"/>
                </a:solidFill>
                <a:latin typeface="微软雅黑" panose="020B0503020204020204" pitchFamily="34" charset="-122"/>
                <a:ea typeface="微软雅黑" panose="020B0503020204020204" pitchFamily="34" charset="-122"/>
              </a:rPr>
              <a:t>一</a:t>
            </a:r>
            <a:r>
              <a:rPr lang="en-US" altLang="zh-CN" sz="6200" dirty="0">
                <a:solidFill>
                  <a:schemeClr val="tx1"/>
                </a:solidFill>
                <a:latin typeface="微软雅黑" panose="020B0503020204020204" pitchFamily="34" charset="-122"/>
                <a:ea typeface="微软雅黑" panose="020B0503020204020204" pitchFamily="34" charset="-122"/>
              </a:rPr>
              <a:t>)</a:t>
            </a:r>
            <a:r>
              <a:rPr lang="zh-CN" altLang="en-US" sz="6200" dirty="0">
                <a:solidFill>
                  <a:schemeClr val="tx1"/>
                </a:solidFill>
                <a:latin typeface="微软雅黑" panose="020B0503020204020204" pitchFamily="34" charset="-122"/>
                <a:ea typeface="微软雅黑" panose="020B0503020204020204" pitchFamily="34" charset="-122"/>
              </a:rPr>
              <a:t>宏观环境分析：</a:t>
            </a:r>
            <a:r>
              <a:rPr lang="en-US" altLang="zh-CN" sz="6200" dirty="0">
                <a:solidFill>
                  <a:schemeClr val="tx1"/>
                </a:solidFill>
                <a:latin typeface="微软雅黑" panose="020B0503020204020204" pitchFamily="34" charset="-122"/>
                <a:ea typeface="微软雅黑" panose="020B0503020204020204" pitchFamily="34" charset="-122"/>
              </a:rPr>
              <a:t>PESTEL</a:t>
            </a:r>
            <a:r>
              <a:rPr lang="zh-CN" altLang="en-US" sz="6200" dirty="0">
                <a:solidFill>
                  <a:schemeClr val="tx1"/>
                </a:solidFill>
                <a:latin typeface="微软雅黑" panose="020B0503020204020204" pitchFamily="34" charset="-122"/>
                <a:ea typeface="微软雅黑" panose="020B0503020204020204" pitchFamily="34" charset="-122"/>
              </a:rPr>
              <a:t>分析法</a:t>
            </a:r>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6200" dirty="0">
                <a:solidFill>
                  <a:schemeClr val="tx1"/>
                </a:solidFill>
                <a:latin typeface="微软雅黑" panose="020B0503020204020204" pitchFamily="34" charset="-122"/>
                <a:ea typeface="微软雅黑" panose="020B0503020204020204" pitchFamily="34" charset="-122"/>
              </a:rPr>
              <a:t>1</a:t>
            </a:r>
            <a:r>
              <a:rPr lang="zh-CN" altLang="en-US" sz="6200" dirty="0">
                <a:solidFill>
                  <a:schemeClr val="tx1"/>
                </a:solidFill>
                <a:latin typeface="微软雅黑" panose="020B0503020204020204" pitchFamily="34" charset="-122"/>
                <a:ea typeface="微软雅黑" panose="020B0503020204020204" pitchFamily="34" charset="-122"/>
              </a:rPr>
              <a:t>、政治环境</a:t>
            </a:r>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6200" dirty="0">
                <a:solidFill>
                  <a:schemeClr val="tx1"/>
                </a:solidFill>
                <a:latin typeface="微软雅黑" panose="020B0503020204020204" pitchFamily="34" charset="-122"/>
                <a:ea typeface="微软雅黑" panose="020B0503020204020204" pitchFamily="34" charset="-122"/>
              </a:rPr>
              <a:t>2</a:t>
            </a:r>
            <a:r>
              <a:rPr lang="zh-CN" altLang="en-US" sz="6200" dirty="0">
                <a:solidFill>
                  <a:schemeClr val="tx1"/>
                </a:solidFill>
                <a:latin typeface="微软雅黑" panose="020B0503020204020204" pitchFamily="34" charset="-122"/>
                <a:ea typeface="微软雅黑" panose="020B0503020204020204" pitchFamily="34" charset="-122"/>
              </a:rPr>
              <a:t>、社会环境</a:t>
            </a:r>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6200" dirty="0">
                <a:solidFill>
                  <a:schemeClr val="tx1"/>
                </a:solidFill>
                <a:latin typeface="微软雅黑" panose="020B0503020204020204" pitchFamily="34" charset="-122"/>
                <a:ea typeface="微软雅黑" panose="020B0503020204020204" pitchFamily="34" charset="-122"/>
              </a:rPr>
              <a:t>3</a:t>
            </a:r>
            <a:r>
              <a:rPr lang="zh-CN" altLang="en-US" sz="6200" dirty="0">
                <a:solidFill>
                  <a:schemeClr val="tx1"/>
                </a:solidFill>
                <a:latin typeface="微软雅黑" panose="020B0503020204020204" pitchFamily="34" charset="-122"/>
                <a:ea typeface="微软雅黑" panose="020B0503020204020204" pitchFamily="34" charset="-122"/>
              </a:rPr>
              <a:t>、经济环境</a:t>
            </a:r>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6200" dirty="0">
                <a:solidFill>
                  <a:schemeClr val="tx1"/>
                </a:solidFill>
                <a:latin typeface="微软雅黑" panose="020B0503020204020204" pitchFamily="34" charset="-122"/>
                <a:ea typeface="微软雅黑" panose="020B0503020204020204" pitchFamily="34" charset="-122"/>
              </a:rPr>
              <a:t>4</a:t>
            </a:r>
            <a:r>
              <a:rPr lang="zh-CN" altLang="en-US" sz="6200" dirty="0">
                <a:solidFill>
                  <a:schemeClr val="tx1"/>
                </a:solidFill>
                <a:latin typeface="微软雅黑" panose="020B0503020204020204" pitchFamily="34" charset="-122"/>
                <a:ea typeface="微软雅黑" panose="020B0503020204020204" pitchFamily="34" charset="-122"/>
              </a:rPr>
              <a:t>、科技环境</a:t>
            </a:r>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6200" dirty="0">
                <a:solidFill>
                  <a:schemeClr val="tx1"/>
                </a:solidFill>
                <a:latin typeface="微软雅黑" panose="020B0503020204020204" pitchFamily="34" charset="-122"/>
                <a:ea typeface="微软雅黑" panose="020B0503020204020204" pitchFamily="34" charset="-122"/>
              </a:rPr>
              <a:t>5</a:t>
            </a:r>
            <a:r>
              <a:rPr lang="zh-CN" altLang="en-US" sz="6200" dirty="0">
                <a:solidFill>
                  <a:schemeClr val="tx1"/>
                </a:solidFill>
                <a:latin typeface="微软雅黑" panose="020B0503020204020204" pitchFamily="34" charset="-122"/>
                <a:ea typeface="微软雅黑" panose="020B0503020204020204" pitchFamily="34" charset="-122"/>
              </a:rPr>
              <a:t>、生态环境</a:t>
            </a:r>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6200" dirty="0">
                <a:solidFill>
                  <a:schemeClr val="tx1"/>
                </a:solidFill>
                <a:latin typeface="微软雅黑" panose="020B0503020204020204" pitchFamily="34" charset="-122"/>
                <a:ea typeface="微软雅黑" panose="020B0503020204020204" pitchFamily="34" charset="-122"/>
              </a:rPr>
              <a:t>6</a:t>
            </a:r>
            <a:r>
              <a:rPr lang="zh-CN" altLang="en-US" sz="6200" dirty="0">
                <a:solidFill>
                  <a:schemeClr val="tx1"/>
                </a:solidFill>
                <a:latin typeface="微软雅黑" panose="020B0503020204020204" pitchFamily="34" charset="-122"/>
                <a:ea typeface="微软雅黑" panose="020B0503020204020204" pitchFamily="34" charset="-122"/>
              </a:rPr>
              <a:t>、法律环境</a:t>
            </a:r>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32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1085636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nSpc>
                <a:spcPct val="150000"/>
              </a:lnSpc>
            </a:pPr>
            <a:br>
              <a:rPr lang="en-US" altLang="zh-CN" b="1" dirty="0">
                <a:solidFill>
                  <a:schemeClr val="tx1"/>
                </a:solidFill>
                <a:latin typeface="微软雅黑" panose="020B0503020204020204" pitchFamily="34" charset="-122"/>
                <a:ea typeface="微软雅黑" panose="020B0503020204020204" pitchFamily="34" charset="-122"/>
              </a:rPr>
            </a:br>
            <a:br>
              <a:rPr lang="zh-CN" altLang="en-US" sz="2700" b="1" dirty="0">
                <a:solidFill>
                  <a:schemeClr val="tx1"/>
                </a:solidFill>
                <a:latin typeface="微软雅黑" panose="020B0503020204020204" pitchFamily="34" charset="-122"/>
                <a:ea typeface="微软雅黑" panose="020B0503020204020204" pitchFamily="34" charset="-122"/>
              </a:rPr>
            </a:br>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6" name="内容占位符 5">
            <a:extLst>
              <a:ext uri="{FF2B5EF4-FFF2-40B4-BE49-F238E27FC236}">
                <a16:creationId xmlns:a16="http://schemas.microsoft.com/office/drawing/2014/main" id="{78254C16-5A2E-4670-AA64-B2DD27AA763F}"/>
              </a:ext>
            </a:extLst>
          </p:cNvPr>
          <p:cNvSpPr>
            <a:spLocks noGrp="1"/>
          </p:cNvSpPr>
          <p:nvPr>
            <p:ph idx="1"/>
          </p:nvPr>
        </p:nvSpPr>
        <p:spPr>
          <a:xfrm>
            <a:off x="425325" y="627534"/>
            <a:ext cx="8229600" cy="3816424"/>
          </a:xfrm>
        </p:spPr>
        <p:txBody>
          <a:bodyPr>
            <a:normAutofit fontScale="25000" lnSpcReduction="20000"/>
          </a:bodyPr>
          <a:lstStyle/>
          <a:p>
            <a:pPr>
              <a:lnSpc>
                <a:spcPct val="170000"/>
              </a:lnSpc>
            </a:pPr>
            <a:r>
              <a:rPr lang="en-US" altLang="zh-CN" sz="6200" dirty="0">
                <a:solidFill>
                  <a:schemeClr val="tx1"/>
                </a:solidFill>
                <a:latin typeface="微软雅黑" panose="020B0503020204020204" pitchFamily="34" charset="-122"/>
                <a:ea typeface="微软雅黑" panose="020B0503020204020204" pitchFamily="34" charset="-122"/>
              </a:rPr>
              <a:t>(</a:t>
            </a:r>
            <a:r>
              <a:rPr lang="zh-CN" altLang="en-US" sz="6200" dirty="0">
                <a:solidFill>
                  <a:schemeClr val="tx1"/>
                </a:solidFill>
                <a:latin typeface="微软雅黑" panose="020B0503020204020204" pitchFamily="34" charset="-122"/>
                <a:ea typeface="微软雅黑" panose="020B0503020204020204" pitchFamily="34" charset="-122"/>
              </a:rPr>
              <a:t>二</a:t>
            </a:r>
            <a:r>
              <a:rPr lang="en-US" altLang="zh-CN" sz="6200" dirty="0">
                <a:solidFill>
                  <a:schemeClr val="tx1"/>
                </a:solidFill>
                <a:latin typeface="微软雅黑" panose="020B0503020204020204" pitchFamily="34" charset="-122"/>
                <a:ea typeface="微软雅黑" panose="020B0503020204020204" pitchFamily="34" charset="-122"/>
              </a:rPr>
              <a:t>)</a:t>
            </a:r>
            <a:r>
              <a:rPr lang="zh-CN" altLang="en-US" sz="6200" dirty="0">
                <a:solidFill>
                  <a:schemeClr val="tx1"/>
                </a:solidFill>
                <a:latin typeface="微软雅黑" panose="020B0503020204020204" pitchFamily="34" charset="-122"/>
                <a:ea typeface="微软雅黑" panose="020B0503020204020204" pitchFamily="34" charset="-122"/>
              </a:rPr>
              <a:t>行业环境分析方法</a:t>
            </a:r>
          </a:p>
          <a:p>
            <a:pPr>
              <a:lnSpc>
                <a:spcPct val="170000"/>
              </a:lnSpc>
            </a:pPr>
            <a:r>
              <a:rPr lang="en-US" altLang="zh-CN" sz="6200" dirty="0">
                <a:solidFill>
                  <a:schemeClr val="tx1"/>
                </a:solidFill>
                <a:latin typeface="微软雅黑" panose="020B0503020204020204" pitchFamily="34" charset="-122"/>
                <a:ea typeface="微软雅黑" panose="020B0503020204020204" pitchFamily="34" charset="-122"/>
              </a:rPr>
              <a:t>1</a:t>
            </a:r>
            <a:r>
              <a:rPr lang="zh-CN" altLang="en-US" sz="6200" dirty="0">
                <a:solidFill>
                  <a:schemeClr val="tx1"/>
                </a:solidFill>
                <a:latin typeface="微软雅黑" panose="020B0503020204020204" pitchFamily="34" charset="-122"/>
                <a:ea typeface="微软雅黑" panose="020B0503020204020204" pitchFamily="34" charset="-122"/>
              </a:rPr>
              <a:t>、行业生命周期分析</a:t>
            </a:r>
          </a:p>
          <a:p>
            <a:pPr>
              <a:lnSpc>
                <a:spcPct val="170000"/>
              </a:lnSpc>
            </a:pPr>
            <a:r>
              <a:rPr lang="zh-CN" altLang="en-US" sz="6200" dirty="0">
                <a:solidFill>
                  <a:schemeClr val="tx1"/>
                </a:solidFill>
                <a:latin typeface="微软雅黑" panose="020B0503020204020204" pitchFamily="34" charset="-122"/>
                <a:ea typeface="微软雅黑" panose="020B0503020204020204" pitchFamily="34" charset="-122"/>
              </a:rPr>
              <a:t>行业生命周期是行业演进的动态过程，同任何事物一样，每一行业都有自己产生和衰退的过程。行业生命周期分为四个阶段</a:t>
            </a:r>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6200" dirty="0">
                <a:solidFill>
                  <a:schemeClr val="tx1"/>
                </a:solidFill>
                <a:latin typeface="微软雅黑" panose="020B0503020204020204" pitchFamily="34" charset="-122"/>
                <a:ea typeface="微软雅黑" panose="020B0503020204020204" pitchFamily="34" charset="-122"/>
              </a:rPr>
              <a:t>（</a:t>
            </a:r>
            <a:r>
              <a:rPr lang="en-US" altLang="zh-CN" sz="6200" dirty="0">
                <a:solidFill>
                  <a:schemeClr val="tx1"/>
                </a:solidFill>
                <a:latin typeface="微软雅黑" panose="020B0503020204020204" pitchFamily="34" charset="-122"/>
                <a:ea typeface="微软雅黑" panose="020B0503020204020204" pitchFamily="34" charset="-122"/>
              </a:rPr>
              <a:t>1</a:t>
            </a:r>
            <a:r>
              <a:rPr lang="zh-CN" altLang="en-US" sz="6200" dirty="0">
                <a:solidFill>
                  <a:schemeClr val="tx1"/>
                </a:solidFill>
                <a:latin typeface="微软雅黑" panose="020B0503020204020204" pitchFamily="34" charset="-122"/>
                <a:ea typeface="微软雅黑" panose="020B0503020204020204" pitchFamily="34" charset="-122"/>
              </a:rPr>
              <a:t>）形成期</a:t>
            </a:r>
            <a:r>
              <a:rPr lang="en-US" altLang="zh-CN" sz="6200" dirty="0">
                <a:solidFill>
                  <a:schemeClr val="tx1"/>
                </a:solidFill>
                <a:latin typeface="微软雅黑" panose="020B0503020204020204" pitchFamily="34" charset="-122"/>
                <a:ea typeface="微软雅黑" panose="020B0503020204020204" pitchFamily="34" charset="-122"/>
              </a:rPr>
              <a:t>    </a:t>
            </a:r>
            <a:r>
              <a:rPr lang="zh-CN" altLang="en-US" sz="6200" dirty="0">
                <a:solidFill>
                  <a:schemeClr val="tx1"/>
                </a:solidFill>
                <a:latin typeface="微软雅黑" panose="020B0503020204020204" pitchFamily="34" charset="-122"/>
                <a:ea typeface="微软雅黑" panose="020B0503020204020204" pitchFamily="34" charset="-122"/>
              </a:rPr>
              <a:t>（</a:t>
            </a:r>
            <a:r>
              <a:rPr lang="en-US" altLang="zh-CN" sz="6200" dirty="0">
                <a:solidFill>
                  <a:schemeClr val="tx1"/>
                </a:solidFill>
                <a:latin typeface="微软雅黑" panose="020B0503020204020204" pitchFamily="34" charset="-122"/>
                <a:ea typeface="微软雅黑" panose="020B0503020204020204" pitchFamily="34" charset="-122"/>
              </a:rPr>
              <a:t>2</a:t>
            </a:r>
            <a:r>
              <a:rPr lang="zh-CN" altLang="en-US" sz="6200" dirty="0">
                <a:solidFill>
                  <a:schemeClr val="tx1"/>
                </a:solidFill>
                <a:latin typeface="微软雅黑" panose="020B0503020204020204" pitchFamily="34" charset="-122"/>
                <a:ea typeface="微软雅黑" panose="020B0503020204020204" pitchFamily="34" charset="-122"/>
              </a:rPr>
              <a:t>）成长期</a:t>
            </a:r>
            <a:r>
              <a:rPr lang="en-US" altLang="zh-CN" sz="6200" dirty="0">
                <a:solidFill>
                  <a:schemeClr val="tx1"/>
                </a:solidFill>
                <a:latin typeface="微软雅黑" panose="020B0503020204020204" pitchFamily="34" charset="-122"/>
                <a:ea typeface="微软雅黑" panose="020B0503020204020204" pitchFamily="34" charset="-122"/>
              </a:rPr>
              <a:t>   </a:t>
            </a:r>
            <a:r>
              <a:rPr lang="zh-CN" altLang="en-US" sz="6200" dirty="0">
                <a:solidFill>
                  <a:schemeClr val="tx1"/>
                </a:solidFill>
                <a:latin typeface="微软雅黑" panose="020B0503020204020204" pitchFamily="34" charset="-122"/>
                <a:ea typeface="微软雅黑" panose="020B0503020204020204" pitchFamily="34" charset="-122"/>
              </a:rPr>
              <a:t>（</a:t>
            </a:r>
            <a:r>
              <a:rPr lang="en-US" altLang="zh-CN" sz="6200" dirty="0">
                <a:solidFill>
                  <a:schemeClr val="tx1"/>
                </a:solidFill>
                <a:latin typeface="微软雅黑" panose="020B0503020204020204" pitchFamily="34" charset="-122"/>
                <a:ea typeface="微软雅黑" panose="020B0503020204020204" pitchFamily="34" charset="-122"/>
              </a:rPr>
              <a:t>3</a:t>
            </a:r>
            <a:r>
              <a:rPr lang="zh-CN" altLang="en-US" sz="6200" dirty="0">
                <a:solidFill>
                  <a:schemeClr val="tx1"/>
                </a:solidFill>
                <a:latin typeface="微软雅黑" panose="020B0503020204020204" pitchFamily="34" charset="-122"/>
                <a:ea typeface="微软雅黑" panose="020B0503020204020204" pitchFamily="34" charset="-122"/>
              </a:rPr>
              <a:t>）成熟期</a:t>
            </a:r>
            <a:r>
              <a:rPr lang="en-US" altLang="zh-CN" sz="6200" dirty="0">
                <a:solidFill>
                  <a:schemeClr val="tx1"/>
                </a:solidFill>
                <a:latin typeface="微软雅黑" panose="020B0503020204020204" pitchFamily="34" charset="-122"/>
                <a:ea typeface="微软雅黑" panose="020B0503020204020204" pitchFamily="34" charset="-122"/>
              </a:rPr>
              <a:t>   </a:t>
            </a:r>
            <a:r>
              <a:rPr lang="zh-CN" altLang="en-US" sz="6200" dirty="0">
                <a:solidFill>
                  <a:schemeClr val="tx1"/>
                </a:solidFill>
                <a:latin typeface="微软雅黑" panose="020B0503020204020204" pitchFamily="34" charset="-122"/>
                <a:ea typeface="微软雅黑" panose="020B0503020204020204" pitchFamily="34" charset="-122"/>
              </a:rPr>
              <a:t>（</a:t>
            </a:r>
            <a:r>
              <a:rPr lang="en-US" altLang="zh-CN" sz="6200" dirty="0">
                <a:solidFill>
                  <a:schemeClr val="tx1"/>
                </a:solidFill>
                <a:latin typeface="微软雅黑" panose="020B0503020204020204" pitchFamily="34" charset="-122"/>
                <a:ea typeface="微软雅黑" panose="020B0503020204020204" pitchFamily="34" charset="-122"/>
              </a:rPr>
              <a:t>4</a:t>
            </a:r>
            <a:r>
              <a:rPr lang="zh-CN" altLang="en-US" sz="6200" dirty="0">
                <a:solidFill>
                  <a:schemeClr val="tx1"/>
                </a:solidFill>
                <a:latin typeface="微软雅黑" panose="020B0503020204020204" pitchFamily="34" charset="-122"/>
                <a:ea typeface="微软雅黑" panose="020B0503020204020204" pitchFamily="34" charset="-122"/>
              </a:rPr>
              <a:t>）衰退期</a:t>
            </a:r>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6200" dirty="0">
                <a:solidFill>
                  <a:schemeClr val="tx1"/>
                </a:solidFill>
                <a:latin typeface="微软雅黑" panose="020B0503020204020204" pitchFamily="34" charset="-122"/>
                <a:ea typeface="微软雅黑" panose="020B0503020204020204" pitchFamily="34" charset="-122"/>
              </a:rPr>
              <a:t>【</a:t>
            </a:r>
            <a:r>
              <a:rPr lang="zh-CN" altLang="en-US" sz="6200" dirty="0">
                <a:solidFill>
                  <a:schemeClr val="tx1"/>
                </a:solidFill>
                <a:latin typeface="微软雅黑" panose="020B0503020204020204" pitchFamily="34" charset="-122"/>
                <a:ea typeface="微软雅黑" panose="020B0503020204020204" pitchFamily="34" charset="-122"/>
              </a:rPr>
              <a:t>例题</a:t>
            </a:r>
            <a:r>
              <a:rPr lang="zh-CN" altLang="zh-CN" sz="6200" dirty="0">
                <a:solidFill>
                  <a:schemeClr val="tx1"/>
                </a:solidFill>
                <a:latin typeface="微软雅黑" panose="020B0503020204020204" pitchFamily="34" charset="-122"/>
                <a:ea typeface="微软雅黑" panose="020B0503020204020204" pitchFamily="34" charset="-122"/>
              </a:rPr>
              <a:t>7</a:t>
            </a:r>
            <a:r>
              <a:rPr lang="zh-CN" altLang="en-US" sz="6200" dirty="0">
                <a:solidFill>
                  <a:schemeClr val="tx1"/>
                </a:solidFill>
                <a:latin typeface="微软雅黑" panose="020B0503020204020204" pitchFamily="34" charset="-122"/>
                <a:ea typeface="微软雅黑" panose="020B0503020204020204" pitchFamily="34" charset="-122"/>
              </a:rPr>
              <a:t>单选题</a:t>
            </a:r>
            <a:r>
              <a:rPr lang="en-US" altLang="zh-CN" sz="6200" dirty="0">
                <a:solidFill>
                  <a:schemeClr val="tx1"/>
                </a:solidFill>
                <a:latin typeface="微软雅黑" panose="020B0503020204020204" pitchFamily="34" charset="-122"/>
                <a:ea typeface="微软雅黑" panose="020B0503020204020204" pitchFamily="34" charset="-122"/>
              </a:rPr>
              <a:t>】</a:t>
            </a:r>
            <a:r>
              <a:rPr lang="zh-CN" altLang="en-US" sz="6200" dirty="0">
                <a:solidFill>
                  <a:schemeClr val="tx1"/>
                </a:solidFill>
                <a:latin typeface="微软雅黑" panose="020B0503020204020204" pitchFamily="34" charset="-122"/>
                <a:ea typeface="微软雅黑" panose="020B0503020204020204" pitchFamily="34" charset="-122"/>
              </a:rPr>
              <a:t>：从行业生命周期各阶段的特点来看，行业的产品逐渐完善，规模不断扩大，市场迅速扩张，行业内企业的销售额和利润迅速增长，则该行业处于</a:t>
            </a:r>
            <a:r>
              <a:rPr lang="en-US" altLang="zh-CN" sz="6200" dirty="0">
                <a:solidFill>
                  <a:schemeClr val="tx1"/>
                </a:solidFill>
                <a:latin typeface="微软雅黑" panose="020B0503020204020204" pitchFamily="34" charset="-122"/>
                <a:ea typeface="微软雅黑" panose="020B0503020204020204" pitchFamily="34" charset="-122"/>
              </a:rPr>
              <a:t>(</a:t>
            </a:r>
            <a:r>
              <a:rPr lang="zh-CN" altLang="en-US" sz="6200" dirty="0">
                <a:solidFill>
                  <a:schemeClr val="tx1"/>
                </a:solidFill>
                <a:latin typeface="微软雅黑" panose="020B0503020204020204" pitchFamily="34" charset="-122"/>
                <a:ea typeface="微软雅黑" panose="020B0503020204020204" pitchFamily="34" charset="-122"/>
              </a:rPr>
              <a:t>　</a:t>
            </a:r>
            <a:r>
              <a:rPr lang="en-US" altLang="zh-CN" sz="6200" dirty="0">
                <a:solidFill>
                  <a:schemeClr val="tx1"/>
                </a:solidFill>
                <a:latin typeface="微软雅黑" panose="020B0503020204020204" pitchFamily="34" charset="-122"/>
                <a:ea typeface="微软雅黑" panose="020B0503020204020204" pitchFamily="34" charset="-122"/>
              </a:rPr>
              <a:t>)</a:t>
            </a:r>
            <a:r>
              <a:rPr lang="zh-CN" altLang="en-US" sz="6200" dirty="0">
                <a:solidFill>
                  <a:schemeClr val="tx1"/>
                </a:solidFill>
                <a:latin typeface="微软雅黑" panose="020B0503020204020204" pitchFamily="34" charset="-122"/>
                <a:ea typeface="微软雅黑" panose="020B0503020204020204" pitchFamily="34" charset="-122"/>
              </a:rPr>
              <a:t>。</a:t>
            </a:r>
          </a:p>
          <a:p>
            <a:pPr>
              <a:lnSpc>
                <a:spcPct val="170000"/>
              </a:lnSpc>
            </a:pPr>
            <a:r>
              <a:rPr lang="en-US" altLang="zh-CN" sz="6200" dirty="0">
                <a:solidFill>
                  <a:schemeClr val="tx1"/>
                </a:solidFill>
                <a:latin typeface="微软雅黑" panose="020B0503020204020204" pitchFamily="34" charset="-122"/>
                <a:ea typeface="微软雅黑" panose="020B0503020204020204" pitchFamily="34" charset="-122"/>
              </a:rPr>
              <a:t>A.</a:t>
            </a:r>
            <a:r>
              <a:rPr lang="zh-CN" altLang="en-US" sz="6200" dirty="0">
                <a:solidFill>
                  <a:schemeClr val="tx1"/>
                </a:solidFill>
                <a:latin typeface="微软雅黑" panose="020B0503020204020204" pitchFamily="34" charset="-122"/>
                <a:ea typeface="微软雅黑" panose="020B0503020204020204" pitchFamily="34" charset="-122"/>
              </a:rPr>
              <a:t>形成期</a:t>
            </a:r>
            <a:r>
              <a:rPr lang="en-US" altLang="zh-CN" sz="6200" dirty="0">
                <a:solidFill>
                  <a:schemeClr val="tx1"/>
                </a:solidFill>
                <a:latin typeface="微软雅黑" panose="020B0503020204020204" pitchFamily="34" charset="-122"/>
                <a:ea typeface="微软雅黑" panose="020B0503020204020204" pitchFamily="34" charset="-122"/>
              </a:rPr>
              <a:t>      B.</a:t>
            </a:r>
            <a:r>
              <a:rPr lang="zh-CN" altLang="en-US" sz="6200" dirty="0">
                <a:solidFill>
                  <a:schemeClr val="tx1"/>
                </a:solidFill>
                <a:latin typeface="微软雅黑" panose="020B0503020204020204" pitchFamily="34" charset="-122"/>
                <a:ea typeface="微软雅黑" panose="020B0503020204020204" pitchFamily="34" charset="-122"/>
              </a:rPr>
              <a:t>成长期</a:t>
            </a:r>
          </a:p>
          <a:p>
            <a:pPr>
              <a:lnSpc>
                <a:spcPct val="170000"/>
              </a:lnSpc>
            </a:pPr>
            <a:r>
              <a:rPr lang="en-US" altLang="zh-CN" sz="6200" dirty="0">
                <a:solidFill>
                  <a:schemeClr val="tx1"/>
                </a:solidFill>
                <a:latin typeface="微软雅黑" panose="020B0503020204020204" pitchFamily="34" charset="-122"/>
                <a:ea typeface="微软雅黑" panose="020B0503020204020204" pitchFamily="34" charset="-122"/>
              </a:rPr>
              <a:t>C.</a:t>
            </a:r>
            <a:r>
              <a:rPr lang="zh-CN" altLang="en-US" sz="6200" dirty="0">
                <a:solidFill>
                  <a:schemeClr val="tx1"/>
                </a:solidFill>
                <a:latin typeface="微软雅黑" panose="020B0503020204020204" pitchFamily="34" charset="-122"/>
                <a:ea typeface="微软雅黑" panose="020B0503020204020204" pitchFamily="34" charset="-122"/>
              </a:rPr>
              <a:t>成熟期</a:t>
            </a:r>
            <a:r>
              <a:rPr lang="en-US" altLang="zh-CN" sz="6200" dirty="0">
                <a:solidFill>
                  <a:schemeClr val="tx1"/>
                </a:solidFill>
                <a:latin typeface="微软雅黑" panose="020B0503020204020204" pitchFamily="34" charset="-122"/>
                <a:ea typeface="微软雅黑" panose="020B0503020204020204" pitchFamily="34" charset="-122"/>
              </a:rPr>
              <a:t>      D.</a:t>
            </a:r>
            <a:r>
              <a:rPr lang="zh-CN" altLang="en-US" sz="6200" dirty="0">
                <a:solidFill>
                  <a:schemeClr val="tx1"/>
                </a:solidFill>
                <a:latin typeface="微软雅黑" panose="020B0503020204020204" pitchFamily="34" charset="-122"/>
                <a:ea typeface="微软雅黑" panose="020B0503020204020204" pitchFamily="34" charset="-122"/>
              </a:rPr>
              <a:t>衰退期</a:t>
            </a:r>
          </a:p>
          <a:p>
            <a:pPr>
              <a:lnSpc>
                <a:spcPct val="170000"/>
              </a:lnSpc>
            </a:pPr>
            <a:r>
              <a:rPr lang="zh-CN" altLang="en-US" sz="6200" dirty="0">
                <a:solidFill>
                  <a:schemeClr val="tx1"/>
                </a:solidFill>
                <a:latin typeface="微软雅黑" panose="020B0503020204020204" pitchFamily="34" charset="-122"/>
                <a:ea typeface="微软雅黑" panose="020B0503020204020204" pitchFamily="34" charset="-122"/>
              </a:rPr>
              <a:t>参考答案：</a:t>
            </a:r>
            <a:r>
              <a:rPr lang="en-US" altLang="zh-CN" sz="6200" dirty="0">
                <a:solidFill>
                  <a:schemeClr val="tx1"/>
                </a:solidFill>
                <a:latin typeface="微软雅黑" panose="020B0503020204020204" pitchFamily="34" charset="-122"/>
                <a:ea typeface="微软雅黑" panose="020B0503020204020204" pitchFamily="34" charset="-122"/>
              </a:rPr>
              <a:t>B</a:t>
            </a:r>
          </a:p>
          <a:p>
            <a:pPr>
              <a:lnSpc>
                <a:spcPct val="150000"/>
              </a:lnSpc>
            </a:pPr>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50000"/>
              </a:lnSpc>
            </a:pPr>
            <a:br>
              <a:rPr lang="zh-CN" altLang="en-US" sz="3200" dirty="0">
                <a:solidFill>
                  <a:schemeClr val="tx1"/>
                </a:solidFill>
                <a:latin typeface="微软雅黑" panose="020B0503020204020204" pitchFamily="34" charset="-122"/>
                <a:ea typeface="微软雅黑" panose="020B0503020204020204" pitchFamily="34" charset="-122"/>
              </a:rPr>
            </a:br>
            <a:endParaRPr lang="zh-CN" altLang="en-US" sz="32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666905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642106" y="356348"/>
            <a:ext cx="6196588" cy="779707"/>
          </a:xfrm>
        </p:spPr>
        <p:txBody>
          <a:bodyPr>
            <a:normAutofit fontScale="90000"/>
          </a:bodyPr>
          <a:lstStyle/>
          <a:p>
            <a:r>
              <a:rPr lang="zh-CN" altLang="en-US" sz="3000" b="1" dirty="0">
                <a:solidFill>
                  <a:schemeClr val="tx1"/>
                </a:solidFill>
                <a:latin typeface="微软雅黑" panose="020B0503020204020204" pitchFamily="34" charset="-122"/>
                <a:ea typeface="微软雅黑" panose="020B0503020204020204" pitchFamily="34" charset="-122"/>
              </a:rPr>
              <a:t>本次课程内容</a:t>
            </a:r>
            <a:br>
              <a:rPr lang="zh-CN" altLang="en-US" dirty="0"/>
            </a:br>
            <a:endParaRPr lang="zh-CN" altLang="en-US" b="1" dirty="0">
              <a:solidFill>
                <a:srgbClr val="0070C0"/>
              </a:solidFill>
            </a:endParaRPr>
          </a:p>
        </p:txBody>
      </p:sp>
      <p:sp>
        <p:nvSpPr>
          <p:cNvPr id="3" name="文本框 2"/>
          <p:cNvSpPr txBox="1"/>
          <p:nvPr/>
        </p:nvSpPr>
        <p:spPr>
          <a:xfrm>
            <a:off x="827584" y="1059582"/>
            <a:ext cx="7597001" cy="3139321"/>
          </a:xfrm>
          <a:prstGeom prst="rect">
            <a:avLst/>
          </a:prstGeom>
          <a:noFill/>
        </p:spPr>
        <p:txBody>
          <a:bodyPr wrap="none" rtlCol="0">
            <a:spAutoFit/>
          </a:bodyPr>
          <a:lstStyle/>
          <a:p>
            <a:r>
              <a:rPr kumimoji="1" lang="zh-CN" altLang="en-US" dirty="0"/>
              <a:t>全书用了十一章的篇幅叙述了工商管理的九个方面的内容，分别是：</a:t>
            </a:r>
            <a:endParaRPr kumimoji="1" lang="en-US" altLang="zh-CN" dirty="0"/>
          </a:p>
          <a:p>
            <a:r>
              <a:rPr kumimoji="1" lang="zh-CN" altLang="en-US" dirty="0"/>
              <a:t>一、战略管理（第一章</a:t>
            </a:r>
            <a:r>
              <a:rPr kumimoji="1" lang="en-US" altLang="zh-CN" dirty="0"/>
              <a:t> </a:t>
            </a:r>
            <a:r>
              <a:rPr kumimoji="1" lang="zh-CN" altLang="en-US" dirty="0"/>
              <a:t>企业战略与经营决策）</a:t>
            </a:r>
            <a:endParaRPr kumimoji="1" lang="en-US" altLang="zh-CN" dirty="0"/>
          </a:p>
          <a:p>
            <a:r>
              <a:rPr kumimoji="1" lang="zh-CN" altLang="en-US" dirty="0"/>
              <a:t>二、组织架构管理（第二章</a:t>
            </a:r>
            <a:r>
              <a:rPr kumimoji="1" lang="en-US" altLang="zh-CN" dirty="0"/>
              <a:t> </a:t>
            </a:r>
            <a:r>
              <a:rPr kumimoji="1" lang="zh-CN" altLang="en-US" dirty="0"/>
              <a:t>公司法人治理结构）</a:t>
            </a:r>
            <a:endParaRPr kumimoji="1" lang="en-US" altLang="zh-CN" dirty="0"/>
          </a:p>
          <a:p>
            <a:r>
              <a:rPr kumimoji="1" lang="zh-CN" altLang="en-US" dirty="0"/>
              <a:t>三、市场营销管理（第三章</a:t>
            </a:r>
            <a:r>
              <a:rPr kumimoji="1" lang="en-US" altLang="zh-CN" dirty="0"/>
              <a:t> </a:t>
            </a:r>
            <a:r>
              <a:rPr kumimoji="1" lang="zh-CN" altLang="en-US" dirty="0"/>
              <a:t>市场营销与品牌管理</a:t>
            </a:r>
            <a:r>
              <a:rPr kumimoji="1" lang="en-US" altLang="zh-CN" dirty="0"/>
              <a:t>  </a:t>
            </a:r>
            <a:r>
              <a:rPr kumimoji="1" lang="zh-CN" altLang="en-US" dirty="0"/>
              <a:t>第四章</a:t>
            </a:r>
            <a:r>
              <a:rPr kumimoji="1" lang="en-US" altLang="zh-CN" dirty="0"/>
              <a:t> </a:t>
            </a:r>
            <a:r>
              <a:rPr kumimoji="1" lang="zh-CN" altLang="en-US" dirty="0"/>
              <a:t>分销渠道管理）</a:t>
            </a:r>
            <a:endParaRPr kumimoji="1" lang="en-US" altLang="zh-CN" dirty="0"/>
          </a:p>
          <a:p>
            <a:r>
              <a:rPr kumimoji="1" lang="zh-CN" altLang="en-US" dirty="0"/>
              <a:t>四、生产管理（第五章</a:t>
            </a:r>
            <a:r>
              <a:rPr kumimoji="1" lang="en-US" altLang="zh-CN" dirty="0"/>
              <a:t> </a:t>
            </a:r>
            <a:r>
              <a:rPr kumimoji="1" lang="zh-CN" altLang="en-US" dirty="0"/>
              <a:t>生产管理）</a:t>
            </a:r>
            <a:endParaRPr kumimoji="1" lang="en-US" altLang="zh-CN" dirty="0"/>
          </a:p>
          <a:p>
            <a:r>
              <a:rPr kumimoji="1" lang="zh-CN" altLang="en-US" dirty="0"/>
              <a:t>五、物流管理（第六章</a:t>
            </a:r>
            <a:r>
              <a:rPr kumimoji="1" lang="en-US" altLang="zh-CN" dirty="0"/>
              <a:t> </a:t>
            </a:r>
            <a:r>
              <a:rPr kumimoji="1" lang="zh-CN" altLang="en-US" dirty="0"/>
              <a:t>物流管理）</a:t>
            </a:r>
            <a:endParaRPr kumimoji="1" lang="en-US" altLang="zh-CN" dirty="0"/>
          </a:p>
          <a:p>
            <a:r>
              <a:rPr kumimoji="1" lang="zh-CN" altLang="en-US" dirty="0"/>
              <a:t>六、技术创新管理（第七章</a:t>
            </a:r>
            <a:r>
              <a:rPr kumimoji="1" lang="en-US" altLang="zh-CN" dirty="0"/>
              <a:t> </a:t>
            </a:r>
            <a:r>
              <a:rPr kumimoji="1" lang="zh-CN" altLang="en-US" dirty="0"/>
              <a:t>技术创新管理）</a:t>
            </a:r>
            <a:endParaRPr kumimoji="1" lang="en-US" altLang="zh-CN" dirty="0"/>
          </a:p>
          <a:p>
            <a:r>
              <a:rPr kumimoji="1" lang="zh-CN" altLang="en-US" dirty="0"/>
              <a:t>七、人力资源管理（第八章</a:t>
            </a:r>
            <a:r>
              <a:rPr kumimoji="1" lang="en-US" altLang="zh-CN" dirty="0"/>
              <a:t> </a:t>
            </a:r>
            <a:r>
              <a:rPr kumimoji="1" lang="zh-CN" altLang="en-US" dirty="0"/>
              <a:t>人力资源规划与薪酬管理）</a:t>
            </a:r>
            <a:endParaRPr kumimoji="1" lang="en-US" altLang="zh-CN" dirty="0"/>
          </a:p>
          <a:p>
            <a:r>
              <a:rPr kumimoji="1" lang="zh-CN" altLang="en-US" dirty="0"/>
              <a:t>八、财务管理（第九章</a:t>
            </a:r>
            <a:r>
              <a:rPr kumimoji="1" lang="en-US" altLang="zh-CN" dirty="0"/>
              <a:t> </a:t>
            </a:r>
            <a:r>
              <a:rPr kumimoji="1" lang="zh-CN" altLang="en-US" dirty="0"/>
              <a:t>企业投融资决策及重组）</a:t>
            </a:r>
            <a:endParaRPr kumimoji="1" lang="en-US" altLang="zh-CN" dirty="0"/>
          </a:p>
          <a:p>
            <a:r>
              <a:rPr kumimoji="1" lang="zh-CN" altLang="en-US" dirty="0"/>
              <a:t>九、商务管理（第十章</a:t>
            </a:r>
            <a:r>
              <a:rPr kumimoji="1" lang="en-US" altLang="zh-CN" dirty="0"/>
              <a:t> </a:t>
            </a:r>
            <a:r>
              <a:rPr kumimoji="1" lang="zh-CN" altLang="en-US" dirty="0"/>
              <a:t>电子商务</a:t>
            </a:r>
            <a:r>
              <a:rPr kumimoji="1" lang="en-US" altLang="zh-CN" dirty="0"/>
              <a:t>  </a:t>
            </a:r>
            <a:r>
              <a:rPr kumimoji="1" lang="zh-CN" altLang="en-US" dirty="0"/>
              <a:t>第十一章</a:t>
            </a:r>
            <a:r>
              <a:rPr kumimoji="1" lang="en-US" altLang="zh-CN" dirty="0"/>
              <a:t> </a:t>
            </a:r>
            <a:r>
              <a:rPr kumimoji="1" lang="zh-CN" altLang="en-US" dirty="0"/>
              <a:t>国际商务运营）</a:t>
            </a:r>
            <a:endParaRPr kumimoji="1" lang="en-US" altLang="zh-CN" dirty="0"/>
          </a:p>
          <a:p>
            <a:endParaRPr kumimoji="1" lang="zh-CN"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483518"/>
            <a:ext cx="8260672" cy="779707"/>
          </a:xfrm>
        </p:spPr>
        <p:txBody>
          <a:bodyPr>
            <a:normAutofit fontScale="90000"/>
          </a:bodyPr>
          <a:lstStyle/>
          <a:p>
            <a:pPr>
              <a:lnSpc>
                <a:spcPct val="150000"/>
              </a:lnSpc>
            </a:pPr>
            <a:br>
              <a:rPr lang="en-US" altLang="zh-CN" b="1" dirty="0">
                <a:solidFill>
                  <a:schemeClr val="tx1"/>
                </a:solidFill>
                <a:latin typeface="微软雅黑" panose="020B0503020204020204" pitchFamily="34" charset="-122"/>
                <a:ea typeface="微软雅黑" panose="020B0503020204020204" pitchFamily="34" charset="-122"/>
              </a:rPr>
            </a:br>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323528" y="483518"/>
            <a:ext cx="8352928" cy="3528392"/>
          </a:xfrm>
        </p:spPr>
        <p:txBody>
          <a:bodyPr>
            <a:no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、行业竞争结构分析：五力模型</a:t>
            </a:r>
          </a:p>
          <a:p>
            <a:pPr>
              <a:lnSpc>
                <a:spcPct val="150000"/>
              </a:lnSpc>
            </a:pPr>
            <a:r>
              <a:rPr lang="zh-CN" altLang="en-US" dirty="0">
                <a:solidFill>
                  <a:schemeClr val="tx1"/>
                </a:solidFill>
                <a:latin typeface="微软雅黑" panose="020B0503020204020204" pitchFamily="34" charset="-122"/>
                <a:ea typeface="微软雅黑" panose="020B0503020204020204" pitchFamily="34" charset="-122"/>
              </a:rPr>
              <a:t>着名战略管理学家迈克尔波特教授提出“五力模型”是分析行业结构的重要工具。在一个行业里，普遍存在着五种基本竞争力量，即潜在进入者的威胁、行业中现有企业间的竞争、替代品的威胁、购买者的谈判能力和供应者的谈判能力。</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例题</a:t>
            </a:r>
            <a:r>
              <a:rPr lang="zh-CN" altLang="zh-CN" dirty="0">
                <a:solidFill>
                  <a:schemeClr val="tx1"/>
                </a:solidFill>
                <a:latin typeface="微软雅黑" panose="020B0503020204020204" pitchFamily="34" charset="-122"/>
                <a:ea typeface="微软雅黑" panose="020B0503020204020204" pitchFamily="34" charset="-122"/>
              </a:rPr>
              <a:t>8</a:t>
            </a:r>
            <a:r>
              <a:rPr lang="zh-CN" altLang="en-US" dirty="0">
                <a:solidFill>
                  <a:schemeClr val="tx1"/>
                </a:solidFill>
                <a:latin typeface="微软雅黑" panose="020B0503020204020204" pitchFamily="34" charset="-122"/>
                <a:ea typeface="微软雅黑" panose="020B0503020204020204" pitchFamily="34" charset="-122"/>
              </a:rPr>
              <a:t>单选题</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根据迈克</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波特提出的“五力模型”，在行业中普遍存在五种竞争力量，分别是行业内现有企业间的竞争、新进入者的威胁、替代品的威胁、购买者的谈判能力和</a:t>
            </a:r>
            <a:r>
              <a:rPr lang="en-US" altLang="zh-CN" dirty="0">
                <a:solidFill>
                  <a:schemeClr val="tx1"/>
                </a:solidFill>
                <a:latin typeface="微软雅黑" panose="020B0503020204020204" pitchFamily="34" charset="-122"/>
                <a:ea typeface="微软雅黑" panose="020B0503020204020204" pitchFamily="34" charset="-122"/>
              </a:rPr>
              <a:t>(     )</a:t>
            </a:r>
            <a:r>
              <a:rPr lang="zh-CN" altLang="en-US"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供应者的谈判能力</a:t>
            </a:r>
            <a:r>
              <a:rPr lang="en-US" altLang="zh-CN" dirty="0">
                <a:solidFill>
                  <a:schemeClr val="tx1"/>
                </a:solidFill>
                <a:latin typeface="微软雅黑" panose="020B0503020204020204" pitchFamily="34" charset="-122"/>
                <a:ea typeface="微软雅黑" panose="020B0503020204020204" pitchFamily="34" charset="-122"/>
              </a:rPr>
              <a:t>       B.</a:t>
            </a:r>
            <a:r>
              <a:rPr lang="zh-CN" altLang="en-US" dirty="0">
                <a:solidFill>
                  <a:schemeClr val="tx1"/>
                </a:solidFill>
                <a:latin typeface="微软雅黑" panose="020B0503020204020204" pitchFamily="34" charset="-122"/>
                <a:ea typeface="微软雅黑" panose="020B0503020204020204" pitchFamily="34" charset="-122"/>
              </a:rPr>
              <a:t>生产者的谈判能力</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销售者的谈判能力</a:t>
            </a:r>
            <a:r>
              <a:rPr lang="en-US" altLang="zh-CN" dirty="0">
                <a:solidFill>
                  <a:schemeClr val="tx1"/>
                </a:solidFill>
                <a:latin typeface="微软雅黑" panose="020B0503020204020204" pitchFamily="34" charset="-122"/>
                <a:ea typeface="微软雅黑" panose="020B0503020204020204" pitchFamily="34" charset="-122"/>
              </a:rPr>
              <a:t>       D.</a:t>
            </a:r>
            <a:r>
              <a:rPr lang="zh-CN" altLang="en-US" dirty="0">
                <a:solidFill>
                  <a:schemeClr val="tx1"/>
                </a:solidFill>
                <a:latin typeface="微软雅黑" panose="020B0503020204020204" pitchFamily="34" charset="-122"/>
                <a:ea typeface="微软雅黑" panose="020B0503020204020204" pitchFamily="34" charset="-122"/>
              </a:rPr>
              <a:t>使用者的谈判能力</a:t>
            </a:r>
            <a:r>
              <a:rPr lang="en-US" altLang="zh-CN"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参考答案：</a:t>
            </a:r>
            <a:r>
              <a:rPr lang="en-US" altLang="zh-CN" sz="2000" dirty="0">
                <a:solidFill>
                  <a:schemeClr val="tx1"/>
                </a:solidFill>
                <a:latin typeface="微软雅黑" panose="020B0503020204020204" pitchFamily="34" charset="-122"/>
                <a:ea typeface="微软雅黑" panose="020B0503020204020204" pitchFamily="34" charset="-122"/>
              </a:rPr>
              <a:t>A</a:t>
            </a:r>
          </a:p>
          <a:p>
            <a:pPr marL="85725" indent="0">
              <a:lnSpc>
                <a:spcPct val="150000"/>
              </a:lnSpc>
              <a:buNone/>
            </a:pPr>
            <a:endParaRPr lang="en-US" altLang="zh-CN" sz="2000" dirty="0"/>
          </a:p>
          <a:p>
            <a:pPr marL="85725" indent="0">
              <a:lnSpc>
                <a:spcPct val="150000"/>
              </a:lnSpc>
              <a:buNone/>
            </a:pPr>
            <a:endParaRPr lang="en-US" altLang="zh-CN" sz="2000" dirty="0"/>
          </a:p>
          <a:p>
            <a:pPr marL="85725" indent="0">
              <a:lnSpc>
                <a:spcPct val="150000"/>
              </a:lnSpc>
              <a:buNone/>
            </a:pPr>
            <a:endParaRPr lang="en-US" altLang="zh-CN" sz="2000" dirty="0"/>
          </a:p>
          <a:p>
            <a:pPr marL="85725" indent="0">
              <a:lnSpc>
                <a:spcPct val="150000"/>
              </a:lnSpc>
              <a:buNone/>
            </a:pPr>
            <a:br>
              <a:rPr lang="zh-CN" altLang="en-US" sz="2000" dirty="0"/>
            </a:br>
            <a:endParaRPr lang="zh-CN"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1064913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nSpc>
                <a:spcPct val="150000"/>
              </a:lnSpc>
            </a:pPr>
            <a:br>
              <a:rPr lang="en-US" altLang="zh-CN" b="1" dirty="0">
                <a:solidFill>
                  <a:schemeClr val="tx1"/>
                </a:solidFill>
                <a:latin typeface="微软雅黑" panose="020B0503020204020204" pitchFamily="34" charset="-122"/>
                <a:ea typeface="微软雅黑" panose="020B0503020204020204" pitchFamily="34" charset="-122"/>
              </a:rPr>
            </a:br>
            <a:br>
              <a:rPr lang="zh-CN" altLang="en-US" sz="2700" b="1" dirty="0">
                <a:solidFill>
                  <a:schemeClr val="tx1"/>
                </a:solidFill>
                <a:latin typeface="微软雅黑" panose="020B0503020204020204" pitchFamily="34" charset="-122"/>
                <a:ea typeface="微软雅黑" panose="020B0503020204020204" pitchFamily="34" charset="-122"/>
              </a:rPr>
            </a:br>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6" name="内容占位符 5">
            <a:extLst>
              <a:ext uri="{FF2B5EF4-FFF2-40B4-BE49-F238E27FC236}">
                <a16:creationId xmlns:a16="http://schemas.microsoft.com/office/drawing/2014/main" id="{78254C16-5A2E-4670-AA64-B2DD27AA763F}"/>
              </a:ext>
            </a:extLst>
          </p:cNvPr>
          <p:cNvSpPr>
            <a:spLocks noGrp="1"/>
          </p:cNvSpPr>
          <p:nvPr>
            <p:ph idx="1"/>
          </p:nvPr>
        </p:nvSpPr>
        <p:spPr>
          <a:xfrm>
            <a:off x="425325" y="627534"/>
            <a:ext cx="8229600" cy="3816424"/>
          </a:xfrm>
        </p:spPr>
        <p:txBody>
          <a:bodyPr>
            <a:normAutofit fontScale="25000" lnSpcReduction="20000"/>
          </a:bodyPr>
          <a:lstStyle/>
          <a:p>
            <a:pPr>
              <a:lnSpc>
                <a:spcPct val="170000"/>
              </a:lnSpc>
            </a:pPr>
            <a:r>
              <a:rPr lang="en-US" altLang="zh-CN" sz="6200" dirty="0">
                <a:solidFill>
                  <a:schemeClr val="tx1"/>
                </a:solidFill>
                <a:latin typeface="微软雅黑" panose="020B0503020204020204" pitchFamily="34" charset="-122"/>
                <a:ea typeface="微软雅黑" panose="020B0503020204020204" pitchFamily="34" charset="-122"/>
              </a:rPr>
              <a:t>3</a:t>
            </a:r>
            <a:r>
              <a:rPr lang="zh-CN" altLang="en-US" sz="6200" dirty="0">
                <a:solidFill>
                  <a:schemeClr val="tx1"/>
                </a:solidFill>
                <a:latin typeface="微软雅黑" panose="020B0503020204020204" pitchFamily="34" charset="-122"/>
                <a:ea typeface="微软雅黑" panose="020B0503020204020204" pitchFamily="34" charset="-122"/>
              </a:rPr>
              <a:t>、战略群体分析</a:t>
            </a:r>
          </a:p>
          <a:p>
            <a:pPr>
              <a:lnSpc>
                <a:spcPct val="170000"/>
              </a:lnSpc>
            </a:pPr>
            <a:r>
              <a:rPr lang="zh-CN" altLang="en-US" sz="6200" dirty="0">
                <a:solidFill>
                  <a:schemeClr val="tx1"/>
                </a:solidFill>
                <a:latin typeface="微软雅黑" panose="020B0503020204020204" pitchFamily="34" charset="-122"/>
                <a:ea typeface="微软雅黑" panose="020B0503020204020204" pitchFamily="34" charset="-122"/>
              </a:rPr>
              <a:t>战略</a:t>
            </a:r>
            <a:r>
              <a:rPr lang="zh-CN" altLang="en-US" sz="6300" dirty="0">
                <a:solidFill>
                  <a:schemeClr val="tx1"/>
                </a:solidFill>
                <a:latin typeface="微软雅黑" panose="020B0503020204020204" pitchFamily="34" charset="-122"/>
                <a:ea typeface="微软雅黑" panose="020B0503020204020204" pitchFamily="34" charset="-122"/>
              </a:rPr>
              <a:t>群体分析是指一个行业内执行同样或相似战略并具有类似战略特征或地位的一组企业。</a:t>
            </a:r>
            <a:endParaRPr lang="en-US" altLang="zh-CN" sz="63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6300" dirty="0">
                <a:solidFill>
                  <a:schemeClr val="tx1"/>
                </a:solidFill>
                <a:latin typeface="微软雅黑" panose="020B0503020204020204" pitchFamily="34" charset="-122"/>
                <a:ea typeface="微软雅黑" panose="020B0503020204020204" pitchFamily="34" charset="-122"/>
              </a:rPr>
              <a:t>(1)</a:t>
            </a:r>
            <a:r>
              <a:rPr lang="zh-CN" altLang="en-US" sz="6300" dirty="0">
                <a:solidFill>
                  <a:schemeClr val="tx1"/>
                </a:solidFill>
                <a:latin typeface="微软雅黑" panose="020B0503020204020204" pitchFamily="34" charset="-122"/>
                <a:ea typeface="微软雅黑" panose="020B0503020204020204" pitchFamily="34" charset="-122"/>
              </a:rPr>
              <a:t>战略群体内的竞争。</a:t>
            </a:r>
            <a:endParaRPr lang="en-US" altLang="zh-CN" sz="63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6300" dirty="0">
                <a:solidFill>
                  <a:schemeClr val="tx1"/>
                </a:solidFill>
                <a:latin typeface="微软雅黑" panose="020B0503020204020204" pitchFamily="34" charset="-122"/>
                <a:ea typeface="微软雅黑" panose="020B0503020204020204" pitchFamily="34" charset="-122"/>
              </a:rPr>
              <a:t>例如：在日化行业中，宝洁公司和联合利华公司都是日化企业，宝洁公司的研发能力和销售能力比联合利华公司有竞争优势。</a:t>
            </a:r>
            <a:endParaRPr lang="en-US" altLang="zh-CN" sz="63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6300" dirty="0">
                <a:solidFill>
                  <a:schemeClr val="tx1"/>
                </a:solidFill>
                <a:latin typeface="微软雅黑" panose="020B0503020204020204" pitchFamily="34" charset="-122"/>
                <a:ea typeface="微软雅黑" panose="020B0503020204020204" pitchFamily="34" charset="-122"/>
              </a:rPr>
              <a:t>(2)</a:t>
            </a:r>
            <a:r>
              <a:rPr lang="zh-CN" altLang="en-US" sz="6300" dirty="0">
                <a:solidFill>
                  <a:schemeClr val="tx1"/>
                </a:solidFill>
                <a:latin typeface="微软雅黑" panose="020B0503020204020204" pitchFamily="34" charset="-122"/>
                <a:ea typeface="微软雅黑" panose="020B0503020204020204" pitchFamily="34" charset="-122"/>
              </a:rPr>
              <a:t>战略群体间的竞争。</a:t>
            </a:r>
            <a:endParaRPr lang="en-US" altLang="zh-CN" sz="63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6300" dirty="0">
                <a:solidFill>
                  <a:schemeClr val="tx1"/>
                </a:solidFill>
                <a:latin typeface="微软雅黑" panose="020B0503020204020204" pitchFamily="34" charset="-122"/>
                <a:ea typeface="微软雅黑" panose="020B0503020204020204" pitchFamily="34" charset="-122"/>
              </a:rPr>
              <a:t>例如：宝洁和联合利华属于外资品牌的战略群体，而纳爱斯集团和上海家化集团属于国产品牌的战略群体，但是这两类战略群体间的竞争依然很激烈，因为目标市场都是日化市场。</a:t>
            </a:r>
            <a:endParaRPr lang="en-US" altLang="zh-CN" sz="6300" dirty="0">
              <a:solidFill>
                <a:schemeClr val="tx1"/>
              </a:solidFill>
              <a:latin typeface="微软雅黑" panose="020B0503020204020204" pitchFamily="34" charset="-122"/>
              <a:ea typeface="微软雅黑" panose="020B0503020204020204" pitchFamily="34" charset="-122"/>
            </a:endParaRPr>
          </a:p>
          <a:p>
            <a:endParaRPr lang="en-US" altLang="zh-CN" sz="63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50000"/>
              </a:lnSpc>
            </a:pPr>
            <a:br>
              <a:rPr lang="zh-CN" altLang="en-US" sz="3200" dirty="0">
                <a:solidFill>
                  <a:schemeClr val="tx1"/>
                </a:solidFill>
                <a:latin typeface="微软雅黑" panose="020B0503020204020204" pitchFamily="34" charset="-122"/>
                <a:ea typeface="微软雅黑" panose="020B0503020204020204" pitchFamily="34" charset="-122"/>
              </a:rPr>
            </a:br>
            <a:endParaRPr lang="zh-CN" altLang="en-US" sz="32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6760359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nSpc>
                <a:spcPct val="150000"/>
              </a:lnSpc>
            </a:pPr>
            <a:br>
              <a:rPr lang="en-US" altLang="zh-CN" b="1" dirty="0">
                <a:solidFill>
                  <a:schemeClr val="tx1"/>
                </a:solidFill>
                <a:latin typeface="微软雅黑" panose="020B0503020204020204" pitchFamily="34" charset="-122"/>
                <a:ea typeface="微软雅黑" panose="020B0503020204020204" pitchFamily="34" charset="-122"/>
              </a:rPr>
            </a:br>
            <a:br>
              <a:rPr lang="zh-CN" altLang="en-US" sz="2700" b="1" dirty="0">
                <a:solidFill>
                  <a:schemeClr val="tx1"/>
                </a:solidFill>
                <a:latin typeface="微软雅黑" panose="020B0503020204020204" pitchFamily="34" charset="-122"/>
                <a:ea typeface="微软雅黑" panose="020B0503020204020204" pitchFamily="34" charset="-122"/>
              </a:rPr>
            </a:br>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6" name="内容占位符 5">
            <a:extLst>
              <a:ext uri="{FF2B5EF4-FFF2-40B4-BE49-F238E27FC236}">
                <a16:creationId xmlns:a16="http://schemas.microsoft.com/office/drawing/2014/main" id="{78254C16-5A2E-4670-AA64-B2DD27AA763F}"/>
              </a:ext>
            </a:extLst>
          </p:cNvPr>
          <p:cNvSpPr>
            <a:spLocks noGrp="1"/>
          </p:cNvSpPr>
          <p:nvPr>
            <p:ph idx="1"/>
          </p:nvPr>
        </p:nvSpPr>
        <p:spPr>
          <a:xfrm>
            <a:off x="395536" y="483518"/>
            <a:ext cx="8229600" cy="3816424"/>
          </a:xfrm>
        </p:spPr>
        <p:txBody>
          <a:bodyPr>
            <a:normAutofit fontScale="25000" lnSpcReduction="20000"/>
          </a:bodyPr>
          <a:lstStyle/>
          <a:p>
            <a:pPr>
              <a:lnSpc>
                <a:spcPct val="170000"/>
              </a:lnSpc>
            </a:pPr>
            <a:r>
              <a:rPr lang="en-US" altLang="zh-CN" sz="6500" dirty="0">
                <a:solidFill>
                  <a:schemeClr val="tx1"/>
                </a:solidFill>
                <a:latin typeface="微软雅黑" panose="020B0503020204020204" pitchFamily="34" charset="-122"/>
                <a:ea typeface="微软雅黑" panose="020B0503020204020204" pitchFamily="34" charset="-122"/>
              </a:rPr>
              <a:t>(</a:t>
            </a:r>
            <a:r>
              <a:rPr lang="zh-CN" altLang="en-US" sz="6500" dirty="0">
                <a:solidFill>
                  <a:schemeClr val="tx1"/>
                </a:solidFill>
                <a:latin typeface="微软雅黑" panose="020B0503020204020204" pitchFamily="34" charset="-122"/>
                <a:ea typeface="微软雅黑" panose="020B0503020204020204" pitchFamily="34" charset="-122"/>
              </a:rPr>
              <a:t>三</a:t>
            </a:r>
            <a:r>
              <a:rPr lang="en-US" altLang="zh-CN" sz="6500" dirty="0">
                <a:solidFill>
                  <a:schemeClr val="tx1"/>
                </a:solidFill>
                <a:latin typeface="微软雅黑" panose="020B0503020204020204" pitchFamily="34" charset="-122"/>
                <a:ea typeface="微软雅黑" panose="020B0503020204020204" pitchFamily="34" charset="-122"/>
              </a:rPr>
              <a:t>)</a:t>
            </a:r>
            <a:r>
              <a:rPr lang="zh-CN" altLang="en-US" sz="6500" dirty="0">
                <a:solidFill>
                  <a:schemeClr val="tx1"/>
                </a:solidFill>
                <a:latin typeface="微软雅黑" panose="020B0503020204020204" pitchFamily="34" charset="-122"/>
                <a:ea typeface="微软雅黑" panose="020B0503020204020204" pitchFamily="34" charset="-122"/>
              </a:rPr>
              <a:t>外部因素评价矩阵</a:t>
            </a:r>
            <a:endParaRPr lang="en-US" altLang="zh-CN" sz="65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6500" dirty="0">
                <a:solidFill>
                  <a:schemeClr val="tx1"/>
                </a:solidFill>
                <a:latin typeface="微软雅黑" panose="020B0503020204020204" pitchFamily="34" charset="-122"/>
                <a:ea typeface="微软雅黑" panose="020B0503020204020204" pitchFamily="34" charset="-122"/>
              </a:rPr>
              <a:t>外部因素评价矩阵</a:t>
            </a:r>
            <a:r>
              <a:rPr lang="en-US" altLang="zh-CN" sz="6500" dirty="0">
                <a:solidFill>
                  <a:schemeClr val="tx1"/>
                </a:solidFill>
                <a:latin typeface="微软雅黑" panose="020B0503020204020204" pitchFamily="34" charset="-122"/>
                <a:ea typeface="微软雅黑" panose="020B0503020204020204" pitchFamily="34" charset="-122"/>
              </a:rPr>
              <a:t>(</a:t>
            </a:r>
            <a:r>
              <a:rPr lang="en-US" altLang="zh-CN" sz="6500" dirty="0" err="1">
                <a:solidFill>
                  <a:schemeClr val="tx1"/>
                </a:solidFill>
                <a:latin typeface="微软雅黑" panose="020B0503020204020204" pitchFamily="34" charset="-122"/>
                <a:ea typeface="微软雅黑" panose="020B0503020204020204" pitchFamily="34" charset="-122"/>
              </a:rPr>
              <a:t>ExternalFactorEvaluation，EFE</a:t>
            </a:r>
            <a:r>
              <a:rPr lang="zh-CN" altLang="en-US" sz="6500" dirty="0">
                <a:solidFill>
                  <a:schemeClr val="tx1"/>
                </a:solidFill>
                <a:latin typeface="微软雅黑" panose="020B0503020204020204" pitchFamily="34" charset="-122"/>
                <a:ea typeface="微软雅黑" panose="020B0503020204020204" pitchFamily="34" charset="-122"/>
              </a:rPr>
              <a:t>矩阵</a:t>
            </a:r>
            <a:r>
              <a:rPr lang="en-US" altLang="zh-CN" sz="6500" dirty="0">
                <a:solidFill>
                  <a:schemeClr val="tx1"/>
                </a:solidFill>
                <a:latin typeface="微软雅黑" panose="020B0503020204020204" pitchFamily="34" charset="-122"/>
                <a:ea typeface="微软雅黑" panose="020B0503020204020204" pitchFamily="34" charset="-122"/>
              </a:rPr>
              <a:t>)</a:t>
            </a:r>
            <a:r>
              <a:rPr lang="zh-CN" altLang="en-US" sz="6500" dirty="0">
                <a:solidFill>
                  <a:schemeClr val="tx1"/>
                </a:solidFill>
                <a:latin typeface="微软雅黑" panose="020B0503020204020204" pitchFamily="34" charset="-122"/>
                <a:ea typeface="微软雅黑" panose="020B0503020204020204" pitchFamily="34" charset="-122"/>
              </a:rPr>
              <a:t>是对企业的关键外部因素进行分析和评价的常用方法。</a:t>
            </a:r>
            <a:endParaRPr lang="en-US" altLang="zh-CN" sz="65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6500" dirty="0">
                <a:solidFill>
                  <a:schemeClr val="tx1"/>
                </a:solidFill>
                <a:latin typeface="微软雅黑" panose="020B0503020204020204" pitchFamily="34" charset="-122"/>
                <a:ea typeface="微软雅黑" panose="020B0503020204020204" pitchFamily="34" charset="-122"/>
              </a:rPr>
              <a:t>二、企业内部环境分析</a:t>
            </a:r>
            <a:endParaRPr lang="en-US" altLang="zh-CN" sz="65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6500" dirty="0">
                <a:solidFill>
                  <a:schemeClr val="tx1"/>
                </a:solidFill>
                <a:latin typeface="微软雅黑" panose="020B0503020204020204" pitchFamily="34" charset="-122"/>
                <a:ea typeface="微软雅黑" panose="020B0503020204020204" pitchFamily="34" charset="-122"/>
              </a:rPr>
              <a:t>(</a:t>
            </a:r>
            <a:r>
              <a:rPr lang="zh-CN" altLang="en-US" sz="6500" dirty="0">
                <a:solidFill>
                  <a:schemeClr val="tx1"/>
                </a:solidFill>
                <a:latin typeface="微软雅黑" panose="020B0503020204020204" pitchFamily="34" charset="-122"/>
                <a:ea typeface="微软雅黑" panose="020B0503020204020204" pitchFamily="34" charset="-122"/>
              </a:rPr>
              <a:t>一</a:t>
            </a:r>
            <a:r>
              <a:rPr lang="en-US" altLang="zh-CN" sz="6500" dirty="0">
                <a:solidFill>
                  <a:schemeClr val="tx1"/>
                </a:solidFill>
                <a:latin typeface="微软雅黑" panose="020B0503020204020204" pitchFamily="34" charset="-122"/>
                <a:ea typeface="微软雅黑" panose="020B0503020204020204" pitchFamily="34" charset="-122"/>
              </a:rPr>
              <a:t>)</a:t>
            </a:r>
            <a:r>
              <a:rPr lang="zh-CN" altLang="en-US" sz="6500" dirty="0">
                <a:solidFill>
                  <a:schemeClr val="tx1"/>
                </a:solidFill>
                <a:latin typeface="微软雅黑" panose="020B0503020204020204" pitchFamily="34" charset="-122"/>
                <a:ea typeface="微软雅黑" panose="020B0503020204020204" pitchFamily="34" charset="-122"/>
              </a:rPr>
              <a:t>企业核心竞争力分析</a:t>
            </a:r>
            <a:endParaRPr lang="en-US" altLang="zh-CN" sz="65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en-US" sz="6500" dirty="0">
                <a:solidFill>
                  <a:schemeClr val="tx1"/>
                </a:solidFill>
                <a:latin typeface="微软雅黑" panose="020B0503020204020204" pitchFamily="34" charset="-122"/>
                <a:ea typeface="微软雅黑" panose="020B0503020204020204" pitchFamily="34" charset="-122"/>
              </a:rPr>
              <a:t>核心竞争力是一个企业能够长期获得竞争优势的能力，是企业所特有的、能够经得起时间考验的、具有延展性的，并且是竞争对手难以模仿的技术和能力。</a:t>
            </a:r>
          </a:p>
          <a:p>
            <a:pPr>
              <a:lnSpc>
                <a:spcPct val="170000"/>
              </a:lnSpc>
            </a:pPr>
            <a:r>
              <a:rPr lang="en-US" altLang="zh-CN" sz="6500" dirty="0">
                <a:solidFill>
                  <a:schemeClr val="tx1"/>
                </a:solidFill>
                <a:latin typeface="微软雅黑" panose="020B0503020204020204" pitchFamily="34" charset="-122"/>
                <a:ea typeface="微软雅黑" panose="020B0503020204020204" pitchFamily="34" charset="-122"/>
              </a:rPr>
              <a:t>1</a:t>
            </a:r>
            <a:r>
              <a:rPr lang="zh-CN" altLang="en-US" sz="6500" dirty="0">
                <a:solidFill>
                  <a:schemeClr val="tx1"/>
                </a:solidFill>
                <a:latin typeface="微软雅黑" panose="020B0503020204020204" pitchFamily="34" charset="-122"/>
                <a:ea typeface="微软雅黑" panose="020B0503020204020204" pitchFamily="34" charset="-122"/>
              </a:rPr>
              <a:t>、核心竞争力的体现：</a:t>
            </a:r>
          </a:p>
          <a:p>
            <a:pPr>
              <a:lnSpc>
                <a:spcPct val="170000"/>
              </a:lnSpc>
            </a:pPr>
            <a:r>
              <a:rPr lang="en-US" altLang="zh-CN" sz="6500" dirty="0">
                <a:solidFill>
                  <a:schemeClr val="tx1"/>
                </a:solidFill>
                <a:latin typeface="微软雅黑" panose="020B0503020204020204" pitchFamily="34" charset="-122"/>
                <a:ea typeface="微软雅黑" panose="020B0503020204020204" pitchFamily="34" charset="-122"/>
              </a:rPr>
              <a:t>(1)</a:t>
            </a:r>
            <a:r>
              <a:rPr lang="zh-CN" altLang="en-US" sz="6500" dirty="0">
                <a:solidFill>
                  <a:schemeClr val="tx1"/>
                </a:solidFill>
                <a:latin typeface="微软雅黑" panose="020B0503020204020204" pitchFamily="34" charset="-122"/>
                <a:ea typeface="微软雅黑" panose="020B0503020204020204" pitchFamily="34" charset="-122"/>
              </a:rPr>
              <a:t>关系竞争力</a:t>
            </a:r>
          </a:p>
          <a:p>
            <a:pPr>
              <a:lnSpc>
                <a:spcPct val="170000"/>
              </a:lnSpc>
            </a:pPr>
            <a:r>
              <a:rPr lang="en-US" altLang="zh-CN" sz="6500" dirty="0">
                <a:solidFill>
                  <a:schemeClr val="tx1"/>
                </a:solidFill>
                <a:latin typeface="微软雅黑" panose="020B0503020204020204" pitchFamily="34" charset="-122"/>
                <a:ea typeface="微软雅黑" panose="020B0503020204020204" pitchFamily="34" charset="-122"/>
              </a:rPr>
              <a:t>(2)</a:t>
            </a:r>
            <a:r>
              <a:rPr lang="zh-CN" altLang="en-US" sz="6500" dirty="0">
                <a:solidFill>
                  <a:schemeClr val="tx1"/>
                </a:solidFill>
                <a:latin typeface="微软雅黑" panose="020B0503020204020204" pitchFamily="34" charset="-122"/>
                <a:ea typeface="微软雅黑" panose="020B0503020204020204" pitchFamily="34" charset="-122"/>
              </a:rPr>
              <a:t>资源竞争力</a:t>
            </a:r>
            <a:endParaRPr lang="en-US" altLang="zh-CN" sz="65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6500" dirty="0">
                <a:solidFill>
                  <a:schemeClr val="tx1"/>
                </a:solidFill>
                <a:latin typeface="微软雅黑" panose="020B0503020204020204" pitchFamily="34" charset="-122"/>
                <a:ea typeface="微软雅黑" panose="020B0503020204020204" pitchFamily="34" charset="-122"/>
              </a:rPr>
              <a:t>(3)</a:t>
            </a:r>
            <a:r>
              <a:rPr lang="zh-CN" altLang="en-US" sz="6500" dirty="0">
                <a:solidFill>
                  <a:schemeClr val="tx1"/>
                </a:solidFill>
                <a:latin typeface="微软雅黑" panose="020B0503020204020204" pitchFamily="34" charset="-122"/>
                <a:ea typeface="微软雅黑" panose="020B0503020204020204" pitchFamily="34" charset="-122"/>
              </a:rPr>
              <a:t>能力竞争力</a:t>
            </a:r>
            <a:endParaRPr lang="en-US" altLang="zh-CN" sz="65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6200" dirty="0">
              <a:solidFill>
                <a:schemeClr val="tx1"/>
              </a:solidFill>
              <a:latin typeface="微软雅黑" panose="020B0503020204020204" pitchFamily="34" charset="-122"/>
              <a:ea typeface="微软雅黑" panose="020B0503020204020204" pitchFamily="34" charset="-122"/>
            </a:endParaRPr>
          </a:p>
          <a:p>
            <a:pPr>
              <a:lnSpc>
                <a:spcPct val="150000"/>
              </a:lnSpc>
            </a:pPr>
            <a:br>
              <a:rPr lang="zh-CN" altLang="en-US" sz="3200" dirty="0">
                <a:solidFill>
                  <a:schemeClr val="tx1"/>
                </a:solidFill>
                <a:latin typeface="微软雅黑" panose="020B0503020204020204" pitchFamily="34" charset="-122"/>
                <a:ea typeface="微软雅黑" panose="020B0503020204020204" pitchFamily="34" charset="-122"/>
              </a:rPr>
            </a:br>
            <a:endParaRPr lang="zh-CN" altLang="en-US" sz="32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999447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nSpc>
                <a:spcPct val="150000"/>
              </a:lnSpc>
            </a:pPr>
            <a:br>
              <a:rPr lang="en-US" altLang="zh-CN" b="1" dirty="0">
                <a:solidFill>
                  <a:schemeClr val="tx1"/>
                </a:solidFill>
                <a:latin typeface="微软雅黑" panose="020B0503020204020204" pitchFamily="34" charset="-122"/>
                <a:ea typeface="微软雅黑" panose="020B0503020204020204" pitchFamily="34" charset="-122"/>
              </a:rPr>
            </a:br>
            <a:br>
              <a:rPr lang="zh-CN" altLang="en-US" sz="2700" b="1" dirty="0">
                <a:solidFill>
                  <a:schemeClr val="tx1"/>
                </a:solidFill>
                <a:latin typeface="微软雅黑" panose="020B0503020204020204" pitchFamily="34" charset="-122"/>
                <a:ea typeface="微软雅黑" panose="020B0503020204020204" pitchFamily="34" charset="-122"/>
              </a:rPr>
            </a:br>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6" name="内容占位符 5">
            <a:extLst>
              <a:ext uri="{FF2B5EF4-FFF2-40B4-BE49-F238E27FC236}">
                <a16:creationId xmlns:a16="http://schemas.microsoft.com/office/drawing/2014/main" id="{78254C16-5A2E-4670-AA64-B2DD27AA763F}"/>
              </a:ext>
            </a:extLst>
          </p:cNvPr>
          <p:cNvSpPr>
            <a:spLocks noGrp="1"/>
          </p:cNvSpPr>
          <p:nvPr>
            <p:ph idx="1"/>
          </p:nvPr>
        </p:nvSpPr>
        <p:spPr>
          <a:xfrm>
            <a:off x="395536" y="483518"/>
            <a:ext cx="8229600" cy="3816424"/>
          </a:xfrm>
        </p:spPr>
        <p:txBody>
          <a:bodyPr>
            <a:normAutofit fontScale="25000" lnSpcReduction="20000"/>
          </a:bodyPr>
          <a:lstStyle/>
          <a:p>
            <a:pPr>
              <a:lnSpc>
                <a:spcPct val="170000"/>
              </a:lnSpc>
            </a:pPr>
            <a:r>
              <a:rPr lang="en-US" altLang="zh-CN" sz="6600" dirty="0">
                <a:solidFill>
                  <a:schemeClr val="tx1"/>
                </a:solidFill>
                <a:latin typeface="微软雅黑" panose="020B0503020204020204" pitchFamily="34" charset="-122"/>
                <a:ea typeface="微软雅黑" panose="020B0503020204020204" pitchFamily="34" charset="-122"/>
              </a:rPr>
              <a:t>【</a:t>
            </a:r>
            <a:r>
              <a:rPr lang="zh-CN" altLang="en-US" sz="6600" dirty="0">
                <a:solidFill>
                  <a:schemeClr val="tx1"/>
                </a:solidFill>
                <a:latin typeface="微软雅黑" panose="020B0503020204020204" pitchFamily="34" charset="-122"/>
                <a:ea typeface="微软雅黑" panose="020B0503020204020204" pitchFamily="34" charset="-122"/>
              </a:rPr>
              <a:t>例题</a:t>
            </a:r>
            <a:r>
              <a:rPr lang="zh-CN" altLang="zh-CN" sz="6600" dirty="0">
                <a:solidFill>
                  <a:schemeClr val="tx1"/>
                </a:solidFill>
                <a:latin typeface="微软雅黑" panose="020B0503020204020204" pitchFamily="34" charset="-122"/>
                <a:ea typeface="微软雅黑" panose="020B0503020204020204" pitchFamily="34" charset="-122"/>
              </a:rPr>
              <a:t>9</a:t>
            </a:r>
            <a:r>
              <a:rPr lang="zh-CN" altLang="en-US" sz="6600" dirty="0">
                <a:solidFill>
                  <a:schemeClr val="tx1"/>
                </a:solidFill>
                <a:latin typeface="微软雅黑" panose="020B0503020204020204" pitchFamily="34" charset="-122"/>
                <a:ea typeface="微软雅黑" panose="020B0503020204020204" pitchFamily="34" charset="-122"/>
              </a:rPr>
              <a:t>单选题</a:t>
            </a:r>
            <a:r>
              <a:rPr lang="en-US" altLang="zh-CN" sz="6600" dirty="0">
                <a:solidFill>
                  <a:schemeClr val="tx1"/>
                </a:solidFill>
                <a:latin typeface="微软雅黑" panose="020B0503020204020204" pitchFamily="34" charset="-122"/>
                <a:ea typeface="微软雅黑" panose="020B0503020204020204" pitchFamily="34" charset="-122"/>
              </a:rPr>
              <a:t>】</a:t>
            </a:r>
            <a:r>
              <a:rPr lang="zh-CN" altLang="en-US" sz="6600" dirty="0">
                <a:solidFill>
                  <a:schemeClr val="tx1"/>
                </a:solidFill>
                <a:latin typeface="微软雅黑" panose="020B0503020204020204" pitchFamily="34" charset="-122"/>
                <a:ea typeface="微软雅黑" panose="020B0503020204020204" pitchFamily="34" charset="-122"/>
              </a:rPr>
              <a:t>某高新技术企业积极吸引并集聚了大量高素质的研发人才和管理人才，构建了企业的核心竞争力。该企业的核心竞争力体现为</a:t>
            </a:r>
            <a:r>
              <a:rPr lang="en-US" altLang="zh-CN" sz="6600" dirty="0">
                <a:solidFill>
                  <a:schemeClr val="tx1"/>
                </a:solidFill>
                <a:latin typeface="微软雅黑" panose="020B0503020204020204" pitchFamily="34" charset="-122"/>
                <a:ea typeface="微软雅黑" panose="020B0503020204020204" pitchFamily="34" charset="-122"/>
              </a:rPr>
              <a:t>()</a:t>
            </a:r>
            <a:r>
              <a:rPr lang="zh-CN" altLang="en-US" sz="6600" dirty="0">
                <a:solidFill>
                  <a:schemeClr val="tx1"/>
                </a:solidFill>
                <a:latin typeface="微软雅黑" panose="020B0503020204020204" pitchFamily="34" charset="-122"/>
                <a:ea typeface="微软雅黑" panose="020B0503020204020204" pitchFamily="34" charset="-122"/>
              </a:rPr>
              <a:t>。</a:t>
            </a:r>
          </a:p>
          <a:p>
            <a:pPr>
              <a:lnSpc>
                <a:spcPct val="170000"/>
              </a:lnSpc>
            </a:pPr>
            <a:r>
              <a:rPr lang="en-US" altLang="zh-CN" sz="6600" dirty="0">
                <a:solidFill>
                  <a:schemeClr val="tx1"/>
                </a:solidFill>
                <a:latin typeface="微软雅黑" panose="020B0503020204020204" pitchFamily="34" charset="-122"/>
                <a:ea typeface="微软雅黑" panose="020B0503020204020204" pitchFamily="34" charset="-122"/>
              </a:rPr>
              <a:t>A.</a:t>
            </a:r>
            <a:r>
              <a:rPr lang="zh-CN" altLang="en-US" sz="6600" dirty="0">
                <a:solidFill>
                  <a:schemeClr val="tx1"/>
                </a:solidFill>
                <a:latin typeface="微软雅黑" panose="020B0503020204020204" pitchFamily="34" charset="-122"/>
                <a:ea typeface="微软雅黑" panose="020B0503020204020204" pitchFamily="34" charset="-122"/>
              </a:rPr>
              <a:t>关系竞争力</a:t>
            </a:r>
          </a:p>
          <a:p>
            <a:pPr>
              <a:lnSpc>
                <a:spcPct val="170000"/>
              </a:lnSpc>
            </a:pPr>
            <a:r>
              <a:rPr lang="en-US" altLang="zh-CN" sz="6600" dirty="0">
                <a:solidFill>
                  <a:schemeClr val="tx1"/>
                </a:solidFill>
                <a:latin typeface="微软雅黑" panose="020B0503020204020204" pitchFamily="34" charset="-122"/>
                <a:ea typeface="微软雅黑" panose="020B0503020204020204" pitchFamily="34" charset="-122"/>
              </a:rPr>
              <a:t>B.</a:t>
            </a:r>
            <a:r>
              <a:rPr lang="zh-CN" altLang="en-US" sz="6600" dirty="0">
                <a:solidFill>
                  <a:schemeClr val="tx1"/>
                </a:solidFill>
                <a:latin typeface="微软雅黑" panose="020B0503020204020204" pitchFamily="34" charset="-122"/>
                <a:ea typeface="微软雅黑" panose="020B0503020204020204" pitchFamily="34" charset="-122"/>
              </a:rPr>
              <a:t>环境竞争力</a:t>
            </a:r>
          </a:p>
          <a:p>
            <a:pPr>
              <a:lnSpc>
                <a:spcPct val="170000"/>
              </a:lnSpc>
            </a:pPr>
            <a:r>
              <a:rPr lang="en-US" altLang="zh-CN" sz="6600" dirty="0">
                <a:solidFill>
                  <a:schemeClr val="tx1"/>
                </a:solidFill>
                <a:latin typeface="微软雅黑" panose="020B0503020204020204" pitchFamily="34" charset="-122"/>
                <a:ea typeface="微软雅黑" panose="020B0503020204020204" pitchFamily="34" charset="-122"/>
              </a:rPr>
              <a:t>C.</a:t>
            </a:r>
            <a:r>
              <a:rPr lang="zh-CN" altLang="en-US" sz="6600" dirty="0">
                <a:solidFill>
                  <a:schemeClr val="tx1"/>
                </a:solidFill>
                <a:latin typeface="微软雅黑" panose="020B0503020204020204" pitchFamily="34" charset="-122"/>
                <a:ea typeface="微软雅黑" panose="020B0503020204020204" pitchFamily="34" charset="-122"/>
              </a:rPr>
              <a:t>资源竞争力</a:t>
            </a:r>
          </a:p>
          <a:p>
            <a:pPr>
              <a:lnSpc>
                <a:spcPct val="170000"/>
              </a:lnSpc>
            </a:pPr>
            <a:r>
              <a:rPr lang="en-US" altLang="zh-CN" sz="6600" dirty="0">
                <a:solidFill>
                  <a:schemeClr val="tx1"/>
                </a:solidFill>
                <a:latin typeface="微软雅黑" panose="020B0503020204020204" pitchFamily="34" charset="-122"/>
                <a:ea typeface="微软雅黑" panose="020B0503020204020204" pitchFamily="34" charset="-122"/>
              </a:rPr>
              <a:t>D.</a:t>
            </a:r>
            <a:r>
              <a:rPr lang="zh-CN" altLang="en-US" sz="6600" dirty="0">
                <a:solidFill>
                  <a:schemeClr val="tx1"/>
                </a:solidFill>
                <a:latin typeface="微软雅黑" panose="020B0503020204020204" pitchFamily="34" charset="-122"/>
                <a:ea typeface="微软雅黑" panose="020B0503020204020204" pitchFamily="34" charset="-122"/>
              </a:rPr>
              <a:t>市场竞争力</a:t>
            </a:r>
          </a:p>
          <a:p>
            <a:pPr>
              <a:lnSpc>
                <a:spcPct val="170000"/>
              </a:lnSpc>
            </a:pPr>
            <a:r>
              <a:rPr lang="en-US" altLang="zh-CN" sz="6600" dirty="0">
                <a:solidFill>
                  <a:schemeClr val="tx1"/>
                </a:solidFill>
                <a:latin typeface="微软雅黑" panose="020B0503020204020204" pitchFamily="34" charset="-122"/>
                <a:ea typeface="微软雅黑" panose="020B0503020204020204" pitchFamily="34" charset="-122"/>
              </a:rPr>
              <a:t>【</a:t>
            </a:r>
            <a:r>
              <a:rPr lang="zh-CN" altLang="en-US" sz="6600" dirty="0">
                <a:solidFill>
                  <a:schemeClr val="tx1"/>
                </a:solidFill>
                <a:latin typeface="微软雅黑" panose="020B0503020204020204" pitchFamily="34" charset="-122"/>
                <a:ea typeface="微软雅黑" panose="020B0503020204020204" pitchFamily="34" charset="-122"/>
              </a:rPr>
              <a:t>参考答案</a:t>
            </a:r>
            <a:r>
              <a:rPr lang="en-US" altLang="zh-CN" sz="6600" dirty="0">
                <a:solidFill>
                  <a:schemeClr val="tx1"/>
                </a:solidFill>
                <a:latin typeface="微软雅黑" panose="020B0503020204020204" pitchFamily="34" charset="-122"/>
                <a:ea typeface="微软雅黑" panose="020B0503020204020204" pitchFamily="34" charset="-122"/>
              </a:rPr>
              <a:t>】</a:t>
            </a:r>
            <a:r>
              <a:rPr lang="zh-CN" altLang="en-US" sz="6600" dirty="0">
                <a:solidFill>
                  <a:schemeClr val="tx1"/>
                </a:solidFill>
                <a:latin typeface="微软雅黑" panose="020B0503020204020204" pitchFamily="34" charset="-122"/>
                <a:ea typeface="微软雅黑" panose="020B0503020204020204" pitchFamily="34" charset="-122"/>
              </a:rPr>
              <a:t>：</a:t>
            </a:r>
            <a:r>
              <a:rPr lang="en-US" altLang="zh-CN" sz="6600" dirty="0">
                <a:solidFill>
                  <a:schemeClr val="tx1"/>
                </a:solidFill>
                <a:latin typeface="微软雅黑" panose="020B0503020204020204" pitchFamily="34" charset="-122"/>
                <a:ea typeface="微软雅黑" panose="020B0503020204020204" pitchFamily="34" charset="-122"/>
              </a:rPr>
              <a:t>C</a:t>
            </a:r>
          </a:p>
        </p:txBody>
      </p:sp>
    </p:spTree>
    <p:extLst>
      <p:ext uri="{BB962C8B-B14F-4D97-AF65-F5344CB8AC3E}">
        <p14:creationId xmlns:p14="http://schemas.microsoft.com/office/powerpoint/2010/main" val="41946316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179512" y="411510"/>
            <a:ext cx="8806180" cy="4032250"/>
          </a:xfrm>
        </p:spPr>
        <p:txBody>
          <a:bodyPr>
            <a:noAutofit/>
          </a:bodyPr>
          <a:lstStyle/>
          <a:p>
            <a:pPr fontAlgn="auto">
              <a:lnSpc>
                <a:spcPct val="150000"/>
              </a:lnSpc>
              <a:spcBef>
                <a:spcPts val="0"/>
              </a:spcBef>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、核心竞争力的特征：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价值性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异质性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延展性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持久性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难以转移性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难以复制性</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zh-CN" altLang="en-US" sz="2700" b="1" dirty="0">
                <a:solidFill>
                  <a:schemeClr val="tx1"/>
                </a:solidFill>
                <a:latin typeface="微软雅黑" panose="020B0503020204020204" pitchFamily="34" charset="-122"/>
                <a:ea typeface="微软雅黑" panose="020B0503020204020204" pitchFamily="34" charset="-122"/>
              </a:rPr>
            </a:br>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107504" y="339502"/>
            <a:ext cx="8806180" cy="4032250"/>
          </a:xfrm>
        </p:spPr>
        <p:txBody>
          <a:bodyPr>
            <a:noAutofit/>
          </a:bodyPr>
          <a:lstStyle/>
          <a:p>
            <a:pPr marL="85725" indent="0">
              <a:lnSpc>
                <a:spcPct val="150000"/>
              </a:lnSpc>
              <a:buNone/>
            </a:pP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二</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价值链分析</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价值链分析是从企业内部条件出发，把企业经营活动的价值创造、成本构成同企业自身的竞争能力相结合，与竞争对手经营活动相比较，从而发现企业目前及潜在优势与劣势的分析方法，它是指导企业战略制定与实施活动的有力分析工具。</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价值链</a:t>
            </a:r>
            <a:r>
              <a:rPr lang="en-US" altLang="zh-CN" sz="2000" dirty="0">
                <a:solidFill>
                  <a:schemeClr val="tx1"/>
                </a:solidFill>
                <a:latin typeface="微软雅黑" panose="020B0503020204020204" pitchFamily="34" charset="-122"/>
                <a:ea typeface="微软雅黑" panose="020B0503020204020204" pitchFamily="34" charset="-122"/>
              </a:rPr>
              <a:t>        (2)</a:t>
            </a:r>
            <a:r>
              <a:rPr lang="zh-CN" altLang="en-US" sz="2000" dirty="0">
                <a:solidFill>
                  <a:schemeClr val="tx1"/>
                </a:solidFill>
                <a:latin typeface="微软雅黑" panose="020B0503020204020204" pitchFamily="34" charset="-122"/>
                <a:ea typeface="微软雅黑" panose="020B0503020204020204" pitchFamily="34" charset="-122"/>
              </a:rPr>
              <a:t>价值链要素</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辅助活动</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基础职能管理、人力资源、技术开发、采购</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主体活动</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供</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原料供应</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、产</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生产加工</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、储</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成品储运</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、销</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市场营销</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、后</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售后服务</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fontAlgn="auto">
              <a:lnSpc>
                <a:spcPct val="150000"/>
              </a:lnSpc>
              <a:spcBef>
                <a:spcPts val="0"/>
              </a:spcBef>
            </a:pPr>
            <a:endParaRPr lang="zh-CN" altLang="en-US" sz="2000" dirty="0">
              <a:solidFill>
                <a:schemeClr val="tx1"/>
              </a:solidFill>
              <a:latin typeface="微软雅黑" panose="020B0503020204020204" pitchFamily="34" charset="-122"/>
              <a:ea typeface="微软雅黑" panose="020B0503020204020204" pitchFamily="34" charset="-122"/>
            </a:endParaRPr>
          </a:p>
          <a:p>
            <a:pPr fontAlgn="auto">
              <a:lnSpc>
                <a:spcPct val="150000"/>
              </a:lnSpc>
              <a:spcBef>
                <a:spcPts val="0"/>
              </a:spcBef>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1068021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153374" y="715244"/>
            <a:ext cx="8806180" cy="4032250"/>
          </a:xfrm>
        </p:spPr>
        <p:txBody>
          <a:bodyPr>
            <a:noAutofit/>
          </a:bodyPr>
          <a:lstStyle/>
          <a:p>
            <a:pPr fontAlgn="base">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三</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波士顿矩阵分析</a:t>
            </a:r>
            <a:br>
              <a:rPr lang="zh-CN" altLang="en-US" sz="2000" dirty="0">
                <a:solidFill>
                  <a:schemeClr val="tx1"/>
                </a:solidFill>
                <a:latin typeface="微软雅黑" panose="020B0503020204020204" pitchFamily="34" charset="-122"/>
                <a:ea typeface="微软雅黑" panose="020B0503020204020204" pitchFamily="34" charset="-122"/>
              </a:rPr>
            </a:br>
            <a:r>
              <a:rPr lang="zh-CN" altLang="en-US" sz="2000" dirty="0">
                <a:solidFill>
                  <a:schemeClr val="tx1"/>
                </a:solidFill>
                <a:latin typeface="微软雅黑" panose="020B0503020204020204" pitchFamily="34" charset="-122"/>
                <a:ea typeface="微软雅黑" panose="020B0503020204020204" pitchFamily="34" charset="-122"/>
              </a:rPr>
              <a:t>波士顿矩阵根据业务增长率和市场占有率两项指标，将企业所有的战略单位分为明星、金牛、瘦狗和幼童四大类型，并以此分析企业的产品竞争力，为科学选择企业战略提供参考。</a:t>
            </a:r>
          </a:p>
          <a:p>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a:t>
            </a:r>
            <a:r>
              <a:rPr lang="en-US" altLang="zh-CN" sz="2000" dirty="0">
                <a:solidFill>
                  <a:schemeClr val="tx1"/>
                </a:solidFill>
                <a:latin typeface="微软雅黑" panose="020B0503020204020204" pitchFamily="34" charset="-122"/>
                <a:ea typeface="微软雅黑" panose="020B0503020204020204" pitchFamily="34" charset="-122"/>
              </a:rPr>
              <a:t>10</a:t>
            </a:r>
            <a:r>
              <a:rPr lang="zh-CN" altLang="en-US" sz="2000" dirty="0">
                <a:solidFill>
                  <a:schemeClr val="tx1"/>
                </a:solidFill>
                <a:latin typeface="微软雅黑" panose="020B0503020204020204" pitchFamily="34" charset="-122"/>
                <a:ea typeface="微软雅黑" panose="020B0503020204020204" pitchFamily="34" charset="-122"/>
              </a:rPr>
              <a:t>单选题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：在波士顿矩阵中，幼童区的产品特征是</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a:t>
            </a:r>
          </a:p>
          <a:p>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业务增长率比较低，市场占有率比较高</a:t>
            </a:r>
          </a:p>
          <a:p>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业务增长率比较低，市场占有率比较低</a:t>
            </a:r>
          </a:p>
          <a:p>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业务增长率比较高，市场占有率比较低</a:t>
            </a:r>
          </a:p>
          <a:p>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业务增长率比较高，市场占有率比较高</a:t>
            </a:r>
          </a:p>
          <a:p>
            <a:r>
              <a:rPr lang="zh-CN" altLang="en-US" sz="2000" dirty="0">
                <a:solidFill>
                  <a:schemeClr val="tx1"/>
                </a:solidFill>
                <a:latin typeface="微软雅黑" panose="020B0503020204020204" pitchFamily="34" charset="-122"/>
                <a:ea typeface="微软雅黑" panose="020B0503020204020204" pitchFamily="34" charset="-122"/>
              </a:rPr>
              <a:t>参考答案：</a:t>
            </a:r>
            <a:r>
              <a:rPr lang="en-US" altLang="zh-CN" sz="2000" dirty="0">
                <a:solidFill>
                  <a:schemeClr val="tx1"/>
                </a:solidFill>
                <a:latin typeface="微软雅黑" panose="020B0503020204020204" pitchFamily="34" charset="-122"/>
                <a:ea typeface="微软雅黑" panose="020B0503020204020204" pitchFamily="34" charset="-122"/>
              </a:rPr>
              <a:t>C</a:t>
            </a:r>
          </a:p>
          <a:p>
            <a:pPr fontAlgn="auto">
              <a:lnSpc>
                <a:spcPct val="150000"/>
              </a:lnSpc>
              <a:spcBef>
                <a:spcPts val="0"/>
              </a:spcBef>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524389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四</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内部因素评价矩阵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内部因素评价矩阵</a:t>
            </a:r>
            <a:r>
              <a:rPr lang="en-US" altLang="zh-CN" sz="2000" dirty="0">
                <a:solidFill>
                  <a:schemeClr val="tx1"/>
                </a:solidFill>
                <a:latin typeface="微软雅黑" panose="020B0503020204020204" pitchFamily="34" charset="-122"/>
                <a:ea typeface="微软雅黑" panose="020B0503020204020204" pitchFamily="34" charset="-122"/>
              </a:rPr>
              <a:t>(</a:t>
            </a:r>
            <a:r>
              <a:rPr lang="en-US" altLang="zh-CN" sz="2000" dirty="0" err="1">
                <a:solidFill>
                  <a:schemeClr val="tx1"/>
                </a:solidFill>
                <a:latin typeface="微软雅黑" panose="020B0503020204020204" pitchFamily="34" charset="-122"/>
                <a:ea typeface="微软雅黑" panose="020B0503020204020204" pitchFamily="34" charset="-122"/>
              </a:rPr>
              <a:t>InternalFactorEvaluationMatrix，IFE</a:t>
            </a:r>
            <a:r>
              <a:rPr lang="zh-CN" altLang="en-US" sz="2000" dirty="0">
                <a:solidFill>
                  <a:schemeClr val="tx1"/>
                </a:solidFill>
                <a:latin typeface="微软雅黑" panose="020B0503020204020204" pitchFamily="34" charset="-122"/>
                <a:ea typeface="微软雅黑" panose="020B0503020204020204" pitchFamily="34" charset="-122"/>
              </a:rPr>
              <a:t>矩阵</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，是一种对内部因素进行分析的工具。</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三、企业综合分析</a:t>
            </a:r>
            <a:r>
              <a:rPr lang="en-US" altLang="zh-CN" sz="2000" dirty="0">
                <a:solidFill>
                  <a:schemeClr val="tx1"/>
                </a:solidFill>
                <a:latin typeface="微软雅黑" panose="020B0503020204020204" pitchFamily="34" charset="-122"/>
                <a:ea typeface="微软雅黑" panose="020B0503020204020204" pitchFamily="34" charset="-122"/>
              </a:rPr>
              <a:t>(SWOT</a:t>
            </a:r>
            <a:r>
              <a:rPr lang="zh-CN" altLang="en-US" sz="2000" dirty="0">
                <a:solidFill>
                  <a:schemeClr val="tx1"/>
                </a:solidFill>
                <a:latin typeface="微软雅黑" panose="020B0503020204020204" pitchFamily="34" charset="-122"/>
                <a:ea typeface="微软雅黑" panose="020B0503020204020204" pitchFamily="34" charset="-122"/>
              </a:rPr>
              <a:t>分析</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（一）分析环境因素</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（二）构造</a:t>
            </a:r>
            <a:r>
              <a:rPr lang="en-US" altLang="zh-CN" sz="2000" dirty="0">
                <a:solidFill>
                  <a:schemeClr val="tx1"/>
                </a:solidFill>
                <a:latin typeface="微软雅黑" panose="020B0503020204020204" pitchFamily="34" charset="-122"/>
                <a:ea typeface="微软雅黑" panose="020B0503020204020204" pitchFamily="34" charset="-122"/>
              </a:rPr>
              <a:t>SWOT</a:t>
            </a:r>
            <a:r>
              <a:rPr lang="zh-CN" altLang="en-US" sz="2000" dirty="0">
                <a:solidFill>
                  <a:schemeClr val="tx1"/>
                </a:solidFill>
                <a:latin typeface="微软雅黑" panose="020B0503020204020204" pitchFamily="34" charset="-122"/>
                <a:ea typeface="微软雅黑" panose="020B0503020204020204" pitchFamily="34" charset="-122"/>
              </a:rPr>
              <a:t>矩阵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（三）战略方案的制定与选择</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auto">
              <a:lnSpc>
                <a:spcPct val="150000"/>
              </a:lnSpc>
              <a:spcBef>
                <a:spcPts val="0"/>
              </a:spcBef>
            </a:pPr>
            <a:endParaRPr lang="zh-CN" altLang="en-US" sz="2000" dirty="0">
              <a:solidFill>
                <a:schemeClr val="tx1"/>
              </a:solidFill>
              <a:latin typeface="微软雅黑" panose="020B0503020204020204" pitchFamily="34" charset="-122"/>
              <a:ea typeface="微软雅黑" panose="020B0503020204020204" pitchFamily="34" charset="-122"/>
            </a:endParaRPr>
          </a:p>
          <a:p>
            <a:pPr fontAlgn="auto">
              <a:lnSpc>
                <a:spcPct val="150000"/>
              </a:lnSpc>
              <a:spcBef>
                <a:spcPts val="0"/>
              </a:spcBef>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333847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153374" y="715244"/>
            <a:ext cx="8806180" cy="4032250"/>
          </a:xfrm>
        </p:spPr>
        <p:txBody>
          <a:bodyPr>
            <a:noAutofit/>
          </a:bodyPr>
          <a:lstStyle/>
          <a:p>
            <a:pPr algn="ctr"/>
            <a:r>
              <a:rPr lang="zh-CN" altLang="en-US" sz="2800" dirty="0">
                <a:solidFill>
                  <a:schemeClr val="tx1"/>
                </a:solidFill>
                <a:latin typeface="微软雅黑" panose="020B0503020204020204" pitchFamily="34" charset="-122"/>
                <a:ea typeface="微软雅黑" panose="020B0503020204020204" pitchFamily="34" charset="-122"/>
              </a:rPr>
              <a:t>第三节   企业战略类型</a:t>
            </a:r>
            <a:endParaRPr lang="en-US" altLang="zh-CN" sz="28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一、基本竞争战略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（一）成本领先战略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、适用范围</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、实施途径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规模效应</a:t>
            </a:r>
            <a:r>
              <a:rPr lang="en-US" altLang="zh-CN" sz="2000" dirty="0">
                <a:solidFill>
                  <a:schemeClr val="tx1"/>
                </a:solidFill>
                <a:latin typeface="微软雅黑" panose="020B0503020204020204" pitchFamily="34" charset="-122"/>
                <a:ea typeface="微软雅黑" panose="020B0503020204020204" pitchFamily="34" charset="-122"/>
              </a:rPr>
              <a:t>     (2)</a:t>
            </a:r>
            <a:r>
              <a:rPr lang="zh-CN" altLang="en-US" sz="2000" dirty="0">
                <a:solidFill>
                  <a:schemeClr val="tx1"/>
                </a:solidFill>
                <a:latin typeface="微软雅黑" panose="020B0503020204020204" pitchFamily="34" charset="-122"/>
                <a:ea typeface="微软雅黑" panose="020B0503020204020204" pitchFamily="34" charset="-122"/>
              </a:rPr>
              <a:t>技术优势</a:t>
            </a:r>
            <a:r>
              <a:rPr lang="en-US" altLang="zh-CN" sz="2000" dirty="0">
                <a:solidFill>
                  <a:schemeClr val="tx1"/>
                </a:solidFill>
                <a:latin typeface="微软雅黑" panose="020B0503020204020204" pitchFamily="34" charset="-122"/>
                <a:ea typeface="微软雅黑" panose="020B0503020204020204" pitchFamily="34" charset="-122"/>
              </a:rPr>
              <a:t>     (3)</a:t>
            </a:r>
            <a:r>
              <a:rPr lang="zh-CN" altLang="en-US" sz="2000" dirty="0">
                <a:solidFill>
                  <a:schemeClr val="tx1"/>
                </a:solidFill>
                <a:latin typeface="微软雅黑" panose="020B0503020204020204" pitchFamily="34" charset="-122"/>
                <a:ea typeface="微软雅黑" panose="020B0503020204020204" pitchFamily="34" charset="-122"/>
              </a:rPr>
              <a:t>企业资源整合</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经营地点选择优势</a:t>
            </a:r>
            <a:r>
              <a:rPr lang="en-US" altLang="zh-CN" sz="2000" dirty="0">
                <a:solidFill>
                  <a:schemeClr val="tx1"/>
                </a:solidFill>
                <a:latin typeface="微软雅黑" panose="020B0503020204020204" pitchFamily="34" charset="-122"/>
                <a:ea typeface="微软雅黑" panose="020B0503020204020204" pitchFamily="34" charset="-122"/>
              </a:rPr>
              <a:t>     (5)</a:t>
            </a:r>
            <a:r>
              <a:rPr lang="zh-CN" altLang="en-US" sz="2000" dirty="0">
                <a:solidFill>
                  <a:schemeClr val="tx1"/>
                </a:solidFill>
                <a:latin typeface="微软雅黑" panose="020B0503020204020204" pitchFamily="34" charset="-122"/>
                <a:ea typeface="微软雅黑" panose="020B0503020204020204" pitchFamily="34" charset="-122"/>
              </a:rPr>
              <a:t>与价值链的联系</a:t>
            </a:r>
            <a:r>
              <a:rPr lang="en-US" altLang="zh-CN" sz="2000" dirty="0">
                <a:solidFill>
                  <a:schemeClr val="tx1"/>
                </a:solidFill>
                <a:latin typeface="微软雅黑" panose="020B0503020204020204" pitchFamily="34" charset="-122"/>
                <a:ea typeface="微软雅黑" panose="020B0503020204020204" pitchFamily="34" charset="-122"/>
              </a:rPr>
              <a:t>    (6)</a:t>
            </a:r>
            <a:r>
              <a:rPr lang="zh-CN" altLang="en-US" sz="2000" dirty="0">
                <a:solidFill>
                  <a:schemeClr val="tx1"/>
                </a:solidFill>
                <a:latin typeface="微软雅黑" panose="020B0503020204020204" pitchFamily="34" charset="-122"/>
                <a:ea typeface="微软雅黑" panose="020B0503020204020204" pitchFamily="34" charset="-122"/>
              </a:rPr>
              <a:t>跨业务相互关系</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053295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zh-CN" altLang="en-US" sz="2700" b="1" dirty="0">
                <a:solidFill>
                  <a:schemeClr val="tx1"/>
                </a:solidFill>
                <a:latin typeface="微软雅黑" panose="020B0503020204020204" pitchFamily="34" charset="-122"/>
                <a:ea typeface="微软雅黑" panose="020B0503020204020204" pitchFamily="34" charset="-122"/>
              </a:rPr>
            </a:br>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153374" y="715244"/>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二</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差异化战略</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、适用范围</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、实施途径</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产品质量不同</a:t>
            </a:r>
            <a:r>
              <a:rPr lang="en-US" altLang="zh-CN" sz="2000" dirty="0">
                <a:solidFill>
                  <a:schemeClr val="tx1"/>
                </a:solidFill>
                <a:latin typeface="微软雅黑" panose="020B0503020204020204" pitchFamily="34" charset="-122"/>
                <a:ea typeface="微软雅黑" panose="020B0503020204020204" pitchFamily="34" charset="-122"/>
              </a:rPr>
              <a:t>       (2)</a:t>
            </a:r>
            <a:r>
              <a:rPr lang="zh-CN" altLang="en-US" sz="2000" dirty="0">
                <a:solidFill>
                  <a:schemeClr val="tx1"/>
                </a:solidFill>
                <a:latin typeface="微软雅黑" panose="020B0503020204020204" pitchFamily="34" charset="-122"/>
                <a:ea typeface="微软雅黑" panose="020B0503020204020204" pitchFamily="34" charset="-122"/>
              </a:rPr>
              <a:t>产品可靠性不同</a:t>
            </a:r>
            <a:r>
              <a:rPr lang="en-US" altLang="zh-CN" sz="2000" dirty="0">
                <a:solidFill>
                  <a:schemeClr val="tx1"/>
                </a:solidFill>
                <a:latin typeface="微软雅黑" panose="020B0503020204020204" pitchFamily="34" charset="-122"/>
                <a:ea typeface="微软雅黑" panose="020B0503020204020204" pitchFamily="34" charset="-122"/>
              </a:rPr>
              <a:t>       (3)</a:t>
            </a:r>
            <a:r>
              <a:rPr lang="zh-CN" altLang="en-US" sz="2000" dirty="0">
                <a:solidFill>
                  <a:schemeClr val="tx1"/>
                </a:solidFill>
                <a:latin typeface="微软雅黑" panose="020B0503020204020204" pitchFamily="34" charset="-122"/>
                <a:ea typeface="微软雅黑" panose="020B0503020204020204" pitchFamily="34" charset="-122"/>
              </a:rPr>
              <a:t>产品创新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产品特性差异</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(5)</a:t>
            </a:r>
            <a:r>
              <a:rPr lang="zh-CN" altLang="en-US" sz="2000" dirty="0">
                <a:solidFill>
                  <a:schemeClr val="tx1"/>
                </a:solidFill>
                <a:latin typeface="微软雅黑" panose="020B0503020204020204" pitchFamily="34" charset="-122"/>
                <a:ea typeface="微软雅黑" panose="020B0503020204020204" pitchFamily="34" charset="-122"/>
              </a:rPr>
              <a:t>产品名称或品牌</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(6)</a:t>
            </a:r>
            <a:r>
              <a:rPr lang="zh-CN" altLang="en-US" sz="2000" dirty="0">
                <a:solidFill>
                  <a:schemeClr val="tx1"/>
                </a:solidFill>
                <a:latin typeface="微软雅黑" panose="020B0503020204020204" pitchFamily="34" charset="-122"/>
                <a:ea typeface="微软雅黑" panose="020B0503020204020204" pitchFamily="34" charset="-122"/>
              </a:rPr>
              <a:t>提供不同服务</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auto">
              <a:lnSpc>
                <a:spcPct val="150000"/>
              </a:lnSpc>
              <a:spcBef>
                <a:spcPts val="0"/>
              </a:spcBef>
            </a:pPr>
            <a:endParaRPr lang="zh-CN" altLang="en-US" sz="2000" dirty="0">
              <a:solidFill>
                <a:schemeClr val="tx1"/>
              </a:solidFill>
              <a:latin typeface="微软雅黑" panose="020B0503020204020204" pitchFamily="34" charset="-122"/>
              <a:ea typeface="微软雅黑" panose="020B0503020204020204" pitchFamily="34" charset="-122"/>
            </a:endParaRPr>
          </a:p>
          <a:p>
            <a:pPr fontAlgn="auto">
              <a:lnSpc>
                <a:spcPct val="150000"/>
              </a:lnSpc>
              <a:spcBef>
                <a:spcPts val="0"/>
              </a:spcBef>
            </a:pPr>
            <a:endParaRPr lang="zh-CN" altLang="en-US"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br>
              <a:rPr lang="zh-CN" altLang="en-US" sz="2000" dirty="0">
                <a:solidFill>
                  <a:schemeClr val="tx1"/>
                </a:solidFill>
                <a:latin typeface="微软雅黑" panose="020B0503020204020204" pitchFamily="34" charset="-122"/>
                <a:ea typeface="微软雅黑" panose="020B0503020204020204" pitchFamily="34" charset="-122"/>
              </a:rPr>
            </a:br>
            <a:endParaRPr lang="zh-CN" altLang="en-US" sz="2000" dirty="0">
              <a:solidFill>
                <a:schemeClr val="tx1"/>
              </a:solidFill>
              <a:latin typeface="微软雅黑" panose="020B0503020204020204" pitchFamily="34" charset="-122"/>
              <a:ea typeface="微软雅黑" panose="020B0503020204020204" pitchFamily="34" charset="-122"/>
            </a:endParaRPr>
          </a:p>
          <a:p>
            <a:pPr fontAlgn="auto">
              <a:lnSpc>
                <a:spcPct val="150000"/>
              </a:lnSpc>
              <a:spcBef>
                <a:spcPts val="0"/>
              </a:spcBef>
            </a:pPr>
            <a:endParaRPr lang="zh-CN" altLang="en-US" sz="2000" dirty="0">
              <a:solidFill>
                <a:schemeClr val="tx1"/>
              </a:solidFill>
              <a:latin typeface="微软雅黑" panose="020B0503020204020204" pitchFamily="34" charset="-122"/>
              <a:ea typeface="微软雅黑" panose="020B0503020204020204" pitchFamily="34" charset="-122"/>
            </a:endParaRPr>
          </a:p>
          <a:p>
            <a:pPr fontAlgn="auto">
              <a:lnSpc>
                <a:spcPct val="150000"/>
              </a:lnSpc>
              <a:spcBef>
                <a:spcPts val="0"/>
              </a:spcBef>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763237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nSpc>
                <a:spcPct val="150000"/>
              </a:lnSpc>
            </a:pPr>
            <a:br>
              <a:rPr lang="en-US" altLang="zh-CN" b="1" dirty="0">
                <a:solidFill>
                  <a:schemeClr val="tx1"/>
                </a:solidFill>
                <a:latin typeface="微软雅黑" panose="020B0503020204020204" pitchFamily="34" charset="-122"/>
                <a:ea typeface="微软雅黑" panose="020B0503020204020204" pitchFamily="34" charset="-122"/>
              </a:rPr>
            </a:br>
            <a:r>
              <a:rPr lang="zh-CN" altLang="en-US" b="1" dirty="0">
                <a:solidFill>
                  <a:schemeClr val="tx1"/>
                </a:solidFill>
                <a:latin typeface="微软雅黑" panose="020B0503020204020204" pitchFamily="34" charset="-122"/>
                <a:ea typeface="微软雅黑" panose="020B0503020204020204" pitchFamily="34" charset="-122"/>
              </a:rPr>
              <a:t>试卷题型、题量及分值分布情况</a:t>
            </a:r>
            <a:br>
              <a:rPr lang="en-US" altLang="zh-CN" b="1" dirty="0">
                <a:solidFill>
                  <a:schemeClr val="tx1"/>
                </a:solidFill>
                <a:latin typeface="微软雅黑" panose="020B0503020204020204" pitchFamily="34" charset="-122"/>
                <a:ea typeface="微软雅黑" panose="020B0503020204020204" pitchFamily="34" charset="-122"/>
              </a:rPr>
            </a:br>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899592" y="1419622"/>
            <a:ext cx="6831330" cy="3281045"/>
          </a:xfrm>
        </p:spPr>
        <p:txBody>
          <a:bodyPr>
            <a:normAutofit/>
          </a:bodyPr>
          <a:lstStyle/>
          <a:p>
            <a:pPr marL="114300" indent="0" fontAlgn="auto">
              <a:lnSpc>
                <a:spcPct val="150000"/>
              </a:lnSpc>
              <a:spcBef>
                <a:spcPts val="0"/>
              </a:spcBef>
              <a:buNone/>
            </a:pPr>
            <a:r>
              <a:rPr lang="zh-CN" altLang="en-US" dirty="0">
                <a:solidFill>
                  <a:schemeClr val="tx1"/>
                </a:solidFill>
                <a:latin typeface="微软雅黑" panose="020B0503020204020204" pitchFamily="34" charset="-122"/>
                <a:ea typeface="微软雅黑" panose="020B0503020204020204" pitchFamily="34" charset="-122"/>
              </a:rPr>
              <a:t>一、单项选择题</a:t>
            </a:r>
            <a:r>
              <a:rPr lang="en-US" altLang="zh-CN" dirty="0">
                <a:solidFill>
                  <a:schemeClr val="tx1"/>
                </a:solidFill>
                <a:latin typeface="微软雅黑" panose="020B0503020204020204" pitchFamily="34" charset="-122"/>
                <a:ea typeface="微软雅黑" panose="020B0503020204020204" pitchFamily="34" charset="-122"/>
              </a:rPr>
              <a:t>60</a:t>
            </a:r>
            <a:r>
              <a:rPr lang="zh-CN" altLang="en-US" dirty="0">
                <a:solidFill>
                  <a:schemeClr val="tx1"/>
                </a:solidFill>
                <a:latin typeface="微软雅黑" panose="020B0503020204020204" pitchFamily="34" charset="-122"/>
                <a:ea typeface="微软雅黑" panose="020B0503020204020204" pitchFamily="34" charset="-122"/>
              </a:rPr>
              <a:t>题，每题</a:t>
            </a: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分，共</a:t>
            </a:r>
            <a:r>
              <a:rPr lang="en-US" altLang="zh-CN" dirty="0">
                <a:solidFill>
                  <a:schemeClr val="tx1"/>
                </a:solidFill>
                <a:latin typeface="微软雅黑" panose="020B0503020204020204" pitchFamily="34" charset="-122"/>
                <a:ea typeface="微软雅黑" panose="020B0503020204020204" pitchFamily="34" charset="-122"/>
              </a:rPr>
              <a:t>60</a:t>
            </a:r>
            <a:r>
              <a:rPr lang="zh-CN" altLang="en-US" dirty="0">
                <a:solidFill>
                  <a:schemeClr val="tx1"/>
                </a:solidFill>
                <a:latin typeface="微软雅黑" panose="020B0503020204020204" pitchFamily="34" charset="-122"/>
                <a:ea typeface="微软雅黑" panose="020B0503020204020204" pitchFamily="34" charset="-122"/>
              </a:rPr>
              <a:t>分。</a:t>
            </a:r>
          </a:p>
          <a:p>
            <a:pPr marL="85725" indent="0">
              <a:lnSpc>
                <a:spcPct val="150000"/>
              </a:lnSpc>
              <a:buNone/>
            </a:pPr>
            <a:r>
              <a:rPr lang="zh-CN" altLang="en-US" dirty="0">
                <a:solidFill>
                  <a:schemeClr val="tx1"/>
                </a:solidFill>
                <a:latin typeface="微软雅黑" panose="020B0503020204020204" pitchFamily="34" charset="-122"/>
                <a:ea typeface="微软雅黑" panose="020B0503020204020204" pitchFamily="34" charset="-122"/>
              </a:rPr>
              <a:t>二、多项选择题</a:t>
            </a:r>
            <a:r>
              <a:rPr lang="en-US" altLang="zh-CN" dirty="0">
                <a:solidFill>
                  <a:schemeClr val="tx1"/>
                </a:solidFill>
                <a:latin typeface="微软雅黑" panose="020B0503020204020204" pitchFamily="34" charset="-122"/>
                <a:ea typeface="微软雅黑" panose="020B0503020204020204" pitchFamily="34" charset="-122"/>
              </a:rPr>
              <a:t>20</a:t>
            </a:r>
            <a:r>
              <a:rPr lang="zh-CN" altLang="en-US" dirty="0">
                <a:solidFill>
                  <a:schemeClr val="tx1"/>
                </a:solidFill>
                <a:latin typeface="微软雅黑" panose="020B0503020204020204" pitchFamily="34" charset="-122"/>
                <a:ea typeface="微软雅黑" panose="020B0503020204020204" pitchFamily="34" charset="-122"/>
              </a:rPr>
              <a:t>题，每题</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分，共</a:t>
            </a:r>
            <a:r>
              <a:rPr lang="en-US" altLang="zh-CN" dirty="0">
                <a:solidFill>
                  <a:schemeClr val="tx1"/>
                </a:solidFill>
                <a:latin typeface="微软雅黑" panose="020B0503020204020204" pitchFamily="34" charset="-122"/>
                <a:ea typeface="微软雅黑" panose="020B0503020204020204" pitchFamily="34" charset="-122"/>
              </a:rPr>
              <a:t>40</a:t>
            </a:r>
            <a:r>
              <a:rPr lang="zh-CN" altLang="en-US" dirty="0">
                <a:solidFill>
                  <a:schemeClr val="tx1"/>
                </a:solidFill>
                <a:latin typeface="微软雅黑" panose="020B0503020204020204" pitchFamily="34" charset="-122"/>
                <a:ea typeface="微软雅黑" panose="020B0503020204020204" pitchFamily="34" charset="-122"/>
              </a:rPr>
              <a:t>分。</a:t>
            </a:r>
          </a:p>
          <a:p>
            <a:pPr marL="85725" indent="0">
              <a:lnSpc>
                <a:spcPct val="150000"/>
              </a:lnSpc>
              <a:buNone/>
            </a:pPr>
            <a:r>
              <a:rPr lang="zh-CN" altLang="en-US" dirty="0">
                <a:solidFill>
                  <a:schemeClr val="tx1"/>
                </a:solidFill>
                <a:latin typeface="微软雅黑" panose="020B0503020204020204" pitchFamily="34" charset="-122"/>
                <a:ea typeface="微软雅黑" panose="020B0503020204020204" pitchFamily="34" charset="-122"/>
              </a:rPr>
              <a:t>三、案例分析题</a:t>
            </a:r>
            <a:r>
              <a:rPr lang="en-US" altLang="zh-CN" dirty="0">
                <a:solidFill>
                  <a:schemeClr val="tx1"/>
                </a:solidFill>
                <a:latin typeface="微软雅黑" panose="020B0503020204020204" pitchFamily="34" charset="-122"/>
                <a:ea typeface="微软雅黑" panose="020B0503020204020204" pitchFamily="34" charset="-122"/>
              </a:rPr>
              <a:t>20</a:t>
            </a:r>
            <a:r>
              <a:rPr lang="zh-CN" altLang="en-US" dirty="0">
                <a:solidFill>
                  <a:schemeClr val="tx1"/>
                </a:solidFill>
                <a:latin typeface="微软雅黑" panose="020B0503020204020204" pitchFamily="34" charset="-122"/>
                <a:ea typeface="微软雅黑" panose="020B0503020204020204" pitchFamily="34" charset="-122"/>
              </a:rPr>
              <a:t>题，每题</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分，共</a:t>
            </a:r>
            <a:r>
              <a:rPr lang="en-US" altLang="zh-CN" dirty="0">
                <a:solidFill>
                  <a:schemeClr val="tx1"/>
                </a:solidFill>
                <a:latin typeface="微软雅黑" panose="020B0503020204020204" pitchFamily="34" charset="-122"/>
                <a:ea typeface="微软雅黑" panose="020B0503020204020204" pitchFamily="34" charset="-122"/>
              </a:rPr>
              <a:t>40</a:t>
            </a:r>
            <a:r>
              <a:rPr lang="zh-CN" altLang="en-US" dirty="0">
                <a:solidFill>
                  <a:schemeClr val="tx1"/>
                </a:solidFill>
                <a:latin typeface="微软雅黑" panose="020B0503020204020204" pitchFamily="34" charset="-122"/>
                <a:ea typeface="微软雅黑" panose="020B0503020204020204" pitchFamily="34" charset="-122"/>
              </a:rPr>
              <a:t>分。</a:t>
            </a:r>
          </a:p>
          <a:p>
            <a:pPr marL="85725" indent="0">
              <a:lnSpc>
                <a:spcPct val="150000"/>
              </a:lnSpc>
              <a:buNone/>
            </a:pPr>
            <a:endParaRPr lang="zh-CN" altLang="en-US"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1811672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179512" y="699542"/>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三</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集中战略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、适用范围</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、实施途径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）选择产品系列</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）细分市场选择重点顾客</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）细分市场选择重点地区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）发挥优势集中经营</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fontAlgn="base">
              <a:lnSpc>
                <a:spcPct val="150000"/>
              </a:lnSpc>
              <a:buNone/>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4855620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zh-CN" altLang="en-US" sz="2700" b="1" dirty="0">
                <a:solidFill>
                  <a:schemeClr val="tx1"/>
                </a:solidFill>
                <a:latin typeface="微软雅黑" panose="020B0503020204020204" pitchFamily="34" charset="-122"/>
                <a:ea typeface="微软雅黑" panose="020B0503020204020204" pitchFamily="34" charset="-122"/>
              </a:rPr>
            </a:br>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302672" y="699542"/>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二、企业成长战略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（一）密集型成长战略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、市场渗透战略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、市场开发战略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、新产品开发战略</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（二）多元化战略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、相关多元化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）水平多元化</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）垂直多元化</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）同心型多元化</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a:p>
            <a:pPr marL="85725" indent="0" fontAlgn="base">
              <a:lnSpc>
                <a:spcPct val="150000"/>
              </a:lnSpc>
              <a:buNone/>
            </a:pPr>
            <a:endParaRPr lang="zh-CN" altLang="en-US" sz="2000" dirty="0">
              <a:solidFill>
                <a:schemeClr val="tx1"/>
              </a:solidFill>
              <a:latin typeface="微软雅黑" panose="020B0503020204020204" pitchFamily="34" charset="-122"/>
              <a:ea typeface="微软雅黑" panose="020B0503020204020204" pitchFamily="34" charset="-122"/>
            </a:endParaRPr>
          </a:p>
          <a:p>
            <a:pPr marL="85725" indent="0" fontAlgn="base">
              <a:lnSpc>
                <a:spcPct val="150000"/>
              </a:lnSpc>
              <a:buNone/>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4540771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153374" y="715244"/>
            <a:ext cx="8806180" cy="4032250"/>
          </a:xfrm>
        </p:spPr>
        <p:txBody>
          <a:bodyPr>
            <a:noAutofit/>
          </a:bodyPr>
          <a:lstStyle/>
          <a:p>
            <a:pPr fontAlgn="base">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、非相关多元化</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a:t>
            </a:r>
            <a:r>
              <a:rPr lang="zh-CN"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一体化战略</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、纵向一体化战略</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、横向一体化战略</a:t>
            </a:r>
            <a:br>
              <a:rPr lang="zh-CN" altLang="en-US" sz="2000" dirty="0">
                <a:solidFill>
                  <a:schemeClr val="tx1"/>
                </a:solidFill>
                <a:latin typeface="微软雅黑" panose="020B0503020204020204" pitchFamily="34" charset="-122"/>
                <a:ea typeface="微软雅黑" panose="020B0503020204020204" pitchFamily="34" charset="-122"/>
              </a:rPr>
            </a:br>
            <a:r>
              <a:rPr lang="zh-CN" altLang="en-US" sz="2000" dirty="0">
                <a:solidFill>
                  <a:schemeClr val="tx1"/>
                </a:solidFill>
                <a:latin typeface="微软雅黑" panose="020B0503020204020204" pitchFamily="34" charset="-122"/>
                <a:ea typeface="微软雅黑" panose="020B0503020204020204" pitchFamily="34" charset="-122"/>
              </a:rPr>
              <a:t>（四）战略联盟</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、股权式战略联盟</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、契约式战略联盟</a:t>
            </a:r>
          </a:p>
          <a:p>
            <a:pPr fontAlgn="auto">
              <a:lnSpc>
                <a:spcPct val="150000"/>
              </a:lnSpc>
              <a:spcBef>
                <a:spcPts val="0"/>
              </a:spcBef>
            </a:pPr>
            <a:endParaRPr lang="zh-CN" altLang="en-US" sz="2000" dirty="0">
              <a:solidFill>
                <a:schemeClr val="tx1"/>
              </a:solidFill>
              <a:latin typeface="微软雅黑" panose="020B0503020204020204" pitchFamily="34" charset="-122"/>
              <a:ea typeface="微软雅黑" panose="020B0503020204020204" pitchFamily="34" charset="-122"/>
            </a:endParaRPr>
          </a:p>
          <a:p>
            <a:pPr fontAlgn="auto">
              <a:lnSpc>
                <a:spcPct val="150000"/>
              </a:lnSpc>
              <a:spcBef>
                <a:spcPts val="0"/>
              </a:spcBef>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0527388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153374" y="715244"/>
            <a:ext cx="8806180" cy="4032250"/>
          </a:xfrm>
        </p:spPr>
        <p:txBody>
          <a:bodyPr>
            <a:noAutofit/>
          </a:bodyPr>
          <a:lstStyle/>
          <a:p>
            <a:pPr fontAlgn="base">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三、企业稳定战略</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、无变化战略</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、维持利润战略</a:t>
            </a:r>
            <a:br>
              <a:rPr lang="zh-CN" altLang="en-US" sz="2000" dirty="0">
                <a:solidFill>
                  <a:schemeClr val="tx1"/>
                </a:solidFill>
                <a:latin typeface="微软雅黑" panose="020B0503020204020204" pitchFamily="34" charset="-122"/>
                <a:ea typeface="微软雅黑" panose="020B0503020204020204" pitchFamily="34" charset="-122"/>
              </a:rPr>
            </a:b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、暂停战略</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、谨慎实施战略</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四、紧缩战略</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、转向战略</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、放弃战略</a:t>
            </a:r>
            <a:r>
              <a:rPr lang="en-US" altLang="zh-CN" sz="2000" dirty="0">
                <a:solidFill>
                  <a:schemeClr val="tx1"/>
                </a:solidFill>
                <a:latin typeface="微软雅黑" panose="020B0503020204020204" pitchFamily="34" charset="-122"/>
                <a:ea typeface="微软雅黑" panose="020B0503020204020204" pitchFamily="34" charset="-122"/>
              </a:rPr>
              <a:t>       3</a:t>
            </a:r>
            <a:r>
              <a:rPr lang="zh-CN" altLang="en-US" sz="2000" dirty="0">
                <a:solidFill>
                  <a:schemeClr val="tx1"/>
                </a:solidFill>
                <a:latin typeface="微软雅黑" panose="020B0503020204020204" pitchFamily="34" charset="-122"/>
                <a:ea typeface="微软雅黑" panose="020B0503020204020204" pitchFamily="34" charset="-122"/>
              </a:rPr>
              <a:t>、清算战略</a:t>
            </a:r>
          </a:p>
          <a:p>
            <a:pPr fontAlgn="auto">
              <a:lnSpc>
                <a:spcPct val="150000"/>
              </a:lnSpc>
              <a:spcBef>
                <a:spcPts val="0"/>
              </a:spcBef>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9902475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153374" y="715244"/>
            <a:ext cx="8806180" cy="4032250"/>
          </a:xfrm>
        </p:spPr>
        <p:txBody>
          <a:bodyPr>
            <a:noAutofit/>
          </a:bodyPr>
          <a:lstStyle/>
          <a:p>
            <a:pPr fontAlgn="base">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五、国际化经营战略</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（一）钻石模型</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、生产要素</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、需求条件</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、相关支撑产业</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、企业战略、产业结构和同业竞争</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auto">
              <a:lnSpc>
                <a:spcPct val="150000"/>
              </a:lnSpc>
              <a:spcBef>
                <a:spcPts val="0"/>
              </a:spcBef>
            </a:pPr>
            <a:r>
              <a:rPr lang="zh-CN" altLang="en-US" sz="2000" dirty="0">
                <a:solidFill>
                  <a:schemeClr val="tx1"/>
                </a:solidFill>
                <a:latin typeface="微软雅黑" panose="020B0503020204020204" pitchFamily="34" charset="-122"/>
                <a:ea typeface="微软雅黑" panose="020B0503020204020204" pitchFamily="34" charset="-122"/>
              </a:rPr>
              <a:t>（二）国际化经营战略的类型</a:t>
            </a:r>
          </a:p>
        </p:txBody>
      </p:sp>
    </p:spTree>
    <p:extLst>
      <p:ext uri="{BB962C8B-B14F-4D97-AF65-F5344CB8AC3E}">
        <p14:creationId xmlns:p14="http://schemas.microsoft.com/office/powerpoint/2010/main" val="17871692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br>
              <a:rPr lang="zh-CN" altLang="en-US" sz="2700" b="1" dirty="0">
                <a:solidFill>
                  <a:schemeClr val="tx1"/>
                </a:solidFill>
                <a:latin typeface="微软雅黑" panose="020B0503020204020204" pitchFamily="34" charset="-122"/>
                <a:ea typeface="微软雅黑" panose="020B0503020204020204" pitchFamily="34" charset="-122"/>
              </a:rPr>
            </a:br>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153374" y="715244"/>
            <a:ext cx="8806180" cy="4032250"/>
          </a:xfrm>
        </p:spPr>
        <p:txBody>
          <a:bodyPr>
            <a:noAutofit/>
          </a:bodyPr>
          <a:lstStyle/>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、全球化战略</a:t>
            </a:r>
          </a:p>
          <a:p>
            <a:pPr fontAlgn="base">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、多国化战略</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、跨国化战略</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三）国际市场进入模式</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、贸易进入模式</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、契约进入模式</a:t>
            </a:r>
            <a:endParaRPr lang="en-US" altLang="zh-CN" sz="2000" dirty="0">
              <a:solidFill>
                <a:schemeClr val="tx1"/>
              </a:solidFill>
              <a:latin typeface="微软雅黑" panose="020B0503020204020204" pitchFamily="34" charset="-122"/>
              <a:ea typeface="微软雅黑" panose="020B0503020204020204" pitchFamily="34" charset="-122"/>
            </a:endParaRPr>
          </a:p>
          <a:p>
            <a:pPr fontAlgn="base">
              <a:lnSpc>
                <a:spcPct val="150000"/>
              </a:lnSpc>
            </a:pPr>
            <a:r>
              <a:rPr lang="zh-CN"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、投资进入模式</a:t>
            </a: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0631973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4" name="同侧圆角矩形 3"/>
          <p:cNvSpPr/>
          <p:nvPr/>
        </p:nvSpPr>
        <p:spPr>
          <a:xfrm>
            <a:off x="899592" y="2643758"/>
            <a:ext cx="2088232" cy="864096"/>
          </a:xfrm>
          <a:prstGeom prst="round2Same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zh-CN" altLang="en-US" dirty="0"/>
              <a:t>第一章</a:t>
            </a:r>
            <a:r>
              <a:rPr kumimoji="1" lang="en-US" altLang="zh-CN" dirty="0"/>
              <a:t> </a:t>
            </a:r>
            <a:r>
              <a:rPr kumimoji="1" lang="zh-CN" altLang="en-US" dirty="0"/>
              <a:t>企业战略与经营决策</a:t>
            </a:r>
          </a:p>
        </p:txBody>
      </p:sp>
      <p:sp>
        <p:nvSpPr>
          <p:cNvPr id="5" name="内容占位符 4"/>
          <p:cNvSpPr>
            <a:spLocks noGrp="1"/>
          </p:cNvSpPr>
          <p:nvPr>
            <p:ph idx="1"/>
          </p:nvPr>
        </p:nvSpPr>
        <p:spPr>
          <a:xfrm>
            <a:off x="5220072" y="1203598"/>
            <a:ext cx="2517850" cy="792088"/>
          </a:xfrm>
          <a:prstGeom prst="round2SameRect">
            <a:avLst/>
          </a:prstGeom>
        </p:spPr>
        <p:style>
          <a:lnRef idx="1">
            <a:schemeClr val="accent1"/>
          </a:lnRef>
          <a:fillRef idx="3">
            <a:schemeClr val="accent1"/>
          </a:fillRef>
          <a:effectRef idx="2">
            <a:schemeClr val="accent1"/>
          </a:effectRef>
          <a:fontRef idx="minor">
            <a:schemeClr val="lt1"/>
          </a:fontRef>
        </p:style>
        <p:txBody>
          <a:bodyPr rtlCol="0" anchor="ctr"/>
          <a:lstStyle/>
          <a:p>
            <a:pPr marL="85725" indent="0" algn="ctr">
              <a:buNone/>
            </a:pPr>
            <a:r>
              <a:rPr kumimoji="1" lang="zh-CN" altLang="en-US" dirty="0"/>
              <a:t>第一节</a:t>
            </a:r>
            <a:r>
              <a:rPr kumimoji="1" lang="en-US" altLang="zh-CN" dirty="0"/>
              <a:t> </a:t>
            </a:r>
            <a:r>
              <a:rPr kumimoji="1" lang="zh-CN" altLang="en-US" dirty="0"/>
              <a:t>企业战略概述</a:t>
            </a:r>
          </a:p>
        </p:txBody>
      </p:sp>
      <p:sp>
        <p:nvSpPr>
          <p:cNvPr id="6" name="内容占位符 4"/>
          <p:cNvSpPr txBox="1">
            <a:spLocks/>
          </p:cNvSpPr>
          <p:nvPr/>
        </p:nvSpPr>
        <p:spPr>
          <a:xfrm>
            <a:off x="5220072" y="2211710"/>
            <a:ext cx="2517850" cy="792088"/>
          </a:xfrm>
          <a:prstGeom prst="round2SameRect">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lt1"/>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lt1"/>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lt1"/>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lt1"/>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lt1"/>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lt1"/>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lt1"/>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lt1"/>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lt1"/>
                </a:solidFill>
                <a:latin typeface="+mn-lt"/>
                <a:ea typeface="+mn-ea"/>
                <a:cs typeface="+mn-cs"/>
              </a:defRPr>
            </a:lvl9pPr>
          </a:lstStyle>
          <a:p>
            <a:pPr marL="85725" indent="0" algn="ctr">
              <a:buFont typeface="Arial" panose="020B0604020202020204" pitchFamily="34" charset="0"/>
              <a:buNone/>
            </a:pPr>
            <a:r>
              <a:rPr kumimoji="1" lang="zh-CN" altLang="en-US" dirty="0"/>
              <a:t>第二节</a:t>
            </a:r>
            <a:r>
              <a:rPr kumimoji="1" lang="en-US" altLang="zh-CN" dirty="0"/>
              <a:t> </a:t>
            </a:r>
            <a:r>
              <a:rPr kumimoji="1" lang="zh-CN" altLang="en-US" dirty="0"/>
              <a:t>企业战略分析</a:t>
            </a:r>
          </a:p>
        </p:txBody>
      </p:sp>
      <p:sp>
        <p:nvSpPr>
          <p:cNvPr id="7" name="内容占位符 4"/>
          <p:cNvSpPr txBox="1">
            <a:spLocks/>
          </p:cNvSpPr>
          <p:nvPr/>
        </p:nvSpPr>
        <p:spPr>
          <a:xfrm>
            <a:off x="5220072" y="3219822"/>
            <a:ext cx="2517850" cy="792088"/>
          </a:xfrm>
          <a:prstGeom prst="round2SameRect">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lt1"/>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lt1"/>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lt1"/>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lt1"/>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lt1"/>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lt1"/>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lt1"/>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lt1"/>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lt1"/>
                </a:solidFill>
                <a:latin typeface="+mn-lt"/>
                <a:ea typeface="+mn-ea"/>
                <a:cs typeface="+mn-cs"/>
              </a:defRPr>
            </a:lvl9pPr>
          </a:lstStyle>
          <a:p>
            <a:pPr marL="85725" indent="0" algn="ctr">
              <a:buFont typeface="Arial" panose="020B0604020202020204" pitchFamily="34" charset="0"/>
              <a:buNone/>
            </a:pPr>
            <a:r>
              <a:rPr kumimoji="1" lang="zh-CN" altLang="en-US" dirty="0"/>
              <a:t>第三节</a:t>
            </a:r>
            <a:r>
              <a:rPr kumimoji="1" lang="en-US" altLang="zh-CN" dirty="0"/>
              <a:t> </a:t>
            </a:r>
            <a:r>
              <a:rPr kumimoji="1" lang="zh-CN" altLang="en-US" dirty="0"/>
              <a:t>企业战略类型</a:t>
            </a:r>
          </a:p>
        </p:txBody>
      </p:sp>
      <p:sp>
        <p:nvSpPr>
          <p:cNvPr id="8" name="内容占位符 4"/>
          <p:cNvSpPr txBox="1">
            <a:spLocks/>
          </p:cNvSpPr>
          <p:nvPr/>
        </p:nvSpPr>
        <p:spPr>
          <a:xfrm>
            <a:off x="5220072" y="4227934"/>
            <a:ext cx="2517850" cy="792088"/>
          </a:xfrm>
          <a:prstGeom prst="round2SameRect">
            <a:avLst/>
          </a:prstGeom>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lt1"/>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lt1"/>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lt1"/>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lt1"/>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lt1"/>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lt1"/>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lt1"/>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lt1"/>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lt1"/>
                </a:solidFill>
                <a:latin typeface="+mn-lt"/>
                <a:ea typeface="+mn-ea"/>
                <a:cs typeface="+mn-cs"/>
              </a:defRPr>
            </a:lvl9pPr>
          </a:lstStyle>
          <a:p>
            <a:pPr marL="85725" indent="0" algn="ctr">
              <a:buFont typeface="Arial" panose="020B0604020202020204" pitchFamily="34" charset="0"/>
              <a:buNone/>
            </a:pPr>
            <a:r>
              <a:rPr kumimoji="1" lang="zh-CN" altLang="en-US" dirty="0"/>
              <a:t>第四节</a:t>
            </a:r>
            <a:r>
              <a:rPr kumimoji="1" lang="en-US" altLang="zh-CN" dirty="0"/>
              <a:t> </a:t>
            </a:r>
            <a:r>
              <a:rPr kumimoji="1" lang="zh-CN" altLang="en-US" dirty="0"/>
              <a:t>企业经营决策</a:t>
            </a:r>
          </a:p>
        </p:txBody>
      </p:sp>
      <p:sp>
        <p:nvSpPr>
          <p:cNvPr id="10" name="右箭头 9"/>
          <p:cNvSpPr/>
          <p:nvPr/>
        </p:nvSpPr>
        <p:spPr>
          <a:xfrm>
            <a:off x="3203848" y="2859782"/>
            <a:ext cx="1152128" cy="432048"/>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zh-CN" altLang="en-US"/>
          </a:p>
        </p:txBody>
      </p:sp>
      <p:sp>
        <p:nvSpPr>
          <p:cNvPr id="11" name="左大括号 10"/>
          <p:cNvSpPr/>
          <p:nvPr/>
        </p:nvSpPr>
        <p:spPr>
          <a:xfrm>
            <a:off x="4644008" y="1707654"/>
            <a:ext cx="360040" cy="2808312"/>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zh-CN" altLang="en-US"/>
          </a:p>
        </p:txBody>
      </p:sp>
    </p:spTree>
    <p:extLst>
      <p:ext uri="{BB962C8B-B14F-4D97-AF65-F5344CB8AC3E}">
        <p14:creationId xmlns:p14="http://schemas.microsoft.com/office/powerpoint/2010/main" val="709058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2400" dirty="0">
                <a:solidFill>
                  <a:schemeClr val="tx1"/>
                </a:solidFill>
                <a:latin typeface="微软雅黑" panose="020B0503020204020204" pitchFamily="34" charset="-122"/>
                <a:ea typeface="微软雅黑" panose="020B0503020204020204" pitchFamily="34" charset="-122"/>
                <a:cs typeface="+mn-cs"/>
              </a:rPr>
              <a:t>第一节 企业战略概述</a:t>
            </a:r>
            <a:endParaRPr lang="en-US" altLang="zh-CN" sz="24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971600" y="987574"/>
            <a:ext cx="6916420" cy="3311525"/>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一、企业战略的特征与战略管理的内涵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一</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企业战略的特征与层次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企业战略定义：是指企业在市场经济竞争激烈的环境中，在总结历史经验，调查现状，预测未来的基础上，为谋求生存和发展而做出的企业长远性、全局性的谋划。</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spcBef>
                <a:spcPts val="0"/>
              </a:spcBef>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、企业战略的特征</a:t>
            </a:r>
          </a:p>
          <a:p>
            <a:pPr marL="85725" indent="0" fontAlgn="auto">
              <a:lnSpc>
                <a:spcPct val="150000"/>
              </a:lnSpc>
              <a:spcBef>
                <a:spcPts val="0"/>
              </a:spcBef>
              <a:buNone/>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全局性与复杂性</a:t>
            </a:r>
            <a:r>
              <a:rPr lang="en-US" altLang="zh-CN" sz="2000" dirty="0">
                <a:solidFill>
                  <a:schemeClr val="tx1"/>
                </a:solidFill>
                <a:latin typeface="微软雅黑" panose="020B0503020204020204" pitchFamily="34" charset="-122"/>
                <a:ea typeface="微软雅黑" panose="020B0503020204020204" pitchFamily="34" charset="-122"/>
              </a:rPr>
              <a:t>           (2)</a:t>
            </a:r>
            <a:r>
              <a:rPr lang="zh-CN" altLang="en-US" sz="2000" dirty="0">
                <a:solidFill>
                  <a:schemeClr val="tx1"/>
                </a:solidFill>
                <a:latin typeface="微软雅黑" panose="020B0503020204020204" pitchFamily="34" charset="-122"/>
                <a:ea typeface="微软雅黑" panose="020B0503020204020204" pitchFamily="34" charset="-122"/>
              </a:rPr>
              <a:t>稳定性与动态性</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899592" y="915566"/>
            <a:ext cx="6916420" cy="3311525"/>
          </a:xfrm>
        </p:spPr>
        <p:txBody>
          <a:bodyPr>
            <a:noAutofit/>
          </a:bodyPr>
          <a:lstStyle/>
          <a:p>
            <a:pPr lvl="0">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收益性与风险性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、企业战略的层次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企业总体战略</a:t>
            </a:r>
            <a:r>
              <a:rPr lang="en-US" altLang="zh-CN" sz="2000" dirty="0">
                <a:solidFill>
                  <a:schemeClr val="tx1"/>
                </a:solidFill>
                <a:latin typeface="微软雅黑" panose="020B0503020204020204" pitchFamily="34" charset="-122"/>
                <a:ea typeface="微软雅黑" panose="020B0503020204020204" pitchFamily="34" charset="-122"/>
              </a:rPr>
              <a:t>  (2)</a:t>
            </a:r>
            <a:r>
              <a:rPr lang="zh-CN" altLang="en-US" sz="2000" dirty="0">
                <a:solidFill>
                  <a:schemeClr val="tx1"/>
                </a:solidFill>
                <a:latin typeface="微软雅黑" panose="020B0503020204020204" pitchFamily="34" charset="-122"/>
                <a:ea typeface="微软雅黑" panose="020B0503020204020204" pitchFamily="34" charset="-122"/>
              </a:rPr>
              <a:t>企业业务战略</a:t>
            </a:r>
            <a:r>
              <a:rPr lang="en-US" altLang="zh-CN" sz="2000" dirty="0">
                <a:solidFill>
                  <a:schemeClr val="tx1"/>
                </a:solidFill>
                <a:latin typeface="微软雅黑" panose="020B0503020204020204" pitchFamily="34" charset="-122"/>
                <a:ea typeface="微软雅黑" panose="020B0503020204020204" pitchFamily="34" charset="-122"/>
              </a:rPr>
              <a:t>  (3)</a:t>
            </a:r>
            <a:r>
              <a:rPr lang="zh-CN" altLang="en-US" sz="2000" dirty="0">
                <a:solidFill>
                  <a:schemeClr val="tx1"/>
                </a:solidFill>
                <a:latin typeface="微软雅黑" panose="020B0503020204020204" pitchFamily="34" charset="-122"/>
                <a:ea typeface="微软雅黑" panose="020B0503020204020204" pitchFamily="34" charset="-122"/>
              </a:rPr>
              <a:t>企业职能战略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单选题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：某食品生产企业决定进军家电业，该企业的这项战略属于</a:t>
            </a:r>
            <a:r>
              <a:rPr lang="en-US" altLang="zh-CN" sz="2000"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企业业务战略</a:t>
            </a:r>
            <a:r>
              <a:rPr lang="en-US" altLang="zh-CN" sz="2000" dirty="0">
                <a:solidFill>
                  <a:schemeClr val="tx1"/>
                </a:solidFill>
                <a:latin typeface="微软雅黑" panose="020B0503020204020204" pitchFamily="34" charset="-122"/>
                <a:ea typeface="微软雅黑" panose="020B0503020204020204" pitchFamily="34" charset="-122"/>
              </a:rPr>
              <a:t>          B、</a:t>
            </a:r>
            <a:r>
              <a:rPr lang="zh-CN" altLang="en-US" sz="2000" dirty="0">
                <a:solidFill>
                  <a:schemeClr val="tx1"/>
                </a:solidFill>
                <a:latin typeface="微软雅黑" panose="020B0503020204020204" pitchFamily="34" charset="-122"/>
                <a:ea typeface="微软雅黑" panose="020B0503020204020204" pitchFamily="34" charset="-122"/>
              </a:rPr>
              <a:t>企业职能战略</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企业竞争战略</a:t>
            </a:r>
            <a:r>
              <a:rPr lang="en-US" altLang="zh-CN" sz="2000" dirty="0">
                <a:solidFill>
                  <a:schemeClr val="tx1"/>
                </a:solidFill>
                <a:latin typeface="微软雅黑" panose="020B0503020204020204" pitchFamily="34" charset="-122"/>
                <a:ea typeface="微软雅黑" panose="020B0503020204020204" pitchFamily="34" charset="-122"/>
              </a:rPr>
              <a:t>          D、</a:t>
            </a:r>
            <a:r>
              <a:rPr lang="zh-CN" altLang="en-US" sz="2000" dirty="0">
                <a:solidFill>
                  <a:schemeClr val="tx1"/>
                </a:solidFill>
                <a:latin typeface="微软雅黑" panose="020B0503020204020204" pitchFamily="34" charset="-122"/>
                <a:ea typeface="微软雅黑" panose="020B0503020204020204" pitchFamily="34" charset="-122"/>
              </a:rPr>
              <a:t>企业总体战略</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 D</a:t>
            </a:r>
          </a:p>
          <a:p>
            <a:pPr lvl="0">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784748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965835" y="1085850"/>
            <a:ext cx="6916420" cy="3311525"/>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例题</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单选题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：某日化生产企业为了提高牙膏产品在市场中的竞争地位，加大儿童牙膏的投资和研发力度，不断开拓儿童牙膏市场。从企业战略层次分析，该企业的此项战略属于</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企业总体战略</a:t>
            </a:r>
            <a:r>
              <a:rPr lang="en-US" altLang="zh-CN" sz="2000" dirty="0">
                <a:solidFill>
                  <a:schemeClr val="tx1"/>
                </a:solidFill>
                <a:latin typeface="微软雅黑" panose="020B0503020204020204" pitchFamily="34" charset="-122"/>
                <a:ea typeface="微软雅黑" panose="020B0503020204020204" pitchFamily="34" charset="-122"/>
              </a:rPr>
              <a:t>      B.</a:t>
            </a:r>
            <a:r>
              <a:rPr lang="zh-CN" altLang="en-US" sz="2000" dirty="0">
                <a:solidFill>
                  <a:schemeClr val="tx1"/>
                </a:solidFill>
                <a:latin typeface="微软雅黑" panose="020B0503020204020204" pitchFamily="34" charset="-122"/>
                <a:ea typeface="微软雅黑" panose="020B0503020204020204" pitchFamily="34" charset="-122"/>
              </a:rPr>
              <a:t>企业业务战略</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企业营销战略</a:t>
            </a:r>
            <a:r>
              <a:rPr lang="en-US" altLang="zh-CN" sz="2000" dirty="0">
                <a:solidFill>
                  <a:schemeClr val="tx1"/>
                </a:solidFill>
                <a:latin typeface="微软雅黑" panose="020B0503020204020204" pitchFamily="34" charset="-122"/>
                <a:ea typeface="微软雅黑" panose="020B0503020204020204" pitchFamily="34" charset="-122"/>
              </a:rPr>
              <a:t>      D.</a:t>
            </a:r>
            <a:r>
              <a:rPr lang="zh-CN" altLang="en-US" sz="2000" dirty="0">
                <a:solidFill>
                  <a:schemeClr val="tx1"/>
                </a:solidFill>
                <a:latin typeface="微软雅黑" panose="020B0503020204020204" pitchFamily="34" charset="-122"/>
                <a:ea typeface="微软雅黑" panose="020B0503020204020204" pitchFamily="34" charset="-122"/>
              </a:rPr>
              <a:t>企业职能战略</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B</a:t>
            </a:r>
          </a:p>
        </p:txBody>
      </p:sp>
    </p:spTree>
    <p:extLst>
      <p:ext uri="{BB962C8B-B14F-4D97-AF65-F5344CB8AC3E}">
        <p14:creationId xmlns:p14="http://schemas.microsoft.com/office/powerpoint/2010/main" val="4037355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nSpc>
                <a:spcPct val="150000"/>
              </a:lnSpc>
            </a:pPr>
            <a:br>
              <a:rPr lang="en-US" altLang="zh-CN" b="1" dirty="0">
                <a:solidFill>
                  <a:schemeClr val="tx1"/>
                </a:solidFill>
                <a:latin typeface="微软雅黑" panose="020B0503020204020204" pitchFamily="34" charset="-122"/>
                <a:ea typeface="微软雅黑" panose="020B0503020204020204" pitchFamily="34" charset="-122"/>
              </a:rPr>
            </a:br>
            <a:br>
              <a:rPr lang="zh-CN" altLang="en-US" sz="2700" b="1" dirty="0">
                <a:solidFill>
                  <a:schemeClr val="tx1"/>
                </a:solidFill>
                <a:latin typeface="微软雅黑" panose="020B0503020204020204" pitchFamily="34" charset="-122"/>
                <a:ea typeface="微软雅黑" panose="020B0503020204020204" pitchFamily="34" charset="-122"/>
              </a:rPr>
            </a:br>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6" name="内容占位符 5">
            <a:extLst>
              <a:ext uri="{FF2B5EF4-FFF2-40B4-BE49-F238E27FC236}">
                <a16:creationId xmlns:a16="http://schemas.microsoft.com/office/drawing/2014/main" id="{78254C16-5A2E-4670-AA64-B2DD27AA763F}"/>
              </a:ext>
            </a:extLst>
          </p:cNvPr>
          <p:cNvSpPr>
            <a:spLocks noGrp="1"/>
          </p:cNvSpPr>
          <p:nvPr>
            <p:ph idx="1"/>
          </p:nvPr>
        </p:nvSpPr>
        <p:spPr>
          <a:xfrm>
            <a:off x="457200" y="483518"/>
            <a:ext cx="8229600" cy="4320480"/>
          </a:xfrm>
        </p:spPr>
        <p:txBody>
          <a:bodyPr>
            <a:normAutofit fontScale="40000" lnSpcReduction="20000"/>
          </a:bodyPr>
          <a:lstStyle/>
          <a:p>
            <a:pPr>
              <a:lnSpc>
                <a:spcPct val="170000"/>
              </a:lnSpc>
            </a:pPr>
            <a:r>
              <a:rPr lang="en-US" altLang="zh-CN" sz="4200" dirty="0">
                <a:solidFill>
                  <a:schemeClr val="tx1"/>
                </a:solidFill>
                <a:latin typeface="微软雅黑" panose="020B0503020204020204" pitchFamily="34" charset="-122"/>
                <a:ea typeface="微软雅黑" panose="020B0503020204020204" pitchFamily="34" charset="-122"/>
              </a:rPr>
              <a:t>(</a:t>
            </a:r>
            <a:r>
              <a:rPr lang="zh-CN" altLang="en-US" sz="4200" dirty="0">
                <a:solidFill>
                  <a:schemeClr val="tx1"/>
                </a:solidFill>
                <a:latin typeface="微软雅黑" panose="020B0503020204020204" pitchFamily="34" charset="-122"/>
                <a:ea typeface="微软雅黑" panose="020B0503020204020204" pitchFamily="34" charset="-122"/>
              </a:rPr>
              <a:t>二</a:t>
            </a:r>
            <a:r>
              <a:rPr lang="en-US" altLang="zh-CN" sz="4200" dirty="0">
                <a:solidFill>
                  <a:schemeClr val="tx1"/>
                </a:solidFill>
                <a:latin typeface="微软雅黑" panose="020B0503020204020204" pitchFamily="34" charset="-122"/>
                <a:ea typeface="微软雅黑" panose="020B0503020204020204" pitchFamily="34" charset="-122"/>
              </a:rPr>
              <a:t>)</a:t>
            </a:r>
            <a:r>
              <a:rPr lang="zh-CN" altLang="en-US" sz="4200" dirty="0">
                <a:solidFill>
                  <a:schemeClr val="tx1"/>
                </a:solidFill>
                <a:latin typeface="微软雅黑" panose="020B0503020204020204" pitchFamily="34" charset="-122"/>
                <a:ea typeface="微软雅黑" panose="020B0503020204020204" pitchFamily="34" charset="-122"/>
              </a:rPr>
              <a:t>企业战略管理内涵</a:t>
            </a:r>
          </a:p>
          <a:p>
            <a:pPr>
              <a:lnSpc>
                <a:spcPct val="170000"/>
              </a:lnSpc>
            </a:pPr>
            <a:r>
              <a:rPr lang="en-US" altLang="zh-CN" sz="4200" dirty="0">
                <a:solidFill>
                  <a:schemeClr val="tx1"/>
                </a:solidFill>
                <a:latin typeface="微软雅黑" panose="020B0503020204020204" pitchFamily="34" charset="-122"/>
                <a:ea typeface="微软雅黑" panose="020B0503020204020204" pitchFamily="34" charset="-122"/>
              </a:rPr>
              <a:t>1</a:t>
            </a:r>
            <a:r>
              <a:rPr lang="zh-CN" altLang="en-US" sz="4200" dirty="0">
                <a:solidFill>
                  <a:schemeClr val="tx1"/>
                </a:solidFill>
                <a:latin typeface="微软雅黑" panose="020B0503020204020204" pitchFamily="34" charset="-122"/>
                <a:ea typeface="微软雅黑" panose="020B0503020204020204" pitchFamily="34" charset="-122"/>
              </a:rPr>
              <a:t>、企业战略管理定义：指企业战略的分析与制定，评价与选择以及实施与控制，使企业能够达到其战略目标的动态管理过程。</a:t>
            </a:r>
            <a:endParaRPr lang="en-US" altLang="zh-CN" sz="4200" dirty="0">
              <a:solidFill>
                <a:schemeClr val="tx1"/>
              </a:solidFill>
              <a:latin typeface="微软雅黑" panose="020B0503020204020204" pitchFamily="34" charset="-122"/>
              <a:ea typeface="微软雅黑" panose="020B0503020204020204" pitchFamily="34" charset="-122"/>
            </a:endParaRPr>
          </a:p>
          <a:p>
            <a:pPr>
              <a:lnSpc>
                <a:spcPct val="170000"/>
              </a:lnSpc>
            </a:pPr>
            <a:r>
              <a:rPr lang="zh-CN" altLang="zh-CN" sz="4200" dirty="0">
                <a:solidFill>
                  <a:schemeClr val="tx1"/>
                </a:solidFill>
                <a:latin typeface="微软雅黑" panose="020B0503020204020204" pitchFamily="34" charset="-122"/>
                <a:ea typeface="微软雅黑" panose="020B0503020204020204" pitchFamily="34" charset="-122"/>
              </a:rPr>
              <a:t>2</a:t>
            </a:r>
            <a:r>
              <a:rPr lang="zh-CN" altLang="en-US" sz="4200" dirty="0">
                <a:solidFill>
                  <a:schemeClr val="tx1"/>
                </a:solidFill>
                <a:latin typeface="微软雅黑" panose="020B0503020204020204" pitchFamily="34" charset="-122"/>
                <a:ea typeface="微软雅黑" panose="020B0503020204020204" pitchFamily="34" charset="-122"/>
              </a:rPr>
              <a:t>、企业战略管理的基本任务：实现特定阶段的战略目标</a:t>
            </a:r>
            <a:r>
              <a:rPr lang="en-US" altLang="zh-CN" sz="4200" dirty="0">
                <a:solidFill>
                  <a:schemeClr val="tx1"/>
                </a:solidFill>
                <a:latin typeface="微软雅黑" panose="020B0503020204020204" pitchFamily="34" charset="-122"/>
                <a:ea typeface="微软雅黑" panose="020B0503020204020204" pitchFamily="34" charset="-122"/>
              </a:rPr>
              <a:t>;</a:t>
            </a:r>
            <a:r>
              <a:rPr lang="zh-CN" altLang="en-US" sz="4200" dirty="0">
                <a:solidFill>
                  <a:schemeClr val="tx1"/>
                </a:solidFill>
                <a:latin typeface="微软雅黑" panose="020B0503020204020204" pitchFamily="34" charset="-122"/>
                <a:ea typeface="微软雅黑" panose="020B0503020204020204" pitchFamily="34" charset="-122"/>
              </a:rPr>
              <a:t>最高任务：实现企业的使命。</a:t>
            </a:r>
          </a:p>
          <a:p>
            <a:pPr>
              <a:lnSpc>
                <a:spcPct val="170000"/>
              </a:lnSpc>
            </a:pPr>
            <a:r>
              <a:rPr lang="en-US" altLang="zh-CN" sz="4200" dirty="0">
                <a:solidFill>
                  <a:schemeClr val="tx1"/>
                </a:solidFill>
                <a:latin typeface="微软雅黑" panose="020B0503020204020204" pitchFamily="34" charset="-122"/>
                <a:ea typeface="微软雅黑" panose="020B0503020204020204" pitchFamily="34" charset="-122"/>
              </a:rPr>
              <a:t>【</a:t>
            </a:r>
            <a:r>
              <a:rPr lang="zh-CN" altLang="en-US" sz="4200" dirty="0">
                <a:solidFill>
                  <a:schemeClr val="tx1"/>
                </a:solidFill>
                <a:latin typeface="微软雅黑" panose="020B0503020204020204" pitchFamily="34" charset="-122"/>
                <a:ea typeface="微软雅黑" panose="020B0503020204020204" pitchFamily="34" charset="-122"/>
              </a:rPr>
              <a:t>例题</a:t>
            </a:r>
            <a:r>
              <a:rPr lang="zh-CN" altLang="zh-CN" sz="4200" dirty="0">
                <a:solidFill>
                  <a:schemeClr val="tx1"/>
                </a:solidFill>
                <a:latin typeface="微软雅黑" panose="020B0503020204020204" pitchFamily="34" charset="-122"/>
                <a:ea typeface="微软雅黑" panose="020B0503020204020204" pitchFamily="34" charset="-122"/>
              </a:rPr>
              <a:t>3</a:t>
            </a:r>
            <a:r>
              <a:rPr lang="zh-CN" altLang="en-US" sz="4200" dirty="0">
                <a:solidFill>
                  <a:schemeClr val="tx1"/>
                </a:solidFill>
                <a:latin typeface="微软雅黑" panose="020B0503020204020204" pitchFamily="34" charset="-122"/>
                <a:ea typeface="微软雅黑" panose="020B0503020204020204" pitchFamily="34" charset="-122"/>
              </a:rPr>
              <a:t>单选题</a:t>
            </a:r>
            <a:r>
              <a:rPr lang="en-US" altLang="zh-CN" sz="4200" dirty="0">
                <a:solidFill>
                  <a:schemeClr val="tx1"/>
                </a:solidFill>
                <a:latin typeface="微软雅黑" panose="020B0503020204020204" pitchFamily="34" charset="-122"/>
                <a:ea typeface="微软雅黑" panose="020B0503020204020204" pitchFamily="34" charset="-122"/>
              </a:rPr>
              <a:t>】</a:t>
            </a:r>
            <a:r>
              <a:rPr lang="zh-CN" altLang="en-US" sz="4200" dirty="0">
                <a:solidFill>
                  <a:schemeClr val="tx1"/>
                </a:solidFill>
                <a:latin typeface="微软雅黑" panose="020B0503020204020204" pitchFamily="34" charset="-122"/>
                <a:ea typeface="微软雅黑" panose="020B0503020204020204" pitchFamily="34" charset="-122"/>
              </a:rPr>
              <a:t>关于企业战略管理的说法，错误的是</a:t>
            </a:r>
            <a:r>
              <a:rPr lang="en-US" altLang="zh-CN" sz="4200" dirty="0">
                <a:solidFill>
                  <a:schemeClr val="tx1"/>
                </a:solidFill>
                <a:latin typeface="微软雅黑" panose="020B0503020204020204" pitchFamily="34" charset="-122"/>
                <a:ea typeface="微软雅黑" panose="020B0503020204020204" pitchFamily="34" charset="-122"/>
              </a:rPr>
              <a:t>( )</a:t>
            </a:r>
            <a:r>
              <a:rPr lang="zh-CN" altLang="en-US" sz="4200" dirty="0">
                <a:solidFill>
                  <a:schemeClr val="tx1"/>
                </a:solidFill>
                <a:latin typeface="微软雅黑" panose="020B0503020204020204" pitchFamily="34" charset="-122"/>
                <a:ea typeface="微软雅黑" panose="020B0503020204020204" pitchFamily="34" charset="-122"/>
              </a:rPr>
              <a:t>。</a:t>
            </a:r>
          </a:p>
          <a:p>
            <a:pPr>
              <a:lnSpc>
                <a:spcPct val="170000"/>
              </a:lnSpc>
            </a:pPr>
            <a:r>
              <a:rPr lang="en-US" altLang="zh-CN" sz="4200" dirty="0">
                <a:solidFill>
                  <a:schemeClr val="tx1"/>
                </a:solidFill>
                <a:latin typeface="微软雅黑" panose="020B0503020204020204" pitchFamily="34" charset="-122"/>
                <a:ea typeface="微软雅黑" panose="020B0503020204020204" pitchFamily="34" charset="-122"/>
              </a:rPr>
              <a:t>A.</a:t>
            </a:r>
            <a:r>
              <a:rPr lang="zh-CN" altLang="en-US" sz="4200" dirty="0">
                <a:solidFill>
                  <a:schemeClr val="tx1"/>
                </a:solidFill>
                <a:latin typeface="微软雅黑" panose="020B0503020204020204" pitchFamily="34" charset="-122"/>
                <a:ea typeface="微软雅黑" panose="020B0503020204020204" pitchFamily="34" charset="-122"/>
              </a:rPr>
              <a:t>企业战略管理的基本任务是实现特定阶段的战略目标</a:t>
            </a:r>
          </a:p>
          <a:p>
            <a:pPr>
              <a:lnSpc>
                <a:spcPct val="170000"/>
              </a:lnSpc>
            </a:pPr>
            <a:r>
              <a:rPr lang="en-US" altLang="zh-CN" sz="4200" dirty="0">
                <a:solidFill>
                  <a:schemeClr val="tx1"/>
                </a:solidFill>
                <a:latin typeface="微软雅黑" panose="020B0503020204020204" pitchFamily="34" charset="-122"/>
                <a:ea typeface="微软雅黑" panose="020B0503020204020204" pitchFamily="34" charset="-122"/>
              </a:rPr>
              <a:t>B.</a:t>
            </a:r>
            <a:r>
              <a:rPr lang="zh-CN" altLang="en-US" sz="4200" dirty="0">
                <a:solidFill>
                  <a:schemeClr val="tx1"/>
                </a:solidFill>
                <a:latin typeface="微软雅黑" panose="020B0503020204020204" pitchFamily="34" charset="-122"/>
                <a:ea typeface="微软雅黑" panose="020B0503020204020204" pitchFamily="34" charset="-122"/>
              </a:rPr>
              <a:t>企业战略管理的最高任务是实现企业使命</a:t>
            </a:r>
          </a:p>
          <a:p>
            <a:pPr>
              <a:lnSpc>
                <a:spcPct val="170000"/>
              </a:lnSpc>
            </a:pPr>
            <a:r>
              <a:rPr lang="en-US" altLang="zh-CN" sz="4200" dirty="0">
                <a:solidFill>
                  <a:schemeClr val="tx1"/>
                </a:solidFill>
                <a:latin typeface="微软雅黑" panose="020B0503020204020204" pitchFamily="34" charset="-122"/>
                <a:ea typeface="微软雅黑" panose="020B0503020204020204" pitchFamily="34" charset="-122"/>
              </a:rPr>
              <a:t>C.</a:t>
            </a:r>
            <a:r>
              <a:rPr lang="zh-CN" altLang="en-US" sz="4200" dirty="0">
                <a:solidFill>
                  <a:schemeClr val="tx1"/>
                </a:solidFill>
                <a:latin typeface="微软雅黑" panose="020B0503020204020204" pitchFamily="34" charset="-122"/>
                <a:ea typeface="微软雅黑" panose="020B0503020204020204" pitchFamily="34" charset="-122"/>
              </a:rPr>
              <a:t>企业战略管理的主体是企业全体员工</a:t>
            </a:r>
            <a:r>
              <a:rPr lang="en-US" altLang="zh-CN" sz="4200" dirty="0">
                <a:solidFill>
                  <a:schemeClr val="tx1"/>
                </a:solidFill>
                <a:latin typeface="微软雅黑" panose="020B0503020204020204" pitchFamily="34" charset="-122"/>
                <a:ea typeface="微软雅黑" panose="020B0503020204020204" pitchFamily="34" charset="-122"/>
              </a:rPr>
              <a:t>      D.</a:t>
            </a:r>
            <a:r>
              <a:rPr lang="zh-CN" altLang="en-US" sz="4200" dirty="0">
                <a:solidFill>
                  <a:schemeClr val="tx1"/>
                </a:solidFill>
                <a:latin typeface="微软雅黑" panose="020B0503020204020204" pitchFamily="34" charset="-122"/>
                <a:ea typeface="微软雅黑" panose="020B0503020204020204" pitchFamily="34" charset="-122"/>
              </a:rPr>
              <a:t>企业战略管理是一个动态的过程</a:t>
            </a:r>
          </a:p>
          <a:p>
            <a:pPr>
              <a:lnSpc>
                <a:spcPct val="170000"/>
              </a:lnSpc>
            </a:pPr>
            <a:r>
              <a:rPr lang="zh-CN" altLang="en-US" sz="4200" dirty="0">
                <a:solidFill>
                  <a:schemeClr val="tx1"/>
                </a:solidFill>
                <a:latin typeface="微软雅黑" panose="020B0503020204020204" pitchFamily="34" charset="-122"/>
                <a:ea typeface="微软雅黑" panose="020B0503020204020204" pitchFamily="34" charset="-122"/>
              </a:rPr>
              <a:t>参考答案：</a:t>
            </a:r>
            <a:r>
              <a:rPr lang="en-US" altLang="zh-CN" sz="4200" dirty="0">
                <a:solidFill>
                  <a:schemeClr val="tx1"/>
                </a:solidFill>
                <a:latin typeface="微软雅黑" panose="020B0503020204020204" pitchFamily="34" charset="-122"/>
                <a:ea typeface="微软雅黑" panose="020B0503020204020204" pitchFamily="34" charset="-122"/>
              </a:rPr>
              <a:t>C</a:t>
            </a: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nSpc>
                <a:spcPct val="150000"/>
              </a:lnSpc>
            </a:pPr>
            <a:br>
              <a:rPr lang="en-US" altLang="zh-CN" b="1" dirty="0">
                <a:solidFill>
                  <a:schemeClr val="tx1"/>
                </a:solidFill>
                <a:latin typeface="微软雅黑" panose="020B0503020204020204" pitchFamily="34" charset="-122"/>
                <a:ea typeface="微软雅黑" panose="020B0503020204020204" pitchFamily="34" charset="-122"/>
              </a:rPr>
            </a:br>
            <a:br>
              <a:rPr lang="zh-CN" altLang="en-US" sz="2700" b="1" dirty="0">
                <a:solidFill>
                  <a:schemeClr val="tx1"/>
                </a:solidFill>
                <a:latin typeface="微软雅黑" panose="020B0503020204020204" pitchFamily="34" charset="-122"/>
                <a:ea typeface="微软雅黑" panose="020B0503020204020204" pitchFamily="34" charset="-122"/>
              </a:rPr>
            </a:br>
            <a:endParaRPr lang="zh-CN" altLang="en-US" sz="2700" b="1" dirty="0">
              <a:solidFill>
                <a:schemeClr val="tx1"/>
              </a:solidFill>
              <a:latin typeface="微软雅黑" panose="020B0503020204020204" pitchFamily="34" charset="-122"/>
              <a:ea typeface="微软雅黑" panose="020B0503020204020204" pitchFamily="34" charset="-122"/>
            </a:endParaRPr>
          </a:p>
        </p:txBody>
      </p:sp>
      <p:sp>
        <p:nvSpPr>
          <p:cNvPr id="6" name="内容占位符 5">
            <a:extLst>
              <a:ext uri="{FF2B5EF4-FFF2-40B4-BE49-F238E27FC236}">
                <a16:creationId xmlns:a16="http://schemas.microsoft.com/office/drawing/2014/main" id="{78254C16-5A2E-4670-AA64-B2DD27AA763F}"/>
              </a:ext>
            </a:extLst>
          </p:cNvPr>
          <p:cNvSpPr>
            <a:spLocks noGrp="1"/>
          </p:cNvSpPr>
          <p:nvPr>
            <p:ph idx="1"/>
          </p:nvPr>
        </p:nvSpPr>
        <p:spPr/>
        <p:txBody>
          <a:bodyPr>
            <a:norm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二、企业战略的制定</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一</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确定企业愿景、使命与战略目标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、企业愿景定义：是由企业内部成员所制定，借由团队讨论，获得企业一致共识，形成的大家愿意全力以赴的未来方向。</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例如，华为公司企业愿景是“丰富人们的沟通和生活”</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联想公司的企业愿景是“未来的联想是高科技的联想、服务的联想、国际化的联想”</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17774443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1078</TotalTime>
  <Words>6960</Words>
  <Application>Microsoft Office PowerPoint</Application>
  <PresentationFormat>全屏显示(16:9)</PresentationFormat>
  <Paragraphs>298</Paragraphs>
  <Slides>35</Slides>
  <Notes>35</Notes>
  <HiddenSlides>0</HiddenSlides>
  <MMClips>0</MMClips>
  <ScaleCrop>false</ScaleCrop>
  <HeadingPairs>
    <vt:vector size="6" baseType="variant">
      <vt:variant>
        <vt:lpstr>已用的字体</vt:lpstr>
      </vt:variant>
      <vt:variant>
        <vt:i4>8</vt:i4>
      </vt:variant>
      <vt:variant>
        <vt:lpstr>主题</vt:lpstr>
      </vt:variant>
      <vt:variant>
        <vt:i4>3</vt:i4>
      </vt:variant>
      <vt:variant>
        <vt:lpstr>幻灯片标题</vt:lpstr>
      </vt:variant>
      <vt:variant>
        <vt:i4>35</vt:i4>
      </vt:variant>
    </vt:vector>
  </HeadingPairs>
  <TitlesOfParts>
    <vt:vector size="46" baseType="lpstr">
      <vt:lpstr>华文新魏</vt:lpstr>
      <vt:lpstr>华文中宋</vt:lpstr>
      <vt:lpstr>微软雅黑</vt:lpstr>
      <vt:lpstr>Arial</vt:lpstr>
      <vt:lpstr>Book Antiqua</vt:lpstr>
      <vt:lpstr>Calibri</vt:lpstr>
      <vt:lpstr>Century Gothic</vt:lpstr>
      <vt:lpstr>Wingdings</vt:lpstr>
      <vt:lpstr>药剂师</vt:lpstr>
      <vt:lpstr>自定义设计方案</vt:lpstr>
      <vt:lpstr>1_自定义设计方案</vt:lpstr>
      <vt:lpstr>PowerPoint 演示文稿</vt:lpstr>
      <vt:lpstr>本次课程内容 </vt:lpstr>
      <vt:lpstr> 试卷题型、题量及分值分布情况 </vt:lpstr>
      <vt:lpstr>PowerPoint 演示文稿</vt:lpstr>
      <vt:lpstr>第一节 企业战略概述</vt:lpstr>
      <vt:lpstr>PowerPoint 演示文稿</vt:lpstr>
      <vt:lpstr>PowerPoint 演示文稿</vt:lpstr>
      <vt:lpstr>  </vt:lpstr>
      <vt:lpstr>  </vt:lpstr>
      <vt:lpstr>  </vt:lpstr>
      <vt:lpstr>  </vt:lpstr>
      <vt:lpstr>  </vt:lpstr>
      <vt:lpstr>PowerPoint 演示文稿</vt:lpstr>
      <vt:lpstr>PowerPoint 演示文稿</vt:lpstr>
      <vt:lpstr>PowerPoint 演示文稿</vt:lpstr>
      <vt:lpstr>PowerPoint 演示文稿</vt:lpstr>
      <vt:lpstr>  </vt:lpstr>
      <vt:lpstr>  </vt:lpstr>
      <vt:lpstr>  </vt:lpstr>
      <vt:lpstr> </vt:lpstr>
      <vt:lpstr>  </vt:lpstr>
      <vt:lpstr>  </vt:lpstr>
      <vt:lpstr>  </vt:lpstr>
      <vt:lpstr>PowerPoint 演示文稿</vt:lpstr>
      <vt:lpstr> </vt:lpstr>
      <vt:lpstr>PowerPoint 演示文稿</vt:lpstr>
      <vt:lpstr>PowerPoint 演示文稿</vt:lpstr>
      <vt:lpstr>PowerPoint 演示文稿</vt:lpstr>
      <vt:lpstr> </vt:lpstr>
      <vt:lpstr>PowerPoint 演示文稿</vt:lpstr>
      <vt:lpstr> </vt:lpstr>
      <vt:lpstr>PowerPoint 演示文稿</vt:lpstr>
      <vt:lpstr>PowerPoint 演示文稿</vt:lpstr>
      <vt:lpstr>PowerPoint 演示文稿</vt:lpstr>
      <vt:lpstr> </vt:lpstr>
    </vt:vector>
  </TitlesOfParts>
  <Company>China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Administrator</cp:lastModifiedBy>
  <cp:revision>248</cp:revision>
  <dcterms:created xsi:type="dcterms:W3CDTF">2020-06-29T06:29:00Z</dcterms:created>
  <dcterms:modified xsi:type="dcterms:W3CDTF">2020-09-12T00:25:12Z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