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586" r:id="rId3"/>
    <p:sldId id="587" r:id="rId4"/>
    <p:sldId id="588" r:id="rId5"/>
    <p:sldId id="589" r:id="rId6"/>
    <p:sldId id="590" r:id="rId7"/>
  </p:sldIdLst>
  <p:sldSz cx="12192000" cy="6858000"/>
  <p:notesSz cx="6858000" cy="9144000"/>
  <p:custDataLst>
    <p:tags r:id="rId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2020/8/20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911974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526689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94602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79824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092823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2020/8/20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2020/8/20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第二节   货币供给</a:t>
            </a:r>
          </a:p>
          <a:p>
            <a:pPr fontAlgn="base" latinLnBrk="1">
              <a:lnSpc>
                <a:spcPct val="150000"/>
              </a:lnSpc>
            </a:pPr>
            <a:r>
              <a:rPr lang="zh-CN" altLang="en-US" sz="2400" dirty="0">
                <a:solidFill>
                  <a:schemeClr val="bg1"/>
                </a:solidFill>
              </a:rPr>
              <a:t>一、货币供给与货币供给量</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、货币供给是指货币供给主体即一</a:t>
            </a:r>
            <a:endParaRPr lang="en-US" altLang="zh-CN" sz="2400" dirty="0">
              <a:solidFill>
                <a:schemeClr val="bg1"/>
              </a:solidFill>
            </a:endParaRPr>
          </a:p>
          <a:p>
            <a:pPr fontAlgn="base" latinLnBrk="1">
              <a:lnSpc>
                <a:spcPct val="150000"/>
              </a:lnSpc>
            </a:pPr>
            <a:r>
              <a:rPr lang="zh-CN" altLang="en-US" sz="2400" dirty="0">
                <a:solidFill>
                  <a:schemeClr val="bg1"/>
                </a:solidFill>
              </a:rPr>
              <a:t>国或者货币区的银行系统向经济主体</a:t>
            </a:r>
            <a:endParaRPr lang="en-US" altLang="zh-CN" sz="2400" dirty="0">
              <a:solidFill>
                <a:schemeClr val="bg1"/>
              </a:solidFill>
            </a:endParaRPr>
          </a:p>
          <a:p>
            <a:pPr fontAlgn="base" latinLnBrk="1">
              <a:lnSpc>
                <a:spcPct val="150000"/>
              </a:lnSpc>
            </a:pPr>
            <a:r>
              <a:rPr lang="zh-CN" altLang="en-US" sz="2400" dirty="0">
                <a:solidFill>
                  <a:schemeClr val="bg1"/>
                </a:solidFill>
              </a:rPr>
              <a:t>供给货币以满足其货币需求的过程。</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、货币供给量是指流通中的货币量。</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、货币供给层次划分</a:t>
            </a:r>
            <a:endParaRPr lang="en-US" altLang="zh-CN" sz="2400" dirty="0">
              <a:solidFill>
                <a:schemeClr val="bg1"/>
              </a:solidFill>
            </a:endParaRPr>
          </a:p>
          <a:p>
            <a:pPr fontAlgn="base" latinLnBrk="1">
              <a:lnSpc>
                <a:spcPct val="150000"/>
              </a:lnSpc>
            </a:pPr>
            <a:r>
              <a:rPr lang="zh-CN" altLang="en-US" sz="2400" dirty="0">
                <a:solidFill>
                  <a:schemeClr val="bg1"/>
                </a:solidFill>
              </a:rPr>
              <a:t>目前一般依据资产的流动性，即各种货币资产转化为通货或现实购买力的能力来划分不同货币层次</a:t>
            </a:r>
          </a:p>
        </p:txBody>
      </p:sp>
      <p:pic>
        <p:nvPicPr>
          <p:cNvPr id="9" name="图片 8">
            <a:extLst>
              <a:ext uri="{FF2B5EF4-FFF2-40B4-BE49-F238E27FC236}">
                <a16:creationId xmlns:a16="http://schemas.microsoft.com/office/drawing/2014/main" id="{982DB62F-AA96-475B-B8C9-5785DA4F92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83238" y="1217472"/>
            <a:ext cx="4616171" cy="2722540"/>
          </a:xfrm>
          <a:prstGeom prst="rect">
            <a:avLst/>
          </a:prstGeom>
        </p:spPr>
      </p:pic>
    </p:spTree>
    <p:extLst>
      <p:ext uri="{BB962C8B-B14F-4D97-AF65-F5344CB8AC3E}">
        <p14:creationId xmlns:p14="http://schemas.microsoft.com/office/powerpoint/2010/main" val="819310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640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我国货币层次划分</a:t>
            </a:r>
          </a:p>
          <a:p>
            <a:pPr fontAlgn="base" latinLnBrk="1">
              <a:lnSpc>
                <a:spcPct val="150000"/>
              </a:lnSpc>
            </a:pPr>
            <a:r>
              <a:rPr lang="zh-CN" altLang="en-US" sz="2400" dirty="0">
                <a:solidFill>
                  <a:schemeClr val="bg1"/>
                </a:solidFill>
              </a:rPr>
              <a:t>①</a:t>
            </a:r>
            <a:r>
              <a:rPr lang="en-US" altLang="zh-CN" sz="2400" dirty="0">
                <a:solidFill>
                  <a:schemeClr val="bg1"/>
                </a:solidFill>
              </a:rPr>
              <a:t>M0 =</a:t>
            </a:r>
            <a:r>
              <a:rPr lang="zh-CN" altLang="en-US" sz="2400" dirty="0">
                <a:solidFill>
                  <a:schemeClr val="bg1"/>
                </a:solidFill>
              </a:rPr>
              <a:t>流通中货币</a:t>
            </a:r>
          </a:p>
          <a:p>
            <a:pPr fontAlgn="base" latinLnBrk="1">
              <a:lnSpc>
                <a:spcPct val="150000"/>
              </a:lnSpc>
            </a:pPr>
            <a:r>
              <a:rPr lang="zh-CN" altLang="en-US" sz="2400" dirty="0">
                <a:solidFill>
                  <a:schemeClr val="bg1"/>
                </a:solidFill>
              </a:rPr>
              <a:t>②</a:t>
            </a:r>
            <a:r>
              <a:rPr lang="en-US" altLang="zh-CN" sz="2400" dirty="0">
                <a:solidFill>
                  <a:schemeClr val="bg1"/>
                </a:solidFill>
              </a:rPr>
              <a:t>M1= M0+</a:t>
            </a:r>
            <a:r>
              <a:rPr lang="zh-CN" altLang="en-US" sz="2400" dirty="0">
                <a:solidFill>
                  <a:schemeClr val="bg1"/>
                </a:solidFill>
              </a:rPr>
              <a:t>单位活期存款</a:t>
            </a:r>
          </a:p>
          <a:p>
            <a:pPr fontAlgn="base" latinLnBrk="1">
              <a:lnSpc>
                <a:spcPct val="150000"/>
              </a:lnSpc>
            </a:pPr>
            <a:r>
              <a:rPr lang="zh-CN" altLang="en-US" sz="2400" dirty="0">
                <a:solidFill>
                  <a:schemeClr val="bg1"/>
                </a:solidFill>
              </a:rPr>
              <a:t>③</a:t>
            </a:r>
            <a:r>
              <a:rPr lang="en-US" altLang="zh-CN" sz="2400" dirty="0">
                <a:solidFill>
                  <a:schemeClr val="bg1"/>
                </a:solidFill>
              </a:rPr>
              <a:t>M2= M1+</a:t>
            </a:r>
            <a:r>
              <a:rPr lang="zh-CN" altLang="en-US" sz="2400" dirty="0">
                <a:solidFill>
                  <a:schemeClr val="bg1"/>
                </a:solidFill>
              </a:rPr>
              <a:t>单位定期存款</a:t>
            </a:r>
            <a:r>
              <a:rPr lang="en-US" altLang="zh-CN" sz="2400" dirty="0">
                <a:solidFill>
                  <a:schemeClr val="bg1"/>
                </a:solidFill>
              </a:rPr>
              <a:t>+</a:t>
            </a:r>
            <a:r>
              <a:rPr lang="zh-CN" altLang="en-US" sz="2400" dirty="0">
                <a:solidFill>
                  <a:schemeClr val="bg1"/>
                </a:solidFill>
              </a:rPr>
              <a:t>个人存款</a:t>
            </a:r>
            <a:r>
              <a:rPr lang="en-US" altLang="zh-CN" sz="2400" dirty="0">
                <a:solidFill>
                  <a:schemeClr val="bg1"/>
                </a:solidFill>
              </a:rPr>
              <a:t>+</a:t>
            </a:r>
            <a:r>
              <a:rPr lang="zh-CN" altLang="en-US" sz="2400" dirty="0">
                <a:solidFill>
                  <a:schemeClr val="bg1"/>
                </a:solidFill>
              </a:rPr>
              <a:t>其他存款</a:t>
            </a:r>
            <a:r>
              <a:rPr lang="en-US" altLang="zh-CN" sz="2400" dirty="0">
                <a:solidFill>
                  <a:schemeClr val="bg1"/>
                </a:solidFill>
              </a:rPr>
              <a:t>(</a:t>
            </a:r>
            <a:r>
              <a:rPr lang="zh-CN" altLang="en-US" sz="2400" dirty="0">
                <a:solidFill>
                  <a:schemeClr val="bg1"/>
                </a:solidFill>
              </a:rPr>
              <a:t>财政存款除外</a:t>
            </a:r>
            <a:r>
              <a:rPr lang="en-US" altLang="zh-CN" sz="2400" dirty="0">
                <a:solidFill>
                  <a:schemeClr val="bg1"/>
                </a:solidFill>
              </a:rPr>
              <a:t>)</a:t>
            </a:r>
          </a:p>
        </p:txBody>
      </p:sp>
    </p:spTree>
    <p:extLst>
      <p:ext uri="{BB962C8B-B14F-4D97-AF65-F5344CB8AC3E}">
        <p14:creationId xmlns:p14="http://schemas.microsoft.com/office/powerpoint/2010/main" val="1645928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271169"/>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目前划分货币供应量层次的一般依据是</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货币的名义购买力</a:t>
            </a:r>
          </a:p>
          <a:p>
            <a:pPr fontAlgn="base" latinLnBrk="1">
              <a:lnSpc>
                <a:spcPct val="150000"/>
              </a:lnSpc>
            </a:pPr>
            <a:r>
              <a:rPr lang="en-US" altLang="zh-CN" sz="2400" dirty="0">
                <a:solidFill>
                  <a:schemeClr val="bg1"/>
                </a:solidFill>
              </a:rPr>
              <a:t>B.</a:t>
            </a:r>
            <a:r>
              <a:rPr lang="zh-CN" altLang="en-US" sz="2400" dirty="0">
                <a:solidFill>
                  <a:schemeClr val="bg1"/>
                </a:solidFill>
              </a:rPr>
              <a:t>货币的实际购买力</a:t>
            </a:r>
          </a:p>
          <a:p>
            <a:pPr fontAlgn="base" latinLnBrk="1">
              <a:lnSpc>
                <a:spcPct val="150000"/>
              </a:lnSpc>
            </a:pPr>
            <a:r>
              <a:rPr lang="en-US" altLang="zh-CN" sz="2400" dirty="0">
                <a:solidFill>
                  <a:schemeClr val="bg1"/>
                </a:solidFill>
              </a:rPr>
              <a:t>C.</a:t>
            </a:r>
            <a:r>
              <a:rPr lang="zh-CN" altLang="en-US" sz="2400" dirty="0">
                <a:solidFill>
                  <a:schemeClr val="bg1"/>
                </a:solidFill>
              </a:rPr>
              <a:t>一定时期内全社会的各类存款量</a:t>
            </a:r>
          </a:p>
          <a:p>
            <a:pPr fontAlgn="base" latinLnBrk="1">
              <a:lnSpc>
                <a:spcPct val="150000"/>
              </a:lnSpc>
            </a:pPr>
            <a:r>
              <a:rPr lang="en-US" altLang="zh-CN" sz="2400" dirty="0">
                <a:solidFill>
                  <a:schemeClr val="bg1"/>
                </a:solidFill>
              </a:rPr>
              <a:t>D.</a:t>
            </a:r>
            <a:r>
              <a:rPr lang="zh-CN" altLang="en-US" sz="2400" dirty="0">
                <a:solidFill>
                  <a:schemeClr val="bg1"/>
                </a:solidFill>
              </a:rPr>
              <a:t>货币资产的流动性</a:t>
            </a:r>
          </a:p>
          <a:p>
            <a:endParaRPr lang="zh-CN" altLang="en-US"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1637805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271169"/>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在我国货币供应量指标中，属于 </a:t>
            </a:r>
            <a:r>
              <a:rPr lang="en-US" altLang="zh-CN" sz="2400" dirty="0">
                <a:solidFill>
                  <a:schemeClr val="bg1"/>
                </a:solidFill>
              </a:rPr>
              <a:t>M1</a:t>
            </a:r>
            <a:r>
              <a:rPr lang="zh-CN" altLang="en-US" sz="2400" dirty="0">
                <a:solidFill>
                  <a:schemeClr val="bg1"/>
                </a:solidFill>
              </a:rPr>
              <a:t>的是</a:t>
            </a:r>
            <a:r>
              <a:rPr lang="en-US" altLang="zh-CN"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其他存款</a:t>
            </a:r>
            <a:r>
              <a:rPr lang="en-US" altLang="zh-CN" sz="2400" dirty="0">
                <a:solidFill>
                  <a:schemeClr val="bg1"/>
                </a:solidFill>
              </a:rPr>
              <a:t>(</a:t>
            </a:r>
            <a:r>
              <a:rPr lang="zh-CN" altLang="en-US" sz="2400" dirty="0">
                <a:solidFill>
                  <a:schemeClr val="bg1"/>
                </a:solidFill>
              </a:rPr>
              <a:t>财政存款除外</a:t>
            </a:r>
            <a:r>
              <a:rPr lang="en-US" altLang="zh-CN" sz="2400" dirty="0">
                <a:solidFill>
                  <a:schemeClr val="bg1"/>
                </a:solidFill>
              </a:rPr>
              <a:t>)</a:t>
            </a:r>
          </a:p>
          <a:p>
            <a:pPr fontAlgn="base" latinLnBrk="1">
              <a:lnSpc>
                <a:spcPct val="150000"/>
              </a:lnSpc>
            </a:pPr>
            <a:r>
              <a:rPr lang="en-US" altLang="zh-CN" sz="2400" dirty="0">
                <a:solidFill>
                  <a:schemeClr val="bg1"/>
                </a:solidFill>
              </a:rPr>
              <a:t>B. </a:t>
            </a:r>
            <a:r>
              <a:rPr lang="zh-CN" altLang="en-US" sz="2400" dirty="0">
                <a:solidFill>
                  <a:schemeClr val="bg1"/>
                </a:solidFill>
              </a:rPr>
              <a:t>个人存款</a:t>
            </a:r>
          </a:p>
          <a:p>
            <a:pPr fontAlgn="base" latinLnBrk="1">
              <a:lnSpc>
                <a:spcPct val="150000"/>
              </a:lnSpc>
            </a:pPr>
            <a:r>
              <a:rPr lang="en-US" altLang="zh-CN" sz="2400" dirty="0">
                <a:solidFill>
                  <a:schemeClr val="bg1"/>
                </a:solidFill>
              </a:rPr>
              <a:t>C. </a:t>
            </a:r>
            <a:r>
              <a:rPr lang="zh-CN" altLang="en-US" sz="2400" dirty="0">
                <a:solidFill>
                  <a:schemeClr val="bg1"/>
                </a:solidFill>
              </a:rPr>
              <a:t>单位定期存款</a:t>
            </a:r>
          </a:p>
          <a:p>
            <a:pPr fontAlgn="base" latinLnBrk="1">
              <a:lnSpc>
                <a:spcPct val="150000"/>
              </a:lnSpc>
            </a:pPr>
            <a:r>
              <a:rPr lang="en-US" altLang="zh-CN" sz="2400" dirty="0">
                <a:solidFill>
                  <a:schemeClr val="bg1"/>
                </a:solidFill>
              </a:rPr>
              <a:t>D. </a:t>
            </a:r>
            <a:r>
              <a:rPr lang="zh-CN" altLang="en-US" sz="2400" dirty="0">
                <a:solidFill>
                  <a:schemeClr val="bg1"/>
                </a:solidFill>
              </a:rPr>
              <a:t>单位活期存款</a:t>
            </a:r>
          </a:p>
          <a:p>
            <a:endParaRPr lang="en-US" altLang="zh-CN"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719259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64050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例题：多选题</a:t>
            </a:r>
            <a:r>
              <a:rPr lang="en-US" altLang="zh-CN" sz="2400" dirty="0">
                <a:solidFill>
                  <a:schemeClr val="bg1"/>
                </a:solidFill>
              </a:rPr>
              <a:t>】</a:t>
            </a:r>
            <a:r>
              <a:rPr lang="zh-CN" altLang="en-US" sz="2400" dirty="0">
                <a:solidFill>
                  <a:schemeClr val="bg1"/>
                </a:solidFill>
              </a:rPr>
              <a:t>流通中货币</a:t>
            </a:r>
            <a:r>
              <a:rPr lang="en-US" altLang="zh-CN" sz="2400" dirty="0">
                <a:solidFill>
                  <a:schemeClr val="bg1"/>
                </a:solidFill>
              </a:rPr>
              <a:t>(M0)</a:t>
            </a:r>
            <a:r>
              <a:rPr lang="zh-CN" altLang="en-US" sz="2400" dirty="0">
                <a:solidFill>
                  <a:schemeClr val="bg1"/>
                </a:solidFill>
              </a:rPr>
              <a:t>的持有者包括</a:t>
            </a:r>
            <a:r>
              <a:rPr lang="en-US" altLang="zh-CN" sz="2400" dirty="0">
                <a:solidFill>
                  <a:schemeClr val="bg1"/>
                </a:solidFill>
              </a:rPr>
              <a:t>()</a:t>
            </a:r>
            <a:r>
              <a:rPr lang="zh-CN" altLang="en-US"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企事业单位</a:t>
            </a:r>
          </a:p>
          <a:p>
            <a:pPr fontAlgn="base" latinLnBrk="1">
              <a:lnSpc>
                <a:spcPct val="150000"/>
              </a:lnSpc>
            </a:pPr>
            <a:r>
              <a:rPr lang="en-US" altLang="zh-CN" sz="2400" dirty="0">
                <a:solidFill>
                  <a:schemeClr val="bg1"/>
                </a:solidFill>
              </a:rPr>
              <a:t>B. </a:t>
            </a:r>
            <a:r>
              <a:rPr lang="zh-CN" altLang="en-US" sz="2400" dirty="0">
                <a:solidFill>
                  <a:schemeClr val="bg1"/>
                </a:solidFill>
              </a:rPr>
              <a:t>存款类金融机构</a:t>
            </a:r>
          </a:p>
          <a:p>
            <a:pPr fontAlgn="base" latinLnBrk="1">
              <a:lnSpc>
                <a:spcPct val="150000"/>
              </a:lnSpc>
            </a:pPr>
            <a:r>
              <a:rPr lang="en-US" altLang="zh-CN" sz="2400" dirty="0">
                <a:solidFill>
                  <a:schemeClr val="bg1"/>
                </a:solidFill>
              </a:rPr>
              <a:t>C. </a:t>
            </a:r>
            <a:r>
              <a:rPr lang="zh-CN" altLang="en-US" sz="2400" dirty="0">
                <a:solidFill>
                  <a:schemeClr val="bg1"/>
                </a:solidFill>
              </a:rPr>
              <a:t>非存款类金融机构</a:t>
            </a:r>
          </a:p>
          <a:p>
            <a:pPr fontAlgn="base" latinLnBrk="1">
              <a:lnSpc>
                <a:spcPct val="150000"/>
              </a:lnSpc>
            </a:pPr>
            <a:r>
              <a:rPr lang="en-US" altLang="zh-CN" sz="2400" dirty="0">
                <a:solidFill>
                  <a:schemeClr val="bg1"/>
                </a:solidFill>
              </a:rPr>
              <a:t>D. </a:t>
            </a:r>
            <a:r>
              <a:rPr lang="zh-CN" altLang="en-US" sz="2400" dirty="0">
                <a:solidFill>
                  <a:schemeClr val="bg1"/>
                </a:solidFill>
              </a:rPr>
              <a:t>个人</a:t>
            </a:r>
          </a:p>
          <a:p>
            <a:pPr fontAlgn="base" latinLnBrk="1">
              <a:lnSpc>
                <a:spcPct val="150000"/>
              </a:lnSpc>
            </a:pPr>
            <a:r>
              <a:rPr lang="en-US" altLang="zh-CN" sz="2400" dirty="0">
                <a:solidFill>
                  <a:schemeClr val="bg1"/>
                </a:solidFill>
              </a:rPr>
              <a:t>E. </a:t>
            </a:r>
            <a:r>
              <a:rPr lang="zh-CN" altLang="en-US" sz="2400" dirty="0">
                <a:solidFill>
                  <a:schemeClr val="bg1"/>
                </a:solidFill>
              </a:rPr>
              <a:t>机关团体</a:t>
            </a:r>
          </a:p>
          <a:p>
            <a:endParaRPr lang="zh-CN" altLang="en-US" sz="2400" dirty="0">
              <a:solidFill>
                <a:schemeClr val="bg1"/>
              </a:solidFill>
            </a:endParaRPr>
          </a:p>
          <a:p>
            <a:endParaRPr lang="zh-CN" altLang="en-US"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8234703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1213</TotalTime>
  <Words>295</Words>
  <Application>Microsoft Office PowerPoint</Application>
  <PresentationFormat>宽屏</PresentationFormat>
  <Paragraphs>44</Paragraphs>
  <Slides>6</Slides>
  <Notes>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vt:i4>
      </vt:variant>
    </vt:vector>
  </HeadingPairs>
  <TitlesOfParts>
    <vt:vector size="12"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353</cp:revision>
  <dcterms:created xsi:type="dcterms:W3CDTF">2017-05-13T03:05:00Z</dcterms:created>
  <dcterms:modified xsi:type="dcterms:W3CDTF">2020-08-20T05:09:18Z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