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docProps/custom.xml" ContentType="application/vnd.openxmlformats-officedocument.custom-properties+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9"/>
  </p:notesMasterIdLst>
  <p:sldIdLst>
    <p:sldId id="256" r:id="rId2"/>
    <p:sldId id="264" r:id="rId3"/>
    <p:sldId id="383" r:id="rId4"/>
    <p:sldId id="384" r:id="rId5"/>
    <p:sldId id="385" r:id="rId6"/>
    <p:sldId id="305" r:id="rId7"/>
    <p:sldId id="357" r:id="rId8"/>
    <p:sldId id="306" r:id="rId9"/>
    <p:sldId id="358" r:id="rId10"/>
    <p:sldId id="307" r:id="rId11"/>
    <p:sldId id="308" r:id="rId12"/>
    <p:sldId id="309" r:id="rId13"/>
    <p:sldId id="337" r:id="rId14"/>
    <p:sldId id="338" r:id="rId15"/>
    <p:sldId id="359" r:id="rId16"/>
    <p:sldId id="360" r:id="rId17"/>
    <p:sldId id="361" r:id="rId18"/>
    <p:sldId id="339" r:id="rId19"/>
    <p:sldId id="340" r:id="rId20"/>
    <p:sldId id="341" r:id="rId21"/>
    <p:sldId id="342" r:id="rId22"/>
    <p:sldId id="343" r:id="rId23"/>
    <p:sldId id="362" r:id="rId24"/>
    <p:sldId id="363" r:id="rId25"/>
    <p:sldId id="364" r:id="rId26"/>
    <p:sldId id="365" r:id="rId27"/>
    <p:sldId id="366" r:id="rId28"/>
    <p:sldId id="344" r:id="rId29"/>
    <p:sldId id="367" r:id="rId30"/>
    <p:sldId id="368" r:id="rId31"/>
    <p:sldId id="369" r:id="rId32"/>
    <p:sldId id="345" r:id="rId33"/>
    <p:sldId id="370" r:id="rId34"/>
    <p:sldId id="346" r:id="rId35"/>
    <p:sldId id="371" r:id="rId36"/>
    <p:sldId id="372" r:id="rId37"/>
    <p:sldId id="373" r:id="rId38"/>
    <p:sldId id="374" r:id="rId39"/>
    <p:sldId id="347" r:id="rId40"/>
    <p:sldId id="348" r:id="rId41"/>
    <p:sldId id="375" r:id="rId42"/>
    <p:sldId id="351" r:id="rId43"/>
    <p:sldId id="376" r:id="rId44"/>
    <p:sldId id="377" r:id="rId45"/>
    <p:sldId id="378" r:id="rId46"/>
    <p:sldId id="379" r:id="rId47"/>
    <p:sldId id="380" r:id="rId48"/>
    <p:sldId id="381" r:id="rId49"/>
    <p:sldId id="350" r:id="rId50"/>
    <p:sldId id="349" r:id="rId51"/>
    <p:sldId id="382" r:id="rId52"/>
    <p:sldId id="352" r:id="rId53"/>
    <p:sldId id="353" r:id="rId54"/>
    <p:sldId id="354" r:id="rId55"/>
    <p:sldId id="355" r:id="rId56"/>
    <p:sldId id="356" r:id="rId57"/>
    <p:sldId id="336" r:id="rId58"/>
  </p:sldIdLst>
  <p:sldSz cx="12192000" cy="6858000"/>
  <p:notesSz cx="6858000" cy="9144000"/>
  <p:custDataLst>
    <p:tags r:id="rId6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611" autoAdjust="0"/>
    <p:restoredTop sz="94620" autoAdjust="0"/>
  </p:normalViewPr>
  <p:slideViewPr>
    <p:cSldViewPr snapToGrid="0" showGuides="1">
      <p:cViewPr>
        <p:scale>
          <a:sx n="57" d="100"/>
          <a:sy n="57" d="100"/>
        </p:scale>
        <p:origin x="-90" y="-210"/>
      </p:cViewPr>
      <p:guideLst>
        <p:guide orient="horz" pos="2432"/>
        <p:guide orient="horz" pos="818"/>
        <p:guide orient="horz" pos="4065"/>
        <p:guide pos="3840"/>
        <p:guide pos="436"/>
        <p:guide pos="7263"/>
      </p:guideLst>
    </p:cSldViewPr>
  </p:slideViewPr>
  <p:outlineViewPr>
    <p:cViewPr>
      <p:scale>
        <a:sx n="33" d="100"/>
        <a:sy n="33" d="100"/>
      </p:scale>
      <p:origin x="0" y="0"/>
    </p:cViewPr>
  </p:outlineViewPr>
  <p:notesTextViewPr>
    <p:cViewPr>
      <p:scale>
        <a:sx n="1" d="1"/>
        <a:sy n="1" d="1"/>
      </p:scale>
      <p:origin x="0" y="0"/>
    </p:cViewPr>
  </p:notesTextViewPr>
  <p:sorterViewPr>
    <p:cViewPr>
      <p:scale>
        <a:sx n="139" d="100"/>
        <a:sy n="139"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B95DA7-C378-4EA6-96C8-9729AD8A43DD}" type="datetimeFigureOut">
              <a:rPr lang="zh-CN" altLang="en-US" smtClean="0"/>
              <a:pPr/>
              <a:t>2020/8/8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D398E3-16CD-4F8A-A268-FE366D8E7381}"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14</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15</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16</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17</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18</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19</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20</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21</a:t>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22</a:t>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23</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a:t>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24</a:t>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25</a:t>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26</a:t>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27</a:t>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28</a:t>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29</a:t>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30</a:t>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31</a:t>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32</a:t>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33</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6</a:t>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34</a:t>
            </a:fld>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35</a:t>
            </a:fld>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36</a:t>
            </a:fld>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37</a:t>
            </a:fld>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38</a:t>
            </a:fld>
            <a:endParaRPr lang="zh-CN"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39</a:t>
            </a:fld>
            <a:endParaRPr lang="zh-CN"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40</a:t>
            </a:fld>
            <a:endParaRPr lang="zh-CN"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41</a:t>
            </a:fld>
            <a:endParaRPr lang="zh-CN"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42</a:t>
            </a:fld>
            <a:endParaRPr lang="zh-CN"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8</a:t>
            </a:fld>
            <a:endParaRPr lang="zh-CN"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44</a:t>
            </a:fld>
            <a:endParaRPr lang="zh-CN"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45</a:t>
            </a:fld>
            <a:endParaRPr lang="zh-CN"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46</a:t>
            </a:fld>
            <a:endParaRPr lang="zh-CN"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47</a:t>
            </a:fld>
            <a:endParaRPr lang="zh-CN"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48</a:t>
            </a:fld>
            <a:endParaRPr lang="zh-CN"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49</a:t>
            </a:fld>
            <a:endParaRPr lang="zh-CN"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50</a:t>
            </a:fld>
            <a:endParaRPr lang="zh-CN"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51</a:t>
            </a:fld>
            <a:endParaRPr lang="zh-CN"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52</a:t>
            </a:fld>
            <a:endParaRPr lang="zh-CN"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53</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9</a:t>
            </a:fld>
            <a:endParaRPr lang="zh-CN"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54</a:t>
            </a:fld>
            <a:endParaRPr lang="zh-CN"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55</a:t>
            </a:fld>
            <a:endParaRPr lang="zh-CN" alt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56</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10</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11</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12</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13</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3" name="任意多边形: 形状 22"/>
          <p:cNvSpPr>
            <a:spLocks noGrp="1"/>
          </p:cNvSpPr>
          <p:nvPr>
            <p:ph type="pic" sz="quarter" idx="12"/>
          </p:nvPr>
        </p:nvSpPr>
        <p:spPr>
          <a:xfrm>
            <a:off x="10890792" y="3345440"/>
            <a:ext cx="1301207" cy="3069398"/>
          </a:xfrm>
          <a:custGeom>
            <a:avLst/>
            <a:gdLst>
              <a:gd name="connsiteX0" fmla="*/ 1301207 w 1301207"/>
              <a:gd name="connsiteY0" fmla="*/ 0 h 3069398"/>
              <a:gd name="connsiteX1" fmla="*/ 1301207 w 1301207"/>
              <a:gd name="connsiteY1" fmla="*/ 3069398 h 3069398"/>
              <a:gd name="connsiteX2" fmla="*/ 165104 w 1301207"/>
              <a:gd name="connsiteY2" fmla="*/ 1933295 h 3069398"/>
              <a:gd name="connsiteX3" fmla="*/ 165104 w 1301207"/>
              <a:gd name="connsiteY3" fmla="*/ 1136103 h 3069398"/>
              <a:gd name="connsiteX0-1" fmla="*/ 1301207 w 1301207"/>
              <a:gd name="connsiteY0-2" fmla="*/ 0 h 3069398"/>
              <a:gd name="connsiteX1-3" fmla="*/ 1288508 w 1301207"/>
              <a:gd name="connsiteY1-4" fmla="*/ 1251960 h 3069398"/>
              <a:gd name="connsiteX2-5" fmla="*/ 1301207 w 1301207"/>
              <a:gd name="connsiteY2-6" fmla="*/ 3069398 h 3069398"/>
              <a:gd name="connsiteX3-7" fmla="*/ 165104 w 1301207"/>
              <a:gd name="connsiteY3-8" fmla="*/ 1933295 h 3069398"/>
              <a:gd name="connsiteX4" fmla="*/ 165104 w 1301207"/>
              <a:gd name="connsiteY4" fmla="*/ 1136103 h 3069398"/>
              <a:gd name="connsiteX5" fmla="*/ 1301207 w 1301207"/>
              <a:gd name="connsiteY5" fmla="*/ 0 h 3069398"/>
              <a:gd name="connsiteX0-9" fmla="*/ 1288508 w 1379948"/>
              <a:gd name="connsiteY0-10" fmla="*/ 1251960 h 3069398"/>
              <a:gd name="connsiteX1-11" fmla="*/ 1301207 w 1379948"/>
              <a:gd name="connsiteY1-12" fmla="*/ 3069398 h 3069398"/>
              <a:gd name="connsiteX2-13" fmla="*/ 165104 w 1379948"/>
              <a:gd name="connsiteY2-14" fmla="*/ 1933295 h 3069398"/>
              <a:gd name="connsiteX3-15" fmla="*/ 165104 w 1379948"/>
              <a:gd name="connsiteY3-16" fmla="*/ 1136103 h 3069398"/>
              <a:gd name="connsiteX4-17" fmla="*/ 1301207 w 1379948"/>
              <a:gd name="connsiteY4-18" fmla="*/ 0 h 3069398"/>
              <a:gd name="connsiteX5-19" fmla="*/ 1379948 w 1379948"/>
              <a:gd name="connsiteY5-20" fmla="*/ 1343400 h 3069398"/>
              <a:gd name="connsiteX0-21" fmla="*/ 1288508 w 1301207"/>
              <a:gd name="connsiteY0-22" fmla="*/ 1251960 h 3069398"/>
              <a:gd name="connsiteX1-23" fmla="*/ 1301207 w 1301207"/>
              <a:gd name="connsiteY1-24" fmla="*/ 3069398 h 3069398"/>
              <a:gd name="connsiteX2-25" fmla="*/ 165104 w 1301207"/>
              <a:gd name="connsiteY2-26" fmla="*/ 1933295 h 3069398"/>
              <a:gd name="connsiteX3-27" fmla="*/ 165104 w 1301207"/>
              <a:gd name="connsiteY3-28" fmla="*/ 1136103 h 3069398"/>
              <a:gd name="connsiteX4-29" fmla="*/ 1301207 w 1301207"/>
              <a:gd name="connsiteY4-30" fmla="*/ 0 h 3069398"/>
              <a:gd name="connsiteX0-31" fmla="*/ 1301207 w 1301207"/>
              <a:gd name="connsiteY0-32" fmla="*/ 3069398 h 3069398"/>
              <a:gd name="connsiteX1-33" fmla="*/ 165104 w 1301207"/>
              <a:gd name="connsiteY1-34" fmla="*/ 1933295 h 3069398"/>
              <a:gd name="connsiteX2-35" fmla="*/ 165104 w 1301207"/>
              <a:gd name="connsiteY2-36" fmla="*/ 1136103 h 3069398"/>
              <a:gd name="connsiteX3-37" fmla="*/ 1301207 w 1301207"/>
              <a:gd name="connsiteY3-38" fmla="*/ 0 h 3069398"/>
            </a:gdLst>
            <a:ahLst/>
            <a:cxnLst>
              <a:cxn ang="0">
                <a:pos x="connsiteX0-1" y="connsiteY0-2"/>
              </a:cxn>
              <a:cxn ang="0">
                <a:pos x="connsiteX1-3" y="connsiteY1-4"/>
              </a:cxn>
              <a:cxn ang="0">
                <a:pos x="connsiteX2-5" y="connsiteY2-6"/>
              </a:cxn>
              <a:cxn ang="0">
                <a:pos x="connsiteX3-7" y="connsiteY3-8"/>
              </a:cxn>
            </a:cxnLst>
            <a:rect l="l" t="t" r="r" b="b"/>
            <a:pathLst>
              <a:path w="1301207" h="3069398">
                <a:moveTo>
                  <a:pt x="1301207" y="3069398"/>
                </a:moveTo>
                <a:lnTo>
                  <a:pt x="165104" y="1933295"/>
                </a:lnTo>
                <a:cubicBezTo>
                  <a:pt x="-55034" y="1713157"/>
                  <a:pt x="-55034" y="1356242"/>
                  <a:pt x="165104" y="1136103"/>
                </a:cubicBezTo>
                <a:lnTo>
                  <a:pt x="1301207" y="0"/>
                </a:lnTo>
              </a:path>
            </a:pathLst>
          </a:custGeom>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800">
                <a:solidFill>
                  <a:schemeClr val="lt1"/>
                </a:solidFill>
              </a:defRPr>
            </a:lvl1pPr>
          </a:lstStyle>
          <a:p>
            <a:pPr marL="0" lvl="0" algn="ctr"/>
            <a:endParaRPr lang="zh-CN" altLang="en-US"/>
          </a:p>
        </p:txBody>
      </p:sp>
      <p:sp>
        <p:nvSpPr>
          <p:cNvPr id="20" name="任意多边形: 形状 19"/>
          <p:cNvSpPr>
            <a:spLocks noGrp="1"/>
          </p:cNvSpPr>
          <p:nvPr>
            <p:ph type="pic" sz="quarter" idx="11"/>
          </p:nvPr>
        </p:nvSpPr>
        <p:spPr>
          <a:xfrm>
            <a:off x="8311358" y="142667"/>
            <a:ext cx="3880643" cy="4316073"/>
          </a:xfrm>
          <a:custGeom>
            <a:avLst/>
            <a:gdLst>
              <a:gd name="connsiteX0" fmla="*/ 2158037 w 3880643"/>
              <a:gd name="connsiteY0" fmla="*/ 0 h 4316073"/>
              <a:gd name="connsiteX1" fmla="*/ 2556633 w 3880643"/>
              <a:gd name="connsiteY1" fmla="*/ 165103 h 4316073"/>
              <a:gd name="connsiteX2" fmla="*/ 3880643 w 3880643"/>
              <a:gd name="connsiteY2" fmla="*/ 1489113 h 4316073"/>
              <a:gd name="connsiteX3" fmla="*/ 3880643 w 3880643"/>
              <a:gd name="connsiteY3" fmla="*/ 2826959 h 4316073"/>
              <a:gd name="connsiteX4" fmla="*/ 2556634 w 3880643"/>
              <a:gd name="connsiteY4" fmla="*/ 4150970 h 4316073"/>
              <a:gd name="connsiteX5" fmla="*/ 1759440 w 3880643"/>
              <a:gd name="connsiteY5" fmla="*/ 4150970 h 4316073"/>
              <a:gd name="connsiteX6" fmla="*/ 165104 w 3880643"/>
              <a:gd name="connsiteY6" fmla="*/ 2556633 h 4316073"/>
              <a:gd name="connsiteX7" fmla="*/ 165104 w 3880643"/>
              <a:gd name="connsiteY7" fmla="*/ 1759440 h 4316073"/>
              <a:gd name="connsiteX8" fmla="*/ 1759441 w 3880643"/>
              <a:gd name="connsiteY8" fmla="*/ 165103 h 4316073"/>
              <a:gd name="connsiteX9" fmla="*/ 2158037 w 3880643"/>
              <a:gd name="connsiteY9" fmla="*/ 0 h 4316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80643" h="4316073">
                <a:moveTo>
                  <a:pt x="2158037" y="0"/>
                </a:moveTo>
                <a:cubicBezTo>
                  <a:pt x="2302301" y="0"/>
                  <a:pt x="2446564" y="55034"/>
                  <a:pt x="2556633" y="165103"/>
                </a:cubicBezTo>
                <a:lnTo>
                  <a:pt x="3880643" y="1489113"/>
                </a:lnTo>
                <a:lnTo>
                  <a:pt x="3880643" y="2826959"/>
                </a:lnTo>
                <a:lnTo>
                  <a:pt x="2556634" y="4150970"/>
                </a:lnTo>
                <a:cubicBezTo>
                  <a:pt x="2336494" y="4371108"/>
                  <a:pt x="1979580" y="4371108"/>
                  <a:pt x="1759440" y="4150970"/>
                </a:cubicBezTo>
                <a:lnTo>
                  <a:pt x="165104" y="2556633"/>
                </a:lnTo>
                <a:cubicBezTo>
                  <a:pt x="-55034" y="2336494"/>
                  <a:pt x="-55034" y="1979579"/>
                  <a:pt x="165104" y="1759440"/>
                </a:cubicBezTo>
                <a:lnTo>
                  <a:pt x="1759441" y="165103"/>
                </a:lnTo>
                <a:cubicBezTo>
                  <a:pt x="1869511" y="55034"/>
                  <a:pt x="2013773" y="0"/>
                  <a:pt x="2158037" y="0"/>
                </a:cubicBezTo>
                <a:close/>
              </a:path>
            </a:pathLst>
          </a:cu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800">
                <a:solidFill>
                  <a:schemeClr val="lt1"/>
                </a:solidFill>
              </a:defRPr>
            </a:lvl1pPr>
          </a:lstStyle>
          <a:p>
            <a:pPr marL="0" lvl="0" algn="ctr"/>
            <a:endParaRPr lang="zh-CN" altLang="en-US"/>
          </a:p>
        </p:txBody>
      </p:sp>
      <p:sp>
        <p:nvSpPr>
          <p:cNvPr id="12" name="任意多边形: 形状 11"/>
          <p:cNvSpPr>
            <a:spLocks noGrp="1"/>
          </p:cNvSpPr>
          <p:nvPr>
            <p:ph type="pic" sz="quarter" idx="10"/>
          </p:nvPr>
        </p:nvSpPr>
        <p:spPr>
          <a:xfrm>
            <a:off x="5808252" y="1"/>
            <a:ext cx="4163416" cy="1879305"/>
          </a:xfrm>
          <a:custGeom>
            <a:avLst/>
            <a:gdLst>
              <a:gd name="connsiteX0" fmla="*/ 0 w 4163416"/>
              <a:gd name="connsiteY0" fmla="*/ 0 h 1879305"/>
              <a:gd name="connsiteX1" fmla="*/ 4163416 w 4163416"/>
              <a:gd name="connsiteY1" fmla="*/ 0 h 1879305"/>
              <a:gd name="connsiteX2" fmla="*/ 4146874 w 4163416"/>
              <a:gd name="connsiteY2" fmla="*/ 31436 h 1879305"/>
              <a:gd name="connsiteX3" fmla="*/ 4074640 w 4163416"/>
              <a:gd name="connsiteY3" fmla="*/ 119865 h 1879305"/>
              <a:gd name="connsiteX4" fmla="*/ 2480303 w 4163416"/>
              <a:gd name="connsiteY4" fmla="*/ 1714202 h 1879305"/>
              <a:gd name="connsiteX5" fmla="*/ 1683111 w 4163416"/>
              <a:gd name="connsiteY5" fmla="*/ 1714202 h 1879305"/>
              <a:gd name="connsiteX6" fmla="*/ 88774 w 4163416"/>
              <a:gd name="connsiteY6" fmla="*/ 119865 h 1879305"/>
              <a:gd name="connsiteX7" fmla="*/ 16541 w 4163416"/>
              <a:gd name="connsiteY7" fmla="*/ 31436 h 1879305"/>
              <a:gd name="connsiteX0-1" fmla="*/ 0 w 4163416"/>
              <a:gd name="connsiteY0-2" fmla="*/ 1 h 1879306"/>
              <a:gd name="connsiteX1-3" fmla="*/ 2002248 w 4163416"/>
              <a:gd name="connsiteY1-4" fmla="*/ 0 h 1879306"/>
              <a:gd name="connsiteX2-5" fmla="*/ 4163416 w 4163416"/>
              <a:gd name="connsiteY2-6" fmla="*/ 1 h 1879306"/>
              <a:gd name="connsiteX3-7" fmla="*/ 4146874 w 4163416"/>
              <a:gd name="connsiteY3-8" fmla="*/ 31437 h 1879306"/>
              <a:gd name="connsiteX4-9" fmla="*/ 4074640 w 4163416"/>
              <a:gd name="connsiteY4-10" fmla="*/ 119866 h 1879306"/>
              <a:gd name="connsiteX5-11" fmla="*/ 2480303 w 4163416"/>
              <a:gd name="connsiteY5-12" fmla="*/ 1714203 h 1879306"/>
              <a:gd name="connsiteX6-13" fmla="*/ 1683111 w 4163416"/>
              <a:gd name="connsiteY6-14" fmla="*/ 1714203 h 1879306"/>
              <a:gd name="connsiteX7-15" fmla="*/ 88774 w 4163416"/>
              <a:gd name="connsiteY7-16" fmla="*/ 119866 h 1879306"/>
              <a:gd name="connsiteX8" fmla="*/ 16541 w 4163416"/>
              <a:gd name="connsiteY8" fmla="*/ 31437 h 1879306"/>
              <a:gd name="connsiteX9" fmla="*/ 0 w 4163416"/>
              <a:gd name="connsiteY9" fmla="*/ 1 h 1879306"/>
              <a:gd name="connsiteX0-17" fmla="*/ 2002248 w 4163416"/>
              <a:gd name="connsiteY0-18" fmla="*/ 0 h 1879306"/>
              <a:gd name="connsiteX1-19" fmla="*/ 4163416 w 4163416"/>
              <a:gd name="connsiteY1-20" fmla="*/ 1 h 1879306"/>
              <a:gd name="connsiteX2-21" fmla="*/ 4146874 w 4163416"/>
              <a:gd name="connsiteY2-22" fmla="*/ 31437 h 1879306"/>
              <a:gd name="connsiteX3-23" fmla="*/ 4074640 w 4163416"/>
              <a:gd name="connsiteY3-24" fmla="*/ 119866 h 1879306"/>
              <a:gd name="connsiteX4-25" fmla="*/ 2480303 w 4163416"/>
              <a:gd name="connsiteY4-26" fmla="*/ 1714203 h 1879306"/>
              <a:gd name="connsiteX5-27" fmla="*/ 1683111 w 4163416"/>
              <a:gd name="connsiteY5-28" fmla="*/ 1714203 h 1879306"/>
              <a:gd name="connsiteX6-29" fmla="*/ 88774 w 4163416"/>
              <a:gd name="connsiteY6-30" fmla="*/ 119866 h 1879306"/>
              <a:gd name="connsiteX7-31" fmla="*/ 16541 w 4163416"/>
              <a:gd name="connsiteY7-32" fmla="*/ 31437 h 1879306"/>
              <a:gd name="connsiteX8-33" fmla="*/ 0 w 4163416"/>
              <a:gd name="connsiteY8-34" fmla="*/ 1 h 1879306"/>
              <a:gd name="connsiteX9-35" fmla="*/ 2093688 w 4163416"/>
              <a:gd name="connsiteY9-36" fmla="*/ 91440 h 1879306"/>
              <a:gd name="connsiteX0-37" fmla="*/ 2002248 w 4163416"/>
              <a:gd name="connsiteY0-38" fmla="*/ 0 h 1879306"/>
              <a:gd name="connsiteX1-39" fmla="*/ 4163416 w 4163416"/>
              <a:gd name="connsiteY1-40" fmla="*/ 1 h 1879306"/>
              <a:gd name="connsiteX2-41" fmla="*/ 4146874 w 4163416"/>
              <a:gd name="connsiteY2-42" fmla="*/ 31437 h 1879306"/>
              <a:gd name="connsiteX3-43" fmla="*/ 4074640 w 4163416"/>
              <a:gd name="connsiteY3-44" fmla="*/ 119866 h 1879306"/>
              <a:gd name="connsiteX4-45" fmla="*/ 2480303 w 4163416"/>
              <a:gd name="connsiteY4-46" fmla="*/ 1714203 h 1879306"/>
              <a:gd name="connsiteX5-47" fmla="*/ 1683111 w 4163416"/>
              <a:gd name="connsiteY5-48" fmla="*/ 1714203 h 1879306"/>
              <a:gd name="connsiteX6-49" fmla="*/ 88774 w 4163416"/>
              <a:gd name="connsiteY6-50" fmla="*/ 119866 h 1879306"/>
              <a:gd name="connsiteX7-51" fmla="*/ 16541 w 4163416"/>
              <a:gd name="connsiteY7-52" fmla="*/ 31437 h 1879306"/>
              <a:gd name="connsiteX8-53" fmla="*/ 0 w 4163416"/>
              <a:gd name="connsiteY8-54" fmla="*/ 1 h 1879306"/>
              <a:gd name="connsiteX0-55" fmla="*/ 4163416 w 4163416"/>
              <a:gd name="connsiteY0-56" fmla="*/ 0 h 1879305"/>
              <a:gd name="connsiteX1-57" fmla="*/ 4146874 w 4163416"/>
              <a:gd name="connsiteY1-58" fmla="*/ 31436 h 1879305"/>
              <a:gd name="connsiteX2-59" fmla="*/ 4074640 w 4163416"/>
              <a:gd name="connsiteY2-60" fmla="*/ 119865 h 1879305"/>
              <a:gd name="connsiteX3-61" fmla="*/ 2480303 w 4163416"/>
              <a:gd name="connsiteY3-62" fmla="*/ 1714202 h 1879305"/>
              <a:gd name="connsiteX4-63" fmla="*/ 1683111 w 4163416"/>
              <a:gd name="connsiteY4-64" fmla="*/ 1714202 h 1879305"/>
              <a:gd name="connsiteX5-65" fmla="*/ 88774 w 4163416"/>
              <a:gd name="connsiteY5-66" fmla="*/ 119865 h 1879305"/>
              <a:gd name="connsiteX6-67" fmla="*/ 16541 w 4163416"/>
              <a:gd name="connsiteY6-68" fmla="*/ 31436 h 1879305"/>
              <a:gd name="connsiteX7-69" fmla="*/ 0 w 4163416"/>
              <a:gd name="connsiteY7-70" fmla="*/ 0 h 187930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4163416" h="1879305">
                <a:moveTo>
                  <a:pt x="4163416" y="0"/>
                </a:moveTo>
                <a:lnTo>
                  <a:pt x="4146874" y="31436"/>
                </a:lnTo>
                <a:cubicBezTo>
                  <a:pt x="4126236" y="62693"/>
                  <a:pt x="4102157" y="92348"/>
                  <a:pt x="4074640" y="119865"/>
                </a:cubicBezTo>
                <a:lnTo>
                  <a:pt x="2480303" y="1714202"/>
                </a:lnTo>
                <a:cubicBezTo>
                  <a:pt x="2260165" y="1934340"/>
                  <a:pt x="1903250" y="1934340"/>
                  <a:pt x="1683111" y="1714202"/>
                </a:cubicBezTo>
                <a:lnTo>
                  <a:pt x="88774" y="119865"/>
                </a:lnTo>
                <a:cubicBezTo>
                  <a:pt x="61257" y="92348"/>
                  <a:pt x="37179" y="62693"/>
                  <a:pt x="16541" y="31436"/>
                </a:cubicBezTo>
                <a:lnTo>
                  <a:pt x="0" y="0"/>
                </a:lnTo>
              </a:path>
            </a:pathLst>
          </a:cu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800">
                <a:solidFill>
                  <a:schemeClr val="lt1"/>
                </a:solidFill>
              </a:defRPr>
            </a:lvl1pPr>
          </a:lstStyle>
          <a:p>
            <a:pPr marL="0" lvl="0" algn="ctr"/>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B1DC28D3-987D-401E-95A8-72784AD93D33}" type="datetimeFigureOut">
              <a:rPr lang="zh-CN" altLang="en-US" smtClean="0"/>
              <a:pPr/>
              <a:t>2020/8/8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F7A4A5A-5C6D-4E6F-81A3-06DF189A7A65}"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Rectangle 8"/>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0"/>
          <p:cNvSpPr>
            <a:spLocks noGrp="1" noChangeArrowheads="1"/>
          </p:cNvSpPr>
          <p:nvPr>
            <p:ph type="sldNum" sz="quarter" idx="12"/>
          </p:nvPr>
        </p:nvSpPr>
        <p:spPr>
          <a:ln/>
        </p:spPr>
        <p:txBody>
          <a:bodyPr/>
          <a:lstStyle>
            <a:lvl1pPr>
              <a:defRPr/>
            </a:lvl1pPr>
          </a:lstStyle>
          <a:p>
            <a:pPr>
              <a:defRPr/>
            </a:pPr>
            <a:fld id="{784A5EC0-B289-492D-AC15-748A2FC889D9}" type="slidenum">
              <a:rPr lang="zh-CN" altLang="en-US"/>
              <a:pPr>
                <a:defRPr/>
              </a:pPr>
              <a:t>‹#›</a:t>
            </a:fld>
            <a:endParaRPr lang="zh-CN" altLang="en-US">
              <a:latin typeface="Arial" pitchFamily="34" charset="0"/>
            </a:endParaRPr>
          </a:p>
        </p:txBody>
      </p:sp>
    </p:spTree>
  </p:cSld>
  <p:clrMapOvr>
    <a:masterClrMapping/>
  </p:clrMapOvr>
  <p:transition>
    <p:randomBar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2057" name="KSO_BC1"/>
          <p:cNvSpPr>
            <a:spLocks noGrp="1" noChangeArrowheads="1"/>
          </p:cNvSpPr>
          <p:nvPr>
            <p:ph type="subTitle" idx="1"/>
          </p:nvPr>
        </p:nvSpPr>
        <p:spPr>
          <a:xfrm>
            <a:off x="934480" y="1763357"/>
            <a:ext cx="8274049" cy="420688"/>
          </a:xfrm>
        </p:spPr>
        <p:txBody>
          <a:bodyPr/>
          <a:lstStyle>
            <a:lvl1pPr marL="0" indent="0" algn="ctr">
              <a:buFont typeface="Wingdings 2" panose="05020102010507070707" pitchFamily="18" charset="2"/>
              <a:buNone/>
              <a:defRPr sz="2200">
                <a:solidFill>
                  <a:srgbClr val="6D6D6D"/>
                </a:solidFill>
              </a:defRPr>
            </a:lvl1pPr>
          </a:lstStyle>
          <a:p>
            <a:pPr lvl="0"/>
            <a:r>
              <a:rPr lang="zh-CN" altLang="zh-CN" noProof="0"/>
              <a:t>单击此处编辑母版副标题样式</a:t>
            </a:r>
          </a:p>
        </p:txBody>
      </p:sp>
      <p:sp>
        <p:nvSpPr>
          <p:cNvPr id="2058" name="KSO_BT1"/>
          <p:cNvSpPr>
            <a:spLocks noGrp="1" noChangeArrowheads="1"/>
          </p:cNvSpPr>
          <p:nvPr>
            <p:ph type="ctrTitle"/>
          </p:nvPr>
        </p:nvSpPr>
        <p:spPr>
          <a:xfrm>
            <a:off x="926765" y="805932"/>
            <a:ext cx="8365067" cy="819149"/>
          </a:xfrm>
        </p:spPr>
        <p:txBody>
          <a:bodyPr/>
          <a:lstStyle>
            <a:lvl1pPr algn="ctr">
              <a:defRPr sz="4100">
                <a:solidFill>
                  <a:schemeClr val="accent1"/>
                </a:solidFill>
              </a:defRPr>
            </a:lvl1pPr>
          </a:lstStyle>
          <a:p>
            <a:pPr lvl="0"/>
            <a:r>
              <a:rPr lang="zh-CN" altLang="zh-CN" noProof="0"/>
              <a:t>单击此处编辑母版标题样式</a:t>
            </a:r>
          </a:p>
        </p:txBody>
      </p:sp>
      <p:sp>
        <p:nvSpPr>
          <p:cNvPr id="4" name="KSO_FT">
            <a:extLst>
              <a:ext uri="{FF2B5EF4-FFF2-40B4-BE49-F238E27FC236}">
                <a16:creationId xmlns="" xmlns:a16="http://schemas.microsoft.com/office/drawing/2014/main" id="{E8D29C47-F505-4599-AE7F-AED34C32F2B3}"/>
              </a:ext>
            </a:extLst>
          </p:cNvPr>
          <p:cNvSpPr>
            <a:spLocks noGrp="1" noChangeArrowheads="1"/>
          </p:cNvSpPr>
          <p:nvPr>
            <p:ph type="ftr" sz="quarter" idx="10"/>
          </p:nvPr>
        </p:nvSpPr>
        <p:spPr>
          <a:xfrm>
            <a:off x="4165063" y="6244561"/>
            <a:ext cx="3861875" cy="477359"/>
          </a:xfrm>
        </p:spPr>
        <p:txBody>
          <a:bodyPr/>
          <a:lstStyle>
            <a:lvl1pPr>
              <a:defRPr>
                <a:solidFill>
                  <a:srgbClr val="5E6062"/>
                </a:solidFill>
              </a:defRPr>
            </a:lvl1pPr>
          </a:lstStyle>
          <a:p>
            <a:pPr>
              <a:defRPr/>
            </a:pPr>
            <a:endParaRPr lang="en-US" altLang="zh-CN"/>
          </a:p>
        </p:txBody>
      </p:sp>
      <p:sp>
        <p:nvSpPr>
          <p:cNvPr id="5" name="KSO_FN">
            <a:extLst>
              <a:ext uri="{FF2B5EF4-FFF2-40B4-BE49-F238E27FC236}">
                <a16:creationId xmlns="" xmlns:a16="http://schemas.microsoft.com/office/drawing/2014/main" id="{42D8FEEF-42EA-4BC2-9FF7-D92790640F7C}"/>
              </a:ext>
            </a:extLst>
          </p:cNvPr>
          <p:cNvSpPr>
            <a:spLocks noGrp="1" noChangeArrowheads="1"/>
          </p:cNvSpPr>
          <p:nvPr>
            <p:ph type="sldNum" sz="quarter" idx="11"/>
          </p:nvPr>
        </p:nvSpPr>
        <p:spPr>
          <a:xfrm>
            <a:off x="8736526" y="6244561"/>
            <a:ext cx="2846950" cy="477359"/>
          </a:xfrm>
        </p:spPr>
        <p:txBody>
          <a:bodyPr/>
          <a:lstStyle>
            <a:lvl1pPr>
              <a:defRPr/>
            </a:lvl1pPr>
          </a:lstStyle>
          <a:p>
            <a:fld id="{31A7B4C9-203E-46D8-8DCB-041CE8F382B9}" type="slidenum">
              <a:rPr lang="zh-CN" altLang="en-US"/>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13" name="任意多边形: 形状 12"/>
          <p:cNvSpPr>
            <a:spLocks noGrp="1"/>
          </p:cNvSpPr>
          <p:nvPr>
            <p:ph type="pic" sz="quarter" idx="10"/>
          </p:nvPr>
        </p:nvSpPr>
        <p:spPr>
          <a:xfrm>
            <a:off x="1295495" y="1716603"/>
            <a:ext cx="4262993" cy="4262992"/>
          </a:xfrm>
          <a:custGeom>
            <a:avLst/>
            <a:gdLst>
              <a:gd name="connsiteX0" fmla="*/ 2187077 w 4262993"/>
              <a:gd name="connsiteY0" fmla="*/ 0 h 4262992"/>
              <a:gd name="connsiteX1" fmla="*/ 2323431 w 4262993"/>
              <a:gd name="connsiteY1" fmla="*/ 56479 h 4262992"/>
              <a:gd name="connsiteX2" fmla="*/ 4206514 w 4262993"/>
              <a:gd name="connsiteY2" fmla="*/ 1939563 h 4262992"/>
              <a:gd name="connsiteX3" fmla="*/ 4206514 w 4262993"/>
              <a:gd name="connsiteY3" fmla="*/ 2212270 h 4262992"/>
              <a:gd name="connsiteX4" fmla="*/ 2212271 w 4262993"/>
              <a:gd name="connsiteY4" fmla="*/ 4206513 h 4262992"/>
              <a:gd name="connsiteX5" fmla="*/ 1939564 w 4262993"/>
              <a:gd name="connsiteY5" fmla="*/ 4206513 h 4262992"/>
              <a:gd name="connsiteX6" fmla="*/ 56480 w 4262993"/>
              <a:gd name="connsiteY6" fmla="*/ 2323430 h 4262992"/>
              <a:gd name="connsiteX7" fmla="*/ 56480 w 4262993"/>
              <a:gd name="connsiteY7" fmla="*/ 2050723 h 4262992"/>
              <a:gd name="connsiteX8" fmla="*/ 2050724 w 4262993"/>
              <a:gd name="connsiteY8" fmla="*/ 56479 h 4262992"/>
              <a:gd name="connsiteX9" fmla="*/ 2187077 w 4262993"/>
              <a:gd name="connsiteY9" fmla="*/ 0 h 4262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62993" h="4262992">
                <a:moveTo>
                  <a:pt x="2187077" y="0"/>
                </a:moveTo>
                <a:cubicBezTo>
                  <a:pt x="2236427" y="0"/>
                  <a:pt x="2285777" y="18826"/>
                  <a:pt x="2323431" y="56479"/>
                </a:cubicBezTo>
                <a:lnTo>
                  <a:pt x="4206514" y="1939563"/>
                </a:lnTo>
                <a:cubicBezTo>
                  <a:pt x="4281820" y="2014869"/>
                  <a:pt x="4281820" y="2136963"/>
                  <a:pt x="4206514" y="2212270"/>
                </a:cubicBezTo>
                <a:lnTo>
                  <a:pt x="2212271" y="4206513"/>
                </a:lnTo>
                <a:cubicBezTo>
                  <a:pt x="2136964" y="4281819"/>
                  <a:pt x="2014870" y="4281819"/>
                  <a:pt x="1939564" y="4206513"/>
                </a:cubicBezTo>
                <a:lnTo>
                  <a:pt x="56480" y="2323430"/>
                </a:lnTo>
                <a:cubicBezTo>
                  <a:pt x="-18826" y="2248123"/>
                  <a:pt x="-18826" y="2126029"/>
                  <a:pt x="56480" y="2050723"/>
                </a:cubicBezTo>
                <a:lnTo>
                  <a:pt x="2050724" y="56479"/>
                </a:lnTo>
                <a:cubicBezTo>
                  <a:pt x="2088377" y="18826"/>
                  <a:pt x="2137727" y="0"/>
                  <a:pt x="2187077" y="0"/>
                </a:cubicBezTo>
                <a:close/>
              </a:path>
            </a:pathLst>
          </a:custGeom>
        </p:spPr>
        <p:txBody>
          <a:bodyPr wrap="square">
            <a:noAutofit/>
          </a:bodyPr>
          <a:lstStyle/>
          <a:p>
            <a:endParaRPr lang="zh-CN" altLang="en-US"/>
          </a:p>
        </p:txBody>
      </p:sp>
      <p:sp>
        <p:nvSpPr>
          <p:cNvPr id="14" name="任意多边形: 形状 13"/>
          <p:cNvSpPr>
            <a:spLocks noGrp="1"/>
          </p:cNvSpPr>
          <p:nvPr>
            <p:ph type="pic" sz="quarter" idx="11"/>
          </p:nvPr>
        </p:nvSpPr>
        <p:spPr>
          <a:xfrm>
            <a:off x="5349054" y="2130866"/>
            <a:ext cx="2011319" cy="2011318"/>
          </a:xfrm>
          <a:custGeom>
            <a:avLst/>
            <a:gdLst>
              <a:gd name="connsiteX0" fmla="*/ 1031884 w 2011319"/>
              <a:gd name="connsiteY0" fmla="*/ 0 h 2011318"/>
              <a:gd name="connsiteX1" fmla="*/ 1096217 w 2011319"/>
              <a:gd name="connsiteY1" fmla="*/ 26647 h 2011318"/>
              <a:gd name="connsiteX2" fmla="*/ 1984672 w 2011319"/>
              <a:gd name="connsiteY2" fmla="*/ 915103 h 2011318"/>
              <a:gd name="connsiteX3" fmla="*/ 1984672 w 2011319"/>
              <a:gd name="connsiteY3" fmla="*/ 1043769 h 2011318"/>
              <a:gd name="connsiteX4" fmla="*/ 1043770 w 2011319"/>
              <a:gd name="connsiteY4" fmla="*/ 1984671 h 2011318"/>
              <a:gd name="connsiteX5" fmla="*/ 915104 w 2011319"/>
              <a:gd name="connsiteY5" fmla="*/ 1984671 h 2011318"/>
              <a:gd name="connsiteX6" fmla="*/ 26648 w 2011319"/>
              <a:gd name="connsiteY6" fmla="*/ 1096215 h 2011318"/>
              <a:gd name="connsiteX7" fmla="*/ 26648 w 2011319"/>
              <a:gd name="connsiteY7" fmla="*/ 967549 h 2011318"/>
              <a:gd name="connsiteX8" fmla="*/ 967550 w 2011319"/>
              <a:gd name="connsiteY8" fmla="*/ 26647 h 2011318"/>
              <a:gd name="connsiteX9" fmla="*/ 1031884 w 2011319"/>
              <a:gd name="connsiteY9" fmla="*/ 0 h 2011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319" h="2011318">
                <a:moveTo>
                  <a:pt x="1031884" y="0"/>
                </a:moveTo>
                <a:cubicBezTo>
                  <a:pt x="1055168" y="0"/>
                  <a:pt x="1078452" y="8882"/>
                  <a:pt x="1096217" y="26647"/>
                </a:cubicBezTo>
                <a:lnTo>
                  <a:pt x="1984672" y="915103"/>
                </a:lnTo>
                <a:cubicBezTo>
                  <a:pt x="2020202" y="950633"/>
                  <a:pt x="2020202" y="1008239"/>
                  <a:pt x="1984672" y="1043769"/>
                </a:cubicBezTo>
                <a:lnTo>
                  <a:pt x="1043770" y="1984671"/>
                </a:lnTo>
                <a:cubicBezTo>
                  <a:pt x="1008240" y="2020201"/>
                  <a:pt x="950634" y="2020201"/>
                  <a:pt x="915104" y="1984671"/>
                </a:cubicBezTo>
                <a:lnTo>
                  <a:pt x="26648" y="1096215"/>
                </a:lnTo>
                <a:cubicBezTo>
                  <a:pt x="-8882" y="1060685"/>
                  <a:pt x="-8882" y="1003079"/>
                  <a:pt x="26648" y="967549"/>
                </a:cubicBezTo>
                <a:lnTo>
                  <a:pt x="967550" y="26647"/>
                </a:lnTo>
                <a:cubicBezTo>
                  <a:pt x="985315" y="8882"/>
                  <a:pt x="1008599" y="0"/>
                  <a:pt x="1031884" y="0"/>
                </a:cubicBezTo>
                <a:close/>
              </a:path>
            </a:pathLst>
          </a:custGeom>
        </p:spPr>
        <p:txBody>
          <a:bodyPr wrap="square">
            <a:noAutofit/>
          </a:bodyPr>
          <a:lstStyle/>
          <a:p>
            <a:endParaRPr lang="zh-CN" altLang="en-US"/>
          </a:p>
        </p:txBody>
      </p:sp>
      <p:sp>
        <p:nvSpPr>
          <p:cNvPr id="15" name="任意多边形: 形状 14"/>
          <p:cNvSpPr>
            <a:spLocks noGrp="1"/>
          </p:cNvSpPr>
          <p:nvPr>
            <p:ph type="pic" sz="quarter" idx="12"/>
          </p:nvPr>
        </p:nvSpPr>
        <p:spPr>
          <a:xfrm>
            <a:off x="4739453" y="4010466"/>
            <a:ext cx="2011319" cy="2011318"/>
          </a:xfrm>
          <a:custGeom>
            <a:avLst/>
            <a:gdLst>
              <a:gd name="connsiteX0" fmla="*/ 1031884 w 2011319"/>
              <a:gd name="connsiteY0" fmla="*/ 0 h 2011318"/>
              <a:gd name="connsiteX1" fmla="*/ 1096217 w 2011319"/>
              <a:gd name="connsiteY1" fmla="*/ 26647 h 2011318"/>
              <a:gd name="connsiteX2" fmla="*/ 1984672 w 2011319"/>
              <a:gd name="connsiteY2" fmla="*/ 915103 h 2011318"/>
              <a:gd name="connsiteX3" fmla="*/ 1984672 w 2011319"/>
              <a:gd name="connsiteY3" fmla="*/ 1043769 h 2011318"/>
              <a:gd name="connsiteX4" fmla="*/ 1043770 w 2011319"/>
              <a:gd name="connsiteY4" fmla="*/ 1984671 h 2011318"/>
              <a:gd name="connsiteX5" fmla="*/ 915104 w 2011319"/>
              <a:gd name="connsiteY5" fmla="*/ 1984671 h 2011318"/>
              <a:gd name="connsiteX6" fmla="*/ 26648 w 2011319"/>
              <a:gd name="connsiteY6" fmla="*/ 1096216 h 2011318"/>
              <a:gd name="connsiteX7" fmla="*/ 26648 w 2011319"/>
              <a:gd name="connsiteY7" fmla="*/ 967549 h 2011318"/>
              <a:gd name="connsiteX8" fmla="*/ 967550 w 2011319"/>
              <a:gd name="connsiteY8" fmla="*/ 26647 h 2011318"/>
              <a:gd name="connsiteX9" fmla="*/ 1031884 w 2011319"/>
              <a:gd name="connsiteY9" fmla="*/ 0 h 2011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319" h="2011318">
                <a:moveTo>
                  <a:pt x="1031884" y="0"/>
                </a:moveTo>
                <a:cubicBezTo>
                  <a:pt x="1055168" y="0"/>
                  <a:pt x="1078452" y="8882"/>
                  <a:pt x="1096217" y="26647"/>
                </a:cubicBezTo>
                <a:lnTo>
                  <a:pt x="1984672" y="915103"/>
                </a:lnTo>
                <a:cubicBezTo>
                  <a:pt x="2020202" y="950633"/>
                  <a:pt x="2020202" y="1008239"/>
                  <a:pt x="1984672" y="1043769"/>
                </a:cubicBezTo>
                <a:lnTo>
                  <a:pt x="1043770" y="1984671"/>
                </a:lnTo>
                <a:cubicBezTo>
                  <a:pt x="1008240" y="2020201"/>
                  <a:pt x="950634" y="2020201"/>
                  <a:pt x="915104" y="1984671"/>
                </a:cubicBezTo>
                <a:lnTo>
                  <a:pt x="26648" y="1096216"/>
                </a:lnTo>
                <a:cubicBezTo>
                  <a:pt x="-8882" y="1060686"/>
                  <a:pt x="-8882" y="1003079"/>
                  <a:pt x="26648" y="967549"/>
                </a:cubicBezTo>
                <a:lnTo>
                  <a:pt x="967550" y="26647"/>
                </a:lnTo>
                <a:cubicBezTo>
                  <a:pt x="985315" y="8882"/>
                  <a:pt x="1008600" y="0"/>
                  <a:pt x="1031884" y="0"/>
                </a:cubicBezTo>
                <a:close/>
              </a:path>
            </a:pathLst>
          </a:custGeom>
        </p:spPr>
        <p:txBody>
          <a:bodyPr wrap="square">
            <a:noAutofit/>
          </a:bodyPr>
          <a:lstStyle/>
          <a:p>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14" name="任意多边形: 形状 13"/>
          <p:cNvSpPr>
            <a:spLocks noGrp="1"/>
          </p:cNvSpPr>
          <p:nvPr>
            <p:ph type="pic" sz="quarter" idx="13"/>
          </p:nvPr>
        </p:nvSpPr>
        <p:spPr>
          <a:xfrm>
            <a:off x="4315366" y="2034973"/>
            <a:ext cx="2093747" cy="1201420"/>
          </a:xfrm>
          <a:custGeom>
            <a:avLst/>
            <a:gdLst>
              <a:gd name="connsiteX0" fmla="*/ 115228 w 2093747"/>
              <a:gd name="connsiteY0" fmla="*/ 0 h 1201420"/>
              <a:gd name="connsiteX1" fmla="*/ 1978519 w 2093747"/>
              <a:gd name="connsiteY1" fmla="*/ 0 h 1201420"/>
              <a:gd name="connsiteX2" fmla="*/ 2093747 w 2093747"/>
              <a:gd name="connsiteY2" fmla="*/ 115228 h 1201420"/>
              <a:gd name="connsiteX3" fmla="*/ 2093747 w 2093747"/>
              <a:gd name="connsiteY3" fmla="*/ 1086192 h 1201420"/>
              <a:gd name="connsiteX4" fmla="*/ 1978519 w 2093747"/>
              <a:gd name="connsiteY4" fmla="*/ 1201420 h 1201420"/>
              <a:gd name="connsiteX5" fmla="*/ 115228 w 2093747"/>
              <a:gd name="connsiteY5" fmla="*/ 1201420 h 1201420"/>
              <a:gd name="connsiteX6" fmla="*/ 0 w 2093747"/>
              <a:gd name="connsiteY6" fmla="*/ 1086192 h 1201420"/>
              <a:gd name="connsiteX7" fmla="*/ 0 w 2093747"/>
              <a:gd name="connsiteY7" fmla="*/ 115228 h 1201420"/>
              <a:gd name="connsiteX8" fmla="*/ 115228 w 2093747"/>
              <a:gd name="connsiteY8" fmla="*/ 0 h 1201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3747" h="1201420">
                <a:moveTo>
                  <a:pt x="115228" y="0"/>
                </a:moveTo>
                <a:lnTo>
                  <a:pt x="1978519" y="0"/>
                </a:lnTo>
                <a:cubicBezTo>
                  <a:pt x="2042158" y="0"/>
                  <a:pt x="2093747" y="51589"/>
                  <a:pt x="2093747" y="115228"/>
                </a:cubicBezTo>
                <a:lnTo>
                  <a:pt x="2093747" y="1086192"/>
                </a:lnTo>
                <a:cubicBezTo>
                  <a:pt x="2093747" y="1149831"/>
                  <a:pt x="2042158" y="1201420"/>
                  <a:pt x="1978519" y="1201420"/>
                </a:cubicBezTo>
                <a:lnTo>
                  <a:pt x="115228" y="1201420"/>
                </a:lnTo>
                <a:cubicBezTo>
                  <a:pt x="51589" y="1201420"/>
                  <a:pt x="0" y="1149831"/>
                  <a:pt x="0" y="1086192"/>
                </a:cubicBezTo>
                <a:lnTo>
                  <a:pt x="0" y="115228"/>
                </a:lnTo>
                <a:cubicBezTo>
                  <a:pt x="0" y="51589"/>
                  <a:pt x="51589" y="0"/>
                  <a:pt x="115228" y="0"/>
                </a:cubicBezTo>
                <a:close/>
              </a:path>
            </a:pathLst>
          </a:custGeom>
        </p:spPr>
        <p:txBody>
          <a:bodyPr wrap="square">
            <a:noAutofit/>
          </a:bodyPr>
          <a:lstStyle/>
          <a:p>
            <a:endParaRPr lang="zh-CN" altLang="en-US"/>
          </a:p>
        </p:txBody>
      </p:sp>
      <p:sp>
        <p:nvSpPr>
          <p:cNvPr id="15" name="任意多边形: 形状 14"/>
          <p:cNvSpPr>
            <a:spLocks noGrp="1"/>
          </p:cNvSpPr>
          <p:nvPr>
            <p:ph type="pic" sz="quarter" idx="14"/>
          </p:nvPr>
        </p:nvSpPr>
        <p:spPr>
          <a:xfrm>
            <a:off x="4315366" y="3368473"/>
            <a:ext cx="2093747" cy="2298700"/>
          </a:xfrm>
          <a:custGeom>
            <a:avLst/>
            <a:gdLst>
              <a:gd name="connsiteX0" fmla="*/ 107849 w 2093747"/>
              <a:gd name="connsiteY0" fmla="*/ 0 h 2298700"/>
              <a:gd name="connsiteX1" fmla="*/ 1985898 w 2093747"/>
              <a:gd name="connsiteY1" fmla="*/ 0 h 2298700"/>
              <a:gd name="connsiteX2" fmla="*/ 2093747 w 2093747"/>
              <a:gd name="connsiteY2" fmla="*/ 107849 h 2298700"/>
              <a:gd name="connsiteX3" fmla="*/ 2093747 w 2093747"/>
              <a:gd name="connsiteY3" fmla="*/ 2190851 h 2298700"/>
              <a:gd name="connsiteX4" fmla="*/ 1985898 w 2093747"/>
              <a:gd name="connsiteY4" fmla="*/ 2298700 h 2298700"/>
              <a:gd name="connsiteX5" fmla="*/ 107849 w 2093747"/>
              <a:gd name="connsiteY5" fmla="*/ 2298700 h 2298700"/>
              <a:gd name="connsiteX6" fmla="*/ 0 w 2093747"/>
              <a:gd name="connsiteY6" fmla="*/ 2190851 h 2298700"/>
              <a:gd name="connsiteX7" fmla="*/ 0 w 2093747"/>
              <a:gd name="connsiteY7" fmla="*/ 107849 h 2298700"/>
              <a:gd name="connsiteX8" fmla="*/ 107849 w 2093747"/>
              <a:gd name="connsiteY8" fmla="*/ 0 h 2298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3747" h="2298700">
                <a:moveTo>
                  <a:pt x="107849" y="0"/>
                </a:moveTo>
                <a:lnTo>
                  <a:pt x="1985898" y="0"/>
                </a:lnTo>
                <a:cubicBezTo>
                  <a:pt x="2045461" y="0"/>
                  <a:pt x="2093747" y="48286"/>
                  <a:pt x="2093747" y="107849"/>
                </a:cubicBezTo>
                <a:lnTo>
                  <a:pt x="2093747" y="2190851"/>
                </a:lnTo>
                <a:cubicBezTo>
                  <a:pt x="2093747" y="2250414"/>
                  <a:pt x="2045461" y="2298700"/>
                  <a:pt x="1985898" y="2298700"/>
                </a:cubicBezTo>
                <a:lnTo>
                  <a:pt x="107849" y="2298700"/>
                </a:lnTo>
                <a:cubicBezTo>
                  <a:pt x="48286" y="2298700"/>
                  <a:pt x="0" y="2250414"/>
                  <a:pt x="0" y="2190851"/>
                </a:cubicBezTo>
                <a:lnTo>
                  <a:pt x="0" y="107849"/>
                </a:lnTo>
                <a:cubicBezTo>
                  <a:pt x="0" y="48286"/>
                  <a:pt x="48286" y="0"/>
                  <a:pt x="107849" y="0"/>
                </a:cubicBezTo>
                <a:close/>
              </a:path>
            </a:pathLst>
          </a:custGeom>
        </p:spPr>
        <p:txBody>
          <a:bodyPr wrap="square">
            <a:noAutofit/>
          </a:bodyPr>
          <a:lstStyle/>
          <a:p>
            <a:endParaRPr lang="zh-CN" altLang="en-US"/>
          </a:p>
        </p:txBody>
      </p:sp>
      <p:sp>
        <p:nvSpPr>
          <p:cNvPr id="13" name="任意多边形: 形状 12"/>
          <p:cNvSpPr>
            <a:spLocks noGrp="1"/>
          </p:cNvSpPr>
          <p:nvPr>
            <p:ph type="pic" sz="quarter" idx="15"/>
          </p:nvPr>
        </p:nvSpPr>
        <p:spPr>
          <a:xfrm>
            <a:off x="6596436" y="2034973"/>
            <a:ext cx="4773780" cy="3632200"/>
          </a:xfrm>
          <a:custGeom>
            <a:avLst/>
            <a:gdLst>
              <a:gd name="connsiteX0" fmla="*/ 187095 w 4773780"/>
              <a:gd name="connsiteY0" fmla="*/ 0 h 3632200"/>
              <a:gd name="connsiteX1" fmla="*/ 4586685 w 4773780"/>
              <a:gd name="connsiteY1" fmla="*/ 0 h 3632200"/>
              <a:gd name="connsiteX2" fmla="*/ 4773780 w 4773780"/>
              <a:gd name="connsiteY2" fmla="*/ 187095 h 3632200"/>
              <a:gd name="connsiteX3" fmla="*/ 4773780 w 4773780"/>
              <a:gd name="connsiteY3" fmla="*/ 3445105 h 3632200"/>
              <a:gd name="connsiteX4" fmla="*/ 4586685 w 4773780"/>
              <a:gd name="connsiteY4" fmla="*/ 3632200 h 3632200"/>
              <a:gd name="connsiteX5" fmla="*/ 187095 w 4773780"/>
              <a:gd name="connsiteY5" fmla="*/ 3632200 h 3632200"/>
              <a:gd name="connsiteX6" fmla="*/ 0 w 4773780"/>
              <a:gd name="connsiteY6" fmla="*/ 3445105 h 3632200"/>
              <a:gd name="connsiteX7" fmla="*/ 0 w 4773780"/>
              <a:gd name="connsiteY7" fmla="*/ 187095 h 3632200"/>
              <a:gd name="connsiteX8" fmla="*/ 187095 w 4773780"/>
              <a:gd name="connsiteY8" fmla="*/ 0 h 363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73780" h="3632200">
                <a:moveTo>
                  <a:pt x="187095" y="0"/>
                </a:moveTo>
                <a:lnTo>
                  <a:pt x="4586685" y="0"/>
                </a:lnTo>
                <a:cubicBezTo>
                  <a:pt x="4690015" y="0"/>
                  <a:pt x="4773780" y="83765"/>
                  <a:pt x="4773780" y="187095"/>
                </a:cubicBezTo>
                <a:lnTo>
                  <a:pt x="4773780" y="3445105"/>
                </a:lnTo>
                <a:cubicBezTo>
                  <a:pt x="4773780" y="3548435"/>
                  <a:pt x="4690015" y="3632200"/>
                  <a:pt x="4586685" y="3632200"/>
                </a:cubicBezTo>
                <a:lnTo>
                  <a:pt x="187095" y="3632200"/>
                </a:lnTo>
                <a:cubicBezTo>
                  <a:pt x="83765" y="3632200"/>
                  <a:pt x="0" y="3548435"/>
                  <a:pt x="0" y="3445105"/>
                </a:cubicBezTo>
                <a:lnTo>
                  <a:pt x="0" y="187095"/>
                </a:lnTo>
                <a:cubicBezTo>
                  <a:pt x="0" y="83765"/>
                  <a:pt x="83765" y="0"/>
                  <a:pt x="187095" y="0"/>
                </a:cubicBezTo>
                <a:close/>
              </a:path>
            </a:pathLst>
          </a:custGeom>
        </p:spPr>
        <p:txBody>
          <a:bodyPr wrap="square">
            <a:noAutofit/>
          </a:bodyPr>
          <a:lstStyle/>
          <a:p>
            <a:endParaRPr lang="zh-CN" altLang="en-US"/>
          </a:p>
        </p:txBody>
      </p:sp>
      <p:sp>
        <p:nvSpPr>
          <p:cNvPr id="3" name="日期占位符 2"/>
          <p:cNvSpPr>
            <a:spLocks noGrp="1"/>
          </p:cNvSpPr>
          <p:nvPr>
            <p:ph type="dt" sz="half" idx="10"/>
          </p:nvPr>
        </p:nvSpPr>
        <p:spPr/>
        <p:txBody>
          <a:bodyPr/>
          <a:lstStyle/>
          <a:p>
            <a:fld id="{B1DC28D3-987D-401E-95A8-72784AD93D33}" type="datetimeFigureOut">
              <a:rPr lang="zh-CN" altLang="en-US" smtClean="0"/>
              <a:pPr/>
              <a:t>2020/8/8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F7A4A5A-5C6D-4E6F-81A3-06DF189A7A65}"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6" name="任意多边形: 形状 25"/>
          <p:cNvSpPr>
            <a:spLocks noGrp="1"/>
          </p:cNvSpPr>
          <p:nvPr>
            <p:ph type="pic" sz="quarter" idx="18"/>
          </p:nvPr>
        </p:nvSpPr>
        <p:spPr>
          <a:xfrm>
            <a:off x="9089489" y="34054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4 w 1599710"/>
              <a:gd name="connsiteY6" fmla="*/ 947591 h 1599710"/>
              <a:gd name="connsiteX7" fmla="*/ 61194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8" y="1620108"/>
                  <a:pt x="733712" y="1620108"/>
                  <a:pt x="652119" y="1538516"/>
                </a:cubicBezTo>
                <a:lnTo>
                  <a:pt x="61194" y="947591"/>
                </a:lnTo>
                <a:cubicBezTo>
                  <a:pt x="-20398" y="865999"/>
                  <a:pt x="-20398" y="733712"/>
                  <a:pt x="61194" y="652119"/>
                </a:cubicBezTo>
                <a:lnTo>
                  <a:pt x="652119" y="61194"/>
                </a:lnTo>
                <a:cubicBezTo>
                  <a:pt x="692916" y="20398"/>
                  <a:pt x="746385" y="0"/>
                  <a:pt x="799855" y="0"/>
                </a:cubicBezTo>
                <a:close/>
              </a:path>
            </a:pathLst>
          </a:custGeom>
        </p:spPr>
        <p:txBody>
          <a:bodyPr wrap="square">
            <a:noAutofit/>
          </a:bodyPr>
          <a:lstStyle/>
          <a:p>
            <a:endParaRPr lang="zh-CN" altLang="en-US"/>
          </a:p>
        </p:txBody>
      </p:sp>
      <p:sp>
        <p:nvSpPr>
          <p:cNvPr id="31" name="任意多边形: 形状 30"/>
          <p:cNvSpPr>
            <a:spLocks noGrp="1"/>
          </p:cNvSpPr>
          <p:nvPr>
            <p:ph type="pic" sz="quarter" idx="14"/>
          </p:nvPr>
        </p:nvSpPr>
        <p:spPr>
          <a:xfrm>
            <a:off x="1538935" y="34054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4 w 1599710"/>
              <a:gd name="connsiteY6" fmla="*/ 947591 h 1599710"/>
              <a:gd name="connsiteX7" fmla="*/ 61194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4" y="947591"/>
                </a:lnTo>
                <a:cubicBezTo>
                  <a:pt x="-20398" y="865999"/>
                  <a:pt x="-20398" y="733712"/>
                  <a:pt x="61194" y="652119"/>
                </a:cubicBezTo>
                <a:lnTo>
                  <a:pt x="652119" y="61194"/>
                </a:lnTo>
                <a:cubicBezTo>
                  <a:pt x="692916" y="20398"/>
                  <a:pt x="746385" y="0"/>
                  <a:pt x="799855" y="0"/>
                </a:cubicBezTo>
                <a:close/>
              </a:path>
            </a:pathLst>
          </a:custGeom>
        </p:spPr>
        <p:txBody>
          <a:bodyPr wrap="square">
            <a:noAutofit/>
          </a:bodyPr>
          <a:lstStyle/>
          <a:p>
            <a:endParaRPr lang="zh-CN" altLang="en-US"/>
          </a:p>
        </p:txBody>
      </p:sp>
      <p:sp>
        <p:nvSpPr>
          <p:cNvPr id="32" name="任意多边形: 形状 31"/>
          <p:cNvSpPr>
            <a:spLocks noGrp="1"/>
          </p:cNvSpPr>
          <p:nvPr>
            <p:ph type="pic" sz="quarter" idx="15"/>
          </p:nvPr>
        </p:nvSpPr>
        <p:spPr>
          <a:xfrm>
            <a:off x="3426574" y="34054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4 w 1599710"/>
              <a:gd name="connsiteY6" fmla="*/ 947591 h 1599710"/>
              <a:gd name="connsiteX7" fmla="*/ 61194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4" y="947591"/>
                </a:lnTo>
                <a:cubicBezTo>
                  <a:pt x="-20398" y="865999"/>
                  <a:pt x="-20398" y="733712"/>
                  <a:pt x="61194" y="652119"/>
                </a:cubicBezTo>
                <a:lnTo>
                  <a:pt x="652119" y="61194"/>
                </a:lnTo>
                <a:cubicBezTo>
                  <a:pt x="692916" y="20398"/>
                  <a:pt x="746385" y="0"/>
                  <a:pt x="799855" y="0"/>
                </a:cubicBezTo>
                <a:close/>
              </a:path>
            </a:pathLst>
          </a:custGeom>
        </p:spPr>
        <p:txBody>
          <a:bodyPr wrap="square">
            <a:noAutofit/>
          </a:bodyPr>
          <a:lstStyle/>
          <a:p>
            <a:endParaRPr lang="zh-CN" altLang="en-US"/>
          </a:p>
        </p:txBody>
      </p:sp>
      <p:sp>
        <p:nvSpPr>
          <p:cNvPr id="33" name="任意多边形: 形状 32"/>
          <p:cNvSpPr>
            <a:spLocks noGrp="1"/>
          </p:cNvSpPr>
          <p:nvPr>
            <p:ph type="pic" sz="quarter" idx="16"/>
          </p:nvPr>
        </p:nvSpPr>
        <p:spPr>
          <a:xfrm>
            <a:off x="5314212" y="34054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5 w 1599710"/>
              <a:gd name="connsiteY6" fmla="*/ 947591 h 1599710"/>
              <a:gd name="connsiteX7" fmla="*/ 61195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5" y="947591"/>
                </a:lnTo>
                <a:cubicBezTo>
                  <a:pt x="-20398" y="865999"/>
                  <a:pt x="-20398" y="733712"/>
                  <a:pt x="61195" y="652119"/>
                </a:cubicBezTo>
                <a:lnTo>
                  <a:pt x="652119" y="61194"/>
                </a:lnTo>
                <a:cubicBezTo>
                  <a:pt x="692916" y="20398"/>
                  <a:pt x="746385" y="0"/>
                  <a:pt x="799855" y="0"/>
                </a:cubicBezTo>
                <a:close/>
              </a:path>
            </a:pathLst>
          </a:custGeom>
        </p:spPr>
        <p:txBody>
          <a:bodyPr wrap="square">
            <a:noAutofit/>
          </a:bodyPr>
          <a:lstStyle/>
          <a:p>
            <a:endParaRPr lang="zh-CN" altLang="en-US"/>
          </a:p>
        </p:txBody>
      </p:sp>
      <p:sp>
        <p:nvSpPr>
          <p:cNvPr id="34" name="任意多边形: 形状 33"/>
          <p:cNvSpPr>
            <a:spLocks noGrp="1"/>
          </p:cNvSpPr>
          <p:nvPr>
            <p:ph type="pic" sz="quarter" idx="17"/>
          </p:nvPr>
        </p:nvSpPr>
        <p:spPr>
          <a:xfrm>
            <a:off x="7201851" y="34054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5 w 1599710"/>
              <a:gd name="connsiteY6" fmla="*/ 947591 h 1599710"/>
              <a:gd name="connsiteX7" fmla="*/ 61195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5" y="947591"/>
                </a:lnTo>
                <a:cubicBezTo>
                  <a:pt x="-20398" y="865999"/>
                  <a:pt x="-20398" y="733712"/>
                  <a:pt x="61195" y="652119"/>
                </a:cubicBezTo>
                <a:lnTo>
                  <a:pt x="652119" y="61194"/>
                </a:lnTo>
                <a:cubicBezTo>
                  <a:pt x="692916" y="20398"/>
                  <a:pt x="746385" y="0"/>
                  <a:pt x="799855" y="0"/>
                </a:cubicBezTo>
                <a:close/>
              </a:path>
            </a:pathLst>
          </a:custGeom>
        </p:spPr>
        <p:txBody>
          <a:bodyPr wrap="square">
            <a:noAutofit/>
          </a:bodyPr>
          <a:lstStyle/>
          <a:p>
            <a:endParaRPr lang="zh-CN" altLang="en-US"/>
          </a:p>
        </p:txBody>
      </p:sp>
      <p:sp>
        <p:nvSpPr>
          <p:cNvPr id="27" name="任意多边形: 形状 26"/>
          <p:cNvSpPr>
            <a:spLocks noGrp="1"/>
          </p:cNvSpPr>
          <p:nvPr>
            <p:ph type="pic" sz="quarter" idx="10"/>
          </p:nvPr>
        </p:nvSpPr>
        <p:spPr>
          <a:xfrm>
            <a:off x="2461837" y="16755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4 w 1599710"/>
              <a:gd name="connsiteY6" fmla="*/ 947591 h 1599710"/>
              <a:gd name="connsiteX7" fmla="*/ 61194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4" y="947591"/>
                </a:lnTo>
                <a:cubicBezTo>
                  <a:pt x="-20398" y="865999"/>
                  <a:pt x="-20398" y="733712"/>
                  <a:pt x="61194" y="652119"/>
                </a:cubicBezTo>
                <a:lnTo>
                  <a:pt x="652119" y="61194"/>
                </a:lnTo>
                <a:cubicBezTo>
                  <a:pt x="692916" y="20398"/>
                  <a:pt x="746385" y="0"/>
                  <a:pt x="799855" y="0"/>
                </a:cubicBezTo>
                <a:close/>
              </a:path>
            </a:pathLst>
          </a:custGeom>
        </p:spPr>
        <p:txBody>
          <a:bodyPr wrap="square">
            <a:noAutofit/>
          </a:bodyPr>
          <a:lstStyle/>
          <a:p>
            <a:endParaRPr lang="zh-CN" altLang="en-US" dirty="0"/>
          </a:p>
        </p:txBody>
      </p:sp>
      <p:sp>
        <p:nvSpPr>
          <p:cNvPr id="28" name="任意多边形: 形状 27"/>
          <p:cNvSpPr>
            <a:spLocks noGrp="1"/>
          </p:cNvSpPr>
          <p:nvPr>
            <p:ph type="pic" sz="quarter" idx="11"/>
          </p:nvPr>
        </p:nvSpPr>
        <p:spPr>
          <a:xfrm>
            <a:off x="4349476" y="16755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5 w 1599710"/>
              <a:gd name="connsiteY6" fmla="*/ 947591 h 1599710"/>
              <a:gd name="connsiteX7" fmla="*/ 61195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5" y="947591"/>
                </a:lnTo>
                <a:cubicBezTo>
                  <a:pt x="-20398" y="865999"/>
                  <a:pt x="-20398" y="733712"/>
                  <a:pt x="61195" y="652119"/>
                </a:cubicBezTo>
                <a:lnTo>
                  <a:pt x="652119" y="61194"/>
                </a:lnTo>
                <a:cubicBezTo>
                  <a:pt x="692916" y="20398"/>
                  <a:pt x="746385" y="0"/>
                  <a:pt x="799855" y="0"/>
                </a:cubicBezTo>
                <a:close/>
              </a:path>
            </a:pathLst>
          </a:custGeom>
        </p:spPr>
        <p:txBody>
          <a:bodyPr wrap="square">
            <a:noAutofit/>
          </a:bodyPr>
          <a:lstStyle/>
          <a:p>
            <a:endParaRPr lang="zh-CN" altLang="en-US" dirty="0"/>
          </a:p>
        </p:txBody>
      </p:sp>
      <p:sp>
        <p:nvSpPr>
          <p:cNvPr id="29" name="任意多边形: 形状 28"/>
          <p:cNvSpPr>
            <a:spLocks noGrp="1"/>
          </p:cNvSpPr>
          <p:nvPr>
            <p:ph type="pic" sz="quarter" idx="12"/>
          </p:nvPr>
        </p:nvSpPr>
        <p:spPr>
          <a:xfrm>
            <a:off x="6237114" y="16755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5 w 1599710"/>
              <a:gd name="connsiteY6" fmla="*/ 947591 h 1599710"/>
              <a:gd name="connsiteX7" fmla="*/ 61195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5" y="947591"/>
                </a:lnTo>
                <a:cubicBezTo>
                  <a:pt x="-20398" y="865999"/>
                  <a:pt x="-20398" y="733712"/>
                  <a:pt x="61195" y="652119"/>
                </a:cubicBezTo>
                <a:lnTo>
                  <a:pt x="652119" y="61194"/>
                </a:lnTo>
                <a:cubicBezTo>
                  <a:pt x="692915" y="20398"/>
                  <a:pt x="746385" y="0"/>
                  <a:pt x="799855" y="0"/>
                </a:cubicBezTo>
                <a:close/>
              </a:path>
            </a:pathLst>
          </a:custGeom>
        </p:spPr>
        <p:txBody>
          <a:bodyPr wrap="square">
            <a:noAutofit/>
          </a:bodyPr>
          <a:lstStyle/>
          <a:p>
            <a:endParaRPr lang="zh-CN" altLang="en-US"/>
          </a:p>
        </p:txBody>
      </p:sp>
      <p:sp>
        <p:nvSpPr>
          <p:cNvPr id="30" name="任意多边形: 形状 29"/>
          <p:cNvSpPr>
            <a:spLocks noGrp="1"/>
          </p:cNvSpPr>
          <p:nvPr>
            <p:ph type="pic" sz="quarter" idx="13"/>
          </p:nvPr>
        </p:nvSpPr>
        <p:spPr>
          <a:xfrm>
            <a:off x="8124752" y="16755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5 w 1599710"/>
              <a:gd name="connsiteY6" fmla="*/ 947591 h 1599710"/>
              <a:gd name="connsiteX7" fmla="*/ 61195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4" y="20398"/>
                  <a:pt x="947591" y="61194"/>
                </a:cubicBezTo>
                <a:lnTo>
                  <a:pt x="1538516" y="652119"/>
                </a:lnTo>
                <a:cubicBezTo>
                  <a:pt x="1620108" y="733712"/>
                  <a:pt x="1620108" y="865999"/>
                  <a:pt x="1538516" y="947591"/>
                </a:cubicBezTo>
                <a:lnTo>
                  <a:pt x="947591" y="1538516"/>
                </a:lnTo>
                <a:cubicBezTo>
                  <a:pt x="865998" y="1620108"/>
                  <a:pt x="733712" y="1620108"/>
                  <a:pt x="652119" y="1538516"/>
                </a:cubicBezTo>
                <a:lnTo>
                  <a:pt x="61195" y="947591"/>
                </a:lnTo>
                <a:cubicBezTo>
                  <a:pt x="-20398" y="865999"/>
                  <a:pt x="-20398" y="733712"/>
                  <a:pt x="61195" y="652119"/>
                </a:cubicBezTo>
                <a:lnTo>
                  <a:pt x="652119" y="61194"/>
                </a:lnTo>
                <a:cubicBezTo>
                  <a:pt x="692916" y="20398"/>
                  <a:pt x="746385" y="0"/>
                  <a:pt x="799855" y="0"/>
                </a:cubicBezTo>
                <a:close/>
              </a:path>
            </a:pathLst>
          </a:custGeom>
        </p:spPr>
        <p:txBody>
          <a:bodyPr wrap="square">
            <a:noAutofit/>
          </a:bodyPr>
          <a:lstStyle/>
          <a:p>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B1DC28D3-987D-401E-95A8-72784AD93D33}" type="datetimeFigureOut">
              <a:rPr lang="zh-CN" altLang="en-US" smtClean="0"/>
              <a:pPr/>
              <a:t>2020/8/8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F7A4A5A-5C6D-4E6F-81A3-06DF189A7A65}" type="slidenum">
              <a:rPr lang="zh-CN" altLang="en-US" smtClean="0"/>
              <a:pPr/>
              <a:t>‹#›</a:t>
            </a:fld>
            <a:endParaRPr lang="zh-CN" altLang="en-US"/>
          </a:p>
        </p:txBody>
      </p:sp>
      <p:sp>
        <p:nvSpPr>
          <p:cNvPr id="7" name="矩形 6"/>
          <p:cNvSpPr/>
          <p:nvPr userDrawn="1"/>
        </p:nvSpPr>
        <p:spPr>
          <a:xfrm>
            <a:off x="8729683" y="6422330"/>
            <a:ext cx="775136" cy="246221"/>
          </a:xfrm>
          <a:prstGeom prst="rect">
            <a:avLst/>
          </a:prstGeom>
        </p:spPr>
        <p:txBody>
          <a:bodyPr wrap="square">
            <a:spAutoFit/>
          </a:bodyPr>
          <a:lstStyle/>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模板下载：</a:t>
            </a:r>
            <a:r>
              <a:rPr lang="en-US" altLang="zh-CN" sz="100" dirty="0">
                <a:solidFill>
                  <a:prstClr val="white"/>
                </a:solidFill>
                <a:latin typeface="Calibri" panose="020F0502020204030204"/>
                <a:ea typeface="宋体" panose="02010600030101010101" pitchFamily="2" charset="-122"/>
              </a:rPr>
              <a:t>www.1ppt.com/moban/     </a:t>
            </a:r>
            <a:r>
              <a:rPr lang="zh-CN" altLang="en-US" sz="100" dirty="0">
                <a:solidFill>
                  <a:prstClr val="white"/>
                </a:solidFill>
                <a:latin typeface="Calibri" panose="020F0502020204030204"/>
                <a:ea typeface="宋体" panose="02010600030101010101" pitchFamily="2" charset="-122"/>
              </a:rPr>
              <a:t>行业</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www.1ppt.com/hangye/ </a:t>
            </a:r>
          </a:p>
          <a:p>
            <a:r>
              <a:rPr lang="zh-CN" altLang="en-US" sz="100" dirty="0">
                <a:solidFill>
                  <a:prstClr val="white"/>
                </a:solidFill>
                <a:latin typeface="Calibri" panose="020F0502020204030204"/>
                <a:ea typeface="宋体" panose="02010600030101010101" pitchFamily="2" charset="-122"/>
              </a:rPr>
              <a:t>节日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www.1ppt.com/jieri/           PPT</a:t>
            </a:r>
            <a:r>
              <a:rPr lang="zh-CN" altLang="en-US" sz="100" dirty="0">
                <a:solidFill>
                  <a:prstClr val="white"/>
                </a:solidFill>
                <a:latin typeface="Calibri" panose="020F0502020204030204"/>
                <a:ea typeface="宋体" panose="02010600030101010101" pitchFamily="2" charset="-122"/>
              </a:rPr>
              <a:t>素材下载：</a:t>
            </a:r>
            <a:r>
              <a:rPr lang="en-US" altLang="zh-CN" sz="100" dirty="0">
                <a:solidFill>
                  <a:prstClr val="white"/>
                </a:solidFill>
                <a:latin typeface="Calibri" panose="020F0502020204030204"/>
                <a:ea typeface="宋体" panose="02010600030101010101" pitchFamily="2" charset="-122"/>
              </a:rPr>
              <a:t>www.1ppt.com/sucai/</a:t>
            </a:r>
          </a:p>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背景图片：</a:t>
            </a:r>
            <a:r>
              <a:rPr lang="en-US" altLang="zh-CN" sz="100" dirty="0">
                <a:solidFill>
                  <a:prstClr val="white"/>
                </a:solidFill>
                <a:latin typeface="Calibri" panose="020F0502020204030204"/>
                <a:ea typeface="宋体" panose="02010600030101010101" pitchFamily="2" charset="-122"/>
              </a:rPr>
              <a:t>www.1ppt.com/beijing/      PPT</a:t>
            </a:r>
            <a:r>
              <a:rPr lang="zh-CN" altLang="en-US" sz="100" dirty="0">
                <a:solidFill>
                  <a:prstClr val="white"/>
                </a:solidFill>
                <a:latin typeface="Calibri" panose="020F0502020204030204"/>
                <a:ea typeface="宋体" panose="02010600030101010101" pitchFamily="2" charset="-122"/>
              </a:rPr>
              <a:t>图表下载：</a:t>
            </a:r>
            <a:r>
              <a:rPr lang="en-US" altLang="zh-CN" sz="100" dirty="0">
                <a:solidFill>
                  <a:prstClr val="white"/>
                </a:solidFill>
                <a:latin typeface="Calibri" panose="020F0502020204030204"/>
                <a:ea typeface="宋体" panose="02010600030101010101" pitchFamily="2" charset="-122"/>
              </a:rPr>
              <a:t>www.1ppt.com/tubiao/      </a:t>
            </a:r>
          </a:p>
          <a:p>
            <a:r>
              <a:rPr lang="zh-CN" altLang="en-US" sz="100" dirty="0">
                <a:solidFill>
                  <a:prstClr val="white"/>
                </a:solidFill>
                <a:latin typeface="Calibri" panose="020F0502020204030204"/>
                <a:ea typeface="宋体" panose="02010600030101010101" pitchFamily="2" charset="-122"/>
              </a:rPr>
              <a:t>优秀</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下载：</a:t>
            </a:r>
            <a:r>
              <a:rPr lang="en-US" altLang="zh-CN" sz="100" dirty="0">
                <a:solidFill>
                  <a:prstClr val="white"/>
                </a:solidFill>
                <a:latin typeface="Calibri" panose="020F0502020204030204"/>
                <a:ea typeface="宋体" panose="02010600030101010101" pitchFamily="2" charset="-122"/>
              </a:rPr>
              <a:t>www.1ppt.com/xiazai/        PPT</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www.1ppt.com/powerpoint/      </a:t>
            </a:r>
          </a:p>
          <a:p>
            <a:r>
              <a:rPr lang="en-US" altLang="zh-CN" sz="100" dirty="0">
                <a:solidFill>
                  <a:prstClr val="white"/>
                </a:solidFill>
                <a:latin typeface="Calibri" panose="020F0502020204030204"/>
                <a:ea typeface="宋体" panose="02010600030101010101" pitchFamily="2" charset="-122"/>
              </a:rPr>
              <a:t>Word</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www.1ppt.com/word/              Excel</a:t>
            </a:r>
            <a:r>
              <a:rPr lang="zh-CN" altLang="en-US" sz="100" dirty="0">
                <a:solidFill>
                  <a:prstClr val="white"/>
                </a:solidFill>
                <a:latin typeface="Calibri" panose="020F0502020204030204"/>
                <a:ea typeface="宋体" panose="02010600030101010101" pitchFamily="2" charset="-122"/>
              </a:rPr>
              <a:t>教程：</a:t>
            </a:r>
            <a:r>
              <a:rPr lang="en-US" altLang="zh-CN" sz="100" dirty="0">
                <a:solidFill>
                  <a:prstClr val="white"/>
                </a:solidFill>
                <a:latin typeface="Calibri" panose="020F0502020204030204"/>
                <a:ea typeface="宋体" panose="02010600030101010101" pitchFamily="2" charset="-122"/>
              </a:rPr>
              <a:t>www.1ppt.com/excel/  </a:t>
            </a:r>
          </a:p>
          <a:p>
            <a:r>
              <a:rPr lang="zh-CN" altLang="en-US" sz="100" dirty="0">
                <a:solidFill>
                  <a:prstClr val="white"/>
                </a:solidFill>
                <a:latin typeface="Calibri" panose="020F0502020204030204"/>
                <a:ea typeface="宋体" panose="02010600030101010101" pitchFamily="2" charset="-122"/>
              </a:rPr>
              <a:t>资料下载：</a:t>
            </a:r>
            <a:r>
              <a:rPr lang="en-US" altLang="zh-CN" sz="100" dirty="0">
                <a:solidFill>
                  <a:prstClr val="white"/>
                </a:solidFill>
                <a:latin typeface="Calibri" panose="020F0502020204030204"/>
                <a:ea typeface="宋体" panose="02010600030101010101" pitchFamily="2" charset="-122"/>
              </a:rPr>
              <a:t>www.1ppt.com/ziliao/                PPT</a:t>
            </a:r>
            <a:r>
              <a:rPr lang="zh-CN" altLang="en-US" sz="100" dirty="0">
                <a:solidFill>
                  <a:prstClr val="white"/>
                </a:solidFill>
                <a:latin typeface="Calibri" panose="020F0502020204030204"/>
                <a:ea typeface="宋体" panose="02010600030101010101" pitchFamily="2" charset="-122"/>
              </a:rPr>
              <a:t>课件下载：</a:t>
            </a:r>
            <a:r>
              <a:rPr lang="en-US" altLang="zh-CN" sz="100" dirty="0">
                <a:solidFill>
                  <a:prstClr val="white"/>
                </a:solidFill>
                <a:latin typeface="Calibri" panose="020F0502020204030204"/>
                <a:ea typeface="宋体" panose="02010600030101010101" pitchFamily="2" charset="-122"/>
              </a:rPr>
              <a:t>www.1ppt.com/kejian/ </a:t>
            </a:r>
          </a:p>
          <a:p>
            <a:r>
              <a:rPr lang="zh-CN" altLang="en-US" sz="100" dirty="0">
                <a:solidFill>
                  <a:prstClr val="white"/>
                </a:solidFill>
                <a:latin typeface="Calibri" panose="020F0502020204030204"/>
                <a:ea typeface="宋体" panose="02010600030101010101" pitchFamily="2" charset="-122"/>
              </a:rPr>
              <a:t>范文下载：</a:t>
            </a:r>
            <a:r>
              <a:rPr lang="en-US" altLang="zh-CN" sz="100" dirty="0">
                <a:solidFill>
                  <a:prstClr val="white"/>
                </a:solidFill>
                <a:latin typeface="Calibri" panose="020F0502020204030204"/>
                <a:ea typeface="宋体" panose="02010600030101010101" pitchFamily="2" charset="-122"/>
              </a:rPr>
              <a:t>www.1ppt.com/fanwen/             </a:t>
            </a:r>
            <a:r>
              <a:rPr lang="zh-CN" altLang="en-US" sz="100" dirty="0">
                <a:solidFill>
                  <a:prstClr val="white"/>
                </a:solidFill>
                <a:latin typeface="Calibri" panose="020F0502020204030204"/>
                <a:ea typeface="宋体" panose="02010600030101010101" pitchFamily="2" charset="-122"/>
              </a:rPr>
              <a:t>试卷下载：</a:t>
            </a:r>
            <a:r>
              <a:rPr lang="en-US" altLang="zh-CN" sz="100" dirty="0">
                <a:solidFill>
                  <a:prstClr val="white"/>
                </a:solidFill>
                <a:latin typeface="Calibri" panose="020F0502020204030204"/>
                <a:ea typeface="宋体" panose="02010600030101010101" pitchFamily="2" charset="-122"/>
              </a:rPr>
              <a:t>www.1ppt.com/shiti/  </a:t>
            </a:r>
          </a:p>
          <a:p>
            <a:r>
              <a:rPr lang="zh-CN" altLang="en-US" sz="100" dirty="0">
                <a:solidFill>
                  <a:prstClr val="white"/>
                </a:solidFill>
                <a:latin typeface="Calibri" panose="020F0502020204030204"/>
                <a:ea typeface="宋体" panose="02010600030101010101" pitchFamily="2" charset="-122"/>
              </a:rPr>
              <a:t>教案下载：</a:t>
            </a:r>
            <a:r>
              <a:rPr lang="en-US" altLang="zh-CN" sz="100" dirty="0">
                <a:solidFill>
                  <a:prstClr val="white"/>
                </a:solidFill>
                <a:latin typeface="Calibri" panose="020F0502020204030204"/>
                <a:ea typeface="宋体" panose="02010600030101010101" pitchFamily="2" charset="-122"/>
              </a:rPr>
              <a:t>www.1ppt.com/jiaoan/  </a:t>
            </a:r>
            <a:r>
              <a:rPr lang="en-US" altLang="zh-CN" sz="100" dirty="0" smtClean="0">
                <a:solidFill>
                  <a:prstClr val="white"/>
                </a:solidFill>
                <a:latin typeface="Calibri" panose="020F0502020204030204"/>
                <a:ea typeface="宋体" panose="02010600030101010101" pitchFamily="2" charset="-122"/>
              </a:rPr>
              <a:t>      </a:t>
            </a:r>
            <a:endParaRPr lang="en-US" altLang="zh-CN" sz="100" dirty="0">
              <a:solidFill>
                <a:prstClr val="white"/>
              </a:solidFill>
              <a:latin typeface="Calibri" panose="020F0502020204030204"/>
              <a:ea typeface="宋体" panose="02010600030101010101" pitchFamily="2" charset="-122"/>
            </a:endParaRPr>
          </a:p>
          <a:p>
            <a:r>
              <a:rPr lang="zh-CN" altLang="en-US" sz="100" dirty="0" smtClean="0">
                <a:solidFill>
                  <a:prstClr val="white"/>
                </a:solidFill>
                <a:latin typeface="Calibri" panose="020F0502020204030204"/>
                <a:ea typeface="宋体" panose="02010600030101010101" pitchFamily="2" charset="-122"/>
              </a:rPr>
              <a:t>字体下载：</a:t>
            </a:r>
            <a:r>
              <a:rPr lang="en-US" altLang="zh-CN" sz="100" dirty="0" smtClean="0">
                <a:solidFill>
                  <a:prstClr val="white"/>
                </a:solidFill>
                <a:latin typeface="Calibri" panose="020F0502020204030204"/>
                <a:ea typeface="宋体" panose="02010600030101010101" pitchFamily="2" charset="-122"/>
              </a:rPr>
              <a:t>www.1ppt.com/ziti/</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 </a:t>
            </a:r>
            <a:endParaRPr lang="zh-CN" altLang="en-US" sz="100" dirty="0">
              <a:solidFill>
                <a:prstClr val="white"/>
              </a:solidFill>
              <a:latin typeface="Calibri" panose="020F0502020204030204"/>
              <a:ea typeface="宋体" panose="02010600030101010101" pitchFamily="2" charset="-122"/>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15" name="任意多边形: 形状 14"/>
          <p:cNvSpPr>
            <a:spLocks noGrp="1"/>
          </p:cNvSpPr>
          <p:nvPr>
            <p:ph type="pic" sz="quarter" idx="10"/>
          </p:nvPr>
        </p:nvSpPr>
        <p:spPr>
          <a:xfrm>
            <a:off x="3507265" y="2359368"/>
            <a:ext cx="1627407" cy="2887019"/>
          </a:xfrm>
          <a:custGeom>
            <a:avLst/>
            <a:gdLst>
              <a:gd name="connsiteX0" fmla="*/ 0 w 1627407"/>
              <a:gd name="connsiteY0" fmla="*/ 0 h 2887019"/>
              <a:gd name="connsiteX1" fmla="*/ 1627407 w 1627407"/>
              <a:gd name="connsiteY1" fmla="*/ 0 h 2887019"/>
              <a:gd name="connsiteX2" fmla="*/ 1627407 w 1627407"/>
              <a:gd name="connsiteY2" fmla="*/ 2887019 h 2887019"/>
              <a:gd name="connsiteX3" fmla="*/ 0 w 1627407"/>
              <a:gd name="connsiteY3" fmla="*/ 2887019 h 2887019"/>
            </a:gdLst>
            <a:ahLst/>
            <a:cxnLst>
              <a:cxn ang="0">
                <a:pos x="connsiteX0" y="connsiteY0"/>
              </a:cxn>
              <a:cxn ang="0">
                <a:pos x="connsiteX1" y="connsiteY1"/>
              </a:cxn>
              <a:cxn ang="0">
                <a:pos x="connsiteX2" y="connsiteY2"/>
              </a:cxn>
              <a:cxn ang="0">
                <a:pos x="connsiteX3" y="connsiteY3"/>
              </a:cxn>
            </a:cxnLst>
            <a:rect l="l" t="t" r="r" b="b"/>
            <a:pathLst>
              <a:path w="1627407" h="2887019">
                <a:moveTo>
                  <a:pt x="0" y="0"/>
                </a:moveTo>
                <a:lnTo>
                  <a:pt x="1627407" y="0"/>
                </a:lnTo>
                <a:lnTo>
                  <a:pt x="1627407" y="2887019"/>
                </a:lnTo>
                <a:lnTo>
                  <a:pt x="0" y="2887019"/>
                </a:lnTo>
                <a:close/>
              </a:path>
            </a:pathLst>
          </a:custGeom>
        </p:spPr>
        <p:txBody>
          <a:bodyPr wrap="square">
            <a:noAutofit/>
          </a:bodyPr>
          <a:lstStyle/>
          <a:p>
            <a:endParaRPr lang="zh-CN" altLang="en-US"/>
          </a:p>
        </p:txBody>
      </p:sp>
      <p:sp>
        <p:nvSpPr>
          <p:cNvPr id="14" name="任意多边形: 形状 13"/>
          <p:cNvSpPr>
            <a:spLocks noGrp="1"/>
          </p:cNvSpPr>
          <p:nvPr>
            <p:ph type="pic" sz="quarter" idx="11"/>
          </p:nvPr>
        </p:nvSpPr>
        <p:spPr>
          <a:xfrm>
            <a:off x="1311274" y="2359368"/>
            <a:ext cx="1627407" cy="2887019"/>
          </a:xfrm>
          <a:custGeom>
            <a:avLst/>
            <a:gdLst>
              <a:gd name="connsiteX0" fmla="*/ 0 w 1627407"/>
              <a:gd name="connsiteY0" fmla="*/ 0 h 2887019"/>
              <a:gd name="connsiteX1" fmla="*/ 1627407 w 1627407"/>
              <a:gd name="connsiteY1" fmla="*/ 0 h 2887019"/>
              <a:gd name="connsiteX2" fmla="*/ 1627407 w 1627407"/>
              <a:gd name="connsiteY2" fmla="*/ 2887019 h 2887019"/>
              <a:gd name="connsiteX3" fmla="*/ 0 w 1627407"/>
              <a:gd name="connsiteY3" fmla="*/ 2887019 h 2887019"/>
            </a:gdLst>
            <a:ahLst/>
            <a:cxnLst>
              <a:cxn ang="0">
                <a:pos x="connsiteX0" y="connsiteY0"/>
              </a:cxn>
              <a:cxn ang="0">
                <a:pos x="connsiteX1" y="connsiteY1"/>
              </a:cxn>
              <a:cxn ang="0">
                <a:pos x="connsiteX2" y="connsiteY2"/>
              </a:cxn>
              <a:cxn ang="0">
                <a:pos x="connsiteX3" y="connsiteY3"/>
              </a:cxn>
            </a:cxnLst>
            <a:rect l="l" t="t" r="r" b="b"/>
            <a:pathLst>
              <a:path w="1627407" h="2887019">
                <a:moveTo>
                  <a:pt x="0" y="0"/>
                </a:moveTo>
                <a:lnTo>
                  <a:pt x="1627407" y="0"/>
                </a:lnTo>
                <a:lnTo>
                  <a:pt x="1627407" y="2887019"/>
                </a:lnTo>
                <a:lnTo>
                  <a:pt x="0" y="2887019"/>
                </a:lnTo>
                <a:close/>
              </a:path>
            </a:pathLst>
          </a:custGeom>
        </p:spPr>
        <p:txBody>
          <a:bodyPr wrap="square">
            <a:noAutofit/>
          </a:bodyPr>
          <a:lstStyle/>
          <a:p>
            <a:endParaRPr lang="zh-CN" altLang="en-US"/>
          </a:p>
        </p:txBody>
      </p:sp>
      <p:sp>
        <p:nvSpPr>
          <p:cNvPr id="13" name="任意多边形: 形状 12"/>
          <p:cNvSpPr>
            <a:spLocks noGrp="1"/>
          </p:cNvSpPr>
          <p:nvPr>
            <p:ph type="pic" sz="quarter" idx="12"/>
          </p:nvPr>
        </p:nvSpPr>
        <p:spPr>
          <a:xfrm>
            <a:off x="2295507" y="1895063"/>
            <a:ext cx="1901775" cy="3373748"/>
          </a:xfrm>
          <a:custGeom>
            <a:avLst/>
            <a:gdLst>
              <a:gd name="connsiteX0" fmla="*/ 0 w 1901775"/>
              <a:gd name="connsiteY0" fmla="*/ 0 h 3373748"/>
              <a:gd name="connsiteX1" fmla="*/ 1901775 w 1901775"/>
              <a:gd name="connsiteY1" fmla="*/ 0 h 3373748"/>
              <a:gd name="connsiteX2" fmla="*/ 1901775 w 1901775"/>
              <a:gd name="connsiteY2" fmla="*/ 3373748 h 3373748"/>
              <a:gd name="connsiteX3" fmla="*/ 0 w 1901775"/>
              <a:gd name="connsiteY3" fmla="*/ 3373748 h 3373748"/>
            </a:gdLst>
            <a:ahLst/>
            <a:cxnLst>
              <a:cxn ang="0">
                <a:pos x="connsiteX0" y="connsiteY0"/>
              </a:cxn>
              <a:cxn ang="0">
                <a:pos x="connsiteX1" y="connsiteY1"/>
              </a:cxn>
              <a:cxn ang="0">
                <a:pos x="connsiteX2" y="connsiteY2"/>
              </a:cxn>
              <a:cxn ang="0">
                <a:pos x="connsiteX3" y="connsiteY3"/>
              </a:cxn>
            </a:cxnLst>
            <a:rect l="l" t="t" r="r" b="b"/>
            <a:pathLst>
              <a:path w="1901775" h="3373748">
                <a:moveTo>
                  <a:pt x="0" y="0"/>
                </a:moveTo>
                <a:lnTo>
                  <a:pt x="1901775" y="0"/>
                </a:lnTo>
                <a:lnTo>
                  <a:pt x="1901775" y="3373748"/>
                </a:lnTo>
                <a:lnTo>
                  <a:pt x="0" y="3373748"/>
                </a:lnTo>
                <a:close/>
              </a:path>
            </a:pathLst>
          </a:custGeom>
        </p:spPr>
        <p:txBody>
          <a:bodyPr wrap="square">
            <a:noAutofit/>
          </a:bodyPr>
          <a:lstStyle/>
          <a:p>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10" name="任意多边形: 形状 9"/>
          <p:cNvSpPr>
            <a:spLocks noGrp="1"/>
          </p:cNvSpPr>
          <p:nvPr>
            <p:ph type="pic" sz="quarter" idx="10"/>
          </p:nvPr>
        </p:nvSpPr>
        <p:spPr>
          <a:xfrm>
            <a:off x="0" y="1"/>
            <a:ext cx="5778474" cy="5747783"/>
          </a:xfrm>
          <a:custGeom>
            <a:avLst/>
            <a:gdLst>
              <a:gd name="connsiteX0" fmla="*/ 2119001 w 5778474"/>
              <a:gd name="connsiteY0" fmla="*/ 3618970 h 5747783"/>
              <a:gd name="connsiteX1" fmla="*/ 2315600 w 5778474"/>
              <a:gd name="connsiteY1" fmla="*/ 3700404 h 5747783"/>
              <a:gd name="connsiteX2" fmla="*/ 3101974 w 5778474"/>
              <a:gd name="connsiteY2" fmla="*/ 4486778 h 5747783"/>
              <a:gd name="connsiteX3" fmla="*/ 3101974 w 5778474"/>
              <a:gd name="connsiteY3" fmla="*/ 4879976 h 5747783"/>
              <a:gd name="connsiteX4" fmla="*/ 2315600 w 5778474"/>
              <a:gd name="connsiteY4" fmla="*/ 5666350 h 5747783"/>
              <a:gd name="connsiteX5" fmla="*/ 1922402 w 5778474"/>
              <a:gd name="connsiteY5" fmla="*/ 5666350 h 5747783"/>
              <a:gd name="connsiteX6" fmla="*/ 1136028 w 5778474"/>
              <a:gd name="connsiteY6" fmla="*/ 4879976 h 5747783"/>
              <a:gd name="connsiteX7" fmla="*/ 1136028 w 5778474"/>
              <a:gd name="connsiteY7" fmla="*/ 4486778 h 5747783"/>
              <a:gd name="connsiteX8" fmla="*/ 1922402 w 5778474"/>
              <a:gd name="connsiteY8" fmla="*/ 3700404 h 5747783"/>
              <a:gd name="connsiteX9" fmla="*/ 2119001 w 5778474"/>
              <a:gd name="connsiteY9" fmla="*/ 3618970 h 5747783"/>
              <a:gd name="connsiteX10" fmla="*/ 821473 w 5778474"/>
              <a:gd name="connsiteY10" fmla="*/ 2321442 h 5747783"/>
              <a:gd name="connsiteX11" fmla="*/ 1018072 w 5778474"/>
              <a:gd name="connsiteY11" fmla="*/ 2402876 h 5747783"/>
              <a:gd name="connsiteX12" fmla="*/ 1804446 w 5778474"/>
              <a:gd name="connsiteY12" fmla="*/ 3189250 h 5747783"/>
              <a:gd name="connsiteX13" fmla="*/ 1804446 w 5778474"/>
              <a:gd name="connsiteY13" fmla="*/ 3582448 h 5747783"/>
              <a:gd name="connsiteX14" fmla="*/ 1018072 w 5778474"/>
              <a:gd name="connsiteY14" fmla="*/ 4368823 h 5747783"/>
              <a:gd name="connsiteX15" fmla="*/ 624874 w 5778474"/>
              <a:gd name="connsiteY15" fmla="*/ 4368823 h 5747783"/>
              <a:gd name="connsiteX16" fmla="*/ 0 w 5778474"/>
              <a:gd name="connsiteY16" fmla="*/ 3743949 h 5747783"/>
              <a:gd name="connsiteX17" fmla="*/ 0 w 5778474"/>
              <a:gd name="connsiteY17" fmla="*/ 3027750 h 5747783"/>
              <a:gd name="connsiteX18" fmla="*/ 624874 w 5778474"/>
              <a:gd name="connsiteY18" fmla="*/ 2402876 h 5747783"/>
              <a:gd name="connsiteX19" fmla="*/ 821473 w 5778474"/>
              <a:gd name="connsiteY19" fmla="*/ 2321442 h 5747783"/>
              <a:gd name="connsiteX20" fmla="*/ 3416534 w 5778474"/>
              <a:gd name="connsiteY20" fmla="*/ 2321437 h 5747783"/>
              <a:gd name="connsiteX21" fmla="*/ 3613133 w 5778474"/>
              <a:gd name="connsiteY21" fmla="*/ 2402870 h 5747783"/>
              <a:gd name="connsiteX22" fmla="*/ 4399507 w 5778474"/>
              <a:gd name="connsiteY22" fmla="*/ 3189245 h 5747783"/>
              <a:gd name="connsiteX23" fmla="*/ 4399507 w 5778474"/>
              <a:gd name="connsiteY23" fmla="*/ 3582443 h 5747783"/>
              <a:gd name="connsiteX24" fmla="*/ 3613133 w 5778474"/>
              <a:gd name="connsiteY24" fmla="*/ 4368817 h 5747783"/>
              <a:gd name="connsiteX25" fmla="*/ 3219935 w 5778474"/>
              <a:gd name="connsiteY25" fmla="*/ 4368817 h 5747783"/>
              <a:gd name="connsiteX26" fmla="*/ 2433561 w 5778474"/>
              <a:gd name="connsiteY26" fmla="*/ 3582443 h 5747783"/>
              <a:gd name="connsiteX27" fmla="*/ 2433561 w 5778474"/>
              <a:gd name="connsiteY27" fmla="*/ 3189245 h 5747783"/>
              <a:gd name="connsiteX28" fmla="*/ 3219935 w 5778474"/>
              <a:gd name="connsiteY28" fmla="*/ 2402870 h 5747783"/>
              <a:gd name="connsiteX29" fmla="*/ 3416534 w 5778474"/>
              <a:gd name="connsiteY29" fmla="*/ 2321437 h 5747783"/>
              <a:gd name="connsiteX30" fmla="*/ 0 w 5778474"/>
              <a:gd name="connsiteY30" fmla="*/ 1384804 h 5747783"/>
              <a:gd name="connsiteX31" fmla="*/ 506920 w 5778474"/>
              <a:gd name="connsiteY31" fmla="*/ 1891724 h 5747783"/>
              <a:gd name="connsiteX32" fmla="*/ 506919 w 5778474"/>
              <a:gd name="connsiteY32" fmla="*/ 2284921 h 5747783"/>
              <a:gd name="connsiteX33" fmla="*/ 0 w 5778474"/>
              <a:gd name="connsiteY33" fmla="*/ 2791839 h 5747783"/>
              <a:gd name="connsiteX34" fmla="*/ 2119006 w 5778474"/>
              <a:gd name="connsiteY34" fmla="*/ 1023909 h 5747783"/>
              <a:gd name="connsiteX35" fmla="*/ 2315606 w 5778474"/>
              <a:gd name="connsiteY35" fmla="*/ 1105343 h 5747783"/>
              <a:gd name="connsiteX36" fmla="*/ 3101980 w 5778474"/>
              <a:gd name="connsiteY36" fmla="*/ 1891717 h 5747783"/>
              <a:gd name="connsiteX37" fmla="*/ 3101980 w 5778474"/>
              <a:gd name="connsiteY37" fmla="*/ 2284914 h 5747783"/>
              <a:gd name="connsiteX38" fmla="*/ 2315606 w 5778474"/>
              <a:gd name="connsiteY38" fmla="*/ 3071289 h 5747783"/>
              <a:gd name="connsiteX39" fmla="*/ 1922408 w 5778474"/>
              <a:gd name="connsiteY39" fmla="*/ 3071289 h 5747783"/>
              <a:gd name="connsiteX40" fmla="*/ 1136034 w 5778474"/>
              <a:gd name="connsiteY40" fmla="*/ 2284914 h 5747783"/>
              <a:gd name="connsiteX41" fmla="*/ 1136034 w 5778474"/>
              <a:gd name="connsiteY41" fmla="*/ 1891716 h 5747783"/>
              <a:gd name="connsiteX42" fmla="*/ 1922408 w 5778474"/>
              <a:gd name="connsiteY42" fmla="*/ 1105342 h 5747783"/>
              <a:gd name="connsiteX43" fmla="*/ 2119006 w 5778474"/>
              <a:gd name="connsiteY43" fmla="*/ 1023909 h 5747783"/>
              <a:gd name="connsiteX44" fmla="*/ 4714068 w 5778474"/>
              <a:gd name="connsiteY44" fmla="*/ 1023903 h 5747783"/>
              <a:gd name="connsiteX45" fmla="*/ 4910667 w 5778474"/>
              <a:gd name="connsiteY45" fmla="*/ 1105337 h 5747783"/>
              <a:gd name="connsiteX46" fmla="*/ 5697041 w 5778474"/>
              <a:gd name="connsiteY46" fmla="*/ 1891711 h 5747783"/>
              <a:gd name="connsiteX47" fmla="*/ 5697041 w 5778474"/>
              <a:gd name="connsiteY47" fmla="*/ 2284909 h 5747783"/>
              <a:gd name="connsiteX48" fmla="*/ 4910667 w 5778474"/>
              <a:gd name="connsiteY48" fmla="*/ 3071283 h 5747783"/>
              <a:gd name="connsiteX49" fmla="*/ 4517469 w 5778474"/>
              <a:gd name="connsiteY49" fmla="*/ 3071283 h 5747783"/>
              <a:gd name="connsiteX50" fmla="*/ 3731095 w 5778474"/>
              <a:gd name="connsiteY50" fmla="*/ 2284909 h 5747783"/>
              <a:gd name="connsiteX51" fmla="*/ 3731095 w 5778474"/>
              <a:gd name="connsiteY51" fmla="*/ 1891711 h 5747783"/>
              <a:gd name="connsiteX52" fmla="*/ 4517469 w 5778474"/>
              <a:gd name="connsiteY52" fmla="*/ 1105337 h 5747783"/>
              <a:gd name="connsiteX53" fmla="*/ 4714068 w 5778474"/>
              <a:gd name="connsiteY53" fmla="*/ 1023903 h 5747783"/>
              <a:gd name="connsiteX54" fmla="*/ 3027750 w 5778474"/>
              <a:gd name="connsiteY54" fmla="*/ 0 h 5747783"/>
              <a:gd name="connsiteX55" fmla="*/ 3805329 w 5778474"/>
              <a:gd name="connsiteY55" fmla="*/ 0 h 5747783"/>
              <a:gd name="connsiteX56" fmla="*/ 4399513 w 5778474"/>
              <a:gd name="connsiteY56" fmla="*/ 594184 h 5747783"/>
              <a:gd name="connsiteX57" fmla="*/ 4399513 w 5778474"/>
              <a:gd name="connsiteY57" fmla="*/ 987382 h 5747783"/>
              <a:gd name="connsiteX58" fmla="*/ 3613139 w 5778474"/>
              <a:gd name="connsiteY58" fmla="*/ 1773756 h 5747783"/>
              <a:gd name="connsiteX59" fmla="*/ 3219941 w 5778474"/>
              <a:gd name="connsiteY59" fmla="*/ 1773756 h 5747783"/>
              <a:gd name="connsiteX60" fmla="*/ 2433567 w 5778474"/>
              <a:gd name="connsiteY60" fmla="*/ 987382 h 5747783"/>
              <a:gd name="connsiteX61" fmla="*/ 2433567 w 5778474"/>
              <a:gd name="connsiteY61" fmla="*/ 594184 h 5747783"/>
              <a:gd name="connsiteX62" fmla="*/ 2791841 w 5778474"/>
              <a:gd name="connsiteY62" fmla="*/ 0 h 5747783"/>
              <a:gd name="connsiteX63" fmla="*/ 2315612 w 5778474"/>
              <a:gd name="connsiteY63" fmla="*/ 476229 h 5747783"/>
              <a:gd name="connsiteX64" fmla="*/ 1922415 w 5778474"/>
              <a:gd name="connsiteY64" fmla="*/ 476230 h 5747783"/>
              <a:gd name="connsiteX65" fmla="*/ 1446185 w 5778474"/>
              <a:gd name="connsiteY65" fmla="*/ 1 h 5747783"/>
              <a:gd name="connsiteX66" fmla="*/ 432697 w 5778474"/>
              <a:gd name="connsiteY66" fmla="*/ 0 h 5747783"/>
              <a:gd name="connsiteX67" fmla="*/ 1210263 w 5778474"/>
              <a:gd name="connsiteY67" fmla="*/ 0 h 5747783"/>
              <a:gd name="connsiteX68" fmla="*/ 1804453 w 5778474"/>
              <a:gd name="connsiteY68" fmla="*/ 594190 h 5747783"/>
              <a:gd name="connsiteX69" fmla="*/ 1804453 w 5778474"/>
              <a:gd name="connsiteY69" fmla="*/ 987388 h 5747783"/>
              <a:gd name="connsiteX70" fmla="*/ 1018079 w 5778474"/>
              <a:gd name="connsiteY70" fmla="*/ 1773762 h 5747783"/>
              <a:gd name="connsiteX71" fmla="*/ 624881 w 5778474"/>
              <a:gd name="connsiteY71" fmla="*/ 1773762 h 5747783"/>
              <a:gd name="connsiteX72" fmla="*/ 0 w 5778474"/>
              <a:gd name="connsiteY72" fmla="*/ 1148882 h 5747783"/>
              <a:gd name="connsiteX73" fmla="*/ 0 w 5778474"/>
              <a:gd name="connsiteY73" fmla="*/ 432696 h 5747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5778474" h="5747783">
                <a:moveTo>
                  <a:pt x="2119001" y="3618970"/>
                </a:moveTo>
                <a:cubicBezTo>
                  <a:pt x="2190156" y="3618970"/>
                  <a:pt x="2261310" y="3646114"/>
                  <a:pt x="2315600" y="3700404"/>
                </a:cubicBezTo>
                <a:lnTo>
                  <a:pt x="3101974" y="4486778"/>
                </a:lnTo>
                <a:cubicBezTo>
                  <a:pt x="3210552" y="4595356"/>
                  <a:pt x="3210552" y="4771398"/>
                  <a:pt x="3101974" y="4879976"/>
                </a:cubicBezTo>
                <a:lnTo>
                  <a:pt x="2315600" y="5666350"/>
                </a:lnTo>
                <a:cubicBezTo>
                  <a:pt x="2207022" y="5774928"/>
                  <a:pt x="2030980" y="5774928"/>
                  <a:pt x="1922402" y="5666350"/>
                </a:cubicBezTo>
                <a:lnTo>
                  <a:pt x="1136028" y="4879976"/>
                </a:lnTo>
                <a:cubicBezTo>
                  <a:pt x="1027449" y="4771398"/>
                  <a:pt x="1027449" y="4595356"/>
                  <a:pt x="1136028" y="4486778"/>
                </a:cubicBezTo>
                <a:lnTo>
                  <a:pt x="1922402" y="3700404"/>
                </a:lnTo>
                <a:cubicBezTo>
                  <a:pt x="1976691" y="3646114"/>
                  <a:pt x="2047846" y="3618970"/>
                  <a:pt x="2119001" y="3618970"/>
                </a:cubicBezTo>
                <a:close/>
                <a:moveTo>
                  <a:pt x="821473" y="2321442"/>
                </a:moveTo>
                <a:cubicBezTo>
                  <a:pt x="892629" y="2321443"/>
                  <a:pt x="963784" y="2348587"/>
                  <a:pt x="1018072" y="2402876"/>
                </a:cubicBezTo>
                <a:lnTo>
                  <a:pt x="1804446" y="3189250"/>
                </a:lnTo>
                <a:cubicBezTo>
                  <a:pt x="1913025" y="3297829"/>
                  <a:pt x="1913025" y="3473870"/>
                  <a:pt x="1804446" y="3582448"/>
                </a:cubicBezTo>
                <a:lnTo>
                  <a:pt x="1018072" y="4368823"/>
                </a:lnTo>
                <a:cubicBezTo>
                  <a:pt x="909494" y="4477401"/>
                  <a:pt x="733453" y="4477401"/>
                  <a:pt x="624874" y="4368823"/>
                </a:cubicBezTo>
                <a:lnTo>
                  <a:pt x="0" y="3743949"/>
                </a:lnTo>
                <a:lnTo>
                  <a:pt x="0" y="3027750"/>
                </a:lnTo>
                <a:lnTo>
                  <a:pt x="624874" y="2402876"/>
                </a:lnTo>
                <a:cubicBezTo>
                  <a:pt x="679163" y="2348587"/>
                  <a:pt x="750318" y="2321443"/>
                  <a:pt x="821473" y="2321442"/>
                </a:cubicBezTo>
                <a:close/>
                <a:moveTo>
                  <a:pt x="3416534" y="2321437"/>
                </a:moveTo>
                <a:cubicBezTo>
                  <a:pt x="3487689" y="2321437"/>
                  <a:pt x="3558844" y="2348582"/>
                  <a:pt x="3613133" y="2402870"/>
                </a:cubicBezTo>
                <a:lnTo>
                  <a:pt x="4399507" y="3189245"/>
                </a:lnTo>
                <a:cubicBezTo>
                  <a:pt x="4508086" y="3297822"/>
                  <a:pt x="4508086" y="3473865"/>
                  <a:pt x="4399507" y="3582443"/>
                </a:cubicBezTo>
                <a:lnTo>
                  <a:pt x="3613133" y="4368817"/>
                </a:lnTo>
                <a:cubicBezTo>
                  <a:pt x="3504555" y="4477395"/>
                  <a:pt x="3328513" y="4477395"/>
                  <a:pt x="3219935" y="4368817"/>
                </a:cubicBezTo>
                <a:lnTo>
                  <a:pt x="2433561" y="3582443"/>
                </a:lnTo>
                <a:cubicBezTo>
                  <a:pt x="2324983" y="3473864"/>
                  <a:pt x="2324983" y="3297823"/>
                  <a:pt x="2433561" y="3189245"/>
                </a:cubicBezTo>
                <a:lnTo>
                  <a:pt x="3219935" y="2402870"/>
                </a:lnTo>
                <a:cubicBezTo>
                  <a:pt x="3274224" y="2348582"/>
                  <a:pt x="3345379" y="2321437"/>
                  <a:pt x="3416534" y="2321437"/>
                </a:cubicBezTo>
                <a:close/>
                <a:moveTo>
                  <a:pt x="0" y="1384804"/>
                </a:moveTo>
                <a:lnTo>
                  <a:pt x="506920" y="1891724"/>
                </a:lnTo>
                <a:cubicBezTo>
                  <a:pt x="615498" y="2000302"/>
                  <a:pt x="615497" y="2176342"/>
                  <a:pt x="506919" y="2284921"/>
                </a:cubicBezTo>
                <a:lnTo>
                  <a:pt x="0" y="2791839"/>
                </a:lnTo>
                <a:close/>
                <a:moveTo>
                  <a:pt x="2119006" y="1023909"/>
                </a:moveTo>
                <a:cubicBezTo>
                  <a:pt x="2190162" y="1023908"/>
                  <a:pt x="2261317" y="1051054"/>
                  <a:pt x="2315606" y="1105343"/>
                </a:cubicBezTo>
                <a:lnTo>
                  <a:pt x="3101980" y="1891717"/>
                </a:lnTo>
                <a:cubicBezTo>
                  <a:pt x="3210558" y="2000296"/>
                  <a:pt x="3210558" y="2176337"/>
                  <a:pt x="3101980" y="2284914"/>
                </a:cubicBezTo>
                <a:lnTo>
                  <a:pt x="2315606" y="3071289"/>
                </a:lnTo>
                <a:cubicBezTo>
                  <a:pt x="2207028" y="3179867"/>
                  <a:pt x="2030987" y="3179867"/>
                  <a:pt x="1922408" y="3071289"/>
                </a:cubicBezTo>
                <a:lnTo>
                  <a:pt x="1136034" y="2284914"/>
                </a:lnTo>
                <a:cubicBezTo>
                  <a:pt x="1027455" y="2176337"/>
                  <a:pt x="1027455" y="2000296"/>
                  <a:pt x="1136034" y="1891716"/>
                </a:cubicBezTo>
                <a:lnTo>
                  <a:pt x="1922408" y="1105342"/>
                </a:lnTo>
                <a:cubicBezTo>
                  <a:pt x="1976697" y="1051053"/>
                  <a:pt x="2047852" y="1023909"/>
                  <a:pt x="2119006" y="1023909"/>
                </a:cubicBezTo>
                <a:close/>
                <a:moveTo>
                  <a:pt x="4714068" y="1023903"/>
                </a:moveTo>
                <a:cubicBezTo>
                  <a:pt x="4785223" y="1023903"/>
                  <a:pt x="4856377" y="1051048"/>
                  <a:pt x="4910667" y="1105337"/>
                </a:cubicBezTo>
                <a:lnTo>
                  <a:pt x="5697041" y="1891711"/>
                </a:lnTo>
                <a:cubicBezTo>
                  <a:pt x="5805619" y="2000289"/>
                  <a:pt x="5805619" y="2176331"/>
                  <a:pt x="5697041" y="2284909"/>
                </a:cubicBezTo>
                <a:lnTo>
                  <a:pt x="4910667" y="3071283"/>
                </a:lnTo>
                <a:cubicBezTo>
                  <a:pt x="4802089" y="3179862"/>
                  <a:pt x="4626047" y="3179861"/>
                  <a:pt x="4517469" y="3071283"/>
                </a:cubicBezTo>
                <a:lnTo>
                  <a:pt x="3731095" y="2284909"/>
                </a:lnTo>
                <a:cubicBezTo>
                  <a:pt x="3622516" y="2176331"/>
                  <a:pt x="3622516" y="2000289"/>
                  <a:pt x="3731095" y="1891711"/>
                </a:cubicBezTo>
                <a:lnTo>
                  <a:pt x="4517469" y="1105337"/>
                </a:lnTo>
                <a:cubicBezTo>
                  <a:pt x="4571758" y="1051048"/>
                  <a:pt x="4642912" y="1023903"/>
                  <a:pt x="4714068" y="1023903"/>
                </a:cubicBezTo>
                <a:close/>
                <a:moveTo>
                  <a:pt x="3027750" y="0"/>
                </a:moveTo>
                <a:lnTo>
                  <a:pt x="3805329" y="0"/>
                </a:lnTo>
                <a:lnTo>
                  <a:pt x="4399513" y="594184"/>
                </a:lnTo>
                <a:cubicBezTo>
                  <a:pt x="4508091" y="702762"/>
                  <a:pt x="4508091" y="878804"/>
                  <a:pt x="4399513" y="987382"/>
                </a:cubicBezTo>
                <a:lnTo>
                  <a:pt x="3613139" y="1773756"/>
                </a:lnTo>
                <a:cubicBezTo>
                  <a:pt x="3504560" y="1882335"/>
                  <a:pt x="3328519" y="1882335"/>
                  <a:pt x="3219941" y="1773756"/>
                </a:cubicBezTo>
                <a:lnTo>
                  <a:pt x="2433567" y="987382"/>
                </a:lnTo>
                <a:cubicBezTo>
                  <a:pt x="2324988" y="878804"/>
                  <a:pt x="2324989" y="702763"/>
                  <a:pt x="2433567" y="594184"/>
                </a:cubicBezTo>
                <a:close/>
                <a:moveTo>
                  <a:pt x="2791841" y="0"/>
                </a:moveTo>
                <a:lnTo>
                  <a:pt x="2315612" y="476229"/>
                </a:lnTo>
                <a:cubicBezTo>
                  <a:pt x="2207034" y="584808"/>
                  <a:pt x="2030993" y="584808"/>
                  <a:pt x="1922415" y="476230"/>
                </a:cubicBezTo>
                <a:lnTo>
                  <a:pt x="1446185" y="1"/>
                </a:lnTo>
                <a:close/>
                <a:moveTo>
                  <a:pt x="432697" y="0"/>
                </a:moveTo>
                <a:lnTo>
                  <a:pt x="1210263" y="0"/>
                </a:lnTo>
                <a:lnTo>
                  <a:pt x="1804453" y="594190"/>
                </a:lnTo>
                <a:cubicBezTo>
                  <a:pt x="1913031" y="702769"/>
                  <a:pt x="1913031" y="878810"/>
                  <a:pt x="1804453" y="987388"/>
                </a:cubicBezTo>
                <a:lnTo>
                  <a:pt x="1018079" y="1773762"/>
                </a:lnTo>
                <a:cubicBezTo>
                  <a:pt x="909500" y="1882341"/>
                  <a:pt x="733459" y="1882341"/>
                  <a:pt x="624881" y="1773762"/>
                </a:cubicBezTo>
                <a:lnTo>
                  <a:pt x="0" y="1148882"/>
                </a:lnTo>
                <a:lnTo>
                  <a:pt x="0" y="432696"/>
                </a:lnTo>
                <a:close/>
              </a:path>
            </a:pathLst>
          </a:custGeom>
        </p:spPr>
        <p:txBody>
          <a:bodyPr wrap="square">
            <a:noAutofit/>
          </a:bodyPr>
          <a:lstStyle/>
          <a:p>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9" name="任意多边形: 形状 8"/>
          <p:cNvSpPr>
            <a:spLocks noGrp="1"/>
          </p:cNvSpPr>
          <p:nvPr>
            <p:ph type="pic" sz="quarter" idx="10"/>
          </p:nvPr>
        </p:nvSpPr>
        <p:spPr>
          <a:xfrm>
            <a:off x="0" y="0"/>
            <a:ext cx="5279257" cy="5530032"/>
          </a:xfrm>
          <a:custGeom>
            <a:avLst/>
            <a:gdLst>
              <a:gd name="connsiteX0" fmla="*/ 0 w 5279257"/>
              <a:gd name="connsiteY0" fmla="*/ 0 h 5530032"/>
              <a:gd name="connsiteX1" fmla="*/ 3641372 w 5279257"/>
              <a:gd name="connsiteY1" fmla="*/ 0 h 5530032"/>
              <a:gd name="connsiteX2" fmla="*/ 5010556 w 5279257"/>
              <a:gd name="connsiteY2" fmla="*/ 1369184 h 5530032"/>
              <a:gd name="connsiteX3" fmla="*/ 5010556 w 5279257"/>
              <a:gd name="connsiteY3" fmla="*/ 2666592 h 5530032"/>
              <a:gd name="connsiteX4" fmla="*/ 2415817 w 5279257"/>
              <a:gd name="connsiteY4" fmla="*/ 5261331 h 5530032"/>
              <a:gd name="connsiteX5" fmla="*/ 1118409 w 5279257"/>
              <a:gd name="connsiteY5" fmla="*/ 5261331 h 5530032"/>
              <a:gd name="connsiteX6" fmla="*/ 1 w 5279257"/>
              <a:gd name="connsiteY6" fmla="*/ 4142923 h 5530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9257" h="5530032">
                <a:moveTo>
                  <a:pt x="0" y="0"/>
                </a:moveTo>
                <a:lnTo>
                  <a:pt x="3641372" y="0"/>
                </a:lnTo>
                <a:lnTo>
                  <a:pt x="5010556" y="1369184"/>
                </a:lnTo>
                <a:cubicBezTo>
                  <a:pt x="5368825" y="1727453"/>
                  <a:pt x="5368825" y="2308323"/>
                  <a:pt x="5010556" y="2666592"/>
                </a:cubicBezTo>
                <a:lnTo>
                  <a:pt x="2415817" y="5261331"/>
                </a:lnTo>
                <a:cubicBezTo>
                  <a:pt x="2057548" y="5619600"/>
                  <a:pt x="1476678" y="5619600"/>
                  <a:pt x="1118409" y="5261331"/>
                </a:cubicBezTo>
                <a:lnTo>
                  <a:pt x="1" y="4142923"/>
                </a:lnTo>
                <a:close/>
              </a:path>
            </a:pathLst>
          </a:custGeom>
        </p:spPr>
        <p:txBody>
          <a:bodyPr wrap="square">
            <a:noAutofit/>
          </a:bodyPr>
          <a:lstStyle/>
          <a:p>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DC28D3-987D-401E-95A8-72784AD93D33}" type="datetimeFigureOut">
              <a:rPr lang="zh-CN" altLang="en-US" smtClean="0"/>
              <a:pPr/>
              <a:t>2020/8/8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7A4A5A-5C6D-4E6F-81A3-06DF189A7A6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0"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themeOverride" Target="../theme/themeOverride1.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任意多边形: 形状 15"/>
          <p:cNvSpPr/>
          <p:nvPr/>
        </p:nvSpPr>
        <p:spPr>
          <a:xfrm rot="2700000">
            <a:off x="4021881" y="3484071"/>
            <a:ext cx="6764267" cy="6764267"/>
          </a:xfrm>
          <a:custGeom>
            <a:avLst/>
            <a:gdLst>
              <a:gd name="connsiteX0" fmla="*/ 210727 w 6764267"/>
              <a:gd name="connsiteY0" fmla="*/ 210726 h 6764267"/>
              <a:gd name="connsiteX1" fmla="*/ 719464 w 6764267"/>
              <a:gd name="connsiteY1" fmla="*/ 0 h 6764267"/>
              <a:gd name="connsiteX2" fmla="*/ 6764267 w 6764267"/>
              <a:gd name="connsiteY2" fmla="*/ 0 h 6764267"/>
              <a:gd name="connsiteX3" fmla="*/ 0 w 6764267"/>
              <a:gd name="connsiteY3" fmla="*/ 6764267 h 6764267"/>
              <a:gd name="connsiteX4" fmla="*/ 0 w 6764267"/>
              <a:gd name="connsiteY4" fmla="*/ 719463 h 6764267"/>
              <a:gd name="connsiteX5" fmla="*/ 210727 w 6764267"/>
              <a:gd name="connsiteY5" fmla="*/ 210726 h 6764267"/>
              <a:gd name="connsiteX0-1" fmla="*/ 210727 w 6764267"/>
              <a:gd name="connsiteY0-2" fmla="*/ 210726 h 6764267"/>
              <a:gd name="connsiteX1-3" fmla="*/ 719464 w 6764267"/>
              <a:gd name="connsiteY1-4" fmla="*/ 0 h 6764267"/>
              <a:gd name="connsiteX2-5" fmla="*/ 6764267 w 6764267"/>
              <a:gd name="connsiteY2-6" fmla="*/ 0 h 6764267"/>
              <a:gd name="connsiteX3-7" fmla="*/ 3308399 w 6764267"/>
              <a:gd name="connsiteY3-8" fmla="*/ 3454528 h 6764267"/>
              <a:gd name="connsiteX4-9" fmla="*/ 0 w 6764267"/>
              <a:gd name="connsiteY4-10" fmla="*/ 6764267 h 6764267"/>
              <a:gd name="connsiteX5-11" fmla="*/ 0 w 6764267"/>
              <a:gd name="connsiteY5-12" fmla="*/ 719463 h 6764267"/>
              <a:gd name="connsiteX6" fmla="*/ 210727 w 6764267"/>
              <a:gd name="connsiteY6" fmla="*/ 210726 h 6764267"/>
              <a:gd name="connsiteX0-13" fmla="*/ 3308399 w 6764267"/>
              <a:gd name="connsiteY0-14" fmla="*/ 3454528 h 6764267"/>
              <a:gd name="connsiteX1-15" fmla="*/ 0 w 6764267"/>
              <a:gd name="connsiteY1-16" fmla="*/ 6764267 h 6764267"/>
              <a:gd name="connsiteX2-17" fmla="*/ 0 w 6764267"/>
              <a:gd name="connsiteY2-18" fmla="*/ 719463 h 6764267"/>
              <a:gd name="connsiteX3-19" fmla="*/ 210727 w 6764267"/>
              <a:gd name="connsiteY3-20" fmla="*/ 210726 h 6764267"/>
              <a:gd name="connsiteX4-21" fmla="*/ 719464 w 6764267"/>
              <a:gd name="connsiteY4-22" fmla="*/ 0 h 6764267"/>
              <a:gd name="connsiteX5-23" fmla="*/ 6764267 w 6764267"/>
              <a:gd name="connsiteY5-24" fmla="*/ 0 h 6764267"/>
              <a:gd name="connsiteX6-25" fmla="*/ 3399839 w 6764267"/>
              <a:gd name="connsiteY6-26" fmla="*/ 3545968 h 6764267"/>
              <a:gd name="connsiteX0-27" fmla="*/ 3308399 w 6764267"/>
              <a:gd name="connsiteY0-28" fmla="*/ 3454528 h 6764267"/>
              <a:gd name="connsiteX1-29" fmla="*/ 0 w 6764267"/>
              <a:gd name="connsiteY1-30" fmla="*/ 6764267 h 6764267"/>
              <a:gd name="connsiteX2-31" fmla="*/ 0 w 6764267"/>
              <a:gd name="connsiteY2-32" fmla="*/ 719463 h 6764267"/>
              <a:gd name="connsiteX3-33" fmla="*/ 210727 w 6764267"/>
              <a:gd name="connsiteY3-34" fmla="*/ 210726 h 6764267"/>
              <a:gd name="connsiteX4-35" fmla="*/ 719464 w 6764267"/>
              <a:gd name="connsiteY4-36" fmla="*/ 0 h 6764267"/>
              <a:gd name="connsiteX5-37" fmla="*/ 6764267 w 6764267"/>
              <a:gd name="connsiteY5-38" fmla="*/ 0 h 6764267"/>
              <a:gd name="connsiteX0-39" fmla="*/ 0 w 6764267"/>
              <a:gd name="connsiteY0-40" fmla="*/ 6764267 h 6764267"/>
              <a:gd name="connsiteX1-41" fmla="*/ 0 w 6764267"/>
              <a:gd name="connsiteY1-42" fmla="*/ 719463 h 6764267"/>
              <a:gd name="connsiteX2-43" fmla="*/ 210727 w 6764267"/>
              <a:gd name="connsiteY2-44" fmla="*/ 210726 h 6764267"/>
              <a:gd name="connsiteX3-45" fmla="*/ 719464 w 6764267"/>
              <a:gd name="connsiteY3-46" fmla="*/ 0 h 6764267"/>
              <a:gd name="connsiteX4-47" fmla="*/ 6764267 w 6764267"/>
              <a:gd name="connsiteY4-48" fmla="*/ 0 h 6764267"/>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6764267" h="6764267">
                <a:moveTo>
                  <a:pt x="0" y="6764267"/>
                </a:moveTo>
                <a:lnTo>
                  <a:pt x="0" y="719463"/>
                </a:lnTo>
                <a:cubicBezTo>
                  <a:pt x="0" y="520789"/>
                  <a:pt x="80529" y="340923"/>
                  <a:pt x="210727" y="210726"/>
                </a:cubicBezTo>
                <a:cubicBezTo>
                  <a:pt x="340924" y="80529"/>
                  <a:pt x="520790" y="0"/>
                  <a:pt x="719464" y="0"/>
                </a:cubicBezTo>
                <a:lnTo>
                  <a:pt x="6764267" y="0"/>
                </a:lnTo>
              </a:path>
            </a:pathLst>
          </a:custGeom>
          <a:ln w="1524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8" name="图片占位符 27"/>
          <p:cNvPicPr>
            <a:picLocks noGrp="1" noChangeAspect="1"/>
          </p:cNvPicPr>
          <p:nvPr>
            <p:ph type="pic" sz="quarter" idx="12"/>
          </p:nvPr>
        </p:nvPicPr>
        <p:blipFill>
          <a:blip r:embed="rId4" cstate="screen"/>
          <a:srcRect/>
          <a:stretch>
            <a:fillRect/>
          </a:stretch>
        </p:blipFill>
        <p:spPr>
          <a:xfrm>
            <a:off x="10890792" y="3345440"/>
            <a:ext cx="1301207" cy="3069398"/>
          </a:xfrm>
        </p:spPr>
      </p:pic>
      <p:pic>
        <p:nvPicPr>
          <p:cNvPr id="26" name="图片占位符 25"/>
          <p:cNvPicPr>
            <a:picLocks noGrp="1" noChangeAspect="1"/>
          </p:cNvPicPr>
          <p:nvPr>
            <p:ph type="pic" sz="quarter" idx="11"/>
          </p:nvPr>
        </p:nvPicPr>
        <p:blipFill>
          <a:blip r:embed="rId5" cstate="screen"/>
          <a:srcRect/>
          <a:stretch>
            <a:fillRect/>
          </a:stretch>
        </p:blipFill>
        <p:spPr/>
      </p:pic>
      <p:pic>
        <p:nvPicPr>
          <p:cNvPr id="21" name="图片占位符 20"/>
          <p:cNvPicPr>
            <a:picLocks noGrp="1" noChangeAspect="1"/>
          </p:cNvPicPr>
          <p:nvPr>
            <p:ph type="pic" sz="quarter" idx="10"/>
          </p:nvPr>
        </p:nvPicPr>
        <p:blipFill>
          <a:blip r:embed="rId6" cstate="screen"/>
          <a:srcRect/>
          <a:stretch>
            <a:fillRect/>
          </a:stretch>
        </p:blipFill>
        <p:spPr/>
      </p:pic>
      <p:sp>
        <p:nvSpPr>
          <p:cNvPr id="29" name="文本框 28"/>
          <p:cNvSpPr txBox="1"/>
          <p:nvPr/>
        </p:nvSpPr>
        <p:spPr>
          <a:xfrm>
            <a:off x="680085" y="1723390"/>
            <a:ext cx="6767830" cy="583565"/>
          </a:xfrm>
          <a:prstGeom prst="rect">
            <a:avLst/>
          </a:prstGeom>
          <a:noFill/>
        </p:spPr>
        <p:txBody>
          <a:bodyPr wrap="square" rtlCol="0">
            <a:spAutoFit/>
          </a:bodyPr>
          <a:lstStyle>
            <a:defPPr>
              <a:defRPr lang="zh-CN"/>
            </a:defPPr>
            <a:lvl1pPr>
              <a:defRPr sz="2800" b="1">
                <a:solidFill>
                  <a:schemeClr val="accent1"/>
                </a:solidFill>
              </a:defRPr>
            </a:lvl1pPr>
          </a:lstStyle>
          <a:p>
            <a:r>
              <a:rPr lang="zh-CN" altLang="en-US" sz="3200" dirty="0">
                <a:solidFill>
                  <a:schemeClr val="accent1"/>
                </a:solidFill>
                <a:effectLst>
                  <a:outerShdw blurRad="38100" dist="25400" dir="5400000" algn="ctr" rotWithShape="0">
                    <a:srgbClr val="6E747A">
                      <a:alpha val="43000"/>
                    </a:srgbClr>
                  </a:outerShdw>
                </a:effectLst>
                <a:latin typeface="华文新魏" panose="02010800040101010101" charset="-122"/>
                <a:ea typeface="华文新魏" panose="02010800040101010101" charset="-122"/>
              </a:rPr>
              <a:t>北京市丰台区成人职业技能培训学校</a:t>
            </a:r>
          </a:p>
        </p:txBody>
      </p:sp>
      <p:grpSp>
        <p:nvGrpSpPr>
          <p:cNvPr id="38" name="组合 37"/>
          <p:cNvGrpSpPr/>
          <p:nvPr/>
        </p:nvGrpSpPr>
        <p:grpSpPr>
          <a:xfrm>
            <a:off x="550545" y="2637155"/>
            <a:ext cx="2639060" cy="601980"/>
            <a:chOff x="602533" y="3311161"/>
            <a:chExt cx="1584325" cy="360000"/>
          </a:xfrm>
        </p:grpSpPr>
        <p:sp>
          <p:nvSpPr>
            <p:cNvPr id="30" name="矩形: 圆角 29"/>
            <p:cNvSpPr/>
            <p:nvPr/>
          </p:nvSpPr>
          <p:spPr>
            <a:xfrm>
              <a:off x="784522" y="3311161"/>
              <a:ext cx="1220561" cy="3600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文本框 32"/>
            <p:cNvSpPr txBox="1"/>
            <p:nvPr/>
          </p:nvSpPr>
          <p:spPr>
            <a:xfrm>
              <a:off x="602533" y="3398136"/>
              <a:ext cx="1584325" cy="183418"/>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1400" dirty="0">
                  <a:solidFill>
                    <a:schemeClr val="bg1"/>
                  </a:solidFill>
                </a:rPr>
                <a:t>人力资源管理师</a:t>
              </a:r>
            </a:p>
          </p:txBody>
        </p:sp>
      </p:grpSp>
      <p:sp>
        <p:nvSpPr>
          <p:cNvPr id="34" name="文本框 33"/>
          <p:cNvSpPr txBox="1"/>
          <p:nvPr/>
        </p:nvSpPr>
        <p:spPr>
          <a:xfrm>
            <a:off x="1224915" y="4150995"/>
            <a:ext cx="716280" cy="306705"/>
          </a:xfrm>
          <a:prstGeom prst="rect">
            <a:avLst/>
          </a:prstGeom>
          <a:noFill/>
        </p:spPr>
        <p:txBody>
          <a:bodyPr wrap="non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1400" b="0" dirty="0">
                <a:solidFill>
                  <a:schemeClr val="bg1"/>
                </a:solidFill>
              </a:rPr>
              <a:t>育说课</a:t>
            </a:r>
          </a:p>
        </p:txBody>
      </p:sp>
      <p:grpSp>
        <p:nvGrpSpPr>
          <p:cNvPr id="2" name="组合 1"/>
          <p:cNvGrpSpPr/>
          <p:nvPr/>
        </p:nvGrpSpPr>
        <p:grpSpPr>
          <a:xfrm>
            <a:off x="550545" y="3569335"/>
            <a:ext cx="2639060" cy="594360"/>
            <a:chOff x="602533" y="3311161"/>
            <a:chExt cx="1584325" cy="360000"/>
          </a:xfrm>
        </p:grpSpPr>
        <p:sp>
          <p:nvSpPr>
            <p:cNvPr id="3" name="矩形: 圆角 29"/>
            <p:cNvSpPr/>
            <p:nvPr/>
          </p:nvSpPr>
          <p:spPr>
            <a:xfrm>
              <a:off x="784522" y="3311161"/>
              <a:ext cx="1220561" cy="3600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602533" y="3398136"/>
              <a:ext cx="1584325" cy="185769"/>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1400" dirty="0">
                  <a:solidFill>
                    <a:schemeClr val="bg1"/>
                  </a:solidFill>
                </a:rPr>
                <a:t>劳动关系协调师</a:t>
              </a:r>
            </a:p>
          </p:txBody>
        </p:sp>
      </p:grpSp>
      <p:grpSp>
        <p:nvGrpSpPr>
          <p:cNvPr id="5" name="组合 4"/>
          <p:cNvGrpSpPr/>
          <p:nvPr/>
        </p:nvGrpSpPr>
        <p:grpSpPr>
          <a:xfrm>
            <a:off x="550545" y="4448810"/>
            <a:ext cx="2639060" cy="594360"/>
            <a:chOff x="602533" y="3311161"/>
            <a:chExt cx="1584325" cy="360000"/>
          </a:xfrm>
        </p:grpSpPr>
        <p:sp>
          <p:nvSpPr>
            <p:cNvPr id="6" name="矩形: 圆角 29"/>
            <p:cNvSpPr/>
            <p:nvPr/>
          </p:nvSpPr>
          <p:spPr>
            <a:xfrm>
              <a:off x="784522" y="3311161"/>
              <a:ext cx="1220561" cy="3600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602533" y="3398136"/>
              <a:ext cx="1584325" cy="185769"/>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1400" dirty="0">
                  <a:solidFill>
                    <a:schemeClr val="bg1"/>
                  </a:solidFill>
                </a:rPr>
                <a:t>中级经济师</a:t>
              </a:r>
            </a:p>
          </p:txBody>
        </p:sp>
      </p:grpSp>
      <p:pic>
        <p:nvPicPr>
          <p:cNvPr id="8" name="图片 7" descr="123456"/>
          <p:cNvPicPr>
            <a:picLocks noChangeAspect="1"/>
          </p:cNvPicPr>
          <p:nvPr/>
        </p:nvPicPr>
        <p:blipFill>
          <a:blip r:embed="rId7" cstate="print"/>
          <a:stretch>
            <a:fillRect/>
          </a:stretch>
        </p:blipFill>
        <p:spPr>
          <a:xfrm>
            <a:off x="460375" y="541020"/>
            <a:ext cx="974090" cy="974090"/>
          </a:xfrm>
          <a:prstGeom prst="rect">
            <a:avLst/>
          </a:prstGeom>
        </p:spPr>
      </p:pic>
      <p:grpSp>
        <p:nvGrpSpPr>
          <p:cNvPr id="9" name="组合 8"/>
          <p:cNvGrpSpPr/>
          <p:nvPr/>
        </p:nvGrpSpPr>
        <p:grpSpPr>
          <a:xfrm>
            <a:off x="550545" y="5372100"/>
            <a:ext cx="2639060" cy="594360"/>
            <a:chOff x="602533" y="3311161"/>
            <a:chExt cx="1584325" cy="360000"/>
          </a:xfrm>
        </p:grpSpPr>
        <p:sp>
          <p:nvSpPr>
            <p:cNvPr id="10" name="矩形: 圆角 29"/>
            <p:cNvSpPr/>
            <p:nvPr/>
          </p:nvSpPr>
          <p:spPr>
            <a:xfrm>
              <a:off x="784522" y="3311161"/>
              <a:ext cx="1220561" cy="3600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602533" y="3398136"/>
              <a:ext cx="1584325" cy="185769"/>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1400" dirty="0">
                  <a:solidFill>
                    <a:schemeClr val="bg1"/>
                  </a:solidFill>
                </a:rPr>
                <a:t>学历提升</a:t>
              </a:r>
            </a:p>
          </p:txBody>
        </p:sp>
      </p:grpSp>
      <p:sp>
        <p:nvSpPr>
          <p:cNvPr id="14" name="文本框 13"/>
          <p:cNvSpPr txBox="1"/>
          <p:nvPr/>
        </p:nvSpPr>
        <p:spPr>
          <a:xfrm>
            <a:off x="5370195" y="5822315"/>
            <a:ext cx="4601845" cy="645160"/>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3600" dirty="0">
                <a:solidFill>
                  <a:schemeClr val="bg1"/>
                </a:solidFill>
                <a:latin typeface="华文中宋" panose="02010600040101010101" charset="-122"/>
                <a:ea typeface="华文中宋" panose="02010600040101010101" charset="-122"/>
                <a:cs typeface="华文中宋" panose="02010600040101010101" charset="-122"/>
              </a:rPr>
              <a:t>求实创新  自强不息</a:t>
            </a:r>
          </a:p>
        </p:txBody>
      </p:sp>
    </p:spTree>
  </p:cSld>
  <p:clrMapOvr>
    <a:masterClrMapping/>
  </p:clrMapOvr>
  <mc:AlternateContent xmlns:mc="http://schemas.openxmlformats.org/markup-compatibility/2006">
    <mc:Choice xmlns:p14="http://schemas.microsoft.com/office/powerpoint/2010/main" xmlns="" Requires="p14">
      <p:transition spd="med" p14:dur="700" advTm="4000">
        <p:fade/>
      </p:transition>
    </mc:Choice>
    <mc:Fallback>
      <p:transition spd="med"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1000" fill="hold"/>
                                        <p:tgtEl>
                                          <p:spTgt spid="21"/>
                                        </p:tgtEl>
                                        <p:attrNameLst>
                                          <p:attrName>ppt_x</p:attrName>
                                        </p:attrNameLst>
                                      </p:cBhvr>
                                      <p:tavLst>
                                        <p:tav tm="0">
                                          <p:val>
                                            <p:strVal val="0-#ppt_w/2"/>
                                          </p:val>
                                        </p:tav>
                                        <p:tav tm="100000">
                                          <p:val>
                                            <p:strVal val="#ppt_x"/>
                                          </p:val>
                                        </p:tav>
                                      </p:tavLst>
                                    </p:anim>
                                    <p:anim calcmode="lin" valueType="num">
                                      <p:cBhvr additive="base">
                                        <p:cTn id="8" dur="1000" fill="hold"/>
                                        <p:tgtEl>
                                          <p:spTgt spid="21"/>
                                        </p:tgtEl>
                                        <p:attrNameLst>
                                          <p:attrName>ppt_y</p:attrName>
                                        </p:attrNameLst>
                                      </p:cBhvr>
                                      <p:tavLst>
                                        <p:tav tm="0">
                                          <p:val>
                                            <p:strVal val="#ppt_y"/>
                                          </p:val>
                                        </p:tav>
                                        <p:tav tm="100000">
                                          <p:val>
                                            <p:strVal val="#ppt_y"/>
                                          </p:val>
                                        </p:tav>
                                      </p:tavLst>
                                    </p:anim>
                                  </p:childTnLst>
                                </p:cTn>
                              </p:par>
                              <p:par>
                                <p:cTn id="9" presetID="2" presetClass="entr" presetSubtype="3" decel="100000" fill="hold" nodeType="with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1000" fill="hold"/>
                                        <p:tgtEl>
                                          <p:spTgt spid="26"/>
                                        </p:tgtEl>
                                        <p:attrNameLst>
                                          <p:attrName>ppt_x</p:attrName>
                                        </p:attrNameLst>
                                      </p:cBhvr>
                                      <p:tavLst>
                                        <p:tav tm="0">
                                          <p:val>
                                            <p:strVal val="1+#ppt_w/2"/>
                                          </p:val>
                                        </p:tav>
                                        <p:tav tm="100000">
                                          <p:val>
                                            <p:strVal val="#ppt_x"/>
                                          </p:val>
                                        </p:tav>
                                      </p:tavLst>
                                    </p:anim>
                                    <p:anim calcmode="lin" valueType="num">
                                      <p:cBhvr additive="base">
                                        <p:cTn id="12" dur="1000" fill="hold"/>
                                        <p:tgtEl>
                                          <p:spTgt spid="26"/>
                                        </p:tgtEl>
                                        <p:attrNameLst>
                                          <p:attrName>ppt_y</p:attrName>
                                        </p:attrNameLst>
                                      </p:cBhvr>
                                      <p:tavLst>
                                        <p:tav tm="0">
                                          <p:val>
                                            <p:strVal val="0-#ppt_h/2"/>
                                          </p:val>
                                        </p:tav>
                                        <p:tav tm="100000">
                                          <p:val>
                                            <p:strVal val="#ppt_y"/>
                                          </p:val>
                                        </p:tav>
                                      </p:tavLst>
                                    </p:anim>
                                  </p:childTnLst>
                                </p:cTn>
                              </p:par>
                              <p:par>
                                <p:cTn id="13" presetID="2" presetClass="entr" presetSubtype="2" decel="100000"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anim calcmode="lin" valueType="num">
                                      <p:cBhvr additive="base">
                                        <p:cTn id="15" dur="1000" fill="hold"/>
                                        <p:tgtEl>
                                          <p:spTgt spid="28"/>
                                        </p:tgtEl>
                                        <p:attrNameLst>
                                          <p:attrName>ppt_x</p:attrName>
                                        </p:attrNameLst>
                                      </p:cBhvr>
                                      <p:tavLst>
                                        <p:tav tm="0">
                                          <p:val>
                                            <p:strVal val="1+#ppt_w/2"/>
                                          </p:val>
                                        </p:tav>
                                        <p:tav tm="100000">
                                          <p:val>
                                            <p:strVal val="#ppt_x"/>
                                          </p:val>
                                        </p:tav>
                                      </p:tavLst>
                                    </p:anim>
                                    <p:anim calcmode="lin" valueType="num">
                                      <p:cBhvr additive="base">
                                        <p:cTn id="16" dur="1000" fill="hold"/>
                                        <p:tgtEl>
                                          <p:spTgt spid="28"/>
                                        </p:tgtEl>
                                        <p:attrNameLst>
                                          <p:attrName>ppt_y</p:attrName>
                                        </p:attrNameLst>
                                      </p:cBhvr>
                                      <p:tavLst>
                                        <p:tav tm="0">
                                          <p:val>
                                            <p:strVal val="#ppt_y"/>
                                          </p:val>
                                        </p:tav>
                                        <p:tav tm="100000">
                                          <p:val>
                                            <p:strVal val="#ppt_y"/>
                                          </p:val>
                                        </p:tav>
                                      </p:tavLst>
                                    </p:anim>
                                  </p:childTnLst>
                                </p:cTn>
                              </p:par>
                              <p:par>
                                <p:cTn id="17" presetID="2" presetClass="entr" presetSubtype="4" decel="10000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1000" fill="hold"/>
                                        <p:tgtEl>
                                          <p:spTgt spid="16"/>
                                        </p:tgtEl>
                                        <p:attrNameLst>
                                          <p:attrName>ppt_x</p:attrName>
                                        </p:attrNameLst>
                                      </p:cBhvr>
                                      <p:tavLst>
                                        <p:tav tm="0">
                                          <p:val>
                                            <p:strVal val="#ppt_x"/>
                                          </p:val>
                                        </p:tav>
                                        <p:tav tm="100000">
                                          <p:val>
                                            <p:strVal val="#ppt_x"/>
                                          </p:val>
                                        </p:tav>
                                      </p:tavLst>
                                    </p:anim>
                                    <p:anim calcmode="lin" valueType="num">
                                      <p:cBhvr additive="base">
                                        <p:cTn id="20" dur="1000" fill="hold"/>
                                        <p:tgtEl>
                                          <p:spTgt spid="16"/>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2" presetClass="entr" presetSubtype="8" decel="95000" fill="hold" grpId="0" nodeType="afterEffect">
                                  <p:stCondLst>
                                    <p:cond delay="0"/>
                                  </p:stCondLst>
                                  <p:childTnLst>
                                    <p:set>
                                      <p:cBhvr>
                                        <p:cTn id="23" dur="1" fill="hold">
                                          <p:stCondLst>
                                            <p:cond delay="0"/>
                                          </p:stCondLst>
                                        </p:cTn>
                                        <p:tgtEl>
                                          <p:spTgt spid="29"/>
                                        </p:tgtEl>
                                        <p:attrNameLst>
                                          <p:attrName>style.visibility</p:attrName>
                                        </p:attrNameLst>
                                      </p:cBhvr>
                                      <p:to>
                                        <p:strVal val="visible"/>
                                      </p:to>
                                    </p:set>
                                    <p:anim calcmode="lin" valueType="num">
                                      <p:cBhvr additive="base">
                                        <p:cTn id="24" dur="1000" fill="hold"/>
                                        <p:tgtEl>
                                          <p:spTgt spid="29"/>
                                        </p:tgtEl>
                                        <p:attrNameLst>
                                          <p:attrName>ppt_x</p:attrName>
                                        </p:attrNameLst>
                                      </p:cBhvr>
                                      <p:tavLst>
                                        <p:tav tm="0">
                                          <p:val>
                                            <p:strVal val="0-#ppt_w/2"/>
                                          </p:val>
                                        </p:tav>
                                        <p:tav tm="100000">
                                          <p:val>
                                            <p:strVal val="#ppt_x"/>
                                          </p:val>
                                        </p:tav>
                                      </p:tavLst>
                                    </p:anim>
                                    <p:anim calcmode="lin" valueType="num">
                                      <p:cBhvr additive="base">
                                        <p:cTn id="25" dur="1000" fill="hold"/>
                                        <p:tgtEl>
                                          <p:spTgt spid="29"/>
                                        </p:tgtEl>
                                        <p:attrNameLst>
                                          <p:attrName>ppt_y</p:attrName>
                                        </p:attrNameLst>
                                      </p:cBhvr>
                                      <p:tavLst>
                                        <p:tav tm="0">
                                          <p:val>
                                            <p:strVal val="#ppt_y"/>
                                          </p:val>
                                        </p:tav>
                                        <p:tav tm="100000">
                                          <p:val>
                                            <p:strVal val="#ppt_y"/>
                                          </p:val>
                                        </p:tav>
                                      </p:tavLst>
                                    </p:anim>
                                  </p:childTnLst>
                                </p:cTn>
                              </p:par>
                            </p:childTnLst>
                          </p:cTn>
                        </p:par>
                        <p:par>
                          <p:cTn id="26" fill="hold">
                            <p:stCondLst>
                              <p:cond delay="2000"/>
                            </p:stCondLst>
                            <p:childTnLst>
                              <p:par>
                                <p:cTn id="27" presetID="53" presetClass="entr" presetSubtype="16" fill="hold" nodeType="afterEffect">
                                  <p:stCondLst>
                                    <p:cond delay="0"/>
                                  </p:stCondLst>
                                  <p:childTnLst>
                                    <p:set>
                                      <p:cBhvr>
                                        <p:cTn id="28" dur="1" fill="hold">
                                          <p:stCondLst>
                                            <p:cond delay="0"/>
                                          </p:stCondLst>
                                        </p:cTn>
                                        <p:tgtEl>
                                          <p:spTgt spid="38"/>
                                        </p:tgtEl>
                                        <p:attrNameLst>
                                          <p:attrName>style.visibility</p:attrName>
                                        </p:attrNameLst>
                                      </p:cBhvr>
                                      <p:to>
                                        <p:strVal val="visible"/>
                                      </p:to>
                                    </p:set>
                                    <p:anim calcmode="lin" valueType="num">
                                      <p:cBhvr>
                                        <p:cTn id="29" dur="500" fill="hold"/>
                                        <p:tgtEl>
                                          <p:spTgt spid="38"/>
                                        </p:tgtEl>
                                        <p:attrNameLst>
                                          <p:attrName>ppt_w</p:attrName>
                                        </p:attrNameLst>
                                      </p:cBhvr>
                                      <p:tavLst>
                                        <p:tav tm="0">
                                          <p:val>
                                            <p:fltVal val="0"/>
                                          </p:val>
                                        </p:tav>
                                        <p:tav tm="100000">
                                          <p:val>
                                            <p:strVal val="#ppt_w"/>
                                          </p:val>
                                        </p:tav>
                                      </p:tavLst>
                                    </p:anim>
                                    <p:anim calcmode="lin" valueType="num">
                                      <p:cBhvr>
                                        <p:cTn id="30" dur="500" fill="hold"/>
                                        <p:tgtEl>
                                          <p:spTgt spid="38"/>
                                        </p:tgtEl>
                                        <p:attrNameLst>
                                          <p:attrName>ppt_h</p:attrName>
                                        </p:attrNameLst>
                                      </p:cBhvr>
                                      <p:tavLst>
                                        <p:tav tm="0">
                                          <p:val>
                                            <p:fltVal val="0"/>
                                          </p:val>
                                        </p:tav>
                                        <p:tav tm="100000">
                                          <p:val>
                                            <p:strVal val="#ppt_h"/>
                                          </p:val>
                                        </p:tav>
                                      </p:tavLst>
                                    </p:anim>
                                    <p:animEffect transition="in" filter="fade">
                                      <p:cBhvr>
                                        <p:cTn id="31" dur="500"/>
                                        <p:tgtEl>
                                          <p:spTgt spid="38"/>
                                        </p:tgtEl>
                                      </p:cBhvr>
                                    </p:animEffect>
                                  </p:childTnLst>
                                </p:cTn>
                              </p:par>
                            </p:childTnLst>
                          </p:cTn>
                        </p:par>
                        <p:par>
                          <p:cTn id="32" fill="hold">
                            <p:stCondLst>
                              <p:cond delay="2500"/>
                            </p:stCondLst>
                            <p:childTnLst>
                              <p:par>
                                <p:cTn id="33" presetID="53" presetClass="entr" presetSubtype="16" fill="hold" nodeType="afterEffect">
                                  <p:stCondLst>
                                    <p:cond delay="0"/>
                                  </p:stCondLst>
                                  <p:childTnLst>
                                    <p:set>
                                      <p:cBhvr>
                                        <p:cTn id="34" dur="1" fill="hold">
                                          <p:stCondLst>
                                            <p:cond delay="0"/>
                                          </p:stCondLst>
                                        </p:cTn>
                                        <p:tgtEl>
                                          <p:spTgt spid="2"/>
                                        </p:tgtEl>
                                        <p:attrNameLst>
                                          <p:attrName>style.visibility</p:attrName>
                                        </p:attrNameLst>
                                      </p:cBhvr>
                                      <p:to>
                                        <p:strVal val="visible"/>
                                      </p:to>
                                    </p:set>
                                    <p:anim calcmode="lin" valueType="num">
                                      <p:cBhvr>
                                        <p:cTn id="35" dur="500" fill="hold"/>
                                        <p:tgtEl>
                                          <p:spTgt spid="2"/>
                                        </p:tgtEl>
                                        <p:attrNameLst>
                                          <p:attrName>ppt_w</p:attrName>
                                        </p:attrNameLst>
                                      </p:cBhvr>
                                      <p:tavLst>
                                        <p:tav tm="0">
                                          <p:val>
                                            <p:fltVal val="0"/>
                                          </p:val>
                                        </p:tav>
                                        <p:tav tm="100000">
                                          <p:val>
                                            <p:strVal val="#ppt_w"/>
                                          </p:val>
                                        </p:tav>
                                      </p:tavLst>
                                    </p:anim>
                                    <p:anim calcmode="lin" valueType="num">
                                      <p:cBhvr>
                                        <p:cTn id="36" dur="500" fill="hold"/>
                                        <p:tgtEl>
                                          <p:spTgt spid="2"/>
                                        </p:tgtEl>
                                        <p:attrNameLst>
                                          <p:attrName>ppt_h</p:attrName>
                                        </p:attrNameLst>
                                      </p:cBhvr>
                                      <p:tavLst>
                                        <p:tav tm="0">
                                          <p:val>
                                            <p:fltVal val="0"/>
                                          </p:val>
                                        </p:tav>
                                        <p:tav tm="100000">
                                          <p:val>
                                            <p:strVal val="#ppt_h"/>
                                          </p:val>
                                        </p:tav>
                                      </p:tavLst>
                                    </p:anim>
                                    <p:animEffect transition="in" filter="fade">
                                      <p:cBhvr>
                                        <p:cTn id="37" dur="500"/>
                                        <p:tgtEl>
                                          <p:spTgt spid="2"/>
                                        </p:tgtEl>
                                      </p:cBhvr>
                                    </p:animEffect>
                                  </p:childTnLst>
                                </p:cTn>
                              </p:par>
                            </p:childTnLst>
                          </p:cTn>
                        </p:par>
                        <p:par>
                          <p:cTn id="38" fill="hold">
                            <p:stCondLst>
                              <p:cond delay="3000"/>
                            </p:stCondLst>
                            <p:childTnLst>
                              <p:par>
                                <p:cTn id="39" presetID="53" presetClass="entr" presetSubtype="16" fill="hold" nodeType="after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p:cTn id="41" dur="500" fill="hold"/>
                                        <p:tgtEl>
                                          <p:spTgt spid="5"/>
                                        </p:tgtEl>
                                        <p:attrNameLst>
                                          <p:attrName>ppt_w</p:attrName>
                                        </p:attrNameLst>
                                      </p:cBhvr>
                                      <p:tavLst>
                                        <p:tav tm="0">
                                          <p:val>
                                            <p:fltVal val="0"/>
                                          </p:val>
                                        </p:tav>
                                        <p:tav tm="100000">
                                          <p:val>
                                            <p:strVal val="#ppt_w"/>
                                          </p:val>
                                        </p:tav>
                                      </p:tavLst>
                                    </p:anim>
                                    <p:anim calcmode="lin" valueType="num">
                                      <p:cBhvr>
                                        <p:cTn id="42" dur="500" fill="hold"/>
                                        <p:tgtEl>
                                          <p:spTgt spid="5"/>
                                        </p:tgtEl>
                                        <p:attrNameLst>
                                          <p:attrName>ppt_h</p:attrName>
                                        </p:attrNameLst>
                                      </p:cBhvr>
                                      <p:tavLst>
                                        <p:tav tm="0">
                                          <p:val>
                                            <p:fltVal val="0"/>
                                          </p:val>
                                        </p:tav>
                                        <p:tav tm="100000">
                                          <p:val>
                                            <p:strVal val="#ppt_h"/>
                                          </p:val>
                                        </p:tav>
                                      </p:tavLst>
                                    </p:anim>
                                    <p:animEffect transition="in" filter="fade">
                                      <p:cBhvr>
                                        <p:cTn id="43" dur="500"/>
                                        <p:tgtEl>
                                          <p:spTgt spid="5"/>
                                        </p:tgtEl>
                                      </p:cBhvr>
                                    </p:animEffect>
                                  </p:childTnLst>
                                </p:cTn>
                              </p:par>
                            </p:childTnLst>
                          </p:cTn>
                        </p:par>
                        <p:par>
                          <p:cTn id="44" fill="hold">
                            <p:stCondLst>
                              <p:cond delay="3500"/>
                            </p:stCondLst>
                            <p:childTnLst>
                              <p:par>
                                <p:cTn id="45" presetID="53" presetClass="entr" presetSubtype="16" fill="hold" nodeType="afterEffect">
                                  <p:stCondLst>
                                    <p:cond delay="0"/>
                                  </p:stCondLst>
                                  <p:childTnLst>
                                    <p:set>
                                      <p:cBhvr>
                                        <p:cTn id="46" dur="1" fill="hold">
                                          <p:stCondLst>
                                            <p:cond delay="0"/>
                                          </p:stCondLst>
                                        </p:cTn>
                                        <p:tgtEl>
                                          <p:spTgt spid="9"/>
                                        </p:tgtEl>
                                        <p:attrNameLst>
                                          <p:attrName>style.visibility</p:attrName>
                                        </p:attrNameLst>
                                      </p:cBhvr>
                                      <p:to>
                                        <p:strVal val="visible"/>
                                      </p:to>
                                    </p:set>
                                    <p:anim calcmode="lin" valueType="num">
                                      <p:cBhvr>
                                        <p:cTn id="47" dur="500" fill="hold"/>
                                        <p:tgtEl>
                                          <p:spTgt spid="9"/>
                                        </p:tgtEl>
                                        <p:attrNameLst>
                                          <p:attrName>ppt_w</p:attrName>
                                        </p:attrNameLst>
                                      </p:cBhvr>
                                      <p:tavLst>
                                        <p:tav tm="0">
                                          <p:val>
                                            <p:fltVal val="0"/>
                                          </p:val>
                                        </p:tav>
                                        <p:tav tm="100000">
                                          <p:val>
                                            <p:strVal val="#ppt_w"/>
                                          </p:val>
                                        </p:tav>
                                      </p:tavLst>
                                    </p:anim>
                                    <p:anim calcmode="lin" valueType="num">
                                      <p:cBhvr>
                                        <p:cTn id="48" dur="500" fill="hold"/>
                                        <p:tgtEl>
                                          <p:spTgt spid="9"/>
                                        </p:tgtEl>
                                        <p:attrNameLst>
                                          <p:attrName>ppt_h</p:attrName>
                                        </p:attrNameLst>
                                      </p:cBhvr>
                                      <p:tavLst>
                                        <p:tav tm="0">
                                          <p:val>
                                            <p:fltVal val="0"/>
                                          </p:val>
                                        </p:tav>
                                        <p:tav tm="100000">
                                          <p:val>
                                            <p:strVal val="#ppt_h"/>
                                          </p:val>
                                        </p:tav>
                                      </p:tavLst>
                                    </p:anim>
                                    <p:animEffect transition="in" filter="fade">
                                      <p:cBhvr>
                                        <p:cTn id="4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49" y="596348"/>
            <a:ext cx="10837863" cy="5856839"/>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第一单元  绩效管理系统设计</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二、绩效管理的基本概念</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绩效管理：是指为实现组织发展战略目标，采用科学的方法，通过对员工或组织的综合素质、态度行为和工作业绩的全面监测分析与考核评定 ，不断激励员工，改善组织行为，提高综合素质，充分调动员工的积极性、主动性、创造性，挖掘其潜力的活动过程。</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73100" y="556591"/>
            <a:ext cx="10845800" cy="5154613"/>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a:t>
            </a:r>
            <a:r>
              <a:rPr kumimoji="0" lang="en-US" altLang="zh-CN"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绩效管理的基本特征：</a:t>
            </a:r>
            <a:r>
              <a:rPr kumimoji="0" lang="en-US" altLang="zh-CN"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绩效管理的目标是不断改善组织氛围，优化作业环境，持续激励员工，提高组织效率。可以按公司、部门或小组目标定位，也可以按员工的个人目标定位。</a:t>
            </a:r>
            <a:r>
              <a:rPr kumimoji="0" lang="en-US" altLang="zh-CN"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绩效管理是企事业单位全员、全面、全过程的立体性的动态管理</a:t>
            </a:r>
            <a:r>
              <a:rPr kumimoji="0" lang="en-US" altLang="zh-CN"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绩效管理是企业人力资源管理制度的重要组成部分，也是生产经营活动正常运行的支持系统，它由一系列具体的工作环节所组成</a:t>
            </a:r>
            <a:r>
              <a:rPr kumimoji="0" lang="en-US" altLang="zh-CN"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4.</a:t>
            </a:r>
            <a:r>
              <a:rPr kumimoji="0" lang="zh-CN" altLang="en-US"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绩效管理是指一套正式的结构化的制度，考察员工的实际绩效，了解员工可能发展潜力，以期获得员工与组织的共同发展</a:t>
            </a:r>
            <a:r>
              <a:rPr kumimoji="0" lang="en-US" altLang="zh-CN"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5.</a:t>
            </a:r>
            <a:r>
              <a:rPr kumimoji="0" lang="zh-CN" altLang="en-US"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绩效管理是以考评制度为基础的人力资源管理的子系统，保证按期、按质、按量实现目标，还要考虑构建完善的更有效的激励员工、不算提升员工综合素质的运行机制</a:t>
            </a:r>
            <a:r>
              <a:rPr kumimoji="0" lang="en-US" altLang="zh-CN"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3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73100" y="574675"/>
            <a:ext cx="10845800" cy="5878513"/>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三、绩效管理的功能</a:t>
            </a: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b="1"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（一）企业层面的功能</a:t>
            </a: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诊断功能：绩效管理重要功能是它的组织诊断功能，探明组织中存在的问题和不足，为组织变革和组织发展提供依据 </a:t>
            </a:r>
            <a:endParaRPr kumimoji="0" lang="en-US" altLang="zh-CN"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监测功能：就是它的组织监测功能，在绩效管理过程中，各级主管必须对人力、物力、财力等资源的配置及其实际运行情况进行及时的监督、测定和考量，才能达到有效的组织、协调和控制，从而实现预定的绩效目标。</a:t>
            </a:r>
            <a:endParaRPr kumimoji="0" lang="en-US" altLang="zh-CN"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导向功能：是它的组织导向功能，不断改善组织氛围，促进员工与企业共同发展，以提高整体效率和经济效益。</a:t>
            </a:r>
            <a:endParaRPr kumimoji="0" lang="en-US" altLang="zh-CN"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4.</a:t>
            </a:r>
            <a:r>
              <a:rPr kumimoji="0" lang="zh-CN" altLang="en-US"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竞争功能：由于绩效管理总是跟薪酬奖励、晋升调配制度相关，所以优秀的希望更优秀，落后的不甘于落后，形成比赛和竞争，是企业和员工同时受益获利。</a:t>
            </a: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1600" b="1"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（二）员工层面的功能</a:t>
            </a: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激励功能  </a:t>
            </a:r>
            <a:r>
              <a:rPr kumimoji="0" lang="en-US" altLang="zh-CN"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规范功能 </a:t>
            </a:r>
            <a:r>
              <a:rPr kumimoji="0" lang="en-US" altLang="zh-CN"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发展功能 </a:t>
            </a:r>
            <a:r>
              <a:rPr kumimoji="0" lang="en-US" altLang="zh-CN"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4.</a:t>
            </a:r>
            <a:r>
              <a:rPr kumimoji="0" lang="zh-CN" altLang="en-US"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控制功能 </a:t>
            </a:r>
            <a:r>
              <a:rPr kumimoji="0" lang="en-US" altLang="zh-CN"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5.</a:t>
            </a:r>
            <a:r>
              <a:rPr kumimoji="0" lang="zh-CN" altLang="en-US"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沟通功能</a:t>
            </a: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1600" b="1"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（三）其他功能</a:t>
            </a: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在编制人力资源规划，考评企业整体素质时，必须掌握全部员工以及高层的智力素质、心理素质、知识素质、、品德素质、技能素质、经验素质方面的数据，特别重要人员的提升可能和潜力的数据</a:t>
            </a:r>
            <a:r>
              <a:rPr kumimoji="0" lang="en-US" altLang="zh-CN"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绩效管理数据在考评员工优缺点和确定其潜质方面具有重要意义</a:t>
            </a:r>
            <a:r>
              <a:rPr kumimoji="0" lang="en-US" altLang="zh-CN"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绩效管理所提供的数据资料，可以为调整劳动关系提供数据支持；还可以揭示组织中存在的问题，为企业生产经营管理诊断活动提供依据</a:t>
            </a: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1" y="536714"/>
            <a:ext cx="10837862" cy="5916474"/>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四、绩效管理系统与其他子系统的关系</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（一）绩效管理与工作分析的关系</a:t>
            </a:r>
            <a:endPar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sz="2000" dirty="0" smtClean="0">
                <a:solidFill>
                  <a:srgbClr val="002060"/>
                </a:solidFill>
                <a:latin typeface="黑体" pitchFamily="49" charset="-122"/>
                <a:ea typeface="黑体" pitchFamily="49" charset="-122"/>
                <a:cs typeface="+mj-cs"/>
              </a:rPr>
              <a:t>双向的影响关系，工作分析的结果会影响绩效管理系统的设计方式；绩效管理系统的结果反过来也会对工作分析产生影响。</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（二）绩效管理与招募甄选的关系</a:t>
            </a:r>
            <a:endPar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sz="2000" dirty="0" smtClean="0">
                <a:solidFill>
                  <a:srgbClr val="002060"/>
                </a:solidFill>
                <a:latin typeface="黑体" pitchFamily="49" charset="-122"/>
                <a:ea typeface="黑体" pitchFamily="49" charset="-122"/>
                <a:cs typeface="+mj-cs"/>
              </a:rPr>
              <a:t>根据绩效管理预测优秀员工的素质模型，以此来做被招聘人员的的筛选指标</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（三）绩效管理与培训开发的关系</a:t>
            </a:r>
            <a:endPar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sz="2000" dirty="0" smtClean="0">
                <a:solidFill>
                  <a:srgbClr val="002060"/>
                </a:solidFill>
                <a:latin typeface="黑体" pitchFamily="49" charset="-122"/>
                <a:ea typeface="黑体" pitchFamily="49" charset="-122"/>
                <a:cs typeface="+mj-cs"/>
              </a:rPr>
              <a:t>双向关系，两者都是对员工的行为进行引导的机制。培训开发的需求来源于绩效管理；绩效管理可以将培训前后的绩效效果进行考评，不断修改培训方案，从而提高培训的有效性</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（四）绩效管理与薪酬福利的关系</a:t>
            </a:r>
            <a:endPar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sz="2000" dirty="0" smtClean="0">
                <a:solidFill>
                  <a:srgbClr val="002060"/>
                </a:solidFill>
                <a:latin typeface="黑体" pitchFamily="49" charset="-122"/>
                <a:ea typeface="黑体" pitchFamily="49" charset="-122"/>
                <a:cs typeface="+mj-cs"/>
              </a:rPr>
              <a:t>绩效管理系统的设计应该与薪酬系统的设计保持逻辑上的一致</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（五）绩效管理与职位变动及解雇退休的关系</a:t>
            </a:r>
            <a:endPar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sz="2000" dirty="0" smtClean="0">
                <a:solidFill>
                  <a:srgbClr val="002060"/>
                </a:solidFill>
                <a:latin typeface="黑体" pitchFamily="49" charset="-122"/>
                <a:ea typeface="黑体" pitchFamily="49" charset="-122"/>
                <a:cs typeface="+mj-cs"/>
              </a:rPr>
              <a:t>当发现员工无法胜任现有工作时，作为职位变动或解雇的依据之一</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84213" y="775251"/>
            <a:ext cx="10845800" cy="5154613"/>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能力要求</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一、绩效管理的流程设计</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（一）绩效管理四阶段模型之一</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绩效计划  </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绩效监控  </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绩效考评  </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4.</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绩效反馈</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（二）绩效管理四阶段模型之二</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定义绩效  </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绩效考评  </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绩效反馈  </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4.</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绩效改善</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（三）绩效管理五阶段模型</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绩效计划  </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绩效沟通  </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绩效考评  </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4.</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绩效诊断  </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5.</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绩效总结</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84213" y="775251"/>
            <a:ext cx="10845800" cy="5677937"/>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（一）绩效管理四阶段模型之一</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绩效计划</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a:t>
            </a: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绩效管理过程的起点  </a:t>
            </a:r>
            <a:endPar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绩效监控：</a:t>
            </a: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绩效计划制定完毕，开始按照计划开展工作  </a:t>
            </a:r>
            <a:endPar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绩效考评：</a:t>
            </a: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在绩效管理周期结束时，依据事先制订的绩效计划，使用既定的、合理的考评方法与衡量技术，对员工的工作绩效进行评价的过程。  </a:t>
            </a:r>
            <a:endPar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4.</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绩效反馈：</a:t>
            </a: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绩效管理周期结束时，管理者与员工进行绩效评价面谈，使员工充分了解和接受绩效评价的结果，并由管理者指导员工在下一周期改进绩效的过程。</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0" y="556591"/>
            <a:ext cx="11138728" cy="5896597"/>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（二）绩效管理四阶段模型之二</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定义绩效</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a:t>
            </a: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t>
            </a:r>
            <a:r>
              <a:rPr lang="zh-CN" altLang="en-US" sz="2400" dirty="0" smtClean="0">
                <a:solidFill>
                  <a:srgbClr val="002060"/>
                </a:solidFill>
                <a:latin typeface="黑体" pitchFamily="49" charset="-122"/>
                <a:ea typeface="黑体" pitchFamily="49" charset="-122"/>
                <a:cs typeface="+mj-cs"/>
              </a:rPr>
              <a:t>即界定绩效的集体维度及各维度的内容和权重，也就是让各层次的员工都明白自己努力的目标，这是进行绩效考评的基础，也是绩效管理的关键。</a:t>
            </a:r>
            <a:endPar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绩效考评：</a:t>
            </a: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绩效管理系统的主体部分，表现为在定义绩效的基础上制定出一个健全合理的考评方案并实施绩效考评。考评方案：内容、方法、程序、组织者、考评主体、考评对象、考评结果的统计处理。 选择合适的考评方法、设计出可行的考表格是最关键也是最困难的工作</a:t>
            </a:r>
            <a:endPar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绩效反馈：</a:t>
            </a: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绩效考评结果反馈给员工本人，是为了让员工正确认识自我、评估自我 </a:t>
            </a:r>
            <a:endPar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4.</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绩效改善：</a:t>
            </a: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绩效有序改善和提高，使绩效管理上升到一个新的水平</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84213" y="576468"/>
            <a:ext cx="10845800" cy="5154613"/>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（三）绩效管理五阶段模型</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绩效计划：</a:t>
            </a: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在于帮助员工认清方向、明确目标 </a:t>
            </a:r>
            <a:endPar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绩效沟通：</a:t>
            </a: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主管与下属之间通过有效的沟通，可以对下属的工作进行必要的指导，帮助下属解决工作中遇到的困难核问题，绩效沟通和指导是绩效管理体系的灵魂 </a:t>
            </a:r>
            <a:endPar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绩效考评：</a:t>
            </a: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绩效管理活动的中心环节。 </a:t>
            </a:r>
            <a:endPar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4.</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绩效诊断：</a:t>
            </a: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对绩效管理中的各个环节和工作要素进行全面监测分析的过程。内容：管理制度、管理体系、考评指标体系、多考核者全面全过程  </a:t>
            </a:r>
            <a:endPar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5.</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绩效总结：</a:t>
            </a: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每一轮绩效管理活动结束，都要对绩效计划、绩效考评、绩效诊断等各项活动过程进行深入全面的总结，以改进和提高绩效</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84213" y="574675"/>
            <a:ext cx="10845800" cy="5878513"/>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二、绩效管理中的职责划分</a:t>
            </a: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（一）各级管理人员的职责</a:t>
            </a: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高层管理职责：</a:t>
            </a: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a:t>
            </a: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）确定部门主管绩效指标（</a:t>
            </a: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）考评（</a:t>
            </a: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）反馈与面谈</a:t>
            </a: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部门主管的职责</a:t>
            </a: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a:t>
            </a: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）确定班组主管指标（</a:t>
            </a: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）信息采集（</a:t>
            </a: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）考评（</a:t>
            </a: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4</a:t>
            </a:r>
            <a:r>
              <a:rPr kumimoji="0" lang="zh-CN" altLang="en-US"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）反馈与面谈</a:t>
            </a: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班组主管的职责</a:t>
            </a: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a:t>
            </a: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）确定员工的指标（</a:t>
            </a: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）信息采集（</a:t>
            </a: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）考评（</a:t>
            </a: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4</a:t>
            </a:r>
            <a:r>
              <a:rPr kumimoji="0" lang="zh-CN" altLang="en-US"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）反馈与面谈</a:t>
            </a: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（二）人力资源部门的职责</a:t>
            </a: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设计、试验，改进完善绩效管理制度，并向有关部门建议推广</a:t>
            </a: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在本部门认真执行绩效管理制度，起到示范作用</a:t>
            </a: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宣传绩效管理制度，说明意义、目的、方法与要求</a:t>
            </a: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4.</a:t>
            </a:r>
            <a:r>
              <a:rPr kumimoji="0" lang="zh-CN" altLang="en-US"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督促、检查各部门贯彻情况，培训绩效管理的人员</a:t>
            </a: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5.</a:t>
            </a:r>
            <a:r>
              <a:rPr kumimoji="0" lang="zh-CN" altLang="en-US"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收集反馈信息，提出改进方案和措施</a:t>
            </a: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6.</a:t>
            </a:r>
            <a:r>
              <a:rPr kumimoji="0" lang="zh-CN" altLang="en-US"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根据绩效结果，制定相应的开发计划，并提出相应的人力资源管理决策</a:t>
            </a: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1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84213" y="574675"/>
            <a:ext cx="10845800" cy="5878513"/>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t>
            </a:r>
            <a:r>
              <a:rPr lang="en-US" altLang="zh-CN" sz="2400" dirty="0" smtClean="0">
                <a:solidFill>
                  <a:srgbClr val="002060"/>
                </a:solidFill>
                <a:latin typeface="黑体" pitchFamily="49" charset="-122"/>
                <a:ea typeface="黑体" pitchFamily="49" charset="-122"/>
                <a:cs typeface="+mj-cs"/>
              </a:rPr>
              <a:t>   </a:t>
            </a: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第二单元   绩效管理制度与考评指标设计</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一、绩效管理制度的基本构成</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在企业单位中加强绩效管理的必要性和重要性</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对绩效管理的组织机构设置、职责范围、业务分工，以及相关人员的责任、权限、义务和要求作出具体的规定</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明确绩效管理的目标、程序和步骤，以及应当遵守的基本原则和要求</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4.</a:t>
            </a: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解释说明考评指标、标准体系及考评方法的依据和原理</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5.</a:t>
            </a: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详细规定绩效考评的类别、层次、期限</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6.</a:t>
            </a: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对绩效管理中的使用的报表格式、考评量表、统计口径、填写方法、评书撰写、上报期限，以及偏误的控制、剔除提出具体的要求</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lang="en-US" altLang="zh-CN" sz="2400" noProof="0" dirty="0" smtClean="0">
                <a:solidFill>
                  <a:srgbClr val="002060"/>
                </a:solidFill>
                <a:latin typeface="黑体" pitchFamily="49" charset="-122"/>
                <a:ea typeface="黑体" pitchFamily="49" charset="-122"/>
                <a:cs typeface="+mj-cs"/>
              </a:rPr>
              <a:t>【</a:t>
            </a:r>
            <a:r>
              <a:rPr lang="zh-CN" altLang="en-US" sz="2400" noProof="0" dirty="0" smtClean="0">
                <a:solidFill>
                  <a:srgbClr val="002060"/>
                </a:solidFill>
                <a:latin typeface="黑体" pitchFamily="49" charset="-122"/>
                <a:ea typeface="黑体" pitchFamily="49" charset="-122"/>
                <a:cs typeface="+mj-cs"/>
              </a:rPr>
              <a:t>接下页</a:t>
            </a:r>
            <a:r>
              <a:rPr lang="en-US" altLang="zh-CN" sz="2400" noProof="0" dirty="0" smtClean="0">
                <a:solidFill>
                  <a:srgbClr val="002060"/>
                </a:solidFill>
                <a:latin typeface="黑体" pitchFamily="49" charset="-122"/>
                <a:ea typeface="黑体" pitchFamily="49" charset="-122"/>
                <a:cs typeface="+mj-cs"/>
              </a:rPr>
              <a:t>】</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i="0" u="none" strike="noStrike" kern="1200" cap="none" spc="0" normalizeH="0" baseline="0" noProof="0" dirty="0">
                <a:ln>
                  <a:noFill/>
                </a:ln>
                <a:solidFill>
                  <a:srgbClr val="2980B9"/>
                </a:solidFill>
                <a:effectLst/>
                <a:uLnTx/>
                <a:uFillTx/>
                <a:latin typeface="华文中宋" panose="02010600040101010101" charset="-122"/>
                <a:ea typeface="华文中宋" panose="02010600040101010101" charset="-122"/>
                <a:cs typeface="+mn-cs"/>
              </a:rPr>
              <a:t>北京市丰台区成人职业技能培训学校</a:t>
            </a:r>
          </a:p>
        </p:txBody>
      </p:sp>
      <p:sp>
        <p:nvSpPr>
          <p:cNvPr id="11" name="任意多边形: 形状 10"/>
          <p:cNvSpPr/>
          <p:nvPr/>
        </p:nvSpPr>
        <p:spPr>
          <a:xfrm rot="2700000">
            <a:off x="10339062" y="252702"/>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951539" y="252702"/>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581795" y="25333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Text Box 3"/>
          <p:cNvSpPr txBox="1">
            <a:spLocks noChangeArrowheads="1"/>
          </p:cNvSpPr>
          <p:nvPr/>
        </p:nvSpPr>
        <p:spPr bwMode="auto">
          <a:xfrm>
            <a:off x="2090737" y="2644247"/>
            <a:ext cx="8010526" cy="696567"/>
          </a:xfrm>
          <a:prstGeom prst="rect">
            <a:avLst/>
          </a:prstGeom>
          <a:noFill/>
          <a:ln w="9525">
            <a:noFill/>
            <a:miter lim="800000"/>
            <a:headEnd/>
            <a:tailEnd/>
          </a:ln>
        </p:spPr>
        <p:txBody>
          <a:bodyPr lIns="80229" tIns="40115" rIns="80229" bIns="40115">
            <a:spAutoFit/>
          </a:bodyPr>
          <a:lstStyle/>
          <a:p>
            <a:pPr algn="ctr">
              <a:spcBef>
                <a:spcPct val="50000"/>
              </a:spcBef>
            </a:pPr>
            <a:r>
              <a:rPr lang="zh-CN" altLang="en-US" sz="4000" b="1" dirty="0">
                <a:solidFill>
                  <a:srgbClr val="002060"/>
                </a:solidFill>
                <a:latin typeface="黑体" pitchFamily="49" charset="-122"/>
                <a:ea typeface="黑体" pitchFamily="49" charset="-122"/>
              </a:rPr>
              <a:t>第四章  绩效管理</a:t>
            </a:r>
          </a:p>
        </p:txBody>
      </p:sp>
      <p:sp>
        <p:nvSpPr>
          <p:cNvPr id="10" name="Rectangle 4"/>
          <p:cNvSpPr txBox="1">
            <a:spLocks noChangeArrowheads="1"/>
          </p:cNvSpPr>
          <p:nvPr/>
        </p:nvSpPr>
        <p:spPr bwMode="auto">
          <a:xfrm>
            <a:off x="2981740" y="1298575"/>
            <a:ext cx="6221896" cy="817562"/>
          </a:xfrm>
          <a:prstGeom prst="rect">
            <a:avLst/>
          </a:prstGeom>
          <a:noFill/>
          <a:ln w="9525">
            <a:noFill/>
            <a:miter lim="800000"/>
            <a:headEnd/>
            <a:tailEnd/>
          </a:ln>
        </p:spPr>
        <p:txBody>
          <a:bodyPr lIns="80229" tIns="40115" rIns="80229" bIns="40115" anchor="ctr"/>
          <a:lstStyle/>
          <a:p>
            <a:pPr algn="ctr">
              <a:lnSpc>
                <a:spcPct val="150000"/>
              </a:lnSpc>
            </a:pPr>
            <a:r>
              <a:rPr lang="zh-CN" altLang="en-US" sz="2400" b="1" dirty="0">
                <a:solidFill>
                  <a:srgbClr val="002060"/>
                </a:solidFill>
                <a:ea typeface="黑体" pitchFamily="49" charset="-122"/>
              </a:rPr>
              <a:t>职业资格培训</a:t>
            </a:r>
            <a:br>
              <a:rPr lang="zh-CN" altLang="en-US" sz="2400" b="1" dirty="0">
                <a:solidFill>
                  <a:srgbClr val="002060"/>
                </a:solidFill>
                <a:ea typeface="黑体" pitchFamily="49" charset="-122"/>
              </a:rPr>
            </a:br>
            <a:r>
              <a:rPr lang="zh-CN" altLang="en-US" sz="2400" b="1" dirty="0">
                <a:solidFill>
                  <a:srgbClr val="002060"/>
                </a:solidFill>
                <a:ea typeface="黑体" pitchFamily="49" charset="-122"/>
              </a:rPr>
              <a:t>企业人力资源管理师（四级）讲义</a:t>
            </a:r>
          </a:p>
        </p:txBody>
      </p:sp>
      <p:sp>
        <p:nvSpPr>
          <p:cNvPr id="14" name="Text Box 3"/>
          <p:cNvSpPr txBox="1">
            <a:spLocks noChangeArrowheads="1"/>
          </p:cNvSpPr>
          <p:nvPr/>
        </p:nvSpPr>
        <p:spPr bwMode="auto">
          <a:xfrm>
            <a:off x="6096000" y="4888281"/>
            <a:ext cx="3402013" cy="450345"/>
          </a:xfrm>
          <a:prstGeom prst="rect">
            <a:avLst/>
          </a:prstGeom>
          <a:noFill/>
          <a:ln w="9525">
            <a:noFill/>
            <a:miter lim="800000"/>
            <a:headEnd/>
            <a:tailEnd/>
          </a:ln>
        </p:spPr>
        <p:txBody>
          <a:bodyPr lIns="80229" tIns="40115" rIns="80229" bIns="40115">
            <a:spAutoFit/>
          </a:bodyPr>
          <a:lstStyle/>
          <a:p>
            <a:pPr algn="ctr">
              <a:spcBef>
                <a:spcPct val="50000"/>
              </a:spcBef>
            </a:pPr>
            <a:r>
              <a:rPr lang="zh-CN" altLang="en-US" sz="2400" b="1" dirty="0">
                <a:solidFill>
                  <a:srgbClr val="002060"/>
                </a:solidFill>
                <a:latin typeface="黑体" pitchFamily="49" charset="-122"/>
                <a:ea typeface="黑体" pitchFamily="49" charset="-122"/>
              </a:rPr>
              <a:t>主讲：周润芝</a:t>
            </a: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84213" y="574675"/>
            <a:ext cx="10845800" cy="5878513"/>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第二单元   绩效管理制度与考评指标设计</a:t>
            </a:r>
            <a: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一、绩效管理制度的基本构成</a:t>
            </a:r>
            <a: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7.</a:t>
            </a:r>
            <a:r>
              <a:rPr kumimoji="0" lang="zh-CN" altLang="en-US"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对绩效考评结果的应用原则和要求，以及与之配套的薪酬奖励、人事调整、晋升培训等规章制度的贯彻实施和相关政策的兑现办法做出明确的规定</a:t>
            </a:r>
            <a: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8.</a:t>
            </a:r>
            <a:r>
              <a:rPr kumimoji="0" lang="zh-CN" altLang="en-US"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对各个职能和业务部门年度绩效管理总结、表彰活动做出原则规定</a:t>
            </a:r>
            <a: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9.</a:t>
            </a:r>
            <a:r>
              <a:rPr kumimoji="0" lang="zh-CN" altLang="en-US"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员工申诉的权利、具体程序、管理办法作出详细的规定</a:t>
            </a:r>
            <a: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10.</a:t>
            </a:r>
            <a:r>
              <a:rPr kumimoji="0" lang="zh-CN" altLang="en-US"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对绩效管理制度的解释、实施和修改等其他有关问题作出必要的说明</a:t>
            </a:r>
            <a: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7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0" y="496956"/>
            <a:ext cx="10598702" cy="5956232"/>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二、起草绩效管理制度的基本要求</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全面性与完整性</a:t>
            </a:r>
            <a:endPar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dirty="0" smtClean="0">
                <a:solidFill>
                  <a:srgbClr val="002060"/>
                </a:solidFill>
                <a:latin typeface="黑体" pitchFamily="49" charset="-122"/>
                <a:ea typeface="黑体" pitchFamily="49" charset="-122"/>
                <a:cs typeface="+mj-cs"/>
              </a:rPr>
              <a:t>这是绩效管理的多为性带来的要求，必须包括影响工作绩效的各种因素</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相关性与有效性</a:t>
            </a:r>
            <a:endPar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dirty="0" smtClean="0">
                <a:solidFill>
                  <a:srgbClr val="002060"/>
                </a:solidFill>
                <a:latin typeface="黑体" pitchFamily="49" charset="-122"/>
                <a:ea typeface="黑体" pitchFamily="49" charset="-122"/>
                <a:cs typeface="+mj-cs"/>
              </a:rPr>
              <a:t>这是对绩效管理制度在内容上的要求，一切要切实保障绩效管理的效度</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明确性与具体性</a:t>
            </a:r>
            <a:endPar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dirty="0" smtClean="0">
                <a:solidFill>
                  <a:srgbClr val="002060"/>
                </a:solidFill>
                <a:latin typeface="黑体" pitchFamily="49" charset="-122"/>
                <a:ea typeface="黑体" pitchFamily="49" charset="-122"/>
                <a:cs typeface="+mj-cs"/>
              </a:rPr>
              <a:t>这是对绩效管理标准的要求，如果考评标准含混不清，抽象深奥，则无法使用</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4.</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可操作性与精确性</a:t>
            </a:r>
            <a:endPar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dirty="0" smtClean="0">
                <a:solidFill>
                  <a:srgbClr val="002060"/>
                </a:solidFill>
                <a:latin typeface="黑体" pitchFamily="49" charset="-122"/>
                <a:ea typeface="黑体" pitchFamily="49" charset="-122"/>
                <a:cs typeface="+mj-cs"/>
              </a:rPr>
              <a:t>考评标准必须便于操作可直接测量，</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5.</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原则一致性与可靠性</a:t>
            </a:r>
            <a:endPar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这是对绩效管理标准在适用程度上的要求，考评标准应适用相同类型的所有员工</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6.</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公正性与客观性</a:t>
            </a:r>
            <a:endPar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dirty="0" smtClean="0">
                <a:solidFill>
                  <a:srgbClr val="002060"/>
                </a:solidFill>
                <a:latin typeface="黑体" pitchFamily="49" charset="-122"/>
                <a:ea typeface="黑体" pitchFamily="49" charset="-122"/>
                <a:cs typeface="+mj-cs"/>
              </a:rPr>
              <a:t>这是对绩效管理的执行实施过程的要求，必须保证科学性、合理性、公平性，剔除个人偏好等感情因素</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7.</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民主性与透明度</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0" y="576262"/>
            <a:ext cx="10837863" cy="5876925"/>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能力要求</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一、绩效考评指标的设计</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（一）指标的类型</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根据绩效的内容：能力指标、态度指标、结果指标</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根据重要程度：关键绩效指标、一般绩效指标、否决</a:t>
            </a:r>
            <a:r>
              <a:rPr lang="zh-CN" altLang="en-US" sz="2800" dirty="0" smtClean="0">
                <a:solidFill>
                  <a:srgbClr val="002060"/>
                </a:solidFill>
                <a:latin typeface="黑体" pitchFamily="49" charset="-122"/>
                <a:ea typeface="黑体" pitchFamily="49" charset="-122"/>
                <a:cs typeface="+mj-cs"/>
              </a:rPr>
              <a:t>指标</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可量化程度：定量指标、定性指标</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4.</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根据考评的属性：主观判断指标、客观考评指标</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0" y="576262"/>
            <a:ext cx="10837863" cy="5876925"/>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（一）指标的类型</a:t>
            </a: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根据绩效的内容：能力指标、态度指标、结果指标</a:t>
            </a: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能力指标：</a:t>
            </a:r>
            <a:r>
              <a:rPr kumimoji="0" lang="zh-CN" altLang="en-US" sz="245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基于工作能力或胜任力提炼出来的考评指标，如沟通协调能力、组织领导能力、执行能力等，采用定性的方式进行考评；反映工作过程</a:t>
            </a:r>
            <a:endParaRPr kumimoji="0" lang="en-US" altLang="zh-CN" sz="245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endParaRPr lang="en-US" altLang="zh-CN" sz="245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sz="2450" dirty="0" smtClean="0">
                <a:solidFill>
                  <a:srgbClr val="002060"/>
                </a:solidFill>
                <a:latin typeface="黑体" pitchFamily="49" charset="-122"/>
                <a:ea typeface="黑体" pitchFamily="49" charset="-122"/>
                <a:cs typeface="+mj-cs"/>
              </a:rPr>
              <a:t>态度指标：针对实现工作目标具有重要影响的态度进行考评，常见的态度指标包括责任意识、合作意识、纪律性等，主要采用定性的方式；反映工作过程</a:t>
            </a:r>
            <a:endParaRPr lang="en-US" altLang="zh-CN" sz="245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endPar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结果指标：是绩效考评的核心，结果类指标可以从成本、产出、效率、效果等多个方面进行衡量，采用定量的方式进行考评；反映了工作的成绩或效果</a:t>
            </a: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0" y="576262"/>
            <a:ext cx="10837863" cy="5876925"/>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（一）指标的类型</a:t>
            </a: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根据重要程度：关键绩效指标、一般绩效指标、否决</a:t>
            </a:r>
            <a:r>
              <a:rPr lang="zh-CN" altLang="en-US" sz="2450" dirty="0" smtClean="0">
                <a:solidFill>
                  <a:srgbClr val="002060"/>
                </a:solidFill>
                <a:latin typeface="黑体" pitchFamily="49" charset="-122"/>
                <a:ea typeface="黑体" pitchFamily="49" charset="-122"/>
                <a:cs typeface="+mj-cs"/>
              </a:rPr>
              <a:t>指标</a:t>
            </a:r>
            <a:endParaRPr lang="en-US" altLang="zh-CN" sz="245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关键绩效指标：</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是衡量企业战略实施效果的指标，是企业战略目标经层层分解产生的可操作性的指标体系，体现了对组织战略目标的增值作用。关键绩效指标虽然重要，但并非绩效指标的全部，尤其是一些支持性部门，如人力、财务等部门，绩效更多来源于部门职能或职责。</a:t>
            </a:r>
            <a:endPar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sz="2450" dirty="0" smtClean="0">
                <a:solidFill>
                  <a:srgbClr val="002060"/>
                </a:solidFill>
                <a:latin typeface="黑体" pitchFamily="49" charset="-122"/>
                <a:ea typeface="黑体" pitchFamily="49" charset="-122"/>
                <a:cs typeface="+mj-cs"/>
              </a:rPr>
              <a:t>一般绩效指标：</a:t>
            </a:r>
            <a:r>
              <a:rPr lang="zh-CN" altLang="en-US" sz="2000" dirty="0" smtClean="0">
                <a:solidFill>
                  <a:srgbClr val="002060"/>
                </a:solidFill>
                <a:latin typeface="黑体" pitchFamily="49" charset="-122"/>
                <a:ea typeface="黑体" pitchFamily="49" charset="-122"/>
                <a:cs typeface="+mj-cs"/>
              </a:rPr>
              <a:t>影响企业基础管理的一些指标，体现对企业个层次的履行规定与职责的基础管理要求。来源于部门或个人的职责，是关键绩效指标得以实现的保障。</a:t>
            </a:r>
            <a:endParaRPr lang="en-US" altLang="zh-CN" sz="200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否决指标：</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如果它所对应的工作没有做好，将对企业带来直接且严重的后果。如安全指标作为否决指标，一旦安全出问题，绩效为</a:t>
            </a:r>
            <a:r>
              <a:rPr lang="zh-CN" altLang="en-US" sz="2000" dirty="0" smtClean="0">
                <a:solidFill>
                  <a:srgbClr val="002060"/>
                </a:solidFill>
                <a:latin typeface="黑体" pitchFamily="49" charset="-122"/>
                <a:ea typeface="黑体" pitchFamily="49" charset="-122"/>
                <a:cs typeface="+mj-cs"/>
              </a:rPr>
              <a:t>零</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0" y="576262"/>
            <a:ext cx="10837863" cy="5876925"/>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（一）指标的类型</a:t>
            </a: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可量化程度：定量指标、定性指标</a:t>
            </a: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定量指标：是指通过数据计算分析形成考评结果的指标，如销售利润、顾客满意度、产品数量，考评以数据结果为基础，有助于客观地对指标进行考评</a:t>
            </a:r>
            <a:endPar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endParaRPr lang="en-US" altLang="zh-CN" sz="245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sz="2450" dirty="0" smtClean="0">
                <a:solidFill>
                  <a:srgbClr val="002060"/>
                </a:solidFill>
                <a:latin typeface="黑体" pitchFamily="49" charset="-122"/>
                <a:ea typeface="黑体" pitchFamily="49" charset="-122"/>
                <a:cs typeface="+mj-cs"/>
              </a:rPr>
              <a:t>定性指标：是指无法通过数据计算分析考评内容，需对考评对象进行客观描述和分析来反映考评结果的指标，常见的有能力类的和态度类的指标。为了使定性指标的考评尽量客观，常常采取定量化的方式予以转换，具体方式是将定性指标设定出不同级别的考评标准，并对每一种标准进行详细的描述，为考评主体在考核该指标时提供有效的参考。</a:t>
            </a: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0" y="576262"/>
            <a:ext cx="10837863" cy="5876925"/>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（一）指标的类型</a:t>
            </a: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4.</a:t>
            </a:r>
            <a:r>
              <a:rPr kumimoji="0" lang="zh-CN" altLang="en-US"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根据考评的属性：主观判断指标、客观考评指标</a:t>
            </a: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主观判断指标：是指需要由考评主体根据自身的认知和感受对被考评者的绩效进行打分的指标；一般定性指标属于主观判断指标</a:t>
            </a:r>
            <a:endPar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endParaRPr lang="en-US" altLang="zh-CN" sz="245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sz="2450" dirty="0" smtClean="0">
                <a:solidFill>
                  <a:srgbClr val="002060"/>
                </a:solidFill>
                <a:latin typeface="黑体" pitchFamily="49" charset="-122"/>
                <a:ea typeface="黑体" pitchFamily="49" charset="-122"/>
                <a:cs typeface="+mj-cs"/>
              </a:rPr>
              <a:t>客观考评指标：无须考评主体进行考评，有客观数据予以支撑。一些定量指标属于客观考评指标</a:t>
            </a: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0" y="576262"/>
            <a:ext cx="10837863" cy="5876925"/>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一、绩效考评指标的设计</a:t>
            </a: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（二）绩效考评指标设计的依据</a:t>
            </a: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绩效考评的目的：</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根据绩效考评的目的对可能的绩效考评指标进行选择是非常重要的。</a:t>
            </a:r>
            <a:endPar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被考评人员所承担的工作内容和绩效标准</a:t>
            </a:r>
            <a:r>
              <a:rPr lang="zh-CN" altLang="en-US" sz="2450" dirty="0" smtClean="0">
                <a:solidFill>
                  <a:srgbClr val="002060"/>
                </a:solidFill>
                <a:latin typeface="黑体" pitchFamily="49" charset="-122"/>
                <a:ea typeface="黑体" pitchFamily="49" charset="-122"/>
                <a:cs typeface="+mj-cs"/>
              </a:rPr>
              <a:t>：</a:t>
            </a:r>
            <a:r>
              <a:rPr lang="zh-CN" altLang="en-US" sz="2000" dirty="0" smtClean="0">
                <a:solidFill>
                  <a:srgbClr val="002060"/>
                </a:solidFill>
                <a:latin typeface="黑体" pitchFamily="49" charset="-122"/>
                <a:ea typeface="黑体" pitchFamily="49" charset="-122"/>
                <a:cs typeface="+mj-cs"/>
              </a:rPr>
              <a:t>每一名被考评人员的工作内容和绩效标准都是通过将企业的总目标分解成分目标落实到各个部门，再进行进一步的分工而确定。每一个职位上的员工都应有明确的工作内容和绩效标准，以确保工作的顺利进行和工作目标的实现。绩效考评指标就应体现这些内容和标准，从时间、数量、质量上赋予考评指标一定的内涵，准确的引导员工的行为，使员工的行为与组织的目标一致。</a:t>
            </a:r>
            <a:endPar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取得考评所需信息的便利程度：</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为了使绩效考评工作能够顺利进行，应能够方便地获取与考评指标相关的统计资料或其他信息。信息来源必须稳定可靠，获取信息的方式应简单可行</a:t>
            </a: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4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0" y="675860"/>
            <a:ext cx="10837863" cy="5154613"/>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能力要求</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二、绩效考评权重的计算</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（一）专家经验判断法</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（二）排序法</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（三）层次分析法</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0" y="675860"/>
            <a:ext cx="10837863" cy="5154613"/>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能力要求</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二、绩效考评权重的计算</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（一）专家经验判断法</a:t>
            </a:r>
            <a:endPar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sz="2000" dirty="0" smtClean="0">
                <a:solidFill>
                  <a:srgbClr val="002060"/>
                </a:solidFill>
                <a:latin typeface="黑体" pitchFamily="49" charset="-122"/>
                <a:ea typeface="黑体" pitchFamily="49" charset="-122"/>
                <a:cs typeface="+mj-cs"/>
              </a:rPr>
              <a:t>是最简单的权重确定方法。是决策个人根据自己的经验和对各项考评指标重要程度的认知，或从引导意图出发，对各项考评指标的权重进行分配。有时候决策者也会召集一些人讨论，听取大家的意见，然后由决策者确定权重的大小。</a:t>
            </a:r>
            <a:endParaRPr lang="en-US" altLang="zh-CN" sz="200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这种方法基本上基于个人的经验决策，往往带有片面性，对于比较简单的绩效考评工作，这种办法花费的时间和精力比较少，容易被接受。应用时注意的问题是要召集集体利益冲突的各方面进行充分讨论，平衡各种不同的意见，避免专断的行为</a:t>
            </a:r>
            <a:endPar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sz="2000" dirty="0" smtClean="0">
                <a:solidFill>
                  <a:srgbClr val="002060"/>
                </a:solidFill>
                <a:latin typeface="黑体" pitchFamily="49" charset="-122"/>
                <a:ea typeface="黑体" pitchFamily="49" charset="-122"/>
                <a:cs typeface="+mj-cs"/>
              </a:rPr>
              <a:t>现行的许多绩效考核都采用这种方式</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ws_1C9"/>
          <p:cNvPicPr>
            <a:picLocks noChangeAspect="1" noChangeArrowheads="1"/>
          </p:cNvPicPr>
          <p:nvPr/>
        </p:nvPicPr>
        <p:blipFill>
          <a:blip r:embed="rId2" cstate="print"/>
          <a:srcRect/>
          <a:stretch>
            <a:fillRect/>
          </a:stretch>
        </p:blipFill>
        <p:spPr bwMode="auto">
          <a:xfrm>
            <a:off x="1439333" y="1765300"/>
            <a:ext cx="10312400" cy="4343400"/>
          </a:xfrm>
          <a:prstGeom prst="rect">
            <a:avLst/>
          </a:prstGeom>
          <a:noFill/>
          <a:ln w="9525">
            <a:noFill/>
            <a:miter lim="800000"/>
            <a:headEnd/>
            <a:tailEnd/>
          </a:ln>
        </p:spPr>
      </p:pic>
      <p:sp>
        <p:nvSpPr>
          <p:cNvPr id="8195" name="Text Box 3"/>
          <p:cNvSpPr txBox="1">
            <a:spLocks noChangeArrowheads="1"/>
          </p:cNvSpPr>
          <p:nvPr/>
        </p:nvSpPr>
        <p:spPr bwMode="auto">
          <a:xfrm>
            <a:off x="4999567" y="3206750"/>
            <a:ext cx="923330" cy="230832"/>
          </a:xfrm>
          <a:prstGeom prst="rect">
            <a:avLst/>
          </a:prstGeom>
          <a:noFill/>
          <a:ln w="9525">
            <a:noFill/>
            <a:miter lim="800000"/>
            <a:headEnd/>
            <a:tailEnd/>
          </a:ln>
        </p:spPr>
        <p:txBody>
          <a:bodyPr wrap="none" lIns="0" tIns="0" rIns="0" bIns="0">
            <a:spAutoFit/>
          </a:bodyPr>
          <a:lstStyle/>
          <a:p>
            <a:pPr eaLnBrk="1" hangingPunct="1">
              <a:lnSpc>
                <a:spcPts val="1800"/>
              </a:lnSpc>
            </a:pPr>
            <a:r>
              <a:rPr lang="zh-CN" altLang="en-US" sz="1800" dirty="0">
                <a:solidFill>
                  <a:srgbClr val="002060"/>
                </a:solidFill>
                <a:ea typeface="黑体" pitchFamily="49" charset="-122"/>
              </a:rPr>
              <a:t>绩效计划</a:t>
            </a:r>
          </a:p>
        </p:txBody>
      </p:sp>
      <p:sp>
        <p:nvSpPr>
          <p:cNvPr id="8196" name="Text Box 4"/>
          <p:cNvSpPr txBox="1">
            <a:spLocks noChangeArrowheads="1"/>
          </p:cNvSpPr>
          <p:nvPr/>
        </p:nvSpPr>
        <p:spPr bwMode="auto">
          <a:xfrm>
            <a:off x="2516717" y="755652"/>
            <a:ext cx="7308927" cy="2680221"/>
          </a:xfrm>
          <a:prstGeom prst="rect">
            <a:avLst/>
          </a:prstGeom>
          <a:noFill/>
          <a:ln w="9525">
            <a:noFill/>
            <a:miter lim="800000"/>
            <a:headEnd/>
            <a:tailEnd/>
          </a:ln>
        </p:spPr>
        <p:txBody>
          <a:bodyPr wrap="square" lIns="0" tIns="0" rIns="0" bIns="0">
            <a:spAutoFit/>
          </a:bodyPr>
          <a:lstStyle/>
          <a:p>
            <a:pPr eaLnBrk="1" hangingPunct="1">
              <a:lnSpc>
                <a:spcPts val="4013"/>
              </a:lnSpc>
              <a:tabLst>
                <a:tab pos="3416300" algn="l"/>
                <a:tab pos="4394200" algn="l"/>
              </a:tabLst>
            </a:pPr>
            <a:r>
              <a:rPr lang="zh-CN" altLang="en-US" sz="3600" dirty="0">
                <a:solidFill>
                  <a:srgbClr val="002060"/>
                </a:solidFill>
                <a:ea typeface="黑体" pitchFamily="49" charset="-122"/>
              </a:rPr>
              <a:t>绩效管理</a:t>
            </a:r>
            <a:r>
              <a:rPr lang="zh-CN" altLang="en-US" sz="3600" dirty="0">
                <a:solidFill>
                  <a:srgbClr val="002060"/>
                </a:solidFill>
                <a:latin typeface="Times New Roman" pitchFamily="18" charset="0"/>
              </a:rPr>
              <a:t>≠</a:t>
            </a:r>
            <a:r>
              <a:rPr lang="zh-CN" altLang="en-US" sz="3600" dirty="0">
                <a:solidFill>
                  <a:srgbClr val="002060"/>
                </a:solidFill>
                <a:latin typeface="黑体" pitchFamily="49" charset="-122"/>
                <a:ea typeface="黑体" pitchFamily="49" charset="-122"/>
              </a:rPr>
              <a:t>绩效考核</a:t>
            </a:r>
          </a:p>
          <a:p>
            <a:pPr eaLnBrk="1" hangingPunct="1">
              <a:lnSpc>
                <a:spcPts val="1000"/>
              </a:lnSpc>
              <a:tabLst>
                <a:tab pos="3416300" algn="l"/>
                <a:tab pos="4394200" algn="l"/>
              </a:tabLst>
            </a:pPr>
            <a:endParaRPr lang="zh-CN" altLang="en-US" sz="3600" dirty="0">
              <a:solidFill>
                <a:srgbClr val="002060"/>
              </a:solidFill>
              <a:latin typeface="黑体" pitchFamily="49" charset="-122"/>
              <a:ea typeface="黑体" pitchFamily="49" charset="-122"/>
            </a:endParaRPr>
          </a:p>
          <a:p>
            <a:pPr eaLnBrk="1" hangingPunct="1">
              <a:lnSpc>
                <a:spcPts val="1000"/>
              </a:lnSpc>
              <a:tabLst>
                <a:tab pos="3416300" algn="l"/>
                <a:tab pos="4394200" algn="l"/>
              </a:tabLst>
            </a:pPr>
            <a:endParaRPr lang="zh-CN" altLang="en-US" sz="3600" dirty="0">
              <a:solidFill>
                <a:srgbClr val="002060"/>
              </a:solidFill>
              <a:latin typeface="黑体" pitchFamily="49" charset="-122"/>
              <a:ea typeface="黑体" pitchFamily="49" charset="-122"/>
            </a:endParaRPr>
          </a:p>
          <a:p>
            <a:pPr eaLnBrk="1" hangingPunct="1">
              <a:lnSpc>
                <a:spcPts val="1000"/>
              </a:lnSpc>
              <a:tabLst>
                <a:tab pos="3416300" algn="l"/>
                <a:tab pos="4394200" algn="l"/>
              </a:tabLst>
            </a:pPr>
            <a:endParaRPr lang="zh-CN" altLang="en-US" sz="3600" dirty="0">
              <a:solidFill>
                <a:srgbClr val="002060"/>
              </a:solidFill>
              <a:latin typeface="黑体" pitchFamily="49" charset="-122"/>
              <a:ea typeface="黑体" pitchFamily="49" charset="-122"/>
            </a:endParaRPr>
          </a:p>
          <a:p>
            <a:pPr eaLnBrk="1" hangingPunct="1">
              <a:lnSpc>
                <a:spcPts val="1000"/>
              </a:lnSpc>
              <a:tabLst>
                <a:tab pos="3416300" algn="l"/>
                <a:tab pos="4394200" algn="l"/>
              </a:tabLst>
            </a:pPr>
            <a:endParaRPr lang="zh-CN" altLang="en-US" sz="3600" dirty="0">
              <a:solidFill>
                <a:srgbClr val="002060"/>
              </a:solidFill>
              <a:latin typeface="黑体" pitchFamily="49" charset="-122"/>
              <a:ea typeface="黑体" pitchFamily="49" charset="-122"/>
            </a:endParaRPr>
          </a:p>
          <a:p>
            <a:pPr eaLnBrk="1" hangingPunct="1">
              <a:lnSpc>
                <a:spcPts val="1000"/>
              </a:lnSpc>
              <a:tabLst>
                <a:tab pos="3416300" algn="l"/>
                <a:tab pos="4394200" algn="l"/>
              </a:tabLst>
            </a:pPr>
            <a:endParaRPr lang="zh-CN" altLang="en-US" sz="3600" dirty="0">
              <a:solidFill>
                <a:srgbClr val="002060"/>
              </a:solidFill>
              <a:latin typeface="黑体" pitchFamily="49" charset="-122"/>
              <a:ea typeface="黑体" pitchFamily="49" charset="-122"/>
            </a:endParaRPr>
          </a:p>
          <a:p>
            <a:pPr eaLnBrk="1" hangingPunct="1">
              <a:lnSpc>
                <a:spcPts val="2525"/>
              </a:lnSpc>
              <a:tabLst>
                <a:tab pos="3416300" algn="l"/>
                <a:tab pos="4394200" algn="l"/>
              </a:tabLst>
            </a:pPr>
            <a:r>
              <a:rPr lang="zh-CN" altLang="en-US" sz="3600" dirty="0">
                <a:solidFill>
                  <a:srgbClr val="002060"/>
                </a:solidFill>
                <a:latin typeface="黑体" pitchFamily="49" charset="-122"/>
                <a:ea typeface="黑体" pitchFamily="49" charset="-122"/>
              </a:rPr>
              <a:t>	</a:t>
            </a:r>
            <a:r>
              <a:rPr lang="zh-CN" altLang="en-US" sz="3600" dirty="0" smtClean="0">
                <a:solidFill>
                  <a:srgbClr val="002060"/>
                </a:solidFill>
                <a:latin typeface="黑体" pitchFamily="49" charset="-122"/>
                <a:ea typeface="黑体" pitchFamily="49" charset="-122"/>
              </a:rPr>
              <a:t>      </a:t>
            </a:r>
            <a:r>
              <a:rPr lang="zh-CN" altLang="en-US" sz="1800" dirty="0" smtClean="0">
                <a:solidFill>
                  <a:srgbClr val="002060"/>
                </a:solidFill>
                <a:latin typeface="黑体" pitchFamily="49" charset="-122"/>
                <a:ea typeface="黑体" pitchFamily="49" charset="-122"/>
              </a:rPr>
              <a:t>绩效</a:t>
            </a:r>
            <a:r>
              <a:rPr lang="zh-CN" altLang="en-US" sz="1800" dirty="0">
                <a:solidFill>
                  <a:srgbClr val="002060"/>
                </a:solidFill>
                <a:latin typeface="黑体" pitchFamily="49" charset="-122"/>
                <a:ea typeface="黑体" pitchFamily="49" charset="-122"/>
              </a:rPr>
              <a:t>管理过程</a:t>
            </a:r>
          </a:p>
          <a:p>
            <a:pPr eaLnBrk="1" hangingPunct="1">
              <a:lnSpc>
                <a:spcPts val="1000"/>
              </a:lnSpc>
              <a:tabLst>
                <a:tab pos="3416300" algn="l"/>
                <a:tab pos="4394200" algn="l"/>
              </a:tabLst>
            </a:pPr>
            <a:endParaRPr lang="zh-CN" altLang="en-US" sz="1800" dirty="0">
              <a:solidFill>
                <a:srgbClr val="002060"/>
              </a:solidFill>
              <a:latin typeface="黑体" pitchFamily="49" charset="-122"/>
              <a:ea typeface="黑体" pitchFamily="49" charset="-122"/>
            </a:endParaRPr>
          </a:p>
          <a:p>
            <a:pPr eaLnBrk="1" hangingPunct="1">
              <a:lnSpc>
                <a:spcPts val="1000"/>
              </a:lnSpc>
              <a:tabLst>
                <a:tab pos="3416300" algn="l"/>
                <a:tab pos="4394200" algn="l"/>
              </a:tabLst>
            </a:pPr>
            <a:endParaRPr lang="zh-CN" altLang="en-US" sz="1800" dirty="0">
              <a:solidFill>
                <a:srgbClr val="002060"/>
              </a:solidFill>
              <a:latin typeface="黑体" pitchFamily="49" charset="-122"/>
              <a:ea typeface="黑体" pitchFamily="49" charset="-122"/>
            </a:endParaRPr>
          </a:p>
          <a:p>
            <a:pPr eaLnBrk="1" hangingPunct="1">
              <a:lnSpc>
                <a:spcPts val="1000"/>
              </a:lnSpc>
              <a:tabLst>
                <a:tab pos="3416300" algn="l"/>
                <a:tab pos="4394200" algn="l"/>
              </a:tabLst>
            </a:pPr>
            <a:endParaRPr lang="zh-CN" altLang="en-US" sz="1800" dirty="0">
              <a:solidFill>
                <a:srgbClr val="002060"/>
              </a:solidFill>
              <a:latin typeface="黑体" pitchFamily="49" charset="-122"/>
              <a:ea typeface="黑体" pitchFamily="49" charset="-122"/>
            </a:endParaRPr>
          </a:p>
          <a:p>
            <a:pPr eaLnBrk="1" hangingPunct="1">
              <a:lnSpc>
                <a:spcPts val="1000"/>
              </a:lnSpc>
              <a:tabLst>
                <a:tab pos="3416300" algn="l"/>
                <a:tab pos="4394200" algn="l"/>
              </a:tabLst>
            </a:pPr>
            <a:endParaRPr lang="zh-CN" altLang="en-US" sz="1800" dirty="0">
              <a:solidFill>
                <a:srgbClr val="002060"/>
              </a:solidFill>
              <a:latin typeface="黑体" pitchFamily="49" charset="-122"/>
              <a:ea typeface="黑体" pitchFamily="49" charset="-122"/>
            </a:endParaRPr>
          </a:p>
          <a:p>
            <a:pPr eaLnBrk="1" hangingPunct="1">
              <a:lnSpc>
                <a:spcPts val="1000"/>
              </a:lnSpc>
              <a:tabLst>
                <a:tab pos="3416300" algn="l"/>
                <a:tab pos="4394200" algn="l"/>
              </a:tabLst>
            </a:pPr>
            <a:endParaRPr lang="zh-CN" altLang="en-US" sz="1800" dirty="0">
              <a:solidFill>
                <a:srgbClr val="002060"/>
              </a:solidFill>
              <a:latin typeface="黑体" pitchFamily="49" charset="-122"/>
              <a:ea typeface="黑体" pitchFamily="49" charset="-122"/>
            </a:endParaRPr>
          </a:p>
          <a:p>
            <a:pPr eaLnBrk="1" hangingPunct="1">
              <a:lnSpc>
                <a:spcPts val="2150"/>
              </a:lnSpc>
              <a:tabLst>
                <a:tab pos="3416300" algn="l"/>
                <a:tab pos="4394200" algn="l"/>
              </a:tabLst>
            </a:pPr>
            <a:r>
              <a:rPr lang="zh-CN" altLang="en-US" sz="1800" dirty="0">
                <a:solidFill>
                  <a:srgbClr val="002060"/>
                </a:solidFill>
                <a:latin typeface="黑体" pitchFamily="49" charset="-122"/>
                <a:ea typeface="黑体" pitchFamily="49" charset="-122"/>
              </a:rPr>
              <a:t>		</a:t>
            </a:r>
            <a:r>
              <a:rPr lang="zh-CN" altLang="en-US" sz="1800" dirty="0" smtClean="0">
                <a:solidFill>
                  <a:srgbClr val="002060"/>
                </a:solidFill>
                <a:latin typeface="黑体" pitchFamily="49" charset="-122"/>
                <a:ea typeface="黑体" pitchFamily="49" charset="-122"/>
              </a:rPr>
              <a:t>          </a:t>
            </a:r>
            <a:endParaRPr lang="en-US" altLang="zh-CN" sz="1800" dirty="0" smtClean="0">
              <a:solidFill>
                <a:srgbClr val="002060"/>
              </a:solidFill>
              <a:latin typeface="黑体" pitchFamily="49" charset="-122"/>
              <a:ea typeface="黑体" pitchFamily="49" charset="-122"/>
            </a:endParaRPr>
          </a:p>
          <a:p>
            <a:pPr eaLnBrk="1" hangingPunct="1">
              <a:lnSpc>
                <a:spcPts val="2150"/>
              </a:lnSpc>
              <a:tabLst>
                <a:tab pos="3416300" algn="l"/>
                <a:tab pos="4394200" algn="l"/>
              </a:tabLst>
            </a:pPr>
            <a:r>
              <a:rPr lang="en-US" altLang="zh-CN" dirty="0" smtClean="0">
                <a:solidFill>
                  <a:srgbClr val="002060"/>
                </a:solidFill>
                <a:latin typeface="黑体" pitchFamily="49" charset="-122"/>
                <a:ea typeface="黑体" pitchFamily="49" charset="-122"/>
              </a:rPr>
              <a:t> </a:t>
            </a:r>
            <a:r>
              <a:rPr lang="en-US" altLang="zh-CN" dirty="0" smtClean="0">
                <a:solidFill>
                  <a:srgbClr val="002060"/>
                </a:solidFill>
                <a:latin typeface="黑体" pitchFamily="49" charset="-122"/>
                <a:ea typeface="黑体" pitchFamily="49" charset="-122"/>
              </a:rPr>
              <a:t>                                                 </a:t>
            </a:r>
            <a:r>
              <a:rPr lang="zh-CN" altLang="en-US" sz="1600" dirty="0" smtClean="0">
                <a:solidFill>
                  <a:srgbClr val="002060"/>
                </a:solidFill>
                <a:ea typeface="黑体" pitchFamily="49" charset="-122"/>
              </a:rPr>
              <a:t>绩效改进、导入                                     </a:t>
            </a:r>
            <a:endParaRPr lang="zh-CN" altLang="en-US" sz="1600" dirty="0">
              <a:solidFill>
                <a:srgbClr val="002060"/>
              </a:solidFill>
              <a:ea typeface="黑体" pitchFamily="49" charset="-122"/>
            </a:endParaRPr>
          </a:p>
        </p:txBody>
      </p:sp>
      <p:sp>
        <p:nvSpPr>
          <p:cNvPr id="8198" name="Text Box 6"/>
          <p:cNvSpPr txBox="1">
            <a:spLocks noChangeArrowheads="1"/>
          </p:cNvSpPr>
          <p:nvPr/>
        </p:nvSpPr>
        <p:spPr bwMode="auto">
          <a:xfrm>
            <a:off x="8695267" y="3748088"/>
            <a:ext cx="820738" cy="205184"/>
          </a:xfrm>
          <a:prstGeom prst="rect">
            <a:avLst/>
          </a:prstGeom>
          <a:noFill/>
          <a:ln w="9525">
            <a:noFill/>
            <a:miter lim="800000"/>
            <a:headEnd/>
            <a:tailEnd/>
          </a:ln>
        </p:spPr>
        <p:txBody>
          <a:bodyPr wrap="none" lIns="0" tIns="0" rIns="0" bIns="0">
            <a:spAutoFit/>
          </a:bodyPr>
          <a:lstStyle/>
          <a:p>
            <a:pPr eaLnBrk="1" hangingPunct="1">
              <a:lnSpc>
                <a:spcPts val="1600"/>
              </a:lnSpc>
            </a:pPr>
            <a:r>
              <a:rPr lang="zh-CN" altLang="en-US" sz="1600">
                <a:solidFill>
                  <a:srgbClr val="002060"/>
                </a:solidFill>
                <a:ea typeface="黑体" pitchFamily="49" charset="-122"/>
              </a:rPr>
              <a:t>绩效反馈</a:t>
            </a:r>
          </a:p>
        </p:txBody>
      </p:sp>
      <p:sp>
        <p:nvSpPr>
          <p:cNvPr id="8199" name="Text Box 7"/>
          <p:cNvSpPr txBox="1">
            <a:spLocks noChangeArrowheads="1"/>
          </p:cNvSpPr>
          <p:nvPr/>
        </p:nvSpPr>
        <p:spPr bwMode="auto">
          <a:xfrm>
            <a:off x="8832852" y="4027488"/>
            <a:ext cx="615553" cy="205184"/>
          </a:xfrm>
          <a:prstGeom prst="rect">
            <a:avLst/>
          </a:prstGeom>
          <a:noFill/>
          <a:ln w="9525">
            <a:noFill/>
            <a:miter lim="800000"/>
            <a:headEnd/>
            <a:tailEnd/>
          </a:ln>
        </p:spPr>
        <p:txBody>
          <a:bodyPr wrap="none" lIns="0" tIns="0" rIns="0" bIns="0">
            <a:spAutoFit/>
          </a:bodyPr>
          <a:lstStyle/>
          <a:p>
            <a:pPr eaLnBrk="1" hangingPunct="1">
              <a:lnSpc>
                <a:spcPts val="1600"/>
              </a:lnSpc>
            </a:pPr>
            <a:r>
              <a:rPr lang="zh-CN" altLang="en-US" sz="1600" dirty="0">
                <a:solidFill>
                  <a:srgbClr val="002060"/>
                </a:solidFill>
                <a:ea typeface="黑体" pitchFamily="49" charset="-122"/>
              </a:rPr>
              <a:t>与面谈</a:t>
            </a:r>
          </a:p>
        </p:txBody>
      </p:sp>
      <p:sp>
        <p:nvSpPr>
          <p:cNvPr id="8200" name="Text Box 8"/>
          <p:cNvSpPr txBox="1">
            <a:spLocks noChangeArrowheads="1"/>
          </p:cNvSpPr>
          <p:nvPr/>
        </p:nvSpPr>
        <p:spPr bwMode="auto">
          <a:xfrm>
            <a:off x="2777067" y="5592763"/>
            <a:ext cx="6565900" cy="205184"/>
          </a:xfrm>
          <a:prstGeom prst="rect">
            <a:avLst/>
          </a:prstGeom>
          <a:noFill/>
          <a:ln w="9525">
            <a:noFill/>
            <a:miter lim="800000"/>
            <a:headEnd/>
            <a:tailEnd/>
          </a:ln>
        </p:spPr>
        <p:txBody>
          <a:bodyPr wrap="none" lIns="0" tIns="0" rIns="0" bIns="0">
            <a:spAutoFit/>
          </a:bodyPr>
          <a:lstStyle/>
          <a:p>
            <a:pPr eaLnBrk="1" hangingPunct="1">
              <a:lnSpc>
                <a:spcPts val="1600"/>
              </a:lnSpc>
            </a:pPr>
            <a:r>
              <a:rPr lang="zh-CN" altLang="en-US" sz="1600" dirty="0">
                <a:solidFill>
                  <a:srgbClr val="002060"/>
                </a:solidFill>
                <a:ea typeface="黑体" pitchFamily="49" charset="-122"/>
              </a:rPr>
              <a:t>结果应用：通过沟通改进工作、薪酬、职务调整、是否继续聘用、培训等</a:t>
            </a:r>
          </a:p>
        </p:txBody>
      </p:sp>
      <p:sp>
        <p:nvSpPr>
          <p:cNvPr id="8201" name="Text Box 9"/>
          <p:cNvSpPr txBox="1">
            <a:spLocks noChangeArrowheads="1"/>
          </p:cNvSpPr>
          <p:nvPr/>
        </p:nvSpPr>
        <p:spPr bwMode="auto">
          <a:xfrm>
            <a:off x="4817534" y="4095750"/>
            <a:ext cx="923330" cy="230832"/>
          </a:xfrm>
          <a:prstGeom prst="rect">
            <a:avLst/>
          </a:prstGeom>
          <a:noFill/>
          <a:ln w="9525">
            <a:noFill/>
            <a:miter lim="800000"/>
            <a:headEnd/>
            <a:tailEnd/>
          </a:ln>
        </p:spPr>
        <p:txBody>
          <a:bodyPr wrap="none" lIns="0" tIns="0" rIns="0" bIns="0">
            <a:spAutoFit/>
          </a:bodyPr>
          <a:lstStyle/>
          <a:p>
            <a:pPr eaLnBrk="1" hangingPunct="1">
              <a:lnSpc>
                <a:spcPts val="1800"/>
              </a:lnSpc>
            </a:pPr>
            <a:r>
              <a:rPr lang="zh-CN" altLang="en-US" sz="1800" dirty="0">
                <a:solidFill>
                  <a:srgbClr val="002060"/>
                </a:solidFill>
                <a:ea typeface="黑体" pitchFamily="49" charset="-122"/>
              </a:rPr>
              <a:t>绩效实施</a:t>
            </a:r>
          </a:p>
        </p:txBody>
      </p:sp>
      <p:sp>
        <p:nvSpPr>
          <p:cNvPr id="8202" name="Text Box 10"/>
          <p:cNvSpPr txBox="1">
            <a:spLocks noChangeArrowheads="1"/>
          </p:cNvSpPr>
          <p:nvPr/>
        </p:nvSpPr>
        <p:spPr bwMode="auto">
          <a:xfrm>
            <a:off x="6957484" y="4360863"/>
            <a:ext cx="923330" cy="230832"/>
          </a:xfrm>
          <a:prstGeom prst="rect">
            <a:avLst/>
          </a:prstGeom>
          <a:noFill/>
          <a:ln w="9525">
            <a:noFill/>
            <a:miter lim="800000"/>
            <a:headEnd/>
            <a:tailEnd/>
          </a:ln>
        </p:spPr>
        <p:txBody>
          <a:bodyPr wrap="none" lIns="0" tIns="0" rIns="0" bIns="0">
            <a:spAutoFit/>
          </a:bodyPr>
          <a:lstStyle/>
          <a:p>
            <a:pPr eaLnBrk="1" hangingPunct="1">
              <a:lnSpc>
                <a:spcPts val="1800"/>
              </a:lnSpc>
            </a:pPr>
            <a:r>
              <a:rPr lang="zh-CN" altLang="en-US" sz="1800" dirty="0">
                <a:solidFill>
                  <a:srgbClr val="002060"/>
                </a:solidFill>
                <a:ea typeface="黑体" pitchFamily="49" charset="-122"/>
              </a:rPr>
              <a:t>绩效考核</a:t>
            </a:r>
          </a:p>
        </p:txBody>
      </p:sp>
      <p:sp>
        <p:nvSpPr>
          <p:cNvPr id="8203" name="Text Box 11"/>
          <p:cNvSpPr txBox="1">
            <a:spLocks noChangeArrowheads="1"/>
          </p:cNvSpPr>
          <p:nvPr/>
        </p:nvSpPr>
        <p:spPr bwMode="auto">
          <a:xfrm>
            <a:off x="1625600" y="3457575"/>
            <a:ext cx="230832" cy="230832"/>
          </a:xfrm>
          <a:prstGeom prst="rect">
            <a:avLst/>
          </a:prstGeom>
          <a:noFill/>
          <a:ln w="9525">
            <a:noFill/>
            <a:miter lim="800000"/>
            <a:headEnd/>
            <a:tailEnd/>
          </a:ln>
        </p:spPr>
        <p:txBody>
          <a:bodyPr wrap="none" lIns="0" tIns="0" rIns="0" bIns="0">
            <a:spAutoFit/>
          </a:bodyPr>
          <a:lstStyle/>
          <a:p>
            <a:pPr eaLnBrk="1" hangingPunct="1">
              <a:lnSpc>
                <a:spcPts val="1800"/>
              </a:lnSpc>
            </a:pPr>
            <a:r>
              <a:rPr lang="zh-CN" altLang="en-US" sz="1800" dirty="0">
                <a:solidFill>
                  <a:srgbClr val="002060"/>
                </a:solidFill>
                <a:ea typeface="黑体" pitchFamily="49" charset="-122"/>
              </a:rPr>
              <a:t>组</a:t>
            </a:r>
          </a:p>
        </p:txBody>
      </p:sp>
      <p:sp>
        <p:nvSpPr>
          <p:cNvPr id="8204" name="Text Box 12"/>
          <p:cNvSpPr txBox="1">
            <a:spLocks noChangeArrowheads="1"/>
          </p:cNvSpPr>
          <p:nvPr/>
        </p:nvSpPr>
        <p:spPr bwMode="auto">
          <a:xfrm>
            <a:off x="1625600" y="3736975"/>
            <a:ext cx="230832" cy="230832"/>
          </a:xfrm>
          <a:prstGeom prst="rect">
            <a:avLst/>
          </a:prstGeom>
          <a:noFill/>
          <a:ln w="9525">
            <a:noFill/>
            <a:miter lim="800000"/>
            <a:headEnd/>
            <a:tailEnd/>
          </a:ln>
        </p:spPr>
        <p:txBody>
          <a:bodyPr wrap="none" lIns="0" tIns="0" rIns="0" bIns="0">
            <a:spAutoFit/>
          </a:bodyPr>
          <a:lstStyle/>
          <a:p>
            <a:pPr eaLnBrk="1" hangingPunct="1">
              <a:lnSpc>
                <a:spcPts val="1800"/>
              </a:lnSpc>
            </a:pPr>
            <a:r>
              <a:rPr lang="zh-CN" altLang="en-US" sz="1800" dirty="0">
                <a:solidFill>
                  <a:srgbClr val="002060"/>
                </a:solidFill>
                <a:ea typeface="黑体" pitchFamily="49" charset="-122"/>
              </a:rPr>
              <a:t>织</a:t>
            </a:r>
          </a:p>
        </p:txBody>
      </p:sp>
      <p:sp>
        <p:nvSpPr>
          <p:cNvPr id="8205" name="Text Box 13"/>
          <p:cNvSpPr txBox="1">
            <a:spLocks noChangeArrowheads="1"/>
          </p:cNvSpPr>
          <p:nvPr/>
        </p:nvSpPr>
        <p:spPr bwMode="auto">
          <a:xfrm>
            <a:off x="1625600" y="4016375"/>
            <a:ext cx="230832" cy="492507"/>
          </a:xfrm>
          <a:prstGeom prst="rect">
            <a:avLst/>
          </a:prstGeom>
          <a:noFill/>
          <a:ln w="9525">
            <a:noFill/>
            <a:miter lim="800000"/>
            <a:headEnd/>
            <a:tailEnd/>
          </a:ln>
        </p:spPr>
        <p:txBody>
          <a:bodyPr wrap="none" lIns="0" tIns="0" rIns="0" bIns="0">
            <a:spAutoFit/>
          </a:bodyPr>
          <a:lstStyle/>
          <a:p>
            <a:pPr eaLnBrk="1" hangingPunct="1">
              <a:lnSpc>
                <a:spcPts val="1800"/>
              </a:lnSpc>
            </a:pPr>
            <a:r>
              <a:rPr lang="zh-CN" altLang="en-US" sz="1800" dirty="0">
                <a:solidFill>
                  <a:srgbClr val="002060"/>
                </a:solidFill>
                <a:ea typeface="黑体" pitchFamily="49" charset="-122"/>
              </a:rPr>
              <a:t>目</a:t>
            </a:r>
          </a:p>
          <a:p>
            <a:pPr eaLnBrk="1" hangingPunct="1">
              <a:lnSpc>
                <a:spcPts val="2213"/>
              </a:lnSpc>
            </a:pPr>
            <a:r>
              <a:rPr lang="zh-CN" altLang="en-US" sz="1800" dirty="0">
                <a:solidFill>
                  <a:srgbClr val="002060"/>
                </a:solidFill>
                <a:ea typeface="黑体" pitchFamily="49" charset="-122"/>
              </a:rPr>
              <a:t>标</a:t>
            </a:r>
          </a:p>
        </p:txBody>
      </p:sp>
      <p:sp>
        <p:nvSpPr>
          <p:cNvPr id="8206" name="Text Box 14"/>
          <p:cNvSpPr txBox="1">
            <a:spLocks noChangeArrowheads="1"/>
          </p:cNvSpPr>
          <p:nvPr/>
        </p:nvSpPr>
        <p:spPr bwMode="auto">
          <a:xfrm>
            <a:off x="2827867" y="3462338"/>
            <a:ext cx="230832" cy="230832"/>
          </a:xfrm>
          <a:prstGeom prst="rect">
            <a:avLst/>
          </a:prstGeom>
          <a:noFill/>
          <a:ln w="9525">
            <a:noFill/>
            <a:miter lim="800000"/>
            <a:headEnd/>
            <a:tailEnd/>
          </a:ln>
        </p:spPr>
        <p:txBody>
          <a:bodyPr wrap="none" lIns="0" tIns="0" rIns="0" bIns="0">
            <a:spAutoFit/>
          </a:bodyPr>
          <a:lstStyle/>
          <a:p>
            <a:pPr eaLnBrk="1" hangingPunct="1">
              <a:lnSpc>
                <a:spcPts val="1800"/>
              </a:lnSpc>
            </a:pPr>
            <a:r>
              <a:rPr lang="zh-CN" altLang="en-US" sz="1800" dirty="0">
                <a:solidFill>
                  <a:srgbClr val="002060"/>
                </a:solidFill>
                <a:ea typeface="黑体" pitchFamily="49" charset="-122"/>
              </a:rPr>
              <a:t>岗</a:t>
            </a:r>
          </a:p>
        </p:txBody>
      </p:sp>
      <p:sp>
        <p:nvSpPr>
          <p:cNvPr id="8207" name="Text Box 15"/>
          <p:cNvSpPr txBox="1">
            <a:spLocks noChangeArrowheads="1"/>
          </p:cNvSpPr>
          <p:nvPr/>
        </p:nvSpPr>
        <p:spPr bwMode="auto">
          <a:xfrm>
            <a:off x="2827867" y="3741738"/>
            <a:ext cx="230832" cy="230832"/>
          </a:xfrm>
          <a:prstGeom prst="rect">
            <a:avLst/>
          </a:prstGeom>
          <a:noFill/>
          <a:ln w="9525">
            <a:noFill/>
            <a:miter lim="800000"/>
            <a:headEnd/>
            <a:tailEnd/>
          </a:ln>
        </p:spPr>
        <p:txBody>
          <a:bodyPr wrap="none" lIns="0" tIns="0" rIns="0" bIns="0">
            <a:spAutoFit/>
          </a:bodyPr>
          <a:lstStyle/>
          <a:p>
            <a:pPr eaLnBrk="1" hangingPunct="1">
              <a:lnSpc>
                <a:spcPts val="1800"/>
              </a:lnSpc>
            </a:pPr>
            <a:r>
              <a:rPr lang="zh-CN" altLang="en-US" sz="1800" dirty="0">
                <a:solidFill>
                  <a:srgbClr val="002060"/>
                </a:solidFill>
                <a:ea typeface="黑体" pitchFamily="49" charset="-122"/>
              </a:rPr>
              <a:t>位</a:t>
            </a:r>
          </a:p>
        </p:txBody>
      </p:sp>
      <p:sp>
        <p:nvSpPr>
          <p:cNvPr id="8208" name="Text Box 16"/>
          <p:cNvSpPr txBox="1">
            <a:spLocks noChangeArrowheads="1"/>
          </p:cNvSpPr>
          <p:nvPr/>
        </p:nvSpPr>
        <p:spPr bwMode="auto">
          <a:xfrm>
            <a:off x="2827867" y="4019550"/>
            <a:ext cx="230832" cy="492507"/>
          </a:xfrm>
          <a:prstGeom prst="rect">
            <a:avLst/>
          </a:prstGeom>
          <a:noFill/>
          <a:ln w="9525">
            <a:noFill/>
            <a:miter lim="800000"/>
            <a:headEnd/>
            <a:tailEnd/>
          </a:ln>
        </p:spPr>
        <p:txBody>
          <a:bodyPr wrap="none" lIns="0" tIns="0" rIns="0" bIns="0">
            <a:spAutoFit/>
          </a:bodyPr>
          <a:lstStyle/>
          <a:p>
            <a:pPr eaLnBrk="1" hangingPunct="1">
              <a:lnSpc>
                <a:spcPts val="1800"/>
              </a:lnSpc>
            </a:pPr>
            <a:r>
              <a:rPr lang="zh-CN" altLang="en-US" sz="1800">
                <a:solidFill>
                  <a:srgbClr val="002060"/>
                </a:solidFill>
                <a:ea typeface="黑体" pitchFamily="49" charset="-122"/>
              </a:rPr>
              <a:t>职</a:t>
            </a:r>
          </a:p>
          <a:p>
            <a:pPr eaLnBrk="1" hangingPunct="1">
              <a:lnSpc>
                <a:spcPts val="2213"/>
              </a:lnSpc>
            </a:pPr>
            <a:r>
              <a:rPr lang="zh-CN" altLang="en-US" sz="1800">
                <a:solidFill>
                  <a:srgbClr val="002060"/>
                </a:solidFill>
                <a:ea typeface="黑体" pitchFamily="49" charset="-122"/>
              </a:rPr>
              <a:t>责</a:t>
            </a:r>
          </a:p>
        </p:txBody>
      </p:sp>
      <p:cxnSp>
        <p:nvCxnSpPr>
          <p:cNvPr id="17" name="直接连接符 16"/>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8"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i="0" u="none" strike="noStrike" kern="1200" cap="none" spc="0" normalizeH="0" baseline="0" noProof="0" dirty="0">
                <a:ln>
                  <a:noFill/>
                </a:ln>
                <a:solidFill>
                  <a:srgbClr val="2980B9"/>
                </a:solidFill>
                <a:effectLst/>
                <a:uLnTx/>
                <a:uFillTx/>
                <a:latin typeface="华文中宋" panose="02010600040101010101" charset="-122"/>
                <a:ea typeface="华文中宋" panose="02010600040101010101" charset="-122"/>
                <a:cs typeface="+mn-cs"/>
              </a:rPr>
              <a:t>北京市丰台区成人职业技能培训学校</a:t>
            </a:r>
          </a:p>
        </p:txBody>
      </p:sp>
      <p:sp>
        <p:nvSpPr>
          <p:cNvPr id="19" name="任意多边形: 形状 10"/>
          <p:cNvSpPr/>
          <p:nvPr/>
        </p:nvSpPr>
        <p:spPr>
          <a:xfrm rot="2700000">
            <a:off x="10339062" y="252702"/>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20" name="任意多边形: 形状 11"/>
          <p:cNvSpPr/>
          <p:nvPr/>
        </p:nvSpPr>
        <p:spPr>
          <a:xfrm rot="2700000">
            <a:off x="10951539" y="252702"/>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21" name="任意多边形: 形状 12"/>
          <p:cNvSpPr/>
          <p:nvPr/>
        </p:nvSpPr>
        <p:spPr>
          <a:xfrm rot="2700000">
            <a:off x="11581795" y="25333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22" name="图片 21"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23" name="直接连接符 22"/>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0" y="675860"/>
            <a:ext cx="10837863" cy="5154613"/>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二、绩效考评权重的计算</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（二）排序法</a:t>
            </a:r>
            <a:endPar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sz="2000" dirty="0" smtClean="0">
                <a:solidFill>
                  <a:srgbClr val="002060"/>
                </a:solidFill>
                <a:latin typeface="黑体" pitchFamily="49" charset="-122"/>
                <a:ea typeface="黑体" pitchFamily="49" charset="-122"/>
                <a:cs typeface="+mj-cs"/>
              </a:rPr>
              <a:t>排序法也是建立在专家判断的基础上，但不同的是要求专家对各个指标进行排序，区分出各个指标的相对重要程度，然后在此基础上计算权重。</a:t>
            </a:r>
            <a:endParaRPr lang="en-US" altLang="zh-CN" sz="200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en-US" altLang="zh-CN" sz="2000" dirty="0" smtClean="0">
                <a:solidFill>
                  <a:srgbClr val="002060"/>
                </a:solidFill>
                <a:latin typeface="黑体" pitchFamily="49" charset="-122"/>
                <a:ea typeface="黑体" pitchFamily="49" charset="-122"/>
                <a:cs typeface="+mj-cs"/>
              </a:rPr>
              <a:t>1.</a:t>
            </a:r>
            <a:r>
              <a:rPr lang="zh-CN" altLang="en-US" sz="2000" dirty="0" smtClean="0">
                <a:solidFill>
                  <a:srgbClr val="002060"/>
                </a:solidFill>
                <a:latin typeface="黑体" pitchFamily="49" charset="-122"/>
                <a:ea typeface="黑体" pitchFamily="49" charset="-122"/>
                <a:cs typeface="+mj-cs"/>
              </a:rPr>
              <a:t>组成考评的专家组。绩效管理部门人员、考评专家、其他相关人员</a:t>
            </a:r>
            <a:endParaRPr lang="en-US" altLang="zh-CN" sz="200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制定考评指标排序表</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P235</a:t>
            </a:r>
          </a:p>
          <a:p>
            <a:pPr marL="0" marR="0" lvl="0" indent="0" algn="l" defTabSz="914400" rtl="0" eaLnBrk="1" fontAlgn="auto" latinLnBrk="0" hangingPunct="1">
              <a:lnSpc>
                <a:spcPct val="150000"/>
              </a:lnSpc>
              <a:spcBef>
                <a:spcPct val="0"/>
              </a:spcBef>
              <a:spcAft>
                <a:spcPts val="0"/>
              </a:spcAft>
              <a:buClrTx/>
              <a:buSzTx/>
              <a:buFontTx/>
              <a:buNone/>
              <a:tabLst/>
              <a:defRPr/>
            </a:pPr>
            <a:r>
              <a:rPr lang="en-US" altLang="zh-CN" sz="2000" dirty="0" smtClean="0">
                <a:solidFill>
                  <a:srgbClr val="002060"/>
                </a:solidFill>
                <a:latin typeface="黑体" pitchFamily="49" charset="-122"/>
                <a:ea typeface="黑体" pitchFamily="49" charset="-122"/>
                <a:cs typeface="+mj-cs"/>
              </a:rPr>
              <a:t>3.</a:t>
            </a:r>
            <a:r>
              <a:rPr lang="zh-CN" altLang="en-US" sz="2000" dirty="0" smtClean="0">
                <a:solidFill>
                  <a:srgbClr val="002060"/>
                </a:solidFill>
                <a:latin typeface="黑体" pitchFamily="49" charset="-122"/>
                <a:ea typeface="黑体" pitchFamily="49" charset="-122"/>
                <a:cs typeface="+mj-cs"/>
              </a:rPr>
              <a:t>统计排序结果。由专家自己的主观判断对考评对象中的一级指标或二级指标对与其相对应的一级指标影响程度的大小，由小到大进行排序。一般反复</a:t>
            </a:r>
            <a:r>
              <a:rPr lang="en-US" altLang="zh-CN" sz="2000" dirty="0" smtClean="0">
                <a:solidFill>
                  <a:srgbClr val="002060"/>
                </a:solidFill>
                <a:latin typeface="黑体" pitchFamily="49" charset="-122"/>
                <a:ea typeface="黑体" pitchFamily="49" charset="-122"/>
                <a:cs typeface="+mj-cs"/>
              </a:rPr>
              <a:t>2-3</a:t>
            </a:r>
            <a:r>
              <a:rPr lang="zh-CN" altLang="en-US" sz="2000" dirty="0" smtClean="0">
                <a:solidFill>
                  <a:srgbClr val="002060"/>
                </a:solidFill>
                <a:latin typeface="黑体" pitchFamily="49" charset="-122"/>
                <a:ea typeface="黑体" pitchFamily="49" charset="-122"/>
                <a:cs typeface="+mj-cs"/>
              </a:rPr>
              <a:t>次，最后予以确定</a:t>
            </a:r>
            <a:endParaRPr lang="en-US" altLang="zh-CN" sz="200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4.</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将回收结果进行数理统计，计算考评指标的权重值</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0" y="675860"/>
            <a:ext cx="10837863" cy="5154613"/>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二、绩效考评权重的计算</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（三）层次分析法</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P235</a:t>
            </a: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sz="2000" dirty="0" smtClean="0">
                <a:solidFill>
                  <a:srgbClr val="002060"/>
                </a:solidFill>
                <a:latin typeface="黑体" pitchFamily="49" charset="-122"/>
                <a:ea typeface="黑体" pitchFamily="49" charset="-122"/>
                <a:cs typeface="+mj-cs"/>
              </a:rPr>
              <a:t>层次分析法（</a:t>
            </a:r>
            <a:r>
              <a:rPr lang="en-US" altLang="zh-CN" sz="2000" dirty="0" smtClean="0">
                <a:solidFill>
                  <a:srgbClr val="002060"/>
                </a:solidFill>
                <a:latin typeface="黑体" pitchFamily="49" charset="-122"/>
                <a:ea typeface="黑体" pitchFamily="49" charset="-122"/>
                <a:cs typeface="+mj-cs"/>
              </a:rPr>
              <a:t>AHP</a:t>
            </a:r>
            <a:r>
              <a:rPr lang="zh-CN" altLang="en-US" sz="2000" dirty="0" smtClean="0">
                <a:solidFill>
                  <a:srgbClr val="002060"/>
                </a:solidFill>
                <a:latin typeface="黑体" pitchFamily="49" charset="-122"/>
                <a:ea typeface="黑体" pitchFamily="49" charset="-122"/>
                <a:cs typeface="+mj-cs"/>
              </a:rPr>
              <a:t>法）是对人们主观判断做形式的表达、处理与客观描述，通过判断矩阵计算出相对权重后，要进行判断矩阵的一致性检验，克服两辆相比的不足。</a:t>
            </a:r>
            <a:endParaRPr lang="en-US" altLang="zh-CN" sz="200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步骤：</a:t>
            </a:r>
            <a:endPar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en-US" altLang="zh-CN" dirty="0" smtClean="0">
                <a:solidFill>
                  <a:srgbClr val="002060"/>
                </a:solidFill>
                <a:latin typeface="黑体" pitchFamily="49" charset="-122"/>
                <a:ea typeface="黑体" pitchFamily="49" charset="-122"/>
                <a:cs typeface="+mj-cs"/>
              </a:rPr>
              <a:t>1.</a:t>
            </a:r>
            <a:r>
              <a:rPr lang="zh-CN" altLang="en-US" dirty="0" smtClean="0">
                <a:solidFill>
                  <a:srgbClr val="002060"/>
                </a:solidFill>
                <a:latin typeface="黑体" pitchFamily="49" charset="-122"/>
                <a:ea typeface="黑体" pitchFamily="49" charset="-122"/>
                <a:cs typeface="+mj-cs"/>
              </a:rPr>
              <a:t>建立层次结构模型：将有关的各个因素按照不同属性自上而下分解成若干层次，同一层的诸因素从属于上一层的因素或对上层因素有影响，同时又支配下一层因素或受到下层因素的作用。最上层为目标层，通常只有一个因素；最下层通常为方案层或对象层；中间可以有一个或几个层次。</a:t>
            </a:r>
            <a:endParaRPr lang="en-US" altLang="zh-CN"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确定思维判断定量化的标度：</a:t>
            </a:r>
            <a:endPar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en-US" altLang="zh-CN" dirty="0" smtClean="0">
                <a:solidFill>
                  <a:srgbClr val="002060"/>
                </a:solidFill>
                <a:latin typeface="黑体" pitchFamily="49" charset="-122"/>
                <a:ea typeface="黑体" pitchFamily="49" charset="-122"/>
                <a:cs typeface="+mj-cs"/>
              </a:rPr>
              <a:t>3.</a:t>
            </a:r>
            <a:r>
              <a:rPr lang="zh-CN" altLang="en-US" dirty="0" smtClean="0">
                <a:solidFill>
                  <a:srgbClr val="002060"/>
                </a:solidFill>
                <a:latin typeface="黑体" pitchFamily="49" charset="-122"/>
                <a:ea typeface="黑体" pitchFamily="49" charset="-122"/>
                <a:cs typeface="+mj-cs"/>
              </a:rPr>
              <a:t>构造判断矩阵</a:t>
            </a:r>
            <a:endParaRPr lang="en-US" altLang="zh-CN"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4.</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计算权向量并做一致性检验：对于每一个成对比较阵计算最大特征根及对应特征向量，利用一致性指标、随机一致性指标和一致性比率做一致性检验。若检验通过，特征向量即为权重向量；若不通过，需重新构造成对比较阵，再进行计算。</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0" y="576262"/>
            <a:ext cx="10837863" cy="5876925"/>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t>
            </a: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第二节  绩效考评的内容和方法</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t>
            </a: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第一单元   绩效考评的程序和方法</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一、绩效考评的基本特点</a:t>
            </a: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（一）基本特点</a:t>
            </a: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绩效考评与企业发展战略、组织架构、人力资源管理、经营管理息息相关</a:t>
            </a: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绩效考评具有指向性，出发点和终点都是企业整体绩效</a:t>
            </a: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考评具有层次性和针对性，不同岗位、不同部门、不同行业对绩效考评的标准、方式、内容都是不同的</a:t>
            </a: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4.</a:t>
            </a: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绩效考评具有时限性</a:t>
            </a: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5.</a:t>
            </a: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绩效考评是一个过程由诸多步骤共同组合而成的行为集合</a:t>
            </a: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6.</a:t>
            </a: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实际管理过程中，考评方式可以是正式也可以是非正式</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0" y="576262"/>
            <a:ext cx="10837863" cy="5876925"/>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一、绩效考评的基本特点</a:t>
            </a: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（二）通过绩效考评可以发挥以下作用</a:t>
            </a: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lang="zh-CN" altLang="en-US" sz="2000" dirty="0" smtClean="0">
                <a:solidFill>
                  <a:srgbClr val="002060"/>
                </a:solidFill>
                <a:latin typeface="黑体" pitchFamily="49" charset="-122"/>
                <a:ea typeface="黑体" pitchFamily="49" charset="-122"/>
                <a:cs typeface="+mj-cs"/>
              </a:rPr>
              <a:t>上级主管不必介入到所有具体事务中</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lang="zh-CN" altLang="en-US" sz="2000" dirty="0" smtClean="0">
                <a:solidFill>
                  <a:srgbClr val="002060"/>
                </a:solidFill>
                <a:latin typeface="黑体" pitchFamily="49" charset="-122"/>
                <a:ea typeface="黑体" pitchFamily="49" charset="-122"/>
                <a:cs typeface="+mj-cs"/>
              </a:rPr>
              <a:t>通过赋予员工必要的知识来帮助他们进行合理的自我决策，从而节省管理者的时间</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lang="zh-CN" altLang="en-US" sz="2000" dirty="0" smtClean="0">
                <a:solidFill>
                  <a:srgbClr val="002060"/>
                </a:solidFill>
                <a:latin typeface="黑体" pitchFamily="49" charset="-122"/>
                <a:ea typeface="黑体" pitchFamily="49" charset="-122"/>
                <a:cs typeface="+mj-cs"/>
              </a:rPr>
              <a:t>减少员工之间因职责不明而产生的误解，减少出现当上级主管需要信息时没有信息的局面</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4.</a:t>
            </a:r>
            <a:r>
              <a:rPr lang="zh-CN" altLang="en-US" sz="2000" dirty="0" smtClean="0">
                <a:solidFill>
                  <a:srgbClr val="002060"/>
                </a:solidFill>
                <a:latin typeface="黑体" pitchFamily="49" charset="-122"/>
                <a:ea typeface="黑体" pitchFamily="49" charset="-122"/>
                <a:cs typeface="+mj-cs"/>
              </a:rPr>
              <a:t>通过帮助员工找到效率低下的原因，以减少错误和偏差。同时，绩效考评还能使员工得到有关他们工作业绩和工作现状的反馈</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5.</a:t>
            </a:r>
            <a:r>
              <a:rPr lang="zh-CN" altLang="en-US" sz="2000" dirty="0" smtClean="0">
                <a:solidFill>
                  <a:srgbClr val="002060"/>
                </a:solidFill>
                <a:latin typeface="黑体" pitchFamily="49" charset="-122"/>
                <a:ea typeface="黑体" pitchFamily="49" charset="-122"/>
                <a:cs typeface="+mj-cs"/>
              </a:rPr>
              <a:t>通过定期的交流，员工不但对自己的长处有了全面的正确的估价，也能清醒冷静的面对自己的不足和缺陷，从而激发他们的积极性、主动性和创新性，不断进步。</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0" y="655984"/>
            <a:ext cx="11175171" cy="5797204"/>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二、绩效考评的内容</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（一）业绩考评</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数量、质量、成本、时间进度、频率、客户满意度指标</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（二）能力考评</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基于任职资格的能力考评指标、基于胜任力的能力考评指标、基于潜在能力的能力考评指标</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（三）态度考评</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职业道德、对工作的态度、工作制度的遵守</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三、绩效考评主体</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上级考评</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2.</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同级考评</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3.</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下级考评</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4.</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自我考评</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5.</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外人考评</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0" y="655984"/>
            <a:ext cx="10837863" cy="5797204"/>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二、绩效考评的内容</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（一）业绩考评</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数量、质量、成本、时间进度、频率、客户满意度指标</a:t>
            </a:r>
            <a:endPar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en-US" altLang="zh-CN" sz="2000" dirty="0" smtClean="0">
                <a:solidFill>
                  <a:srgbClr val="002060"/>
                </a:solidFill>
                <a:latin typeface="黑体" pitchFamily="49" charset="-122"/>
                <a:ea typeface="黑体" pitchFamily="49" charset="-122"/>
                <a:cs typeface="+mj-cs"/>
              </a:rPr>
              <a:t>1.</a:t>
            </a:r>
            <a:r>
              <a:rPr lang="zh-CN" altLang="en-US" sz="2000" dirty="0" smtClean="0">
                <a:solidFill>
                  <a:srgbClr val="002060"/>
                </a:solidFill>
                <a:latin typeface="黑体" pitchFamily="49" charset="-122"/>
                <a:ea typeface="黑体" pitchFamily="49" charset="-122"/>
                <a:cs typeface="+mj-cs"/>
              </a:rPr>
              <a:t>数量指标：销售量、销售额、利润额、市场占有率、生产产品的数量、裁减员工的数目、销售增长率、税前利润率</a:t>
            </a:r>
            <a:endParaRPr lang="en-US" altLang="zh-CN" sz="200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质量指标：产品合格率、不同等级产品的分布率、逾期应付账款率、库存率、现金周转率、独特性、准确性</a:t>
            </a:r>
            <a:endPar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en-US" altLang="zh-CN" sz="2000" dirty="0" smtClean="0">
                <a:solidFill>
                  <a:srgbClr val="002060"/>
                </a:solidFill>
                <a:latin typeface="黑体" pitchFamily="49" charset="-122"/>
                <a:ea typeface="黑体" pitchFamily="49" charset="-122"/>
                <a:cs typeface="+mj-cs"/>
              </a:rPr>
              <a:t>3.</a:t>
            </a:r>
            <a:r>
              <a:rPr lang="zh-CN" altLang="en-US" sz="2000" dirty="0" smtClean="0">
                <a:solidFill>
                  <a:srgbClr val="002060"/>
                </a:solidFill>
                <a:latin typeface="黑体" pitchFamily="49" charset="-122"/>
                <a:ea typeface="黑体" pitchFamily="49" charset="-122"/>
                <a:cs typeface="+mj-cs"/>
              </a:rPr>
              <a:t>成本指标：人工成本、产品成本、销售成本、管理费用、招聘成本、培训成本</a:t>
            </a:r>
            <a:endParaRPr lang="en-US" altLang="zh-CN" sz="200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4.</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时间进度指标：该指标要求责任人在特定的时间内达到特定的进度。每天</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8</a:t>
            </a:r>
            <a:r>
              <a:rPr lang="zh-CN" altLang="en-US" sz="2000" dirty="0" smtClean="0">
                <a:solidFill>
                  <a:srgbClr val="002060"/>
                </a:solidFill>
                <a:latin typeface="黑体" pitchFamily="49" charset="-122"/>
                <a:ea typeface="黑体" pitchFamily="49" charset="-122"/>
                <a:cs typeface="+mj-cs"/>
              </a:rPr>
              <a:t>：</a:t>
            </a:r>
            <a:r>
              <a:rPr lang="en-US" altLang="zh-CN" sz="2000" dirty="0" smtClean="0">
                <a:solidFill>
                  <a:srgbClr val="002060"/>
                </a:solidFill>
                <a:latin typeface="黑体" pitchFamily="49" charset="-122"/>
                <a:ea typeface="黑体" pitchFamily="49" charset="-122"/>
                <a:cs typeface="+mj-cs"/>
              </a:rPr>
              <a:t>30</a:t>
            </a:r>
            <a:r>
              <a:rPr lang="zh-CN" altLang="en-US" sz="2000" dirty="0" smtClean="0">
                <a:solidFill>
                  <a:srgbClr val="002060"/>
                </a:solidFill>
                <a:latin typeface="黑体" pitchFamily="49" charset="-122"/>
                <a:ea typeface="黑体" pitchFamily="49" charset="-122"/>
                <a:cs typeface="+mj-cs"/>
              </a:rPr>
              <a:t>前将所有信件报纸分发到人。</a:t>
            </a:r>
            <a:endParaRPr lang="en-US" altLang="zh-CN" sz="200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5.</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频率指标：主要用于行为产出，有的也用于产品产出。每</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30</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分钟巡查生产现场一次，发现现场安全问题并及时进行整改</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0" y="655984"/>
            <a:ext cx="11175171" cy="5797204"/>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二、绩效考评的内容</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（二）能力考评</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基于任职资格的能力考评指标、基于胜任力的能力考评指标、基于潜在能力的能力考评指标</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基于任职资格的能力考评指标：任职资格是指为了保证工作目标的实现，任职者必须具备的知识、技能、能力和个性等方面的要求，是指完成岗位工作所需要的最低要求。在这种考评体系中，专业能力常作为重点考察的内容。立足于基本工作要求。</a:t>
            </a:r>
            <a:endPar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en-US" altLang="zh-CN" sz="2000" dirty="0" smtClean="0">
                <a:solidFill>
                  <a:srgbClr val="002060"/>
                </a:solidFill>
                <a:latin typeface="黑体" pitchFamily="49" charset="-122"/>
                <a:ea typeface="黑体" pitchFamily="49" charset="-122"/>
                <a:cs typeface="+mj-cs"/>
              </a:rPr>
              <a:t>2.</a:t>
            </a:r>
            <a:r>
              <a:rPr lang="zh-CN" altLang="en-US" sz="2000" dirty="0" smtClean="0">
                <a:solidFill>
                  <a:srgbClr val="002060"/>
                </a:solidFill>
                <a:latin typeface="黑体" pitchFamily="49" charset="-122"/>
                <a:ea typeface="黑体" pitchFamily="49" charset="-122"/>
                <a:cs typeface="+mj-cs"/>
              </a:rPr>
              <a:t>基于胜任特征的能力考评指标：胜任特征是指能将某一工作中有卓越成就者与表现平平者区分开来的个人的潜在特征，它可以使动机、能力、态度或价值观、某领域知识或行为技能。定位于产生高水平的业绩。对员工的要求更高。</a:t>
            </a:r>
            <a:endParaRPr lang="en-US" altLang="zh-CN" sz="200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基于潜在能力的考评指标：潜在能力是相对于工作中发挥出来的能力而言的，是指员工具有但并没有在工作中发挥出来的能力。借助潜力考评手段，深入了解和挖掘员工的潜力，将潜力转化为现实的工作能力。潜力考评并不能成为完全意义上的绩效考评，而更应该是一种能力开发和提升的手段。</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0" y="655984"/>
            <a:ext cx="11175171" cy="5797204"/>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二、绩效工作的内容</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（三）态度考评</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职业道德、对工作的态度、工作制度的遵守</a:t>
            </a:r>
            <a:endPar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sz="2000" dirty="0" smtClean="0">
                <a:solidFill>
                  <a:srgbClr val="002060"/>
                </a:solidFill>
                <a:latin typeface="黑体" pitchFamily="49" charset="-122"/>
                <a:ea typeface="黑体" pitchFamily="49" charset="-122"/>
                <a:cs typeface="+mj-cs"/>
              </a:rPr>
              <a:t>工作态度是工作能力向工作业绩转换过程中的调节变量，通过对工作态度的考评引导员工改善工作态度，出发发挥员工工作能力，继而促使员工达成绩效目标的重要手段。最大限度的创造优异的工作业绩，引导员工发挥工作热情，避免出恭不出力的情况发生。</a:t>
            </a:r>
            <a:endParaRPr lang="en-US" altLang="zh-CN" sz="200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常见的工作态度指标：职业道德（敬业精神、奉献精神、职业道德等）、对工作的态度（积极性、主动性、工作热情、责任感）、工作制度的遵守等</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0" y="655984"/>
            <a:ext cx="11175171" cy="5797204"/>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三、绩效考评主体</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上级考评：被考评者的上级主管，占考评分数的</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60%-70%   </a:t>
            </a: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同级考评</a:t>
            </a:r>
            <a:r>
              <a:rPr lang="zh-CN" altLang="en-US" sz="2000" dirty="0" smtClean="0">
                <a:solidFill>
                  <a:srgbClr val="002060"/>
                </a:solidFill>
                <a:latin typeface="黑体" pitchFamily="49" charset="-122"/>
                <a:ea typeface="黑体" pitchFamily="49" charset="-122"/>
                <a:cs typeface="+mj-cs"/>
              </a:rPr>
              <a:t>：同事，通常与被考评者共同处事，密切联系、相互协作、相互配合，被考评者的同事比上级更能清楚的了解被考评者，占</a:t>
            </a:r>
            <a:r>
              <a:rPr lang="en-US" altLang="zh-CN" sz="2000" dirty="0" smtClean="0">
                <a:solidFill>
                  <a:srgbClr val="002060"/>
                </a:solidFill>
                <a:latin typeface="黑体" pitchFamily="49" charset="-122"/>
                <a:ea typeface="黑体" pitchFamily="49" charset="-122"/>
                <a:cs typeface="+mj-cs"/>
              </a:rPr>
              <a:t>10%</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（常受人际关系影响）</a:t>
            </a:r>
            <a:endPar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下级考评</a:t>
            </a:r>
            <a:r>
              <a:rPr lang="zh-CN" altLang="en-US" sz="2000" dirty="0" smtClean="0">
                <a:solidFill>
                  <a:srgbClr val="002060"/>
                </a:solidFill>
                <a:latin typeface="黑体" pitchFamily="49" charset="-122"/>
                <a:ea typeface="黑体" pitchFamily="49" charset="-122"/>
                <a:cs typeface="+mj-cs"/>
              </a:rPr>
              <a:t>：下属对其工作作风、行为方式、实际成果有比较深入的了解，对其一言一行由亲身的感受，而且有其独特的观察视角。</a:t>
            </a:r>
            <a:r>
              <a:rPr lang="en-US" altLang="zh-CN" sz="2000" dirty="0" smtClean="0">
                <a:solidFill>
                  <a:srgbClr val="002060"/>
                </a:solidFill>
                <a:latin typeface="黑体" pitchFamily="49" charset="-122"/>
                <a:ea typeface="黑体" pitchFamily="49" charset="-122"/>
                <a:cs typeface="+mj-cs"/>
              </a:rPr>
              <a:t>10%</a:t>
            </a:r>
            <a:r>
              <a:rPr lang="zh-CN" altLang="en-US" sz="2000" dirty="0" smtClean="0">
                <a:solidFill>
                  <a:srgbClr val="002060"/>
                </a:solidFill>
                <a:latin typeface="黑体" pitchFamily="49" charset="-122"/>
                <a:ea typeface="黑体" pitchFamily="49" charset="-122"/>
                <a:cs typeface="+mj-cs"/>
              </a:rPr>
              <a:t>（心存顾虑）</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t>
            </a: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4.</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自我考评：能充分调动被考评者的积极性。</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10%  </a:t>
            </a: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5.</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外人考评：被考评者所在部门或小组以外人员，他们虽然能较客观公正地参与绩效考评，但他们很可能不太了解被考评者及其能力、行为和实际工作的情况，使其考评结果的准确性和可靠性大打折扣。实际考评中，采用外人考评的形式时，应当慎重考虑。</a:t>
            </a:r>
            <a:endPar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84213" y="574675"/>
            <a:ext cx="10845800" cy="5878513"/>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能力要求</a:t>
            </a: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一、绩效考评的基本程序</a:t>
            </a: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（一）自上而下的绩效考评</a:t>
            </a: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对单位进行绩效考核考评</a:t>
            </a: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对单位内部员工进行考评</a:t>
            </a: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对员工绩效进行调整</a:t>
            </a: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（二）自下而上的绩效考评</a:t>
            </a: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以基层为起点，由基层部门的领导对其直属下级进行考核</a:t>
            </a: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在基层考评的基础上，对各个中层部门进行考评</a:t>
            </a: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在完成逐级考评之后，由企业的上级机构或董事会对企业高层领导进行考评，考评的内容主要是经营效果方面硬指标的完成程度</a:t>
            </a: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ws_1DB"/>
          <p:cNvPicPr>
            <a:picLocks noChangeAspect="1" noChangeArrowheads="1"/>
          </p:cNvPicPr>
          <p:nvPr/>
        </p:nvPicPr>
        <p:blipFill>
          <a:blip r:embed="rId2" cstate="print"/>
          <a:srcRect/>
          <a:stretch>
            <a:fillRect/>
          </a:stretch>
        </p:blipFill>
        <p:spPr bwMode="auto">
          <a:xfrm>
            <a:off x="0" y="0"/>
            <a:ext cx="12192000" cy="6858000"/>
          </a:xfrm>
          <a:prstGeom prst="rect">
            <a:avLst/>
          </a:prstGeom>
          <a:noFill/>
          <a:ln w="9525">
            <a:noFill/>
            <a:miter lim="800000"/>
            <a:headEnd/>
            <a:tailEnd/>
          </a:ln>
        </p:spPr>
      </p:pic>
      <p:pic>
        <p:nvPicPr>
          <p:cNvPr id="12291" name="Picture 3" descr="ws_1DC"/>
          <p:cNvPicPr>
            <a:picLocks noChangeAspect="1" noChangeArrowheads="1"/>
          </p:cNvPicPr>
          <p:nvPr/>
        </p:nvPicPr>
        <p:blipFill>
          <a:blip r:embed="rId3" cstate="print"/>
          <a:srcRect/>
          <a:stretch>
            <a:fillRect/>
          </a:stretch>
        </p:blipFill>
        <p:spPr bwMode="auto">
          <a:xfrm>
            <a:off x="3217334" y="1549400"/>
            <a:ext cx="7078133" cy="4699000"/>
          </a:xfrm>
          <a:prstGeom prst="rect">
            <a:avLst/>
          </a:prstGeom>
          <a:noFill/>
          <a:ln w="9525">
            <a:noFill/>
            <a:miter lim="800000"/>
            <a:headEnd/>
            <a:tailEnd/>
          </a:ln>
        </p:spPr>
      </p:pic>
      <p:sp>
        <p:nvSpPr>
          <p:cNvPr id="12292" name="Text Box 7"/>
          <p:cNvSpPr txBox="1">
            <a:spLocks noChangeArrowheads="1"/>
          </p:cNvSpPr>
          <p:nvPr/>
        </p:nvSpPr>
        <p:spPr bwMode="auto">
          <a:xfrm>
            <a:off x="6396567" y="3225801"/>
            <a:ext cx="3026470" cy="3270126"/>
          </a:xfrm>
          <a:prstGeom prst="rect">
            <a:avLst/>
          </a:prstGeom>
          <a:noFill/>
          <a:ln w="9525">
            <a:noFill/>
            <a:miter lim="800000"/>
            <a:headEnd/>
            <a:tailEnd/>
          </a:ln>
        </p:spPr>
        <p:txBody>
          <a:bodyPr wrap="none" lIns="0" tIns="0" rIns="0" bIns="0">
            <a:spAutoFit/>
          </a:bodyPr>
          <a:lstStyle/>
          <a:p>
            <a:pPr eaLnBrk="1" hangingPunct="1">
              <a:lnSpc>
                <a:spcPts val="2300"/>
              </a:lnSpc>
              <a:tabLst>
                <a:tab pos="508000" algn="l"/>
                <a:tab pos="1155700" algn="l"/>
                <a:tab pos="1295400" algn="l"/>
                <a:tab pos="1447800" algn="l"/>
              </a:tabLst>
            </a:pPr>
            <a:r>
              <a:rPr lang="zh-CN" altLang="en-US" sz="1800" dirty="0"/>
              <a:t>	</a:t>
            </a:r>
            <a:r>
              <a:rPr lang="zh-CN" altLang="en-US" sz="1800" dirty="0" smtClean="0"/>
              <a:t>             </a:t>
            </a:r>
            <a:r>
              <a:rPr lang="zh-CN" altLang="en-US" sz="1800" dirty="0"/>
              <a:t>		</a:t>
            </a:r>
            <a:r>
              <a:rPr lang="zh-CN" altLang="en-US" sz="2300" dirty="0">
                <a:solidFill>
                  <a:srgbClr val="FFFFFF"/>
                </a:solidFill>
                <a:latin typeface="Times New Roman" pitchFamily="18" charset="0"/>
              </a:rPr>
              <a:t>考评主体</a:t>
            </a:r>
          </a:p>
          <a:p>
            <a:pPr eaLnBrk="1" hangingPunct="1">
              <a:lnSpc>
                <a:spcPts val="1000"/>
              </a:lnSpc>
              <a:tabLst>
                <a:tab pos="508000" algn="l"/>
                <a:tab pos="1155700" algn="l"/>
                <a:tab pos="1295400" algn="l"/>
                <a:tab pos="1447800" algn="l"/>
              </a:tabLst>
            </a:pPr>
            <a:endParaRPr lang="zh-CN" altLang="en-US" sz="2300" dirty="0">
              <a:solidFill>
                <a:srgbClr val="FFFFFF"/>
              </a:solidFill>
              <a:latin typeface="Times New Roman" pitchFamily="18" charset="0"/>
            </a:endParaRPr>
          </a:p>
          <a:p>
            <a:pPr eaLnBrk="1" hangingPunct="1">
              <a:lnSpc>
                <a:spcPts val="1000"/>
              </a:lnSpc>
              <a:tabLst>
                <a:tab pos="508000" algn="l"/>
                <a:tab pos="1155700" algn="l"/>
                <a:tab pos="1295400" algn="l"/>
                <a:tab pos="1447800" algn="l"/>
              </a:tabLst>
            </a:pPr>
            <a:endParaRPr lang="zh-CN" altLang="en-US" sz="2300" dirty="0">
              <a:solidFill>
                <a:srgbClr val="FFFFFF"/>
              </a:solidFill>
              <a:latin typeface="Times New Roman" pitchFamily="18" charset="0"/>
            </a:endParaRPr>
          </a:p>
          <a:p>
            <a:pPr eaLnBrk="1" hangingPunct="1">
              <a:lnSpc>
                <a:spcPts val="1000"/>
              </a:lnSpc>
              <a:tabLst>
                <a:tab pos="508000" algn="l"/>
                <a:tab pos="1155700" algn="l"/>
                <a:tab pos="1295400" algn="l"/>
                <a:tab pos="1447800" algn="l"/>
              </a:tabLst>
            </a:pPr>
            <a:endParaRPr lang="zh-CN" altLang="en-US" sz="2300" dirty="0">
              <a:solidFill>
                <a:srgbClr val="FFFFFF"/>
              </a:solidFill>
              <a:latin typeface="Times New Roman" pitchFamily="18" charset="0"/>
            </a:endParaRPr>
          </a:p>
          <a:p>
            <a:pPr eaLnBrk="1" hangingPunct="1">
              <a:lnSpc>
                <a:spcPts val="3238"/>
              </a:lnSpc>
              <a:tabLst>
                <a:tab pos="508000" algn="l"/>
                <a:tab pos="1155700" algn="l"/>
                <a:tab pos="1295400" algn="l"/>
                <a:tab pos="1447800" algn="l"/>
              </a:tabLst>
            </a:pPr>
            <a:r>
              <a:rPr lang="zh-CN" altLang="en-US" sz="2300" dirty="0">
                <a:solidFill>
                  <a:srgbClr val="FFFFFF"/>
                </a:solidFill>
                <a:latin typeface="Times New Roman" pitchFamily="18" charset="0"/>
              </a:rPr>
              <a:t>			</a:t>
            </a:r>
            <a:r>
              <a:rPr lang="zh-CN" altLang="en-US" sz="2300" dirty="0" smtClean="0">
                <a:solidFill>
                  <a:srgbClr val="FFFFFF"/>
                </a:solidFill>
                <a:latin typeface="Times New Roman" pitchFamily="18" charset="0"/>
              </a:rPr>
              <a:t>     </a:t>
            </a:r>
            <a:r>
              <a:rPr lang="zh-CN" altLang="en-US" sz="2300" dirty="0">
                <a:solidFill>
                  <a:srgbClr val="FFFFFF"/>
                </a:solidFill>
                <a:latin typeface="Times New Roman" pitchFamily="18" charset="0"/>
              </a:rPr>
              <a:t>	运作体系</a:t>
            </a:r>
          </a:p>
          <a:p>
            <a:pPr eaLnBrk="1" hangingPunct="1">
              <a:lnSpc>
                <a:spcPts val="1000"/>
              </a:lnSpc>
              <a:tabLst>
                <a:tab pos="508000" algn="l"/>
                <a:tab pos="1155700" algn="l"/>
                <a:tab pos="1295400" algn="l"/>
                <a:tab pos="1447800" algn="l"/>
              </a:tabLst>
            </a:pPr>
            <a:endParaRPr lang="zh-CN" altLang="en-US" sz="2300" dirty="0">
              <a:solidFill>
                <a:srgbClr val="FFFFFF"/>
              </a:solidFill>
              <a:latin typeface="Times New Roman" pitchFamily="18" charset="0"/>
            </a:endParaRPr>
          </a:p>
          <a:p>
            <a:pPr eaLnBrk="1" hangingPunct="1">
              <a:lnSpc>
                <a:spcPts val="1000"/>
              </a:lnSpc>
              <a:tabLst>
                <a:tab pos="508000" algn="l"/>
                <a:tab pos="1155700" algn="l"/>
                <a:tab pos="1295400" algn="l"/>
                <a:tab pos="1447800" algn="l"/>
              </a:tabLst>
            </a:pPr>
            <a:endParaRPr lang="zh-CN" altLang="en-US" sz="2300" dirty="0">
              <a:solidFill>
                <a:srgbClr val="FFFFFF"/>
              </a:solidFill>
              <a:latin typeface="Times New Roman" pitchFamily="18" charset="0"/>
            </a:endParaRPr>
          </a:p>
          <a:p>
            <a:pPr eaLnBrk="1" hangingPunct="1">
              <a:lnSpc>
                <a:spcPts val="1000"/>
              </a:lnSpc>
              <a:tabLst>
                <a:tab pos="508000" algn="l"/>
                <a:tab pos="1155700" algn="l"/>
                <a:tab pos="1295400" algn="l"/>
                <a:tab pos="1447800" algn="l"/>
              </a:tabLst>
            </a:pPr>
            <a:endParaRPr lang="zh-CN" altLang="en-US" sz="2300" dirty="0">
              <a:solidFill>
                <a:srgbClr val="FFFFFF"/>
              </a:solidFill>
              <a:latin typeface="Times New Roman" pitchFamily="18" charset="0"/>
            </a:endParaRPr>
          </a:p>
          <a:p>
            <a:pPr eaLnBrk="1" hangingPunct="1">
              <a:lnSpc>
                <a:spcPts val="1000"/>
              </a:lnSpc>
              <a:tabLst>
                <a:tab pos="508000" algn="l"/>
                <a:tab pos="1155700" algn="l"/>
                <a:tab pos="1295400" algn="l"/>
                <a:tab pos="1447800" algn="l"/>
              </a:tabLst>
            </a:pPr>
            <a:endParaRPr lang="zh-CN" altLang="en-US" sz="2300" dirty="0">
              <a:solidFill>
                <a:srgbClr val="FFFFFF"/>
              </a:solidFill>
              <a:latin typeface="Times New Roman" pitchFamily="18" charset="0"/>
            </a:endParaRPr>
          </a:p>
          <a:p>
            <a:pPr eaLnBrk="1" hangingPunct="1">
              <a:lnSpc>
                <a:spcPts val="2813"/>
              </a:lnSpc>
              <a:tabLst>
                <a:tab pos="508000" algn="l"/>
                <a:tab pos="1155700" algn="l"/>
                <a:tab pos="1295400" algn="l"/>
                <a:tab pos="1447800" algn="l"/>
              </a:tabLst>
            </a:pPr>
            <a:r>
              <a:rPr lang="zh-CN" altLang="en-US" sz="2300" dirty="0">
                <a:solidFill>
                  <a:srgbClr val="FFFFFF"/>
                </a:solidFill>
                <a:latin typeface="Times New Roman" pitchFamily="18" charset="0"/>
              </a:rPr>
              <a:t>		</a:t>
            </a:r>
            <a:r>
              <a:rPr lang="zh-CN" altLang="en-US" sz="2300" dirty="0" smtClean="0">
                <a:solidFill>
                  <a:srgbClr val="FFFFFF"/>
                </a:solidFill>
                <a:latin typeface="Times New Roman" pitchFamily="18" charset="0"/>
              </a:rPr>
              <a:t>       考评</a:t>
            </a:r>
            <a:r>
              <a:rPr lang="zh-CN" altLang="en-US" sz="2300" dirty="0">
                <a:solidFill>
                  <a:srgbClr val="FFFFFF"/>
                </a:solidFill>
                <a:latin typeface="Times New Roman" pitchFamily="18" charset="0"/>
              </a:rPr>
              <a:t>频率</a:t>
            </a:r>
          </a:p>
          <a:p>
            <a:pPr eaLnBrk="1" hangingPunct="1">
              <a:lnSpc>
                <a:spcPts val="1000"/>
              </a:lnSpc>
              <a:tabLst>
                <a:tab pos="508000" algn="l"/>
                <a:tab pos="1155700" algn="l"/>
                <a:tab pos="1295400" algn="l"/>
                <a:tab pos="1447800" algn="l"/>
              </a:tabLst>
            </a:pPr>
            <a:endParaRPr lang="zh-CN" altLang="en-US" sz="2300" dirty="0">
              <a:solidFill>
                <a:srgbClr val="FFFFFF"/>
              </a:solidFill>
              <a:latin typeface="Times New Roman" pitchFamily="18" charset="0"/>
            </a:endParaRPr>
          </a:p>
          <a:p>
            <a:pPr eaLnBrk="1" hangingPunct="1">
              <a:lnSpc>
                <a:spcPts val="1000"/>
              </a:lnSpc>
              <a:tabLst>
                <a:tab pos="508000" algn="l"/>
                <a:tab pos="1155700" algn="l"/>
                <a:tab pos="1295400" algn="l"/>
                <a:tab pos="1447800" algn="l"/>
              </a:tabLst>
            </a:pPr>
            <a:endParaRPr lang="zh-CN" altLang="en-US" sz="2300" dirty="0">
              <a:solidFill>
                <a:srgbClr val="FFFFFF"/>
              </a:solidFill>
              <a:latin typeface="Times New Roman" pitchFamily="18" charset="0"/>
            </a:endParaRPr>
          </a:p>
          <a:p>
            <a:pPr eaLnBrk="1" hangingPunct="1">
              <a:lnSpc>
                <a:spcPts val="1000"/>
              </a:lnSpc>
              <a:tabLst>
                <a:tab pos="508000" algn="l"/>
                <a:tab pos="1155700" algn="l"/>
                <a:tab pos="1295400" algn="l"/>
                <a:tab pos="1447800" algn="l"/>
              </a:tabLst>
            </a:pPr>
            <a:endParaRPr lang="zh-CN" altLang="en-US" sz="2300" dirty="0">
              <a:solidFill>
                <a:srgbClr val="FFFFFF"/>
              </a:solidFill>
              <a:latin typeface="Times New Roman" pitchFamily="18" charset="0"/>
            </a:endParaRPr>
          </a:p>
          <a:p>
            <a:pPr eaLnBrk="1" hangingPunct="1">
              <a:lnSpc>
                <a:spcPts val="3238"/>
              </a:lnSpc>
              <a:tabLst>
                <a:tab pos="508000" algn="l"/>
                <a:tab pos="1155700" algn="l"/>
                <a:tab pos="1295400" algn="l"/>
                <a:tab pos="1447800" algn="l"/>
              </a:tabLst>
            </a:pPr>
            <a:r>
              <a:rPr lang="zh-CN" altLang="en-US" sz="2300" dirty="0">
                <a:solidFill>
                  <a:srgbClr val="FFFFFF"/>
                </a:solidFill>
                <a:latin typeface="Times New Roman" pitchFamily="18" charset="0"/>
              </a:rPr>
              <a:t>	</a:t>
            </a:r>
            <a:r>
              <a:rPr lang="zh-CN" altLang="en-US" sz="2300" dirty="0" smtClean="0">
                <a:solidFill>
                  <a:srgbClr val="FFFFFF"/>
                </a:solidFill>
                <a:latin typeface="Times New Roman" pitchFamily="18" charset="0"/>
              </a:rPr>
              <a:t>   结果</a:t>
            </a:r>
            <a:r>
              <a:rPr lang="zh-CN" altLang="en-US" sz="2300" dirty="0">
                <a:solidFill>
                  <a:srgbClr val="FFFFFF"/>
                </a:solidFill>
                <a:latin typeface="Times New Roman" pitchFamily="18" charset="0"/>
              </a:rPr>
              <a:t>应用</a:t>
            </a:r>
          </a:p>
          <a:p>
            <a:pPr eaLnBrk="1" hangingPunct="1">
              <a:lnSpc>
                <a:spcPts val="1000"/>
              </a:lnSpc>
              <a:tabLst>
                <a:tab pos="508000" algn="l"/>
                <a:tab pos="1155700" algn="l"/>
                <a:tab pos="1295400" algn="l"/>
                <a:tab pos="1447800" algn="l"/>
              </a:tabLst>
            </a:pPr>
            <a:endParaRPr lang="zh-CN" altLang="en-US" sz="2300" dirty="0">
              <a:solidFill>
                <a:srgbClr val="FFFFFF"/>
              </a:solidFill>
              <a:latin typeface="Times New Roman" pitchFamily="18" charset="0"/>
            </a:endParaRPr>
          </a:p>
          <a:p>
            <a:pPr eaLnBrk="1" hangingPunct="1">
              <a:lnSpc>
                <a:spcPts val="1000"/>
              </a:lnSpc>
              <a:tabLst>
                <a:tab pos="508000" algn="l"/>
                <a:tab pos="1155700" algn="l"/>
                <a:tab pos="1295400" algn="l"/>
                <a:tab pos="1447800" algn="l"/>
              </a:tabLst>
            </a:pPr>
            <a:endParaRPr lang="zh-CN" altLang="en-US" sz="2300" dirty="0">
              <a:solidFill>
                <a:srgbClr val="FFFFFF"/>
              </a:solidFill>
              <a:latin typeface="Times New Roman" pitchFamily="18" charset="0"/>
            </a:endParaRPr>
          </a:p>
          <a:p>
            <a:pPr eaLnBrk="1" hangingPunct="1">
              <a:lnSpc>
                <a:spcPts val="1000"/>
              </a:lnSpc>
              <a:tabLst>
                <a:tab pos="508000" algn="l"/>
                <a:tab pos="1155700" algn="l"/>
                <a:tab pos="1295400" algn="l"/>
                <a:tab pos="1447800" algn="l"/>
              </a:tabLst>
            </a:pPr>
            <a:endParaRPr lang="zh-CN" altLang="en-US" sz="2300" dirty="0">
              <a:solidFill>
                <a:srgbClr val="FFFFFF"/>
              </a:solidFill>
              <a:latin typeface="Times New Roman" pitchFamily="18" charset="0"/>
            </a:endParaRPr>
          </a:p>
          <a:p>
            <a:pPr eaLnBrk="1" hangingPunct="1">
              <a:lnSpc>
                <a:spcPts val="1000"/>
              </a:lnSpc>
              <a:tabLst>
                <a:tab pos="508000" algn="l"/>
                <a:tab pos="1155700" algn="l"/>
                <a:tab pos="1295400" algn="l"/>
                <a:tab pos="1447800" algn="l"/>
              </a:tabLst>
            </a:pPr>
            <a:endParaRPr lang="zh-CN" altLang="en-US" sz="2300" dirty="0">
              <a:solidFill>
                <a:srgbClr val="FFFFFF"/>
              </a:solidFill>
              <a:latin typeface="Times New Roman" pitchFamily="18" charset="0"/>
            </a:endParaRPr>
          </a:p>
        </p:txBody>
      </p:sp>
      <p:sp>
        <p:nvSpPr>
          <p:cNvPr id="12293" name="Text Box 8"/>
          <p:cNvSpPr txBox="1">
            <a:spLocks noChangeArrowheads="1"/>
          </p:cNvSpPr>
          <p:nvPr/>
        </p:nvSpPr>
        <p:spPr bwMode="auto">
          <a:xfrm>
            <a:off x="1235481" y="3195886"/>
            <a:ext cx="3821559" cy="3257302"/>
          </a:xfrm>
          <a:prstGeom prst="rect">
            <a:avLst/>
          </a:prstGeom>
          <a:noFill/>
          <a:ln w="9525">
            <a:noFill/>
            <a:miter lim="800000"/>
            <a:headEnd/>
            <a:tailEnd/>
          </a:ln>
        </p:spPr>
        <p:txBody>
          <a:bodyPr wrap="none" lIns="0" tIns="0" rIns="0" bIns="0">
            <a:spAutoFit/>
          </a:bodyPr>
          <a:lstStyle/>
          <a:p>
            <a:pPr eaLnBrk="1" hangingPunct="1">
              <a:lnSpc>
                <a:spcPts val="3838"/>
              </a:lnSpc>
              <a:tabLst>
                <a:tab pos="2819400" algn="l"/>
              </a:tabLst>
            </a:pPr>
            <a:r>
              <a:rPr lang="zh-CN" altLang="en-US" sz="1800" dirty="0"/>
              <a:t>	</a:t>
            </a:r>
            <a:r>
              <a:rPr lang="zh-CN" altLang="en-US" sz="3800" dirty="0">
                <a:solidFill>
                  <a:srgbClr val="FFFFFF"/>
                </a:solidFill>
                <a:latin typeface="华文彩云" pitchFamily="2" charset="-122"/>
                <a:ea typeface="华文彩云" pitchFamily="2" charset="-122"/>
              </a:rPr>
              <a:t>绩效</a:t>
            </a:r>
          </a:p>
          <a:p>
            <a:pPr eaLnBrk="1" hangingPunct="1">
              <a:lnSpc>
                <a:spcPts val="4563"/>
              </a:lnSpc>
              <a:tabLst>
                <a:tab pos="2819400" algn="l"/>
              </a:tabLst>
            </a:pPr>
            <a:r>
              <a:rPr lang="zh-CN" altLang="en-US" sz="3800" dirty="0">
                <a:solidFill>
                  <a:srgbClr val="FFFFFF"/>
                </a:solidFill>
                <a:latin typeface="华文彩云" pitchFamily="2" charset="-122"/>
                <a:ea typeface="华文彩云" pitchFamily="2" charset="-122"/>
              </a:rPr>
              <a:t>	</a:t>
            </a:r>
            <a:r>
              <a:rPr lang="zh-CN" altLang="en-US" sz="3800" dirty="0">
                <a:solidFill>
                  <a:srgbClr val="FFFFFF"/>
                </a:solidFill>
                <a:ea typeface="华文彩云" pitchFamily="2" charset="-122"/>
              </a:rPr>
              <a:t>管理</a:t>
            </a:r>
          </a:p>
          <a:p>
            <a:pPr eaLnBrk="1" hangingPunct="1">
              <a:lnSpc>
                <a:spcPts val="1000"/>
              </a:lnSpc>
              <a:tabLst>
                <a:tab pos="2819400" algn="l"/>
              </a:tabLst>
            </a:pPr>
            <a:endParaRPr lang="zh-CN" altLang="en-US" sz="3800" dirty="0">
              <a:solidFill>
                <a:srgbClr val="FFFFFF"/>
              </a:solidFill>
              <a:ea typeface="华文彩云" pitchFamily="2" charset="-122"/>
            </a:endParaRPr>
          </a:p>
          <a:p>
            <a:pPr eaLnBrk="1" hangingPunct="1">
              <a:lnSpc>
                <a:spcPts val="1000"/>
              </a:lnSpc>
              <a:tabLst>
                <a:tab pos="2819400" algn="l"/>
              </a:tabLst>
            </a:pPr>
            <a:endParaRPr lang="zh-CN" altLang="en-US" sz="3800" dirty="0">
              <a:solidFill>
                <a:srgbClr val="FFFFFF"/>
              </a:solidFill>
              <a:ea typeface="华文彩云" pitchFamily="2" charset="-122"/>
            </a:endParaRPr>
          </a:p>
          <a:p>
            <a:pPr eaLnBrk="1" hangingPunct="1">
              <a:lnSpc>
                <a:spcPts val="1000"/>
              </a:lnSpc>
              <a:tabLst>
                <a:tab pos="2819400" algn="l"/>
              </a:tabLst>
            </a:pPr>
            <a:endParaRPr lang="zh-CN" altLang="en-US" sz="3800" dirty="0">
              <a:solidFill>
                <a:srgbClr val="FFFFFF"/>
              </a:solidFill>
              <a:ea typeface="华文彩云" pitchFamily="2" charset="-122"/>
            </a:endParaRPr>
          </a:p>
          <a:p>
            <a:pPr eaLnBrk="1" hangingPunct="1">
              <a:lnSpc>
                <a:spcPts val="1000"/>
              </a:lnSpc>
              <a:tabLst>
                <a:tab pos="2819400" algn="l"/>
              </a:tabLst>
            </a:pPr>
            <a:endParaRPr lang="zh-CN" altLang="en-US" sz="3800" dirty="0">
              <a:solidFill>
                <a:srgbClr val="FFFFFF"/>
              </a:solidFill>
              <a:ea typeface="华文彩云" pitchFamily="2" charset="-122"/>
            </a:endParaRPr>
          </a:p>
          <a:p>
            <a:pPr eaLnBrk="1" hangingPunct="1">
              <a:lnSpc>
                <a:spcPts val="1000"/>
              </a:lnSpc>
              <a:tabLst>
                <a:tab pos="2819400" algn="l"/>
              </a:tabLst>
            </a:pPr>
            <a:endParaRPr lang="zh-CN" altLang="en-US" sz="3800" dirty="0">
              <a:solidFill>
                <a:srgbClr val="FFFFFF"/>
              </a:solidFill>
              <a:ea typeface="华文彩云" pitchFamily="2" charset="-122"/>
            </a:endParaRPr>
          </a:p>
          <a:p>
            <a:pPr eaLnBrk="1" hangingPunct="1">
              <a:lnSpc>
                <a:spcPts val="1000"/>
              </a:lnSpc>
              <a:tabLst>
                <a:tab pos="2819400" algn="l"/>
              </a:tabLst>
            </a:pPr>
            <a:endParaRPr lang="zh-CN" altLang="en-US" sz="3800" dirty="0">
              <a:solidFill>
                <a:srgbClr val="FFFFFF"/>
              </a:solidFill>
              <a:ea typeface="华文彩云" pitchFamily="2" charset="-122"/>
            </a:endParaRPr>
          </a:p>
          <a:p>
            <a:pPr eaLnBrk="1" hangingPunct="1">
              <a:lnSpc>
                <a:spcPts val="1000"/>
              </a:lnSpc>
              <a:tabLst>
                <a:tab pos="2819400" algn="l"/>
              </a:tabLst>
            </a:pPr>
            <a:endParaRPr lang="zh-CN" altLang="en-US" sz="3800" dirty="0">
              <a:solidFill>
                <a:srgbClr val="FFFFFF"/>
              </a:solidFill>
              <a:ea typeface="华文彩云" pitchFamily="2" charset="-122"/>
            </a:endParaRPr>
          </a:p>
          <a:p>
            <a:pPr eaLnBrk="1" hangingPunct="1">
              <a:lnSpc>
                <a:spcPts val="1000"/>
              </a:lnSpc>
              <a:tabLst>
                <a:tab pos="2819400" algn="l"/>
              </a:tabLst>
            </a:pPr>
            <a:endParaRPr lang="zh-CN" altLang="en-US" sz="3800" dirty="0">
              <a:solidFill>
                <a:srgbClr val="FFFFFF"/>
              </a:solidFill>
              <a:ea typeface="华文彩云" pitchFamily="2" charset="-122"/>
            </a:endParaRPr>
          </a:p>
          <a:p>
            <a:pPr eaLnBrk="1" hangingPunct="1">
              <a:lnSpc>
                <a:spcPts val="1000"/>
              </a:lnSpc>
              <a:tabLst>
                <a:tab pos="2819400" algn="l"/>
              </a:tabLst>
            </a:pPr>
            <a:endParaRPr lang="zh-CN" altLang="en-US" sz="3800" dirty="0">
              <a:solidFill>
                <a:srgbClr val="FFFFFF"/>
              </a:solidFill>
              <a:ea typeface="华文彩云" pitchFamily="2" charset="-122"/>
            </a:endParaRPr>
          </a:p>
          <a:p>
            <a:pPr eaLnBrk="1" hangingPunct="1">
              <a:lnSpc>
                <a:spcPts val="1000"/>
              </a:lnSpc>
              <a:tabLst>
                <a:tab pos="2819400" algn="l"/>
              </a:tabLst>
            </a:pPr>
            <a:endParaRPr lang="zh-CN" altLang="en-US" sz="3800" dirty="0">
              <a:solidFill>
                <a:srgbClr val="FFFFFF"/>
              </a:solidFill>
              <a:ea typeface="华文彩云" pitchFamily="2" charset="-122"/>
            </a:endParaRPr>
          </a:p>
          <a:p>
            <a:pPr eaLnBrk="1" hangingPunct="1">
              <a:lnSpc>
                <a:spcPts val="1000"/>
              </a:lnSpc>
              <a:tabLst>
                <a:tab pos="2819400" algn="l"/>
              </a:tabLst>
            </a:pPr>
            <a:endParaRPr lang="zh-CN" altLang="en-US" sz="3800" dirty="0">
              <a:solidFill>
                <a:srgbClr val="FFFFFF"/>
              </a:solidFill>
              <a:ea typeface="华文彩云" pitchFamily="2" charset="-122"/>
            </a:endParaRPr>
          </a:p>
          <a:p>
            <a:pPr eaLnBrk="1" hangingPunct="1">
              <a:lnSpc>
                <a:spcPts val="1000"/>
              </a:lnSpc>
              <a:tabLst>
                <a:tab pos="2819400" algn="l"/>
              </a:tabLst>
            </a:pPr>
            <a:endParaRPr lang="zh-CN" altLang="en-US" sz="3800" dirty="0">
              <a:solidFill>
                <a:srgbClr val="FFFFFF"/>
              </a:solidFill>
              <a:ea typeface="华文彩云" pitchFamily="2" charset="-122"/>
            </a:endParaRPr>
          </a:p>
          <a:p>
            <a:pPr eaLnBrk="1" hangingPunct="1">
              <a:lnSpc>
                <a:spcPts val="1000"/>
              </a:lnSpc>
              <a:tabLst>
                <a:tab pos="2819400" algn="l"/>
              </a:tabLst>
            </a:pPr>
            <a:endParaRPr lang="zh-CN" altLang="en-US" sz="3800" dirty="0">
              <a:solidFill>
                <a:srgbClr val="FFFFFF"/>
              </a:solidFill>
              <a:ea typeface="华文彩云" pitchFamily="2" charset="-122"/>
            </a:endParaRPr>
          </a:p>
          <a:p>
            <a:pPr eaLnBrk="1" hangingPunct="1">
              <a:lnSpc>
                <a:spcPts val="1000"/>
              </a:lnSpc>
              <a:tabLst>
                <a:tab pos="2819400" algn="l"/>
              </a:tabLst>
            </a:pPr>
            <a:endParaRPr lang="zh-CN" altLang="en-US" sz="3800" dirty="0">
              <a:solidFill>
                <a:srgbClr val="FFFFFF"/>
              </a:solidFill>
              <a:ea typeface="华文彩云" pitchFamily="2" charset="-122"/>
            </a:endParaRPr>
          </a:p>
          <a:p>
            <a:pPr eaLnBrk="1" hangingPunct="1">
              <a:lnSpc>
                <a:spcPts val="1000"/>
              </a:lnSpc>
              <a:tabLst>
                <a:tab pos="2819400" algn="l"/>
              </a:tabLst>
            </a:pPr>
            <a:endParaRPr lang="zh-CN" altLang="en-US" sz="3800" dirty="0">
              <a:solidFill>
                <a:srgbClr val="FFFFFF"/>
              </a:solidFill>
              <a:ea typeface="华文彩云" pitchFamily="2" charset="-122"/>
            </a:endParaRPr>
          </a:p>
          <a:p>
            <a:pPr eaLnBrk="1" hangingPunct="1">
              <a:lnSpc>
                <a:spcPts val="1000"/>
              </a:lnSpc>
              <a:tabLst>
                <a:tab pos="2819400" algn="l"/>
              </a:tabLst>
            </a:pPr>
            <a:endParaRPr lang="zh-CN" altLang="en-US" sz="3800" dirty="0">
              <a:solidFill>
                <a:srgbClr val="FFFFFF"/>
              </a:solidFill>
              <a:ea typeface="华文彩云" pitchFamily="2" charset="-122"/>
            </a:endParaRPr>
          </a:p>
          <a:p>
            <a:pPr eaLnBrk="1" hangingPunct="1">
              <a:lnSpc>
                <a:spcPts val="1000"/>
              </a:lnSpc>
              <a:tabLst>
                <a:tab pos="2819400" algn="l"/>
              </a:tabLst>
            </a:pPr>
            <a:endParaRPr lang="zh-CN" altLang="en-US" sz="1600" dirty="0">
              <a:solidFill>
                <a:srgbClr val="FFFFFF"/>
              </a:solidFill>
              <a:latin typeface="黑体" pitchFamily="49" charset="-122"/>
              <a:ea typeface="黑体" pitchFamily="49" charset="-122"/>
            </a:endParaRPr>
          </a:p>
        </p:txBody>
      </p:sp>
      <p:sp>
        <p:nvSpPr>
          <p:cNvPr id="12294" name="Text Box 9"/>
          <p:cNvSpPr txBox="1">
            <a:spLocks noChangeArrowheads="1"/>
          </p:cNvSpPr>
          <p:nvPr/>
        </p:nvSpPr>
        <p:spPr bwMode="auto">
          <a:xfrm>
            <a:off x="2546351" y="830263"/>
            <a:ext cx="6405600" cy="1923604"/>
          </a:xfrm>
          <a:prstGeom prst="rect">
            <a:avLst/>
          </a:prstGeom>
          <a:noFill/>
          <a:ln w="9525">
            <a:noFill/>
            <a:miter lim="800000"/>
            <a:headEnd/>
            <a:tailEnd/>
          </a:ln>
        </p:spPr>
        <p:txBody>
          <a:bodyPr wrap="none" lIns="0" tIns="0" rIns="0" bIns="0">
            <a:spAutoFit/>
          </a:bodyPr>
          <a:lstStyle/>
          <a:p>
            <a:pPr eaLnBrk="1" hangingPunct="1">
              <a:lnSpc>
                <a:spcPts val="3813"/>
              </a:lnSpc>
              <a:tabLst>
                <a:tab pos="3022600" algn="l"/>
                <a:tab pos="3860800" algn="l"/>
              </a:tabLst>
            </a:pPr>
            <a:r>
              <a:rPr lang="zh-CN" altLang="en-US" sz="3800" dirty="0">
                <a:solidFill>
                  <a:srgbClr val="C00000"/>
                </a:solidFill>
                <a:latin typeface="黑体" pitchFamily="49" charset="-122"/>
                <a:ea typeface="黑体" pitchFamily="49" charset="-122"/>
              </a:rPr>
              <a:t>绩效管理体系构成要素</a:t>
            </a:r>
          </a:p>
          <a:p>
            <a:pPr eaLnBrk="1" hangingPunct="1">
              <a:lnSpc>
                <a:spcPts val="1000"/>
              </a:lnSpc>
              <a:tabLst>
                <a:tab pos="3022600" algn="l"/>
                <a:tab pos="3860800" algn="l"/>
              </a:tabLst>
            </a:pPr>
            <a:endParaRPr lang="zh-CN" altLang="en-US" sz="3800" dirty="0">
              <a:solidFill>
                <a:srgbClr val="C00000"/>
              </a:solidFill>
              <a:latin typeface="黑体" pitchFamily="49" charset="-122"/>
              <a:ea typeface="黑体" pitchFamily="49" charset="-122"/>
            </a:endParaRPr>
          </a:p>
          <a:p>
            <a:pPr eaLnBrk="1" hangingPunct="1">
              <a:lnSpc>
                <a:spcPts val="1000"/>
              </a:lnSpc>
              <a:tabLst>
                <a:tab pos="3022600" algn="l"/>
                <a:tab pos="3860800" algn="l"/>
              </a:tabLst>
            </a:pPr>
            <a:endParaRPr lang="zh-CN" altLang="en-US" sz="3800" dirty="0">
              <a:solidFill>
                <a:srgbClr val="C00000"/>
              </a:solidFill>
              <a:latin typeface="黑体" pitchFamily="49" charset="-122"/>
              <a:ea typeface="黑体" pitchFamily="49" charset="-122"/>
            </a:endParaRPr>
          </a:p>
          <a:p>
            <a:pPr eaLnBrk="1" hangingPunct="1">
              <a:lnSpc>
                <a:spcPts val="1000"/>
              </a:lnSpc>
              <a:tabLst>
                <a:tab pos="3022600" algn="l"/>
                <a:tab pos="3860800" algn="l"/>
              </a:tabLst>
            </a:pPr>
            <a:endParaRPr lang="zh-CN" altLang="en-US" sz="3800" dirty="0">
              <a:solidFill>
                <a:srgbClr val="C00000"/>
              </a:solidFill>
              <a:latin typeface="黑体" pitchFamily="49" charset="-122"/>
              <a:ea typeface="黑体" pitchFamily="49" charset="-122"/>
            </a:endParaRPr>
          </a:p>
          <a:p>
            <a:pPr eaLnBrk="1" hangingPunct="1">
              <a:lnSpc>
                <a:spcPts val="2463"/>
              </a:lnSpc>
              <a:tabLst>
                <a:tab pos="3022600" algn="l"/>
                <a:tab pos="3860800" algn="l"/>
              </a:tabLst>
            </a:pPr>
            <a:r>
              <a:rPr lang="zh-CN" altLang="en-US" sz="3800" dirty="0">
                <a:solidFill>
                  <a:srgbClr val="C00000"/>
                </a:solidFill>
                <a:latin typeface="黑体" pitchFamily="49" charset="-122"/>
                <a:ea typeface="黑体" pitchFamily="49" charset="-122"/>
              </a:rPr>
              <a:t>	</a:t>
            </a:r>
            <a:r>
              <a:rPr lang="zh-CN" altLang="en-US" sz="3800" dirty="0" smtClean="0">
                <a:solidFill>
                  <a:srgbClr val="C00000"/>
                </a:solidFill>
                <a:latin typeface="黑体" pitchFamily="49" charset="-122"/>
                <a:ea typeface="黑体" pitchFamily="49" charset="-122"/>
              </a:rPr>
              <a:t>     </a:t>
            </a:r>
            <a:r>
              <a:rPr lang="zh-CN" altLang="en-US" sz="2300" dirty="0" smtClean="0">
                <a:solidFill>
                  <a:srgbClr val="FFFFFF"/>
                </a:solidFill>
                <a:latin typeface="Times New Roman" pitchFamily="18" charset="0"/>
              </a:rPr>
              <a:t>考评</a:t>
            </a:r>
            <a:r>
              <a:rPr lang="zh-CN" altLang="en-US" sz="2300" dirty="0">
                <a:solidFill>
                  <a:srgbClr val="FFFFFF"/>
                </a:solidFill>
                <a:latin typeface="Times New Roman" pitchFamily="18" charset="0"/>
              </a:rPr>
              <a:t>方法</a:t>
            </a:r>
          </a:p>
          <a:p>
            <a:pPr eaLnBrk="1" hangingPunct="1">
              <a:lnSpc>
                <a:spcPts val="1000"/>
              </a:lnSpc>
              <a:tabLst>
                <a:tab pos="3022600" algn="l"/>
                <a:tab pos="3860800" algn="l"/>
              </a:tabLst>
            </a:pPr>
            <a:endParaRPr lang="zh-CN" altLang="en-US" sz="2300" dirty="0">
              <a:solidFill>
                <a:srgbClr val="FFFFFF"/>
              </a:solidFill>
              <a:latin typeface="Times New Roman" pitchFamily="18" charset="0"/>
            </a:endParaRPr>
          </a:p>
          <a:p>
            <a:pPr eaLnBrk="1" hangingPunct="1">
              <a:lnSpc>
                <a:spcPts val="1000"/>
              </a:lnSpc>
              <a:tabLst>
                <a:tab pos="3022600" algn="l"/>
                <a:tab pos="3860800" algn="l"/>
              </a:tabLst>
            </a:pPr>
            <a:endParaRPr lang="zh-CN" altLang="en-US" sz="2300" dirty="0">
              <a:solidFill>
                <a:srgbClr val="FFFFFF"/>
              </a:solidFill>
              <a:latin typeface="Times New Roman" pitchFamily="18" charset="0"/>
            </a:endParaRPr>
          </a:p>
          <a:p>
            <a:pPr eaLnBrk="1" hangingPunct="1">
              <a:lnSpc>
                <a:spcPts val="1000"/>
              </a:lnSpc>
              <a:tabLst>
                <a:tab pos="3022600" algn="l"/>
                <a:tab pos="3860800" algn="l"/>
              </a:tabLst>
            </a:pPr>
            <a:endParaRPr lang="zh-CN" altLang="en-US" sz="2300" dirty="0">
              <a:solidFill>
                <a:srgbClr val="FFFFFF"/>
              </a:solidFill>
              <a:latin typeface="Times New Roman" pitchFamily="18" charset="0"/>
            </a:endParaRPr>
          </a:p>
          <a:p>
            <a:pPr eaLnBrk="1" hangingPunct="1">
              <a:lnSpc>
                <a:spcPts val="2675"/>
              </a:lnSpc>
              <a:tabLst>
                <a:tab pos="3022600" algn="l"/>
                <a:tab pos="3860800" algn="l"/>
              </a:tabLst>
            </a:pPr>
            <a:r>
              <a:rPr lang="zh-CN" altLang="en-US" sz="2300" dirty="0">
                <a:solidFill>
                  <a:srgbClr val="FFFFFF"/>
                </a:solidFill>
                <a:latin typeface="Times New Roman" pitchFamily="18" charset="0"/>
              </a:rPr>
              <a:t>		</a:t>
            </a:r>
            <a:r>
              <a:rPr lang="zh-CN" altLang="en-US" sz="2300" dirty="0" smtClean="0">
                <a:solidFill>
                  <a:srgbClr val="FFFFFF"/>
                </a:solidFill>
                <a:latin typeface="Times New Roman" pitchFamily="18" charset="0"/>
              </a:rPr>
              <a:t>                  考评</a:t>
            </a:r>
            <a:r>
              <a:rPr lang="zh-CN" altLang="en-US" sz="2300" dirty="0">
                <a:solidFill>
                  <a:srgbClr val="FFFFFF"/>
                </a:solidFill>
                <a:latin typeface="Times New Roman" pitchFamily="18" charset="0"/>
              </a:rPr>
              <a:t>内容</a:t>
            </a:r>
          </a:p>
        </p:txBody>
      </p:sp>
      <p:cxnSp>
        <p:nvCxnSpPr>
          <p:cNvPr id="7" name="直接连接符 6"/>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i="0" u="none" strike="noStrike" kern="1200" cap="none" spc="0" normalizeH="0" baseline="0" noProof="0" dirty="0">
                <a:ln>
                  <a:noFill/>
                </a:ln>
                <a:solidFill>
                  <a:srgbClr val="2980B9"/>
                </a:solidFill>
                <a:effectLst/>
                <a:uLnTx/>
                <a:uFillTx/>
                <a:latin typeface="华文中宋" panose="02010600040101010101" charset="-122"/>
                <a:ea typeface="华文中宋" panose="02010600040101010101" charset="-122"/>
                <a:cs typeface="+mn-cs"/>
              </a:rPr>
              <a:t>北京市丰台区成人职业技能培训学校</a:t>
            </a:r>
          </a:p>
        </p:txBody>
      </p:sp>
      <p:sp>
        <p:nvSpPr>
          <p:cNvPr id="9" name="任意多边形: 形状 10"/>
          <p:cNvSpPr/>
          <p:nvPr/>
        </p:nvSpPr>
        <p:spPr>
          <a:xfrm rot="2700000">
            <a:off x="10339062" y="252702"/>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0" name="任意多边形: 形状 11"/>
          <p:cNvSpPr/>
          <p:nvPr/>
        </p:nvSpPr>
        <p:spPr>
          <a:xfrm rot="2700000">
            <a:off x="10951539" y="252702"/>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1" name="任意多边形: 形状 12"/>
          <p:cNvSpPr/>
          <p:nvPr/>
        </p:nvSpPr>
        <p:spPr>
          <a:xfrm rot="2700000">
            <a:off x="11581795" y="25333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12" name="图片 11" descr="123456"/>
          <p:cNvPicPr>
            <a:picLocks noChangeAspect="1"/>
          </p:cNvPicPr>
          <p:nvPr/>
        </p:nvPicPr>
        <p:blipFill>
          <a:blip r:embed="rId4" cstate="print"/>
          <a:stretch>
            <a:fillRect/>
          </a:stretch>
        </p:blipFill>
        <p:spPr>
          <a:xfrm>
            <a:off x="483870" y="221615"/>
            <a:ext cx="495935" cy="495935"/>
          </a:xfrm>
          <a:prstGeom prst="rect">
            <a:avLst/>
          </a:prstGeom>
        </p:spPr>
      </p:pic>
      <p:cxnSp>
        <p:nvCxnSpPr>
          <p:cNvPr id="13" name="直接连接符 12"/>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0" y="576262"/>
            <a:ext cx="10837863" cy="5876925"/>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能力要求</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二、绩效考评的基本步骤</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（一）科学的确定考评的基础</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确定工作要项：工作要项是指工作结果对组织有重大影响的活动或大量的重复性活动。</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确定绩效标准：绩效应以完成工作所达到的可接受的条件为标准，不宜定得过高。</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（二）评价实施：具体做法是将工作的实际情况与考评标准逐一对照，评判绩效的等级</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（三）绩效面谈：通过面谈能使员工发扬成绩，纠正错误，以积极态度对待过去，满怀信心面对未来，努力工作。</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（四）制定绩效改进的计划：改进计划应当切实可行、由易到难，要有明确的时间性，计划要具体，要得到上下级的认同，改进计划是绩效考评的最终落脚点。</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（五）改进绩效的指导：保证本岗位工作的有效性，应当是考评者与被考评者讨论的核心问题。上级主管应经常对下属工作绩效的改进做出正确的指导，并在精神上、物质上予以必要的支持。</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0" y="576262"/>
            <a:ext cx="10837863" cy="5876925"/>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t>
            </a:r>
            <a:r>
              <a:rPr lang="en-US" altLang="zh-CN" sz="2800" dirty="0" smtClean="0">
                <a:solidFill>
                  <a:srgbClr val="002060"/>
                </a:solidFill>
                <a:latin typeface="黑体" pitchFamily="49" charset="-122"/>
                <a:ea typeface="黑体" pitchFamily="49" charset="-122"/>
                <a:cs typeface="+mj-cs"/>
              </a:rPr>
              <a:t>       </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第二单元  绩效信息的收集与处理</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绩效信息收集</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（一）表格的设计与发放：各企业采用的表格没有统一形式，繁简不一，只要达到考评目的，简洁适用即可</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（二）绩效信息收集与记录：在考评期限内，应及时了解绩效信息的收集情况，与负责考评的各有关人员进行沟通，要求其按时完成本阶段绩效考评和信息报送工作。</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0" y="576262"/>
            <a:ext cx="10837863" cy="5876925"/>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t>
            </a:r>
            <a:r>
              <a:rPr lang="en-US" altLang="zh-CN" sz="2400" dirty="0" smtClean="0">
                <a:solidFill>
                  <a:srgbClr val="002060"/>
                </a:solidFill>
                <a:latin typeface="黑体" pitchFamily="49" charset="-122"/>
                <a:ea typeface="黑体" pitchFamily="49" charset="-122"/>
                <a:cs typeface="+mj-cs"/>
              </a:rPr>
              <a:t>       </a:t>
            </a: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第二单元  绩效信息的收集与处理</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能力要求</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一、绩效考核信息采集方法</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（一）实地调查法</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（二）现场记录法</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（三）数据积累法</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（四）问卷调查法</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（五）抽样调查法</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0" y="576262"/>
            <a:ext cx="10837863" cy="5876925"/>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一、绩效考核信息采集方法</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（一）实地调查法</a:t>
            </a:r>
            <a:endPar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sz="2000" dirty="0" smtClean="0">
                <a:solidFill>
                  <a:srgbClr val="002060"/>
                </a:solidFill>
                <a:latin typeface="黑体" pitchFamily="49" charset="-122"/>
                <a:ea typeface="黑体" pitchFamily="49" charset="-122"/>
                <a:cs typeface="+mj-cs"/>
              </a:rPr>
              <a:t>实地调查法，即负责考评的人员到实际工作地点调查工作完成的情况，对工作地点有关人员提供的绩效考核信息，考评人员客观、如实记录，并要求提供绩效信息者对所提供信息的验证签字，以确保绩效信息的准确性。通过此种手段采集的绩效考核信息比较客观，但是如果信息源选择不当，也可能会出现偏误。</a:t>
            </a:r>
            <a:endParaRPr lang="en-US" altLang="zh-CN" sz="200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endPar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（二）现场记录法</a:t>
            </a:r>
            <a:endPar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sz="2000" dirty="0" smtClean="0">
                <a:solidFill>
                  <a:srgbClr val="002060"/>
                </a:solidFill>
                <a:latin typeface="黑体" pitchFamily="49" charset="-122"/>
                <a:ea typeface="黑体" pitchFamily="49" charset="-122"/>
                <a:cs typeface="+mj-cs"/>
              </a:rPr>
              <a:t>现场记录法，即考评人员到工作现场或绩效指标要求指定场地进行检查，采集绩效信息。如考核指标规定“公司召开会议不得迟到，每迟到一次扣</a:t>
            </a:r>
            <a:r>
              <a:rPr lang="en-US" altLang="zh-CN" sz="2000" dirty="0" smtClean="0">
                <a:solidFill>
                  <a:srgbClr val="002060"/>
                </a:solidFill>
                <a:latin typeface="黑体" pitchFamily="49" charset="-122"/>
                <a:ea typeface="黑体" pitchFamily="49" charset="-122"/>
                <a:cs typeface="+mj-cs"/>
              </a:rPr>
              <a:t>1</a:t>
            </a:r>
            <a:r>
              <a:rPr lang="zh-CN" altLang="en-US" sz="2000" dirty="0" smtClean="0">
                <a:solidFill>
                  <a:srgbClr val="002060"/>
                </a:solidFill>
                <a:latin typeface="黑体" pitchFamily="49" charset="-122"/>
                <a:ea typeface="黑体" pitchFamily="49" charset="-122"/>
                <a:cs typeface="+mj-cs"/>
              </a:rPr>
              <a:t>分”，那么就必须有专门人员在会场进行监督，记录迟到人员和迟到时间。</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0" y="576262"/>
            <a:ext cx="10837863" cy="5876925"/>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一、绩效考核信息采集方法</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（三）数据积累法</a:t>
            </a:r>
            <a:endPar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sz="2000" dirty="0" smtClean="0">
                <a:solidFill>
                  <a:srgbClr val="002060"/>
                </a:solidFill>
                <a:latin typeface="黑体" pitchFamily="49" charset="-122"/>
                <a:ea typeface="黑体" pitchFamily="49" charset="-122"/>
                <a:cs typeface="+mj-cs"/>
              </a:rPr>
              <a:t>数据积累法，即考评人员到有关数据统计或汇总的权威部门查证有关数据采集考核信息。企业中常见的数据提供部门包括财务部、办公室、行政处、人力资源部门、纪检室等，为了确保数据收集的及时性，可以根据绩效指标的属性，建立常态的绩效数据收集机制，由相关部门在规定的时间点上提供相关的信息或数据。</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（四）问卷调查法</a:t>
            </a:r>
            <a:endPar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sz="2000" dirty="0" smtClean="0">
                <a:solidFill>
                  <a:srgbClr val="002060"/>
                </a:solidFill>
                <a:latin typeface="黑体" pitchFamily="49" charset="-122"/>
                <a:ea typeface="黑体" pitchFamily="49" charset="-122"/>
                <a:cs typeface="+mj-cs"/>
              </a:rPr>
              <a:t>问卷调查法是指通过向服务对象发放调查表，征求服务对象的意见和满意度，以此作为考评的依据。调查表上要列出需要调查的绩效项目和指标，项目指标要简单明了，通常采取选择回答的方式，这样便于调查对象节约时间，愿意配合进行调查。</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0" y="576262"/>
            <a:ext cx="10837863" cy="5876925"/>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一、绩效考核信息采集方法</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（五）抽样调查法</a:t>
            </a:r>
            <a:endPar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sz="2000" dirty="0" smtClean="0">
                <a:solidFill>
                  <a:srgbClr val="002060"/>
                </a:solidFill>
                <a:latin typeface="黑体" pitchFamily="49" charset="-122"/>
                <a:ea typeface="黑体" pitchFamily="49" charset="-122"/>
                <a:cs typeface="+mj-cs"/>
              </a:rPr>
              <a:t>在绩效考评过程中，限于精力和成本，不可能对所有的内容都进行全面考评，特别是行为类指标，行为时时在进行，不能全天候地观察所有员工的行为，只能采取抽检的方式，抽查员工规定绩效。</a:t>
            </a:r>
            <a:endParaRPr lang="en-US" altLang="zh-CN" sz="200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sz="2000" dirty="0" smtClean="0">
                <a:solidFill>
                  <a:srgbClr val="002060"/>
                </a:solidFill>
                <a:latin typeface="黑体" pitchFamily="49" charset="-122"/>
                <a:ea typeface="黑体" pitchFamily="49" charset="-122"/>
                <a:cs typeface="+mj-cs"/>
              </a:rPr>
              <a:t>方法：单纯随机抽样、系统抽样、整群抽样、分层抽样。</a:t>
            </a:r>
            <a:endParaRPr lang="en-US" altLang="zh-CN" sz="200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endParaRPr lang="en-US" altLang="zh-CN" sz="200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单纯随机抽样。是在总体中以完全随机的方法抽取一部分观察单位组成样本。常用的办法是先对总体中全部观察单位编号，然后用抽签、随机数字表或计算机产生随机数字等方法从中抽取一部分观察单位组成样本。</a:t>
            </a:r>
            <a:endPar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sz="2000" dirty="0" smtClean="0">
                <a:solidFill>
                  <a:srgbClr val="002060"/>
                </a:solidFill>
                <a:latin typeface="黑体" pitchFamily="49" charset="-122"/>
                <a:ea typeface="黑体" pitchFamily="49" charset="-122"/>
                <a:cs typeface="+mj-cs"/>
              </a:rPr>
              <a:t>优点：简单直观，均数及其标准误的计算简便</a:t>
            </a:r>
            <a:endParaRPr lang="en-US" altLang="zh-CN" sz="200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缺点：当总体较大时，难以对总体中的个体进行一一编号，且抽到的样本分散，不易组织调查。</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0" y="576262"/>
            <a:ext cx="10837863" cy="5876925"/>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一、绩效考核信息采集方法</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（五）抽样调查法</a:t>
            </a:r>
            <a:endParaRPr lang="en-US" altLang="zh-CN" sz="200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sz="2000" dirty="0" smtClean="0">
                <a:solidFill>
                  <a:srgbClr val="002060"/>
                </a:solidFill>
                <a:latin typeface="黑体" pitchFamily="49" charset="-122"/>
                <a:ea typeface="黑体" pitchFamily="49" charset="-122"/>
                <a:cs typeface="+mj-cs"/>
              </a:rPr>
              <a:t>方法：单纯随机抽样、系统抽样、整群抽样、分层抽样。</a:t>
            </a:r>
            <a:endParaRPr lang="en-US" altLang="zh-CN" sz="200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endParaRPr lang="en-US" altLang="zh-CN" sz="200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en-US" altLang="zh-CN" sz="2000" dirty="0" smtClean="0">
                <a:solidFill>
                  <a:srgbClr val="002060"/>
                </a:solidFill>
                <a:latin typeface="黑体" pitchFamily="49" charset="-122"/>
                <a:ea typeface="黑体" pitchFamily="49" charset="-122"/>
                <a:cs typeface="+mj-cs"/>
              </a:rPr>
              <a:t>2</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a:t>
            </a:r>
            <a:r>
              <a:rPr lang="zh-CN" altLang="en-US" sz="2000" dirty="0" smtClean="0">
                <a:solidFill>
                  <a:srgbClr val="002060"/>
                </a:solidFill>
                <a:latin typeface="黑体" pitchFamily="49" charset="-122"/>
                <a:ea typeface="黑体" pitchFamily="49" charset="-122"/>
                <a:cs typeface="+mj-cs"/>
              </a:rPr>
              <a:t>系统</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抽样。又称等距抽样或机械抽样，即先将总体中的全部个体按与研究现象无关的特征排序编号；然后根据样本含量大小，规定抽样间隔</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k</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，随机选定第</a:t>
            </a:r>
            <a:r>
              <a:rPr kumimoji="0" lang="en-US" altLang="zh-CN" sz="2000" b="0" i="0" u="none" strike="noStrike" kern="1200" cap="none" spc="0" normalizeH="0" baseline="0" noProof="0" dirty="0" err="1" smtClean="0">
                <a:ln>
                  <a:noFill/>
                </a:ln>
                <a:solidFill>
                  <a:srgbClr val="002060"/>
                </a:solidFill>
                <a:effectLst/>
                <a:uLnTx/>
                <a:uFillTx/>
                <a:latin typeface="黑体" pitchFamily="49" charset="-122"/>
                <a:ea typeface="黑体" pitchFamily="49" charset="-122"/>
                <a:cs typeface="+mj-cs"/>
              </a:rPr>
              <a:t>i</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a:t>
            </a:r>
            <a:r>
              <a:rPr kumimoji="0" lang="en-US" altLang="zh-CN" sz="2000" b="0" i="0" u="none" strike="noStrike" kern="1200" cap="none" spc="0" normalizeH="0" baseline="0" noProof="0" dirty="0" err="1" smtClean="0">
                <a:ln>
                  <a:noFill/>
                </a:ln>
                <a:solidFill>
                  <a:srgbClr val="002060"/>
                </a:solidFill>
                <a:effectLst/>
                <a:uLnTx/>
                <a:uFillTx/>
                <a:latin typeface="黑体" pitchFamily="49" charset="-122"/>
                <a:ea typeface="黑体" pitchFamily="49" charset="-122"/>
                <a:cs typeface="+mj-cs"/>
              </a:rPr>
              <a:t>i</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k</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）号个体开始，每隔一个</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k</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，抽取一个个体，组成样本。</a:t>
            </a:r>
            <a:endPar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sz="2000" dirty="0" smtClean="0">
                <a:solidFill>
                  <a:srgbClr val="002060"/>
                </a:solidFill>
                <a:latin typeface="黑体" pitchFamily="49" charset="-122"/>
                <a:ea typeface="黑体" pitchFamily="49" charset="-122"/>
                <a:cs typeface="+mj-cs"/>
              </a:rPr>
              <a:t>优点：易于理解，简便易行；容易得到一个在总体中分布均匀的样本，其抽样误差小于单纯随机抽样</a:t>
            </a:r>
            <a:endParaRPr lang="en-US" altLang="zh-CN" sz="200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缺点：抽到样本较分散，不易组织调查；当总体中观察单位按顺序有周期趋势或单调增加（减小）趋势时，容易产生偏倚。</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0" y="576262"/>
            <a:ext cx="10837863" cy="5876925"/>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一、绩效考核信息采集方法</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（五）抽样调查法</a:t>
            </a:r>
            <a:endParaRPr lang="en-US" altLang="zh-CN" sz="200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sz="2000" dirty="0" smtClean="0">
                <a:solidFill>
                  <a:srgbClr val="002060"/>
                </a:solidFill>
                <a:latin typeface="黑体" pitchFamily="49" charset="-122"/>
                <a:ea typeface="黑体" pitchFamily="49" charset="-122"/>
                <a:cs typeface="+mj-cs"/>
              </a:rPr>
              <a:t>方法：单纯随机抽样、系统抽样、整群抽样、分层抽样。</a:t>
            </a:r>
            <a:endParaRPr lang="en-US" altLang="zh-CN" sz="200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endParaRPr lang="en-US" altLang="zh-CN" sz="200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en-US" altLang="zh-CN" sz="2000" noProof="0" dirty="0" smtClean="0">
                <a:solidFill>
                  <a:srgbClr val="002060"/>
                </a:solidFill>
                <a:latin typeface="黑体" pitchFamily="49" charset="-122"/>
                <a:ea typeface="黑体" pitchFamily="49" charset="-122"/>
                <a:cs typeface="+mj-cs"/>
              </a:rPr>
              <a:t>3</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a:t>
            </a:r>
            <a:r>
              <a:rPr lang="zh-CN" altLang="en-US" sz="2000" noProof="0" dirty="0" smtClean="0">
                <a:solidFill>
                  <a:srgbClr val="002060"/>
                </a:solidFill>
                <a:latin typeface="黑体" pitchFamily="49" charset="-122"/>
                <a:ea typeface="黑体" pitchFamily="49" charset="-122"/>
                <a:cs typeface="+mj-cs"/>
              </a:rPr>
              <a:t>整群</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抽样。是先将总体划分为</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K</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个“群”，每个群包含若干个观察单位，再随机抽取</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k</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个群（</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k</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K</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），由抽中的各群的全部观察单位组成样本。</a:t>
            </a:r>
            <a:endPar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sz="2000" dirty="0" smtClean="0">
                <a:solidFill>
                  <a:srgbClr val="002060"/>
                </a:solidFill>
                <a:latin typeface="黑体" pitchFamily="49" charset="-122"/>
                <a:ea typeface="黑体" pitchFamily="49" charset="-122"/>
                <a:cs typeface="+mj-cs"/>
              </a:rPr>
              <a:t>优点：便于组织调查，节省经费，容易控制调查质量</a:t>
            </a:r>
            <a:endParaRPr lang="en-US" altLang="zh-CN" sz="200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缺点：当样本含量一定时，抽样误差大于单纯随机抽样。</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0" y="576262"/>
            <a:ext cx="10837863" cy="5876925"/>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一、绩效考核信息采集方法</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（五）抽样调查法</a:t>
            </a:r>
            <a:endParaRPr lang="en-US" altLang="zh-CN" sz="200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sz="2000" dirty="0" smtClean="0">
                <a:solidFill>
                  <a:srgbClr val="002060"/>
                </a:solidFill>
                <a:latin typeface="黑体" pitchFamily="49" charset="-122"/>
                <a:ea typeface="黑体" pitchFamily="49" charset="-122"/>
                <a:cs typeface="+mj-cs"/>
              </a:rPr>
              <a:t>方法：单纯随机抽样、系统抽样、整群抽样、分层抽样。</a:t>
            </a:r>
            <a:endParaRPr lang="en-US" altLang="zh-CN" sz="200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endParaRPr lang="en-US" altLang="zh-CN" sz="200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en-US" altLang="zh-CN" sz="2000" dirty="0" smtClean="0">
                <a:solidFill>
                  <a:srgbClr val="002060"/>
                </a:solidFill>
                <a:latin typeface="黑体" pitchFamily="49" charset="-122"/>
                <a:ea typeface="黑体" pitchFamily="49" charset="-122"/>
                <a:cs typeface="+mj-cs"/>
              </a:rPr>
              <a:t>4</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a:t>
            </a:r>
            <a:r>
              <a:rPr lang="zh-CN" altLang="en-US" sz="2000" dirty="0" smtClean="0">
                <a:solidFill>
                  <a:srgbClr val="002060"/>
                </a:solidFill>
                <a:latin typeface="黑体" pitchFamily="49" charset="-122"/>
                <a:ea typeface="黑体" pitchFamily="49" charset="-122"/>
                <a:cs typeface="+mj-cs"/>
              </a:rPr>
              <a:t>分层</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抽样。是先将总体中全部个体按对主要研究指标影响较大的某种特征分成若干“层”，再从每一层内随机抽取一定数量的观察单位组成样本。</a:t>
            </a:r>
            <a:endPar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sz="2000" dirty="0" smtClean="0">
                <a:solidFill>
                  <a:srgbClr val="002060"/>
                </a:solidFill>
                <a:latin typeface="黑体" pitchFamily="49" charset="-122"/>
                <a:ea typeface="黑体" pitchFamily="49" charset="-122"/>
                <a:cs typeface="+mj-cs"/>
              </a:rPr>
              <a:t>优点：样本具有较好的代表性，抽样误差较小，分层后可根据具体情况对不同的层采用不同的抽样方法。</a:t>
            </a:r>
            <a:endParaRPr lang="en-US" altLang="zh-CN" sz="200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900113" y="576263"/>
            <a:ext cx="10629900" cy="5625754"/>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能力要求</a:t>
            </a: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二、绩效信息失真及处理</a:t>
            </a: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（一）失真的原因</a:t>
            </a: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组织内部绩效信息传输渠道不畅</a:t>
            </a: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绩效信息提供者提供虚假数据</a:t>
            </a: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绩效信息监督机制的缺失</a:t>
            </a: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（二）失真的处理</a:t>
            </a: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科学构建绩效考评指标体系</a:t>
            </a: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不断完善绩效信息收集方式</a:t>
            </a: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健全绩效信息资源开发质量保障体系</a:t>
            </a: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4.</a:t>
            </a:r>
            <a:r>
              <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不断提高绩效信息提供者的职业道德和责任意识</a:t>
            </a: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3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ws_1DF"/>
          <p:cNvPicPr>
            <a:picLocks noChangeAspect="1" noChangeArrowheads="1"/>
          </p:cNvPicPr>
          <p:nvPr/>
        </p:nvPicPr>
        <p:blipFill>
          <a:blip r:embed="rId2" cstate="print"/>
          <a:srcRect/>
          <a:stretch>
            <a:fillRect/>
          </a:stretch>
        </p:blipFill>
        <p:spPr bwMode="auto">
          <a:xfrm>
            <a:off x="0" y="0"/>
            <a:ext cx="12192000" cy="6858000"/>
          </a:xfrm>
          <a:prstGeom prst="rect">
            <a:avLst/>
          </a:prstGeom>
          <a:noFill/>
          <a:ln w="9525">
            <a:noFill/>
            <a:miter lim="800000"/>
            <a:headEnd/>
            <a:tailEnd/>
          </a:ln>
        </p:spPr>
      </p:pic>
      <p:pic>
        <p:nvPicPr>
          <p:cNvPr id="13315" name="Picture 3" descr="ws_1E0"/>
          <p:cNvPicPr>
            <a:picLocks noChangeAspect="1" noChangeArrowheads="1"/>
          </p:cNvPicPr>
          <p:nvPr/>
        </p:nvPicPr>
        <p:blipFill>
          <a:blip r:embed="rId3" cstate="print"/>
          <a:srcRect/>
          <a:stretch>
            <a:fillRect/>
          </a:stretch>
        </p:blipFill>
        <p:spPr bwMode="auto">
          <a:xfrm>
            <a:off x="812800" y="1714500"/>
            <a:ext cx="2878667" cy="3822700"/>
          </a:xfrm>
          <a:prstGeom prst="rect">
            <a:avLst/>
          </a:prstGeom>
          <a:noFill/>
          <a:ln w="9525">
            <a:noFill/>
            <a:miter lim="800000"/>
            <a:headEnd/>
            <a:tailEnd/>
          </a:ln>
        </p:spPr>
      </p:pic>
      <p:sp>
        <p:nvSpPr>
          <p:cNvPr id="13316" name="Text Box 9"/>
          <p:cNvSpPr txBox="1">
            <a:spLocks noChangeArrowheads="1"/>
          </p:cNvSpPr>
          <p:nvPr/>
        </p:nvSpPr>
        <p:spPr bwMode="auto">
          <a:xfrm>
            <a:off x="1405467" y="1917700"/>
            <a:ext cx="1282402" cy="3398366"/>
          </a:xfrm>
          <a:prstGeom prst="rect">
            <a:avLst/>
          </a:prstGeom>
          <a:noFill/>
          <a:ln w="9525">
            <a:noFill/>
            <a:miter lim="800000"/>
            <a:headEnd/>
            <a:tailEnd/>
          </a:ln>
        </p:spPr>
        <p:txBody>
          <a:bodyPr wrap="none" lIns="0" tIns="0" rIns="0" bIns="0">
            <a:spAutoFit/>
          </a:bodyPr>
          <a:lstStyle/>
          <a:p>
            <a:pPr eaLnBrk="1" hangingPunct="1">
              <a:lnSpc>
                <a:spcPts val="2000"/>
              </a:lnSpc>
              <a:tabLst>
                <a:tab pos="127000" algn="l"/>
              </a:tabLst>
            </a:pPr>
            <a:r>
              <a:rPr lang="zh-CN" altLang="en-US" sz="1800"/>
              <a:t>	</a:t>
            </a:r>
            <a:r>
              <a:rPr lang="zh-CN" altLang="en-US" sz="2000">
                <a:solidFill>
                  <a:srgbClr val="FFFFFF"/>
                </a:solidFill>
                <a:latin typeface="隶书" pitchFamily="49" charset="-122"/>
                <a:ea typeface="隶书" pitchFamily="49" charset="-122"/>
              </a:rPr>
              <a:t>考评方法</a:t>
            </a:r>
          </a:p>
          <a:p>
            <a:pPr eaLnBrk="1" hangingPunct="1">
              <a:lnSpc>
                <a:spcPts val="1000"/>
              </a:lnSpc>
              <a:tabLst>
                <a:tab pos="127000" algn="l"/>
              </a:tabLst>
            </a:pPr>
            <a:endParaRPr lang="zh-CN" altLang="en-US" sz="2000">
              <a:solidFill>
                <a:srgbClr val="FFFFFF"/>
              </a:solidFill>
              <a:latin typeface="隶书" pitchFamily="49" charset="-122"/>
              <a:ea typeface="隶书" pitchFamily="49" charset="-122"/>
            </a:endParaRPr>
          </a:p>
          <a:p>
            <a:pPr eaLnBrk="1" hangingPunct="1">
              <a:lnSpc>
                <a:spcPts val="1000"/>
              </a:lnSpc>
              <a:tabLst>
                <a:tab pos="127000" algn="l"/>
              </a:tabLst>
            </a:pPr>
            <a:endParaRPr lang="zh-CN" altLang="en-US" sz="2000">
              <a:solidFill>
                <a:srgbClr val="FFFFFF"/>
              </a:solidFill>
              <a:latin typeface="隶书" pitchFamily="49" charset="-122"/>
              <a:ea typeface="隶书" pitchFamily="49" charset="-122"/>
            </a:endParaRPr>
          </a:p>
          <a:p>
            <a:pPr eaLnBrk="1" hangingPunct="1">
              <a:lnSpc>
                <a:spcPts val="2800"/>
              </a:lnSpc>
              <a:tabLst>
                <a:tab pos="127000" algn="l"/>
              </a:tabLst>
            </a:pPr>
            <a:r>
              <a:rPr lang="zh-CN" altLang="en-US" sz="2000">
                <a:solidFill>
                  <a:srgbClr val="FFFFFF"/>
                </a:solidFill>
                <a:latin typeface="隶书" pitchFamily="49" charset="-122"/>
                <a:ea typeface="隶书" pitchFamily="49" charset="-122"/>
              </a:rPr>
              <a:t>	考评内容</a:t>
            </a:r>
          </a:p>
          <a:p>
            <a:pPr eaLnBrk="1" hangingPunct="1">
              <a:lnSpc>
                <a:spcPts val="1000"/>
              </a:lnSpc>
              <a:tabLst>
                <a:tab pos="127000" algn="l"/>
              </a:tabLst>
            </a:pPr>
            <a:endParaRPr lang="zh-CN" altLang="en-US" sz="2000">
              <a:solidFill>
                <a:srgbClr val="FFFFFF"/>
              </a:solidFill>
              <a:latin typeface="隶书" pitchFamily="49" charset="-122"/>
              <a:ea typeface="隶书" pitchFamily="49" charset="-122"/>
            </a:endParaRPr>
          </a:p>
          <a:p>
            <a:pPr eaLnBrk="1" hangingPunct="1">
              <a:lnSpc>
                <a:spcPts val="1000"/>
              </a:lnSpc>
              <a:tabLst>
                <a:tab pos="127000" algn="l"/>
              </a:tabLst>
            </a:pPr>
            <a:endParaRPr lang="zh-CN" altLang="en-US" sz="2000">
              <a:solidFill>
                <a:srgbClr val="FFFFFF"/>
              </a:solidFill>
              <a:latin typeface="隶书" pitchFamily="49" charset="-122"/>
              <a:ea typeface="隶书" pitchFamily="49" charset="-122"/>
            </a:endParaRPr>
          </a:p>
          <a:p>
            <a:pPr eaLnBrk="1" hangingPunct="1">
              <a:lnSpc>
                <a:spcPts val="1000"/>
              </a:lnSpc>
              <a:tabLst>
                <a:tab pos="127000" algn="l"/>
              </a:tabLst>
            </a:pPr>
            <a:endParaRPr lang="zh-CN" altLang="en-US" sz="2000">
              <a:solidFill>
                <a:srgbClr val="FFFFFF"/>
              </a:solidFill>
              <a:latin typeface="隶书" pitchFamily="49" charset="-122"/>
              <a:ea typeface="隶书" pitchFamily="49" charset="-122"/>
            </a:endParaRPr>
          </a:p>
          <a:p>
            <a:pPr eaLnBrk="1" hangingPunct="1">
              <a:lnSpc>
                <a:spcPts val="2063"/>
              </a:lnSpc>
              <a:tabLst>
                <a:tab pos="127000" algn="l"/>
              </a:tabLst>
            </a:pPr>
            <a:r>
              <a:rPr lang="zh-CN" altLang="en-US" sz="2000">
                <a:solidFill>
                  <a:srgbClr val="FFFFFF"/>
                </a:solidFill>
                <a:latin typeface="隶书" pitchFamily="49" charset="-122"/>
                <a:ea typeface="隶书" pitchFamily="49" charset="-122"/>
              </a:rPr>
              <a:t>考评主客体</a:t>
            </a:r>
          </a:p>
          <a:p>
            <a:pPr eaLnBrk="1" hangingPunct="1">
              <a:lnSpc>
                <a:spcPts val="1000"/>
              </a:lnSpc>
              <a:tabLst>
                <a:tab pos="127000" algn="l"/>
              </a:tabLst>
            </a:pPr>
            <a:endParaRPr lang="zh-CN" altLang="en-US" sz="2000">
              <a:solidFill>
                <a:srgbClr val="FFFFFF"/>
              </a:solidFill>
              <a:latin typeface="隶书" pitchFamily="49" charset="-122"/>
              <a:ea typeface="隶书" pitchFamily="49" charset="-122"/>
            </a:endParaRPr>
          </a:p>
          <a:p>
            <a:pPr eaLnBrk="1" hangingPunct="1">
              <a:lnSpc>
                <a:spcPts val="1000"/>
              </a:lnSpc>
              <a:tabLst>
                <a:tab pos="127000" algn="l"/>
              </a:tabLst>
            </a:pPr>
            <a:endParaRPr lang="zh-CN" altLang="en-US" sz="2000">
              <a:solidFill>
                <a:srgbClr val="FFFFFF"/>
              </a:solidFill>
              <a:latin typeface="隶书" pitchFamily="49" charset="-122"/>
              <a:ea typeface="隶书" pitchFamily="49" charset="-122"/>
            </a:endParaRPr>
          </a:p>
          <a:p>
            <a:pPr eaLnBrk="1" hangingPunct="1">
              <a:lnSpc>
                <a:spcPts val="2538"/>
              </a:lnSpc>
              <a:tabLst>
                <a:tab pos="127000" algn="l"/>
              </a:tabLst>
            </a:pPr>
            <a:r>
              <a:rPr lang="zh-CN" altLang="en-US" sz="2000">
                <a:solidFill>
                  <a:srgbClr val="FFFFFF"/>
                </a:solidFill>
                <a:latin typeface="隶书" pitchFamily="49" charset="-122"/>
                <a:ea typeface="隶书" pitchFamily="49" charset="-122"/>
              </a:rPr>
              <a:t>	运作系统</a:t>
            </a:r>
          </a:p>
          <a:p>
            <a:pPr eaLnBrk="1" hangingPunct="1">
              <a:lnSpc>
                <a:spcPts val="1000"/>
              </a:lnSpc>
              <a:tabLst>
                <a:tab pos="127000" algn="l"/>
              </a:tabLst>
            </a:pPr>
            <a:endParaRPr lang="zh-CN" altLang="en-US" sz="2000">
              <a:solidFill>
                <a:srgbClr val="FFFFFF"/>
              </a:solidFill>
              <a:latin typeface="隶书" pitchFamily="49" charset="-122"/>
              <a:ea typeface="隶书" pitchFamily="49" charset="-122"/>
            </a:endParaRPr>
          </a:p>
          <a:p>
            <a:pPr eaLnBrk="1" hangingPunct="1">
              <a:lnSpc>
                <a:spcPts val="1000"/>
              </a:lnSpc>
              <a:tabLst>
                <a:tab pos="127000" algn="l"/>
              </a:tabLst>
            </a:pPr>
            <a:endParaRPr lang="zh-CN" altLang="en-US" sz="2000">
              <a:solidFill>
                <a:srgbClr val="FFFFFF"/>
              </a:solidFill>
              <a:latin typeface="隶书" pitchFamily="49" charset="-122"/>
              <a:ea typeface="隶书" pitchFamily="49" charset="-122"/>
            </a:endParaRPr>
          </a:p>
          <a:p>
            <a:pPr eaLnBrk="1" hangingPunct="1">
              <a:lnSpc>
                <a:spcPts val="1000"/>
              </a:lnSpc>
              <a:tabLst>
                <a:tab pos="127000" algn="l"/>
              </a:tabLst>
            </a:pPr>
            <a:endParaRPr lang="zh-CN" altLang="en-US" sz="2000">
              <a:solidFill>
                <a:srgbClr val="FFFFFF"/>
              </a:solidFill>
              <a:latin typeface="隶书" pitchFamily="49" charset="-122"/>
              <a:ea typeface="隶书" pitchFamily="49" charset="-122"/>
            </a:endParaRPr>
          </a:p>
          <a:p>
            <a:pPr eaLnBrk="1" hangingPunct="1">
              <a:lnSpc>
                <a:spcPts val="2100"/>
              </a:lnSpc>
              <a:tabLst>
                <a:tab pos="127000" algn="l"/>
              </a:tabLst>
            </a:pPr>
            <a:r>
              <a:rPr lang="zh-CN" altLang="en-US" sz="2000">
                <a:solidFill>
                  <a:srgbClr val="FFFFFF"/>
                </a:solidFill>
                <a:latin typeface="隶书" pitchFamily="49" charset="-122"/>
                <a:ea typeface="隶书" pitchFamily="49" charset="-122"/>
              </a:rPr>
              <a:t>	考评频率</a:t>
            </a:r>
          </a:p>
          <a:p>
            <a:pPr eaLnBrk="1" hangingPunct="1">
              <a:lnSpc>
                <a:spcPts val="1000"/>
              </a:lnSpc>
              <a:tabLst>
                <a:tab pos="127000" algn="l"/>
              </a:tabLst>
            </a:pPr>
            <a:endParaRPr lang="zh-CN" altLang="en-US" sz="2000">
              <a:solidFill>
                <a:srgbClr val="FFFFFF"/>
              </a:solidFill>
              <a:latin typeface="隶书" pitchFamily="49" charset="-122"/>
              <a:ea typeface="隶书" pitchFamily="49" charset="-122"/>
            </a:endParaRPr>
          </a:p>
          <a:p>
            <a:pPr eaLnBrk="1" hangingPunct="1">
              <a:lnSpc>
                <a:spcPts val="1000"/>
              </a:lnSpc>
              <a:tabLst>
                <a:tab pos="127000" algn="l"/>
              </a:tabLst>
            </a:pPr>
            <a:endParaRPr lang="zh-CN" altLang="en-US" sz="2000">
              <a:solidFill>
                <a:srgbClr val="FFFFFF"/>
              </a:solidFill>
              <a:latin typeface="隶书" pitchFamily="49" charset="-122"/>
              <a:ea typeface="隶书" pitchFamily="49" charset="-122"/>
            </a:endParaRPr>
          </a:p>
          <a:p>
            <a:pPr eaLnBrk="1" hangingPunct="1">
              <a:lnSpc>
                <a:spcPts val="3000"/>
              </a:lnSpc>
              <a:tabLst>
                <a:tab pos="127000" algn="l"/>
              </a:tabLst>
            </a:pPr>
            <a:r>
              <a:rPr lang="zh-CN" altLang="en-US" sz="2000">
                <a:solidFill>
                  <a:srgbClr val="FFFFFF"/>
                </a:solidFill>
                <a:latin typeface="隶书" pitchFamily="49" charset="-122"/>
                <a:ea typeface="隶书" pitchFamily="49" charset="-122"/>
              </a:rPr>
              <a:t>	结果应用</a:t>
            </a:r>
          </a:p>
        </p:txBody>
      </p:sp>
      <p:sp>
        <p:nvSpPr>
          <p:cNvPr id="13317" name="Text Box 10"/>
          <p:cNvSpPr txBox="1">
            <a:spLocks noChangeArrowheads="1"/>
          </p:cNvSpPr>
          <p:nvPr/>
        </p:nvSpPr>
        <p:spPr bwMode="auto">
          <a:xfrm>
            <a:off x="4516967" y="1941513"/>
            <a:ext cx="4860305" cy="3359894"/>
          </a:xfrm>
          <a:prstGeom prst="rect">
            <a:avLst/>
          </a:prstGeom>
          <a:noFill/>
          <a:ln w="9525">
            <a:noFill/>
            <a:miter lim="800000"/>
            <a:headEnd/>
            <a:tailEnd/>
          </a:ln>
        </p:spPr>
        <p:txBody>
          <a:bodyPr wrap="none" lIns="0" tIns="0" rIns="0" bIns="0">
            <a:spAutoFit/>
          </a:bodyPr>
          <a:lstStyle/>
          <a:p>
            <a:pPr eaLnBrk="1" hangingPunct="1">
              <a:lnSpc>
                <a:spcPts val="1713"/>
              </a:lnSpc>
              <a:tabLst>
                <a:tab pos="139700" algn="l"/>
                <a:tab pos="241300" algn="l"/>
                <a:tab pos="749300" algn="l"/>
                <a:tab pos="850900" algn="l"/>
              </a:tabLst>
            </a:pPr>
            <a:r>
              <a:rPr lang="zh-CN" altLang="en-US" sz="1600">
                <a:solidFill>
                  <a:srgbClr val="002060"/>
                </a:solidFill>
                <a:latin typeface="Times New Roman" pitchFamily="18" charset="0"/>
              </a:rPr>
              <a:t>是运用平衡记分卡、目标管理、</a:t>
            </a:r>
            <a:r>
              <a:rPr lang="en-US" altLang="zh-CN" sz="1600" b="1">
                <a:solidFill>
                  <a:srgbClr val="002060"/>
                </a:solidFill>
                <a:latin typeface="Times New Roman" pitchFamily="18" charset="0"/>
              </a:rPr>
              <a:t>KPI</a:t>
            </a:r>
            <a:r>
              <a:rPr lang="zh-CN" altLang="en-US" sz="1600">
                <a:solidFill>
                  <a:srgbClr val="002060"/>
                </a:solidFill>
                <a:latin typeface="Times New Roman" pitchFamily="18" charset="0"/>
              </a:rPr>
              <a:t>法，还是</a:t>
            </a:r>
            <a:r>
              <a:rPr lang="en-US" altLang="zh-CN" sz="1600" b="1">
                <a:solidFill>
                  <a:srgbClr val="002060"/>
                </a:solidFill>
                <a:latin typeface="Times New Roman" pitchFamily="18" charset="0"/>
              </a:rPr>
              <a:t>360</a:t>
            </a:r>
            <a:r>
              <a:rPr lang="en-US" altLang="zh-CN" sz="1600">
                <a:solidFill>
                  <a:srgbClr val="002060"/>
                </a:solidFill>
                <a:latin typeface="Times New Roman" pitchFamily="18" charset="0"/>
              </a:rPr>
              <a:t>°</a:t>
            </a:r>
            <a:r>
              <a:rPr lang="zh-CN" altLang="en-US" sz="1600">
                <a:solidFill>
                  <a:srgbClr val="002060"/>
                </a:solidFill>
                <a:latin typeface="Times New Roman" pitchFamily="18" charset="0"/>
              </a:rPr>
              <a:t>考核</a:t>
            </a:r>
          </a:p>
          <a:p>
            <a:pPr eaLnBrk="1" hangingPunct="1">
              <a:lnSpc>
                <a:spcPts val="1000"/>
              </a:lnSpc>
              <a:tabLst>
                <a:tab pos="139700" algn="l"/>
                <a:tab pos="241300" algn="l"/>
                <a:tab pos="749300" algn="l"/>
                <a:tab pos="850900" algn="l"/>
              </a:tabLst>
            </a:pPr>
            <a:endParaRPr lang="zh-CN" altLang="en-US" sz="1600">
              <a:solidFill>
                <a:srgbClr val="002060"/>
              </a:solidFill>
              <a:latin typeface="Times New Roman" pitchFamily="18" charset="0"/>
            </a:endParaRPr>
          </a:p>
          <a:p>
            <a:pPr eaLnBrk="1" hangingPunct="1">
              <a:lnSpc>
                <a:spcPts val="1000"/>
              </a:lnSpc>
              <a:tabLst>
                <a:tab pos="139700" algn="l"/>
                <a:tab pos="241300" algn="l"/>
                <a:tab pos="749300" algn="l"/>
                <a:tab pos="850900" algn="l"/>
              </a:tabLst>
            </a:pPr>
            <a:endParaRPr lang="zh-CN" altLang="en-US" sz="1600">
              <a:solidFill>
                <a:srgbClr val="002060"/>
              </a:solidFill>
              <a:latin typeface="Times New Roman" pitchFamily="18" charset="0"/>
            </a:endParaRPr>
          </a:p>
          <a:p>
            <a:pPr eaLnBrk="1" hangingPunct="1">
              <a:lnSpc>
                <a:spcPts val="1000"/>
              </a:lnSpc>
              <a:tabLst>
                <a:tab pos="139700" algn="l"/>
                <a:tab pos="241300" algn="l"/>
                <a:tab pos="749300" algn="l"/>
                <a:tab pos="850900" algn="l"/>
              </a:tabLst>
            </a:pPr>
            <a:endParaRPr lang="zh-CN" altLang="en-US" sz="1600">
              <a:solidFill>
                <a:srgbClr val="002060"/>
              </a:solidFill>
              <a:latin typeface="Times New Roman" pitchFamily="18" charset="0"/>
            </a:endParaRPr>
          </a:p>
          <a:p>
            <a:pPr eaLnBrk="1" hangingPunct="1">
              <a:lnSpc>
                <a:spcPts val="1675"/>
              </a:lnSpc>
              <a:tabLst>
                <a:tab pos="139700" algn="l"/>
                <a:tab pos="241300" algn="l"/>
                <a:tab pos="749300" algn="l"/>
                <a:tab pos="850900" algn="l"/>
              </a:tabLst>
            </a:pPr>
            <a:r>
              <a:rPr lang="zh-CN" altLang="en-US" sz="1600">
                <a:solidFill>
                  <a:srgbClr val="002060"/>
                </a:solidFill>
                <a:latin typeface="Times New Roman" pitchFamily="18" charset="0"/>
              </a:rPr>
              <a:t>				即考评指标，选择什么指标组合模型</a:t>
            </a:r>
          </a:p>
          <a:p>
            <a:pPr eaLnBrk="1" hangingPunct="1">
              <a:lnSpc>
                <a:spcPts val="1000"/>
              </a:lnSpc>
              <a:tabLst>
                <a:tab pos="139700" algn="l"/>
                <a:tab pos="241300" algn="l"/>
                <a:tab pos="749300" algn="l"/>
                <a:tab pos="850900" algn="l"/>
              </a:tabLst>
            </a:pPr>
            <a:endParaRPr lang="zh-CN" altLang="en-US" sz="1600">
              <a:solidFill>
                <a:srgbClr val="002060"/>
              </a:solidFill>
              <a:latin typeface="Times New Roman" pitchFamily="18" charset="0"/>
            </a:endParaRPr>
          </a:p>
          <a:p>
            <a:pPr eaLnBrk="1" hangingPunct="1">
              <a:lnSpc>
                <a:spcPts val="1000"/>
              </a:lnSpc>
              <a:tabLst>
                <a:tab pos="139700" algn="l"/>
                <a:tab pos="241300" algn="l"/>
                <a:tab pos="749300" algn="l"/>
                <a:tab pos="850900" algn="l"/>
              </a:tabLst>
            </a:pPr>
            <a:endParaRPr lang="zh-CN" altLang="en-US" sz="1600">
              <a:solidFill>
                <a:srgbClr val="002060"/>
              </a:solidFill>
              <a:latin typeface="Times New Roman" pitchFamily="18" charset="0"/>
            </a:endParaRPr>
          </a:p>
          <a:p>
            <a:pPr eaLnBrk="1" hangingPunct="1">
              <a:lnSpc>
                <a:spcPts val="1000"/>
              </a:lnSpc>
              <a:tabLst>
                <a:tab pos="139700" algn="l"/>
                <a:tab pos="241300" algn="l"/>
                <a:tab pos="749300" algn="l"/>
                <a:tab pos="850900" algn="l"/>
              </a:tabLst>
            </a:pPr>
            <a:endParaRPr lang="zh-CN" altLang="en-US" sz="1600">
              <a:solidFill>
                <a:srgbClr val="002060"/>
              </a:solidFill>
              <a:latin typeface="Times New Roman" pitchFamily="18" charset="0"/>
            </a:endParaRPr>
          </a:p>
          <a:p>
            <a:pPr eaLnBrk="1" hangingPunct="1">
              <a:lnSpc>
                <a:spcPts val="2063"/>
              </a:lnSpc>
              <a:tabLst>
                <a:tab pos="139700" algn="l"/>
                <a:tab pos="241300" algn="l"/>
                <a:tab pos="749300" algn="l"/>
                <a:tab pos="850900" algn="l"/>
              </a:tabLst>
            </a:pPr>
            <a:r>
              <a:rPr lang="zh-CN" altLang="en-US" sz="1600">
                <a:solidFill>
                  <a:srgbClr val="002060"/>
                </a:solidFill>
                <a:latin typeface="Times New Roman" pitchFamily="18" charset="0"/>
              </a:rPr>
              <a:t>			由谁对谁进行考评：为谁服务有谁考核</a:t>
            </a:r>
          </a:p>
          <a:p>
            <a:pPr eaLnBrk="1" hangingPunct="1">
              <a:lnSpc>
                <a:spcPts val="1000"/>
              </a:lnSpc>
              <a:tabLst>
                <a:tab pos="139700" algn="l"/>
                <a:tab pos="241300" algn="l"/>
                <a:tab pos="749300" algn="l"/>
                <a:tab pos="850900" algn="l"/>
              </a:tabLst>
            </a:pPr>
            <a:endParaRPr lang="zh-CN" altLang="en-US" sz="1600">
              <a:solidFill>
                <a:srgbClr val="002060"/>
              </a:solidFill>
              <a:latin typeface="Times New Roman" pitchFamily="18" charset="0"/>
            </a:endParaRPr>
          </a:p>
          <a:p>
            <a:pPr eaLnBrk="1" hangingPunct="1">
              <a:lnSpc>
                <a:spcPts val="1000"/>
              </a:lnSpc>
              <a:tabLst>
                <a:tab pos="139700" algn="l"/>
                <a:tab pos="241300" algn="l"/>
                <a:tab pos="749300" algn="l"/>
                <a:tab pos="850900" algn="l"/>
              </a:tabLst>
            </a:pPr>
            <a:endParaRPr lang="zh-CN" altLang="en-US" sz="1600">
              <a:solidFill>
                <a:srgbClr val="002060"/>
              </a:solidFill>
              <a:latin typeface="Times New Roman" pitchFamily="18" charset="0"/>
            </a:endParaRPr>
          </a:p>
          <a:p>
            <a:pPr eaLnBrk="1" hangingPunct="1">
              <a:lnSpc>
                <a:spcPts val="1000"/>
              </a:lnSpc>
              <a:tabLst>
                <a:tab pos="139700" algn="l"/>
                <a:tab pos="241300" algn="l"/>
                <a:tab pos="749300" algn="l"/>
                <a:tab pos="850900" algn="l"/>
              </a:tabLst>
            </a:pPr>
            <a:endParaRPr lang="zh-CN" altLang="en-US" sz="1600">
              <a:solidFill>
                <a:srgbClr val="002060"/>
              </a:solidFill>
              <a:latin typeface="Times New Roman" pitchFamily="18" charset="0"/>
            </a:endParaRPr>
          </a:p>
          <a:p>
            <a:pPr eaLnBrk="1" hangingPunct="1">
              <a:lnSpc>
                <a:spcPts val="1875"/>
              </a:lnSpc>
              <a:tabLst>
                <a:tab pos="139700" algn="l"/>
                <a:tab pos="241300" algn="l"/>
                <a:tab pos="749300" algn="l"/>
                <a:tab pos="850900" algn="l"/>
              </a:tabLst>
            </a:pPr>
            <a:r>
              <a:rPr lang="zh-CN" altLang="en-US" sz="1600">
                <a:solidFill>
                  <a:srgbClr val="002060"/>
                </a:solidFill>
                <a:latin typeface="Times New Roman" pitchFamily="18" charset="0"/>
              </a:rPr>
              <a:t>		绩效管理循环系统、指标信息收集系统、考评程序</a:t>
            </a:r>
          </a:p>
          <a:p>
            <a:pPr eaLnBrk="1" hangingPunct="1">
              <a:lnSpc>
                <a:spcPts val="1000"/>
              </a:lnSpc>
              <a:tabLst>
                <a:tab pos="139700" algn="l"/>
                <a:tab pos="241300" algn="l"/>
                <a:tab pos="749300" algn="l"/>
                <a:tab pos="850900" algn="l"/>
              </a:tabLst>
            </a:pPr>
            <a:endParaRPr lang="zh-CN" altLang="en-US" sz="1600">
              <a:solidFill>
                <a:srgbClr val="002060"/>
              </a:solidFill>
              <a:latin typeface="Times New Roman" pitchFamily="18" charset="0"/>
            </a:endParaRPr>
          </a:p>
          <a:p>
            <a:pPr eaLnBrk="1" hangingPunct="1">
              <a:lnSpc>
                <a:spcPts val="1000"/>
              </a:lnSpc>
              <a:tabLst>
                <a:tab pos="139700" algn="l"/>
                <a:tab pos="241300" algn="l"/>
                <a:tab pos="749300" algn="l"/>
                <a:tab pos="850900" algn="l"/>
              </a:tabLst>
            </a:pPr>
            <a:endParaRPr lang="zh-CN" altLang="en-US" sz="1600">
              <a:solidFill>
                <a:srgbClr val="002060"/>
              </a:solidFill>
              <a:latin typeface="Times New Roman" pitchFamily="18" charset="0"/>
            </a:endParaRPr>
          </a:p>
          <a:p>
            <a:pPr eaLnBrk="1" hangingPunct="1">
              <a:lnSpc>
                <a:spcPts val="1000"/>
              </a:lnSpc>
              <a:tabLst>
                <a:tab pos="139700" algn="l"/>
                <a:tab pos="241300" algn="l"/>
                <a:tab pos="749300" algn="l"/>
                <a:tab pos="850900" algn="l"/>
              </a:tabLst>
            </a:pPr>
            <a:endParaRPr lang="zh-CN" altLang="en-US" sz="1600">
              <a:solidFill>
                <a:srgbClr val="002060"/>
              </a:solidFill>
              <a:latin typeface="Times New Roman" pitchFamily="18" charset="0"/>
            </a:endParaRPr>
          </a:p>
          <a:p>
            <a:pPr eaLnBrk="1" hangingPunct="1">
              <a:lnSpc>
                <a:spcPts val="1763"/>
              </a:lnSpc>
              <a:tabLst>
                <a:tab pos="139700" algn="l"/>
                <a:tab pos="241300" algn="l"/>
                <a:tab pos="749300" algn="l"/>
                <a:tab pos="850900" algn="l"/>
              </a:tabLst>
            </a:pPr>
            <a:r>
              <a:rPr lang="zh-CN" altLang="en-US" sz="1600">
                <a:solidFill>
                  <a:srgbClr val="002060"/>
                </a:solidFill>
                <a:latin typeface="Times New Roman" pitchFamily="18" charset="0"/>
              </a:rPr>
              <a:t>		考评的周期（不同行业、层级、职位性质、目的）</a:t>
            </a:r>
          </a:p>
          <a:p>
            <a:pPr eaLnBrk="1" hangingPunct="1">
              <a:lnSpc>
                <a:spcPts val="1000"/>
              </a:lnSpc>
              <a:tabLst>
                <a:tab pos="139700" algn="l"/>
                <a:tab pos="241300" algn="l"/>
                <a:tab pos="749300" algn="l"/>
                <a:tab pos="850900" algn="l"/>
              </a:tabLst>
            </a:pPr>
            <a:endParaRPr lang="zh-CN" altLang="en-US" sz="1600">
              <a:solidFill>
                <a:srgbClr val="002060"/>
              </a:solidFill>
              <a:latin typeface="Times New Roman" pitchFamily="18" charset="0"/>
            </a:endParaRPr>
          </a:p>
          <a:p>
            <a:pPr eaLnBrk="1" hangingPunct="1">
              <a:lnSpc>
                <a:spcPts val="1000"/>
              </a:lnSpc>
              <a:tabLst>
                <a:tab pos="139700" algn="l"/>
                <a:tab pos="241300" algn="l"/>
                <a:tab pos="749300" algn="l"/>
                <a:tab pos="850900" algn="l"/>
              </a:tabLst>
            </a:pPr>
            <a:endParaRPr lang="zh-CN" altLang="en-US" sz="1600">
              <a:solidFill>
                <a:srgbClr val="002060"/>
              </a:solidFill>
              <a:latin typeface="Times New Roman" pitchFamily="18" charset="0"/>
            </a:endParaRPr>
          </a:p>
          <a:p>
            <a:pPr eaLnBrk="1" hangingPunct="1">
              <a:lnSpc>
                <a:spcPts val="1000"/>
              </a:lnSpc>
              <a:tabLst>
                <a:tab pos="139700" algn="l"/>
                <a:tab pos="241300" algn="l"/>
                <a:tab pos="749300" algn="l"/>
                <a:tab pos="850900" algn="l"/>
              </a:tabLst>
            </a:pPr>
            <a:endParaRPr lang="zh-CN" altLang="en-US" sz="1600">
              <a:solidFill>
                <a:srgbClr val="002060"/>
              </a:solidFill>
              <a:latin typeface="Times New Roman" pitchFamily="18" charset="0"/>
            </a:endParaRPr>
          </a:p>
          <a:p>
            <a:pPr eaLnBrk="1" hangingPunct="1">
              <a:lnSpc>
                <a:spcPts val="2000"/>
              </a:lnSpc>
              <a:tabLst>
                <a:tab pos="139700" algn="l"/>
                <a:tab pos="241300" algn="l"/>
                <a:tab pos="749300" algn="l"/>
                <a:tab pos="850900" algn="l"/>
              </a:tabLst>
            </a:pPr>
            <a:r>
              <a:rPr lang="zh-CN" altLang="en-US" sz="1600">
                <a:solidFill>
                  <a:srgbClr val="002060"/>
                </a:solidFill>
                <a:latin typeface="Times New Roman" pitchFamily="18" charset="0"/>
              </a:rPr>
              <a:t>	考评结果与薪酬、晋升如何结合，考评系数如何确定</a:t>
            </a:r>
          </a:p>
        </p:txBody>
      </p:sp>
      <p:sp>
        <p:nvSpPr>
          <p:cNvPr id="13318" name="Text Box 11"/>
          <p:cNvSpPr txBox="1">
            <a:spLocks noChangeArrowheads="1"/>
          </p:cNvSpPr>
          <p:nvPr/>
        </p:nvSpPr>
        <p:spPr bwMode="auto">
          <a:xfrm>
            <a:off x="2048934" y="720725"/>
            <a:ext cx="4873129" cy="487313"/>
          </a:xfrm>
          <a:prstGeom prst="rect">
            <a:avLst/>
          </a:prstGeom>
          <a:noFill/>
          <a:ln w="9525">
            <a:noFill/>
            <a:miter lim="800000"/>
            <a:headEnd/>
            <a:tailEnd/>
          </a:ln>
        </p:spPr>
        <p:txBody>
          <a:bodyPr wrap="none" lIns="0" tIns="0" rIns="0" bIns="0">
            <a:spAutoFit/>
          </a:bodyPr>
          <a:lstStyle/>
          <a:p>
            <a:pPr eaLnBrk="1" hangingPunct="1">
              <a:lnSpc>
                <a:spcPts val="3800"/>
              </a:lnSpc>
            </a:pPr>
            <a:r>
              <a:rPr lang="zh-CN" altLang="en-US" sz="3800">
                <a:solidFill>
                  <a:srgbClr val="C00000"/>
                </a:solidFill>
                <a:ea typeface="黑体" pitchFamily="49" charset="-122"/>
              </a:rPr>
              <a:t>绩效管理体系构成要素</a:t>
            </a:r>
          </a:p>
        </p:txBody>
      </p:sp>
      <p:cxnSp>
        <p:nvCxnSpPr>
          <p:cNvPr id="7" name="直接连接符 6"/>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i="0" u="none" strike="noStrike" kern="1200" cap="none" spc="0" normalizeH="0" baseline="0" noProof="0" dirty="0">
                <a:ln>
                  <a:noFill/>
                </a:ln>
                <a:solidFill>
                  <a:srgbClr val="2980B9"/>
                </a:solidFill>
                <a:effectLst/>
                <a:uLnTx/>
                <a:uFillTx/>
                <a:latin typeface="华文中宋" panose="02010600040101010101" charset="-122"/>
                <a:ea typeface="华文中宋" panose="02010600040101010101" charset="-122"/>
                <a:cs typeface="+mn-cs"/>
              </a:rPr>
              <a:t>北京市丰台区成人职业技能培训学校</a:t>
            </a:r>
          </a:p>
        </p:txBody>
      </p:sp>
      <p:sp>
        <p:nvSpPr>
          <p:cNvPr id="9" name="任意多边形: 形状 10"/>
          <p:cNvSpPr/>
          <p:nvPr/>
        </p:nvSpPr>
        <p:spPr>
          <a:xfrm rot="2700000">
            <a:off x="10339062" y="252702"/>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0" name="任意多边形: 形状 11"/>
          <p:cNvSpPr/>
          <p:nvPr/>
        </p:nvSpPr>
        <p:spPr>
          <a:xfrm rot="2700000">
            <a:off x="10951539" y="252702"/>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1" name="任意多边形: 形状 12"/>
          <p:cNvSpPr/>
          <p:nvPr/>
        </p:nvSpPr>
        <p:spPr>
          <a:xfrm rot="2700000">
            <a:off x="11581795" y="25333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12" name="图片 11" descr="123456"/>
          <p:cNvPicPr>
            <a:picLocks noChangeAspect="1"/>
          </p:cNvPicPr>
          <p:nvPr/>
        </p:nvPicPr>
        <p:blipFill>
          <a:blip r:embed="rId4" cstate="print"/>
          <a:stretch>
            <a:fillRect/>
          </a:stretch>
        </p:blipFill>
        <p:spPr>
          <a:xfrm>
            <a:off x="483870" y="221615"/>
            <a:ext cx="495935" cy="495935"/>
          </a:xfrm>
          <a:prstGeom prst="rect">
            <a:avLst/>
          </a:prstGeom>
        </p:spPr>
      </p:pic>
      <p:cxnSp>
        <p:nvCxnSpPr>
          <p:cNvPr id="13" name="直接连接符 12"/>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0" y="576262"/>
            <a:ext cx="10837863" cy="5876925"/>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三、绩效考评表格的设计</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（一）绩效考评表标识：绩效考核表名称和编号。名称应体现企业名称、考评类型、考评内容；编号的设置主要目的在于规范绩效文件管理，方便绩效考评资料的归档管理和查询应用。</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（二）员工基本信息：职位名称、所属处室、部门、其他工作群体信息、员工人数、薪资级别</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（三）考评指标及标准：</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（四）权重</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（五）周期：周期设置应综合考虑职位级别、工作性质、组织环境以及具体指标等各种因素综合设置</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（六）考评主体：内部考评者（上级、下级、同级）；外部考评者（客户、供应商、分销商等利益相关者）</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（七）员工意见陈述</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（八）审核意见：主要关注结果的真实性、公平性</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（九）绩效考评跟踪管理记录：对考评项目、权重、标准调整、变更情况说明，以及对考评对象绩效情况的记录，包括绩效行为、绩效不足、绩效指标的实际完成情况等</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（十）备注说明</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（十一）签字</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50" y="576262"/>
            <a:ext cx="10837863" cy="5876925"/>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sz="2000" noProof="0" dirty="0" smtClean="0">
                <a:solidFill>
                  <a:srgbClr val="002060"/>
                </a:solidFill>
                <a:latin typeface="黑体" pitchFamily="49" charset="-122"/>
                <a:ea typeface="黑体" pitchFamily="49" charset="-122"/>
                <a:cs typeface="+mj-cs"/>
              </a:rPr>
              <a:t>四</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a:t>
            </a:r>
            <a:r>
              <a:rPr lang="zh-CN" altLang="en-US" sz="2000" dirty="0" smtClean="0">
                <a:solidFill>
                  <a:srgbClr val="002060"/>
                </a:solidFill>
                <a:latin typeface="黑体" pitchFamily="49" charset="-122"/>
                <a:ea typeface="黑体" pitchFamily="49" charset="-122"/>
                <a:cs typeface="+mj-cs"/>
              </a:rPr>
              <a:t>数据分析的方法</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a:t>
            </a:r>
            <a:r>
              <a:rPr lang="zh-CN" altLang="en-US" dirty="0" smtClean="0">
                <a:solidFill>
                  <a:srgbClr val="002060"/>
                </a:solidFill>
                <a:latin typeface="黑体" pitchFamily="49" charset="-122"/>
                <a:ea typeface="黑体" pitchFamily="49" charset="-122"/>
                <a:cs typeface="+mj-cs"/>
              </a:rPr>
              <a:t>顺序法</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：是将绩效分数按照其大小顺序进行排列，根据员工考评得到的分值所处的位置，说明员工在考评中的顺序。顺序法可依据总分进行排序，也可依照要素得分或指标得分进行排序。</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a:t>
            </a:r>
            <a:r>
              <a:rPr lang="zh-CN" altLang="en-US" dirty="0" smtClean="0">
                <a:solidFill>
                  <a:srgbClr val="002060"/>
                </a:solidFill>
                <a:latin typeface="黑体" pitchFamily="49" charset="-122"/>
                <a:ea typeface="黑体" pitchFamily="49" charset="-122"/>
                <a:cs typeface="+mj-cs"/>
              </a:rPr>
              <a:t>能级分析法</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：指用一定的临界点将考评得分划分为若干等级，并对此进行考的方法。能级的划分可以是总分，也可以是结构分或要素分，它同顺序法的主要区别是：顺序法只将分数排队，</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100</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91</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81</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；能级分析法是将分数划区分，</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0-59</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分为差、</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60-69</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分为一般、</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70-79</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分为中、</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80-89</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分为良、</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90</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分以上为优。</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（三）</a:t>
            </a:r>
            <a:r>
              <a:rPr lang="zh-CN" altLang="en-US" dirty="0" smtClean="0">
                <a:solidFill>
                  <a:srgbClr val="002060"/>
                </a:solidFill>
                <a:latin typeface="黑体" pitchFamily="49" charset="-122"/>
                <a:ea typeface="黑体" pitchFamily="49" charset="-122"/>
                <a:cs typeface="+mj-cs"/>
              </a:rPr>
              <a:t>对比分析法</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：指将两个以上的考评结果进行对比分析，比较他们的绩效情况，对比时可以用数据的总分比较，也可以采用要素或结构得分进行比较。</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（四）</a:t>
            </a:r>
            <a:r>
              <a:rPr lang="zh-CN" altLang="en-US" dirty="0" smtClean="0">
                <a:solidFill>
                  <a:srgbClr val="002060"/>
                </a:solidFill>
                <a:latin typeface="黑体" pitchFamily="49" charset="-122"/>
                <a:ea typeface="黑体" pitchFamily="49" charset="-122"/>
                <a:cs typeface="+mj-cs"/>
              </a:rPr>
              <a:t>综合分析法：指运用绩效数据对员工进行全面细致综合的考评，这种考评只根据考评标准进行分析，不与别人的考评结果进行对比。</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（五）</a:t>
            </a:r>
            <a:r>
              <a:rPr lang="zh-CN" altLang="en-US" dirty="0" smtClean="0">
                <a:solidFill>
                  <a:srgbClr val="002060"/>
                </a:solidFill>
                <a:latin typeface="黑体" pitchFamily="49" charset="-122"/>
                <a:ea typeface="黑体" pitchFamily="49" charset="-122"/>
                <a:cs typeface="+mj-cs"/>
              </a:rPr>
              <a:t>常模分析法</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：指将某个员工的考评结果与某个固定的岗位模式要求进行分析比较，看与这个模式相符的程度，从而对其绩效进行考评。</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84213" y="574675"/>
            <a:ext cx="10845800" cy="5878513"/>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第三单元  绩效考核结果评定与总结</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一、绩效结果的强制分布</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（一）强制分布法：就是按事先确定的比例将被考评者分别分配在各个绩效等级上，有时我们还将强制分布法称为硬性分布法</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（二）强制分布法的优缺点</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优点：</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等级清晰、操作简便；</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刺激性强；</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强制区分</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缺点：</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按照考评者的设想对员工进行硬性区别容易引起员工不满</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只能把员工分为有限几种类别，难以具体比较员工差别，也不能在诊断工作问题时提供准确可靠的信息</a:t>
            </a: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4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900113" y="576262"/>
            <a:ext cx="10629900" cy="5876925"/>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二、绩效管理文档的保管</a:t>
            </a:r>
            <a: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（一）优点</a:t>
            </a:r>
            <a: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可以避免绩效管理资料的重复和浪费</a:t>
            </a:r>
            <a: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只需要一种存档的程序</a:t>
            </a:r>
            <a: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工作人员能提供质量更好的服务</a:t>
            </a:r>
            <a: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4.</a:t>
            </a:r>
            <a:r>
              <a:rPr kumimoji="0" lang="zh-CN" altLang="en-US"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不会出现积压等待归档的资料</a:t>
            </a:r>
            <a: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（二）不足</a:t>
            </a:r>
            <a: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不同部门可能会需要某些考评记录，导致这些记录必须复制</a:t>
            </a:r>
            <a: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一种归档制度不能满足各部门的需求</a:t>
            </a:r>
            <a: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84213" y="574675"/>
            <a:ext cx="10845800" cy="5878513"/>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能力要求</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一、强制分布法的实施</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（一）体系设计</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确定如何使用排名</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确定将如何处理排名结果</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确保排名所使用的标准与绩效有关</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4.</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确保强制分布的可接受性和合法性</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（二）系统的实现</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评估者应该接受一些培训，培训内容有如何解释评估标准、如何准确地观察员工的行为、参加排名的讨论机制是什么样的</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排名过程本身需要精心设计，建议使用调解人，应当建立一个机制以确保对每个员工进行了具体的讨论并且确定有关排名的标准</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组织必须有明确的规范程度来确保在评估完成后与被排名的员工进行讨论</a:t>
            </a: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0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900113" y="576262"/>
            <a:ext cx="10629900" cy="5876925"/>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二、绩效考评得分的计算</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（一）判断策略：首先对员工绩效各个部分的情况加以考虑，然后得出一个具有说服力的总体结论。</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（二）机械策略：首先考虑评价表格中每个部分的得分情况，然后将这些得分进行加总，得出绩效总分。</a:t>
            </a:r>
            <a:endPar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方法：（</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）简单相加法；（</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）加权法；（</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）连乘积法</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三、绩效考评等级的确定</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绝对等级法</a:t>
            </a:r>
            <a:r>
              <a:rPr lang="zh-CN" altLang="en-US" dirty="0" smtClean="0">
                <a:solidFill>
                  <a:srgbClr val="002060"/>
                </a:solidFill>
                <a:latin typeface="黑体" pitchFamily="49" charset="-122"/>
                <a:ea typeface="黑体" pitchFamily="49" charset="-122"/>
                <a:cs typeface="+mj-cs"/>
              </a:rPr>
              <a:t>：</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是指事先确定各个绩效定级及对应标准。如：</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90</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分以上为优秀、</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80-90</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为良好</a:t>
            </a:r>
            <a:endPar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相对定级法：首先对同级别员工绩效结果进行排序，然后再按照相应的比重划归到对应的等级上。</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四、绩效管理的总结</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为企业提供薪酬方面的相关信息</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为员工的晋升、调动等人事计划的制定提供依据</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对企业员工士气和工作氛围进行评估，完善企业文化建设</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4.</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对部门及员工的业绩做出评估，提出改进的方针和措施</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5.</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不断挖掘企业员工的潜力，探索实现员工与企业共同发展的途径和方法</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6.</a:t>
            </a:r>
            <a:r>
              <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分析员工总体素质，进行培训需求分析，提出员工技能开发的改进措施和计划</a:t>
            </a: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84213" y="574675"/>
            <a:ext cx="10845800" cy="5878513"/>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五、绩效管理文档的分类管理</a:t>
            </a: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（一）绩效文档分类方法</a:t>
            </a: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按字母顺序</a:t>
            </a: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按数字顺序</a:t>
            </a: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（二）绩效文档的安全性</a:t>
            </a: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相关资料应立即归档，不应留在桌子上</a:t>
            </a: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文件柜应锁好</a:t>
            </a: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当离开办公室时，应注意锁上办公室的门和抽屉</a:t>
            </a: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4.</a:t>
            </a:r>
            <a:r>
              <a:rPr kumimoji="0" lang="zh-CN" altLang="en-US"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复印考评资料完成后，不要忘记从复印机的玻璃板上拿走原件</a:t>
            </a: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5.</a:t>
            </a:r>
            <a:r>
              <a:rPr kumimoji="0" lang="zh-CN" altLang="en-US"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只供有此权限的人使用，借用要签收</a:t>
            </a: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6.</a:t>
            </a:r>
            <a:r>
              <a:rPr kumimoji="0" lang="zh-CN" altLang="en-US"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清理不再需要的考评资料时，用碎纸机粉碎</a:t>
            </a: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7.</a:t>
            </a:r>
            <a:r>
              <a:rPr kumimoji="0" lang="zh-CN" altLang="en-US"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考评文档在办公室之间互相传递时，应始终放在文件夹中携带，以防考评资料散落丢失</a:t>
            </a: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15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内容占位符 2"/>
          <p:cNvSpPr>
            <a:spLocks noGrp="1" noChangeArrowheads="1"/>
          </p:cNvSpPr>
          <p:nvPr>
            <p:ph idx="1"/>
          </p:nvPr>
        </p:nvSpPr>
        <p:spPr>
          <a:xfrm>
            <a:off x="692150" y="1298576"/>
            <a:ext cx="10260771" cy="4505144"/>
          </a:xfrm>
        </p:spPr>
        <p:txBody>
          <a:bodyPr>
            <a:normAutofit/>
          </a:bodyPr>
          <a:lstStyle/>
          <a:p>
            <a:pPr>
              <a:buFontTx/>
              <a:buNone/>
            </a:pPr>
            <a:r>
              <a:rPr lang="en-US" altLang="zh-CN" sz="22000" dirty="0" smtClean="0">
                <a:solidFill>
                  <a:srgbClr val="002060"/>
                </a:solidFill>
                <a:latin typeface="黑体" pitchFamily="49" charset="-122"/>
                <a:ea typeface="黑体" pitchFamily="49" charset="-122"/>
              </a:rPr>
              <a:t> </a:t>
            </a:r>
            <a:endParaRPr lang="zh-CN" altLang="en-US" sz="22000" dirty="0" smtClean="0">
              <a:solidFill>
                <a:srgbClr val="002060"/>
              </a:solidFill>
              <a:latin typeface="黑体" pitchFamily="49" charset="-122"/>
              <a:ea typeface="黑体" pitchFamily="49" charset="-122"/>
            </a:endParaRPr>
          </a:p>
        </p:txBody>
      </p:sp>
      <p:cxnSp>
        <p:nvCxnSpPr>
          <p:cNvPr id="3" name="直接连接符 2"/>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5"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6"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7"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8" name="图片 7" descr="123456"/>
          <p:cNvPicPr>
            <a:picLocks noChangeAspect="1"/>
          </p:cNvPicPr>
          <p:nvPr/>
        </p:nvPicPr>
        <p:blipFill>
          <a:blip r:embed="rId2" cstate="print"/>
          <a:stretch>
            <a:fillRect/>
          </a:stretch>
        </p:blipFill>
        <p:spPr>
          <a:xfrm>
            <a:off x="483870" y="221615"/>
            <a:ext cx="495935" cy="495935"/>
          </a:xfrm>
          <a:prstGeom prst="rect">
            <a:avLst/>
          </a:prstGeom>
        </p:spPr>
      </p:pic>
      <p:cxnSp>
        <p:nvCxnSpPr>
          <p:cNvPr id="9" name="直接连接符 8"/>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3677526" y="2291140"/>
            <a:ext cx="4081567" cy="1569660"/>
          </a:xfrm>
          <a:prstGeom prst="rect">
            <a:avLst/>
          </a:prstGeom>
          <a:noFill/>
        </p:spPr>
        <p:txBody>
          <a:bodyPr wrap="none" lIns="91440" tIns="45720" rIns="91440" bIns="45720">
            <a:spAutoFit/>
          </a:bodyPr>
          <a:lstStyle/>
          <a:p>
            <a:pPr algn="ctr"/>
            <a:r>
              <a:rPr lang="en-US" altLang="zh-CN" sz="9600" dirty="0" smtClean="0">
                <a:solidFill>
                  <a:srgbClr val="002060"/>
                </a:solidFill>
                <a:latin typeface="+mj-ea"/>
                <a:ea typeface="+mj-ea"/>
              </a:rPr>
              <a:t>thanks</a:t>
            </a:r>
            <a:endParaRPr lang="zh-CN" alt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mj-ea"/>
              <a:ea typeface="+mj-ea"/>
            </a:endParaRPr>
          </a:p>
        </p:txBody>
      </p:sp>
    </p:spTree>
  </p:cSld>
  <p:clrMapOvr>
    <a:masterClrMapping/>
  </p:clrMapOvr>
  <p:transition>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a:spLocks noChangeArrowheads="1"/>
          </p:cNvSpPr>
          <p:nvPr/>
        </p:nvSpPr>
        <p:spPr bwMode="auto">
          <a:xfrm>
            <a:off x="1007280" y="459642"/>
            <a:ext cx="6884390" cy="573456"/>
          </a:xfrm>
          <a:prstGeom prst="rect">
            <a:avLst/>
          </a:prstGeom>
          <a:noFill/>
          <a:ln w="9525">
            <a:noFill/>
            <a:miter lim="800000"/>
            <a:headEnd/>
            <a:tailEnd/>
          </a:ln>
        </p:spPr>
        <p:txBody>
          <a:bodyPr wrap="square" lIns="80229" tIns="40115" rIns="80229" bIns="40115" anchor="ctr">
            <a:spAutoFit/>
          </a:bodyPr>
          <a:lstStyle/>
          <a:p>
            <a:r>
              <a:rPr lang="zh-CN" altLang="en-US" sz="3200" b="1" dirty="0">
                <a:solidFill>
                  <a:srgbClr val="002060"/>
                </a:solidFill>
                <a:latin typeface="黑体" pitchFamily="49" charset="-122"/>
                <a:ea typeface="黑体" pitchFamily="49" charset="-122"/>
              </a:rPr>
              <a:t>各级工作要求比较 </a:t>
            </a:r>
          </a:p>
        </p:txBody>
      </p:sp>
      <p:graphicFrame>
        <p:nvGraphicFramePr>
          <p:cNvPr id="10" name="Group 3"/>
          <p:cNvGraphicFramePr>
            <a:graphicFrameLocks noGrp="1"/>
          </p:cNvGraphicFramePr>
          <p:nvPr/>
        </p:nvGraphicFramePr>
        <p:xfrm>
          <a:off x="692150" y="1298575"/>
          <a:ext cx="10837863" cy="5041117"/>
        </p:xfrm>
        <a:graphic>
          <a:graphicData uri="http://schemas.openxmlformats.org/drawingml/2006/table">
            <a:tbl>
              <a:tblPr/>
              <a:tblGrid>
                <a:gridCol w="2577384"/>
                <a:gridCol w="2377476"/>
                <a:gridCol w="3148550"/>
                <a:gridCol w="2734453"/>
              </a:tblGrid>
              <a:tr h="601339">
                <a:tc>
                  <a:txBody>
                    <a:bodyPr/>
                    <a:lstStyle/>
                    <a:p>
                      <a:pPr marL="0" marR="0" lvl="0" indent="0" algn="ctr" defTabSz="914400" rtl="0" eaLnBrk="0" fontAlgn="base" latinLnBrk="0" hangingPunct="0">
                        <a:lnSpc>
                          <a:spcPct val="150000"/>
                        </a:lnSpc>
                        <a:spcBef>
                          <a:spcPct val="0"/>
                        </a:spcBef>
                        <a:spcAft>
                          <a:spcPct val="0"/>
                        </a:spcAft>
                        <a:buClrTx/>
                        <a:buSzTx/>
                        <a:buFontTx/>
                        <a:buNone/>
                        <a:tabLst/>
                      </a:pPr>
                      <a:r>
                        <a:rPr kumimoji="0" lang="zh-CN" altLang="en-US" sz="2800" b="0" i="0" u="none" strike="noStrike" cap="none" normalizeH="0" baseline="0" dirty="0" smtClean="0">
                          <a:ln>
                            <a:noFill/>
                          </a:ln>
                          <a:solidFill>
                            <a:srgbClr val="FF0000"/>
                          </a:solidFill>
                          <a:effectLst/>
                          <a:latin typeface="黑体" pitchFamily="2" charset="-122"/>
                          <a:ea typeface="黑体" pitchFamily="2" charset="-122"/>
                          <a:cs typeface="Times New Roman" pitchFamily="18" charset="0"/>
                        </a:rPr>
                        <a:t>四  级</a:t>
                      </a:r>
                      <a:endParaRPr kumimoji="0" lang="zh-CN" altLang="en-US" sz="2800" b="1" i="0" u="none" strike="noStrike" cap="none" normalizeH="0" baseline="0" dirty="0" smtClean="0">
                        <a:ln>
                          <a:noFill/>
                        </a:ln>
                        <a:solidFill>
                          <a:srgbClr val="FF0000"/>
                        </a:solidFill>
                        <a:effectLst/>
                        <a:latin typeface="黑体" pitchFamily="2" charset="-122"/>
                        <a:ea typeface="黑体" pitchFamily="2" charset="-122"/>
                        <a:cs typeface="Times New Roman" pitchFamily="18" charset="0"/>
                      </a:endParaRPr>
                    </a:p>
                  </a:txBody>
                  <a:tcPr marL="90011" marR="90011" marT="33609" marB="33609" horzOverflow="overflow">
                    <a:lnL w="12700" cap="flat" cmpd="sng" algn="ctr">
                      <a:solidFill>
                        <a:srgbClr val="FFCC99"/>
                      </a:solidFill>
                      <a:prstDash val="solid"/>
                      <a:round/>
                      <a:headEnd type="none" w="med" len="med"/>
                      <a:tailEnd type="none" w="med" len="med"/>
                    </a:lnL>
                    <a:lnR w="12700" cap="flat" cmpd="sng" algn="ctr">
                      <a:solidFill>
                        <a:srgbClr val="FFCC99"/>
                      </a:solidFill>
                      <a:prstDash val="solid"/>
                      <a:round/>
                      <a:headEnd type="none" w="med" len="med"/>
                      <a:tailEnd type="none" w="med" len="med"/>
                    </a:lnR>
                    <a:lnT w="12700" cap="flat" cmpd="sng" algn="ctr">
                      <a:solidFill>
                        <a:srgbClr val="FFCC99"/>
                      </a:solidFill>
                      <a:prstDash val="solid"/>
                      <a:round/>
                      <a:headEnd type="none" w="med" len="med"/>
                      <a:tailEnd type="none" w="med" len="med"/>
                    </a:lnT>
                    <a:lnB w="12700" cap="flat" cmpd="sng" algn="ctr">
                      <a:solidFill>
                        <a:srgbClr val="FFCC99"/>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50000"/>
                        </a:lnSpc>
                        <a:spcBef>
                          <a:spcPct val="0"/>
                        </a:spcBef>
                        <a:spcAft>
                          <a:spcPct val="0"/>
                        </a:spcAft>
                        <a:buClrTx/>
                        <a:buSzTx/>
                        <a:buFontTx/>
                        <a:buNone/>
                        <a:tabLst/>
                      </a:pPr>
                      <a:r>
                        <a:rPr kumimoji="0" lang="zh-CN" altLang="en-US" sz="2800" b="0" i="0" u="none" strike="noStrike" cap="none" normalizeH="0" baseline="0" dirty="0" smtClean="0">
                          <a:ln>
                            <a:noFill/>
                          </a:ln>
                          <a:solidFill>
                            <a:srgbClr val="002060"/>
                          </a:solidFill>
                          <a:effectLst/>
                          <a:latin typeface="黑体" pitchFamily="2" charset="-122"/>
                          <a:ea typeface="黑体" pitchFamily="2" charset="-122"/>
                          <a:cs typeface="Times New Roman" pitchFamily="18" charset="0"/>
                        </a:rPr>
                        <a:t>三  级</a:t>
                      </a:r>
                      <a:endParaRPr kumimoji="0" lang="zh-CN" altLang="en-US" sz="2800" b="1" i="0" u="none" strike="noStrike" cap="none" normalizeH="0" baseline="0" dirty="0" smtClean="0">
                        <a:ln>
                          <a:noFill/>
                        </a:ln>
                        <a:solidFill>
                          <a:srgbClr val="002060"/>
                        </a:solidFill>
                        <a:effectLst/>
                        <a:latin typeface="黑体" pitchFamily="2" charset="-122"/>
                        <a:ea typeface="黑体" pitchFamily="2" charset="-122"/>
                        <a:cs typeface="Times New Roman" pitchFamily="18" charset="0"/>
                      </a:endParaRPr>
                    </a:p>
                  </a:txBody>
                  <a:tcPr marL="90011" marR="90011" marT="33609" marB="33609" horzOverflow="overflow">
                    <a:lnL w="12700" cap="flat" cmpd="sng" algn="ctr">
                      <a:solidFill>
                        <a:srgbClr val="FFCC99"/>
                      </a:solidFill>
                      <a:prstDash val="solid"/>
                      <a:round/>
                      <a:headEnd type="none" w="med" len="med"/>
                      <a:tailEnd type="none" w="med" len="med"/>
                    </a:lnL>
                    <a:lnR w="12700" cap="flat" cmpd="sng" algn="ctr">
                      <a:solidFill>
                        <a:srgbClr val="FFCC99"/>
                      </a:solidFill>
                      <a:prstDash val="solid"/>
                      <a:round/>
                      <a:headEnd type="none" w="med" len="med"/>
                      <a:tailEnd type="none" w="med" len="med"/>
                    </a:lnR>
                    <a:lnT w="12700" cap="flat" cmpd="sng" algn="ctr">
                      <a:solidFill>
                        <a:srgbClr val="FFCC99"/>
                      </a:solidFill>
                      <a:prstDash val="solid"/>
                      <a:round/>
                      <a:headEnd type="none" w="med" len="med"/>
                      <a:tailEnd type="none" w="med" len="med"/>
                    </a:lnT>
                    <a:lnB w="12700" cap="flat" cmpd="sng" algn="ctr">
                      <a:solidFill>
                        <a:srgbClr val="FFCC99"/>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50000"/>
                        </a:lnSpc>
                        <a:spcBef>
                          <a:spcPct val="0"/>
                        </a:spcBef>
                        <a:spcAft>
                          <a:spcPct val="0"/>
                        </a:spcAft>
                        <a:buClrTx/>
                        <a:buSzTx/>
                        <a:buFontTx/>
                        <a:buNone/>
                        <a:tabLst/>
                      </a:pPr>
                      <a:r>
                        <a:rPr kumimoji="0" lang="zh-CN" altLang="en-US" sz="2800" b="0" i="0" u="none" strike="noStrike" cap="none" normalizeH="0" baseline="0" dirty="0" smtClean="0">
                          <a:ln>
                            <a:noFill/>
                          </a:ln>
                          <a:solidFill>
                            <a:srgbClr val="002060"/>
                          </a:solidFill>
                          <a:effectLst/>
                          <a:latin typeface="黑体" pitchFamily="2" charset="-122"/>
                          <a:ea typeface="黑体" pitchFamily="2" charset="-122"/>
                          <a:cs typeface="Times New Roman" pitchFamily="18" charset="0"/>
                        </a:rPr>
                        <a:t>二  级</a:t>
                      </a:r>
                      <a:endParaRPr kumimoji="0" lang="zh-CN" altLang="en-US" sz="2800" b="1" i="0" u="none" strike="noStrike" cap="none" normalizeH="0" baseline="0" dirty="0" smtClean="0">
                        <a:ln>
                          <a:noFill/>
                        </a:ln>
                        <a:solidFill>
                          <a:srgbClr val="002060"/>
                        </a:solidFill>
                        <a:effectLst/>
                        <a:latin typeface="黑体" pitchFamily="2" charset="-122"/>
                        <a:ea typeface="黑体" pitchFamily="2" charset="-122"/>
                        <a:cs typeface="Times New Roman" pitchFamily="18" charset="0"/>
                      </a:endParaRPr>
                    </a:p>
                  </a:txBody>
                  <a:tcPr marL="90011" marR="90011" marT="33609" marB="33609" horzOverflow="overflow">
                    <a:lnL w="12700" cap="flat" cmpd="sng" algn="ctr">
                      <a:solidFill>
                        <a:srgbClr val="FFCC99"/>
                      </a:solidFill>
                      <a:prstDash val="solid"/>
                      <a:round/>
                      <a:headEnd type="none" w="med" len="med"/>
                      <a:tailEnd type="none" w="med" len="med"/>
                    </a:lnL>
                    <a:lnR w="12700" cap="flat" cmpd="sng" algn="ctr">
                      <a:solidFill>
                        <a:srgbClr val="FFCC99"/>
                      </a:solidFill>
                      <a:prstDash val="solid"/>
                      <a:round/>
                      <a:headEnd type="none" w="med" len="med"/>
                      <a:tailEnd type="none" w="med" len="med"/>
                    </a:lnR>
                    <a:lnT w="12700" cap="flat" cmpd="sng" algn="ctr">
                      <a:solidFill>
                        <a:srgbClr val="FFCC99"/>
                      </a:solidFill>
                      <a:prstDash val="solid"/>
                      <a:round/>
                      <a:headEnd type="none" w="med" len="med"/>
                      <a:tailEnd type="none" w="med" len="med"/>
                    </a:lnT>
                    <a:lnB w="12700" cap="flat" cmpd="sng" algn="ctr">
                      <a:solidFill>
                        <a:srgbClr val="FFCC99"/>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50000"/>
                        </a:lnSpc>
                        <a:spcBef>
                          <a:spcPct val="0"/>
                        </a:spcBef>
                        <a:spcAft>
                          <a:spcPct val="0"/>
                        </a:spcAft>
                        <a:buClrTx/>
                        <a:buSzTx/>
                        <a:buFontTx/>
                        <a:buNone/>
                        <a:tabLst/>
                      </a:pPr>
                      <a:r>
                        <a:rPr kumimoji="0" lang="zh-CN" altLang="en-US" sz="2800" b="0" i="0" u="none" strike="noStrike" cap="none" normalizeH="0" baseline="0" dirty="0" smtClean="0">
                          <a:ln>
                            <a:noFill/>
                          </a:ln>
                          <a:solidFill>
                            <a:srgbClr val="002060"/>
                          </a:solidFill>
                          <a:effectLst/>
                          <a:latin typeface="黑体" pitchFamily="2" charset="-122"/>
                          <a:ea typeface="黑体" pitchFamily="2" charset="-122"/>
                          <a:cs typeface="Times New Roman" pitchFamily="18" charset="0"/>
                        </a:rPr>
                        <a:t>  一  级</a:t>
                      </a:r>
                      <a:endParaRPr kumimoji="0" lang="zh-CN" altLang="en-US" sz="2800" b="1" i="0" u="none" strike="noStrike" cap="none" normalizeH="0" baseline="0" dirty="0" smtClean="0">
                        <a:ln>
                          <a:noFill/>
                        </a:ln>
                        <a:solidFill>
                          <a:srgbClr val="002060"/>
                        </a:solidFill>
                        <a:effectLst/>
                        <a:latin typeface="黑体" pitchFamily="2" charset="-122"/>
                        <a:ea typeface="黑体" pitchFamily="2" charset="-122"/>
                        <a:cs typeface="Times New Roman" pitchFamily="18" charset="0"/>
                      </a:endParaRPr>
                    </a:p>
                  </a:txBody>
                  <a:tcPr marL="90011" marR="90011" marT="33609" marB="33609" horzOverflow="overflow">
                    <a:lnL w="12700" cap="flat" cmpd="sng" algn="ctr">
                      <a:solidFill>
                        <a:srgbClr val="FFCC99"/>
                      </a:solidFill>
                      <a:prstDash val="solid"/>
                      <a:round/>
                      <a:headEnd type="none" w="med" len="med"/>
                      <a:tailEnd type="none" w="med" len="med"/>
                    </a:lnL>
                    <a:lnR w="12700" cap="flat" cmpd="sng" algn="ctr">
                      <a:solidFill>
                        <a:srgbClr val="FFCC99"/>
                      </a:solidFill>
                      <a:prstDash val="solid"/>
                      <a:round/>
                      <a:headEnd type="none" w="med" len="med"/>
                      <a:tailEnd type="none" w="med" len="med"/>
                    </a:lnR>
                    <a:lnT w="12700" cap="flat" cmpd="sng" algn="ctr">
                      <a:solidFill>
                        <a:srgbClr val="FFCC99"/>
                      </a:solidFill>
                      <a:prstDash val="solid"/>
                      <a:round/>
                      <a:headEnd type="none" w="med" len="med"/>
                      <a:tailEnd type="none" w="med" len="med"/>
                    </a:lnT>
                    <a:lnB w="12700" cap="flat" cmpd="sng" algn="ctr">
                      <a:solidFill>
                        <a:srgbClr val="FFCC99"/>
                      </a:solidFill>
                      <a:prstDash val="solid"/>
                      <a:round/>
                      <a:headEnd type="none" w="med" len="med"/>
                      <a:tailEnd type="none" w="med" len="med"/>
                    </a:lnB>
                    <a:lnTlToBr>
                      <a:noFill/>
                    </a:lnTlToBr>
                    <a:lnBlToTr>
                      <a:noFill/>
                    </a:lnBlToTr>
                    <a:noFill/>
                  </a:tcPr>
                </a:tc>
              </a:tr>
              <a:tr h="1617315">
                <a:tc>
                  <a:txBody>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zh-CN" altLang="en-US" sz="2800" b="1" i="0" u="none" strike="noStrike" cap="none" normalizeH="0" baseline="0" dirty="0" smtClean="0">
                          <a:ln>
                            <a:noFill/>
                          </a:ln>
                          <a:solidFill>
                            <a:srgbClr val="FF0000"/>
                          </a:solidFill>
                          <a:effectLst/>
                          <a:latin typeface="黑体" pitchFamily="2" charset="-122"/>
                          <a:ea typeface="黑体" pitchFamily="2" charset="-122"/>
                          <a:cs typeface="Times New Roman" pitchFamily="18" charset="0"/>
                        </a:rPr>
                        <a:t>绩效管理系统的确立</a:t>
                      </a:r>
                      <a:r>
                        <a:rPr kumimoji="0" lang="en-US" altLang="zh-CN" sz="2800" b="1" i="0" u="none" strike="noStrike" cap="none" normalizeH="0" baseline="0" dirty="0" smtClean="0">
                          <a:ln>
                            <a:noFill/>
                          </a:ln>
                          <a:solidFill>
                            <a:srgbClr val="FF0000"/>
                          </a:solidFill>
                          <a:effectLst/>
                          <a:latin typeface="黑体" pitchFamily="2" charset="-122"/>
                          <a:ea typeface="黑体" pitchFamily="2" charset="-122"/>
                          <a:cs typeface="Times New Roman" pitchFamily="18" charset="0"/>
                        </a:rPr>
                        <a:t>2</a:t>
                      </a:r>
                      <a:endParaRPr kumimoji="0" lang="zh-CN" altLang="en-US" sz="2800" b="1" i="0" u="none" strike="noStrike" cap="none" normalizeH="0" baseline="0" dirty="0" smtClean="0">
                        <a:ln>
                          <a:noFill/>
                        </a:ln>
                        <a:solidFill>
                          <a:srgbClr val="FF0000"/>
                        </a:solidFill>
                        <a:effectLst/>
                        <a:latin typeface="黑体" pitchFamily="2" charset="-122"/>
                        <a:ea typeface="黑体" pitchFamily="2" charset="-122"/>
                        <a:cs typeface="Times New Roman" pitchFamily="18" charset="0"/>
                      </a:endParaRPr>
                    </a:p>
                  </a:txBody>
                  <a:tcPr marL="90011" marR="90011" marT="33609" marB="33609" horzOverflow="overflow">
                    <a:lnL w="12700" cap="flat" cmpd="sng" algn="ctr">
                      <a:solidFill>
                        <a:srgbClr val="FFCC99"/>
                      </a:solidFill>
                      <a:prstDash val="solid"/>
                      <a:round/>
                      <a:headEnd type="none" w="med" len="med"/>
                      <a:tailEnd type="none" w="med" len="med"/>
                    </a:lnL>
                    <a:lnR w="12700" cap="flat" cmpd="sng" algn="ctr">
                      <a:solidFill>
                        <a:srgbClr val="FFCC99"/>
                      </a:solidFill>
                      <a:prstDash val="solid"/>
                      <a:round/>
                      <a:headEnd type="none" w="med" len="med"/>
                      <a:tailEnd type="none" w="med" len="med"/>
                    </a:lnR>
                    <a:lnT w="12700" cap="flat" cmpd="sng" algn="ctr">
                      <a:solidFill>
                        <a:srgbClr val="FFCC99"/>
                      </a:solidFill>
                      <a:prstDash val="solid"/>
                      <a:round/>
                      <a:headEnd type="none" w="med" len="med"/>
                      <a:tailEnd type="none" w="med" len="med"/>
                    </a:lnT>
                    <a:lnB w="12700" cap="flat" cmpd="sng" algn="ctr">
                      <a:solidFill>
                        <a:srgbClr val="FFCC99"/>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zh-CN" altLang="en-US" sz="2800" b="0" i="0" u="none" strike="noStrike" cap="none" normalizeH="0" baseline="0" dirty="0" smtClean="0">
                          <a:ln>
                            <a:noFill/>
                          </a:ln>
                          <a:solidFill>
                            <a:srgbClr val="002060"/>
                          </a:solidFill>
                          <a:effectLst/>
                          <a:latin typeface="黑体" pitchFamily="2" charset="-122"/>
                          <a:ea typeface="黑体" pitchFamily="2" charset="-122"/>
                          <a:cs typeface="Times New Roman" pitchFamily="18" charset="0"/>
                        </a:rPr>
                        <a:t>绩效管理系统的设计</a:t>
                      </a:r>
                    </a:p>
                  </a:txBody>
                  <a:tcPr marL="90011" marR="90011" marT="33609" marB="33609" horzOverflow="overflow">
                    <a:lnL w="12700" cap="flat" cmpd="sng" algn="ctr">
                      <a:solidFill>
                        <a:srgbClr val="FFCC99"/>
                      </a:solidFill>
                      <a:prstDash val="solid"/>
                      <a:round/>
                      <a:headEnd type="none" w="med" len="med"/>
                      <a:tailEnd type="none" w="med" len="med"/>
                    </a:lnL>
                    <a:lnR w="12700" cap="flat" cmpd="sng" algn="ctr">
                      <a:solidFill>
                        <a:srgbClr val="FFCC99"/>
                      </a:solidFill>
                      <a:prstDash val="solid"/>
                      <a:round/>
                      <a:headEnd type="none" w="med" len="med"/>
                      <a:tailEnd type="none" w="med" len="med"/>
                    </a:lnR>
                    <a:lnT w="12700" cap="flat" cmpd="sng" algn="ctr">
                      <a:solidFill>
                        <a:srgbClr val="FFCC99"/>
                      </a:solidFill>
                      <a:prstDash val="solid"/>
                      <a:round/>
                      <a:headEnd type="none" w="med" len="med"/>
                      <a:tailEnd type="none" w="med" len="med"/>
                    </a:lnT>
                    <a:lnB w="12700" cap="flat" cmpd="sng" algn="ctr">
                      <a:solidFill>
                        <a:srgbClr val="FFCC99"/>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zh-CN" altLang="en-US" sz="2800" b="0" i="0" u="none" strike="noStrike" cap="none" normalizeH="0" baseline="0" dirty="0" smtClean="0">
                          <a:ln>
                            <a:noFill/>
                          </a:ln>
                          <a:solidFill>
                            <a:srgbClr val="002060"/>
                          </a:solidFill>
                          <a:effectLst/>
                          <a:latin typeface="黑体" pitchFamily="2" charset="-122"/>
                          <a:ea typeface="黑体" pitchFamily="2" charset="-122"/>
                          <a:cs typeface="Times New Roman" pitchFamily="18" charset="0"/>
                        </a:rPr>
                        <a:t>绩效考评指标与标准的设计</a:t>
                      </a:r>
                      <a:r>
                        <a:rPr kumimoji="0" lang="en-US" altLang="zh-CN" sz="2800" b="0" i="0" u="none" strike="noStrike" cap="none" normalizeH="0" baseline="0" dirty="0" smtClean="0">
                          <a:ln>
                            <a:noFill/>
                          </a:ln>
                          <a:solidFill>
                            <a:srgbClr val="002060"/>
                          </a:solidFill>
                          <a:effectLst/>
                          <a:latin typeface="黑体" pitchFamily="2" charset="-122"/>
                          <a:ea typeface="黑体" pitchFamily="2" charset="-122"/>
                          <a:cs typeface="Times New Roman" pitchFamily="18" charset="0"/>
                        </a:rPr>
                        <a:t>3</a:t>
                      </a:r>
                      <a:endParaRPr kumimoji="0" lang="zh-CN" altLang="en-US" sz="2800" b="1" i="0" u="none" strike="noStrike" cap="none" normalizeH="0" baseline="0" dirty="0" smtClean="0">
                        <a:ln>
                          <a:noFill/>
                        </a:ln>
                        <a:solidFill>
                          <a:srgbClr val="002060"/>
                        </a:solidFill>
                        <a:effectLst/>
                        <a:latin typeface="黑体" pitchFamily="2" charset="-122"/>
                        <a:ea typeface="黑体" pitchFamily="2" charset="-122"/>
                        <a:cs typeface="Times New Roman" pitchFamily="18" charset="0"/>
                      </a:endParaRPr>
                    </a:p>
                  </a:txBody>
                  <a:tcPr marL="90011" marR="90011" marT="33609" marB="33609" horzOverflow="overflow">
                    <a:lnL w="12700" cap="flat" cmpd="sng" algn="ctr">
                      <a:solidFill>
                        <a:srgbClr val="FFCC99"/>
                      </a:solidFill>
                      <a:prstDash val="solid"/>
                      <a:round/>
                      <a:headEnd type="none" w="med" len="med"/>
                      <a:tailEnd type="none" w="med" len="med"/>
                    </a:lnL>
                    <a:lnR w="12700" cap="flat" cmpd="sng" algn="ctr">
                      <a:solidFill>
                        <a:srgbClr val="FFCC99"/>
                      </a:solidFill>
                      <a:prstDash val="solid"/>
                      <a:round/>
                      <a:headEnd type="none" w="med" len="med"/>
                      <a:tailEnd type="none" w="med" len="med"/>
                    </a:lnR>
                    <a:lnT w="12700" cap="flat" cmpd="sng" algn="ctr">
                      <a:solidFill>
                        <a:srgbClr val="FFCC99"/>
                      </a:solidFill>
                      <a:prstDash val="solid"/>
                      <a:round/>
                      <a:headEnd type="none" w="med" len="med"/>
                      <a:tailEnd type="none" w="med" len="med"/>
                    </a:lnT>
                    <a:lnB w="12700" cap="flat" cmpd="sng" algn="ctr">
                      <a:solidFill>
                        <a:srgbClr val="FFCC99"/>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zh-CN" altLang="en-US" sz="2800" b="0" i="0" u="none" strike="noStrike" cap="none" normalizeH="0" baseline="0" dirty="0" smtClean="0">
                          <a:ln>
                            <a:noFill/>
                          </a:ln>
                          <a:solidFill>
                            <a:srgbClr val="002060"/>
                          </a:solidFill>
                          <a:effectLst/>
                          <a:latin typeface="黑体" pitchFamily="2" charset="-122"/>
                          <a:ea typeface="黑体" pitchFamily="2" charset="-122"/>
                          <a:cs typeface="Times New Roman" pitchFamily="18" charset="0"/>
                        </a:rPr>
                        <a:t>绩效管理系统设计与评估</a:t>
                      </a:r>
                      <a:r>
                        <a:rPr kumimoji="0" lang="en-US" altLang="zh-CN" sz="2800" b="0" i="0" u="none" strike="noStrike" cap="none" normalizeH="0" baseline="0" dirty="0" smtClean="0">
                          <a:ln>
                            <a:noFill/>
                          </a:ln>
                          <a:solidFill>
                            <a:srgbClr val="002060"/>
                          </a:solidFill>
                          <a:effectLst/>
                          <a:latin typeface="黑体" pitchFamily="2" charset="-122"/>
                          <a:ea typeface="黑体" pitchFamily="2" charset="-122"/>
                          <a:cs typeface="Times New Roman" pitchFamily="18" charset="0"/>
                        </a:rPr>
                        <a:t>5</a:t>
                      </a:r>
                      <a:endParaRPr kumimoji="0" lang="zh-CN" altLang="en-US" sz="2800" b="0" i="0" u="none" strike="noStrike" cap="none" normalizeH="0" baseline="0" dirty="0" smtClean="0">
                        <a:ln>
                          <a:noFill/>
                        </a:ln>
                        <a:solidFill>
                          <a:srgbClr val="002060"/>
                        </a:solidFill>
                        <a:effectLst/>
                        <a:latin typeface="黑体" pitchFamily="2" charset="-122"/>
                        <a:ea typeface="黑体" pitchFamily="2" charset="-122"/>
                        <a:cs typeface="Times New Roman" pitchFamily="18" charset="0"/>
                      </a:endParaRPr>
                    </a:p>
                  </a:txBody>
                  <a:tcPr marL="90011" marR="90011" marT="33609" marB="33609" horzOverflow="overflow">
                    <a:lnL w="12700" cap="flat" cmpd="sng" algn="ctr">
                      <a:solidFill>
                        <a:srgbClr val="FFCC99"/>
                      </a:solidFill>
                      <a:prstDash val="solid"/>
                      <a:round/>
                      <a:headEnd type="none" w="med" len="med"/>
                      <a:tailEnd type="none" w="med" len="med"/>
                    </a:lnL>
                    <a:lnR w="12700" cap="flat" cmpd="sng" algn="ctr">
                      <a:solidFill>
                        <a:srgbClr val="FFCC99"/>
                      </a:solidFill>
                      <a:prstDash val="solid"/>
                      <a:round/>
                      <a:headEnd type="none" w="med" len="med"/>
                      <a:tailEnd type="none" w="med" len="med"/>
                    </a:lnR>
                    <a:lnT w="12700" cap="flat" cmpd="sng" algn="ctr">
                      <a:solidFill>
                        <a:srgbClr val="FFCC99"/>
                      </a:solidFill>
                      <a:prstDash val="solid"/>
                      <a:round/>
                      <a:headEnd type="none" w="med" len="med"/>
                      <a:tailEnd type="none" w="med" len="med"/>
                    </a:lnT>
                    <a:lnB w="12700" cap="flat" cmpd="sng" algn="ctr">
                      <a:solidFill>
                        <a:srgbClr val="FFCC99"/>
                      </a:solidFill>
                      <a:prstDash val="solid"/>
                      <a:round/>
                      <a:headEnd type="none" w="med" len="med"/>
                      <a:tailEnd type="none" w="med" len="med"/>
                    </a:lnB>
                    <a:lnTlToBr>
                      <a:noFill/>
                    </a:lnTlToBr>
                    <a:lnBlToTr>
                      <a:noFill/>
                    </a:lnBlToTr>
                    <a:noFill/>
                  </a:tcPr>
                </a:tc>
              </a:tr>
              <a:tr h="1369126">
                <a:tc>
                  <a:txBody>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zh-CN" altLang="en-US" sz="2800" b="1" i="0" u="none" strike="noStrike" cap="none" normalizeH="0" baseline="0" dirty="0" smtClean="0">
                          <a:ln>
                            <a:noFill/>
                          </a:ln>
                          <a:solidFill>
                            <a:srgbClr val="FF0000"/>
                          </a:solidFill>
                          <a:effectLst/>
                          <a:latin typeface="黑体" pitchFamily="2" charset="-122"/>
                          <a:ea typeface="黑体" pitchFamily="2" charset="-122"/>
                          <a:cs typeface="Times New Roman" pitchFamily="18" charset="0"/>
                        </a:rPr>
                        <a:t>绩效考评的内容和方法</a:t>
                      </a:r>
                      <a:r>
                        <a:rPr kumimoji="0" lang="en-US" altLang="zh-CN" sz="2800" b="1" i="0" u="none" strike="noStrike" cap="none" normalizeH="0" baseline="0" dirty="0" smtClean="0">
                          <a:ln>
                            <a:noFill/>
                          </a:ln>
                          <a:solidFill>
                            <a:srgbClr val="FF0000"/>
                          </a:solidFill>
                          <a:effectLst/>
                          <a:latin typeface="黑体" pitchFamily="2" charset="-122"/>
                          <a:ea typeface="黑体" pitchFamily="2" charset="-122"/>
                          <a:cs typeface="Times New Roman" pitchFamily="18" charset="0"/>
                        </a:rPr>
                        <a:t>3</a:t>
                      </a:r>
                      <a:endParaRPr kumimoji="0" lang="zh-CN" altLang="en-US" sz="2800" b="1" i="0" u="none" strike="noStrike" cap="none" normalizeH="0" baseline="0" dirty="0" smtClean="0">
                        <a:ln>
                          <a:noFill/>
                        </a:ln>
                        <a:solidFill>
                          <a:srgbClr val="FF0000"/>
                        </a:solidFill>
                        <a:effectLst/>
                        <a:latin typeface="黑体" pitchFamily="2" charset="-122"/>
                        <a:ea typeface="黑体" pitchFamily="2" charset="-122"/>
                        <a:cs typeface="Times New Roman" pitchFamily="18" charset="0"/>
                      </a:endParaRPr>
                    </a:p>
                  </a:txBody>
                  <a:tcPr marL="90011" marR="90011" marT="33609" marB="33609" horzOverflow="overflow">
                    <a:lnL w="12700" cap="flat" cmpd="sng" algn="ctr">
                      <a:solidFill>
                        <a:srgbClr val="FFCC99"/>
                      </a:solidFill>
                      <a:prstDash val="solid"/>
                      <a:round/>
                      <a:headEnd type="none" w="med" len="med"/>
                      <a:tailEnd type="none" w="med" len="med"/>
                    </a:lnL>
                    <a:lnR w="12700" cap="flat" cmpd="sng" algn="ctr">
                      <a:solidFill>
                        <a:srgbClr val="FFCC99"/>
                      </a:solidFill>
                      <a:prstDash val="solid"/>
                      <a:round/>
                      <a:headEnd type="none" w="med" len="med"/>
                      <a:tailEnd type="none" w="med" len="med"/>
                    </a:lnR>
                    <a:lnT w="12700" cap="flat" cmpd="sng" algn="ctr">
                      <a:solidFill>
                        <a:srgbClr val="FFCC99"/>
                      </a:solidFill>
                      <a:prstDash val="solid"/>
                      <a:round/>
                      <a:headEnd type="none" w="med" len="med"/>
                      <a:tailEnd type="none" w="med" len="med"/>
                    </a:lnT>
                    <a:lnB w="12700" cap="flat" cmpd="sng" algn="ctr">
                      <a:solidFill>
                        <a:srgbClr val="FFCC99"/>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zh-CN" altLang="en-US" sz="2800" b="0" i="0" u="none" strike="noStrike" cap="none" normalizeH="0" baseline="0" dirty="0" smtClean="0">
                          <a:ln>
                            <a:noFill/>
                          </a:ln>
                          <a:solidFill>
                            <a:srgbClr val="002060"/>
                          </a:solidFill>
                          <a:effectLst/>
                          <a:latin typeface="黑体" pitchFamily="2" charset="-122"/>
                          <a:ea typeface="黑体" pitchFamily="2" charset="-122"/>
                          <a:cs typeface="Times New Roman" pitchFamily="18" charset="0"/>
                        </a:rPr>
                        <a:t>员工绩效考评</a:t>
                      </a:r>
                      <a:r>
                        <a:rPr kumimoji="0" lang="en-US" altLang="zh-CN" sz="2800" b="0" i="0" u="none" strike="noStrike" cap="none" normalizeH="0" baseline="0" dirty="0" smtClean="0">
                          <a:ln>
                            <a:noFill/>
                          </a:ln>
                          <a:solidFill>
                            <a:srgbClr val="002060"/>
                          </a:solidFill>
                          <a:effectLst/>
                          <a:latin typeface="黑体" pitchFamily="2" charset="-122"/>
                          <a:ea typeface="黑体" pitchFamily="2" charset="-122"/>
                          <a:cs typeface="Times New Roman" pitchFamily="18" charset="0"/>
                        </a:rPr>
                        <a:t>3</a:t>
                      </a:r>
                      <a:endParaRPr kumimoji="0" lang="zh-CN" altLang="en-US" sz="2800" b="0" i="0" u="none" strike="noStrike" cap="none" normalizeH="0" baseline="0" dirty="0" smtClean="0">
                        <a:ln>
                          <a:noFill/>
                        </a:ln>
                        <a:solidFill>
                          <a:srgbClr val="002060"/>
                        </a:solidFill>
                        <a:effectLst/>
                        <a:latin typeface="黑体" pitchFamily="2" charset="-122"/>
                        <a:ea typeface="黑体" pitchFamily="2" charset="-122"/>
                        <a:cs typeface="Times New Roman" pitchFamily="18" charset="0"/>
                      </a:endParaRPr>
                    </a:p>
                  </a:txBody>
                  <a:tcPr marL="90011" marR="90011" marT="33609" marB="33609" horzOverflow="overflow">
                    <a:lnL w="12700" cap="flat" cmpd="sng" algn="ctr">
                      <a:solidFill>
                        <a:srgbClr val="FFCC99"/>
                      </a:solidFill>
                      <a:prstDash val="solid"/>
                      <a:round/>
                      <a:headEnd type="none" w="med" len="med"/>
                      <a:tailEnd type="none" w="med" len="med"/>
                    </a:lnL>
                    <a:lnR w="12700" cap="flat" cmpd="sng" algn="ctr">
                      <a:solidFill>
                        <a:srgbClr val="FFCC99"/>
                      </a:solidFill>
                      <a:prstDash val="solid"/>
                      <a:round/>
                      <a:headEnd type="none" w="med" len="med"/>
                      <a:tailEnd type="none" w="med" len="med"/>
                    </a:lnR>
                    <a:lnT w="12700" cap="flat" cmpd="sng" algn="ctr">
                      <a:solidFill>
                        <a:srgbClr val="FFCC99"/>
                      </a:solidFill>
                      <a:prstDash val="solid"/>
                      <a:round/>
                      <a:headEnd type="none" w="med" len="med"/>
                      <a:tailEnd type="none" w="med" len="med"/>
                    </a:lnT>
                    <a:lnB w="12700" cap="flat" cmpd="sng" algn="ctr">
                      <a:solidFill>
                        <a:srgbClr val="FFCC99"/>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zh-CN" altLang="en-US" sz="2800" b="0" i="0" u="none" strike="noStrike" cap="none" normalizeH="0" baseline="0" dirty="0" smtClean="0">
                          <a:ln>
                            <a:noFill/>
                          </a:ln>
                          <a:solidFill>
                            <a:srgbClr val="002060"/>
                          </a:solidFill>
                          <a:effectLst/>
                          <a:latin typeface="黑体" pitchFamily="2" charset="-122"/>
                          <a:ea typeface="黑体" pitchFamily="2" charset="-122"/>
                          <a:cs typeface="Times New Roman" pitchFamily="18" charset="0"/>
                        </a:rPr>
                        <a:t>绩效监控与沟通</a:t>
                      </a:r>
                      <a:r>
                        <a:rPr kumimoji="0" lang="en-US" altLang="zh-CN" sz="2800" b="0" i="0" u="none" strike="noStrike" cap="none" normalizeH="0" baseline="0" dirty="0" smtClean="0">
                          <a:ln>
                            <a:noFill/>
                          </a:ln>
                          <a:solidFill>
                            <a:srgbClr val="002060"/>
                          </a:solidFill>
                          <a:effectLst/>
                          <a:latin typeface="黑体" pitchFamily="2" charset="-122"/>
                          <a:ea typeface="黑体" pitchFamily="2" charset="-122"/>
                          <a:cs typeface="Times New Roman" pitchFamily="18" charset="0"/>
                        </a:rPr>
                        <a:t>2</a:t>
                      </a:r>
                      <a:endParaRPr kumimoji="0" lang="zh-CN" altLang="en-US" sz="2800" b="1" i="0" u="none" strike="noStrike" cap="none" normalizeH="0" baseline="0" dirty="0" smtClean="0">
                        <a:ln>
                          <a:noFill/>
                        </a:ln>
                        <a:solidFill>
                          <a:srgbClr val="002060"/>
                        </a:solidFill>
                        <a:effectLst/>
                        <a:latin typeface="黑体" pitchFamily="2" charset="-122"/>
                        <a:ea typeface="黑体" pitchFamily="2" charset="-122"/>
                        <a:cs typeface="Times New Roman" pitchFamily="18" charset="0"/>
                      </a:endParaRPr>
                    </a:p>
                  </a:txBody>
                  <a:tcPr marL="90011" marR="90011" marT="33609" marB="33609" horzOverflow="overflow">
                    <a:lnL w="12700" cap="flat" cmpd="sng" algn="ctr">
                      <a:solidFill>
                        <a:srgbClr val="FFCC99"/>
                      </a:solidFill>
                      <a:prstDash val="solid"/>
                      <a:round/>
                      <a:headEnd type="none" w="med" len="med"/>
                      <a:tailEnd type="none" w="med" len="med"/>
                    </a:lnL>
                    <a:lnR w="12700" cap="flat" cmpd="sng" algn="ctr">
                      <a:solidFill>
                        <a:srgbClr val="FFCC99"/>
                      </a:solidFill>
                      <a:prstDash val="solid"/>
                      <a:round/>
                      <a:headEnd type="none" w="med" len="med"/>
                      <a:tailEnd type="none" w="med" len="med"/>
                    </a:lnR>
                    <a:lnT w="12700" cap="flat" cmpd="sng" algn="ctr">
                      <a:solidFill>
                        <a:srgbClr val="FFCC99"/>
                      </a:solidFill>
                      <a:prstDash val="solid"/>
                      <a:round/>
                      <a:headEnd type="none" w="med" len="med"/>
                      <a:tailEnd type="none" w="med" len="med"/>
                    </a:lnT>
                    <a:lnB w="12700" cap="flat" cmpd="sng" algn="ctr">
                      <a:solidFill>
                        <a:srgbClr val="FFCC99"/>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zh-CN" altLang="en-US" sz="2800" b="0" i="0" u="none" strike="noStrike" cap="none" normalizeH="0" baseline="0" dirty="0" smtClean="0">
                          <a:ln>
                            <a:noFill/>
                          </a:ln>
                          <a:solidFill>
                            <a:srgbClr val="002060"/>
                          </a:solidFill>
                          <a:effectLst/>
                          <a:latin typeface="黑体" pitchFamily="2" charset="-122"/>
                          <a:ea typeface="黑体" pitchFamily="2" charset="-122"/>
                          <a:cs typeface="Times New Roman" pitchFamily="18" charset="0"/>
                        </a:rPr>
                        <a:t>平衡记分卡设计与运用</a:t>
                      </a:r>
                    </a:p>
                  </a:txBody>
                  <a:tcPr marL="90011" marR="90011" marT="33609" marB="33609" horzOverflow="overflow">
                    <a:lnL w="12700" cap="flat" cmpd="sng" algn="ctr">
                      <a:solidFill>
                        <a:srgbClr val="FFCC99"/>
                      </a:solidFill>
                      <a:prstDash val="solid"/>
                      <a:round/>
                      <a:headEnd type="none" w="med" len="med"/>
                      <a:tailEnd type="none" w="med" len="med"/>
                    </a:lnL>
                    <a:lnR w="12700" cap="flat" cmpd="sng" algn="ctr">
                      <a:solidFill>
                        <a:srgbClr val="FFCC99"/>
                      </a:solidFill>
                      <a:prstDash val="solid"/>
                      <a:round/>
                      <a:headEnd type="none" w="med" len="med"/>
                      <a:tailEnd type="none" w="med" len="med"/>
                    </a:lnR>
                    <a:lnT w="12700" cap="flat" cmpd="sng" algn="ctr">
                      <a:solidFill>
                        <a:srgbClr val="FFCC99"/>
                      </a:solidFill>
                      <a:prstDash val="solid"/>
                      <a:round/>
                      <a:headEnd type="none" w="med" len="med"/>
                      <a:tailEnd type="none" w="med" len="med"/>
                    </a:lnT>
                    <a:lnB w="12700" cap="flat" cmpd="sng" algn="ctr">
                      <a:solidFill>
                        <a:srgbClr val="FFCC99"/>
                      </a:solidFill>
                      <a:prstDash val="solid"/>
                      <a:round/>
                      <a:headEnd type="none" w="med" len="med"/>
                      <a:tailEnd type="none" w="med" len="med"/>
                    </a:lnB>
                    <a:lnTlToBr>
                      <a:noFill/>
                    </a:lnTlToBr>
                    <a:lnBlToTr>
                      <a:noFill/>
                    </a:lnBlToTr>
                    <a:noFill/>
                  </a:tcPr>
                </a:tc>
              </a:tr>
              <a:tr h="961457">
                <a:tc>
                  <a:txBody>
                    <a:bodyPr/>
                    <a:lstStyle/>
                    <a:p>
                      <a:pPr marL="0" marR="0" lvl="0" indent="0" algn="l" defTabSz="914400" rtl="0" eaLnBrk="0" fontAlgn="base" latinLnBrk="0" hangingPunct="0">
                        <a:lnSpc>
                          <a:spcPct val="150000"/>
                        </a:lnSpc>
                        <a:spcBef>
                          <a:spcPts val="575"/>
                        </a:spcBef>
                        <a:spcAft>
                          <a:spcPct val="0"/>
                        </a:spcAft>
                        <a:buClr>
                          <a:schemeClr val="accent1"/>
                        </a:buClr>
                        <a:buSzPct val="85000"/>
                        <a:buFont typeface="Wingdings 2" pitchFamily="18" charset="2"/>
                        <a:buNone/>
                        <a:tabLst/>
                      </a:pPr>
                      <a:endParaRPr kumimoji="0" lang="zh-CN" altLang="en-US" sz="2800" b="1" i="0" u="none" strike="noStrike" cap="none" normalizeH="0" baseline="0" smtClean="0">
                        <a:ln>
                          <a:noFill/>
                        </a:ln>
                        <a:solidFill>
                          <a:srgbClr val="002060"/>
                        </a:solidFill>
                        <a:effectLst/>
                        <a:latin typeface="黑体" pitchFamily="2" charset="-122"/>
                        <a:ea typeface="黑体" pitchFamily="2" charset="-122"/>
                      </a:endParaRPr>
                    </a:p>
                  </a:txBody>
                  <a:tcPr marL="90011" marR="90011" marT="33609" marB="33609" horzOverflow="overflow">
                    <a:lnL w="12700" cap="flat" cmpd="sng" algn="ctr">
                      <a:solidFill>
                        <a:srgbClr val="FFCC99"/>
                      </a:solidFill>
                      <a:prstDash val="solid"/>
                      <a:round/>
                      <a:headEnd type="none" w="med" len="med"/>
                      <a:tailEnd type="none" w="med" len="med"/>
                    </a:lnL>
                    <a:lnR w="12700" cap="flat" cmpd="sng" algn="ctr">
                      <a:solidFill>
                        <a:srgbClr val="FFCC99"/>
                      </a:solidFill>
                      <a:prstDash val="solid"/>
                      <a:round/>
                      <a:headEnd type="none" w="med" len="med"/>
                      <a:tailEnd type="none" w="med" len="med"/>
                    </a:lnR>
                    <a:lnT w="12700" cap="flat" cmpd="sng" algn="ctr">
                      <a:solidFill>
                        <a:srgbClr val="FFCC99"/>
                      </a:solidFill>
                      <a:prstDash val="solid"/>
                      <a:round/>
                      <a:headEnd type="none" w="med" len="med"/>
                      <a:tailEnd type="none" w="med" len="med"/>
                    </a:lnT>
                    <a:lnB w="12700" cap="flat" cmpd="sng" algn="ctr">
                      <a:solidFill>
                        <a:srgbClr val="FFCC99"/>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50000"/>
                        </a:lnSpc>
                        <a:spcBef>
                          <a:spcPts val="575"/>
                        </a:spcBef>
                        <a:spcAft>
                          <a:spcPct val="0"/>
                        </a:spcAft>
                        <a:buClr>
                          <a:schemeClr val="accent1"/>
                        </a:buClr>
                        <a:buSzPct val="85000"/>
                        <a:buFont typeface="Wingdings 2" pitchFamily="18" charset="2"/>
                        <a:buNone/>
                        <a:tabLst/>
                      </a:pPr>
                      <a:endParaRPr kumimoji="0" lang="zh-CN" altLang="en-US" sz="2800" b="1" i="0" u="none" strike="noStrike" cap="none" normalizeH="0" baseline="0" dirty="0" smtClean="0">
                        <a:ln>
                          <a:noFill/>
                        </a:ln>
                        <a:solidFill>
                          <a:srgbClr val="002060"/>
                        </a:solidFill>
                        <a:effectLst/>
                        <a:latin typeface="黑体" pitchFamily="2" charset="-122"/>
                        <a:ea typeface="黑体" pitchFamily="2" charset="-122"/>
                      </a:endParaRPr>
                    </a:p>
                  </a:txBody>
                  <a:tcPr marL="90011" marR="90011" marT="33609" marB="33609" horzOverflow="overflow">
                    <a:lnL w="12700" cap="flat" cmpd="sng" algn="ctr">
                      <a:solidFill>
                        <a:srgbClr val="FFCC99"/>
                      </a:solidFill>
                      <a:prstDash val="solid"/>
                      <a:round/>
                      <a:headEnd type="none" w="med" len="med"/>
                      <a:tailEnd type="none" w="med" len="med"/>
                    </a:lnL>
                    <a:lnR w="12700" cap="flat" cmpd="sng" algn="ctr">
                      <a:solidFill>
                        <a:srgbClr val="FFCC99"/>
                      </a:solidFill>
                      <a:prstDash val="solid"/>
                      <a:round/>
                      <a:headEnd type="none" w="med" len="med"/>
                      <a:tailEnd type="none" w="med" len="med"/>
                    </a:lnR>
                    <a:lnT w="12700" cap="flat" cmpd="sng" algn="ctr">
                      <a:solidFill>
                        <a:srgbClr val="FFCC99"/>
                      </a:solidFill>
                      <a:prstDash val="solid"/>
                      <a:round/>
                      <a:headEnd type="none" w="med" len="med"/>
                      <a:tailEnd type="none" w="med" len="med"/>
                    </a:lnT>
                    <a:lnB w="12700" cap="flat" cmpd="sng" algn="ctr">
                      <a:solidFill>
                        <a:srgbClr val="FFCC99"/>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zh-CN" altLang="en-US" sz="2800" b="0" i="0" u="none" strike="noStrike" cap="none" normalizeH="0" baseline="0" dirty="0" smtClean="0">
                          <a:ln>
                            <a:noFill/>
                          </a:ln>
                          <a:solidFill>
                            <a:srgbClr val="002060"/>
                          </a:solidFill>
                          <a:effectLst/>
                          <a:latin typeface="黑体" pitchFamily="2" charset="-122"/>
                          <a:ea typeface="黑体" pitchFamily="2" charset="-122"/>
                          <a:cs typeface="Times New Roman" pitchFamily="18" charset="0"/>
                        </a:rPr>
                        <a:t>绩效考评方法应用</a:t>
                      </a:r>
                      <a:r>
                        <a:rPr kumimoji="0" lang="en-US" altLang="zh-CN" sz="2800" b="0" i="0" u="none" strike="noStrike" cap="none" normalizeH="0" baseline="0" dirty="0" smtClean="0">
                          <a:ln>
                            <a:noFill/>
                          </a:ln>
                          <a:solidFill>
                            <a:srgbClr val="002060"/>
                          </a:solidFill>
                          <a:effectLst/>
                          <a:latin typeface="黑体" pitchFamily="2" charset="-122"/>
                          <a:ea typeface="黑体" pitchFamily="2" charset="-122"/>
                          <a:cs typeface="Times New Roman" pitchFamily="18" charset="0"/>
                        </a:rPr>
                        <a:t>5</a:t>
                      </a:r>
                      <a:endParaRPr kumimoji="0" lang="zh-CN" altLang="en-US" sz="2800" b="1" i="0" u="none" strike="noStrike" cap="none" normalizeH="0" baseline="0" dirty="0" smtClean="0">
                        <a:ln>
                          <a:noFill/>
                        </a:ln>
                        <a:solidFill>
                          <a:srgbClr val="002060"/>
                        </a:solidFill>
                        <a:effectLst/>
                        <a:latin typeface="黑体" pitchFamily="2" charset="-122"/>
                        <a:ea typeface="黑体" pitchFamily="2" charset="-122"/>
                        <a:cs typeface="Times New Roman" pitchFamily="18" charset="0"/>
                      </a:endParaRPr>
                    </a:p>
                  </a:txBody>
                  <a:tcPr marL="90011" marR="90011" marT="33609" marB="33609" horzOverflow="overflow">
                    <a:lnL w="12700" cap="flat" cmpd="sng" algn="ctr">
                      <a:solidFill>
                        <a:srgbClr val="FFCC99"/>
                      </a:solidFill>
                      <a:prstDash val="solid"/>
                      <a:round/>
                      <a:headEnd type="none" w="med" len="med"/>
                      <a:tailEnd type="none" w="med" len="med"/>
                    </a:lnL>
                    <a:lnR w="12700" cap="flat" cmpd="sng" algn="ctr">
                      <a:solidFill>
                        <a:srgbClr val="FFCC99"/>
                      </a:solidFill>
                      <a:prstDash val="solid"/>
                      <a:round/>
                      <a:headEnd type="none" w="med" len="med"/>
                      <a:tailEnd type="none" w="med" len="med"/>
                    </a:lnR>
                    <a:lnT w="12700" cap="flat" cmpd="sng" algn="ctr">
                      <a:solidFill>
                        <a:srgbClr val="FFCC99"/>
                      </a:solidFill>
                      <a:prstDash val="solid"/>
                      <a:round/>
                      <a:headEnd type="none" w="med" len="med"/>
                      <a:tailEnd type="none" w="med" len="med"/>
                    </a:lnT>
                    <a:lnB w="12700" cap="flat" cmpd="sng" algn="ctr">
                      <a:solidFill>
                        <a:srgbClr val="FFCC99"/>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50000"/>
                        </a:lnSpc>
                        <a:spcBef>
                          <a:spcPts val="575"/>
                        </a:spcBef>
                        <a:spcAft>
                          <a:spcPct val="0"/>
                        </a:spcAft>
                        <a:buClr>
                          <a:schemeClr val="accent1"/>
                        </a:buClr>
                        <a:buSzPct val="85000"/>
                        <a:buFont typeface="Wingdings 2" pitchFamily="18" charset="2"/>
                        <a:buNone/>
                        <a:tabLst/>
                      </a:pPr>
                      <a:endParaRPr kumimoji="0" lang="zh-CN" altLang="en-US" sz="2800" b="1" i="0" u="none" strike="noStrike" cap="none" normalizeH="0" baseline="0" dirty="0" smtClean="0">
                        <a:ln>
                          <a:noFill/>
                        </a:ln>
                        <a:solidFill>
                          <a:srgbClr val="002060"/>
                        </a:solidFill>
                        <a:effectLst/>
                        <a:latin typeface="黑体" pitchFamily="2" charset="-122"/>
                        <a:ea typeface="黑体" pitchFamily="2" charset="-122"/>
                      </a:endParaRPr>
                    </a:p>
                  </a:txBody>
                  <a:tcPr marL="90011" marR="90011" marT="33609" marB="33609" horzOverflow="overflow">
                    <a:lnL w="12700" cap="flat" cmpd="sng" algn="ctr">
                      <a:solidFill>
                        <a:srgbClr val="FFCC99"/>
                      </a:solidFill>
                      <a:prstDash val="solid"/>
                      <a:round/>
                      <a:headEnd type="none" w="med" len="med"/>
                      <a:tailEnd type="none" w="med" len="med"/>
                    </a:lnL>
                    <a:lnR w="12700" cap="flat" cmpd="sng" algn="ctr">
                      <a:solidFill>
                        <a:srgbClr val="FFCC99"/>
                      </a:solidFill>
                      <a:prstDash val="solid"/>
                      <a:round/>
                      <a:headEnd type="none" w="med" len="med"/>
                      <a:tailEnd type="none" w="med" len="med"/>
                    </a:lnR>
                    <a:lnT w="12700" cap="flat" cmpd="sng" algn="ctr">
                      <a:solidFill>
                        <a:srgbClr val="FFCC99"/>
                      </a:solidFill>
                      <a:prstDash val="solid"/>
                      <a:round/>
                      <a:headEnd type="none" w="med" len="med"/>
                      <a:tailEnd type="none" w="med" len="med"/>
                    </a:lnT>
                    <a:lnB w="12700" cap="flat" cmpd="sng" algn="ctr">
                      <a:solidFill>
                        <a:srgbClr val="FFCC99"/>
                      </a:solidFill>
                      <a:prstDash val="solid"/>
                      <a:round/>
                      <a:headEnd type="none" w="med" len="med"/>
                      <a:tailEnd type="none" w="med" len="med"/>
                    </a:lnB>
                    <a:lnTlToBr>
                      <a:noFill/>
                    </a:lnTlToBr>
                    <a:lnBlToTr>
                      <a:noFill/>
                    </a:lnBlToTr>
                    <a:noFill/>
                  </a:tcPr>
                </a:tc>
              </a:tr>
            </a:tbl>
          </a:graphicData>
        </a:graphic>
      </p:graphicFrame>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期占位符 3"/>
          <p:cNvSpPr>
            <a:spLocks noGrp="1"/>
          </p:cNvSpPr>
          <p:nvPr>
            <p:ph type="dt" sz="quarter" idx="4294967295"/>
          </p:nvPr>
        </p:nvSpPr>
        <p:spPr>
          <a:xfrm>
            <a:off x="608526" y="6244561"/>
            <a:ext cx="2846950" cy="477359"/>
          </a:xfrm>
          <a:noFill/>
          <a:ln>
            <a:miter lim="800000"/>
            <a:headEnd/>
            <a:tailEnd/>
          </a:ln>
        </p:spPr>
        <p:txBody>
          <a:bodyPr lIns="124048" tIns="62024" rIns="124048" bIns="62024" anchor="t"/>
          <a:lstStyle/>
          <a:p>
            <a:pPr eaLnBrk="0" hangingPunct="0">
              <a:buFontTx/>
              <a:buNone/>
            </a:pPr>
            <a:fld id="{8E7F257F-67E1-4F83-9AC9-DC25C7506162}" type="datetime1">
              <a:rPr lang="zh-CN" altLang="en-US" sz="2400" smtClean="0">
                <a:latin typeface="Arial" charset="0"/>
              </a:rPr>
              <a:pPr eaLnBrk="0" hangingPunct="0">
                <a:buFontTx/>
                <a:buNone/>
              </a:pPr>
              <a:t>2020/8/8</a:t>
            </a:fld>
            <a:endParaRPr lang="en-US" altLang="zh-CN" sz="2400" dirty="0" smtClean="0">
              <a:latin typeface="Arial" charset="0"/>
            </a:endParaRPr>
          </a:p>
        </p:txBody>
      </p:sp>
      <p:sp>
        <p:nvSpPr>
          <p:cNvPr id="19459" name="灯片编号占位符 5"/>
          <p:cNvSpPr>
            <a:spLocks noGrp="1"/>
          </p:cNvSpPr>
          <p:nvPr>
            <p:ph type="sldNum" sz="quarter" idx="11"/>
          </p:nvPr>
        </p:nvSpPr>
        <p:spPr>
          <a:noFill/>
          <a:ln>
            <a:miter lim="800000"/>
            <a:headEnd/>
            <a:tailEnd/>
          </a:ln>
        </p:spPr>
        <p:txBody>
          <a:bodyPr/>
          <a:lstStyle/>
          <a:p>
            <a:fld id="{950BA608-9150-40AB-A773-098FCD489EA7}" type="slidenum">
              <a:rPr lang="zh-CN" altLang="en-US"/>
              <a:pPr/>
              <a:t>7</a:t>
            </a:fld>
            <a:endParaRPr lang="en-US" altLang="zh-CN"/>
          </a:p>
        </p:txBody>
      </p:sp>
      <p:cxnSp>
        <p:nvCxnSpPr>
          <p:cNvPr id="5" name="直接连接符 4"/>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7"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8"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9"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10" name="图片 9" descr="123456"/>
          <p:cNvPicPr>
            <a:picLocks noChangeAspect="1"/>
          </p:cNvPicPr>
          <p:nvPr/>
        </p:nvPicPr>
        <p:blipFill>
          <a:blip r:embed="rId2" cstate="print"/>
          <a:stretch>
            <a:fillRect/>
          </a:stretch>
        </p:blipFill>
        <p:spPr>
          <a:xfrm>
            <a:off x="483870" y="221615"/>
            <a:ext cx="495935" cy="495935"/>
          </a:xfrm>
          <a:prstGeom prst="rect">
            <a:avLst/>
          </a:prstGeom>
        </p:spPr>
      </p:pic>
      <p:cxnSp>
        <p:nvCxnSpPr>
          <p:cNvPr id="11" name="直接连接符 10"/>
          <p:cNvCxnSpPr/>
          <p:nvPr/>
        </p:nvCxnSpPr>
        <p:spPr>
          <a:xfrm>
            <a:off x="692150" y="6453188"/>
            <a:ext cx="11144885" cy="917"/>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1027" name="Picture 3" descr="C:\Users\samsung\Desktop\图1.png"/>
          <p:cNvPicPr>
            <a:picLocks noChangeAspect="1" noChangeArrowheads="1"/>
          </p:cNvPicPr>
          <p:nvPr/>
        </p:nvPicPr>
        <p:blipFill>
          <a:blip r:embed="rId3" cstate="print"/>
          <a:srcRect/>
          <a:stretch>
            <a:fillRect/>
          </a:stretch>
        </p:blipFill>
        <p:spPr bwMode="auto">
          <a:xfrm>
            <a:off x="692151" y="616225"/>
            <a:ext cx="10837862" cy="5836963"/>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982134" y="636104"/>
            <a:ext cx="10227732" cy="5565913"/>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t>
            </a:r>
            <a:r>
              <a:rPr kumimoji="0" lang="zh-CN" altLang="en-US" sz="32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第一节  员工绩效管理系统的确立</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第一单元  绩效管理系统设计</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一、绩效及其特点</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绩效：指的是活动的结果和效率水平</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特点：</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多因性：主观因素</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激励、技能    客观因素</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环境、机会</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多维性</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动态性</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a:xfrm>
            <a:off x="692149" y="636104"/>
            <a:ext cx="10837863" cy="5565913"/>
          </a:xfrm>
          <a:prstGeom prst="rect">
            <a:avLst/>
          </a:prstGeom>
        </p:spPr>
        <p:txBody>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特点：</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多因性：</a:t>
            </a:r>
            <a:r>
              <a:rPr lang="zh-CN" altLang="en-US" sz="1600" dirty="0" smtClean="0">
                <a:solidFill>
                  <a:srgbClr val="002060"/>
                </a:solidFill>
                <a:latin typeface="黑体" pitchFamily="49" charset="-122"/>
                <a:ea typeface="黑体" pitchFamily="49" charset="-122"/>
                <a:cs typeface="+mj-cs"/>
              </a:rPr>
              <a:t>即绩效的优劣不是取决于单一的因素，而要受到主客观多种因素的影响。主观性影响因素：激励、技能；客观性影响因素：环境、机会。</a:t>
            </a:r>
            <a:endParaRPr lang="en-US" altLang="zh-CN" sz="160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a:t>
            </a:r>
            <a:r>
              <a:rPr kumimoji="0" lang="en-US" altLang="zh-CN"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1</a:t>
            </a:r>
            <a:r>
              <a:rPr kumimoji="0" lang="zh-CN" altLang="en-US"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）激励：是指调动员工工作积极性，激励本身又取决于员工的需要层次、个性、感知、学习过程与价值观等个人特点</a:t>
            </a:r>
            <a:endParaRPr kumimoji="0" lang="en-US" altLang="zh-CN"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sz="1600" dirty="0" smtClean="0">
                <a:solidFill>
                  <a:srgbClr val="002060"/>
                </a:solidFill>
                <a:latin typeface="黑体" pitchFamily="49" charset="-122"/>
                <a:ea typeface="黑体" pitchFamily="49" charset="-122"/>
                <a:cs typeface="+mj-cs"/>
              </a:rPr>
              <a:t>（</a:t>
            </a:r>
            <a:r>
              <a:rPr lang="en-US" altLang="zh-CN" sz="1600" dirty="0" smtClean="0">
                <a:solidFill>
                  <a:srgbClr val="002060"/>
                </a:solidFill>
                <a:latin typeface="黑体" pitchFamily="49" charset="-122"/>
                <a:ea typeface="黑体" pitchFamily="49" charset="-122"/>
                <a:cs typeface="+mj-cs"/>
              </a:rPr>
              <a:t>2</a:t>
            </a:r>
            <a:r>
              <a:rPr lang="zh-CN" altLang="en-US" sz="1600" dirty="0" smtClean="0">
                <a:solidFill>
                  <a:srgbClr val="002060"/>
                </a:solidFill>
                <a:latin typeface="黑体" pitchFamily="49" charset="-122"/>
                <a:ea typeface="黑体" pitchFamily="49" charset="-122"/>
                <a:cs typeface="+mj-cs"/>
              </a:rPr>
              <a:t>）技能：是指员工工作技巧与能力的水平，它取决于个人天赋、智力、经历、教育与培训等个人特点</a:t>
            </a:r>
            <a:endParaRPr lang="en-US" altLang="zh-CN" sz="1600" dirty="0" smtClean="0">
              <a:solidFill>
                <a:srgbClr val="002060"/>
              </a:solidFill>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zh-CN" altLang="en-US"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a:t>
            </a:r>
            <a:r>
              <a:rPr kumimoji="0" lang="en-US" altLang="zh-CN"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）环境因素：首先指企业内部的客观条件（劳动场所布局、规章制度、工资福利、企业文化等）；企业之外的客观环境（社会政治、经济状况、市场竞争强度等宏观条件）</a:t>
            </a:r>
            <a:endParaRPr kumimoji="0" lang="en-US" altLang="zh-CN"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zh-CN" altLang="en-US" sz="1600" dirty="0" smtClean="0">
                <a:solidFill>
                  <a:srgbClr val="002060"/>
                </a:solidFill>
                <a:latin typeface="黑体" pitchFamily="49" charset="-122"/>
                <a:ea typeface="黑体" pitchFamily="49" charset="-122"/>
                <a:cs typeface="+mj-cs"/>
              </a:rPr>
              <a:t>（</a:t>
            </a:r>
            <a:r>
              <a:rPr lang="en-US" altLang="zh-CN" sz="1600" dirty="0" smtClean="0">
                <a:solidFill>
                  <a:srgbClr val="002060"/>
                </a:solidFill>
                <a:latin typeface="黑体" pitchFamily="49" charset="-122"/>
                <a:ea typeface="黑体" pitchFamily="49" charset="-122"/>
                <a:cs typeface="+mj-cs"/>
              </a:rPr>
              <a:t>4</a:t>
            </a:r>
            <a:r>
              <a:rPr lang="zh-CN" altLang="en-US" sz="1600" dirty="0" smtClean="0">
                <a:solidFill>
                  <a:srgbClr val="002060"/>
                </a:solidFill>
                <a:latin typeface="黑体" pitchFamily="49" charset="-122"/>
                <a:ea typeface="黑体" pitchFamily="49" charset="-122"/>
                <a:cs typeface="+mj-cs"/>
              </a:rPr>
              <a:t>）机会：偶然性。完全不可控</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2.</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多维性：</a:t>
            </a:r>
            <a:r>
              <a:rPr kumimoji="0" lang="zh-CN" altLang="en-US"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即需要从多个维度或方面去分析与考评绩效</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3.</a:t>
            </a:r>
            <a:r>
              <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动态性：</a:t>
            </a:r>
            <a:r>
              <a:rPr kumimoji="0" lang="zh-CN" altLang="en-US" sz="16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即员工的绩效随着时间的推移会发生变化，如果管理者总是以一成不变的观点看待员工绩效，势必会导致绩效考评误差的出现。</a:t>
            </a: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t/>
            </a:r>
            <a:br>
              <a:rPr kumimoji="0" lang="en-US" altLang="zh-CN"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rPr>
            </a:br>
            <a:endParaRPr kumimoji="0" lang="zh-CN" altLang="en-US" sz="2800" b="0" i="0" u="none" strike="noStrike" kern="1200" cap="none" spc="0" normalizeH="0" baseline="0" noProof="0" dirty="0" smtClean="0">
              <a:ln>
                <a:noFill/>
              </a:ln>
              <a:solidFill>
                <a:srgbClr val="002060"/>
              </a:solidFill>
              <a:effectLst/>
              <a:uLnTx/>
              <a:uFillTx/>
              <a:latin typeface="黑体" pitchFamily="49" charset="-122"/>
              <a:ea typeface="黑体" pitchFamily="49" charset="-122"/>
              <a:cs typeface="+mj-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Tm="4000">
        <p15:prstTrans prst="airplane"/>
      </p:transition>
    </mc:Choice>
    <mc:Fallback>
      <p:transition spd="slow" advTm="4000">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Lst>
</file>

<file path=ppt/theme/theme1.xml><?xml version="1.0" encoding="utf-8"?>
<a:theme xmlns:a="http://schemas.openxmlformats.org/drawingml/2006/main" name="第一PPT，www.1ppt.com">
  <a:themeElements>
    <a:clrScheme name="Office">
      <a:dk1>
        <a:srgbClr val="000000"/>
      </a:dk1>
      <a:lt1>
        <a:srgbClr val="FFFFFF"/>
      </a:lt1>
      <a:dk2>
        <a:srgbClr val="778495"/>
      </a:dk2>
      <a:lt2>
        <a:srgbClr val="F0F0F0"/>
      </a:lt2>
      <a:accent1>
        <a:srgbClr val="2980B9"/>
      </a:accent1>
      <a:accent2>
        <a:srgbClr val="16A085"/>
      </a:accent2>
      <a:accent3>
        <a:srgbClr val="9BBB59"/>
      </a:accent3>
      <a:accent4>
        <a:srgbClr val="F39C12"/>
      </a:accent4>
      <a:accent5>
        <a:srgbClr val="C0392B"/>
      </a:accent5>
      <a:accent6>
        <a:srgbClr val="2C3F50"/>
      </a:accent6>
      <a:hlink>
        <a:srgbClr val="2980B9"/>
      </a:hlink>
      <a:folHlink>
        <a:srgbClr val="BFBFBF"/>
      </a:folHlink>
    </a:clrScheme>
    <a:fontScheme name="自定义 1">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778495"/>
    </a:dk2>
    <a:lt2>
      <a:srgbClr val="F0F0F0"/>
    </a:lt2>
    <a:accent1>
      <a:srgbClr val="2980B9"/>
    </a:accent1>
    <a:accent2>
      <a:srgbClr val="16A085"/>
    </a:accent2>
    <a:accent3>
      <a:srgbClr val="9BBB59"/>
    </a:accent3>
    <a:accent4>
      <a:srgbClr val="F39C12"/>
    </a:accent4>
    <a:accent5>
      <a:srgbClr val="C0392B"/>
    </a:accent5>
    <a:accent6>
      <a:srgbClr val="2C3F50"/>
    </a:accent6>
    <a:hlink>
      <a:srgbClr val="2980B9"/>
    </a:hlink>
    <a:folHlink>
      <a:srgbClr val="BFBFBF"/>
    </a:folHlink>
  </a:clrScheme>
</a:themeOverride>
</file>

<file path=docProps/app.xml><?xml version="1.0" encoding="utf-8"?>
<Properties xmlns="http://schemas.openxmlformats.org/officeDocument/2006/extended-properties" xmlns:vt="http://schemas.openxmlformats.org/officeDocument/2006/docPropsVTypes">
  <TotalTime>2005</TotalTime>
  <Words>993</Words>
  <Application>Microsoft Office PowerPoint</Application>
  <PresentationFormat>自定义</PresentationFormat>
  <Paragraphs>395</Paragraphs>
  <Slides>57</Slides>
  <Notes>52</Notes>
  <HiddenSlides>0</HiddenSlides>
  <MMClips>0</MMClips>
  <ScaleCrop>false</ScaleCrop>
  <HeadingPairs>
    <vt:vector size="4" baseType="variant">
      <vt:variant>
        <vt:lpstr>主题</vt:lpstr>
      </vt:variant>
      <vt:variant>
        <vt:i4>1</vt:i4>
      </vt:variant>
      <vt:variant>
        <vt:lpstr>幻灯片标题</vt:lpstr>
      </vt:variant>
      <vt:variant>
        <vt:i4>57</vt:i4>
      </vt:variant>
    </vt:vector>
  </HeadingPairs>
  <TitlesOfParts>
    <vt:vector size="58" baseType="lpstr">
      <vt:lpstr>第一PPT，www.1ppt.com</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lpstr>幻灯片 41</vt:lpstr>
      <vt:lpstr>幻灯片 42</vt:lpstr>
      <vt:lpstr>幻灯片 43</vt:lpstr>
      <vt:lpstr>幻灯片 44</vt:lpstr>
      <vt:lpstr>幻灯片 45</vt:lpstr>
      <vt:lpstr>幻灯片 46</vt:lpstr>
      <vt:lpstr>幻灯片 47</vt:lpstr>
      <vt:lpstr>幻灯片 48</vt:lpstr>
      <vt:lpstr>幻灯片 49</vt:lpstr>
      <vt:lpstr>幻灯片 50</vt:lpstr>
      <vt:lpstr>幻灯片 51</vt:lpstr>
      <vt:lpstr>幻灯片 52</vt:lpstr>
      <vt:lpstr>幻灯片 53</vt:lpstr>
      <vt:lpstr>幻灯片 54</vt:lpstr>
      <vt:lpstr>幻灯片 55</vt:lpstr>
      <vt:lpstr>幻灯片 56</vt:lpstr>
      <vt:lpstr>幻灯片 57</vt:lpstr>
    </vt:vector>
  </TitlesOfParts>
  <Company>第一PPT，www.1ppt.com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简约</dc:title>
  <dc:creator>第一PPT</dc:creator>
  <cp:keywords>www.1ppt.com</cp:keywords>
  <dc:description>www.1ppt.com</dc:description>
  <cp:lastModifiedBy>samsung</cp:lastModifiedBy>
  <cp:revision>137</cp:revision>
  <dcterms:created xsi:type="dcterms:W3CDTF">2017-05-13T03:05:00Z</dcterms:created>
  <dcterms:modified xsi:type="dcterms:W3CDTF">2020-08-08T06:13:17Z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