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6"/>
  </p:notesMasterIdLst>
  <p:sldIdLst>
    <p:sldId id="256" r:id="rId2"/>
    <p:sldId id="400" r:id="rId3"/>
    <p:sldId id="496" r:id="rId4"/>
    <p:sldId id="401" r:id="rId5"/>
    <p:sldId id="403" r:id="rId6"/>
    <p:sldId id="469" r:id="rId7"/>
    <p:sldId id="470" r:id="rId8"/>
    <p:sldId id="432" r:id="rId9"/>
    <p:sldId id="504" r:id="rId10"/>
    <p:sldId id="497" r:id="rId11"/>
    <p:sldId id="433" r:id="rId12"/>
    <p:sldId id="471" r:id="rId13"/>
    <p:sldId id="498" r:id="rId14"/>
    <p:sldId id="434" r:id="rId15"/>
    <p:sldId id="435" r:id="rId16"/>
    <p:sldId id="472" r:id="rId17"/>
    <p:sldId id="499" r:id="rId18"/>
    <p:sldId id="473" r:id="rId19"/>
    <p:sldId id="474" r:id="rId20"/>
    <p:sldId id="475" r:id="rId21"/>
    <p:sldId id="476" r:id="rId22"/>
    <p:sldId id="477" r:id="rId23"/>
    <p:sldId id="478" r:id="rId24"/>
    <p:sldId id="479" r:id="rId25"/>
    <p:sldId id="480" r:id="rId26"/>
    <p:sldId id="481" r:id="rId27"/>
    <p:sldId id="482" r:id="rId28"/>
    <p:sldId id="483" r:id="rId29"/>
    <p:sldId id="484" r:id="rId30"/>
    <p:sldId id="485" r:id="rId31"/>
    <p:sldId id="486" r:id="rId32"/>
    <p:sldId id="487" r:id="rId33"/>
    <p:sldId id="488" r:id="rId34"/>
    <p:sldId id="489" r:id="rId35"/>
    <p:sldId id="491" r:id="rId36"/>
    <p:sldId id="490" r:id="rId37"/>
    <p:sldId id="503" r:id="rId38"/>
    <p:sldId id="492" r:id="rId39"/>
    <p:sldId id="494" r:id="rId40"/>
    <p:sldId id="493" r:id="rId41"/>
    <p:sldId id="500" r:id="rId42"/>
    <p:sldId id="495" r:id="rId43"/>
    <p:sldId id="501" r:id="rId44"/>
    <p:sldId id="502" r:id="rId45"/>
  </p:sldIdLst>
  <p:sldSz cx="12192000" cy="6858000"/>
  <p:notesSz cx="6858000" cy="9144000"/>
  <p:custDataLst>
    <p:tags r:id="rId4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gs" Target="tags/tag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2020/8/9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4149071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728428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158400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016909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3878866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8792973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675276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0543840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6242528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286014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31484425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39946345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5525560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11823924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9176393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25</a:t>
            </a:fld>
            <a:endParaRPr lang="zh-CN" altLang="en-US"/>
          </a:p>
        </p:txBody>
      </p:sp>
    </p:spTree>
    <p:extLst>
      <p:ext uri="{BB962C8B-B14F-4D97-AF65-F5344CB8AC3E}">
        <p14:creationId xmlns:p14="http://schemas.microsoft.com/office/powerpoint/2010/main" val="15684970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26</a:t>
            </a:fld>
            <a:endParaRPr lang="zh-CN" altLang="en-US"/>
          </a:p>
        </p:txBody>
      </p:sp>
    </p:spTree>
    <p:extLst>
      <p:ext uri="{BB962C8B-B14F-4D97-AF65-F5344CB8AC3E}">
        <p14:creationId xmlns:p14="http://schemas.microsoft.com/office/powerpoint/2010/main" val="30080654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27</a:t>
            </a:fld>
            <a:endParaRPr lang="zh-CN" altLang="en-US"/>
          </a:p>
        </p:txBody>
      </p:sp>
    </p:spTree>
    <p:extLst>
      <p:ext uri="{BB962C8B-B14F-4D97-AF65-F5344CB8AC3E}">
        <p14:creationId xmlns:p14="http://schemas.microsoft.com/office/powerpoint/2010/main" val="18680796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28</a:t>
            </a:fld>
            <a:endParaRPr lang="zh-CN" altLang="en-US"/>
          </a:p>
        </p:txBody>
      </p:sp>
    </p:spTree>
    <p:extLst>
      <p:ext uri="{BB962C8B-B14F-4D97-AF65-F5344CB8AC3E}">
        <p14:creationId xmlns:p14="http://schemas.microsoft.com/office/powerpoint/2010/main" val="20025317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29</a:t>
            </a:fld>
            <a:endParaRPr lang="zh-CN" altLang="en-US"/>
          </a:p>
        </p:txBody>
      </p:sp>
    </p:spTree>
    <p:extLst>
      <p:ext uri="{BB962C8B-B14F-4D97-AF65-F5344CB8AC3E}">
        <p14:creationId xmlns:p14="http://schemas.microsoft.com/office/powerpoint/2010/main" val="1902048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9159041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30</a:t>
            </a:fld>
            <a:endParaRPr lang="zh-CN" altLang="en-US"/>
          </a:p>
        </p:txBody>
      </p:sp>
    </p:spTree>
    <p:extLst>
      <p:ext uri="{BB962C8B-B14F-4D97-AF65-F5344CB8AC3E}">
        <p14:creationId xmlns:p14="http://schemas.microsoft.com/office/powerpoint/2010/main" val="1072015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31</a:t>
            </a:fld>
            <a:endParaRPr lang="zh-CN" altLang="en-US"/>
          </a:p>
        </p:txBody>
      </p:sp>
    </p:spTree>
    <p:extLst>
      <p:ext uri="{BB962C8B-B14F-4D97-AF65-F5344CB8AC3E}">
        <p14:creationId xmlns:p14="http://schemas.microsoft.com/office/powerpoint/2010/main" val="19208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32</a:t>
            </a:fld>
            <a:endParaRPr lang="zh-CN" altLang="en-US"/>
          </a:p>
        </p:txBody>
      </p:sp>
    </p:spTree>
    <p:extLst>
      <p:ext uri="{BB962C8B-B14F-4D97-AF65-F5344CB8AC3E}">
        <p14:creationId xmlns:p14="http://schemas.microsoft.com/office/powerpoint/2010/main" val="21023530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33</a:t>
            </a:fld>
            <a:endParaRPr lang="zh-CN" altLang="en-US"/>
          </a:p>
        </p:txBody>
      </p:sp>
    </p:spTree>
    <p:extLst>
      <p:ext uri="{BB962C8B-B14F-4D97-AF65-F5344CB8AC3E}">
        <p14:creationId xmlns:p14="http://schemas.microsoft.com/office/powerpoint/2010/main" val="25823111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34</a:t>
            </a:fld>
            <a:endParaRPr lang="zh-CN" altLang="en-US"/>
          </a:p>
        </p:txBody>
      </p:sp>
    </p:spTree>
    <p:extLst>
      <p:ext uri="{BB962C8B-B14F-4D97-AF65-F5344CB8AC3E}">
        <p14:creationId xmlns:p14="http://schemas.microsoft.com/office/powerpoint/2010/main" val="14945728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35</a:t>
            </a:fld>
            <a:endParaRPr lang="zh-CN" altLang="en-US"/>
          </a:p>
        </p:txBody>
      </p:sp>
    </p:spTree>
    <p:extLst>
      <p:ext uri="{BB962C8B-B14F-4D97-AF65-F5344CB8AC3E}">
        <p14:creationId xmlns:p14="http://schemas.microsoft.com/office/powerpoint/2010/main" val="27430890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36</a:t>
            </a:fld>
            <a:endParaRPr lang="zh-CN" altLang="en-US"/>
          </a:p>
        </p:txBody>
      </p:sp>
    </p:spTree>
    <p:extLst>
      <p:ext uri="{BB962C8B-B14F-4D97-AF65-F5344CB8AC3E}">
        <p14:creationId xmlns:p14="http://schemas.microsoft.com/office/powerpoint/2010/main" val="34483688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37</a:t>
            </a:fld>
            <a:endParaRPr lang="zh-CN" altLang="en-US"/>
          </a:p>
        </p:txBody>
      </p:sp>
    </p:spTree>
    <p:extLst>
      <p:ext uri="{BB962C8B-B14F-4D97-AF65-F5344CB8AC3E}">
        <p14:creationId xmlns:p14="http://schemas.microsoft.com/office/powerpoint/2010/main" val="17838631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38</a:t>
            </a:fld>
            <a:endParaRPr lang="zh-CN" altLang="en-US"/>
          </a:p>
        </p:txBody>
      </p:sp>
    </p:spTree>
    <p:extLst>
      <p:ext uri="{BB962C8B-B14F-4D97-AF65-F5344CB8AC3E}">
        <p14:creationId xmlns:p14="http://schemas.microsoft.com/office/powerpoint/2010/main" val="1118192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39</a:t>
            </a:fld>
            <a:endParaRPr lang="zh-CN" altLang="en-US"/>
          </a:p>
        </p:txBody>
      </p:sp>
    </p:spTree>
    <p:extLst>
      <p:ext uri="{BB962C8B-B14F-4D97-AF65-F5344CB8AC3E}">
        <p14:creationId xmlns:p14="http://schemas.microsoft.com/office/powerpoint/2010/main" val="15751487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40</a:t>
            </a:fld>
            <a:endParaRPr lang="zh-CN" altLang="en-US"/>
          </a:p>
        </p:txBody>
      </p:sp>
    </p:spTree>
    <p:extLst>
      <p:ext uri="{BB962C8B-B14F-4D97-AF65-F5344CB8AC3E}">
        <p14:creationId xmlns:p14="http://schemas.microsoft.com/office/powerpoint/2010/main" val="96918140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41</a:t>
            </a:fld>
            <a:endParaRPr lang="zh-CN" altLang="en-US"/>
          </a:p>
        </p:txBody>
      </p:sp>
    </p:spTree>
    <p:extLst>
      <p:ext uri="{BB962C8B-B14F-4D97-AF65-F5344CB8AC3E}">
        <p14:creationId xmlns:p14="http://schemas.microsoft.com/office/powerpoint/2010/main" val="282662103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42</a:t>
            </a:fld>
            <a:endParaRPr lang="zh-CN" altLang="en-US"/>
          </a:p>
        </p:txBody>
      </p:sp>
    </p:spTree>
    <p:extLst>
      <p:ext uri="{BB962C8B-B14F-4D97-AF65-F5344CB8AC3E}">
        <p14:creationId xmlns:p14="http://schemas.microsoft.com/office/powerpoint/2010/main" val="35754717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43</a:t>
            </a:fld>
            <a:endParaRPr lang="zh-CN" altLang="en-US"/>
          </a:p>
        </p:txBody>
      </p:sp>
    </p:spTree>
    <p:extLst>
      <p:ext uri="{BB962C8B-B14F-4D97-AF65-F5344CB8AC3E}">
        <p14:creationId xmlns:p14="http://schemas.microsoft.com/office/powerpoint/2010/main" val="369937870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44</a:t>
            </a:fld>
            <a:endParaRPr lang="zh-CN" altLang="en-US"/>
          </a:p>
        </p:txBody>
      </p:sp>
    </p:spTree>
    <p:extLst>
      <p:ext uri="{BB962C8B-B14F-4D97-AF65-F5344CB8AC3E}">
        <p14:creationId xmlns:p14="http://schemas.microsoft.com/office/powerpoint/2010/main" val="424937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16558796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390406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267906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59689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2020/8/9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2020/8/9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350404"/>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二、财政支出分类方法</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、适用于编制政府预算的统计分类</a:t>
            </a:r>
            <a:endParaRPr lang="en-US" altLang="zh-CN" sz="2400" dirty="0">
              <a:solidFill>
                <a:schemeClr val="bg1"/>
              </a:solidFill>
            </a:endParaRPr>
          </a:p>
          <a:p>
            <a:pPr fontAlgn="base" latinLnBrk="1">
              <a:lnSpc>
                <a:spcPct val="150000"/>
              </a:lnSpc>
            </a:pPr>
            <a:r>
              <a:rPr lang="zh-CN" altLang="en-US" sz="2400" dirty="0">
                <a:solidFill>
                  <a:schemeClr val="bg1"/>
                </a:solidFill>
              </a:rPr>
              <a:t>财政支出功能分类与经济分类。</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、根据交易的经济性质进行分类</a:t>
            </a:r>
            <a:endParaRPr lang="en-US" altLang="zh-CN" sz="2400" dirty="0">
              <a:solidFill>
                <a:schemeClr val="bg1"/>
              </a:solidFill>
            </a:endParaRPr>
          </a:p>
          <a:p>
            <a:pPr fontAlgn="base" latinLnBrk="1">
              <a:lnSpc>
                <a:spcPct val="150000"/>
              </a:lnSpc>
            </a:pPr>
            <a:r>
              <a:rPr lang="zh-CN" altLang="en-US" sz="2400" dirty="0">
                <a:solidFill>
                  <a:schemeClr val="bg1"/>
                </a:solidFill>
              </a:rPr>
              <a:t>购买性支出和转移性支出。</a:t>
            </a:r>
            <a:endParaRPr lang="en-US" altLang="zh-CN" sz="2400" dirty="0">
              <a:solidFill>
                <a:schemeClr val="bg1"/>
              </a:solidFill>
            </a:endParaRPr>
          </a:p>
          <a:p>
            <a:pPr fontAlgn="base" latinLnBrk="1">
              <a:lnSpc>
                <a:spcPct val="150000"/>
              </a:lnSpc>
            </a:pPr>
            <a:r>
              <a:rPr lang="zh-CN" altLang="en-US" sz="2400" dirty="0">
                <a:solidFill>
                  <a:schemeClr val="bg1"/>
                </a:solidFill>
              </a:rPr>
              <a:t>三、中国的政府支出分类改革</a:t>
            </a:r>
          </a:p>
        </p:txBody>
      </p:sp>
    </p:spTree>
    <p:extLst>
      <p:ext uri="{BB962C8B-B14F-4D97-AF65-F5344CB8AC3E}">
        <p14:creationId xmlns:p14="http://schemas.microsoft.com/office/powerpoint/2010/main" val="35461213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6117829"/>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第二节  财政支出规模及其增长趋势</a:t>
            </a:r>
            <a:endParaRPr lang="en-US" altLang="zh-CN" sz="2400" dirty="0">
              <a:solidFill>
                <a:schemeClr val="bg1"/>
              </a:solidFill>
            </a:endParaRPr>
          </a:p>
          <a:p>
            <a:pPr fontAlgn="base" latinLnBrk="1">
              <a:lnSpc>
                <a:spcPct val="150000"/>
              </a:lnSpc>
            </a:pPr>
            <a:r>
              <a:rPr lang="zh-CN" altLang="en-US" sz="2400" dirty="0">
                <a:solidFill>
                  <a:schemeClr val="bg1"/>
                </a:solidFill>
              </a:rPr>
              <a:t>一、衡量财政支出规模大小可采用两大指标，即绝对规模指标和相对规模指标。</a:t>
            </a:r>
            <a:endParaRPr lang="en-US" altLang="zh-CN" sz="2400" dirty="0">
              <a:solidFill>
                <a:schemeClr val="bg1"/>
              </a:solidFill>
            </a:endParaRPr>
          </a:p>
          <a:p>
            <a:pPr fontAlgn="base" latinLnBrk="1">
              <a:lnSpc>
                <a:spcPct val="150000"/>
              </a:lnSpc>
            </a:pPr>
            <a:r>
              <a:rPr lang="zh-CN" altLang="en-US" sz="2400" dirty="0">
                <a:solidFill>
                  <a:schemeClr val="bg1"/>
                </a:solidFill>
              </a:rPr>
              <a:t>财政支出绝对规模是政府在预算年度的财政支出总和</a:t>
            </a:r>
            <a:endParaRPr lang="en-US" altLang="zh-CN" sz="2400" dirty="0">
              <a:solidFill>
                <a:schemeClr val="bg1"/>
              </a:solidFill>
            </a:endParaRPr>
          </a:p>
          <a:p>
            <a:pPr fontAlgn="base" latinLnBrk="1">
              <a:lnSpc>
                <a:spcPct val="150000"/>
              </a:lnSpc>
            </a:pPr>
            <a:r>
              <a:rPr lang="zh-CN" altLang="en-US" sz="2400" dirty="0">
                <a:solidFill>
                  <a:schemeClr val="bg1"/>
                </a:solidFill>
              </a:rPr>
              <a:t>财政支出的相对规模：通常用财政支出的规模和其他经济变量的关系来反映。</a:t>
            </a:r>
            <a:endParaRPr lang="en-US" altLang="zh-CN" sz="2400" dirty="0">
              <a:solidFill>
                <a:schemeClr val="bg1"/>
              </a:solidFill>
            </a:endParaRPr>
          </a:p>
          <a:p>
            <a:pPr fontAlgn="base" latinLnBrk="1">
              <a:lnSpc>
                <a:spcPct val="150000"/>
              </a:lnSpc>
            </a:pPr>
            <a:r>
              <a:rPr lang="zh-CN" altLang="en-US" sz="2400" dirty="0">
                <a:solidFill>
                  <a:schemeClr val="bg1"/>
                </a:solidFill>
              </a:rPr>
              <a:t>我国常用两种测量方法来反映：</a:t>
            </a:r>
          </a:p>
          <a:p>
            <a:pPr fontAlgn="base" latinLnBrk="1">
              <a:lnSpc>
                <a:spcPct val="150000"/>
              </a:lnSpc>
            </a:pPr>
            <a:r>
              <a:rPr lang="en-US" altLang="zh-CN" sz="2400" dirty="0">
                <a:solidFill>
                  <a:schemeClr val="bg1"/>
                </a:solidFill>
              </a:rPr>
              <a:t>(1)</a:t>
            </a:r>
            <a:r>
              <a:rPr lang="zh-CN" altLang="en-US" sz="2400" dirty="0">
                <a:solidFill>
                  <a:schemeClr val="bg1"/>
                </a:solidFill>
              </a:rPr>
              <a:t>当年财政支出占当年国内生产总值的比重，反映政府干预经济的程度。</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endParaRPr lang="zh-CN" altLang="en-US" sz="2400" dirty="0">
              <a:solidFill>
                <a:schemeClr val="bg1"/>
              </a:solidFill>
            </a:endParaRP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1174368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56383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当年中央财政支出占全国财政支出的比重，反映中央政府对地方政府的控制程度。</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r>
              <a:rPr lang="zh-CN" altLang="en-US" sz="2400" dirty="0">
                <a:solidFill>
                  <a:schemeClr val="bg1"/>
                </a:solidFill>
              </a:rPr>
              <a:t>正常情况下：财政支出占国内生产总值的比重是不断上升的，中央财政支出占全</a:t>
            </a:r>
          </a:p>
          <a:p>
            <a:pPr fontAlgn="base" latinLnBrk="1">
              <a:lnSpc>
                <a:spcPct val="150000"/>
              </a:lnSpc>
            </a:pPr>
            <a:r>
              <a:rPr lang="zh-CN" altLang="en-US" sz="2400" dirty="0">
                <a:solidFill>
                  <a:schemeClr val="bg1"/>
                </a:solidFill>
              </a:rPr>
              <a:t>国财政支出的比重是相对稳定的，它决定于国家制度的安排。人均财政支出指标一般也呈现不断增长的趋势。</a:t>
            </a:r>
          </a:p>
          <a:p>
            <a:pPr fontAlgn="base" latinLnBrk="1">
              <a:lnSpc>
                <a:spcPct val="150000"/>
              </a:lnSpc>
            </a:pPr>
            <a:r>
              <a:rPr lang="zh-CN" altLang="en-US" sz="2400" dirty="0">
                <a:solidFill>
                  <a:schemeClr val="bg1"/>
                </a:solidFill>
              </a:rPr>
              <a:t>二、财政支出规模变化的指标</a:t>
            </a:r>
            <a:r>
              <a:rPr lang="zh-CN" altLang="en-US" sz="2400" dirty="0">
                <a:solidFill>
                  <a:srgbClr val="FF0000"/>
                </a:solidFill>
              </a:rPr>
              <a:t>（重点，会计算各指标的值）</a:t>
            </a:r>
            <a:endParaRPr lang="en-US" altLang="zh-CN" sz="2400" dirty="0">
              <a:solidFill>
                <a:srgbClr val="FF0000"/>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23535760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8" name="图片 7">
            <a:extLst>
              <a:ext uri="{FF2B5EF4-FFF2-40B4-BE49-F238E27FC236}">
                <a16:creationId xmlns:a16="http://schemas.microsoft.com/office/drawing/2014/main" id="{F3EF7722-35FD-47C7-8BD7-F05B5AB06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5388" y="1659562"/>
            <a:ext cx="8595613" cy="2662359"/>
          </a:xfrm>
          <a:prstGeom prst="rect">
            <a:avLst/>
          </a:prstGeom>
        </p:spPr>
      </p:pic>
    </p:spTree>
    <p:extLst>
      <p:ext uri="{BB962C8B-B14F-4D97-AF65-F5344CB8AC3E}">
        <p14:creationId xmlns:p14="http://schemas.microsoft.com/office/powerpoint/2010/main" val="29888792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54711" y="942453"/>
            <a:ext cx="7788910" cy="470898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a:t>
            </a:r>
            <a:r>
              <a:rPr lang="en-US" altLang="zh-CN" sz="2400" dirty="0">
                <a:solidFill>
                  <a:schemeClr val="bg1"/>
                </a:solidFill>
              </a:rPr>
              <a:t>2017 </a:t>
            </a:r>
            <a:r>
              <a:rPr lang="zh-CN" altLang="en-US" sz="2400" dirty="0">
                <a:solidFill>
                  <a:schemeClr val="bg1"/>
                </a:solidFill>
              </a:rPr>
              <a:t>年真题</a:t>
            </a:r>
            <a:r>
              <a:rPr lang="en-US" altLang="zh-CN" sz="2400" dirty="0">
                <a:solidFill>
                  <a:schemeClr val="bg1"/>
                </a:solidFill>
              </a:rPr>
              <a:t>】</a:t>
            </a:r>
            <a:r>
              <a:rPr lang="zh-CN" altLang="en-US" sz="2400" dirty="0">
                <a:solidFill>
                  <a:schemeClr val="bg1"/>
                </a:solidFill>
              </a:rPr>
              <a:t>我国财政支出 </a:t>
            </a:r>
            <a:r>
              <a:rPr lang="en-US" altLang="zh-CN" sz="2400" dirty="0">
                <a:solidFill>
                  <a:schemeClr val="bg1"/>
                </a:solidFill>
              </a:rPr>
              <a:t>2015 </a:t>
            </a:r>
            <a:r>
              <a:rPr lang="zh-CN" altLang="en-US" sz="2400" dirty="0">
                <a:solidFill>
                  <a:schemeClr val="bg1"/>
                </a:solidFill>
              </a:rPr>
              <a:t>年为 </a:t>
            </a:r>
            <a:r>
              <a:rPr lang="en-US" altLang="zh-CN" sz="2400" dirty="0">
                <a:solidFill>
                  <a:schemeClr val="bg1"/>
                </a:solidFill>
              </a:rPr>
              <a:t>175768 </a:t>
            </a:r>
            <a:r>
              <a:rPr lang="zh-CN" altLang="en-US" sz="2400" dirty="0">
                <a:solidFill>
                  <a:schemeClr val="bg1"/>
                </a:solidFill>
              </a:rPr>
              <a:t>亿元，</a:t>
            </a:r>
            <a:r>
              <a:rPr lang="en-US" altLang="zh-CN" sz="2400" dirty="0">
                <a:solidFill>
                  <a:schemeClr val="bg1"/>
                </a:solidFill>
              </a:rPr>
              <a:t>2016 </a:t>
            </a:r>
            <a:r>
              <a:rPr lang="zh-CN" altLang="en-US" sz="2400" dirty="0">
                <a:solidFill>
                  <a:schemeClr val="bg1"/>
                </a:solidFill>
              </a:rPr>
              <a:t>年为 </a:t>
            </a:r>
            <a:r>
              <a:rPr lang="en-US" altLang="zh-CN" sz="2400" dirty="0">
                <a:solidFill>
                  <a:schemeClr val="bg1"/>
                </a:solidFill>
              </a:rPr>
              <a:t>187841 </a:t>
            </a:r>
            <a:r>
              <a:rPr lang="zh-CN" altLang="en-US" sz="2400" dirty="0">
                <a:solidFill>
                  <a:schemeClr val="bg1"/>
                </a:solidFill>
              </a:rPr>
              <a:t>亿元，</a:t>
            </a:r>
            <a:r>
              <a:rPr lang="en-US" altLang="zh-CN" sz="2400" dirty="0">
                <a:solidFill>
                  <a:schemeClr val="bg1"/>
                </a:solidFill>
              </a:rPr>
              <a:t>2016 </a:t>
            </a:r>
            <a:r>
              <a:rPr lang="zh-CN" altLang="en-US" sz="2400" dirty="0">
                <a:solidFill>
                  <a:schemeClr val="bg1"/>
                </a:solidFill>
              </a:rPr>
              <a:t>年财政支出增长率是</a:t>
            </a:r>
            <a:r>
              <a:rPr lang="en-US" altLang="zh-CN" sz="2400" dirty="0">
                <a:solidFill>
                  <a:schemeClr val="bg1"/>
                </a:solidFill>
              </a:rPr>
              <a:t>(     )</a:t>
            </a:r>
            <a:r>
              <a:rPr lang="zh-CN" altLang="en-US" sz="2400" dirty="0">
                <a:solidFill>
                  <a:schemeClr val="bg1"/>
                </a:solidFill>
              </a:rPr>
              <a:t>。</a:t>
            </a:r>
          </a:p>
          <a:p>
            <a:pPr fontAlgn="base" latinLnBrk="1">
              <a:lnSpc>
                <a:spcPct val="150000"/>
              </a:lnSpc>
            </a:pPr>
            <a:r>
              <a:rPr lang="en-US" altLang="zh-CN" sz="2400" dirty="0">
                <a:solidFill>
                  <a:schemeClr val="bg1"/>
                </a:solidFill>
              </a:rPr>
              <a:t>A. 6.43%</a:t>
            </a:r>
          </a:p>
          <a:p>
            <a:pPr fontAlgn="base" latinLnBrk="1">
              <a:lnSpc>
                <a:spcPct val="150000"/>
              </a:lnSpc>
            </a:pPr>
            <a:r>
              <a:rPr lang="en-US" altLang="zh-CN" sz="2400" dirty="0">
                <a:solidFill>
                  <a:schemeClr val="bg1"/>
                </a:solidFill>
              </a:rPr>
              <a:t>B. 6.87%</a:t>
            </a:r>
          </a:p>
          <a:p>
            <a:pPr fontAlgn="base" latinLnBrk="1">
              <a:lnSpc>
                <a:spcPct val="150000"/>
              </a:lnSpc>
            </a:pPr>
            <a:r>
              <a:rPr lang="en-US" altLang="zh-CN" sz="2400" dirty="0">
                <a:solidFill>
                  <a:schemeClr val="bg1"/>
                </a:solidFill>
              </a:rPr>
              <a:t>C. 6.47%</a:t>
            </a:r>
          </a:p>
          <a:p>
            <a:pPr fontAlgn="base" latinLnBrk="1">
              <a:lnSpc>
                <a:spcPct val="150000"/>
              </a:lnSpc>
            </a:pPr>
            <a:r>
              <a:rPr lang="en-US" altLang="zh-CN" sz="2400" dirty="0">
                <a:solidFill>
                  <a:schemeClr val="bg1"/>
                </a:solidFill>
              </a:rPr>
              <a:t>D. 6.83%</a:t>
            </a:r>
          </a:p>
          <a:p>
            <a:pPr fontAlgn="base" latinLnBrk="1"/>
            <a:endParaRPr lang="zh-CN" altLang="en-US" sz="2400" dirty="0">
              <a:solidFill>
                <a:schemeClr val="bg1"/>
              </a:solidFill>
            </a:endParaRP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19917635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154984"/>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a:t>
            </a:r>
            <a:r>
              <a:rPr lang="en-US" altLang="zh-CN" sz="2400" dirty="0">
                <a:solidFill>
                  <a:schemeClr val="bg1"/>
                </a:solidFill>
              </a:rPr>
              <a:t>2016 </a:t>
            </a:r>
            <a:r>
              <a:rPr lang="zh-CN" altLang="en-US" sz="2400" dirty="0">
                <a:solidFill>
                  <a:schemeClr val="bg1"/>
                </a:solidFill>
              </a:rPr>
              <a:t>年单选题</a:t>
            </a:r>
            <a:r>
              <a:rPr lang="en-US" altLang="zh-CN" sz="2400" dirty="0">
                <a:solidFill>
                  <a:schemeClr val="bg1"/>
                </a:solidFill>
              </a:rPr>
              <a:t>】</a:t>
            </a:r>
            <a:r>
              <a:rPr lang="zh-CN" altLang="en-US" sz="2400" dirty="0">
                <a:solidFill>
                  <a:schemeClr val="bg1"/>
                </a:solidFill>
              </a:rPr>
              <a:t>下列财政指标中，属于反映财政支出增长额与国内生产总值增长额之间关系的是</a:t>
            </a:r>
            <a:r>
              <a:rPr lang="en-US" altLang="zh-CN" sz="2400" dirty="0">
                <a:solidFill>
                  <a:schemeClr val="bg1"/>
                </a:solidFill>
              </a:rPr>
              <a:t>(     )</a:t>
            </a:r>
          </a:p>
          <a:p>
            <a:pPr fontAlgn="base" latinLnBrk="1">
              <a:lnSpc>
                <a:spcPct val="150000"/>
              </a:lnSpc>
            </a:pPr>
            <a:r>
              <a:rPr lang="en-US" altLang="zh-CN" sz="2400" dirty="0">
                <a:solidFill>
                  <a:schemeClr val="bg1"/>
                </a:solidFill>
              </a:rPr>
              <a:t>A.</a:t>
            </a:r>
            <a:r>
              <a:rPr lang="zh-CN" altLang="en-US" sz="2400" dirty="0">
                <a:solidFill>
                  <a:schemeClr val="bg1"/>
                </a:solidFill>
              </a:rPr>
              <a:t>财政支出增长的边际倾向</a:t>
            </a:r>
          </a:p>
          <a:p>
            <a:pPr fontAlgn="base" latinLnBrk="1">
              <a:lnSpc>
                <a:spcPct val="150000"/>
              </a:lnSpc>
            </a:pPr>
            <a:r>
              <a:rPr lang="en-US" altLang="zh-CN" sz="2400" dirty="0">
                <a:solidFill>
                  <a:schemeClr val="bg1"/>
                </a:solidFill>
              </a:rPr>
              <a:t>B.</a:t>
            </a:r>
            <a:r>
              <a:rPr lang="zh-CN" altLang="en-US" sz="2400" dirty="0">
                <a:solidFill>
                  <a:schemeClr val="bg1"/>
                </a:solidFill>
              </a:rPr>
              <a:t>财政支出增长的弹性系数</a:t>
            </a:r>
          </a:p>
          <a:p>
            <a:pPr fontAlgn="base" latinLnBrk="1">
              <a:lnSpc>
                <a:spcPct val="150000"/>
              </a:lnSpc>
            </a:pPr>
            <a:r>
              <a:rPr lang="en-US" altLang="zh-CN" sz="2400" dirty="0">
                <a:solidFill>
                  <a:schemeClr val="bg1"/>
                </a:solidFill>
              </a:rPr>
              <a:t>C.</a:t>
            </a:r>
            <a:r>
              <a:rPr lang="zh-CN" altLang="en-US" sz="2400" dirty="0">
                <a:solidFill>
                  <a:schemeClr val="bg1"/>
                </a:solidFill>
              </a:rPr>
              <a:t>财政支出增长率</a:t>
            </a:r>
          </a:p>
          <a:p>
            <a:pPr fontAlgn="base" latinLnBrk="1">
              <a:lnSpc>
                <a:spcPct val="150000"/>
              </a:lnSpc>
            </a:pPr>
            <a:r>
              <a:rPr lang="en-US" altLang="zh-CN" sz="2400" dirty="0">
                <a:solidFill>
                  <a:schemeClr val="bg1"/>
                </a:solidFill>
              </a:rPr>
              <a:t>D.</a:t>
            </a:r>
            <a:r>
              <a:rPr lang="zh-CN" altLang="en-US" sz="2400" dirty="0">
                <a:solidFill>
                  <a:schemeClr val="bg1"/>
                </a:solidFill>
              </a:rPr>
              <a:t>财政支出超支率</a:t>
            </a:r>
          </a:p>
          <a:p>
            <a:pPr fontAlgn="base" latinLnBrk="1"/>
            <a:endParaRPr lang="zh-CN" altLang="en-US" sz="2400" dirty="0">
              <a:solidFill>
                <a:schemeClr val="bg1"/>
              </a:solidFill>
            </a:endParaRP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23543935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1239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三、工业化国家财政支出规模的历史趋势</a:t>
            </a:r>
            <a:endParaRPr lang="en-US" altLang="zh-CN" sz="2400" dirty="0">
              <a:solidFill>
                <a:schemeClr val="bg1"/>
              </a:solidFill>
            </a:endParaRPr>
          </a:p>
          <a:p>
            <a:pPr fontAlgn="base" latinLnBrk="1">
              <a:lnSpc>
                <a:spcPct val="150000"/>
              </a:lnSpc>
            </a:pPr>
            <a:r>
              <a:rPr lang="zh-CN" altLang="en-US" sz="2400" dirty="0">
                <a:solidFill>
                  <a:schemeClr val="bg1"/>
                </a:solidFill>
              </a:rPr>
              <a:t>不要求掌握，不需关注。</a:t>
            </a:r>
            <a:endParaRPr lang="en-US" altLang="zh-CN" sz="2400" dirty="0">
              <a:solidFill>
                <a:schemeClr val="bg1"/>
              </a:solidFill>
            </a:endParaRPr>
          </a:p>
          <a:p>
            <a:pPr fontAlgn="base" latinLnBrk="1">
              <a:lnSpc>
                <a:spcPct val="150000"/>
              </a:lnSpc>
            </a:pPr>
            <a:r>
              <a:rPr lang="zh-CN" altLang="en-US" sz="2400" dirty="0">
                <a:solidFill>
                  <a:schemeClr val="bg1"/>
                </a:solidFill>
              </a:rPr>
              <a:t>四、财政支出规模增长的理论解释</a:t>
            </a:r>
            <a:r>
              <a:rPr lang="zh-CN" altLang="en-US" sz="2400" dirty="0">
                <a:solidFill>
                  <a:srgbClr val="FF0000"/>
                </a:solidFill>
              </a:rPr>
              <a:t>（重点）</a:t>
            </a:r>
            <a:endParaRPr lang="en-US" altLang="zh-CN" sz="2400" dirty="0">
              <a:solidFill>
                <a:srgbClr val="FF0000"/>
              </a:solidFill>
            </a:endParaRPr>
          </a:p>
          <a:p>
            <a:pPr>
              <a:lnSpc>
                <a:spcPct val="150000"/>
              </a:lnSpc>
            </a:pPr>
            <a:r>
              <a:rPr lang="en-US" altLang="zh-CN" sz="2400" dirty="0">
                <a:solidFill>
                  <a:schemeClr val="bg1"/>
                </a:solidFill>
              </a:rPr>
              <a:t>1</a:t>
            </a:r>
            <a:r>
              <a:rPr lang="zh-CN" altLang="en-US" sz="2400" dirty="0">
                <a:solidFill>
                  <a:schemeClr val="bg1"/>
                </a:solidFill>
              </a:rPr>
              <a:t>、政府活动扩张法则：瓦格纳认为随着工业化进程和经济发展增加了对政府活动的需求，政府职能不断扩大以及政府活动持续增加，最后导致财政支出规模不断扩大。</a:t>
            </a:r>
          </a:p>
          <a:p>
            <a:pPr>
              <a:lnSpc>
                <a:spcPct val="150000"/>
              </a:lnSpc>
            </a:pPr>
            <a:r>
              <a:rPr lang="en-US" altLang="zh-CN" sz="2400" dirty="0">
                <a:solidFill>
                  <a:schemeClr val="bg1"/>
                </a:solidFill>
              </a:rPr>
              <a:t>2</a:t>
            </a:r>
            <a:r>
              <a:rPr lang="zh-CN" altLang="en-US" sz="2400" dirty="0">
                <a:solidFill>
                  <a:schemeClr val="bg1"/>
                </a:solidFill>
              </a:rPr>
              <a:t>、梯度渐进增长理论：皮考克和魏斯曼（阶梯式，非连续）</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）内在原因：公众容忍税收负担是财政支出最高限度</a:t>
            </a:r>
          </a:p>
        </p:txBody>
      </p:sp>
    </p:spTree>
    <p:extLst>
      <p:ext uri="{BB962C8B-B14F-4D97-AF65-F5344CB8AC3E}">
        <p14:creationId xmlns:p14="http://schemas.microsoft.com/office/powerpoint/2010/main" val="1702406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893647"/>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）外在原因</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、经济发展阶段增长理论：马斯格雷夫财政支出数量的变化，是随着不同时期财政支出作用的变化而变化的（初、中、成熟）。</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、非均衡增长理论：鲍莫尔对增长原因作出解释</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）进步部门（技术决定）；</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）非进步部门（劳动决定）生产率低支出快。</a:t>
            </a:r>
          </a:p>
          <a:p>
            <a:pPr>
              <a:lnSpc>
                <a:spcPct val="150000"/>
              </a:lnSpc>
            </a:pPr>
            <a:endParaRPr lang="zh-CN" altLang="en-US" sz="2400" dirty="0">
              <a:solidFill>
                <a:schemeClr val="bg1"/>
              </a:solidFill>
            </a:endParaRP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34441378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231654"/>
          </a:xfrm>
          <a:prstGeom prst="rect">
            <a:avLst/>
          </a:prstGeom>
          <a:noFill/>
        </p:spPr>
        <p:txBody>
          <a:bodyPr wrap="square" rtlCol="0" anchor="t">
            <a:spAutoFit/>
          </a:bodyPr>
          <a:lstStyle/>
          <a:p>
            <a:pPr>
              <a:lnSpc>
                <a:spcPct val="150000"/>
              </a:lnSpc>
            </a:pPr>
            <a:r>
              <a:rPr lang="en-US" altLang="zh-CN" sz="2400" dirty="0">
                <a:solidFill>
                  <a:schemeClr val="bg1"/>
                </a:solidFill>
              </a:rPr>
              <a:t>5</a:t>
            </a:r>
            <a:r>
              <a:rPr lang="zh-CN" altLang="en-US" sz="2400" dirty="0">
                <a:solidFill>
                  <a:schemeClr val="bg1"/>
                </a:solidFill>
              </a:rPr>
              <a:t>、公共选择学派的解释：</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）选民“财政幻觉”；</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）政治家倾向大的支出来争取选民；</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）官僚机构掌握着更精确成本信息；</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）公共利益很难界定</a:t>
            </a: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3291610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56639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第三节  我国的财政收支矛盾与支出结构优化</a:t>
            </a:r>
            <a:endParaRPr lang="en-US" altLang="zh-CN" sz="2400" dirty="0">
              <a:solidFill>
                <a:schemeClr val="bg1"/>
              </a:solidFill>
            </a:endParaRPr>
          </a:p>
          <a:p>
            <a:pPr fontAlgn="base" latinLnBrk="1">
              <a:lnSpc>
                <a:spcPct val="150000"/>
              </a:lnSpc>
            </a:pPr>
            <a:r>
              <a:rPr lang="zh-CN" altLang="en-US" sz="2400" dirty="0">
                <a:solidFill>
                  <a:schemeClr val="bg1"/>
                </a:solidFill>
              </a:rPr>
              <a:t>一、财政支出总量快速增长，支出结构有所调整</a:t>
            </a:r>
            <a:endParaRPr lang="en-US" altLang="zh-CN" sz="2400" dirty="0">
              <a:solidFill>
                <a:schemeClr val="bg1"/>
              </a:solidFill>
            </a:endParaRPr>
          </a:p>
          <a:p>
            <a:pPr fontAlgn="base" latinLnBrk="1">
              <a:lnSpc>
                <a:spcPct val="150000"/>
              </a:lnSpc>
            </a:pPr>
            <a:r>
              <a:rPr lang="zh-CN" altLang="en-US" sz="2400" dirty="0">
                <a:solidFill>
                  <a:schemeClr val="bg1"/>
                </a:solidFill>
              </a:rPr>
              <a:t>二、我国财政支出结构存在的问题</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）购买性支出占财政支出的比重长期偏大</a:t>
            </a:r>
            <a:r>
              <a:rPr lang="en-US" altLang="zh-CN" sz="2400" dirty="0">
                <a:solidFill>
                  <a:schemeClr val="bg1"/>
                </a:solidFill>
              </a:rPr>
              <a:t>,</a:t>
            </a:r>
            <a:r>
              <a:rPr lang="zh-CN" altLang="en-US" sz="2400" dirty="0">
                <a:solidFill>
                  <a:schemeClr val="bg1"/>
                </a:solidFill>
              </a:rPr>
              <a:t>转移性支出的比重处于较低的水平；</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）相对于消费性支出而言</a:t>
            </a:r>
            <a:r>
              <a:rPr lang="en-US" altLang="zh-CN" sz="2400" dirty="0">
                <a:solidFill>
                  <a:schemeClr val="bg1"/>
                </a:solidFill>
              </a:rPr>
              <a:t>,</a:t>
            </a:r>
            <a:r>
              <a:rPr lang="zh-CN" altLang="en-US" sz="2400" dirty="0">
                <a:solidFill>
                  <a:schemeClr val="bg1"/>
                </a:solidFill>
              </a:rPr>
              <a:t>投资性支出占财政支出的比重近年来虽然略有下降趋势</a:t>
            </a:r>
            <a:r>
              <a:rPr lang="en-US" altLang="zh-CN" sz="2400" dirty="0">
                <a:solidFill>
                  <a:schemeClr val="bg1"/>
                </a:solidFill>
              </a:rPr>
              <a:t>,</a:t>
            </a:r>
            <a:r>
              <a:rPr lang="zh-CN" altLang="en-US" sz="2400" dirty="0">
                <a:solidFill>
                  <a:schemeClr val="bg1"/>
                </a:solidFill>
              </a:rPr>
              <a:t>但仍徘徊在较高的水平上；</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）社会性支出的比重近年来虽有上升</a:t>
            </a:r>
            <a:r>
              <a:rPr lang="en-US" altLang="zh-CN" sz="2400" dirty="0">
                <a:solidFill>
                  <a:schemeClr val="bg1"/>
                </a:solidFill>
              </a:rPr>
              <a:t>,</a:t>
            </a:r>
            <a:r>
              <a:rPr lang="zh-CN" altLang="en-US" sz="2400" dirty="0">
                <a:solidFill>
                  <a:schemeClr val="bg1"/>
                </a:solidFill>
              </a:rPr>
              <a:t>但还较低仍有待进一步增加数量和改善质量。</a:t>
            </a:r>
          </a:p>
          <a:p>
            <a:pPr fontAlgn="base" latinLnBrk="1">
              <a:lnSpc>
                <a:spcPct val="150000"/>
              </a:lnSpc>
            </a:pPr>
            <a:r>
              <a:rPr lang="zh-CN" altLang="en-US" sz="2400" dirty="0">
                <a:solidFill>
                  <a:schemeClr val="bg1"/>
                </a:solidFill>
              </a:rPr>
              <a:t>三、优化我国财政支出结构</a:t>
            </a:r>
          </a:p>
        </p:txBody>
      </p:sp>
    </p:spTree>
    <p:extLst>
      <p:ext uri="{BB962C8B-B14F-4D97-AF65-F5344CB8AC3E}">
        <p14:creationId xmlns:p14="http://schemas.microsoft.com/office/powerpoint/2010/main" val="23238848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4" y="953770"/>
            <a:ext cx="8086237" cy="5566396"/>
          </a:xfrm>
          <a:prstGeom prst="rect">
            <a:avLst/>
          </a:prstGeom>
          <a:noFill/>
        </p:spPr>
        <p:txBody>
          <a:bodyPr wrap="square" rtlCol="0" anchor="t">
            <a:spAutoFit/>
          </a:bodyPr>
          <a:lstStyle/>
          <a:p>
            <a:pPr>
              <a:lnSpc>
                <a:spcPct val="150000"/>
              </a:lnSpc>
            </a:pPr>
            <a:r>
              <a:rPr lang="zh-CN" altLang="en-US" sz="2400" dirty="0">
                <a:solidFill>
                  <a:schemeClr val="bg1"/>
                </a:solidFill>
              </a:rPr>
              <a:t>第十一章　公共财政与财政职能</a:t>
            </a:r>
            <a:endParaRPr lang="en-US" altLang="zh-CN" sz="2400" dirty="0">
              <a:solidFill>
                <a:schemeClr val="bg1"/>
              </a:solidFill>
            </a:endParaRPr>
          </a:p>
          <a:p>
            <a:pPr>
              <a:lnSpc>
                <a:spcPct val="150000"/>
              </a:lnSpc>
            </a:pPr>
            <a:r>
              <a:rPr lang="zh-CN" altLang="en-US" sz="2400" dirty="0">
                <a:solidFill>
                  <a:schemeClr val="bg1"/>
                </a:solidFill>
              </a:rPr>
              <a:t>理解公共物品、财政职能、现代财政制度，掌握</a:t>
            </a:r>
            <a:endParaRPr lang="en-US" altLang="zh-CN" sz="2400" dirty="0">
              <a:solidFill>
                <a:schemeClr val="bg1"/>
              </a:solidFill>
            </a:endParaRPr>
          </a:p>
          <a:p>
            <a:pPr>
              <a:lnSpc>
                <a:spcPct val="150000"/>
              </a:lnSpc>
            </a:pPr>
            <a:r>
              <a:rPr lang="zh-CN" altLang="en-US" sz="2400" dirty="0">
                <a:solidFill>
                  <a:schemeClr val="bg1"/>
                </a:solidFill>
              </a:rPr>
              <a:t>公共选择理论和政府失灵的原因，理解政府经济</a:t>
            </a:r>
            <a:endParaRPr lang="en-US" altLang="zh-CN" sz="2400" dirty="0">
              <a:solidFill>
                <a:schemeClr val="bg1"/>
              </a:solidFill>
            </a:endParaRPr>
          </a:p>
          <a:p>
            <a:pPr>
              <a:lnSpc>
                <a:spcPct val="150000"/>
              </a:lnSpc>
            </a:pPr>
            <a:r>
              <a:rPr lang="zh-CN" altLang="en-US" sz="2400" dirty="0">
                <a:solidFill>
                  <a:schemeClr val="bg1"/>
                </a:solidFill>
              </a:rPr>
              <a:t>活动范围、政府失灵的主要表现形式，理解我国</a:t>
            </a:r>
            <a:endParaRPr lang="en-US" altLang="zh-CN" sz="2400" dirty="0">
              <a:solidFill>
                <a:schemeClr val="bg1"/>
              </a:solidFill>
            </a:endParaRPr>
          </a:p>
          <a:p>
            <a:pPr>
              <a:lnSpc>
                <a:spcPct val="150000"/>
              </a:lnSpc>
            </a:pPr>
            <a:r>
              <a:rPr lang="zh-CN" altLang="en-US" sz="2400" dirty="0">
                <a:solidFill>
                  <a:schemeClr val="bg1"/>
                </a:solidFill>
              </a:rPr>
              <a:t>建立现代财政制度的方向与主要任务。</a:t>
            </a:r>
            <a:endParaRPr lang="en-US" altLang="zh-CN" sz="2400" dirty="0">
              <a:solidFill>
                <a:schemeClr val="bg1"/>
              </a:solidFill>
            </a:endParaRPr>
          </a:p>
          <a:p>
            <a:pPr>
              <a:lnSpc>
                <a:spcPct val="150000"/>
              </a:lnSpc>
            </a:pPr>
            <a:r>
              <a:rPr lang="zh-CN" altLang="en-US" sz="2400" dirty="0">
                <a:solidFill>
                  <a:schemeClr val="bg1"/>
                </a:solidFill>
              </a:rPr>
              <a:t>第一节 公共物品与财政职能</a:t>
            </a:r>
            <a:endParaRPr lang="en-US" altLang="zh-CN" sz="2400" dirty="0">
              <a:solidFill>
                <a:schemeClr val="bg1"/>
              </a:solidFill>
            </a:endParaRPr>
          </a:p>
          <a:p>
            <a:pPr>
              <a:lnSpc>
                <a:spcPct val="150000"/>
              </a:lnSpc>
            </a:pPr>
            <a:r>
              <a:rPr lang="zh-CN" altLang="en-US" sz="2400" dirty="0">
                <a:solidFill>
                  <a:schemeClr val="bg1"/>
                </a:solidFill>
              </a:rPr>
              <a:t>一、公共物品的概念及其特征</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、掌握公共物品的概念</a:t>
            </a:r>
            <a:r>
              <a:rPr lang="en-US" altLang="zh-CN" sz="2400" dirty="0">
                <a:solidFill>
                  <a:schemeClr val="bg1"/>
                </a:solidFill>
              </a:rPr>
              <a:t>——</a:t>
            </a:r>
            <a:r>
              <a:rPr lang="zh-CN" altLang="en-US" sz="2400" dirty="0">
                <a:solidFill>
                  <a:schemeClr val="bg1"/>
                </a:solidFill>
              </a:rPr>
              <a:t>与私人物品相对应</a:t>
            </a:r>
          </a:p>
          <a:p>
            <a:pPr>
              <a:lnSpc>
                <a:spcPct val="150000"/>
              </a:lnSpc>
            </a:pPr>
            <a:r>
              <a:rPr lang="zh-CN" altLang="en-US" sz="2400" dirty="0">
                <a:solidFill>
                  <a:schemeClr val="bg1"/>
                </a:solidFill>
              </a:rPr>
              <a:t>公共物品：每个人消费这种物品不会导致他人对该物品消费的减少。</a:t>
            </a:r>
          </a:p>
        </p:txBody>
      </p:sp>
      <p:pic>
        <p:nvPicPr>
          <p:cNvPr id="8" name="图片 7">
            <a:extLst>
              <a:ext uri="{FF2B5EF4-FFF2-40B4-BE49-F238E27FC236}">
                <a16:creationId xmlns:a16="http://schemas.microsoft.com/office/drawing/2014/main" id="{DE0FF35A-37B4-4334-AEEC-0CBCB5F83F9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05706" y="1515979"/>
            <a:ext cx="2959491" cy="3945988"/>
          </a:xfrm>
          <a:prstGeom prst="rect">
            <a:avLst/>
          </a:prstGeom>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117" y="826066"/>
            <a:ext cx="7788910" cy="3347840"/>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1</a:t>
            </a:r>
            <a:r>
              <a:rPr lang="zh-CN" altLang="en-US" sz="2400" dirty="0">
                <a:solidFill>
                  <a:schemeClr val="bg1"/>
                </a:solidFill>
              </a:rPr>
              <a:t>、严格控制一般性开支</a:t>
            </a:r>
          </a:p>
          <a:p>
            <a:pPr fontAlgn="base" latinLnBrk="1">
              <a:lnSpc>
                <a:spcPct val="150000"/>
              </a:lnSpc>
            </a:pPr>
            <a:r>
              <a:rPr lang="en-US" altLang="zh-CN" sz="2400" dirty="0">
                <a:solidFill>
                  <a:schemeClr val="bg1"/>
                </a:solidFill>
              </a:rPr>
              <a:t>2</a:t>
            </a:r>
            <a:r>
              <a:rPr lang="zh-CN" altLang="en-US" sz="2400" dirty="0">
                <a:solidFill>
                  <a:schemeClr val="bg1"/>
                </a:solidFill>
              </a:rPr>
              <a:t>、优化转移支付结构</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、大力支持教育事业发展</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、大力支持医疗卫生事业发展</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、大力支持就业和社会保障工作</a:t>
            </a:r>
            <a:endParaRPr lang="en-US" altLang="zh-CN" sz="2400" dirty="0">
              <a:solidFill>
                <a:schemeClr val="bg1"/>
              </a:solidFill>
            </a:endParaRPr>
          </a:p>
          <a:p>
            <a:pPr fontAlgn="base" latinLnBrk="1">
              <a:lnSpc>
                <a:spcPct val="150000"/>
              </a:lnSpc>
            </a:pPr>
            <a:r>
              <a:rPr lang="en-US" altLang="zh-CN" sz="2400" dirty="0">
                <a:solidFill>
                  <a:schemeClr val="bg1"/>
                </a:solidFill>
              </a:rPr>
              <a:t>6</a:t>
            </a:r>
            <a:r>
              <a:rPr lang="zh-CN" altLang="en-US" sz="2400" dirty="0">
                <a:solidFill>
                  <a:schemeClr val="bg1"/>
                </a:solidFill>
              </a:rPr>
              <a:t>、大力支持生态环境建设</a:t>
            </a:r>
          </a:p>
        </p:txBody>
      </p:sp>
    </p:spTree>
    <p:extLst>
      <p:ext uri="{BB962C8B-B14F-4D97-AF65-F5344CB8AC3E}">
        <p14:creationId xmlns:p14="http://schemas.microsoft.com/office/powerpoint/2010/main" val="14316074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0982" y="826066"/>
            <a:ext cx="7788910" cy="445840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第四节  财政支出绩效评价</a:t>
            </a:r>
            <a:endParaRPr lang="en-US" altLang="zh-CN" sz="2400" dirty="0">
              <a:solidFill>
                <a:schemeClr val="bg1"/>
              </a:solidFill>
            </a:endParaRPr>
          </a:p>
          <a:p>
            <a:pPr fontAlgn="base" latinLnBrk="1">
              <a:lnSpc>
                <a:spcPct val="150000"/>
              </a:lnSpc>
            </a:pPr>
            <a:r>
              <a:rPr lang="zh-CN" altLang="en-US" sz="2400" dirty="0">
                <a:solidFill>
                  <a:schemeClr val="bg1"/>
                </a:solidFill>
              </a:rPr>
              <a:t>一、财政支出绩效评价的含义</a:t>
            </a:r>
            <a:endParaRPr lang="en-US" altLang="zh-CN" sz="2400" dirty="0">
              <a:solidFill>
                <a:schemeClr val="bg1"/>
              </a:solidFill>
            </a:endParaRPr>
          </a:p>
          <a:p>
            <a:pPr fontAlgn="base" latinLnBrk="1">
              <a:lnSpc>
                <a:spcPct val="150000"/>
              </a:lnSpc>
            </a:pPr>
            <a:r>
              <a:rPr lang="zh-CN" altLang="en-US" sz="2400" dirty="0">
                <a:solidFill>
                  <a:schemeClr val="bg1"/>
                </a:solidFill>
              </a:rPr>
              <a:t>主体是政府及其财政部门；绩效评价的对象是使用财政资金的部门或机构；绩效评价的内容是公共委托</a:t>
            </a:r>
            <a:r>
              <a:rPr lang="en-US" altLang="zh-CN" sz="2400" dirty="0">
                <a:solidFill>
                  <a:schemeClr val="bg1"/>
                </a:solidFill>
              </a:rPr>
              <a:t>-</a:t>
            </a:r>
            <a:r>
              <a:rPr lang="zh-CN" altLang="en-US" sz="2400" dirty="0">
                <a:solidFill>
                  <a:schemeClr val="bg1"/>
                </a:solidFill>
              </a:rPr>
              <a:t>代理事项；绩效评价是按某种确定的规则和绩效目标指标进行的。</a:t>
            </a:r>
            <a:endParaRPr lang="en-US" altLang="zh-CN" sz="2400" dirty="0">
              <a:solidFill>
                <a:schemeClr val="bg1"/>
              </a:solidFill>
            </a:endParaRPr>
          </a:p>
          <a:p>
            <a:pPr fontAlgn="base" latinLnBrk="1">
              <a:lnSpc>
                <a:spcPct val="150000"/>
              </a:lnSpc>
            </a:pPr>
            <a:r>
              <a:rPr lang="en-US" altLang="zh-CN" sz="2400" dirty="0">
                <a:solidFill>
                  <a:schemeClr val="bg1"/>
                </a:solidFill>
              </a:rPr>
              <a:t>4E</a:t>
            </a:r>
            <a:r>
              <a:rPr lang="zh-CN" altLang="en-US" sz="2400" dirty="0">
                <a:solidFill>
                  <a:schemeClr val="bg1"/>
                </a:solidFill>
              </a:rPr>
              <a:t>原则：经济性、效率性、效益性和公平性。</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r>
              <a:rPr lang="zh-CN" altLang="en-US" sz="2400" dirty="0">
                <a:solidFill>
                  <a:schemeClr val="bg1"/>
                </a:solidFill>
              </a:rPr>
              <a:t>二、财政支出绩效考评的内容与方法</a:t>
            </a:r>
          </a:p>
        </p:txBody>
      </p:sp>
    </p:spTree>
    <p:extLst>
      <p:ext uri="{BB962C8B-B14F-4D97-AF65-F5344CB8AC3E}">
        <p14:creationId xmlns:p14="http://schemas.microsoft.com/office/powerpoint/2010/main" val="36298329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1239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）评价原则：①统一领导原则；②分类管理原则；③客观公正原则；④科学规范原则。</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）评价方法：①比较法； ②因素分析法； ③公众评价法； ④成本效益分析法；</a:t>
            </a:r>
          </a:p>
          <a:p>
            <a:pPr>
              <a:lnSpc>
                <a:spcPct val="150000"/>
              </a:lnSpc>
            </a:pPr>
            <a:r>
              <a:rPr lang="zh-CN" altLang="en-US" sz="2400" dirty="0">
                <a:solidFill>
                  <a:schemeClr val="bg1"/>
                </a:solidFill>
              </a:rPr>
              <a:t>指标选择：确定合理的绩效考评指标是财政支出绩效考评的关键。指标的选择要遵循相关性、可比性、重要性和经济性原则；</a:t>
            </a:r>
          </a:p>
          <a:p>
            <a:pPr>
              <a:lnSpc>
                <a:spcPct val="150000"/>
              </a:lnSpc>
            </a:pPr>
            <a:r>
              <a:rPr lang="zh-CN" altLang="en-US" sz="2400" dirty="0">
                <a:solidFill>
                  <a:schemeClr val="bg1"/>
                </a:solidFill>
              </a:rPr>
              <a:t>考评阶段：绩效考评程序一般分为准备、实施和撰写与提交绩效考评报告三个阶段。</a:t>
            </a:r>
          </a:p>
        </p:txBody>
      </p:sp>
    </p:spTree>
    <p:extLst>
      <p:ext uri="{BB962C8B-B14F-4D97-AF65-F5344CB8AC3E}">
        <p14:creationId xmlns:p14="http://schemas.microsoft.com/office/powerpoint/2010/main" val="30701803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5835"/>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本章习题：</a:t>
            </a:r>
            <a:endParaRPr lang="en-US" altLang="zh-CN" sz="2400" dirty="0">
              <a:solidFill>
                <a:schemeClr val="bg1"/>
              </a:solidFill>
            </a:endParaRPr>
          </a:p>
          <a:p>
            <a:pPr>
              <a:lnSpc>
                <a:spcPct val="150000"/>
              </a:lnSpc>
            </a:pPr>
            <a:r>
              <a:rPr lang="zh-CN" altLang="en-US" sz="2400" dirty="0">
                <a:solidFill>
                  <a:schemeClr val="bg1"/>
                </a:solidFill>
              </a:rPr>
              <a:t>单项选择题</a:t>
            </a:r>
          </a:p>
          <a:p>
            <a:pPr>
              <a:lnSpc>
                <a:spcPct val="150000"/>
              </a:lnSpc>
            </a:pPr>
            <a:r>
              <a:rPr lang="en-US" altLang="zh-CN" sz="2400" dirty="0">
                <a:solidFill>
                  <a:schemeClr val="bg1"/>
                </a:solidFill>
              </a:rPr>
              <a:t>1</a:t>
            </a:r>
            <a:r>
              <a:rPr lang="zh-CN" altLang="en-US" sz="2400" dirty="0">
                <a:solidFill>
                  <a:schemeClr val="bg1"/>
                </a:solidFill>
              </a:rPr>
              <a:t>．财政支出绩效是指</a:t>
            </a:r>
            <a:r>
              <a:rPr lang="en-US" altLang="zh-CN" sz="2400" dirty="0">
                <a:solidFill>
                  <a:schemeClr val="bg1"/>
                </a:solidFill>
              </a:rPr>
              <a:t>(    )</a:t>
            </a:r>
            <a:r>
              <a:rPr lang="zh-CN" altLang="en-US" sz="2400" dirty="0">
                <a:solidFill>
                  <a:schemeClr val="bg1"/>
                </a:solidFill>
              </a:rPr>
              <a:t>。</a:t>
            </a:r>
          </a:p>
          <a:p>
            <a:pPr>
              <a:lnSpc>
                <a:spcPct val="150000"/>
              </a:lnSpc>
            </a:pPr>
            <a:r>
              <a:rPr lang="en-US" altLang="zh-CN" sz="2400" dirty="0">
                <a:solidFill>
                  <a:schemeClr val="bg1"/>
                </a:solidFill>
              </a:rPr>
              <a:t>A</a:t>
            </a:r>
            <a:r>
              <a:rPr lang="zh-CN" altLang="en-US" sz="2400" dirty="0">
                <a:solidFill>
                  <a:schemeClr val="bg1"/>
                </a:solidFill>
              </a:rPr>
              <a:t>．预计财政支出所要实现的目标</a:t>
            </a:r>
          </a:p>
          <a:p>
            <a:pPr>
              <a:lnSpc>
                <a:spcPct val="150000"/>
              </a:lnSpc>
            </a:pPr>
            <a:r>
              <a:rPr lang="en-US" altLang="zh-CN" sz="2400" dirty="0">
                <a:solidFill>
                  <a:schemeClr val="bg1"/>
                </a:solidFill>
              </a:rPr>
              <a:t>B</a:t>
            </a:r>
            <a:r>
              <a:rPr lang="zh-CN" altLang="en-US" sz="2400" dirty="0">
                <a:solidFill>
                  <a:schemeClr val="bg1"/>
                </a:solidFill>
              </a:rPr>
              <a:t>．完成财政支出预算安排的进度</a:t>
            </a:r>
          </a:p>
          <a:p>
            <a:pPr>
              <a:lnSpc>
                <a:spcPct val="150000"/>
              </a:lnSpc>
            </a:pPr>
            <a:r>
              <a:rPr lang="en-US" altLang="zh-CN" sz="2400" dirty="0">
                <a:solidFill>
                  <a:schemeClr val="bg1"/>
                </a:solidFill>
              </a:rPr>
              <a:t>C</a:t>
            </a:r>
            <a:r>
              <a:rPr lang="zh-CN" altLang="en-US" sz="2400" dirty="0">
                <a:solidFill>
                  <a:schemeClr val="bg1"/>
                </a:solidFill>
              </a:rPr>
              <a:t>．在预算年度终了后财政结余的资金规模</a:t>
            </a:r>
          </a:p>
          <a:p>
            <a:pPr>
              <a:lnSpc>
                <a:spcPct val="150000"/>
              </a:lnSpc>
            </a:pPr>
            <a:r>
              <a:rPr lang="en-US" altLang="zh-CN" sz="2400" dirty="0">
                <a:solidFill>
                  <a:schemeClr val="bg1"/>
                </a:solidFill>
              </a:rPr>
              <a:t>D</a:t>
            </a:r>
            <a:r>
              <a:rPr lang="zh-CN" altLang="en-US" sz="2400" dirty="0">
                <a:solidFill>
                  <a:schemeClr val="bg1"/>
                </a:solidFill>
              </a:rPr>
              <a:t>．完成财政支出目标所取得的效果、影响及其效率</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34165281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5835"/>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．公共选择学派认为，选民在进行财政事务决策时，更关心扩大公共支出能给自己带来的好处，而忽视税收负担也可能同时增加，这种现象称为</a:t>
            </a:r>
            <a:r>
              <a:rPr lang="en-US" altLang="zh-CN" sz="2400" dirty="0">
                <a:solidFill>
                  <a:schemeClr val="bg1"/>
                </a:solidFill>
              </a:rPr>
              <a:t>(   )</a:t>
            </a:r>
            <a:r>
              <a:rPr lang="zh-CN" altLang="en-US" sz="2400" dirty="0">
                <a:solidFill>
                  <a:schemeClr val="bg1"/>
                </a:solidFill>
              </a:rPr>
              <a:t>。</a:t>
            </a:r>
          </a:p>
          <a:p>
            <a:pPr>
              <a:lnSpc>
                <a:spcPct val="150000"/>
              </a:lnSpc>
            </a:pPr>
            <a:r>
              <a:rPr lang="en-US" altLang="zh-CN" sz="2400" dirty="0">
                <a:solidFill>
                  <a:schemeClr val="bg1"/>
                </a:solidFill>
              </a:rPr>
              <a:t>A</a:t>
            </a:r>
            <a:r>
              <a:rPr lang="zh-CN" altLang="en-US" sz="2400" dirty="0">
                <a:solidFill>
                  <a:schemeClr val="bg1"/>
                </a:solidFill>
              </a:rPr>
              <a:t>．预算幻觉</a:t>
            </a:r>
          </a:p>
          <a:p>
            <a:pPr>
              <a:lnSpc>
                <a:spcPct val="150000"/>
              </a:lnSpc>
            </a:pPr>
            <a:r>
              <a:rPr lang="en-US" altLang="zh-CN" sz="2400" dirty="0">
                <a:solidFill>
                  <a:schemeClr val="bg1"/>
                </a:solidFill>
              </a:rPr>
              <a:t>B</a:t>
            </a:r>
            <a:r>
              <a:rPr lang="zh-CN" altLang="en-US" sz="2400" dirty="0">
                <a:solidFill>
                  <a:schemeClr val="bg1"/>
                </a:solidFill>
              </a:rPr>
              <a:t>．超额负担</a:t>
            </a:r>
          </a:p>
          <a:p>
            <a:pPr>
              <a:lnSpc>
                <a:spcPct val="150000"/>
              </a:lnSpc>
            </a:pPr>
            <a:r>
              <a:rPr lang="en-US" altLang="zh-CN" sz="2400" dirty="0">
                <a:solidFill>
                  <a:schemeClr val="bg1"/>
                </a:solidFill>
              </a:rPr>
              <a:t>C</a:t>
            </a:r>
            <a:r>
              <a:rPr lang="zh-CN" altLang="en-US" sz="2400" dirty="0">
                <a:solidFill>
                  <a:schemeClr val="bg1"/>
                </a:solidFill>
              </a:rPr>
              <a:t>．财政幻觉</a:t>
            </a:r>
          </a:p>
          <a:p>
            <a:pPr>
              <a:lnSpc>
                <a:spcPct val="150000"/>
              </a:lnSpc>
            </a:pPr>
            <a:r>
              <a:rPr lang="en-US" altLang="zh-CN" sz="2400" dirty="0">
                <a:solidFill>
                  <a:schemeClr val="bg1"/>
                </a:solidFill>
              </a:rPr>
              <a:t>D</a:t>
            </a:r>
            <a:r>
              <a:rPr lang="zh-CN" altLang="en-US" sz="2400" dirty="0">
                <a:solidFill>
                  <a:schemeClr val="bg1"/>
                </a:solidFill>
              </a:rPr>
              <a:t>．超额支出</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21861809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901837"/>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．通常情况下，能够反映政府实际参与社会经济生活程度的数据是</a:t>
            </a:r>
            <a:r>
              <a:rPr lang="en-US" altLang="zh-CN" sz="2400" dirty="0">
                <a:solidFill>
                  <a:schemeClr val="bg1"/>
                </a:solidFill>
              </a:rPr>
              <a:t>(    )</a:t>
            </a:r>
            <a:r>
              <a:rPr lang="zh-CN" altLang="en-US" sz="2400" dirty="0">
                <a:solidFill>
                  <a:schemeClr val="bg1"/>
                </a:solidFill>
              </a:rPr>
              <a:t>。</a:t>
            </a:r>
          </a:p>
          <a:p>
            <a:pPr>
              <a:lnSpc>
                <a:spcPct val="150000"/>
              </a:lnSpc>
            </a:pPr>
            <a:r>
              <a:rPr lang="en-US" altLang="zh-CN" sz="2400" dirty="0">
                <a:solidFill>
                  <a:schemeClr val="bg1"/>
                </a:solidFill>
              </a:rPr>
              <a:t>A</a:t>
            </a:r>
            <a:r>
              <a:rPr lang="zh-CN" altLang="en-US" sz="2400" dirty="0">
                <a:solidFill>
                  <a:schemeClr val="bg1"/>
                </a:solidFill>
              </a:rPr>
              <a:t>．财政支出结构</a:t>
            </a:r>
          </a:p>
          <a:p>
            <a:pPr>
              <a:lnSpc>
                <a:spcPct val="150000"/>
              </a:lnSpc>
            </a:pPr>
            <a:r>
              <a:rPr lang="en-US" altLang="zh-CN" sz="2400" dirty="0">
                <a:solidFill>
                  <a:schemeClr val="bg1"/>
                </a:solidFill>
              </a:rPr>
              <a:t>B</a:t>
            </a:r>
            <a:r>
              <a:rPr lang="zh-CN" altLang="en-US" sz="2400" dirty="0">
                <a:solidFill>
                  <a:schemeClr val="bg1"/>
                </a:solidFill>
              </a:rPr>
              <a:t>．财政支出规模</a:t>
            </a:r>
          </a:p>
          <a:p>
            <a:pPr>
              <a:lnSpc>
                <a:spcPct val="150000"/>
              </a:lnSpc>
            </a:pPr>
            <a:r>
              <a:rPr lang="en-US" altLang="zh-CN" sz="2400" dirty="0">
                <a:solidFill>
                  <a:schemeClr val="bg1"/>
                </a:solidFill>
              </a:rPr>
              <a:t>C</a:t>
            </a:r>
            <a:r>
              <a:rPr lang="zh-CN" altLang="en-US" sz="2400" dirty="0">
                <a:solidFill>
                  <a:schemeClr val="bg1"/>
                </a:solidFill>
              </a:rPr>
              <a:t>．转移支付规模</a:t>
            </a:r>
          </a:p>
          <a:p>
            <a:pPr>
              <a:lnSpc>
                <a:spcPct val="150000"/>
              </a:lnSpc>
            </a:pPr>
            <a:r>
              <a:rPr lang="en-US" altLang="zh-CN" sz="2400" dirty="0">
                <a:solidFill>
                  <a:schemeClr val="bg1"/>
                </a:solidFill>
              </a:rPr>
              <a:t>D</a:t>
            </a:r>
            <a:r>
              <a:rPr lang="zh-CN" altLang="en-US" sz="2400" dirty="0">
                <a:solidFill>
                  <a:schemeClr val="bg1"/>
                </a:solidFill>
              </a:rPr>
              <a:t>．转移支付结构</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27506512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901837"/>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．“财政支出数量的变化，是随着不同时期财政支出作用的变化而变化的”这一结论，来自于</a:t>
            </a:r>
            <a:r>
              <a:rPr lang="en-US" altLang="zh-CN" sz="2400" dirty="0">
                <a:solidFill>
                  <a:schemeClr val="bg1"/>
                </a:solidFill>
              </a:rPr>
              <a:t>(   )</a:t>
            </a:r>
            <a:r>
              <a:rPr lang="zh-CN" altLang="en-US" sz="2400" dirty="0">
                <a:solidFill>
                  <a:schemeClr val="bg1"/>
                </a:solidFill>
              </a:rPr>
              <a:t>。</a:t>
            </a:r>
          </a:p>
          <a:p>
            <a:pPr>
              <a:lnSpc>
                <a:spcPct val="150000"/>
              </a:lnSpc>
            </a:pPr>
            <a:r>
              <a:rPr lang="en-US" altLang="zh-CN" sz="2400" dirty="0">
                <a:solidFill>
                  <a:schemeClr val="bg1"/>
                </a:solidFill>
              </a:rPr>
              <a:t>A</a:t>
            </a:r>
            <a:r>
              <a:rPr lang="zh-CN" altLang="en-US" sz="2400" dirty="0">
                <a:solidFill>
                  <a:schemeClr val="bg1"/>
                </a:solidFill>
              </a:rPr>
              <a:t>．瓦格纳提出的政府活动扩张法则</a:t>
            </a:r>
          </a:p>
          <a:p>
            <a:pPr>
              <a:lnSpc>
                <a:spcPct val="150000"/>
              </a:lnSpc>
            </a:pPr>
            <a:r>
              <a:rPr lang="en-US" altLang="zh-CN" sz="2400" dirty="0">
                <a:solidFill>
                  <a:schemeClr val="bg1"/>
                </a:solidFill>
              </a:rPr>
              <a:t>B</a:t>
            </a:r>
            <a:r>
              <a:rPr lang="zh-CN" altLang="en-US" sz="2400" dirty="0">
                <a:solidFill>
                  <a:schemeClr val="bg1"/>
                </a:solidFill>
              </a:rPr>
              <a:t>．马斯格雷夫提出的经济发展阶段增长理论</a:t>
            </a:r>
          </a:p>
          <a:p>
            <a:pPr>
              <a:lnSpc>
                <a:spcPct val="150000"/>
              </a:lnSpc>
            </a:pPr>
            <a:r>
              <a:rPr lang="en-US" altLang="zh-CN" sz="2400" dirty="0">
                <a:solidFill>
                  <a:schemeClr val="bg1"/>
                </a:solidFill>
              </a:rPr>
              <a:t>C</a:t>
            </a:r>
            <a:r>
              <a:rPr lang="zh-CN" altLang="en-US" sz="2400" dirty="0">
                <a:solidFill>
                  <a:schemeClr val="bg1"/>
                </a:solidFill>
              </a:rPr>
              <a:t>．鲍莫尔提出的非均衡增长理论</a:t>
            </a:r>
          </a:p>
          <a:p>
            <a:pPr>
              <a:lnSpc>
                <a:spcPct val="150000"/>
              </a:lnSpc>
            </a:pPr>
            <a:r>
              <a:rPr lang="en-US" altLang="zh-CN" sz="2400" dirty="0">
                <a:solidFill>
                  <a:schemeClr val="bg1"/>
                </a:solidFill>
              </a:rPr>
              <a:t>D</a:t>
            </a:r>
            <a:r>
              <a:rPr lang="zh-CN" altLang="en-US" sz="2400" dirty="0">
                <a:solidFill>
                  <a:schemeClr val="bg1"/>
                </a:solidFill>
              </a:rPr>
              <a:t>．皮考克和魏斯曼提出的梯度渐进增长理论</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20158186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5835"/>
          </a:xfrm>
          <a:prstGeom prst="rect">
            <a:avLst/>
          </a:prstGeom>
          <a:noFill/>
        </p:spPr>
        <p:txBody>
          <a:bodyPr wrap="square" rtlCol="0" anchor="t">
            <a:spAutoFit/>
          </a:bodyPr>
          <a:lstStyle/>
          <a:p>
            <a:pPr>
              <a:lnSpc>
                <a:spcPct val="150000"/>
              </a:lnSpc>
            </a:pPr>
            <a:r>
              <a:rPr lang="zh-CN" altLang="en-US" sz="2400" dirty="0">
                <a:solidFill>
                  <a:schemeClr val="bg1"/>
                </a:solidFill>
              </a:rPr>
              <a:t>多选题：</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．按照交易的经济性质不同，财政支出可分为</a:t>
            </a:r>
            <a:r>
              <a:rPr lang="en-US" altLang="zh-CN" sz="2400" dirty="0">
                <a:solidFill>
                  <a:schemeClr val="bg1"/>
                </a:solidFill>
              </a:rPr>
              <a:t>(   )</a:t>
            </a:r>
            <a:r>
              <a:rPr lang="zh-CN" altLang="en-US" sz="2400" dirty="0">
                <a:solidFill>
                  <a:schemeClr val="bg1"/>
                </a:solidFill>
              </a:rPr>
              <a:t>。</a:t>
            </a:r>
          </a:p>
          <a:p>
            <a:pPr>
              <a:lnSpc>
                <a:spcPct val="150000"/>
              </a:lnSpc>
            </a:pPr>
            <a:r>
              <a:rPr lang="en-US" altLang="zh-CN" sz="2400" dirty="0">
                <a:solidFill>
                  <a:schemeClr val="bg1"/>
                </a:solidFill>
              </a:rPr>
              <a:t>A</a:t>
            </a:r>
            <a:r>
              <a:rPr lang="zh-CN" altLang="en-US" sz="2400" dirty="0">
                <a:solidFill>
                  <a:schemeClr val="bg1"/>
                </a:solidFill>
              </a:rPr>
              <a:t>．环境保护支出</a:t>
            </a:r>
          </a:p>
          <a:p>
            <a:pPr>
              <a:lnSpc>
                <a:spcPct val="150000"/>
              </a:lnSpc>
            </a:pPr>
            <a:r>
              <a:rPr lang="en-US" altLang="zh-CN" sz="2400" dirty="0">
                <a:solidFill>
                  <a:schemeClr val="bg1"/>
                </a:solidFill>
              </a:rPr>
              <a:t>B</a:t>
            </a:r>
            <a:r>
              <a:rPr lang="zh-CN" altLang="en-US" sz="2400" dirty="0">
                <a:solidFill>
                  <a:schemeClr val="bg1"/>
                </a:solidFill>
              </a:rPr>
              <a:t>．购买性支出</a:t>
            </a:r>
          </a:p>
          <a:p>
            <a:pPr>
              <a:lnSpc>
                <a:spcPct val="150000"/>
              </a:lnSpc>
            </a:pPr>
            <a:r>
              <a:rPr lang="en-US" altLang="zh-CN" sz="2400" dirty="0">
                <a:solidFill>
                  <a:schemeClr val="bg1"/>
                </a:solidFill>
              </a:rPr>
              <a:t>C</a:t>
            </a:r>
            <a:r>
              <a:rPr lang="zh-CN" altLang="en-US" sz="2400" dirty="0">
                <a:solidFill>
                  <a:schemeClr val="bg1"/>
                </a:solidFill>
              </a:rPr>
              <a:t>．社会保障支出</a:t>
            </a:r>
          </a:p>
          <a:p>
            <a:pPr>
              <a:lnSpc>
                <a:spcPct val="150000"/>
              </a:lnSpc>
            </a:pPr>
            <a:r>
              <a:rPr lang="en-US" altLang="zh-CN" sz="2400" dirty="0">
                <a:solidFill>
                  <a:schemeClr val="bg1"/>
                </a:solidFill>
              </a:rPr>
              <a:t>D</a:t>
            </a:r>
            <a:r>
              <a:rPr lang="zh-CN" altLang="en-US" sz="2400" dirty="0">
                <a:solidFill>
                  <a:schemeClr val="bg1"/>
                </a:solidFill>
              </a:rPr>
              <a:t>．转移性支出</a:t>
            </a:r>
          </a:p>
          <a:p>
            <a:pPr>
              <a:lnSpc>
                <a:spcPct val="150000"/>
              </a:lnSpc>
            </a:pPr>
            <a:r>
              <a:rPr lang="en-US" altLang="zh-CN" sz="2400" dirty="0">
                <a:solidFill>
                  <a:schemeClr val="bg1"/>
                </a:solidFill>
              </a:rPr>
              <a:t>E</a:t>
            </a:r>
            <a:r>
              <a:rPr lang="zh-CN" altLang="en-US" sz="2400" dirty="0">
                <a:solidFill>
                  <a:schemeClr val="bg1"/>
                </a:solidFill>
              </a:rPr>
              <a:t>．公共服务支出</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15099923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54633" y="221615"/>
            <a:ext cx="7788910" cy="7779822"/>
          </a:xfrm>
          <a:prstGeom prst="rect">
            <a:avLst/>
          </a:prstGeom>
          <a:noFill/>
        </p:spPr>
        <p:txBody>
          <a:bodyPr wrap="square" rtlCol="0" anchor="t">
            <a:spAutoFit/>
          </a:bodyPr>
          <a:lstStyle/>
          <a:p>
            <a:pPr>
              <a:lnSpc>
                <a:spcPct val="150000"/>
              </a:lnSpc>
            </a:pP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．德国社会政策学派代表人瓦格纳提出的“政府活动扩张法则”认为，财政支出增长的原因有</a:t>
            </a:r>
            <a:r>
              <a:rPr lang="en-US" altLang="zh-CN" sz="2400" dirty="0">
                <a:solidFill>
                  <a:schemeClr val="bg1"/>
                </a:solidFill>
              </a:rPr>
              <a:t>(    )</a:t>
            </a:r>
            <a:r>
              <a:rPr lang="zh-CN" altLang="en-US" sz="2400" dirty="0">
                <a:solidFill>
                  <a:schemeClr val="bg1"/>
                </a:solidFill>
              </a:rPr>
              <a:t>。</a:t>
            </a:r>
          </a:p>
          <a:p>
            <a:pPr>
              <a:lnSpc>
                <a:spcPct val="150000"/>
              </a:lnSpc>
            </a:pPr>
            <a:r>
              <a:rPr lang="en-US" altLang="zh-CN" sz="2400" dirty="0">
                <a:solidFill>
                  <a:schemeClr val="bg1"/>
                </a:solidFill>
              </a:rPr>
              <a:t>A</a:t>
            </a:r>
            <a:r>
              <a:rPr lang="zh-CN" altLang="en-US" sz="2400" dirty="0">
                <a:solidFill>
                  <a:schemeClr val="bg1"/>
                </a:solidFill>
              </a:rPr>
              <a:t>．工业化引起的市场扩张，使市场当事人之间的关系更加复杂，产生的冲突和矛盾增加，进而产生对商业法律和契约的需要</a:t>
            </a:r>
          </a:p>
          <a:p>
            <a:pPr>
              <a:lnSpc>
                <a:spcPct val="150000"/>
              </a:lnSpc>
            </a:pPr>
            <a:r>
              <a:rPr lang="en-US" altLang="zh-CN" sz="2400" dirty="0">
                <a:solidFill>
                  <a:schemeClr val="bg1"/>
                </a:solidFill>
              </a:rPr>
              <a:t>B</a:t>
            </a:r>
            <a:r>
              <a:rPr lang="zh-CN" altLang="en-US" sz="2400" dirty="0">
                <a:solidFill>
                  <a:schemeClr val="bg1"/>
                </a:solidFill>
              </a:rPr>
              <a:t>．在一个国家经济发展的不同时期，财政支出所发挥的作用是不同的</a:t>
            </a:r>
          </a:p>
          <a:p>
            <a:pPr>
              <a:lnSpc>
                <a:spcPct val="150000"/>
              </a:lnSpc>
            </a:pPr>
            <a:r>
              <a:rPr lang="en-US" altLang="zh-CN" sz="2400" dirty="0">
                <a:solidFill>
                  <a:schemeClr val="bg1"/>
                </a:solidFill>
              </a:rPr>
              <a:t>C</a:t>
            </a:r>
            <a:r>
              <a:rPr lang="zh-CN" altLang="en-US" sz="2400" dirty="0">
                <a:solidFill>
                  <a:schemeClr val="bg1"/>
                </a:solidFill>
              </a:rPr>
              <a:t>．为了纠正市场失灵问题对资源配置的负面影响，需要政府参与资源配置</a:t>
            </a:r>
          </a:p>
          <a:p>
            <a:pPr>
              <a:lnSpc>
                <a:spcPct val="150000"/>
              </a:lnSpc>
            </a:pPr>
            <a:r>
              <a:rPr lang="en-US" altLang="zh-CN" sz="2400" dirty="0">
                <a:solidFill>
                  <a:schemeClr val="bg1"/>
                </a:solidFill>
              </a:rPr>
              <a:t>D</a:t>
            </a:r>
            <a:r>
              <a:rPr lang="zh-CN" altLang="en-US" sz="2400" dirty="0">
                <a:solidFill>
                  <a:schemeClr val="bg1"/>
                </a:solidFill>
              </a:rPr>
              <a:t>．随着经济的不断增长，文化、教育、福利等财政支出增长率将超过国内生产总值的增长率</a:t>
            </a:r>
          </a:p>
          <a:p>
            <a:pPr>
              <a:lnSpc>
                <a:spcPct val="150000"/>
              </a:lnSpc>
            </a:pPr>
            <a:r>
              <a:rPr lang="en-US" altLang="zh-CN" sz="2400" dirty="0">
                <a:solidFill>
                  <a:schemeClr val="bg1"/>
                </a:solidFill>
              </a:rPr>
              <a:t>E</a:t>
            </a:r>
            <a:r>
              <a:rPr lang="zh-CN" altLang="en-US" sz="2400" dirty="0">
                <a:solidFill>
                  <a:schemeClr val="bg1"/>
                </a:solidFill>
              </a:rPr>
              <a:t>．财政支出水平随着税收收入的增长而逐渐上升</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10488047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09833"/>
          </a:xfrm>
          <a:prstGeom prst="rect">
            <a:avLst/>
          </a:prstGeom>
          <a:noFill/>
        </p:spPr>
        <p:txBody>
          <a:bodyPr wrap="square" rtlCol="0" anchor="t">
            <a:spAutoFit/>
          </a:bodyPr>
          <a:lstStyle/>
          <a:p>
            <a:pPr>
              <a:lnSpc>
                <a:spcPct val="150000"/>
              </a:lnSpc>
            </a:pP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．下列经济理论中，属于财政支出规模增长理论的有</a:t>
            </a:r>
            <a:r>
              <a:rPr lang="en-US" altLang="zh-CN" sz="2400" dirty="0">
                <a:solidFill>
                  <a:schemeClr val="bg1"/>
                </a:solidFill>
              </a:rPr>
              <a:t>(   )</a:t>
            </a:r>
            <a:r>
              <a:rPr lang="zh-CN" altLang="en-US" sz="2400" dirty="0">
                <a:solidFill>
                  <a:schemeClr val="bg1"/>
                </a:solidFill>
              </a:rPr>
              <a:t>。</a:t>
            </a:r>
          </a:p>
          <a:p>
            <a:pPr>
              <a:lnSpc>
                <a:spcPct val="150000"/>
              </a:lnSpc>
            </a:pPr>
            <a:r>
              <a:rPr lang="en-US" altLang="zh-CN" sz="2400" dirty="0">
                <a:solidFill>
                  <a:schemeClr val="bg1"/>
                </a:solidFill>
              </a:rPr>
              <a:t>A</a:t>
            </a:r>
            <a:r>
              <a:rPr lang="zh-CN" altLang="en-US" sz="2400" dirty="0">
                <a:solidFill>
                  <a:schemeClr val="bg1"/>
                </a:solidFill>
              </a:rPr>
              <a:t>．梯度渐进增长理论</a:t>
            </a:r>
          </a:p>
          <a:p>
            <a:pPr>
              <a:lnSpc>
                <a:spcPct val="150000"/>
              </a:lnSpc>
            </a:pPr>
            <a:r>
              <a:rPr lang="en-US" altLang="zh-CN" sz="2400" dirty="0">
                <a:solidFill>
                  <a:schemeClr val="bg1"/>
                </a:solidFill>
              </a:rPr>
              <a:t>B</a:t>
            </a:r>
            <a:r>
              <a:rPr lang="zh-CN" altLang="en-US" sz="2400" dirty="0">
                <a:solidFill>
                  <a:schemeClr val="bg1"/>
                </a:solidFill>
              </a:rPr>
              <a:t>．非均衡增长理论</a:t>
            </a:r>
          </a:p>
          <a:p>
            <a:pPr>
              <a:lnSpc>
                <a:spcPct val="150000"/>
              </a:lnSpc>
            </a:pPr>
            <a:r>
              <a:rPr lang="en-US" altLang="zh-CN" sz="2400" dirty="0">
                <a:solidFill>
                  <a:schemeClr val="bg1"/>
                </a:solidFill>
              </a:rPr>
              <a:t>C</a:t>
            </a:r>
            <a:r>
              <a:rPr lang="zh-CN" altLang="en-US" sz="2400" dirty="0">
                <a:solidFill>
                  <a:schemeClr val="bg1"/>
                </a:solidFill>
              </a:rPr>
              <a:t>．政府活动扩张法则</a:t>
            </a:r>
          </a:p>
          <a:p>
            <a:pPr>
              <a:lnSpc>
                <a:spcPct val="150000"/>
              </a:lnSpc>
            </a:pPr>
            <a:r>
              <a:rPr lang="en-US" altLang="zh-CN" sz="2400" dirty="0">
                <a:solidFill>
                  <a:schemeClr val="bg1"/>
                </a:solidFill>
              </a:rPr>
              <a:t>D</a:t>
            </a:r>
            <a:r>
              <a:rPr lang="zh-CN" altLang="en-US" sz="2400" dirty="0">
                <a:solidFill>
                  <a:schemeClr val="bg1"/>
                </a:solidFill>
              </a:rPr>
              <a:t>．内生增长理论</a:t>
            </a:r>
          </a:p>
          <a:p>
            <a:pPr>
              <a:lnSpc>
                <a:spcPct val="150000"/>
              </a:lnSpc>
            </a:pPr>
            <a:r>
              <a:rPr lang="en-US" altLang="zh-CN" sz="2400" dirty="0">
                <a:solidFill>
                  <a:schemeClr val="bg1"/>
                </a:solidFill>
              </a:rPr>
              <a:t>E</a:t>
            </a:r>
            <a:r>
              <a:rPr lang="zh-CN" altLang="en-US" sz="2400" dirty="0">
                <a:solidFill>
                  <a:schemeClr val="bg1"/>
                </a:solidFill>
              </a:rPr>
              <a:t>．经济发展阶段增长理论</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3959860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4" y="953770"/>
            <a:ext cx="8086237" cy="2242409"/>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、掌握公共物品的特征</a:t>
            </a:r>
            <a:r>
              <a:rPr lang="zh-CN" altLang="en-US" sz="2400" dirty="0">
                <a:solidFill>
                  <a:srgbClr val="FF0000"/>
                </a:solidFill>
              </a:rPr>
              <a:t>（重点）</a:t>
            </a:r>
            <a:endParaRPr lang="en-US" altLang="zh-CN" sz="2400" dirty="0">
              <a:solidFill>
                <a:srgbClr val="FF0000"/>
              </a:solidFill>
            </a:endParaRPr>
          </a:p>
          <a:p>
            <a:pPr>
              <a:lnSpc>
                <a:spcPct val="150000"/>
              </a:lnSpc>
            </a:pPr>
            <a:r>
              <a:rPr lang="zh-CN" altLang="en-US" sz="2400" dirty="0">
                <a:solidFill>
                  <a:schemeClr val="bg1"/>
                </a:solidFill>
              </a:rPr>
              <a:t>受益的非排他性与取得方式的非竞争性</a:t>
            </a:r>
            <a:endParaRPr lang="en-US" altLang="zh-CN" sz="2400" dirty="0">
              <a:solidFill>
                <a:schemeClr val="bg1"/>
              </a:solidFill>
            </a:endParaRPr>
          </a:p>
          <a:p>
            <a:pPr>
              <a:lnSpc>
                <a:spcPct val="150000"/>
              </a:lnSpc>
            </a:pPr>
            <a:r>
              <a:rPr lang="zh-CN" altLang="en-US" sz="2400" dirty="0">
                <a:solidFill>
                  <a:schemeClr val="bg1"/>
                </a:solidFill>
                <a:sym typeface="+mn-ea"/>
              </a:rPr>
              <a:t>二、公共物品的需求显示</a:t>
            </a:r>
            <a:endParaRPr lang="en-US" altLang="zh-CN" sz="2400" dirty="0">
              <a:solidFill>
                <a:schemeClr val="bg1"/>
              </a:solidFill>
              <a:sym typeface="+mn-ea"/>
            </a:endParaRPr>
          </a:p>
          <a:p>
            <a:pPr>
              <a:lnSpc>
                <a:spcPct val="150000"/>
              </a:lnSpc>
            </a:pPr>
            <a:r>
              <a:rPr lang="zh-CN" altLang="en-US" sz="2400" dirty="0">
                <a:solidFill>
                  <a:schemeClr val="bg1"/>
                </a:solidFill>
                <a:sym typeface="+mn-ea"/>
              </a:rPr>
              <a:t>通过具有强制性的政治交易实现的。</a:t>
            </a:r>
            <a:endParaRPr lang="en-US" sz="2400" dirty="0">
              <a:solidFill>
                <a:schemeClr val="bg1"/>
              </a:solidFill>
              <a:sym typeface="+mn-ea"/>
            </a:endParaRPr>
          </a:p>
        </p:txBody>
      </p:sp>
    </p:spTree>
    <p:extLst>
      <p:ext uri="{BB962C8B-B14F-4D97-AF65-F5344CB8AC3E}">
        <p14:creationId xmlns:p14="http://schemas.microsoft.com/office/powerpoint/2010/main" val="3599879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350404"/>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第十三章  财政收入</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r>
              <a:rPr lang="zh-CN" altLang="en-US" sz="2400" dirty="0">
                <a:solidFill>
                  <a:schemeClr val="bg1"/>
                </a:solidFill>
              </a:rPr>
              <a:t>理解财政收入、税收、财政集中度和宏观税负，掌握财政收入的形式及特征和税负转嫁的原理，理解我国中央政府债务和地方政府债务管理制度的内容，辨别一国宏观税负水平的影响因素。</a:t>
            </a:r>
          </a:p>
        </p:txBody>
      </p:sp>
    </p:spTree>
    <p:extLst>
      <p:ext uri="{BB962C8B-B14F-4D97-AF65-F5344CB8AC3E}">
        <p14:creationId xmlns:p14="http://schemas.microsoft.com/office/powerpoint/2010/main" val="27681380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1239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第一节  财政收入的含义与分类</a:t>
            </a:r>
            <a:endParaRPr lang="en-US" altLang="zh-CN" sz="2400" dirty="0">
              <a:solidFill>
                <a:schemeClr val="bg1"/>
              </a:solidFill>
            </a:endParaRPr>
          </a:p>
          <a:p>
            <a:pPr fontAlgn="base" latinLnBrk="1">
              <a:lnSpc>
                <a:spcPct val="150000"/>
              </a:lnSpc>
            </a:pPr>
            <a:r>
              <a:rPr lang="zh-CN" altLang="en-US" sz="2400" dirty="0">
                <a:solidFill>
                  <a:schemeClr val="bg1"/>
                </a:solidFill>
              </a:rPr>
              <a:t>一、财政收入的含义</a:t>
            </a:r>
            <a:endParaRPr lang="en-US" altLang="zh-CN" sz="2400" dirty="0">
              <a:solidFill>
                <a:schemeClr val="bg1"/>
              </a:solidFill>
            </a:endParaRPr>
          </a:p>
          <a:p>
            <a:pPr fontAlgn="base" latinLnBrk="1">
              <a:lnSpc>
                <a:spcPct val="150000"/>
              </a:lnSpc>
            </a:pPr>
            <a:r>
              <a:rPr lang="zh-CN" altLang="en-US" sz="2400" dirty="0">
                <a:solidFill>
                  <a:schemeClr val="bg1"/>
                </a:solidFill>
              </a:rPr>
              <a:t>财政收入，是指政府为履行其职能，实施</a:t>
            </a:r>
            <a:endParaRPr lang="en-US" altLang="zh-CN" sz="2400" dirty="0">
              <a:solidFill>
                <a:schemeClr val="bg1"/>
              </a:solidFill>
            </a:endParaRPr>
          </a:p>
          <a:p>
            <a:pPr fontAlgn="base" latinLnBrk="1">
              <a:lnSpc>
                <a:spcPct val="150000"/>
              </a:lnSpc>
            </a:pPr>
            <a:r>
              <a:rPr lang="zh-CN" altLang="en-US" sz="2400" dirty="0">
                <a:solidFill>
                  <a:schemeClr val="bg1"/>
                </a:solidFill>
              </a:rPr>
              <a:t>公共政策和提供公共物品与服务需要而筹</a:t>
            </a:r>
            <a:endParaRPr lang="en-US" altLang="zh-CN" sz="2400" dirty="0">
              <a:solidFill>
                <a:schemeClr val="bg1"/>
              </a:solidFill>
            </a:endParaRPr>
          </a:p>
          <a:p>
            <a:pPr fontAlgn="base" latinLnBrk="1">
              <a:lnSpc>
                <a:spcPct val="150000"/>
              </a:lnSpc>
            </a:pPr>
            <a:r>
              <a:rPr lang="zh-CN" altLang="en-US" sz="2400" dirty="0">
                <a:solidFill>
                  <a:schemeClr val="bg1"/>
                </a:solidFill>
              </a:rPr>
              <a:t>集一切资金的总和。财政收入表现为政府</a:t>
            </a:r>
            <a:endParaRPr lang="en-US" altLang="zh-CN" sz="2400" dirty="0">
              <a:solidFill>
                <a:schemeClr val="bg1"/>
              </a:solidFill>
            </a:endParaRPr>
          </a:p>
          <a:p>
            <a:pPr fontAlgn="base" latinLnBrk="1">
              <a:lnSpc>
                <a:spcPct val="150000"/>
              </a:lnSpc>
            </a:pPr>
            <a:r>
              <a:rPr lang="zh-CN" altLang="en-US" sz="2400" dirty="0">
                <a:solidFill>
                  <a:schemeClr val="bg1"/>
                </a:solidFill>
              </a:rPr>
              <a:t>部门在一定时期内所取得的货币收入。</a:t>
            </a:r>
          </a:p>
          <a:p>
            <a:pPr fontAlgn="base" latinLnBrk="1">
              <a:lnSpc>
                <a:spcPct val="150000"/>
              </a:lnSpc>
            </a:pPr>
            <a:r>
              <a:rPr lang="zh-CN" altLang="en-US" sz="2400" dirty="0">
                <a:solidFill>
                  <a:schemeClr val="bg1"/>
                </a:solidFill>
              </a:rPr>
              <a:t>财政收入是衡量一国政府财力的重要指标，政府在社会经济活动中提供公共物品和服务的范围和数量，在很大程度上取决于财政收入的充裕状况。</a:t>
            </a:r>
          </a:p>
        </p:txBody>
      </p:sp>
      <p:pic>
        <p:nvPicPr>
          <p:cNvPr id="8" name="图片 7">
            <a:extLst>
              <a:ext uri="{FF2B5EF4-FFF2-40B4-BE49-F238E27FC236}">
                <a16:creationId xmlns:a16="http://schemas.microsoft.com/office/drawing/2014/main" id="{8A639E79-FC6B-4560-BA4E-9D8D44AD84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52665" y="689503"/>
            <a:ext cx="3810000" cy="3676650"/>
          </a:xfrm>
          <a:prstGeom prst="rect">
            <a:avLst/>
          </a:prstGeom>
        </p:spPr>
      </p:pic>
    </p:spTree>
    <p:extLst>
      <p:ext uri="{BB962C8B-B14F-4D97-AF65-F5344CB8AC3E}">
        <p14:creationId xmlns:p14="http://schemas.microsoft.com/office/powerpoint/2010/main" val="16130971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524315"/>
          </a:xfrm>
          <a:prstGeom prst="rect">
            <a:avLst/>
          </a:prstGeom>
          <a:noFill/>
        </p:spPr>
        <p:txBody>
          <a:bodyPr wrap="square" rtlCol="0" anchor="t">
            <a:spAutoFit/>
          </a:bodyPr>
          <a:lstStyle/>
          <a:p>
            <a:pPr fontAlgn="base" latinLnBrk="1"/>
            <a:endParaRPr lang="en-US" altLang="zh-CN" sz="2400" dirty="0">
              <a:solidFill>
                <a:schemeClr val="bg1"/>
              </a:solidFill>
            </a:endParaRPr>
          </a:p>
          <a:p>
            <a:pPr fontAlgn="base" latinLnBrk="1"/>
            <a:r>
              <a:rPr lang="zh-CN" altLang="en-US" sz="2400" dirty="0">
                <a:solidFill>
                  <a:schemeClr val="bg1"/>
                </a:solidFill>
              </a:rPr>
              <a:t>二、政府收入的分类</a:t>
            </a:r>
            <a:r>
              <a:rPr lang="zh-CN" altLang="en-US" sz="2400" dirty="0">
                <a:solidFill>
                  <a:srgbClr val="FF0000"/>
                </a:solidFill>
              </a:rPr>
              <a:t>（重点）</a:t>
            </a:r>
            <a:endParaRPr lang="en-US" altLang="zh-CN" sz="2400" dirty="0">
              <a:solidFill>
                <a:srgbClr val="FF0000"/>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en-US" altLang="zh-CN" sz="2400" dirty="0">
              <a:solidFill>
                <a:schemeClr val="bg1"/>
              </a:solidFill>
            </a:endParaRPr>
          </a:p>
          <a:p>
            <a:pPr fontAlgn="base" latinLnBrk="1"/>
            <a:r>
              <a:rPr lang="en-US" altLang="zh-CN" sz="2400" dirty="0">
                <a:solidFill>
                  <a:schemeClr val="bg1"/>
                </a:solidFill>
              </a:rPr>
              <a:t>2</a:t>
            </a:r>
            <a:r>
              <a:rPr lang="zh-CN" altLang="en-US" sz="2400" dirty="0">
                <a:solidFill>
                  <a:schemeClr val="bg1"/>
                </a:solidFill>
              </a:rPr>
              <a:t>、社会缴款</a:t>
            </a:r>
            <a:endParaRPr lang="en-US" altLang="zh-CN" sz="2400" dirty="0">
              <a:solidFill>
                <a:schemeClr val="bg1"/>
              </a:solidFill>
            </a:endParaRPr>
          </a:p>
          <a:p>
            <a:pPr fontAlgn="base" latinLnBrk="1"/>
            <a:r>
              <a:rPr lang="en-US" altLang="zh-CN" sz="2400" dirty="0">
                <a:solidFill>
                  <a:schemeClr val="bg1"/>
                </a:solidFill>
              </a:rPr>
              <a:t>3</a:t>
            </a:r>
            <a:r>
              <a:rPr lang="zh-CN" altLang="en-US" sz="2400" dirty="0">
                <a:solidFill>
                  <a:schemeClr val="bg1"/>
                </a:solidFill>
              </a:rPr>
              <a:t>、赠与收入</a:t>
            </a:r>
            <a:endParaRPr lang="en-US" altLang="zh-CN" sz="2400" dirty="0">
              <a:solidFill>
                <a:schemeClr val="bg1"/>
              </a:solidFill>
            </a:endParaRPr>
          </a:p>
          <a:p>
            <a:pPr fontAlgn="base" latinLnBrk="1"/>
            <a:r>
              <a:rPr lang="en-US" altLang="zh-CN" sz="2400" dirty="0">
                <a:solidFill>
                  <a:schemeClr val="bg1"/>
                </a:solidFill>
              </a:rPr>
              <a:t>4</a:t>
            </a:r>
            <a:r>
              <a:rPr lang="zh-CN" altLang="en-US" sz="2400" dirty="0">
                <a:solidFill>
                  <a:schemeClr val="bg1"/>
                </a:solidFill>
              </a:rPr>
              <a:t>、其他收入</a:t>
            </a:r>
            <a:endParaRPr lang="en-US" altLang="zh-CN" sz="2400" dirty="0">
              <a:solidFill>
                <a:schemeClr val="bg1"/>
              </a:solidFill>
            </a:endParaRPr>
          </a:p>
          <a:p>
            <a:pPr fontAlgn="base" latinLnBrk="1"/>
            <a:r>
              <a:rPr lang="zh-CN" altLang="en-US" sz="2400" dirty="0">
                <a:solidFill>
                  <a:schemeClr val="bg1"/>
                </a:solidFill>
              </a:rPr>
              <a:t>我国的情况（最新）</a:t>
            </a:r>
            <a:endParaRPr lang="en-US" altLang="zh-CN" sz="2400" dirty="0">
              <a:solidFill>
                <a:schemeClr val="bg1"/>
              </a:solidFill>
            </a:endParaRPr>
          </a:p>
        </p:txBody>
      </p:sp>
      <p:pic>
        <p:nvPicPr>
          <p:cNvPr id="8" name="图片 7">
            <a:extLst>
              <a:ext uri="{FF2B5EF4-FFF2-40B4-BE49-F238E27FC236}">
                <a16:creationId xmlns:a16="http://schemas.microsoft.com/office/drawing/2014/main" id="{112CA496-C9D0-4B47-A49C-CCFBD7CB26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9805" y="1947767"/>
            <a:ext cx="10008537" cy="1832803"/>
          </a:xfrm>
          <a:prstGeom prst="rect">
            <a:avLst/>
          </a:prstGeom>
        </p:spPr>
      </p:pic>
    </p:spTree>
    <p:extLst>
      <p:ext uri="{BB962C8B-B14F-4D97-AF65-F5344CB8AC3E}">
        <p14:creationId xmlns:p14="http://schemas.microsoft.com/office/powerpoint/2010/main" val="12873870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79794" y="942453"/>
            <a:ext cx="7788910" cy="6117829"/>
          </a:xfrm>
          <a:prstGeom prst="rect">
            <a:avLst/>
          </a:prstGeom>
          <a:noFill/>
        </p:spPr>
        <p:txBody>
          <a:bodyPr wrap="square" rtlCol="0" anchor="t">
            <a:spAutoFit/>
          </a:bodyPr>
          <a:lstStyle/>
          <a:p>
            <a:pPr>
              <a:lnSpc>
                <a:spcPct val="150000"/>
              </a:lnSpc>
            </a:pPr>
            <a:r>
              <a:rPr lang="zh-CN" altLang="en-US" sz="2400" dirty="0">
                <a:solidFill>
                  <a:schemeClr val="bg1"/>
                </a:solidFill>
              </a:rPr>
              <a:t>三．衡量财政收入的不同口径</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、最小口径</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、较大一些的口径（最常用）</a:t>
            </a:r>
            <a:r>
              <a:rPr lang="zh-CN" altLang="en-US" sz="2400" dirty="0">
                <a:solidFill>
                  <a:srgbClr val="FF0000"/>
                </a:solidFill>
              </a:rPr>
              <a:t>（重点）</a:t>
            </a:r>
            <a:endParaRPr lang="en-US" altLang="zh-CN" sz="2400" dirty="0">
              <a:solidFill>
                <a:srgbClr val="FF0000"/>
              </a:solidFill>
            </a:endParaRPr>
          </a:p>
          <a:p>
            <a:pPr>
              <a:lnSpc>
                <a:spcPct val="150000"/>
              </a:lnSpc>
            </a:pPr>
            <a:r>
              <a:rPr lang="en-US" altLang="zh-CN" sz="2400" dirty="0">
                <a:solidFill>
                  <a:schemeClr val="bg1"/>
                </a:solidFill>
              </a:rPr>
              <a:t>3</a:t>
            </a:r>
            <a:r>
              <a:rPr lang="zh-CN" altLang="en-US" sz="2400" dirty="0">
                <a:solidFill>
                  <a:schemeClr val="bg1"/>
                </a:solidFill>
              </a:rPr>
              <a:t>、再大一点的口径</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、最大口径</a:t>
            </a:r>
            <a:endParaRPr lang="en-US" altLang="zh-CN" sz="2400" dirty="0">
              <a:solidFill>
                <a:schemeClr val="bg1"/>
              </a:solidFill>
            </a:endParaRPr>
          </a:p>
          <a:p>
            <a:pPr>
              <a:lnSpc>
                <a:spcPct val="150000"/>
              </a:lnSpc>
            </a:pPr>
            <a:r>
              <a:rPr lang="zh-CN" altLang="en-US" sz="2400" dirty="0">
                <a:solidFill>
                  <a:schemeClr val="bg1"/>
                </a:solidFill>
              </a:rPr>
              <a:t>四．财政集中度与宏观税负</a:t>
            </a:r>
            <a:endParaRPr lang="en-US" altLang="zh-CN" sz="2400" dirty="0">
              <a:solidFill>
                <a:schemeClr val="bg1"/>
              </a:solidFill>
            </a:endParaRPr>
          </a:p>
          <a:p>
            <a:pPr fontAlgn="base" latinLnBrk="1">
              <a:lnSpc>
                <a:spcPct val="150000"/>
              </a:lnSpc>
            </a:pPr>
            <a:r>
              <a:rPr lang="en-US" altLang="zh-CN" sz="2400" dirty="0">
                <a:solidFill>
                  <a:schemeClr val="bg1"/>
                </a:solidFill>
              </a:rPr>
              <a:t>(</a:t>
            </a:r>
            <a:r>
              <a:rPr lang="zh-CN" altLang="en-US" sz="2400" dirty="0">
                <a:solidFill>
                  <a:schemeClr val="bg1"/>
                </a:solidFill>
              </a:rPr>
              <a:t>一</a:t>
            </a:r>
            <a:r>
              <a:rPr lang="en-US" altLang="zh-CN" sz="2400" dirty="0">
                <a:solidFill>
                  <a:schemeClr val="bg1"/>
                </a:solidFill>
              </a:rPr>
              <a:t>)</a:t>
            </a:r>
            <a:r>
              <a:rPr lang="zh-CN" altLang="en-US" sz="2400" dirty="0">
                <a:solidFill>
                  <a:schemeClr val="bg1"/>
                </a:solidFill>
              </a:rPr>
              <a:t>财政集中度及其度量</a:t>
            </a:r>
          </a:p>
          <a:p>
            <a:pPr>
              <a:lnSpc>
                <a:spcPct val="150000"/>
              </a:lnSpc>
            </a:pPr>
            <a:r>
              <a:rPr lang="en-US" altLang="zh-CN" sz="2400" dirty="0">
                <a:solidFill>
                  <a:schemeClr val="bg1"/>
                </a:solidFill>
              </a:rPr>
              <a:t>1</a:t>
            </a:r>
            <a:r>
              <a:rPr lang="zh-CN" altLang="en-US" sz="2400" dirty="0">
                <a:solidFill>
                  <a:schemeClr val="bg1"/>
                </a:solidFill>
              </a:rPr>
              <a:t>、概念：财政集中度，通俗地称为宏观税负，是指国家通过各种形式，从国民经济收支环流中截取并运用的资金占国民经济总量的比重。</a:t>
            </a:r>
          </a:p>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38681468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67252" y="889843"/>
            <a:ext cx="7788910" cy="4458400"/>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、衡量宏观税负的口径： 从小到大分别是：</a:t>
            </a:r>
          </a:p>
          <a:p>
            <a:pPr fontAlgn="base" latinLnBrk="1">
              <a:lnSpc>
                <a:spcPct val="150000"/>
              </a:lnSpc>
            </a:pPr>
            <a:r>
              <a:rPr lang="zh-CN" altLang="en-US" sz="2400" dirty="0">
                <a:solidFill>
                  <a:schemeClr val="bg1"/>
                </a:solidFill>
              </a:rPr>
              <a:t>①税收收入占 </a:t>
            </a:r>
            <a:r>
              <a:rPr lang="en-US" altLang="zh-CN" sz="2400" dirty="0">
                <a:solidFill>
                  <a:schemeClr val="bg1"/>
                </a:solidFill>
              </a:rPr>
              <a:t>GDP </a:t>
            </a:r>
            <a:r>
              <a:rPr lang="zh-CN" altLang="en-US" sz="2400" dirty="0">
                <a:solidFill>
                  <a:schemeClr val="bg1"/>
                </a:solidFill>
              </a:rPr>
              <a:t>的比重。</a:t>
            </a:r>
            <a:r>
              <a:rPr lang="en-US" altLang="zh-CN" sz="2400" dirty="0">
                <a:solidFill>
                  <a:schemeClr val="bg1"/>
                </a:solidFill>
              </a:rPr>
              <a:t>2016 </a:t>
            </a:r>
            <a:r>
              <a:rPr lang="zh-CN" altLang="en-US" sz="2400" dirty="0">
                <a:solidFill>
                  <a:schemeClr val="bg1"/>
                </a:solidFill>
              </a:rPr>
              <a:t>年我国税收收入占当年 </a:t>
            </a:r>
            <a:r>
              <a:rPr lang="en-US" altLang="zh-CN" sz="2400" dirty="0">
                <a:solidFill>
                  <a:schemeClr val="bg1"/>
                </a:solidFill>
              </a:rPr>
              <a:t>GDP </a:t>
            </a:r>
            <a:r>
              <a:rPr lang="zh-CN" altLang="en-US" sz="2400" dirty="0">
                <a:solidFill>
                  <a:schemeClr val="bg1"/>
                </a:solidFill>
              </a:rPr>
              <a:t>的比重为 </a:t>
            </a:r>
            <a:r>
              <a:rPr lang="en-US" altLang="zh-CN" sz="2400" dirty="0">
                <a:solidFill>
                  <a:schemeClr val="bg1"/>
                </a:solidFill>
              </a:rPr>
              <a:t>17.5%</a:t>
            </a:r>
          </a:p>
          <a:p>
            <a:pPr fontAlgn="base" latinLnBrk="1">
              <a:lnSpc>
                <a:spcPct val="150000"/>
              </a:lnSpc>
            </a:pPr>
            <a:r>
              <a:rPr lang="en-US" altLang="zh-CN" sz="2400" dirty="0">
                <a:solidFill>
                  <a:schemeClr val="bg1"/>
                </a:solidFill>
              </a:rPr>
              <a:t>②</a:t>
            </a:r>
            <a:r>
              <a:rPr lang="zh-CN" altLang="en-US" sz="2400" dirty="0">
                <a:solidFill>
                  <a:schemeClr val="bg1"/>
                </a:solidFill>
              </a:rPr>
              <a:t>财政收入</a:t>
            </a:r>
            <a:r>
              <a:rPr lang="en-US" altLang="zh-CN" sz="2400" dirty="0">
                <a:solidFill>
                  <a:schemeClr val="bg1"/>
                </a:solidFill>
              </a:rPr>
              <a:t>(</a:t>
            </a:r>
            <a:r>
              <a:rPr lang="zh-CN" altLang="en-US" sz="2400" dirty="0">
                <a:solidFill>
                  <a:schemeClr val="bg1"/>
                </a:solidFill>
              </a:rPr>
              <a:t>一般预算收入</a:t>
            </a:r>
            <a:r>
              <a:rPr lang="en-US" altLang="zh-CN" sz="2400" dirty="0">
                <a:solidFill>
                  <a:schemeClr val="bg1"/>
                </a:solidFill>
              </a:rPr>
              <a:t>)</a:t>
            </a:r>
            <a:r>
              <a:rPr lang="zh-CN" altLang="en-US" sz="2400" dirty="0">
                <a:solidFill>
                  <a:schemeClr val="bg1"/>
                </a:solidFill>
              </a:rPr>
              <a:t>占 </a:t>
            </a:r>
            <a:r>
              <a:rPr lang="en-US" altLang="zh-CN" sz="2400" dirty="0">
                <a:solidFill>
                  <a:schemeClr val="bg1"/>
                </a:solidFill>
              </a:rPr>
              <a:t>GDP </a:t>
            </a:r>
            <a:r>
              <a:rPr lang="zh-CN" altLang="en-US" sz="2400" dirty="0">
                <a:solidFill>
                  <a:schemeClr val="bg1"/>
                </a:solidFill>
              </a:rPr>
              <a:t>的比重</a:t>
            </a:r>
            <a:r>
              <a:rPr lang="en-US" altLang="zh-CN" sz="2400" dirty="0">
                <a:solidFill>
                  <a:schemeClr val="bg1"/>
                </a:solidFill>
              </a:rPr>
              <a:t>;</a:t>
            </a:r>
          </a:p>
          <a:p>
            <a:pPr fontAlgn="base" latinLnBrk="1">
              <a:lnSpc>
                <a:spcPct val="150000"/>
              </a:lnSpc>
            </a:pPr>
            <a:r>
              <a:rPr lang="en-US" altLang="zh-CN" sz="2400" dirty="0">
                <a:solidFill>
                  <a:schemeClr val="bg1"/>
                </a:solidFill>
              </a:rPr>
              <a:t>③</a:t>
            </a:r>
            <a:r>
              <a:rPr lang="zh-CN" altLang="en-US" sz="2400" dirty="0">
                <a:solidFill>
                  <a:schemeClr val="bg1"/>
                </a:solidFill>
              </a:rPr>
              <a:t>财政收入</a:t>
            </a:r>
            <a:r>
              <a:rPr lang="en-US" altLang="zh-CN" sz="2400" dirty="0">
                <a:solidFill>
                  <a:schemeClr val="bg1"/>
                </a:solidFill>
              </a:rPr>
              <a:t>(</a:t>
            </a:r>
            <a:r>
              <a:rPr lang="zh-CN" altLang="en-US" sz="2400" dirty="0">
                <a:solidFill>
                  <a:schemeClr val="bg1"/>
                </a:solidFill>
              </a:rPr>
              <a:t>一般预算收入</a:t>
            </a:r>
            <a:r>
              <a:rPr lang="en-US" altLang="zh-CN" sz="2400" dirty="0">
                <a:solidFill>
                  <a:schemeClr val="bg1"/>
                </a:solidFill>
              </a:rPr>
              <a:t>)</a:t>
            </a:r>
            <a:r>
              <a:rPr lang="zh-CN" altLang="en-US" sz="2400" dirty="0">
                <a:solidFill>
                  <a:schemeClr val="bg1"/>
                </a:solidFill>
              </a:rPr>
              <a:t>加政府性基金收入、国有资本经营预算收入、社会保障基金收入后的合计占 </a:t>
            </a:r>
            <a:r>
              <a:rPr lang="en-US" altLang="zh-CN" sz="2400" dirty="0">
                <a:solidFill>
                  <a:schemeClr val="bg1"/>
                </a:solidFill>
              </a:rPr>
              <a:t>GDP </a:t>
            </a:r>
            <a:r>
              <a:rPr lang="zh-CN" altLang="en-US" sz="2400" dirty="0">
                <a:solidFill>
                  <a:schemeClr val="bg1"/>
                </a:solidFill>
              </a:rPr>
              <a:t>的比重 。</a:t>
            </a:r>
            <a:endParaRPr lang="en-US" altLang="zh-CN" sz="2400" dirty="0">
              <a:solidFill>
                <a:schemeClr val="bg1"/>
              </a:solidFill>
            </a:endParaRPr>
          </a:p>
          <a:p>
            <a:pPr fontAlgn="base" latinLnBrk="1">
              <a:lnSpc>
                <a:spcPct val="150000"/>
              </a:lnSpc>
            </a:pPr>
            <a:r>
              <a:rPr lang="zh-CN" altLang="en-US" sz="2400" dirty="0">
                <a:solidFill>
                  <a:schemeClr val="bg1"/>
                </a:solidFill>
              </a:rPr>
              <a:t>（二）当前我国的宏观税负水平及其合理性评估</a:t>
            </a:r>
          </a:p>
        </p:txBody>
      </p:sp>
    </p:spTree>
    <p:extLst>
      <p:ext uri="{BB962C8B-B14F-4D97-AF65-F5344CB8AC3E}">
        <p14:creationId xmlns:p14="http://schemas.microsoft.com/office/powerpoint/2010/main" val="7352853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339650"/>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【2018 </a:t>
            </a:r>
            <a:r>
              <a:rPr lang="zh-CN" altLang="en-US" sz="2400" dirty="0">
                <a:solidFill>
                  <a:schemeClr val="bg1"/>
                </a:solidFill>
              </a:rPr>
              <a:t>年真题：单选题</a:t>
            </a:r>
            <a:r>
              <a:rPr lang="en-US" altLang="zh-CN" sz="2400" dirty="0">
                <a:solidFill>
                  <a:schemeClr val="bg1"/>
                </a:solidFill>
              </a:rPr>
              <a:t>】</a:t>
            </a:r>
            <a:r>
              <a:rPr lang="zh-CN" altLang="en-US" sz="2400" dirty="0">
                <a:solidFill>
                  <a:schemeClr val="bg1"/>
                </a:solidFill>
              </a:rPr>
              <a:t>下列指标中，不属于衡量宏观税负指标的是</a:t>
            </a:r>
            <a:r>
              <a:rPr lang="en-US" altLang="zh-CN" sz="2400" dirty="0">
                <a:solidFill>
                  <a:schemeClr val="bg1"/>
                </a:solidFill>
              </a:rPr>
              <a:t>(     )</a:t>
            </a:r>
            <a:r>
              <a:rPr lang="zh-CN" altLang="en-US" sz="2400" dirty="0">
                <a:solidFill>
                  <a:schemeClr val="bg1"/>
                </a:solidFill>
              </a:rPr>
              <a:t>。</a:t>
            </a:r>
          </a:p>
          <a:p>
            <a:pPr fontAlgn="base" latinLnBrk="1">
              <a:lnSpc>
                <a:spcPct val="150000"/>
              </a:lnSpc>
            </a:pPr>
            <a:r>
              <a:rPr lang="en-US" altLang="zh-CN" sz="2400" dirty="0">
                <a:solidFill>
                  <a:schemeClr val="bg1"/>
                </a:solidFill>
              </a:rPr>
              <a:t>A.</a:t>
            </a:r>
            <a:r>
              <a:rPr lang="zh-CN" altLang="en-US" sz="2400" dirty="0">
                <a:solidFill>
                  <a:schemeClr val="bg1"/>
                </a:solidFill>
              </a:rPr>
              <a:t>财政收入</a:t>
            </a:r>
            <a:r>
              <a:rPr lang="en-US" altLang="zh-CN" sz="2400" dirty="0">
                <a:solidFill>
                  <a:schemeClr val="bg1"/>
                </a:solidFill>
              </a:rPr>
              <a:t>(</a:t>
            </a:r>
            <a:r>
              <a:rPr lang="zh-CN" altLang="en-US" sz="2400" dirty="0">
                <a:solidFill>
                  <a:schemeClr val="bg1"/>
                </a:solidFill>
              </a:rPr>
              <a:t>一般预算收入</a:t>
            </a:r>
            <a:r>
              <a:rPr lang="en-US" altLang="zh-CN" sz="2400" dirty="0">
                <a:solidFill>
                  <a:schemeClr val="bg1"/>
                </a:solidFill>
              </a:rPr>
              <a:t>)</a:t>
            </a:r>
            <a:r>
              <a:rPr lang="zh-CN" altLang="en-US" sz="2400" dirty="0">
                <a:solidFill>
                  <a:schemeClr val="bg1"/>
                </a:solidFill>
              </a:rPr>
              <a:t>占 </a:t>
            </a:r>
            <a:r>
              <a:rPr lang="en-US" altLang="zh-CN" sz="2400" dirty="0">
                <a:solidFill>
                  <a:schemeClr val="bg1"/>
                </a:solidFill>
              </a:rPr>
              <a:t>GDP </a:t>
            </a:r>
            <a:r>
              <a:rPr lang="zh-CN" altLang="en-US" sz="2400" dirty="0">
                <a:solidFill>
                  <a:schemeClr val="bg1"/>
                </a:solidFill>
              </a:rPr>
              <a:t>的比重</a:t>
            </a:r>
          </a:p>
          <a:p>
            <a:pPr fontAlgn="base" latinLnBrk="1">
              <a:lnSpc>
                <a:spcPct val="150000"/>
              </a:lnSpc>
            </a:pPr>
            <a:r>
              <a:rPr lang="en-US" altLang="zh-CN" sz="2400" dirty="0">
                <a:solidFill>
                  <a:schemeClr val="bg1"/>
                </a:solidFill>
              </a:rPr>
              <a:t>B.</a:t>
            </a:r>
            <a:r>
              <a:rPr lang="zh-CN" altLang="en-US" sz="2400" dirty="0">
                <a:solidFill>
                  <a:schemeClr val="bg1"/>
                </a:solidFill>
              </a:rPr>
              <a:t>财政收入</a:t>
            </a:r>
            <a:r>
              <a:rPr lang="en-US" altLang="zh-CN" sz="2400" dirty="0">
                <a:solidFill>
                  <a:schemeClr val="bg1"/>
                </a:solidFill>
              </a:rPr>
              <a:t>(</a:t>
            </a:r>
            <a:r>
              <a:rPr lang="zh-CN" altLang="en-US" sz="2400" dirty="0">
                <a:solidFill>
                  <a:schemeClr val="bg1"/>
                </a:solidFill>
              </a:rPr>
              <a:t>一般预算收入</a:t>
            </a:r>
            <a:r>
              <a:rPr lang="en-US" altLang="zh-CN" sz="2400" dirty="0">
                <a:solidFill>
                  <a:schemeClr val="bg1"/>
                </a:solidFill>
              </a:rPr>
              <a:t>)</a:t>
            </a:r>
            <a:r>
              <a:rPr lang="zh-CN" altLang="en-US" sz="2400" dirty="0">
                <a:solidFill>
                  <a:schemeClr val="bg1"/>
                </a:solidFill>
              </a:rPr>
              <a:t>，政府性基金收入，国有资本经营预算收入与社会保障基金收入的总和占 </a:t>
            </a:r>
            <a:r>
              <a:rPr lang="en-US" altLang="zh-CN" sz="2400" dirty="0">
                <a:solidFill>
                  <a:schemeClr val="bg1"/>
                </a:solidFill>
              </a:rPr>
              <a:t>GDP </a:t>
            </a:r>
            <a:r>
              <a:rPr lang="zh-CN" altLang="en-US" sz="2400" dirty="0">
                <a:solidFill>
                  <a:schemeClr val="bg1"/>
                </a:solidFill>
              </a:rPr>
              <a:t>的比重</a:t>
            </a:r>
          </a:p>
          <a:p>
            <a:pPr fontAlgn="base" latinLnBrk="1">
              <a:lnSpc>
                <a:spcPct val="150000"/>
              </a:lnSpc>
            </a:pPr>
            <a:r>
              <a:rPr lang="en-US" altLang="zh-CN" sz="2400" dirty="0">
                <a:solidFill>
                  <a:schemeClr val="bg1"/>
                </a:solidFill>
              </a:rPr>
              <a:t>C.</a:t>
            </a:r>
            <a:r>
              <a:rPr lang="zh-CN" altLang="en-US" sz="2400" dirty="0">
                <a:solidFill>
                  <a:schemeClr val="bg1"/>
                </a:solidFill>
              </a:rPr>
              <a:t>税收收入占 </a:t>
            </a:r>
            <a:r>
              <a:rPr lang="en-US" altLang="zh-CN" sz="2400" dirty="0">
                <a:solidFill>
                  <a:schemeClr val="bg1"/>
                </a:solidFill>
              </a:rPr>
              <a:t>GDP </a:t>
            </a:r>
            <a:r>
              <a:rPr lang="zh-CN" altLang="en-US" sz="2400" dirty="0">
                <a:solidFill>
                  <a:schemeClr val="bg1"/>
                </a:solidFill>
              </a:rPr>
              <a:t>的比重</a:t>
            </a:r>
          </a:p>
          <a:p>
            <a:pPr fontAlgn="base" latinLnBrk="1">
              <a:lnSpc>
                <a:spcPct val="150000"/>
              </a:lnSpc>
            </a:pPr>
            <a:r>
              <a:rPr lang="en-US" altLang="zh-CN" sz="2400" dirty="0">
                <a:solidFill>
                  <a:schemeClr val="bg1"/>
                </a:solidFill>
              </a:rPr>
              <a:t>D.</a:t>
            </a:r>
            <a:r>
              <a:rPr lang="zh-CN" altLang="en-US" sz="2400" dirty="0">
                <a:solidFill>
                  <a:schemeClr val="bg1"/>
                </a:solidFill>
              </a:rPr>
              <a:t>财政支出占 </a:t>
            </a:r>
            <a:r>
              <a:rPr lang="en-US" altLang="zh-CN" sz="2400" dirty="0">
                <a:solidFill>
                  <a:schemeClr val="bg1"/>
                </a:solidFill>
              </a:rPr>
              <a:t>GDP </a:t>
            </a:r>
            <a:r>
              <a:rPr lang="zh-CN" altLang="en-US" sz="2400" dirty="0">
                <a:solidFill>
                  <a:schemeClr val="bg1"/>
                </a:solidFill>
              </a:rPr>
              <a:t>的比重</a:t>
            </a: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21506413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6555641"/>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第二节  税收</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r>
              <a:rPr lang="zh-CN" altLang="en-US" sz="2400" dirty="0">
                <a:solidFill>
                  <a:schemeClr val="bg1"/>
                </a:solidFill>
              </a:rPr>
              <a:t>一、税收的基本含义</a:t>
            </a:r>
            <a:endParaRPr lang="en-US" altLang="zh-CN" sz="2400" dirty="0">
              <a:solidFill>
                <a:schemeClr val="bg1"/>
              </a:solidFill>
            </a:endParaRPr>
          </a:p>
          <a:p>
            <a:pPr fontAlgn="base" latinLnBrk="1">
              <a:lnSpc>
                <a:spcPct val="150000"/>
              </a:lnSpc>
            </a:pPr>
            <a:r>
              <a:rPr lang="zh-CN" altLang="en-US" sz="2400" dirty="0">
                <a:solidFill>
                  <a:schemeClr val="bg1"/>
                </a:solidFill>
              </a:rPr>
              <a:t>税收是国家为实现其职能，凭借其政治</a:t>
            </a:r>
            <a:endParaRPr lang="en-US" altLang="zh-CN" sz="2400" dirty="0">
              <a:solidFill>
                <a:schemeClr val="bg1"/>
              </a:solidFill>
            </a:endParaRPr>
          </a:p>
          <a:p>
            <a:pPr fontAlgn="base" latinLnBrk="1">
              <a:lnSpc>
                <a:spcPct val="150000"/>
              </a:lnSpc>
            </a:pPr>
            <a:r>
              <a:rPr lang="zh-CN" altLang="en-US" sz="2400" dirty="0">
                <a:solidFill>
                  <a:schemeClr val="bg1"/>
                </a:solidFill>
              </a:rPr>
              <a:t>权利，依法参与单位和个人的财富分配，</a:t>
            </a:r>
            <a:endParaRPr lang="en-US" altLang="zh-CN" sz="2400" dirty="0">
              <a:solidFill>
                <a:schemeClr val="bg1"/>
              </a:solidFill>
            </a:endParaRPr>
          </a:p>
          <a:p>
            <a:pPr fontAlgn="base" latinLnBrk="1">
              <a:lnSpc>
                <a:spcPct val="150000"/>
              </a:lnSpc>
            </a:pPr>
            <a:r>
              <a:rPr lang="zh-CN" altLang="en-US" sz="2400" dirty="0">
                <a:solidFill>
                  <a:schemeClr val="bg1"/>
                </a:solidFill>
              </a:rPr>
              <a:t>强制、无偿地取得财政收入的一种形式。</a:t>
            </a:r>
            <a:endParaRPr lang="en-US" altLang="zh-CN" sz="2400" dirty="0">
              <a:solidFill>
                <a:schemeClr val="bg1"/>
              </a:solidFill>
            </a:endParaRPr>
          </a:p>
          <a:p>
            <a:pPr fontAlgn="base" latinLnBrk="1">
              <a:lnSpc>
                <a:spcPct val="150000"/>
              </a:lnSpc>
            </a:pPr>
            <a:r>
              <a:rPr lang="zh-CN" altLang="en-US" sz="2400" dirty="0">
                <a:solidFill>
                  <a:schemeClr val="bg1"/>
                </a:solidFill>
              </a:rPr>
              <a:t>二、税收的基本特征（</a:t>
            </a:r>
            <a:r>
              <a:rPr lang="en-US" altLang="zh-CN" sz="2400" dirty="0">
                <a:solidFill>
                  <a:schemeClr val="bg1"/>
                </a:solidFill>
              </a:rPr>
              <a:t>3</a:t>
            </a:r>
            <a:r>
              <a:rPr lang="zh-CN" altLang="en-US" sz="2400" dirty="0">
                <a:solidFill>
                  <a:schemeClr val="bg1"/>
                </a:solidFill>
              </a:rPr>
              <a:t>个）</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、强制性</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、无偿性</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、固定性</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endParaRPr lang="zh-CN" altLang="en-US" sz="2400" dirty="0">
              <a:solidFill>
                <a:schemeClr val="bg1"/>
              </a:solidFill>
            </a:endParaRPr>
          </a:p>
        </p:txBody>
      </p:sp>
      <p:pic>
        <p:nvPicPr>
          <p:cNvPr id="9" name="图片 8">
            <a:extLst>
              <a:ext uri="{FF2B5EF4-FFF2-40B4-BE49-F238E27FC236}">
                <a16:creationId xmlns:a16="http://schemas.microsoft.com/office/drawing/2014/main" id="{A15BB78F-E941-4CD2-B929-8DF8DA83D2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6189" y="717550"/>
            <a:ext cx="4916218" cy="3205644"/>
          </a:xfrm>
          <a:prstGeom prst="rect">
            <a:avLst/>
          </a:prstGeom>
        </p:spPr>
      </p:pic>
    </p:spTree>
    <p:extLst>
      <p:ext uri="{BB962C8B-B14F-4D97-AF65-F5344CB8AC3E}">
        <p14:creationId xmlns:p14="http://schemas.microsoft.com/office/powerpoint/2010/main" val="32173303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45840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三、拉弗曲线与征税的限度</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r>
              <a:rPr lang="zh-CN" altLang="en-US" sz="2400" dirty="0">
                <a:solidFill>
                  <a:schemeClr val="bg1"/>
                </a:solidFill>
              </a:rPr>
              <a:t>拉弗曲线是对税率与税收收入或经济增长</a:t>
            </a:r>
            <a:endParaRPr lang="en-US" altLang="zh-CN" sz="2400" dirty="0">
              <a:solidFill>
                <a:schemeClr val="bg1"/>
              </a:solidFill>
            </a:endParaRPr>
          </a:p>
          <a:p>
            <a:pPr fontAlgn="base" latinLnBrk="1">
              <a:lnSpc>
                <a:spcPct val="150000"/>
              </a:lnSpc>
            </a:pPr>
            <a:r>
              <a:rPr lang="zh-CN" altLang="en-US" sz="2400" dirty="0">
                <a:solidFill>
                  <a:schemeClr val="bg1"/>
                </a:solidFill>
              </a:rPr>
              <a:t>之间关系的形象描述，因其提出者为美国</a:t>
            </a:r>
            <a:endParaRPr lang="en-US" altLang="zh-CN" sz="2400" dirty="0">
              <a:solidFill>
                <a:schemeClr val="bg1"/>
              </a:solidFill>
            </a:endParaRPr>
          </a:p>
          <a:p>
            <a:pPr fontAlgn="base" latinLnBrk="1">
              <a:lnSpc>
                <a:spcPct val="150000"/>
              </a:lnSpc>
            </a:pPr>
            <a:r>
              <a:rPr lang="zh-CN" altLang="en-US" sz="2400" dirty="0">
                <a:solidFill>
                  <a:schemeClr val="bg1"/>
                </a:solidFill>
              </a:rPr>
              <a:t>经济学家阿瑟</a:t>
            </a:r>
            <a:r>
              <a:rPr lang="en-US" altLang="zh-CN" sz="2400" dirty="0">
                <a:solidFill>
                  <a:schemeClr val="bg1"/>
                </a:solidFill>
              </a:rPr>
              <a:t>•</a:t>
            </a:r>
            <a:r>
              <a:rPr lang="zh-CN" altLang="en-US" sz="2400" dirty="0">
                <a:solidFill>
                  <a:schemeClr val="bg1"/>
                </a:solidFill>
              </a:rPr>
              <a:t>拉弗而得名。该曲线的基</a:t>
            </a:r>
            <a:endParaRPr lang="en-US" altLang="zh-CN" sz="2400" dirty="0">
              <a:solidFill>
                <a:schemeClr val="bg1"/>
              </a:solidFill>
            </a:endParaRPr>
          </a:p>
          <a:p>
            <a:pPr fontAlgn="base" latinLnBrk="1">
              <a:lnSpc>
                <a:spcPct val="150000"/>
              </a:lnSpc>
            </a:pPr>
            <a:r>
              <a:rPr lang="zh-CN" altLang="en-US" sz="2400" dirty="0">
                <a:solidFill>
                  <a:schemeClr val="bg1"/>
                </a:solidFill>
              </a:rPr>
              <a:t>本含义是：保持适度的宏观税负水平是促</a:t>
            </a:r>
            <a:endParaRPr lang="en-US" altLang="zh-CN" sz="2400" dirty="0">
              <a:solidFill>
                <a:schemeClr val="bg1"/>
              </a:solidFill>
            </a:endParaRPr>
          </a:p>
          <a:p>
            <a:pPr fontAlgn="base" latinLnBrk="1">
              <a:lnSpc>
                <a:spcPct val="150000"/>
              </a:lnSpc>
            </a:pPr>
            <a:r>
              <a:rPr lang="zh-CN" altLang="en-US" sz="2400" dirty="0">
                <a:solidFill>
                  <a:schemeClr val="bg1"/>
                </a:solidFill>
              </a:rPr>
              <a:t>进经济增长的一个重要条件。拉弗曲线提</a:t>
            </a:r>
            <a:endParaRPr lang="en-US" altLang="zh-CN" sz="2400" dirty="0">
              <a:solidFill>
                <a:schemeClr val="bg1"/>
              </a:solidFill>
            </a:endParaRPr>
          </a:p>
          <a:p>
            <a:pPr fontAlgn="base" latinLnBrk="1">
              <a:lnSpc>
                <a:spcPct val="150000"/>
              </a:lnSpc>
            </a:pPr>
            <a:r>
              <a:rPr lang="zh-CN" altLang="en-US" sz="2400" dirty="0">
                <a:solidFill>
                  <a:schemeClr val="bg1"/>
                </a:solidFill>
              </a:rPr>
              <a:t>示各国政府：征税有“禁区”，要注意涵</a:t>
            </a:r>
            <a:endParaRPr lang="en-US" altLang="zh-CN" sz="2400" dirty="0">
              <a:solidFill>
                <a:schemeClr val="bg1"/>
              </a:solidFill>
            </a:endParaRPr>
          </a:p>
          <a:p>
            <a:pPr fontAlgn="base" latinLnBrk="1">
              <a:lnSpc>
                <a:spcPct val="150000"/>
              </a:lnSpc>
            </a:pPr>
            <a:r>
              <a:rPr lang="zh-CN" altLang="en-US" sz="2400" dirty="0">
                <a:solidFill>
                  <a:schemeClr val="bg1"/>
                </a:solidFill>
              </a:rPr>
              <a:t>养税源。</a:t>
            </a:r>
          </a:p>
        </p:txBody>
      </p:sp>
      <p:pic>
        <p:nvPicPr>
          <p:cNvPr id="8" name="图片 7">
            <a:extLst>
              <a:ext uri="{FF2B5EF4-FFF2-40B4-BE49-F238E27FC236}">
                <a16:creationId xmlns:a16="http://schemas.microsoft.com/office/drawing/2014/main" id="{A2A98C6C-83D9-4CCC-867A-EB8700D76C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94640" y="1614196"/>
            <a:ext cx="3664340" cy="3629607"/>
          </a:xfrm>
          <a:prstGeom prst="rect">
            <a:avLst/>
          </a:prstGeom>
        </p:spPr>
      </p:pic>
    </p:spTree>
    <p:extLst>
      <p:ext uri="{BB962C8B-B14F-4D97-AF65-F5344CB8AC3E}">
        <p14:creationId xmlns:p14="http://schemas.microsoft.com/office/powerpoint/2010/main" val="32762488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563831"/>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第三节  税负转嫁</a:t>
            </a:r>
            <a:endParaRPr lang="en-US" altLang="zh-CN" sz="2400" dirty="0">
              <a:solidFill>
                <a:schemeClr val="bg1"/>
              </a:solidFill>
            </a:endParaRPr>
          </a:p>
          <a:p>
            <a:pPr fontAlgn="base" latinLnBrk="1">
              <a:lnSpc>
                <a:spcPct val="150000"/>
              </a:lnSpc>
            </a:pPr>
            <a:r>
              <a:rPr lang="zh-CN" altLang="en-US" sz="2400" dirty="0">
                <a:solidFill>
                  <a:schemeClr val="bg1"/>
                </a:solidFill>
              </a:rPr>
              <a:t>一、税负转嫁的方式</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、税负转嫁的含义：</a:t>
            </a:r>
          </a:p>
          <a:p>
            <a:pPr fontAlgn="base" latinLnBrk="1">
              <a:lnSpc>
                <a:spcPct val="150000"/>
              </a:lnSpc>
            </a:pPr>
            <a:r>
              <a:rPr lang="zh-CN" altLang="en-US" sz="2400" dirty="0">
                <a:solidFill>
                  <a:schemeClr val="bg1"/>
                </a:solidFill>
              </a:rPr>
              <a:t>税负转嫁是指纳税人在缴纳税款后，通过各种途径将税收负担全部或部分转移给他人的过程。也就是说最初缴纳税款的法定纳税人不一定是该税收的最后负担者。税收负担转嫁的最后结果形成税负归宿</a:t>
            </a:r>
            <a:r>
              <a:rPr lang="en-US" altLang="zh-CN" sz="2400" dirty="0">
                <a:solidFill>
                  <a:schemeClr val="bg1"/>
                </a:solidFill>
              </a:rPr>
              <a:t>(</a:t>
            </a:r>
            <a:r>
              <a:rPr lang="zh-CN" altLang="en-US" sz="2400" dirty="0">
                <a:solidFill>
                  <a:schemeClr val="bg1"/>
                </a:solidFill>
              </a:rPr>
              <a:t>补：税负归宿表明全部税收负担最后是由谁来承担的</a:t>
            </a:r>
            <a:r>
              <a:rPr lang="en-US" altLang="zh-CN" sz="2400" dirty="0">
                <a:solidFill>
                  <a:schemeClr val="bg1"/>
                </a:solidFill>
              </a:rPr>
              <a:t>)</a:t>
            </a:r>
            <a:r>
              <a:rPr lang="zh-CN" altLang="en-US" sz="2400" dirty="0">
                <a:solidFill>
                  <a:schemeClr val="bg1"/>
                </a:solidFill>
              </a:rPr>
              <a:t>。</a:t>
            </a:r>
          </a:p>
          <a:p>
            <a:pPr fontAlgn="base" latinLnBrk="1">
              <a:lnSpc>
                <a:spcPct val="150000"/>
              </a:lnSpc>
            </a:pPr>
            <a:r>
              <a:rPr lang="en-US" altLang="zh-CN" sz="2400" dirty="0">
                <a:solidFill>
                  <a:schemeClr val="bg1"/>
                </a:solidFill>
              </a:rPr>
              <a:t>2</a:t>
            </a:r>
            <a:r>
              <a:rPr lang="zh-CN" altLang="en-US" sz="2400" dirty="0">
                <a:solidFill>
                  <a:schemeClr val="bg1"/>
                </a:solidFill>
              </a:rPr>
              <a:t>、税负转嫁的方式</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42524110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3"/>
            <a:ext cx="9253855" cy="501239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）前传</a:t>
            </a:r>
            <a:endParaRPr lang="en-US" altLang="zh-CN" sz="2400" dirty="0">
              <a:solidFill>
                <a:schemeClr val="bg1"/>
              </a:solidFill>
            </a:endParaRPr>
          </a:p>
          <a:p>
            <a:pPr fontAlgn="base" latinLnBrk="1">
              <a:lnSpc>
                <a:spcPct val="150000"/>
              </a:lnSpc>
            </a:pPr>
            <a:r>
              <a:rPr lang="zh-CN" altLang="en-US" sz="2400" dirty="0">
                <a:solidFill>
                  <a:schemeClr val="bg1"/>
                </a:solidFill>
              </a:rPr>
              <a:t>前转也称“顺转”或“向前转嫁”，是指纳税人将其所纳税款通过提高其所提供商品价格的方法，向前转移给商品的购买者或者最终消费者负担的一种形式。前转是税收转嫁最典型和最普遍的形式多发生在流转税上。</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）后转</a:t>
            </a:r>
            <a:endParaRPr lang="en-US" altLang="zh-CN" sz="2400" dirty="0">
              <a:solidFill>
                <a:schemeClr val="bg1"/>
              </a:solidFill>
            </a:endParaRPr>
          </a:p>
          <a:p>
            <a:pPr fontAlgn="base" latinLnBrk="1">
              <a:lnSpc>
                <a:spcPct val="150000"/>
              </a:lnSpc>
            </a:pPr>
            <a:r>
              <a:rPr lang="zh-CN" altLang="en-US" sz="2400" dirty="0">
                <a:solidFill>
                  <a:schemeClr val="bg1"/>
                </a:solidFill>
              </a:rPr>
              <a:t>后转也称“逆转”或“向后转嫁”，是指在纳税人前转税负存在困难时，纳税人通过压低购入商品或者生产要素进价的方式，将其缴纳的税收转给商品或者生产要素供给者的一种税负转嫁方式。</a:t>
            </a:r>
            <a:endParaRPr lang="en-US" altLang="zh-CN" sz="2400" dirty="0">
              <a:solidFill>
                <a:schemeClr val="bg1"/>
              </a:solidFill>
            </a:endParaRPr>
          </a:p>
        </p:txBody>
      </p:sp>
    </p:spTree>
    <p:extLst>
      <p:ext uri="{BB962C8B-B14F-4D97-AF65-F5344CB8AC3E}">
        <p14:creationId xmlns:p14="http://schemas.microsoft.com/office/powerpoint/2010/main" val="40482752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5566396"/>
          </a:xfrm>
          <a:prstGeom prst="rect">
            <a:avLst/>
          </a:prstGeom>
          <a:noFill/>
        </p:spPr>
        <p:txBody>
          <a:bodyPr wrap="square" rtlCol="0" anchor="t">
            <a:spAutoFit/>
          </a:bodyPr>
          <a:lstStyle/>
          <a:p>
            <a:pPr>
              <a:lnSpc>
                <a:spcPct val="150000"/>
              </a:lnSpc>
            </a:pPr>
            <a:r>
              <a:rPr lang="zh-CN" altLang="en-US" sz="2400" dirty="0">
                <a:solidFill>
                  <a:schemeClr val="bg1"/>
                </a:solidFill>
              </a:rPr>
              <a:t>三、公共物品的融资与生产</a:t>
            </a:r>
            <a:endParaRPr lang="en-US" altLang="zh-CN" sz="2400" dirty="0">
              <a:solidFill>
                <a:schemeClr val="bg1"/>
              </a:solidFill>
            </a:endParaRPr>
          </a:p>
          <a:p>
            <a:pPr>
              <a:lnSpc>
                <a:spcPct val="150000"/>
              </a:lnSpc>
            </a:pPr>
            <a:r>
              <a:rPr lang="en-US" sz="2400" dirty="0">
                <a:solidFill>
                  <a:schemeClr val="bg1"/>
                </a:solidFill>
                <a:sym typeface="+mn-ea"/>
              </a:rPr>
              <a:t>1</a:t>
            </a:r>
            <a:r>
              <a:rPr lang="zh-CN" altLang="en-US" sz="2400" dirty="0">
                <a:solidFill>
                  <a:schemeClr val="bg1"/>
                </a:solidFill>
                <a:sym typeface="+mn-ea"/>
              </a:rPr>
              <a:t>、公共物品的融资</a:t>
            </a:r>
            <a:endParaRPr lang="en-US" altLang="zh-CN" sz="2400" dirty="0">
              <a:solidFill>
                <a:schemeClr val="bg1"/>
              </a:solidFill>
              <a:sym typeface="+mn-ea"/>
            </a:endParaRPr>
          </a:p>
          <a:p>
            <a:pPr>
              <a:lnSpc>
                <a:spcPct val="150000"/>
              </a:lnSpc>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）政府融资</a:t>
            </a:r>
            <a:endParaRPr lang="en-US" altLang="zh-CN" sz="2400" dirty="0">
              <a:solidFill>
                <a:schemeClr val="bg1"/>
              </a:solidFill>
              <a:sym typeface="+mn-ea"/>
            </a:endParaRPr>
          </a:p>
          <a:p>
            <a:pPr>
              <a:lnSpc>
                <a:spcPct val="150000"/>
              </a:lnSpc>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）私人融资</a:t>
            </a:r>
            <a:endParaRPr lang="en-US" altLang="zh-CN" sz="2400" dirty="0">
              <a:solidFill>
                <a:schemeClr val="bg1"/>
              </a:solidFill>
              <a:sym typeface="+mn-ea"/>
            </a:endParaRPr>
          </a:p>
          <a:p>
            <a:pPr>
              <a:lnSpc>
                <a:spcPct val="150000"/>
              </a:lnSpc>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）联合融资</a:t>
            </a:r>
            <a:endParaRPr lang="en-US" altLang="zh-CN" sz="2400" dirty="0">
              <a:solidFill>
                <a:schemeClr val="bg1"/>
              </a:solidFill>
              <a:sym typeface="+mn-ea"/>
            </a:endParaRPr>
          </a:p>
          <a:p>
            <a:pPr>
              <a:lnSpc>
                <a:spcPct val="150000"/>
              </a:lnSpc>
            </a:pPr>
            <a:r>
              <a:rPr lang="en-US" sz="2400" dirty="0">
                <a:solidFill>
                  <a:schemeClr val="bg1"/>
                </a:solidFill>
                <a:sym typeface="+mn-ea"/>
              </a:rPr>
              <a:t>2</a:t>
            </a:r>
            <a:r>
              <a:rPr lang="zh-CN" altLang="en-US" sz="2400" dirty="0">
                <a:solidFill>
                  <a:schemeClr val="bg1"/>
                </a:solidFill>
                <a:sym typeface="+mn-ea"/>
              </a:rPr>
              <a:t>、公共物品的生产</a:t>
            </a:r>
            <a:endParaRPr lang="en-US" altLang="zh-CN" sz="2400" dirty="0">
              <a:solidFill>
                <a:schemeClr val="bg1"/>
              </a:solidFill>
              <a:sym typeface="+mn-ea"/>
            </a:endParaRPr>
          </a:p>
          <a:p>
            <a:pPr>
              <a:lnSpc>
                <a:spcPct val="150000"/>
              </a:lnSpc>
            </a:pPr>
            <a:r>
              <a:rPr lang="zh-CN" altLang="en-US" sz="2400" dirty="0">
                <a:solidFill>
                  <a:schemeClr val="bg1"/>
                </a:solidFill>
                <a:sym typeface="+mn-ea"/>
              </a:rPr>
              <a:t>四、公共物品供给的制度结果</a:t>
            </a:r>
            <a:endParaRPr lang="en-US" altLang="zh-CN" sz="2400" dirty="0">
              <a:solidFill>
                <a:schemeClr val="bg1"/>
              </a:solidFill>
              <a:sym typeface="+mn-ea"/>
            </a:endParaRPr>
          </a:p>
          <a:p>
            <a:pPr>
              <a:lnSpc>
                <a:spcPct val="150000"/>
              </a:lnSpc>
            </a:pPr>
            <a:r>
              <a:rPr lang="en-US" sz="2400" dirty="0">
                <a:solidFill>
                  <a:schemeClr val="bg1"/>
                </a:solidFill>
                <a:sym typeface="+mn-ea"/>
              </a:rPr>
              <a:t>1</a:t>
            </a:r>
            <a:r>
              <a:rPr lang="zh-CN" altLang="en-US" sz="2400" dirty="0">
                <a:solidFill>
                  <a:schemeClr val="bg1"/>
                </a:solidFill>
                <a:sym typeface="+mn-ea"/>
              </a:rPr>
              <a:t>、决策制度（是核心）</a:t>
            </a:r>
            <a:r>
              <a:rPr lang="zh-CN" altLang="en-US" sz="2400" dirty="0">
                <a:solidFill>
                  <a:srgbClr val="FF0000"/>
                </a:solidFill>
              </a:rPr>
              <a:t>（重点）</a:t>
            </a:r>
            <a:endParaRPr lang="en-US" altLang="zh-CN" sz="2400" dirty="0">
              <a:solidFill>
                <a:srgbClr val="FF0000"/>
              </a:solidFill>
            </a:endParaRPr>
          </a:p>
          <a:p>
            <a:pPr>
              <a:lnSpc>
                <a:spcPct val="150000"/>
              </a:lnSpc>
            </a:pPr>
            <a:r>
              <a:rPr lang="en-US" sz="2400" dirty="0">
                <a:solidFill>
                  <a:schemeClr val="bg1"/>
                </a:solidFill>
                <a:sym typeface="+mn-ea"/>
              </a:rPr>
              <a:t>2</a:t>
            </a:r>
            <a:r>
              <a:rPr lang="zh-CN" altLang="en-US" sz="2400" dirty="0">
                <a:solidFill>
                  <a:schemeClr val="bg1"/>
                </a:solidFill>
                <a:sym typeface="+mn-ea"/>
              </a:rPr>
              <a:t>、融资制度</a:t>
            </a:r>
            <a:endParaRPr lang="en-US" altLang="zh-CN" sz="2400" dirty="0">
              <a:solidFill>
                <a:schemeClr val="bg1"/>
              </a:solidFill>
              <a:sym typeface="+mn-ea"/>
            </a:endParaRPr>
          </a:p>
          <a:p>
            <a:pPr>
              <a:lnSpc>
                <a:spcPct val="150000"/>
              </a:lnSpc>
            </a:pPr>
            <a:r>
              <a:rPr lang="en-US" sz="2400" dirty="0">
                <a:solidFill>
                  <a:schemeClr val="bg1"/>
                </a:solidFill>
                <a:sym typeface="+mn-ea"/>
              </a:rPr>
              <a:t>3</a:t>
            </a:r>
            <a:r>
              <a:rPr lang="zh-CN" altLang="en-US" sz="2400" dirty="0">
                <a:solidFill>
                  <a:schemeClr val="bg1"/>
                </a:solidFill>
                <a:sym typeface="+mn-ea"/>
              </a:rPr>
              <a:t>、生产制度</a:t>
            </a:r>
            <a:r>
              <a:rPr lang="en-US" altLang="zh-CN" sz="2400" dirty="0">
                <a:solidFill>
                  <a:schemeClr val="bg1"/>
                </a:solidFill>
                <a:sym typeface="+mn-ea"/>
              </a:rPr>
              <a:t>      4</a:t>
            </a:r>
            <a:r>
              <a:rPr lang="zh-CN" altLang="en-US" sz="2400" dirty="0">
                <a:solidFill>
                  <a:schemeClr val="bg1"/>
                </a:solidFill>
                <a:sym typeface="+mn-ea"/>
              </a:rPr>
              <a:t>、受益分配制度</a:t>
            </a:r>
            <a:endParaRPr 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E743415D-C59A-401F-8BDE-F35E9B1C5C73}"/>
              </a:ext>
            </a:extLst>
          </p:cNvPr>
          <p:cNvSpPr/>
          <p:nvPr/>
        </p:nvSpPr>
        <p:spPr>
          <a:xfrm>
            <a:off x="1275470" y="1346102"/>
            <a:ext cx="10095943" cy="3901837"/>
          </a:xfrm>
          <a:prstGeom prst="rect">
            <a:avLst/>
          </a:prstGeom>
        </p:spPr>
        <p:txBody>
          <a:bodyPr wrap="square">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）混转</a:t>
            </a:r>
            <a:endParaRPr lang="en-US" altLang="zh-CN" sz="2400" dirty="0">
              <a:solidFill>
                <a:schemeClr val="bg1"/>
              </a:solidFill>
            </a:endParaRPr>
          </a:p>
          <a:p>
            <a:pPr fontAlgn="base" latinLnBrk="1">
              <a:lnSpc>
                <a:spcPct val="150000"/>
              </a:lnSpc>
            </a:pPr>
            <a:r>
              <a:rPr lang="zh-CN" altLang="en-US" sz="2400" dirty="0">
                <a:solidFill>
                  <a:schemeClr val="bg1"/>
                </a:solidFill>
              </a:rPr>
              <a:t>混转也称“散转”，是指纳税人既可以把税负转嫁给供应商，又可以把税负转嫁给购买者，实际上是前转和后转的混合方式；或者一部分税负转嫁出去，另一部分税负则由纳税人自行消化（消转）这种转嫁方式实践中比较常见。</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）消转</a:t>
            </a:r>
            <a:endParaRPr lang="en-US" altLang="zh-CN" sz="2400" dirty="0">
              <a:solidFill>
                <a:schemeClr val="bg1"/>
              </a:solidFill>
            </a:endParaRPr>
          </a:p>
          <a:p>
            <a:pPr fontAlgn="base" latinLnBrk="1">
              <a:lnSpc>
                <a:spcPct val="150000"/>
              </a:lnSpc>
            </a:pPr>
            <a:r>
              <a:rPr lang="zh-CN" altLang="en-US" sz="2400" dirty="0">
                <a:solidFill>
                  <a:schemeClr val="bg1"/>
                </a:solidFill>
              </a:rPr>
              <a:t>消转是指納税人用降低征税物品成本的办法使税负从新增利润中得到抵补。</a:t>
            </a:r>
          </a:p>
        </p:txBody>
      </p:sp>
    </p:spTree>
    <p:extLst>
      <p:ext uri="{BB962C8B-B14F-4D97-AF65-F5344CB8AC3E}">
        <p14:creationId xmlns:p14="http://schemas.microsoft.com/office/powerpoint/2010/main" val="15354196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矩形 1">
            <a:extLst>
              <a:ext uri="{FF2B5EF4-FFF2-40B4-BE49-F238E27FC236}">
                <a16:creationId xmlns:a16="http://schemas.microsoft.com/office/drawing/2014/main" id="{E743415D-C59A-401F-8BDE-F35E9B1C5C73}"/>
              </a:ext>
            </a:extLst>
          </p:cNvPr>
          <p:cNvSpPr/>
          <p:nvPr/>
        </p:nvSpPr>
        <p:spPr>
          <a:xfrm>
            <a:off x="1275470" y="1346102"/>
            <a:ext cx="10095943" cy="3904402"/>
          </a:xfrm>
          <a:prstGeom prst="rect">
            <a:avLst/>
          </a:prstGeom>
        </p:spPr>
        <p:txBody>
          <a:bodyPr wrap="square">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5</a:t>
            </a:r>
            <a:r>
              <a:rPr lang="zh-CN" altLang="en-US" sz="2400" dirty="0">
                <a:solidFill>
                  <a:schemeClr val="bg1"/>
                </a:solidFill>
              </a:rPr>
              <a:t>）旁转</a:t>
            </a:r>
            <a:endParaRPr lang="en-US" altLang="zh-CN" sz="2400" dirty="0">
              <a:solidFill>
                <a:schemeClr val="bg1"/>
              </a:solidFill>
            </a:endParaRPr>
          </a:p>
          <a:p>
            <a:pPr fontAlgn="base" latinLnBrk="1">
              <a:lnSpc>
                <a:spcPct val="150000"/>
              </a:lnSpc>
            </a:pPr>
            <a:r>
              <a:rPr lang="zh-CN" altLang="en-US" sz="2400" dirty="0">
                <a:solidFill>
                  <a:schemeClr val="bg1"/>
                </a:solidFill>
              </a:rPr>
              <a:t>也称“侧转”，是指纳税人将应负担的税负转嫁给购买者或者供应者以外的其他人负担。</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6</a:t>
            </a:r>
            <a:r>
              <a:rPr lang="zh-CN" altLang="en-US" sz="2400" dirty="0">
                <a:solidFill>
                  <a:schemeClr val="bg1"/>
                </a:solidFill>
              </a:rPr>
              <a:t>）税收资本化</a:t>
            </a:r>
            <a:endParaRPr lang="en-US" altLang="zh-CN" sz="2400" dirty="0">
              <a:solidFill>
                <a:schemeClr val="bg1"/>
              </a:solidFill>
            </a:endParaRPr>
          </a:p>
          <a:p>
            <a:pPr fontAlgn="base" latinLnBrk="1">
              <a:lnSpc>
                <a:spcPct val="150000"/>
              </a:lnSpc>
            </a:pPr>
            <a:r>
              <a:rPr lang="zh-CN" altLang="en-US" sz="2400" dirty="0">
                <a:solidFill>
                  <a:schemeClr val="bg1"/>
                </a:solidFill>
              </a:rPr>
              <a:t>税收资本化也称“资本还原”，是指生产要素购买者将所购买的生产要素未来应当缴纳的税款，通过从购入价格中预先扣除（压低生产要素购买价格）的方法，向后转嫁给生产要素的出售者。</a:t>
            </a:r>
          </a:p>
        </p:txBody>
      </p:sp>
    </p:spTree>
    <p:extLst>
      <p:ext uri="{BB962C8B-B14F-4D97-AF65-F5344CB8AC3E}">
        <p14:creationId xmlns:p14="http://schemas.microsoft.com/office/powerpoint/2010/main" val="21480817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2796407"/>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二、影响因素</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、应税商品的供给与需求弹性</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、课税商品的性质</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、课税与经济交易的关系</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、课税范围的大小</a:t>
            </a:r>
          </a:p>
        </p:txBody>
      </p:sp>
    </p:spTree>
    <p:extLst>
      <p:ext uri="{BB962C8B-B14F-4D97-AF65-F5344CB8AC3E}">
        <p14:creationId xmlns:p14="http://schemas.microsoft.com/office/powerpoint/2010/main" val="40402392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009833"/>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第四节  国债</a:t>
            </a:r>
            <a:endParaRPr lang="en-US" altLang="zh-CN" sz="2400" dirty="0">
              <a:solidFill>
                <a:schemeClr val="bg1"/>
              </a:solidFill>
            </a:endParaRPr>
          </a:p>
          <a:p>
            <a:pPr fontAlgn="base" latinLnBrk="1">
              <a:lnSpc>
                <a:spcPct val="150000"/>
              </a:lnSpc>
            </a:pPr>
            <a:r>
              <a:rPr lang="zh-CN" altLang="en-US" sz="2400" dirty="0">
                <a:solidFill>
                  <a:schemeClr val="bg1"/>
                </a:solidFill>
              </a:rPr>
              <a:t>一、国债的基本含义</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、一国中央政府作为主体，依据</a:t>
            </a:r>
            <a:endParaRPr lang="en-US" altLang="zh-CN" sz="2400" dirty="0">
              <a:solidFill>
                <a:schemeClr val="bg1"/>
              </a:solidFill>
            </a:endParaRPr>
          </a:p>
          <a:p>
            <a:pPr fontAlgn="base" latinLnBrk="1">
              <a:lnSpc>
                <a:spcPct val="150000"/>
              </a:lnSpc>
            </a:pPr>
            <a:r>
              <a:rPr lang="zh-CN" altLang="en-US" sz="2400" dirty="0">
                <a:solidFill>
                  <a:schemeClr val="bg1"/>
                </a:solidFill>
              </a:rPr>
              <a:t>有借有还的信用原则取得的资金来</a:t>
            </a:r>
            <a:endParaRPr lang="en-US" altLang="zh-CN" sz="2400" dirty="0">
              <a:solidFill>
                <a:schemeClr val="bg1"/>
              </a:solidFill>
            </a:endParaRPr>
          </a:p>
          <a:p>
            <a:pPr fontAlgn="base" latinLnBrk="1">
              <a:lnSpc>
                <a:spcPct val="150000"/>
              </a:lnSpc>
            </a:pPr>
            <a:r>
              <a:rPr lang="zh-CN" altLang="en-US" sz="2400" dirty="0">
                <a:solidFill>
                  <a:schemeClr val="bg1"/>
                </a:solidFill>
              </a:rPr>
              <a:t>源，是一种有偿形式的、非经常性的财政收入。</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、国债产生需要具备的两个条件：</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）商品货币经济发展到一定水平，社会存在闲置资金；</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）财政方面存在资金需要。</a:t>
            </a:r>
          </a:p>
          <a:p>
            <a:pPr fontAlgn="base" latinLnBrk="1">
              <a:lnSpc>
                <a:spcPct val="150000"/>
              </a:lnSpc>
            </a:pPr>
            <a:endParaRPr lang="zh-CN" altLang="en-US" sz="2400" dirty="0">
              <a:solidFill>
                <a:schemeClr val="bg1"/>
              </a:solidFill>
            </a:endParaRPr>
          </a:p>
        </p:txBody>
      </p:sp>
      <p:pic>
        <p:nvPicPr>
          <p:cNvPr id="8" name="图片 7">
            <a:extLst>
              <a:ext uri="{FF2B5EF4-FFF2-40B4-BE49-F238E27FC236}">
                <a16:creationId xmlns:a16="http://schemas.microsoft.com/office/drawing/2014/main" id="{51A4B992-FE7F-4E64-95A6-CD478B58F1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3286" y="799396"/>
            <a:ext cx="3429000" cy="2400300"/>
          </a:xfrm>
          <a:prstGeom prst="rect">
            <a:avLst/>
          </a:prstGeom>
        </p:spPr>
      </p:pic>
    </p:spTree>
    <p:extLst>
      <p:ext uri="{BB962C8B-B14F-4D97-AF65-F5344CB8AC3E}">
        <p14:creationId xmlns:p14="http://schemas.microsoft.com/office/powerpoint/2010/main" val="14078597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56639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二、国债的种类</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、按国债发行地域不同，可将国债分为内债和外债。</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、按政府从借人债务到偿还债务的时间长短划分，可将国债分为短期国债、中期国债和长期国债。</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、根据利率的变动情况可将国债分为固定利率国债与浮动利率国债。</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、根据国债能否在证券市场流通可将国债分为上市（流通）国债和非上市（流通）国债。</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、根据国债债务本位的不同，可将国债分为货币国债与实物国债。</a:t>
            </a:r>
          </a:p>
        </p:txBody>
      </p:sp>
    </p:spTree>
    <p:extLst>
      <p:ext uri="{BB962C8B-B14F-4D97-AF65-F5344CB8AC3E}">
        <p14:creationId xmlns:p14="http://schemas.microsoft.com/office/powerpoint/2010/main" val="14836958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632311"/>
          </a:xfrm>
          <a:prstGeom prst="rect">
            <a:avLst/>
          </a:prstGeom>
          <a:noFill/>
        </p:spPr>
        <p:txBody>
          <a:bodyPr wrap="square" rtlCol="0" anchor="t">
            <a:spAutoFit/>
          </a:bodyPr>
          <a:lstStyle/>
          <a:p>
            <a:pPr>
              <a:lnSpc>
                <a:spcPct val="150000"/>
              </a:lnSpc>
            </a:pPr>
            <a:r>
              <a:rPr lang="zh-CN" altLang="en-US" sz="2400" dirty="0">
                <a:solidFill>
                  <a:schemeClr val="bg1"/>
                </a:solidFill>
              </a:rPr>
              <a:t>第二节  市场与政府的经济活动范围</a:t>
            </a:r>
            <a:endParaRPr lang="en-US" altLang="zh-CN" sz="2400" dirty="0">
              <a:solidFill>
                <a:schemeClr val="bg1"/>
              </a:solidFill>
            </a:endParaRPr>
          </a:p>
          <a:p>
            <a:pPr fontAlgn="base" latinLnBrk="1">
              <a:lnSpc>
                <a:spcPct val="150000"/>
              </a:lnSpc>
            </a:pPr>
            <a:r>
              <a:rPr lang="zh-CN" altLang="en-US" sz="2400" dirty="0">
                <a:solidFill>
                  <a:schemeClr val="bg1"/>
                </a:solidFill>
              </a:rPr>
              <a:t>一、市场和市场效率</a:t>
            </a:r>
            <a:endParaRPr lang="en-US" altLang="zh-CN" sz="2400" dirty="0">
              <a:solidFill>
                <a:schemeClr val="bg1"/>
              </a:solidFill>
            </a:endParaRPr>
          </a:p>
          <a:p>
            <a:pPr fontAlgn="base" latinLnBrk="1">
              <a:lnSpc>
                <a:spcPct val="150000"/>
              </a:lnSpc>
            </a:pPr>
            <a:r>
              <a:rPr lang="zh-CN" altLang="en-US" sz="2400" dirty="0">
                <a:solidFill>
                  <a:schemeClr val="bg1"/>
                </a:solidFill>
              </a:rPr>
              <a:t>二、政府经济活动范围</a:t>
            </a:r>
            <a:r>
              <a:rPr lang="zh-CN" altLang="en-US" sz="2400" dirty="0">
                <a:solidFill>
                  <a:srgbClr val="FF0000"/>
                </a:solidFill>
              </a:rPr>
              <a:t>（重点）</a:t>
            </a:r>
            <a:endParaRPr lang="en-US" altLang="zh-CN" sz="2400" dirty="0">
              <a:solidFill>
                <a:srgbClr val="FF0000"/>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、提供公共物品和服务</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、矫正外部性</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、维持有效竞争</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、调节收入分配</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、稳定经济</a:t>
            </a:r>
            <a:endParaRPr lang="en-US" altLang="zh-CN" sz="2400" dirty="0">
              <a:solidFill>
                <a:schemeClr val="bg1"/>
              </a:solidFill>
            </a:endParaRPr>
          </a:p>
          <a:p>
            <a:pPr fontAlgn="base" latinLnBrk="1"/>
            <a:endParaRPr lang="en-US" altLang="zh-CN" sz="2400" dirty="0">
              <a:solidFill>
                <a:schemeClr val="bg1"/>
              </a:solidFill>
            </a:endParaRPr>
          </a:p>
          <a:p>
            <a:pPr fontAlgn="base" latinLnBrk="1"/>
            <a:endParaRPr lang="zh-CN" altLang="en-US" sz="2400" dirty="0">
              <a:solidFill>
                <a:schemeClr val="bg1"/>
              </a:solidFill>
            </a:endParaRPr>
          </a:p>
          <a:p>
            <a:pPr fontAlgn="base" latinLnBrk="1"/>
            <a:endParaRPr lang="zh-CN" altLang="en-US" sz="2400" dirty="0">
              <a:solidFill>
                <a:schemeClr val="bg1"/>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4524315"/>
          </a:xfrm>
          <a:prstGeom prst="rect">
            <a:avLst/>
          </a:prstGeom>
          <a:noFill/>
        </p:spPr>
        <p:txBody>
          <a:bodyPr wrap="square" rtlCol="0" anchor="t">
            <a:spAutoFit/>
          </a:bodyPr>
          <a:lstStyle/>
          <a:p>
            <a:pPr>
              <a:lnSpc>
                <a:spcPct val="150000"/>
              </a:lnSpc>
            </a:pPr>
            <a:r>
              <a:rPr lang="zh-CN" altLang="en-US" sz="2400" dirty="0">
                <a:solidFill>
                  <a:schemeClr val="bg1"/>
                </a:solidFill>
              </a:rPr>
              <a:t>第三节    财政的基本职能</a:t>
            </a:r>
            <a:endParaRPr lang="en-US" altLang="zh-CN" sz="2400" dirty="0">
              <a:solidFill>
                <a:schemeClr val="bg1"/>
              </a:solidFill>
            </a:endParaRPr>
          </a:p>
          <a:p>
            <a:pPr>
              <a:lnSpc>
                <a:spcPct val="150000"/>
              </a:lnSpc>
            </a:pPr>
            <a:r>
              <a:rPr lang="zh-CN" altLang="en-US" sz="2400" dirty="0">
                <a:solidFill>
                  <a:schemeClr val="bg1"/>
                </a:solidFill>
              </a:rPr>
              <a:t>在社会主义市场经济条件下，财政职能</a:t>
            </a:r>
            <a:r>
              <a:rPr lang="zh-CN" altLang="en-US" sz="2400" dirty="0">
                <a:solidFill>
                  <a:srgbClr val="FF0000"/>
                </a:solidFill>
              </a:rPr>
              <a:t>（重点）</a:t>
            </a:r>
            <a:r>
              <a:rPr lang="zh-CN" altLang="en-US" sz="2400" dirty="0">
                <a:solidFill>
                  <a:schemeClr val="bg1"/>
                </a:solidFill>
              </a:rPr>
              <a:t>可以概括为：</a:t>
            </a:r>
          </a:p>
          <a:p>
            <a:pPr>
              <a:lnSpc>
                <a:spcPct val="150000"/>
              </a:lnSpc>
            </a:pPr>
            <a:r>
              <a:rPr lang="zh-CN" altLang="en-US" sz="2400" dirty="0">
                <a:solidFill>
                  <a:schemeClr val="bg1"/>
                </a:solidFill>
              </a:rPr>
              <a:t>一、资源配置职能</a:t>
            </a:r>
          </a:p>
          <a:p>
            <a:pPr>
              <a:lnSpc>
                <a:spcPct val="150000"/>
              </a:lnSpc>
            </a:pPr>
            <a:r>
              <a:rPr lang="zh-CN" altLang="en-US" sz="2400" dirty="0">
                <a:solidFill>
                  <a:schemeClr val="bg1"/>
                </a:solidFill>
              </a:rPr>
              <a:t>二、收入分配职能</a:t>
            </a:r>
          </a:p>
          <a:p>
            <a:pPr>
              <a:lnSpc>
                <a:spcPct val="150000"/>
              </a:lnSpc>
            </a:pPr>
            <a:r>
              <a:rPr lang="zh-CN" altLang="en-US" sz="2400" dirty="0">
                <a:solidFill>
                  <a:schemeClr val="bg1"/>
                </a:solidFill>
              </a:rPr>
              <a:t>三、经济稳定职能</a:t>
            </a:r>
          </a:p>
          <a:p>
            <a:pPr fontAlgn="base" latinLnBrk="1"/>
            <a:endParaRPr lang="en-US" altLang="zh-CN" sz="2400" dirty="0">
              <a:solidFill>
                <a:schemeClr val="bg1"/>
              </a:solidFill>
            </a:endParaRPr>
          </a:p>
          <a:p>
            <a:pPr fontAlgn="base" latinLnBrk="1"/>
            <a:endParaRPr lang="zh-CN" altLang="en-US" sz="2400" dirty="0">
              <a:solidFill>
                <a:schemeClr val="bg1"/>
              </a:solidFill>
            </a:endParaRP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29247658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5816977"/>
          </a:xfrm>
          <a:prstGeom prst="rect">
            <a:avLst/>
          </a:prstGeom>
          <a:noFill/>
        </p:spPr>
        <p:txBody>
          <a:bodyPr wrap="square" rtlCol="0" anchor="t">
            <a:spAutoFit/>
          </a:bodyPr>
          <a:lstStyle/>
          <a:p>
            <a:pPr>
              <a:lnSpc>
                <a:spcPct val="150000"/>
              </a:lnSpc>
            </a:pPr>
            <a:r>
              <a:rPr lang="zh-CN" altLang="en-US" sz="2400" dirty="0">
                <a:solidFill>
                  <a:schemeClr val="bg1"/>
                </a:solidFill>
              </a:rPr>
              <a:t>第四节    公共选择与政府失灵</a:t>
            </a:r>
            <a:endParaRPr lang="en-US" altLang="zh-CN" sz="2400" dirty="0">
              <a:solidFill>
                <a:schemeClr val="bg1"/>
              </a:solidFill>
            </a:endParaRPr>
          </a:p>
          <a:p>
            <a:pPr>
              <a:lnSpc>
                <a:spcPct val="150000"/>
              </a:lnSpc>
            </a:pPr>
            <a:r>
              <a:rPr lang="zh-CN" altLang="en-US" sz="2400" dirty="0">
                <a:solidFill>
                  <a:schemeClr val="bg1"/>
                </a:solidFill>
              </a:rPr>
              <a:t>一、公共选择</a:t>
            </a:r>
            <a:endParaRPr lang="en-US" altLang="zh-CN" sz="2400" dirty="0">
              <a:solidFill>
                <a:schemeClr val="bg1"/>
              </a:solidFill>
            </a:endParaRPr>
          </a:p>
          <a:p>
            <a:pPr>
              <a:lnSpc>
                <a:spcPct val="150000"/>
              </a:lnSpc>
            </a:pPr>
            <a:r>
              <a:rPr lang="zh-CN" altLang="en-US" sz="2400" dirty="0">
                <a:solidFill>
                  <a:schemeClr val="bg1"/>
                </a:solidFill>
              </a:rPr>
              <a:t>即对非市场决策的经济学研究</a:t>
            </a:r>
            <a:endParaRPr lang="en-US" altLang="zh-CN" sz="2400" dirty="0">
              <a:solidFill>
                <a:schemeClr val="bg1"/>
              </a:solidFill>
            </a:endParaRPr>
          </a:p>
          <a:p>
            <a:pPr>
              <a:lnSpc>
                <a:spcPct val="150000"/>
              </a:lnSpc>
            </a:pPr>
            <a:r>
              <a:rPr lang="zh-CN" altLang="en-US" sz="2400" dirty="0">
                <a:solidFill>
                  <a:schemeClr val="bg1"/>
                </a:solidFill>
              </a:rPr>
              <a:t>二、政府失灵及其表现形式</a:t>
            </a:r>
            <a:r>
              <a:rPr lang="zh-CN" altLang="en-US" sz="2400" dirty="0">
                <a:solidFill>
                  <a:srgbClr val="FF0000"/>
                </a:solidFill>
              </a:rPr>
              <a:t>（重点）</a:t>
            </a:r>
            <a:endParaRPr lang="en-US" altLang="zh-CN" sz="2400" dirty="0">
              <a:solidFill>
                <a:srgbClr val="FF0000"/>
              </a:solidFill>
            </a:endParaRPr>
          </a:p>
          <a:p>
            <a:pPr>
              <a:lnSpc>
                <a:spcPct val="150000"/>
              </a:lnSpc>
            </a:pPr>
            <a:r>
              <a:rPr lang="en-US" altLang="zh-CN" sz="2400" dirty="0">
                <a:solidFill>
                  <a:schemeClr val="bg1"/>
                </a:solidFill>
              </a:rPr>
              <a:t>1</a:t>
            </a:r>
            <a:r>
              <a:rPr lang="zh-CN" altLang="en-US" sz="2400" dirty="0">
                <a:solidFill>
                  <a:schemeClr val="bg1"/>
                </a:solidFill>
              </a:rPr>
              <a:t>、选民“理性的无知”与“理性的非理性”</a:t>
            </a:r>
          </a:p>
          <a:p>
            <a:pPr fontAlgn="base" latinLnBrk="1">
              <a:lnSpc>
                <a:spcPct val="150000"/>
              </a:lnSpc>
            </a:pPr>
            <a:r>
              <a:rPr lang="en-US" altLang="zh-CN" sz="2400" dirty="0">
                <a:solidFill>
                  <a:schemeClr val="bg1"/>
                </a:solidFill>
              </a:rPr>
              <a:t>2</a:t>
            </a:r>
            <a:r>
              <a:rPr lang="zh-CN" altLang="en-US" sz="2400" dirty="0">
                <a:solidFill>
                  <a:schemeClr val="bg1"/>
                </a:solidFill>
              </a:rPr>
              <a:t>、政治家选票极大化</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、投票循环</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、官僚体系无效率</a:t>
            </a:r>
            <a:endParaRPr lang="en-US" altLang="zh-CN" sz="2400" dirty="0">
              <a:solidFill>
                <a:schemeClr val="bg1"/>
              </a:solidFill>
            </a:endParaRPr>
          </a:p>
          <a:p>
            <a:pPr fontAlgn="base" latinLnBrk="1">
              <a:lnSpc>
                <a:spcPct val="150000"/>
              </a:lnSpc>
            </a:pPr>
            <a:r>
              <a:rPr lang="en-US" altLang="zh-CN" sz="2400" dirty="0">
                <a:solidFill>
                  <a:schemeClr val="bg1"/>
                </a:solidFill>
              </a:rPr>
              <a:t>5</a:t>
            </a:r>
            <a:r>
              <a:rPr lang="zh-CN" altLang="en-US" sz="2400" dirty="0">
                <a:solidFill>
                  <a:schemeClr val="bg1"/>
                </a:solidFill>
              </a:rPr>
              <a:t>、利益集团与寻租</a:t>
            </a:r>
            <a:endParaRPr lang="en-US" altLang="zh-CN" sz="2400" dirty="0">
              <a:solidFill>
                <a:schemeClr val="bg1"/>
              </a:solidFill>
            </a:endParaRPr>
          </a:p>
          <a:p>
            <a:pPr fontAlgn="base" latinLnBrk="1"/>
            <a:endParaRPr lang="zh-CN" altLang="en-US" sz="2400" dirty="0">
              <a:solidFill>
                <a:schemeClr val="bg1"/>
              </a:solidFill>
            </a:endParaRPr>
          </a:p>
          <a:p>
            <a:pPr fontAlgn="base" latinLnBrk="1"/>
            <a:endParaRPr lang="zh-CN" altLang="en-US" sz="2400" dirty="0">
              <a:solidFill>
                <a:schemeClr val="bg1"/>
              </a:solidFill>
            </a:endParaRPr>
          </a:p>
        </p:txBody>
      </p:sp>
    </p:spTree>
    <p:extLst>
      <p:ext uri="{BB962C8B-B14F-4D97-AF65-F5344CB8AC3E}">
        <p14:creationId xmlns:p14="http://schemas.microsoft.com/office/powerpoint/2010/main" val="428474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390440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第十二章  财政支出</a:t>
            </a:r>
            <a:endParaRPr lang="en-US" altLang="zh-CN" sz="2400" dirty="0">
              <a:solidFill>
                <a:schemeClr val="bg1"/>
              </a:solidFill>
            </a:endParaRPr>
          </a:p>
          <a:p>
            <a:pPr fontAlgn="base" latinLnBrk="1">
              <a:lnSpc>
                <a:spcPct val="150000"/>
              </a:lnSpc>
            </a:pPr>
            <a:r>
              <a:rPr lang="zh-CN" altLang="en-US" sz="2400" dirty="0">
                <a:solidFill>
                  <a:schemeClr val="bg1"/>
                </a:solidFill>
              </a:rPr>
              <a:t>理解我国财政收支趋势，理解</a:t>
            </a:r>
            <a:endParaRPr lang="en-US" altLang="zh-CN" sz="2400" dirty="0">
              <a:solidFill>
                <a:schemeClr val="bg1"/>
              </a:solidFill>
            </a:endParaRPr>
          </a:p>
          <a:p>
            <a:pPr fontAlgn="base" latinLnBrk="1">
              <a:lnSpc>
                <a:spcPct val="150000"/>
              </a:lnSpc>
            </a:pPr>
            <a:r>
              <a:rPr lang="zh-CN" altLang="en-US" sz="2400" dirty="0">
                <a:solidFill>
                  <a:schemeClr val="bg1"/>
                </a:solidFill>
              </a:rPr>
              <a:t>财政支出数据、财政支出结构</a:t>
            </a:r>
            <a:endParaRPr lang="en-US" altLang="zh-CN" sz="2400" dirty="0">
              <a:solidFill>
                <a:schemeClr val="bg1"/>
              </a:solidFill>
            </a:endParaRPr>
          </a:p>
          <a:p>
            <a:pPr fontAlgn="base" latinLnBrk="1">
              <a:lnSpc>
                <a:spcPct val="150000"/>
              </a:lnSpc>
            </a:pPr>
            <a:r>
              <a:rPr lang="zh-CN" altLang="en-US" sz="2400" dirty="0">
                <a:solidFill>
                  <a:schemeClr val="bg1"/>
                </a:solidFill>
              </a:rPr>
              <a:t>优化，掌握财政支出的类型和</a:t>
            </a:r>
            <a:endParaRPr lang="en-US" altLang="zh-CN" sz="2400" dirty="0">
              <a:solidFill>
                <a:schemeClr val="bg1"/>
              </a:solidFill>
            </a:endParaRPr>
          </a:p>
          <a:p>
            <a:pPr fontAlgn="base" latinLnBrk="1">
              <a:lnSpc>
                <a:spcPct val="150000"/>
              </a:lnSpc>
            </a:pPr>
            <a:r>
              <a:rPr lang="zh-CN" altLang="en-US" sz="2400" dirty="0">
                <a:solidFill>
                  <a:schemeClr val="bg1"/>
                </a:solidFill>
              </a:rPr>
              <a:t>衡量财政支出规模的指标，掌</a:t>
            </a:r>
            <a:endParaRPr lang="en-US" altLang="zh-CN" sz="2400" dirty="0">
              <a:solidFill>
                <a:schemeClr val="bg1"/>
              </a:solidFill>
            </a:endParaRPr>
          </a:p>
          <a:p>
            <a:pPr fontAlgn="base" latinLnBrk="1">
              <a:lnSpc>
                <a:spcPct val="150000"/>
              </a:lnSpc>
            </a:pPr>
            <a:r>
              <a:rPr lang="zh-CN" altLang="en-US" sz="2400" dirty="0">
                <a:solidFill>
                  <a:schemeClr val="bg1"/>
                </a:solidFill>
              </a:rPr>
              <a:t>握财政支出规模增长的理论解</a:t>
            </a:r>
            <a:endParaRPr lang="en-US" altLang="zh-CN" sz="2400" dirty="0">
              <a:solidFill>
                <a:schemeClr val="bg1"/>
              </a:solidFill>
            </a:endParaRPr>
          </a:p>
          <a:p>
            <a:pPr fontAlgn="base" latinLnBrk="1">
              <a:lnSpc>
                <a:spcPct val="150000"/>
              </a:lnSpc>
            </a:pPr>
            <a:r>
              <a:rPr lang="zh-CN" altLang="en-US" sz="2400" dirty="0">
                <a:solidFill>
                  <a:schemeClr val="bg1"/>
                </a:solidFill>
              </a:rPr>
              <a:t>释，辨别财政支出绩效评价的原则和方法。</a:t>
            </a:r>
            <a:endParaRPr lang="en-US" altLang="zh-CN" sz="2400" dirty="0">
              <a:solidFill>
                <a:schemeClr val="bg1"/>
              </a:solidFill>
            </a:endParaRPr>
          </a:p>
        </p:txBody>
      </p:sp>
      <p:pic>
        <p:nvPicPr>
          <p:cNvPr id="8" name="图片 7">
            <a:extLst>
              <a:ext uri="{FF2B5EF4-FFF2-40B4-BE49-F238E27FC236}">
                <a16:creationId xmlns:a16="http://schemas.microsoft.com/office/drawing/2014/main" id="{0659DB3A-6D5C-4B07-BC90-BD2EB2E9A9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24025" y="1084027"/>
            <a:ext cx="4920138" cy="3080006"/>
          </a:xfrm>
          <a:prstGeom prst="rect">
            <a:avLst/>
          </a:prstGeom>
        </p:spPr>
      </p:pic>
    </p:spTree>
    <p:extLst>
      <p:ext uri="{BB962C8B-B14F-4D97-AF65-F5344CB8AC3E}">
        <p14:creationId xmlns:p14="http://schemas.microsoft.com/office/powerpoint/2010/main" val="27958165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2796407"/>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第一节</a:t>
            </a:r>
            <a:r>
              <a:rPr lang="en-US" altLang="zh-CN" sz="2400" dirty="0">
                <a:solidFill>
                  <a:schemeClr val="bg1"/>
                </a:solidFill>
              </a:rPr>
              <a:t> </a:t>
            </a:r>
            <a:r>
              <a:rPr lang="zh-CN" altLang="en-US" sz="2400" dirty="0">
                <a:solidFill>
                  <a:schemeClr val="bg1"/>
                </a:solidFill>
              </a:rPr>
              <a:t>财政支出及其分类</a:t>
            </a:r>
            <a:endParaRPr lang="en-US" altLang="zh-CN" sz="2400" dirty="0">
              <a:solidFill>
                <a:schemeClr val="bg1"/>
              </a:solidFill>
            </a:endParaRPr>
          </a:p>
          <a:p>
            <a:pPr fontAlgn="base" latinLnBrk="1">
              <a:lnSpc>
                <a:spcPct val="150000"/>
              </a:lnSpc>
            </a:pPr>
            <a:r>
              <a:rPr lang="zh-CN" altLang="en-US" sz="2400" dirty="0">
                <a:solidFill>
                  <a:schemeClr val="bg1"/>
                </a:solidFill>
              </a:rPr>
              <a:t> 一、如何理解财政支出数据</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、看财政支出规模</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、看财政支出结果</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、看财政支出的经济性质</a:t>
            </a:r>
            <a:endParaRPr lang="en-US" altLang="zh-CN" sz="2400" dirty="0">
              <a:solidFill>
                <a:schemeClr val="bg1"/>
              </a:solidFill>
            </a:endParaRPr>
          </a:p>
        </p:txBody>
      </p:sp>
    </p:spTree>
    <p:extLst>
      <p:ext uri="{BB962C8B-B14F-4D97-AF65-F5344CB8AC3E}">
        <p14:creationId xmlns:p14="http://schemas.microsoft.com/office/powerpoint/2010/main" val="20704948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511</TotalTime>
  <Words>3395</Words>
  <Application>Microsoft Office PowerPoint</Application>
  <PresentationFormat>宽屏</PresentationFormat>
  <Paragraphs>351</Paragraphs>
  <Slides>44</Slides>
  <Notes>44</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44</vt:i4>
      </vt:variant>
    </vt:vector>
  </HeadingPairs>
  <TitlesOfParts>
    <vt:vector size="50"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290</cp:revision>
  <dcterms:created xsi:type="dcterms:W3CDTF">2017-05-13T03:05:00Z</dcterms:created>
  <dcterms:modified xsi:type="dcterms:W3CDTF">2020-08-09T09:03:20Z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