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4"/>
  </p:notesMasterIdLst>
  <p:sldIdLst>
    <p:sldId id="256" r:id="rId2"/>
    <p:sldId id="393" r:id="rId3"/>
    <p:sldId id="400" r:id="rId4"/>
    <p:sldId id="401" r:id="rId5"/>
    <p:sldId id="403" r:id="rId6"/>
    <p:sldId id="402" r:id="rId7"/>
    <p:sldId id="404" r:id="rId8"/>
    <p:sldId id="410" r:id="rId9"/>
    <p:sldId id="414" r:id="rId10"/>
    <p:sldId id="415" r:id="rId11"/>
    <p:sldId id="416" r:id="rId12"/>
    <p:sldId id="417" r:id="rId13"/>
    <p:sldId id="418" r:id="rId14"/>
    <p:sldId id="419" r:id="rId15"/>
    <p:sldId id="420" r:id="rId16"/>
    <p:sldId id="421" r:id="rId17"/>
    <p:sldId id="422" r:id="rId18"/>
    <p:sldId id="423" r:id="rId19"/>
    <p:sldId id="424" r:id="rId20"/>
    <p:sldId id="425" r:id="rId21"/>
    <p:sldId id="426" r:id="rId22"/>
    <p:sldId id="427" r:id="rId23"/>
  </p:sldIdLst>
  <p:sldSz cx="12192000" cy="6858000"/>
  <p:notesSz cx="6858000" cy="9144000"/>
  <p:custDataLst>
    <p:tags r:id="rId25"/>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82">
          <p15:clr>
            <a:srgbClr val="A4A3A4"/>
          </p15:clr>
        </p15:guide>
        <p15:guide id="2" orient="horz" pos="967">
          <p15:clr>
            <a:srgbClr val="A4A3A4"/>
          </p15:clr>
        </p15:guide>
        <p15:guide id="3" orient="horz" pos="4065">
          <p15:clr>
            <a:srgbClr val="A4A3A4"/>
          </p15:clr>
        </p15:guide>
        <p15:guide id="4" pos="3831">
          <p15:clr>
            <a:srgbClr val="A4A3A4"/>
          </p15:clr>
        </p15:guide>
        <p15:guide id="5" pos="436">
          <p15:clr>
            <a:srgbClr val="A4A3A4"/>
          </p15:clr>
        </p15:guide>
        <p15:guide id="6" pos="726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637" autoAdjust="0"/>
    <p:restoredTop sz="94660"/>
  </p:normalViewPr>
  <p:slideViewPr>
    <p:cSldViewPr snapToGrid="0" showGuides="1">
      <p:cViewPr varScale="1">
        <p:scale>
          <a:sx n="69" d="100"/>
          <a:sy n="69" d="100"/>
        </p:scale>
        <p:origin x="546" y="72"/>
      </p:cViewPr>
      <p:guideLst>
        <p:guide orient="horz" pos="2482"/>
        <p:guide orient="horz" pos="967"/>
        <p:guide orient="horz" pos="4065"/>
        <p:guide pos="3831"/>
        <p:guide pos="436"/>
        <p:guide pos="7264"/>
      </p:guideLst>
    </p:cSldViewPr>
  </p:slideViewPr>
  <p:notesTextViewPr>
    <p:cViewPr>
      <p:scale>
        <a:sx n="1" d="1"/>
        <a:sy n="1" d="1"/>
      </p:scale>
      <p:origin x="0" y="0"/>
    </p:cViewPr>
  </p:notesTextViewPr>
  <p:sorterViewPr>
    <p:cViewPr>
      <p:scale>
        <a:sx n="139" d="100"/>
        <a:sy n="139"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B95DA7-C378-4EA6-96C8-9729AD8A43DD}" type="datetimeFigureOut">
              <a:rPr lang="zh-CN" altLang="en-US" smtClean="0"/>
              <a:t>2020/7/9</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D398E3-16CD-4F8A-A268-FE366D8E7381}"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10</a:t>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11</a:t>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12</a:t>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13</a:t>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14</a:t>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15</a:t>
            </a:fld>
            <a:endParaRPr lang="zh-CN" altLang="en-US"/>
          </a:p>
        </p:txBody>
      </p:sp>
    </p:spTree>
    <p:extLst>
      <p:ext uri="{BB962C8B-B14F-4D97-AF65-F5344CB8AC3E}">
        <p14:creationId xmlns:p14="http://schemas.microsoft.com/office/powerpoint/2010/main" val="26459299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16</a:t>
            </a:fld>
            <a:endParaRPr lang="zh-CN" altLang="en-US"/>
          </a:p>
        </p:txBody>
      </p:sp>
    </p:spTree>
    <p:extLst>
      <p:ext uri="{BB962C8B-B14F-4D97-AF65-F5344CB8AC3E}">
        <p14:creationId xmlns:p14="http://schemas.microsoft.com/office/powerpoint/2010/main" val="22276013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17</a:t>
            </a:fld>
            <a:endParaRPr lang="zh-CN" altLang="en-US"/>
          </a:p>
        </p:txBody>
      </p:sp>
    </p:spTree>
    <p:extLst>
      <p:ext uri="{BB962C8B-B14F-4D97-AF65-F5344CB8AC3E}">
        <p14:creationId xmlns:p14="http://schemas.microsoft.com/office/powerpoint/2010/main" val="5966102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18</a:t>
            </a:fld>
            <a:endParaRPr lang="zh-CN" altLang="en-US"/>
          </a:p>
        </p:txBody>
      </p:sp>
    </p:spTree>
    <p:extLst>
      <p:ext uri="{BB962C8B-B14F-4D97-AF65-F5344CB8AC3E}">
        <p14:creationId xmlns:p14="http://schemas.microsoft.com/office/powerpoint/2010/main" val="156333376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19</a:t>
            </a:fld>
            <a:endParaRPr lang="zh-CN" altLang="en-US"/>
          </a:p>
        </p:txBody>
      </p:sp>
    </p:spTree>
    <p:extLst>
      <p:ext uri="{BB962C8B-B14F-4D97-AF65-F5344CB8AC3E}">
        <p14:creationId xmlns:p14="http://schemas.microsoft.com/office/powerpoint/2010/main" val="28404738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a:t>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20</a:t>
            </a:fld>
            <a:endParaRPr lang="zh-CN" altLang="en-US"/>
          </a:p>
        </p:txBody>
      </p:sp>
    </p:spTree>
    <p:extLst>
      <p:ext uri="{BB962C8B-B14F-4D97-AF65-F5344CB8AC3E}">
        <p14:creationId xmlns:p14="http://schemas.microsoft.com/office/powerpoint/2010/main" val="89808784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21</a:t>
            </a:fld>
            <a:endParaRPr lang="zh-CN" altLang="en-US"/>
          </a:p>
        </p:txBody>
      </p:sp>
    </p:spTree>
    <p:extLst>
      <p:ext uri="{BB962C8B-B14F-4D97-AF65-F5344CB8AC3E}">
        <p14:creationId xmlns:p14="http://schemas.microsoft.com/office/powerpoint/2010/main" val="82436103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22</a:t>
            </a:fld>
            <a:endParaRPr lang="zh-CN" altLang="en-US"/>
          </a:p>
        </p:txBody>
      </p:sp>
    </p:spTree>
    <p:extLst>
      <p:ext uri="{BB962C8B-B14F-4D97-AF65-F5344CB8AC3E}">
        <p14:creationId xmlns:p14="http://schemas.microsoft.com/office/powerpoint/2010/main" val="1205079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5</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6</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7</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8</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9</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3" name="任意多边形: 形状 22"/>
          <p:cNvSpPr>
            <a:spLocks noGrp="1"/>
          </p:cNvSpPr>
          <p:nvPr>
            <p:ph type="pic" sz="quarter" idx="12"/>
          </p:nvPr>
        </p:nvSpPr>
        <p:spPr>
          <a:xfrm>
            <a:off x="10890792" y="3345440"/>
            <a:ext cx="1301207" cy="3069398"/>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20" name="任意多边形: 形状 19"/>
          <p:cNvSpPr>
            <a:spLocks noGrp="1"/>
          </p:cNvSpPr>
          <p:nvPr>
            <p:ph type="pic" sz="quarter" idx="11"/>
          </p:nvPr>
        </p:nvSpPr>
        <p:spPr>
          <a:xfrm>
            <a:off x="8311358" y="142667"/>
            <a:ext cx="3880643" cy="4316073"/>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12" name="任意多边形: 形状 11"/>
          <p:cNvSpPr>
            <a:spLocks noGrp="1"/>
          </p:cNvSpPr>
          <p:nvPr>
            <p:ph type="pic" sz="quarter" idx="10"/>
          </p:nvPr>
        </p:nvSpPr>
        <p:spPr>
          <a:xfrm>
            <a:off x="5808252" y="1"/>
            <a:ext cx="4163416" cy="1879305"/>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2020/7/9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13" name="任意多边形: 形状 12"/>
          <p:cNvSpPr>
            <a:spLocks noGrp="1"/>
          </p:cNvSpPr>
          <p:nvPr>
            <p:ph type="pic" sz="quarter" idx="10"/>
          </p:nvPr>
        </p:nvSpPr>
        <p:spPr>
          <a:xfrm>
            <a:off x="1295495" y="1716603"/>
            <a:ext cx="4262993" cy="4262992"/>
          </a:xfrm>
          <a:custGeom>
            <a:avLst/>
            <a:gdLst>
              <a:gd name="connsiteX0" fmla="*/ 2187077 w 4262993"/>
              <a:gd name="connsiteY0" fmla="*/ 0 h 4262992"/>
              <a:gd name="connsiteX1" fmla="*/ 2323431 w 4262993"/>
              <a:gd name="connsiteY1" fmla="*/ 56479 h 4262992"/>
              <a:gd name="connsiteX2" fmla="*/ 4206514 w 4262993"/>
              <a:gd name="connsiteY2" fmla="*/ 1939563 h 4262992"/>
              <a:gd name="connsiteX3" fmla="*/ 4206514 w 4262993"/>
              <a:gd name="connsiteY3" fmla="*/ 2212270 h 4262992"/>
              <a:gd name="connsiteX4" fmla="*/ 2212271 w 4262993"/>
              <a:gd name="connsiteY4" fmla="*/ 4206513 h 4262992"/>
              <a:gd name="connsiteX5" fmla="*/ 1939564 w 4262993"/>
              <a:gd name="connsiteY5" fmla="*/ 4206513 h 4262992"/>
              <a:gd name="connsiteX6" fmla="*/ 56480 w 4262993"/>
              <a:gd name="connsiteY6" fmla="*/ 2323430 h 4262992"/>
              <a:gd name="connsiteX7" fmla="*/ 56480 w 4262993"/>
              <a:gd name="connsiteY7" fmla="*/ 2050723 h 4262992"/>
              <a:gd name="connsiteX8" fmla="*/ 2050724 w 4262993"/>
              <a:gd name="connsiteY8" fmla="*/ 56479 h 4262992"/>
              <a:gd name="connsiteX9" fmla="*/ 2187077 w 4262993"/>
              <a:gd name="connsiteY9" fmla="*/ 0 h 4262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62993" h="4262992">
                <a:moveTo>
                  <a:pt x="2187077" y="0"/>
                </a:moveTo>
                <a:cubicBezTo>
                  <a:pt x="2236427" y="0"/>
                  <a:pt x="2285777" y="18826"/>
                  <a:pt x="2323431" y="56479"/>
                </a:cubicBezTo>
                <a:lnTo>
                  <a:pt x="4206514" y="1939563"/>
                </a:lnTo>
                <a:cubicBezTo>
                  <a:pt x="4281820" y="2014869"/>
                  <a:pt x="4281820" y="2136963"/>
                  <a:pt x="4206514" y="2212270"/>
                </a:cubicBezTo>
                <a:lnTo>
                  <a:pt x="2212271" y="4206513"/>
                </a:lnTo>
                <a:cubicBezTo>
                  <a:pt x="2136964" y="4281819"/>
                  <a:pt x="2014870" y="4281819"/>
                  <a:pt x="1939564" y="4206513"/>
                </a:cubicBezTo>
                <a:lnTo>
                  <a:pt x="56480" y="2323430"/>
                </a:lnTo>
                <a:cubicBezTo>
                  <a:pt x="-18826" y="2248123"/>
                  <a:pt x="-18826" y="2126029"/>
                  <a:pt x="56480" y="2050723"/>
                </a:cubicBezTo>
                <a:lnTo>
                  <a:pt x="2050724" y="56479"/>
                </a:lnTo>
                <a:cubicBezTo>
                  <a:pt x="2088377" y="18826"/>
                  <a:pt x="2137727" y="0"/>
                  <a:pt x="2187077" y="0"/>
                </a:cubicBezTo>
                <a:close/>
              </a:path>
            </a:pathLst>
          </a:custGeom>
        </p:spPr>
        <p:txBody>
          <a:bodyPr wrap="square">
            <a:noAutofit/>
          </a:bodyPr>
          <a:lstStyle/>
          <a:p>
            <a:endParaRPr lang="zh-CN" altLang="en-US"/>
          </a:p>
        </p:txBody>
      </p:sp>
      <p:sp>
        <p:nvSpPr>
          <p:cNvPr id="14" name="任意多边形: 形状 13"/>
          <p:cNvSpPr>
            <a:spLocks noGrp="1"/>
          </p:cNvSpPr>
          <p:nvPr>
            <p:ph type="pic" sz="quarter" idx="11"/>
          </p:nvPr>
        </p:nvSpPr>
        <p:spPr>
          <a:xfrm>
            <a:off x="5349054" y="21308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5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5"/>
                </a:lnTo>
                <a:cubicBezTo>
                  <a:pt x="-8882" y="1060685"/>
                  <a:pt x="-8882" y="1003079"/>
                  <a:pt x="26648" y="967549"/>
                </a:cubicBezTo>
                <a:lnTo>
                  <a:pt x="967550" y="26647"/>
                </a:lnTo>
                <a:cubicBezTo>
                  <a:pt x="985315" y="8882"/>
                  <a:pt x="1008599" y="0"/>
                  <a:pt x="1031884" y="0"/>
                </a:cubicBezTo>
                <a:close/>
              </a:path>
            </a:pathLst>
          </a:custGeom>
        </p:spPr>
        <p:txBody>
          <a:bodyPr wrap="square">
            <a:noAutofit/>
          </a:bodyPr>
          <a:lstStyle/>
          <a:p>
            <a:endParaRPr lang="zh-CN" altLang="en-US"/>
          </a:p>
        </p:txBody>
      </p:sp>
      <p:sp>
        <p:nvSpPr>
          <p:cNvPr id="15" name="任意多边形: 形状 14"/>
          <p:cNvSpPr>
            <a:spLocks noGrp="1"/>
          </p:cNvSpPr>
          <p:nvPr>
            <p:ph type="pic" sz="quarter" idx="12"/>
          </p:nvPr>
        </p:nvSpPr>
        <p:spPr>
          <a:xfrm>
            <a:off x="4739453" y="40104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6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6"/>
                </a:lnTo>
                <a:cubicBezTo>
                  <a:pt x="-8882" y="1060686"/>
                  <a:pt x="-8882" y="1003079"/>
                  <a:pt x="26648" y="967549"/>
                </a:cubicBezTo>
                <a:lnTo>
                  <a:pt x="967550" y="26647"/>
                </a:lnTo>
                <a:cubicBezTo>
                  <a:pt x="985315" y="8882"/>
                  <a:pt x="1008600" y="0"/>
                  <a:pt x="1031884" y="0"/>
                </a:cubicBezTo>
                <a:close/>
              </a:path>
            </a:pathLst>
          </a:custGeom>
        </p:spPr>
        <p:txBody>
          <a:bodyPr wrap="square">
            <a:noAutofit/>
          </a:bodyPr>
          <a:lstStyle/>
          <a:p>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14" name="任意多边形: 形状 13"/>
          <p:cNvSpPr>
            <a:spLocks noGrp="1"/>
          </p:cNvSpPr>
          <p:nvPr>
            <p:ph type="pic" sz="quarter" idx="13"/>
          </p:nvPr>
        </p:nvSpPr>
        <p:spPr>
          <a:xfrm>
            <a:off x="4315366" y="2034973"/>
            <a:ext cx="2093747" cy="1201420"/>
          </a:xfrm>
          <a:custGeom>
            <a:avLst/>
            <a:gdLst>
              <a:gd name="connsiteX0" fmla="*/ 115228 w 2093747"/>
              <a:gd name="connsiteY0" fmla="*/ 0 h 1201420"/>
              <a:gd name="connsiteX1" fmla="*/ 1978519 w 2093747"/>
              <a:gd name="connsiteY1" fmla="*/ 0 h 1201420"/>
              <a:gd name="connsiteX2" fmla="*/ 2093747 w 2093747"/>
              <a:gd name="connsiteY2" fmla="*/ 115228 h 1201420"/>
              <a:gd name="connsiteX3" fmla="*/ 2093747 w 2093747"/>
              <a:gd name="connsiteY3" fmla="*/ 1086192 h 1201420"/>
              <a:gd name="connsiteX4" fmla="*/ 1978519 w 2093747"/>
              <a:gd name="connsiteY4" fmla="*/ 1201420 h 1201420"/>
              <a:gd name="connsiteX5" fmla="*/ 115228 w 2093747"/>
              <a:gd name="connsiteY5" fmla="*/ 1201420 h 1201420"/>
              <a:gd name="connsiteX6" fmla="*/ 0 w 2093747"/>
              <a:gd name="connsiteY6" fmla="*/ 1086192 h 1201420"/>
              <a:gd name="connsiteX7" fmla="*/ 0 w 2093747"/>
              <a:gd name="connsiteY7" fmla="*/ 115228 h 1201420"/>
              <a:gd name="connsiteX8" fmla="*/ 115228 w 2093747"/>
              <a:gd name="connsiteY8" fmla="*/ 0 h 120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1201420">
                <a:moveTo>
                  <a:pt x="115228" y="0"/>
                </a:moveTo>
                <a:lnTo>
                  <a:pt x="1978519" y="0"/>
                </a:lnTo>
                <a:cubicBezTo>
                  <a:pt x="2042158" y="0"/>
                  <a:pt x="2093747" y="51589"/>
                  <a:pt x="2093747" y="115228"/>
                </a:cubicBezTo>
                <a:lnTo>
                  <a:pt x="2093747" y="1086192"/>
                </a:lnTo>
                <a:cubicBezTo>
                  <a:pt x="2093747" y="1149831"/>
                  <a:pt x="2042158" y="1201420"/>
                  <a:pt x="1978519" y="1201420"/>
                </a:cubicBezTo>
                <a:lnTo>
                  <a:pt x="115228" y="1201420"/>
                </a:lnTo>
                <a:cubicBezTo>
                  <a:pt x="51589" y="1201420"/>
                  <a:pt x="0" y="1149831"/>
                  <a:pt x="0" y="1086192"/>
                </a:cubicBezTo>
                <a:lnTo>
                  <a:pt x="0" y="115228"/>
                </a:lnTo>
                <a:cubicBezTo>
                  <a:pt x="0" y="51589"/>
                  <a:pt x="51589" y="0"/>
                  <a:pt x="115228" y="0"/>
                </a:cubicBezTo>
                <a:close/>
              </a:path>
            </a:pathLst>
          </a:custGeom>
        </p:spPr>
        <p:txBody>
          <a:bodyPr wrap="square">
            <a:noAutofit/>
          </a:bodyPr>
          <a:lstStyle/>
          <a:p>
            <a:endParaRPr lang="zh-CN" altLang="en-US"/>
          </a:p>
        </p:txBody>
      </p:sp>
      <p:sp>
        <p:nvSpPr>
          <p:cNvPr id="15" name="任意多边形: 形状 14"/>
          <p:cNvSpPr>
            <a:spLocks noGrp="1"/>
          </p:cNvSpPr>
          <p:nvPr>
            <p:ph type="pic" sz="quarter" idx="14"/>
          </p:nvPr>
        </p:nvSpPr>
        <p:spPr>
          <a:xfrm>
            <a:off x="4315366" y="3368473"/>
            <a:ext cx="2093747" cy="2298700"/>
          </a:xfrm>
          <a:custGeom>
            <a:avLst/>
            <a:gdLst>
              <a:gd name="connsiteX0" fmla="*/ 107849 w 2093747"/>
              <a:gd name="connsiteY0" fmla="*/ 0 h 2298700"/>
              <a:gd name="connsiteX1" fmla="*/ 1985898 w 2093747"/>
              <a:gd name="connsiteY1" fmla="*/ 0 h 2298700"/>
              <a:gd name="connsiteX2" fmla="*/ 2093747 w 2093747"/>
              <a:gd name="connsiteY2" fmla="*/ 107849 h 2298700"/>
              <a:gd name="connsiteX3" fmla="*/ 2093747 w 2093747"/>
              <a:gd name="connsiteY3" fmla="*/ 2190851 h 2298700"/>
              <a:gd name="connsiteX4" fmla="*/ 1985898 w 2093747"/>
              <a:gd name="connsiteY4" fmla="*/ 2298700 h 2298700"/>
              <a:gd name="connsiteX5" fmla="*/ 107849 w 2093747"/>
              <a:gd name="connsiteY5" fmla="*/ 2298700 h 2298700"/>
              <a:gd name="connsiteX6" fmla="*/ 0 w 2093747"/>
              <a:gd name="connsiteY6" fmla="*/ 2190851 h 2298700"/>
              <a:gd name="connsiteX7" fmla="*/ 0 w 2093747"/>
              <a:gd name="connsiteY7" fmla="*/ 107849 h 2298700"/>
              <a:gd name="connsiteX8" fmla="*/ 107849 w 2093747"/>
              <a:gd name="connsiteY8" fmla="*/ 0 h 2298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2298700">
                <a:moveTo>
                  <a:pt x="107849" y="0"/>
                </a:moveTo>
                <a:lnTo>
                  <a:pt x="1985898" y="0"/>
                </a:lnTo>
                <a:cubicBezTo>
                  <a:pt x="2045461" y="0"/>
                  <a:pt x="2093747" y="48286"/>
                  <a:pt x="2093747" y="107849"/>
                </a:cubicBezTo>
                <a:lnTo>
                  <a:pt x="2093747" y="2190851"/>
                </a:lnTo>
                <a:cubicBezTo>
                  <a:pt x="2093747" y="2250414"/>
                  <a:pt x="2045461" y="2298700"/>
                  <a:pt x="1985898" y="2298700"/>
                </a:cubicBezTo>
                <a:lnTo>
                  <a:pt x="107849" y="2298700"/>
                </a:lnTo>
                <a:cubicBezTo>
                  <a:pt x="48286" y="2298700"/>
                  <a:pt x="0" y="2250414"/>
                  <a:pt x="0" y="2190851"/>
                </a:cubicBezTo>
                <a:lnTo>
                  <a:pt x="0" y="107849"/>
                </a:lnTo>
                <a:cubicBezTo>
                  <a:pt x="0" y="48286"/>
                  <a:pt x="48286" y="0"/>
                  <a:pt x="107849" y="0"/>
                </a:cubicBezTo>
                <a:close/>
              </a:path>
            </a:pathLst>
          </a:custGeom>
        </p:spPr>
        <p:txBody>
          <a:bodyPr wrap="square">
            <a:noAutofit/>
          </a:bodyPr>
          <a:lstStyle/>
          <a:p>
            <a:endParaRPr lang="zh-CN" altLang="en-US"/>
          </a:p>
        </p:txBody>
      </p:sp>
      <p:sp>
        <p:nvSpPr>
          <p:cNvPr id="13" name="任意多边形: 形状 12"/>
          <p:cNvSpPr>
            <a:spLocks noGrp="1"/>
          </p:cNvSpPr>
          <p:nvPr>
            <p:ph type="pic" sz="quarter" idx="15"/>
          </p:nvPr>
        </p:nvSpPr>
        <p:spPr>
          <a:xfrm>
            <a:off x="6596436" y="2034973"/>
            <a:ext cx="4773780" cy="3632200"/>
          </a:xfrm>
          <a:custGeom>
            <a:avLst/>
            <a:gdLst>
              <a:gd name="connsiteX0" fmla="*/ 187095 w 4773780"/>
              <a:gd name="connsiteY0" fmla="*/ 0 h 3632200"/>
              <a:gd name="connsiteX1" fmla="*/ 4586685 w 4773780"/>
              <a:gd name="connsiteY1" fmla="*/ 0 h 3632200"/>
              <a:gd name="connsiteX2" fmla="*/ 4773780 w 4773780"/>
              <a:gd name="connsiteY2" fmla="*/ 187095 h 3632200"/>
              <a:gd name="connsiteX3" fmla="*/ 4773780 w 4773780"/>
              <a:gd name="connsiteY3" fmla="*/ 3445105 h 3632200"/>
              <a:gd name="connsiteX4" fmla="*/ 4586685 w 4773780"/>
              <a:gd name="connsiteY4" fmla="*/ 3632200 h 3632200"/>
              <a:gd name="connsiteX5" fmla="*/ 187095 w 4773780"/>
              <a:gd name="connsiteY5" fmla="*/ 3632200 h 3632200"/>
              <a:gd name="connsiteX6" fmla="*/ 0 w 4773780"/>
              <a:gd name="connsiteY6" fmla="*/ 3445105 h 3632200"/>
              <a:gd name="connsiteX7" fmla="*/ 0 w 4773780"/>
              <a:gd name="connsiteY7" fmla="*/ 187095 h 3632200"/>
              <a:gd name="connsiteX8" fmla="*/ 187095 w 4773780"/>
              <a:gd name="connsiteY8" fmla="*/ 0 h 363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73780" h="3632200">
                <a:moveTo>
                  <a:pt x="187095" y="0"/>
                </a:moveTo>
                <a:lnTo>
                  <a:pt x="4586685" y="0"/>
                </a:lnTo>
                <a:cubicBezTo>
                  <a:pt x="4690015" y="0"/>
                  <a:pt x="4773780" y="83765"/>
                  <a:pt x="4773780" y="187095"/>
                </a:cubicBezTo>
                <a:lnTo>
                  <a:pt x="4773780" y="3445105"/>
                </a:lnTo>
                <a:cubicBezTo>
                  <a:pt x="4773780" y="3548435"/>
                  <a:pt x="4690015" y="3632200"/>
                  <a:pt x="4586685" y="3632200"/>
                </a:cubicBezTo>
                <a:lnTo>
                  <a:pt x="187095" y="3632200"/>
                </a:lnTo>
                <a:cubicBezTo>
                  <a:pt x="83765" y="3632200"/>
                  <a:pt x="0" y="3548435"/>
                  <a:pt x="0" y="3445105"/>
                </a:cubicBezTo>
                <a:lnTo>
                  <a:pt x="0" y="187095"/>
                </a:lnTo>
                <a:cubicBezTo>
                  <a:pt x="0" y="83765"/>
                  <a:pt x="83765" y="0"/>
                  <a:pt x="187095" y="0"/>
                </a:cubicBezTo>
                <a:close/>
              </a:path>
            </a:pathLst>
          </a:custGeom>
        </p:spPr>
        <p:txBody>
          <a:bodyPr wrap="square">
            <a:noAutofit/>
          </a:bodyPr>
          <a:lstStyle/>
          <a:p>
            <a:endParaRPr lang="zh-CN" altLang="en-US"/>
          </a:p>
        </p:txBody>
      </p:sp>
      <p:sp>
        <p:nvSpPr>
          <p:cNvPr id="3" name="日期占位符 2"/>
          <p:cNvSpPr>
            <a:spLocks noGrp="1"/>
          </p:cNvSpPr>
          <p:nvPr>
            <p:ph type="dt" sz="half" idx="10"/>
          </p:nvPr>
        </p:nvSpPr>
        <p:spPr/>
        <p:txBody>
          <a:bodyPr/>
          <a:lstStyle/>
          <a:p>
            <a:fld id="{B1DC28D3-987D-401E-95A8-72784AD93D33}" type="datetimeFigureOut">
              <a:rPr lang="zh-CN" altLang="en-US" smtClean="0"/>
              <a:t>2020/7/9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6" name="任意多边形: 形状 25"/>
          <p:cNvSpPr>
            <a:spLocks noGrp="1"/>
          </p:cNvSpPr>
          <p:nvPr>
            <p:ph type="pic" sz="quarter" idx="18"/>
          </p:nvPr>
        </p:nvSpPr>
        <p:spPr>
          <a:xfrm>
            <a:off x="9089489"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1" name="任意多边形: 形状 30"/>
          <p:cNvSpPr>
            <a:spLocks noGrp="1"/>
          </p:cNvSpPr>
          <p:nvPr>
            <p:ph type="pic" sz="quarter" idx="14"/>
          </p:nvPr>
        </p:nvSpPr>
        <p:spPr>
          <a:xfrm>
            <a:off x="1538935"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2" name="任意多边形: 形状 31"/>
          <p:cNvSpPr>
            <a:spLocks noGrp="1"/>
          </p:cNvSpPr>
          <p:nvPr>
            <p:ph type="pic" sz="quarter" idx="15"/>
          </p:nvPr>
        </p:nvSpPr>
        <p:spPr>
          <a:xfrm>
            <a:off x="3426574"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3" name="任意多边形: 形状 32"/>
          <p:cNvSpPr>
            <a:spLocks noGrp="1"/>
          </p:cNvSpPr>
          <p:nvPr>
            <p:ph type="pic" sz="quarter" idx="16"/>
          </p:nvPr>
        </p:nvSpPr>
        <p:spPr>
          <a:xfrm>
            <a:off x="5314212"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4" name="任意多边形: 形状 33"/>
          <p:cNvSpPr>
            <a:spLocks noGrp="1"/>
          </p:cNvSpPr>
          <p:nvPr>
            <p:ph type="pic" sz="quarter" idx="17"/>
          </p:nvPr>
        </p:nvSpPr>
        <p:spPr>
          <a:xfrm>
            <a:off x="7201851"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27" name="任意多边形: 形状 26"/>
          <p:cNvSpPr>
            <a:spLocks noGrp="1"/>
          </p:cNvSpPr>
          <p:nvPr>
            <p:ph type="pic" sz="quarter" idx="10"/>
          </p:nvPr>
        </p:nvSpPr>
        <p:spPr>
          <a:xfrm>
            <a:off x="2461837"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8" name="任意多边形: 形状 27"/>
          <p:cNvSpPr>
            <a:spLocks noGrp="1"/>
          </p:cNvSpPr>
          <p:nvPr>
            <p:ph type="pic" sz="quarter" idx="11"/>
          </p:nvPr>
        </p:nvSpPr>
        <p:spPr>
          <a:xfrm>
            <a:off x="4349476"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9" name="任意多边形: 形状 28"/>
          <p:cNvSpPr>
            <a:spLocks noGrp="1"/>
          </p:cNvSpPr>
          <p:nvPr>
            <p:ph type="pic" sz="quarter" idx="12"/>
          </p:nvPr>
        </p:nvSpPr>
        <p:spPr>
          <a:xfrm>
            <a:off x="6237114"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5" y="20398"/>
                  <a:pt x="746385" y="0"/>
                  <a:pt x="799855" y="0"/>
                </a:cubicBezTo>
                <a:close/>
              </a:path>
            </a:pathLst>
          </a:custGeom>
        </p:spPr>
        <p:txBody>
          <a:bodyPr wrap="square">
            <a:noAutofit/>
          </a:bodyPr>
          <a:lstStyle/>
          <a:p>
            <a:endParaRPr lang="zh-CN" altLang="en-US"/>
          </a:p>
        </p:txBody>
      </p:sp>
      <p:sp>
        <p:nvSpPr>
          <p:cNvPr id="30" name="任意多边形: 形状 29"/>
          <p:cNvSpPr>
            <a:spLocks noGrp="1"/>
          </p:cNvSpPr>
          <p:nvPr>
            <p:ph type="pic" sz="quarter" idx="13"/>
          </p:nvPr>
        </p:nvSpPr>
        <p:spPr>
          <a:xfrm>
            <a:off x="8124752"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4"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B1DC28D3-987D-401E-95A8-72784AD93D33}" type="datetimeFigureOut">
              <a:rPr lang="zh-CN" altLang="en-US" smtClean="0"/>
              <a:t>2020/7/9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
        <p:nvSpPr>
          <p:cNvPr id="7" name="矩形 6"/>
          <p:cNvSpPr/>
          <p:nvPr userDrawn="1"/>
        </p:nvSpPr>
        <p:spPr>
          <a:xfrm>
            <a:off x="8729683" y="6422330"/>
            <a:ext cx="775136" cy="246221"/>
          </a:xfrm>
          <a:prstGeom prst="rect">
            <a:avLst/>
          </a:prstGeom>
        </p:spPr>
        <p:txBody>
          <a:bodyPr wrap="square">
            <a:spAutoFit/>
          </a:bodyPr>
          <a:lstStyle/>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p>
          <a:p>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素材下载：</a:t>
            </a:r>
            <a:r>
              <a:rPr lang="en-US" altLang="zh-CN" sz="100" dirty="0">
                <a:solidFill>
                  <a:prstClr val="white"/>
                </a:solidFill>
                <a:latin typeface="Calibri" panose="020F0502020204030204"/>
                <a:ea typeface="宋体" panose="02010600030101010101" pitchFamily="2" charset="-122"/>
              </a:rPr>
              <a:t>www.1ppt.com/sucai/</a:t>
            </a: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图表下载：</a:t>
            </a:r>
            <a:r>
              <a:rPr lang="en-US" altLang="zh-CN" sz="100" dirty="0">
                <a:solidFill>
                  <a:prstClr val="white"/>
                </a:solidFill>
                <a:latin typeface="Calibri" panose="020F0502020204030204"/>
                <a:ea typeface="宋体" panose="02010600030101010101" pitchFamily="2" charset="-122"/>
              </a:rPr>
              <a:t>www.1ppt.com/tubiao/      </a:t>
            </a:r>
          </a:p>
          <a:p>
            <a:r>
              <a:rPr lang="zh-CN" altLang="en-US" sz="100" dirty="0">
                <a:solidFill>
                  <a:prstClr val="white"/>
                </a:solidFill>
                <a:latin typeface="Calibri" panose="020F0502020204030204"/>
                <a:ea typeface="宋体" panose="02010600030101010101" pitchFamily="2" charset="-122"/>
              </a:rPr>
              <a:t>优秀</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p>
          <a:p>
            <a:r>
              <a:rPr lang="en-US" altLang="zh-CN" sz="100" dirty="0">
                <a:solidFill>
                  <a:prstClr val="white"/>
                </a:solidFill>
                <a:latin typeface="Calibri" panose="020F0502020204030204"/>
                <a:ea typeface="宋体" panose="02010600030101010101" pitchFamily="2" charset="-122"/>
              </a:rPr>
              <a:t>Word</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www.1ppt.com/word/              Excel</a:t>
            </a:r>
            <a:r>
              <a:rPr lang="zh-CN" altLang="en-US" sz="100" dirty="0">
                <a:solidFill>
                  <a:prstClr val="white"/>
                </a:solidFill>
                <a:latin typeface="Calibri" panose="020F0502020204030204"/>
                <a:ea typeface="宋体" panose="02010600030101010101" pitchFamily="2" charset="-122"/>
              </a:rPr>
              <a:t>教程：</a:t>
            </a:r>
            <a:r>
              <a:rPr lang="en-US" altLang="zh-CN" sz="100" dirty="0">
                <a:solidFill>
                  <a:prstClr val="white"/>
                </a:solidFill>
                <a:latin typeface="Calibri" panose="020F0502020204030204"/>
                <a:ea typeface="宋体" panose="02010600030101010101" pitchFamily="2" charset="-122"/>
              </a:rPr>
              <a:t>www.1ppt.com/excel/  </a:t>
            </a:r>
          </a:p>
          <a:p>
            <a:r>
              <a:rPr lang="zh-CN" altLang="en-US" sz="100" dirty="0">
                <a:solidFill>
                  <a:prstClr val="white"/>
                </a:solidFill>
                <a:latin typeface="Calibri" panose="020F0502020204030204"/>
                <a:ea typeface="宋体" panose="02010600030101010101" pitchFamily="2" charset="-122"/>
              </a:rPr>
              <a:t>资料下载：</a:t>
            </a:r>
            <a:r>
              <a:rPr lang="en-US" altLang="zh-CN" sz="100" dirty="0">
                <a:solidFill>
                  <a:prstClr val="white"/>
                </a:solidFill>
                <a:latin typeface="Calibri" panose="020F0502020204030204"/>
                <a:ea typeface="宋体" panose="02010600030101010101" pitchFamily="2" charset="-122"/>
              </a:rPr>
              <a:t>www.1ppt.com/ziliao/                PPT</a:t>
            </a:r>
            <a:r>
              <a:rPr lang="zh-CN" altLang="en-US" sz="100" dirty="0">
                <a:solidFill>
                  <a:prstClr val="white"/>
                </a:solidFill>
                <a:latin typeface="Calibri" panose="020F0502020204030204"/>
                <a:ea typeface="宋体" panose="02010600030101010101" pitchFamily="2" charset="-122"/>
              </a:rPr>
              <a:t>课件下载：</a:t>
            </a:r>
            <a:r>
              <a:rPr lang="en-US" altLang="zh-CN" sz="100" dirty="0">
                <a:solidFill>
                  <a:prstClr val="white"/>
                </a:solidFill>
                <a:latin typeface="Calibri" panose="020F0502020204030204"/>
                <a:ea typeface="宋体" panose="02010600030101010101" pitchFamily="2" charset="-122"/>
              </a:rPr>
              <a:t>www.1ppt.com/kejian/ </a:t>
            </a:r>
          </a:p>
          <a:p>
            <a:r>
              <a:rPr lang="zh-CN" altLang="en-US" sz="100" dirty="0">
                <a:solidFill>
                  <a:prstClr val="white"/>
                </a:solidFill>
                <a:latin typeface="Calibri" panose="020F0502020204030204"/>
                <a:ea typeface="宋体" panose="02010600030101010101" pitchFamily="2" charset="-122"/>
              </a:rPr>
              <a:t>范文下载：</a:t>
            </a:r>
            <a:r>
              <a:rPr lang="en-US" altLang="zh-CN" sz="100" dirty="0">
                <a:solidFill>
                  <a:prstClr val="white"/>
                </a:solidFill>
                <a:latin typeface="Calibri" panose="020F0502020204030204"/>
                <a:ea typeface="宋体" panose="02010600030101010101" pitchFamily="2" charset="-122"/>
              </a:rPr>
              <a:t>www.1ppt.com/fanwen/             </a:t>
            </a:r>
            <a:r>
              <a:rPr lang="zh-CN" altLang="en-US" sz="100" dirty="0">
                <a:solidFill>
                  <a:prstClr val="white"/>
                </a:solidFill>
                <a:latin typeface="Calibri" panose="020F0502020204030204"/>
                <a:ea typeface="宋体" panose="02010600030101010101" pitchFamily="2" charset="-122"/>
              </a:rPr>
              <a:t>试卷下载：</a:t>
            </a:r>
            <a:r>
              <a:rPr lang="en-US" altLang="zh-CN" sz="100" dirty="0">
                <a:solidFill>
                  <a:prstClr val="white"/>
                </a:solidFill>
                <a:latin typeface="Calibri" panose="020F0502020204030204"/>
                <a:ea typeface="宋体" panose="02010600030101010101" pitchFamily="2" charset="-122"/>
              </a:rPr>
              <a:t>www.1ppt.com/shiti/  </a:t>
            </a:r>
          </a:p>
          <a:p>
            <a:r>
              <a:rPr lang="zh-CN" altLang="en-US" sz="100" dirty="0">
                <a:solidFill>
                  <a:prstClr val="white"/>
                </a:solidFill>
                <a:latin typeface="Calibri" panose="020F0502020204030204"/>
                <a:ea typeface="宋体" panose="02010600030101010101" pitchFamily="2" charset="-122"/>
              </a:rPr>
              <a:t>教案下载：</a:t>
            </a:r>
            <a:r>
              <a:rPr lang="en-US" altLang="zh-CN" sz="100" dirty="0">
                <a:solidFill>
                  <a:prstClr val="white"/>
                </a:solidFill>
                <a:latin typeface="Calibri" panose="020F0502020204030204"/>
                <a:ea typeface="宋体" panose="02010600030101010101" pitchFamily="2" charset="-122"/>
              </a:rPr>
              <a:t>www.1ppt.com/jiaoan/  </a:t>
            </a:r>
            <a:r>
              <a:rPr lang="en-US" altLang="zh-CN" sz="100" dirty="0" smtClean="0">
                <a:solidFill>
                  <a:prstClr val="white"/>
                </a:solidFill>
                <a:latin typeface="Calibri" panose="020F0502020204030204"/>
                <a:ea typeface="宋体" panose="02010600030101010101" pitchFamily="2" charset="-122"/>
              </a:rPr>
              <a:t>      </a:t>
            </a:r>
            <a:endParaRPr lang="en-US" altLang="zh-CN" sz="100" dirty="0">
              <a:solidFill>
                <a:prstClr val="white"/>
              </a:solidFill>
              <a:latin typeface="Calibri" panose="020F0502020204030204"/>
              <a:ea typeface="宋体" panose="02010600030101010101" pitchFamily="2" charset="-122"/>
            </a:endParaRPr>
          </a:p>
          <a:p>
            <a:r>
              <a:rPr lang="zh-CN" altLang="en-US" sz="100" dirty="0" smtClean="0">
                <a:solidFill>
                  <a:prstClr val="white"/>
                </a:solidFill>
                <a:latin typeface="Calibri" panose="020F0502020204030204"/>
                <a:ea typeface="宋体" panose="02010600030101010101" pitchFamily="2" charset="-122"/>
              </a:rPr>
              <a:t>字体下载：</a:t>
            </a:r>
            <a:r>
              <a:rPr lang="en-US" altLang="zh-CN" sz="100" dirty="0" smtClean="0">
                <a:solidFill>
                  <a:prstClr val="white"/>
                </a:solidFill>
                <a:latin typeface="Calibri" panose="020F0502020204030204"/>
                <a:ea typeface="宋体" panose="02010600030101010101" pitchFamily="2" charset="-122"/>
              </a:rPr>
              <a:t>www.1ppt.com/ziti/</a:t>
            </a:r>
            <a:endParaRPr lang="en-US" altLang="zh-CN" sz="100" dirty="0">
              <a:solidFill>
                <a:prstClr val="white"/>
              </a:solidFill>
              <a:latin typeface="Calibri" panose="020F0502020204030204"/>
              <a:ea typeface="宋体" panose="02010600030101010101" pitchFamily="2" charset="-122"/>
            </a:endParaRPr>
          </a:p>
          <a:p>
            <a:r>
              <a:rPr lang="en-US" altLang="zh-CN" sz="100" dirty="0">
                <a:solidFill>
                  <a:prstClr val="white"/>
                </a:solidFill>
                <a:latin typeface="Calibri" panose="020F0502020204030204"/>
                <a:ea typeface="宋体" panose="02010600030101010101" pitchFamily="2" charset="-122"/>
              </a:rPr>
              <a:t> </a:t>
            </a:r>
            <a:endParaRPr lang="zh-CN" altLang="en-US" sz="100" dirty="0">
              <a:solidFill>
                <a:prstClr val="white"/>
              </a:solidFill>
              <a:latin typeface="Calibri" panose="020F0502020204030204"/>
              <a:ea typeface="宋体" panose="02010600030101010101" pitchFamily="2" charset="-122"/>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15" name="任意多边形: 形状 14"/>
          <p:cNvSpPr>
            <a:spLocks noGrp="1"/>
          </p:cNvSpPr>
          <p:nvPr>
            <p:ph type="pic" sz="quarter" idx="10"/>
          </p:nvPr>
        </p:nvSpPr>
        <p:spPr>
          <a:xfrm>
            <a:off x="3507265"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4" name="任意多边形: 形状 13"/>
          <p:cNvSpPr>
            <a:spLocks noGrp="1"/>
          </p:cNvSpPr>
          <p:nvPr>
            <p:ph type="pic" sz="quarter" idx="11"/>
          </p:nvPr>
        </p:nvSpPr>
        <p:spPr>
          <a:xfrm>
            <a:off x="1311274"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3" name="任意多边形: 形状 12"/>
          <p:cNvSpPr>
            <a:spLocks noGrp="1"/>
          </p:cNvSpPr>
          <p:nvPr>
            <p:ph type="pic" sz="quarter" idx="12"/>
          </p:nvPr>
        </p:nvSpPr>
        <p:spPr>
          <a:xfrm>
            <a:off x="2295507" y="1895063"/>
            <a:ext cx="1901775" cy="3373748"/>
          </a:xfrm>
          <a:custGeom>
            <a:avLst/>
            <a:gdLst>
              <a:gd name="connsiteX0" fmla="*/ 0 w 1901775"/>
              <a:gd name="connsiteY0" fmla="*/ 0 h 3373748"/>
              <a:gd name="connsiteX1" fmla="*/ 1901775 w 1901775"/>
              <a:gd name="connsiteY1" fmla="*/ 0 h 3373748"/>
              <a:gd name="connsiteX2" fmla="*/ 1901775 w 1901775"/>
              <a:gd name="connsiteY2" fmla="*/ 3373748 h 3373748"/>
              <a:gd name="connsiteX3" fmla="*/ 0 w 1901775"/>
              <a:gd name="connsiteY3" fmla="*/ 3373748 h 3373748"/>
            </a:gdLst>
            <a:ahLst/>
            <a:cxnLst>
              <a:cxn ang="0">
                <a:pos x="connsiteX0" y="connsiteY0"/>
              </a:cxn>
              <a:cxn ang="0">
                <a:pos x="connsiteX1" y="connsiteY1"/>
              </a:cxn>
              <a:cxn ang="0">
                <a:pos x="connsiteX2" y="connsiteY2"/>
              </a:cxn>
              <a:cxn ang="0">
                <a:pos x="connsiteX3" y="connsiteY3"/>
              </a:cxn>
            </a:cxnLst>
            <a:rect l="l" t="t" r="r" b="b"/>
            <a:pathLst>
              <a:path w="1901775" h="3373748">
                <a:moveTo>
                  <a:pt x="0" y="0"/>
                </a:moveTo>
                <a:lnTo>
                  <a:pt x="1901775" y="0"/>
                </a:lnTo>
                <a:lnTo>
                  <a:pt x="1901775" y="3373748"/>
                </a:lnTo>
                <a:lnTo>
                  <a:pt x="0" y="3373748"/>
                </a:lnTo>
                <a:close/>
              </a:path>
            </a:pathLst>
          </a:custGeom>
        </p:spPr>
        <p:txBody>
          <a:bodyPr wrap="square">
            <a:noAutofit/>
          </a:bodyPr>
          <a:lstStyle/>
          <a:p>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10" name="任意多边形: 形状 9"/>
          <p:cNvSpPr>
            <a:spLocks noGrp="1"/>
          </p:cNvSpPr>
          <p:nvPr>
            <p:ph type="pic" sz="quarter" idx="10"/>
          </p:nvPr>
        </p:nvSpPr>
        <p:spPr>
          <a:xfrm>
            <a:off x="0" y="1"/>
            <a:ext cx="5778474" cy="5747783"/>
          </a:xfrm>
          <a:custGeom>
            <a:avLst/>
            <a:gdLst>
              <a:gd name="connsiteX0" fmla="*/ 2119001 w 5778474"/>
              <a:gd name="connsiteY0" fmla="*/ 3618970 h 5747783"/>
              <a:gd name="connsiteX1" fmla="*/ 2315600 w 5778474"/>
              <a:gd name="connsiteY1" fmla="*/ 3700404 h 5747783"/>
              <a:gd name="connsiteX2" fmla="*/ 3101974 w 5778474"/>
              <a:gd name="connsiteY2" fmla="*/ 4486778 h 5747783"/>
              <a:gd name="connsiteX3" fmla="*/ 3101974 w 5778474"/>
              <a:gd name="connsiteY3" fmla="*/ 4879976 h 5747783"/>
              <a:gd name="connsiteX4" fmla="*/ 2315600 w 5778474"/>
              <a:gd name="connsiteY4" fmla="*/ 5666350 h 5747783"/>
              <a:gd name="connsiteX5" fmla="*/ 1922402 w 5778474"/>
              <a:gd name="connsiteY5" fmla="*/ 5666350 h 5747783"/>
              <a:gd name="connsiteX6" fmla="*/ 1136028 w 5778474"/>
              <a:gd name="connsiteY6" fmla="*/ 4879976 h 5747783"/>
              <a:gd name="connsiteX7" fmla="*/ 1136028 w 5778474"/>
              <a:gd name="connsiteY7" fmla="*/ 4486778 h 5747783"/>
              <a:gd name="connsiteX8" fmla="*/ 1922402 w 5778474"/>
              <a:gd name="connsiteY8" fmla="*/ 3700404 h 5747783"/>
              <a:gd name="connsiteX9" fmla="*/ 2119001 w 5778474"/>
              <a:gd name="connsiteY9" fmla="*/ 3618970 h 5747783"/>
              <a:gd name="connsiteX10" fmla="*/ 821473 w 5778474"/>
              <a:gd name="connsiteY10" fmla="*/ 2321442 h 5747783"/>
              <a:gd name="connsiteX11" fmla="*/ 1018072 w 5778474"/>
              <a:gd name="connsiteY11" fmla="*/ 2402876 h 5747783"/>
              <a:gd name="connsiteX12" fmla="*/ 1804446 w 5778474"/>
              <a:gd name="connsiteY12" fmla="*/ 3189250 h 5747783"/>
              <a:gd name="connsiteX13" fmla="*/ 1804446 w 5778474"/>
              <a:gd name="connsiteY13" fmla="*/ 3582448 h 5747783"/>
              <a:gd name="connsiteX14" fmla="*/ 1018072 w 5778474"/>
              <a:gd name="connsiteY14" fmla="*/ 4368823 h 5747783"/>
              <a:gd name="connsiteX15" fmla="*/ 624874 w 5778474"/>
              <a:gd name="connsiteY15" fmla="*/ 4368823 h 5747783"/>
              <a:gd name="connsiteX16" fmla="*/ 0 w 5778474"/>
              <a:gd name="connsiteY16" fmla="*/ 3743949 h 5747783"/>
              <a:gd name="connsiteX17" fmla="*/ 0 w 5778474"/>
              <a:gd name="connsiteY17" fmla="*/ 3027750 h 5747783"/>
              <a:gd name="connsiteX18" fmla="*/ 624874 w 5778474"/>
              <a:gd name="connsiteY18" fmla="*/ 2402876 h 5747783"/>
              <a:gd name="connsiteX19" fmla="*/ 821473 w 5778474"/>
              <a:gd name="connsiteY19" fmla="*/ 2321442 h 5747783"/>
              <a:gd name="connsiteX20" fmla="*/ 3416534 w 5778474"/>
              <a:gd name="connsiteY20" fmla="*/ 2321437 h 5747783"/>
              <a:gd name="connsiteX21" fmla="*/ 3613133 w 5778474"/>
              <a:gd name="connsiteY21" fmla="*/ 2402870 h 5747783"/>
              <a:gd name="connsiteX22" fmla="*/ 4399507 w 5778474"/>
              <a:gd name="connsiteY22" fmla="*/ 3189245 h 5747783"/>
              <a:gd name="connsiteX23" fmla="*/ 4399507 w 5778474"/>
              <a:gd name="connsiteY23" fmla="*/ 3582443 h 5747783"/>
              <a:gd name="connsiteX24" fmla="*/ 3613133 w 5778474"/>
              <a:gd name="connsiteY24" fmla="*/ 4368817 h 5747783"/>
              <a:gd name="connsiteX25" fmla="*/ 3219935 w 5778474"/>
              <a:gd name="connsiteY25" fmla="*/ 4368817 h 5747783"/>
              <a:gd name="connsiteX26" fmla="*/ 2433561 w 5778474"/>
              <a:gd name="connsiteY26" fmla="*/ 3582443 h 5747783"/>
              <a:gd name="connsiteX27" fmla="*/ 2433561 w 5778474"/>
              <a:gd name="connsiteY27" fmla="*/ 3189245 h 5747783"/>
              <a:gd name="connsiteX28" fmla="*/ 3219935 w 5778474"/>
              <a:gd name="connsiteY28" fmla="*/ 2402870 h 5747783"/>
              <a:gd name="connsiteX29" fmla="*/ 3416534 w 5778474"/>
              <a:gd name="connsiteY29" fmla="*/ 2321437 h 5747783"/>
              <a:gd name="connsiteX30" fmla="*/ 0 w 5778474"/>
              <a:gd name="connsiteY30" fmla="*/ 1384804 h 5747783"/>
              <a:gd name="connsiteX31" fmla="*/ 506920 w 5778474"/>
              <a:gd name="connsiteY31" fmla="*/ 1891724 h 5747783"/>
              <a:gd name="connsiteX32" fmla="*/ 506919 w 5778474"/>
              <a:gd name="connsiteY32" fmla="*/ 2284921 h 5747783"/>
              <a:gd name="connsiteX33" fmla="*/ 0 w 5778474"/>
              <a:gd name="connsiteY33" fmla="*/ 2791839 h 5747783"/>
              <a:gd name="connsiteX34" fmla="*/ 2119006 w 5778474"/>
              <a:gd name="connsiteY34" fmla="*/ 1023909 h 5747783"/>
              <a:gd name="connsiteX35" fmla="*/ 2315606 w 5778474"/>
              <a:gd name="connsiteY35" fmla="*/ 1105343 h 5747783"/>
              <a:gd name="connsiteX36" fmla="*/ 3101980 w 5778474"/>
              <a:gd name="connsiteY36" fmla="*/ 1891717 h 5747783"/>
              <a:gd name="connsiteX37" fmla="*/ 3101980 w 5778474"/>
              <a:gd name="connsiteY37" fmla="*/ 2284914 h 5747783"/>
              <a:gd name="connsiteX38" fmla="*/ 2315606 w 5778474"/>
              <a:gd name="connsiteY38" fmla="*/ 3071289 h 5747783"/>
              <a:gd name="connsiteX39" fmla="*/ 1922408 w 5778474"/>
              <a:gd name="connsiteY39" fmla="*/ 3071289 h 5747783"/>
              <a:gd name="connsiteX40" fmla="*/ 1136034 w 5778474"/>
              <a:gd name="connsiteY40" fmla="*/ 2284914 h 5747783"/>
              <a:gd name="connsiteX41" fmla="*/ 1136034 w 5778474"/>
              <a:gd name="connsiteY41" fmla="*/ 1891716 h 5747783"/>
              <a:gd name="connsiteX42" fmla="*/ 1922408 w 5778474"/>
              <a:gd name="connsiteY42" fmla="*/ 1105342 h 5747783"/>
              <a:gd name="connsiteX43" fmla="*/ 2119006 w 5778474"/>
              <a:gd name="connsiteY43" fmla="*/ 1023909 h 5747783"/>
              <a:gd name="connsiteX44" fmla="*/ 4714068 w 5778474"/>
              <a:gd name="connsiteY44" fmla="*/ 1023903 h 5747783"/>
              <a:gd name="connsiteX45" fmla="*/ 4910667 w 5778474"/>
              <a:gd name="connsiteY45" fmla="*/ 1105337 h 5747783"/>
              <a:gd name="connsiteX46" fmla="*/ 5697041 w 5778474"/>
              <a:gd name="connsiteY46" fmla="*/ 1891711 h 5747783"/>
              <a:gd name="connsiteX47" fmla="*/ 5697041 w 5778474"/>
              <a:gd name="connsiteY47" fmla="*/ 2284909 h 5747783"/>
              <a:gd name="connsiteX48" fmla="*/ 4910667 w 5778474"/>
              <a:gd name="connsiteY48" fmla="*/ 3071283 h 5747783"/>
              <a:gd name="connsiteX49" fmla="*/ 4517469 w 5778474"/>
              <a:gd name="connsiteY49" fmla="*/ 3071283 h 5747783"/>
              <a:gd name="connsiteX50" fmla="*/ 3731095 w 5778474"/>
              <a:gd name="connsiteY50" fmla="*/ 2284909 h 5747783"/>
              <a:gd name="connsiteX51" fmla="*/ 3731095 w 5778474"/>
              <a:gd name="connsiteY51" fmla="*/ 1891711 h 5747783"/>
              <a:gd name="connsiteX52" fmla="*/ 4517469 w 5778474"/>
              <a:gd name="connsiteY52" fmla="*/ 1105337 h 5747783"/>
              <a:gd name="connsiteX53" fmla="*/ 4714068 w 5778474"/>
              <a:gd name="connsiteY53" fmla="*/ 1023903 h 5747783"/>
              <a:gd name="connsiteX54" fmla="*/ 3027750 w 5778474"/>
              <a:gd name="connsiteY54" fmla="*/ 0 h 5747783"/>
              <a:gd name="connsiteX55" fmla="*/ 3805329 w 5778474"/>
              <a:gd name="connsiteY55" fmla="*/ 0 h 5747783"/>
              <a:gd name="connsiteX56" fmla="*/ 4399513 w 5778474"/>
              <a:gd name="connsiteY56" fmla="*/ 594184 h 5747783"/>
              <a:gd name="connsiteX57" fmla="*/ 4399513 w 5778474"/>
              <a:gd name="connsiteY57" fmla="*/ 987382 h 5747783"/>
              <a:gd name="connsiteX58" fmla="*/ 3613139 w 5778474"/>
              <a:gd name="connsiteY58" fmla="*/ 1773756 h 5747783"/>
              <a:gd name="connsiteX59" fmla="*/ 3219941 w 5778474"/>
              <a:gd name="connsiteY59" fmla="*/ 1773756 h 5747783"/>
              <a:gd name="connsiteX60" fmla="*/ 2433567 w 5778474"/>
              <a:gd name="connsiteY60" fmla="*/ 987382 h 5747783"/>
              <a:gd name="connsiteX61" fmla="*/ 2433567 w 5778474"/>
              <a:gd name="connsiteY61" fmla="*/ 594184 h 5747783"/>
              <a:gd name="connsiteX62" fmla="*/ 2791841 w 5778474"/>
              <a:gd name="connsiteY62" fmla="*/ 0 h 5747783"/>
              <a:gd name="connsiteX63" fmla="*/ 2315612 w 5778474"/>
              <a:gd name="connsiteY63" fmla="*/ 476229 h 5747783"/>
              <a:gd name="connsiteX64" fmla="*/ 1922415 w 5778474"/>
              <a:gd name="connsiteY64" fmla="*/ 476230 h 5747783"/>
              <a:gd name="connsiteX65" fmla="*/ 1446185 w 5778474"/>
              <a:gd name="connsiteY65" fmla="*/ 1 h 5747783"/>
              <a:gd name="connsiteX66" fmla="*/ 432697 w 5778474"/>
              <a:gd name="connsiteY66" fmla="*/ 0 h 5747783"/>
              <a:gd name="connsiteX67" fmla="*/ 1210263 w 5778474"/>
              <a:gd name="connsiteY67" fmla="*/ 0 h 5747783"/>
              <a:gd name="connsiteX68" fmla="*/ 1804453 w 5778474"/>
              <a:gd name="connsiteY68" fmla="*/ 594190 h 5747783"/>
              <a:gd name="connsiteX69" fmla="*/ 1804453 w 5778474"/>
              <a:gd name="connsiteY69" fmla="*/ 987388 h 5747783"/>
              <a:gd name="connsiteX70" fmla="*/ 1018079 w 5778474"/>
              <a:gd name="connsiteY70" fmla="*/ 1773762 h 5747783"/>
              <a:gd name="connsiteX71" fmla="*/ 624881 w 5778474"/>
              <a:gd name="connsiteY71" fmla="*/ 1773762 h 5747783"/>
              <a:gd name="connsiteX72" fmla="*/ 0 w 5778474"/>
              <a:gd name="connsiteY72" fmla="*/ 1148882 h 5747783"/>
              <a:gd name="connsiteX73" fmla="*/ 0 w 5778474"/>
              <a:gd name="connsiteY73" fmla="*/ 432696 h 5747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5778474" h="5747783">
                <a:moveTo>
                  <a:pt x="2119001" y="3618970"/>
                </a:moveTo>
                <a:cubicBezTo>
                  <a:pt x="2190156" y="3618970"/>
                  <a:pt x="2261310" y="3646114"/>
                  <a:pt x="2315600" y="3700404"/>
                </a:cubicBezTo>
                <a:lnTo>
                  <a:pt x="3101974" y="4486778"/>
                </a:lnTo>
                <a:cubicBezTo>
                  <a:pt x="3210552" y="4595356"/>
                  <a:pt x="3210552" y="4771398"/>
                  <a:pt x="3101974" y="4879976"/>
                </a:cubicBezTo>
                <a:lnTo>
                  <a:pt x="2315600" y="5666350"/>
                </a:lnTo>
                <a:cubicBezTo>
                  <a:pt x="2207022" y="5774928"/>
                  <a:pt x="2030980" y="5774928"/>
                  <a:pt x="1922402" y="5666350"/>
                </a:cubicBezTo>
                <a:lnTo>
                  <a:pt x="1136028" y="4879976"/>
                </a:lnTo>
                <a:cubicBezTo>
                  <a:pt x="1027449" y="4771398"/>
                  <a:pt x="1027449" y="4595356"/>
                  <a:pt x="1136028" y="4486778"/>
                </a:cubicBezTo>
                <a:lnTo>
                  <a:pt x="1922402" y="3700404"/>
                </a:lnTo>
                <a:cubicBezTo>
                  <a:pt x="1976691" y="3646114"/>
                  <a:pt x="2047846" y="3618970"/>
                  <a:pt x="2119001" y="3618970"/>
                </a:cubicBezTo>
                <a:close/>
                <a:moveTo>
                  <a:pt x="821473" y="2321442"/>
                </a:moveTo>
                <a:cubicBezTo>
                  <a:pt x="892629" y="2321443"/>
                  <a:pt x="963784" y="2348587"/>
                  <a:pt x="1018072" y="2402876"/>
                </a:cubicBezTo>
                <a:lnTo>
                  <a:pt x="1804446" y="3189250"/>
                </a:lnTo>
                <a:cubicBezTo>
                  <a:pt x="1913025" y="3297829"/>
                  <a:pt x="1913025" y="3473870"/>
                  <a:pt x="1804446" y="3582448"/>
                </a:cubicBezTo>
                <a:lnTo>
                  <a:pt x="1018072" y="4368823"/>
                </a:lnTo>
                <a:cubicBezTo>
                  <a:pt x="909494" y="4477401"/>
                  <a:pt x="733453" y="4477401"/>
                  <a:pt x="624874" y="4368823"/>
                </a:cubicBezTo>
                <a:lnTo>
                  <a:pt x="0" y="3743949"/>
                </a:lnTo>
                <a:lnTo>
                  <a:pt x="0" y="3027750"/>
                </a:lnTo>
                <a:lnTo>
                  <a:pt x="624874" y="2402876"/>
                </a:lnTo>
                <a:cubicBezTo>
                  <a:pt x="679163" y="2348587"/>
                  <a:pt x="750318" y="2321443"/>
                  <a:pt x="821473" y="2321442"/>
                </a:cubicBezTo>
                <a:close/>
                <a:moveTo>
                  <a:pt x="3416534" y="2321437"/>
                </a:moveTo>
                <a:cubicBezTo>
                  <a:pt x="3487689" y="2321437"/>
                  <a:pt x="3558844" y="2348582"/>
                  <a:pt x="3613133" y="2402870"/>
                </a:cubicBezTo>
                <a:lnTo>
                  <a:pt x="4399507" y="3189245"/>
                </a:lnTo>
                <a:cubicBezTo>
                  <a:pt x="4508086" y="3297822"/>
                  <a:pt x="4508086" y="3473865"/>
                  <a:pt x="4399507" y="3582443"/>
                </a:cubicBezTo>
                <a:lnTo>
                  <a:pt x="3613133" y="4368817"/>
                </a:lnTo>
                <a:cubicBezTo>
                  <a:pt x="3504555" y="4477395"/>
                  <a:pt x="3328513" y="4477395"/>
                  <a:pt x="3219935" y="4368817"/>
                </a:cubicBezTo>
                <a:lnTo>
                  <a:pt x="2433561" y="3582443"/>
                </a:lnTo>
                <a:cubicBezTo>
                  <a:pt x="2324983" y="3473864"/>
                  <a:pt x="2324983" y="3297823"/>
                  <a:pt x="2433561" y="3189245"/>
                </a:cubicBezTo>
                <a:lnTo>
                  <a:pt x="3219935" y="2402870"/>
                </a:lnTo>
                <a:cubicBezTo>
                  <a:pt x="3274224" y="2348582"/>
                  <a:pt x="3345379" y="2321437"/>
                  <a:pt x="3416534" y="2321437"/>
                </a:cubicBezTo>
                <a:close/>
                <a:moveTo>
                  <a:pt x="0" y="1384804"/>
                </a:moveTo>
                <a:lnTo>
                  <a:pt x="506920" y="1891724"/>
                </a:lnTo>
                <a:cubicBezTo>
                  <a:pt x="615498" y="2000302"/>
                  <a:pt x="615497" y="2176342"/>
                  <a:pt x="506919" y="2284921"/>
                </a:cubicBezTo>
                <a:lnTo>
                  <a:pt x="0" y="2791839"/>
                </a:lnTo>
                <a:close/>
                <a:moveTo>
                  <a:pt x="2119006" y="1023909"/>
                </a:moveTo>
                <a:cubicBezTo>
                  <a:pt x="2190162" y="1023908"/>
                  <a:pt x="2261317" y="1051054"/>
                  <a:pt x="2315606" y="1105343"/>
                </a:cubicBezTo>
                <a:lnTo>
                  <a:pt x="3101980" y="1891717"/>
                </a:lnTo>
                <a:cubicBezTo>
                  <a:pt x="3210558" y="2000296"/>
                  <a:pt x="3210558" y="2176337"/>
                  <a:pt x="3101980" y="2284914"/>
                </a:cubicBezTo>
                <a:lnTo>
                  <a:pt x="2315606" y="3071289"/>
                </a:lnTo>
                <a:cubicBezTo>
                  <a:pt x="2207028" y="3179867"/>
                  <a:pt x="2030987" y="3179867"/>
                  <a:pt x="1922408" y="3071289"/>
                </a:cubicBezTo>
                <a:lnTo>
                  <a:pt x="1136034" y="2284914"/>
                </a:lnTo>
                <a:cubicBezTo>
                  <a:pt x="1027455" y="2176337"/>
                  <a:pt x="1027455" y="2000296"/>
                  <a:pt x="1136034" y="1891716"/>
                </a:cubicBezTo>
                <a:lnTo>
                  <a:pt x="1922408" y="1105342"/>
                </a:lnTo>
                <a:cubicBezTo>
                  <a:pt x="1976697" y="1051053"/>
                  <a:pt x="2047852" y="1023909"/>
                  <a:pt x="2119006" y="1023909"/>
                </a:cubicBezTo>
                <a:close/>
                <a:moveTo>
                  <a:pt x="4714068" y="1023903"/>
                </a:moveTo>
                <a:cubicBezTo>
                  <a:pt x="4785223" y="1023903"/>
                  <a:pt x="4856377" y="1051048"/>
                  <a:pt x="4910667" y="1105337"/>
                </a:cubicBezTo>
                <a:lnTo>
                  <a:pt x="5697041" y="1891711"/>
                </a:lnTo>
                <a:cubicBezTo>
                  <a:pt x="5805619" y="2000289"/>
                  <a:pt x="5805619" y="2176331"/>
                  <a:pt x="5697041" y="2284909"/>
                </a:cubicBezTo>
                <a:lnTo>
                  <a:pt x="4910667" y="3071283"/>
                </a:lnTo>
                <a:cubicBezTo>
                  <a:pt x="4802089" y="3179862"/>
                  <a:pt x="4626047" y="3179861"/>
                  <a:pt x="4517469" y="3071283"/>
                </a:cubicBezTo>
                <a:lnTo>
                  <a:pt x="3731095" y="2284909"/>
                </a:lnTo>
                <a:cubicBezTo>
                  <a:pt x="3622516" y="2176331"/>
                  <a:pt x="3622516" y="2000289"/>
                  <a:pt x="3731095" y="1891711"/>
                </a:cubicBezTo>
                <a:lnTo>
                  <a:pt x="4517469" y="1105337"/>
                </a:lnTo>
                <a:cubicBezTo>
                  <a:pt x="4571758" y="1051048"/>
                  <a:pt x="4642912" y="1023903"/>
                  <a:pt x="4714068" y="1023903"/>
                </a:cubicBezTo>
                <a:close/>
                <a:moveTo>
                  <a:pt x="3027750" y="0"/>
                </a:moveTo>
                <a:lnTo>
                  <a:pt x="3805329" y="0"/>
                </a:lnTo>
                <a:lnTo>
                  <a:pt x="4399513" y="594184"/>
                </a:lnTo>
                <a:cubicBezTo>
                  <a:pt x="4508091" y="702762"/>
                  <a:pt x="4508091" y="878804"/>
                  <a:pt x="4399513" y="987382"/>
                </a:cubicBezTo>
                <a:lnTo>
                  <a:pt x="3613139" y="1773756"/>
                </a:lnTo>
                <a:cubicBezTo>
                  <a:pt x="3504560" y="1882335"/>
                  <a:pt x="3328519" y="1882335"/>
                  <a:pt x="3219941" y="1773756"/>
                </a:cubicBezTo>
                <a:lnTo>
                  <a:pt x="2433567" y="987382"/>
                </a:lnTo>
                <a:cubicBezTo>
                  <a:pt x="2324988" y="878804"/>
                  <a:pt x="2324989" y="702763"/>
                  <a:pt x="2433567" y="594184"/>
                </a:cubicBezTo>
                <a:close/>
                <a:moveTo>
                  <a:pt x="2791841" y="0"/>
                </a:moveTo>
                <a:lnTo>
                  <a:pt x="2315612" y="476229"/>
                </a:lnTo>
                <a:cubicBezTo>
                  <a:pt x="2207034" y="584808"/>
                  <a:pt x="2030993" y="584808"/>
                  <a:pt x="1922415" y="476230"/>
                </a:cubicBezTo>
                <a:lnTo>
                  <a:pt x="1446185" y="1"/>
                </a:lnTo>
                <a:close/>
                <a:moveTo>
                  <a:pt x="432697" y="0"/>
                </a:moveTo>
                <a:lnTo>
                  <a:pt x="1210263" y="0"/>
                </a:lnTo>
                <a:lnTo>
                  <a:pt x="1804453" y="594190"/>
                </a:lnTo>
                <a:cubicBezTo>
                  <a:pt x="1913031" y="702769"/>
                  <a:pt x="1913031" y="878810"/>
                  <a:pt x="1804453" y="987388"/>
                </a:cubicBezTo>
                <a:lnTo>
                  <a:pt x="1018079" y="1773762"/>
                </a:lnTo>
                <a:cubicBezTo>
                  <a:pt x="909500" y="1882341"/>
                  <a:pt x="733459" y="1882341"/>
                  <a:pt x="624881" y="1773762"/>
                </a:cubicBezTo>
                <a:lnTo>
                  <a:pt x="0" y="1148882"/>
                </a:lnTo>
                <a:lnTo>
                  <a:pt x="0" y="432696"/>
                </a:lnTo>
                <a:close/>
              </a:path>
            </a:pathLst>
          </a:custGeom>
        </p:spPr>
        <p:txBody>
          <a:bodyPr wrap="square">
            <a:noAutofit/>
          </a:bodyPr>
          <a:lstStyle/>
          <a:p>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9" name="任意多边形: 形状 8"/>
          <p:cNvSpPr>
            <a:spLocks noGrp="1"/>
          </p:cNvSpPr>
          <p:nvPr>
            <p:ph type="pic" sz="quarter" idx="10"/>
          </p:nvPr>
        </p:nvSpPr>
        <p:spPr>
          <a:xfrm>
            <a:off x="0" y="0"/>
            <a:ext cx="5279257" cy="5530032"/>
          </a:xfrm>
          <a:custGeom>
            <a:avLst/>
            <a:gdLst>
              <a:gd name="connsiteX0" fmla="*/ 0 w 5279257"/>
              <a:gd name="connsiteY0" fmla="*/ 0 h 5530032"/>
              <a:gd name="connsiteX1" fmla="*/ 3641372 w 5279257"/>
              <a:gd name="connsiteY1" fmla="*/ 0 h 5530032"/>
              <a:gd name="connsiteX2" fmla="*/ 5010556 w 5279257"/>
              <a:gd name="connsiteY2" fmla="*/ 1369184 h 5530032"/>
              <a:gd name="connsiteX3" fmla="*/ 5010556 w 5279257"/>
              <a:gd name="connsiteY3" fmla="*/ 2666592 h 5530032"/>
              <a:gd name="connsiteX4" fmla="*/ 2415817 w 5279257"/>
              <a:gd name="connsiteY4" fmla="*/ 5261331 h 5530032"/>
              <a:gd name="connsiteX5" fmla="*/ 1118409 w 5279257"/>
              <a:gd name="connsiteY5" fmla="*/ 5261331 h 5530032"/>
              <a:gd name="connsiteX6" fmla="*/ 1 w 5279257"/>
              <a:gd name="connsiteY6" fmla="*/ 4142923 h 5530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79257" h="5530032">
                <a:moveTo>
                  <a:pt x="0" y="0"/>
                </a:moveTo>
                <a:lnTo>
                  <a:pt x="3641372" y="0"/>
                </a:lnTo>
                <a:lnTo>
                  <a:pt x="5010556" y="1369184"/>
                </a:lnTo>
                <a:cubicBezTo>
                  <a:pt x="5368825" y="1727453"/>
                  <a:pt x="5368825" y="2308323"/>
                  <a:pt x="5010556" y="2666592"/>
                </a:cubicBezTo>
                <a:lnTo>
                  <a:pt x="2415817" y="5261331"/>
                </a:lnTo>
                <a:cubicBezTo>
                  <a:pt x="2057548" y="5619600"/>
                  <a:pt x="1476678" y="5619600"/>
                  <a:pt x="1118409" y="5261331"/>
                </a:cubicBezTo>
                <a:lnTo>
                  <a:pt x="1" y="4142923"/>
                </a:lnTo>
                <a:close/>
              </a:path>
            </a:pathLst>
          </a:custGeom>
        </p:spPr>
        <p:txBody>
          <a:bodyPr wrap="square">
            <a:noAutofit/>
          </a:bodyPr>
          <a:lstStyle/>
          <a:p>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2"/>
          <a:tile tx="0" ty="0" sx="100000" sy="100000" flip="none" algn="tl"/>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DC28D3-987D-401E-95A8-72784AD93D33}" type="datetimeFigureOut">
              <a:rPr lang="zh-CN" altLang="en-US" smtClean="0"/>
              <a:t>2020/7/9</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A4A5A-5C6D-4E6F-81A3-06DF189A7A65}"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5.png"/><Relationship Id="rId2" Type="http://schemas.openxmlformats.org/officeDocument/2006/relationships/slideLayout" Target="../slideLayouts/slideLayout1.xml"/><Relationship Id="rId1" Type="http://schemas.openxmlformats.org/officeDocument/2006/relationships/themeOverride" Target="../theme/themeOverride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021881" y="3484071"/>
            <a:ext cx="6764267" cy="6764267"/>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占位符 27"/>
          <p:cNvPicPr>
            <a:picLocks noGrp="1" noChangeAspect="1"/>
          </p:cNvPicPr>
          <p:nvPr>
            <p:ph type="pic" sz="quarter" idx="12"/>
          </p:nvPr>
        </p:nvPicPr>
        <p:blipFill>
          <a:blip r:embed="rId4" cstate="screen"/>
          <a:srcRect/>
          <a:stretch>
            <a:fillRect/>
          </a:stretch>
        </p:blipFill>
        <p:spPr>
          <a:xfrm>
            <a:off x="10890792" y="3345440"/>
            <a:ext cx="1301207" cy="3069398"/>
          </a:xfrm>
        </p:spPr>
      </p:pic>
      <p:pic>
        <p:nvPicPr>
          <p:cNvPr id="26" name="图片占位符 25"/>
          <p:cNvPicPr>
            <a:picLocks noGrp="1" noChangeAspect="1"/>
          </p:cNvPicPr>
          <p:nvPr>
            <p:ph type="pic" sz="quarter" idx="11"/>
          </p:nvPr>
        </p:nvPicPr>
        <p:blipFill>
          <a:blip r:embed="rId5" cstate="screen"/>
          <a:srcRect/>
          <a:stretch>
            <a:fillRect/>
          </a:stretch>
        </p:blipFill>
        <p:spPr/>
      </p:pic>
      <p:pic>
        <p:nvPicPr>
          <p:cNvPr id="21" name="图片占位符 20"/>
          <p:cNvPicPr>
            <a:picLocks noGrp="1" noChangeAspect="1"/>
          </p:cNvPicPr>
          <p:nvPr>
            <p:ph type="pic" sz="quarter" idx="10"/>
          </p:nvPr>
        </p:nvPicPr>
        <p:blipFill>
          <a:blip r:embed="rId6" cstate="screen"/>
          <a:srcRect/>
          <a:stretch>
            <a:fillRect/>
          </a:stretch>
        </p:blipFill>
        <p:spPr/>
      </p:pic>
      <p:sp>
        <p:nvSpPr>
          <p:cNvPr id="29" name="文本框 28"/>
          <p:cNvSpPr txBox="1"/>
          <p:nvPr/>
        </p:nvSpPr>
        <p:spPr>
          <a:xfrm>
            <a:off x="680085" y="1723390"/>
            <a:ext cx="6767830" cy="5835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grpSp>
        <p:nvGrpSpPr>
          <p:cNvPr id="5" name="组合 4"/>
          <p:cNvGrpSpPr/>
          <p:nvPr/>
        </p:nvGrpSpPr>
        <p:grpSpPr>
          <a:xfrm>
            <a:off x="680084" y="2482852"/>
            <a:ext cx="7084060" cy="2736215"/>
            <a:chOff x="631504" y="3193779"/>
            <a:chExt cx="1584325" cy="360000"/>
          </a:xfrm>
        </p:grpSpPr>
        <p:sp>
          <p:nvSpPr>
            <p:cNvPr id="6" name="矩形: 圆角 29"/>
            <p:cNvSpPr/>
            <p:nvPr/>
          </p:nvSpPr>
          <p:spPr>
            <a:xfrm>
              <a:off x="703573" y="3193779"/>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31504" y="3274404"/>
              <a:ext cx="1584325" cy="254983"/>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6000" dirty="0">
                  <a:solidFill>
                    <a:schemeClr val="bg1"/>
                  </a:solidFill>
                </a:rPr>
                <a:t>中级经济师</a:t>
              </a:r>
            </a:p>
            <a:p>
              <a:pPr algn="ctr"/>
              <a:r>
                <a:rPr lang="zh-CN" altLang="en-US" sz="6000" dirty="0">
                  <a:solidFill>
                    <a:schemeClr val="bg1"/>
                  </a:solidFill>
                </a:rPr>
                <a:t>经济基础知识</a:t>
              </a:r>
            </a:p>
          </p:txBody>
        </p:sp>
      </p:grpSp>
      <p:pic>
        <p:nvPicPr>
          <p:cNvPr id="8" name="图片 7" descr="123456"/>
          <p:cNvPicPr>
            <a:picLocks noChangeAspect="1"/>
          </p:cNvPicPr>
          <p:nvPr/>
        </p:nvPicPr>
        <p:blipFill>
          <a:blip r:embed="rId7"/>
          <a:stretch>
            <a:fillRect/>
          </a:stretch>
        </p:blipFill>
        <p:spPr>
          <a:xfrm>
            <a:off x="460375" y="541020"/>
            <a:ext cx="974090" cy="974090"/>
          </a:xfrm>
          <a:prstGeom prst="rect">
            <a:avLst/>
          </a:prstGeom>
        </p:spPr>
      </p:pic>
      <p:sp>
        <p:nvSpPr>
          <p:cNvPr id="14" name="文本框 13"/>
          <p:cNvSpPr txBox="1"/>
          <p:nvPr/>
        </p:nvSpPr>
        <p:spPr>
          <a:xfrm>
            <a:off x="5370195" y="5822315"/>
            <a:ext cx="4601845" cy="645160"/>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6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3185" y="897890"/>
            <a:ext cx="7788910" cy="3416320"/>
          </a:xfrm>
          <a:prstGeom prst="rect">
            <a:avLst/>
          </a:prstGeom>
          <a:noFill/>
        </p:spPr>
        <p:txBody>
          <a:bodyPr wrap="square" rtlCol="0" anchor="t">
            <a:spAutoFit/>
          </a:bodyPr>
          <a:lstStyle/>
          <a:p>
            <a:r>
              <a:rPr lang="en-US" sz="2400" dirty="0">
                <a:solidFill>
                  <a:schemeClr val="bg1"/>
                </a:solidFill>
                <a:sym typeface="+mn-ea"/>
              </a:rPr>
              <a:t>6.</a:t>
            </a:r>
            <a:r>
              <a:rPr lang="zh-CN" altLang="en-US" sz="2400" dirty="0">
                <a:solidFill>
                  <a:schemeClr val="bg1"/>
                </a:solidFill>
              </a:rPr>
              <a:t>关于边际消费倾向、边际储蓄倾向和投资乘数之间的关系，下列说法正确的有</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a:t>
            </a:r>
          </a:p>
          <a:p>
            <a:r>
              <a:rPr lang="en-US" altLang="zh-CN" sz="2400" dirty="0">
                <a:solidFill>
                  <a:schemeClr val="bg1"/>
                </a:solidFill>
              </a:rPr>
              <a:t>A.</a:t>
            </a:r>
            <a:r>
              <a:rPr lang="zh-CN" altLang="en-US" sz="2400" dirty="0">
                <a:solidFill>
                  <a:schemeClr val="bg1"/>
                </a:solidFill>
              </a:rPr>
              <a:t>边际消费倾向越大，投资乘数越大</a:t>
            </a:r>
          </a:p>
          <a:p>
            <a:r>
              <a:rPr lang="en-US" altLang="zh-CN" sz="2400" dirty="0">
                <a:solidFill>
                  <a:schemeClr val="bg1"/>
                </a:solidFill>
              </a:rPr>
              <a:t>B.</a:t>
            </a:r>
            <a:r>
              <a:rPr lang="zh-CN" altLang="en-US" sz="2400" dirty="0">
                <a:solidFill>
                  <a:schemeClr val="bg1"/>
                </a:solidFill>
              </a:rPr>
              <a:t>边际储蓄倾向越大，投资乘数越大</a:t>
            </a:r>
          </a:p>
          <a:p>
            <a:r>
              <a:rPr lang="en-US" altLang="zh-CN" sz="2400" dirty="0">
                <a:solidFill>
                  <a:schemeClr val="bg1"/>
                </a:solidFill>
              </a:rPr>
              <a:t>C.</a:t>
            </a:r>
            <a:r>
              <a:rPr lang="zh-CN" altLang="en-US" sz="2400" dirty="0">
                <a:solidFill>
                  <a:schemeClr val="bg1"/>
                </a:solidFill>
              </a:rPr>
              <a:t>边际消费倾向越大，边际储蓄倾向越大</a:t>
            </a:r>
          </a:p>
          <a:p>
            <a:r>
              <a:rPr lang="en-US" altLang="zh-CN" sz="2400" dirty="0">
                <a:solidFill>
                  <a:schemeClr val="bg1"/>
                </a:solidFill>
              </a:rPr>
              <a:t>D.</a:t>
            </a:r>
            <a:r>
              <a:rPr lang="zh-CN" altLang="en-US" sz="2400" dirty="0">
                <a:solidFill>
                  <a:schemeClr val="bg1"/>
                </a:solidFill>
              </a:rPr>
              <a:t>投资乘数是边际消费倾向的倒数</a:t>
            </a:r>
          </a:p>
          <a:p>
            <a:r>
              <a:rPr lang="en-US" altLang="zh-CN" sz="2400" dirty="0">
                <a:solidFill>
                  <a:schemeClr val="bg1"/>
                </a:solidFill>
              </a:rPr>
              <a:t>E.</a:t>
            </a:r>
            <a:r>
              <a:rPr lang="zh-CN" altLang="en-US" sz="2400" dirty="0">
                <a:solidFill>
                  <a:schemeClr val="bg1"/>
                </a:solidFill>
              </a:rPr>
              <a:t>投资乘数是边际储蓄倾向的倒数</a:t>
            </a:r>
          </a:p>
          <a:p>
            <a:pPr algn="l">
              <a:buClrTx/>
              <a:buSzTx/>
              <a:buFontTx/>
            </a:pPr>
            <a:endParaRPr lang="en-US" sz="2400" dirty="0">
              <a:solidFill>
                <a:schemeClr val="bg1"/>
              </a:solidFill>
              <a:sym typeface="+mn-ea"/>
            </a:endParaRPr>
          </a:p>
          <a:p>
            <a:pPr algn="l">
              <a:buClrTx/>
              <a:buSzTx/>
              <a:buFontTx/>
            </a:pPr>
            <a:endParaRPr lang="en-US" sz="2400" dirty="0">
              <a:solidFill>
                <a:schemeClr val="bg1"/>
              </a:solidFill>
              <a:sym typeface="+mn-ea"/>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3185" y="897890"/>
            <a:ext cx="7788910" cy="2677656"/>
          </a:xfrm>
          <a:prstGeom prst="rect">
            <a:avLst/>
          </a:prstGeom>
          <a:noFill/>
        </p:spPr>
        <p:txBody>
          <a:bodyPr wrap="square" rtlCol="0" anchor="t">
            <a:spAutoFit/>
          </a:bodyPr>
          <a:lstStyle/>
          <a:p>
            <a:r>
              <a:rPr lang="en-US" sz="2400" dirty="0">
                <a:solidFill>
                  <a:schemeClr val="bg1"/>
                </a:solidFill>
                <a:sym typeface="+mn-ea"/>
              </a:rPr>
              <a:t>7.</a:t>
            </a:r>
            <a:r>
              <a:rPr lang="zh-CN" altLang="en-US" sz="2400" dirty="0">
                <a:solidFill>
                  <a:schemeClr val="bg1"/>
                </a:solidFill>
              </a:rPr>
              <a:t>影响总需求变动的因素主要有</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a:t>
            </a:r>
          </a:p>
          <a:p>
            <a:r>
              <a:rPr lang="en-US" altLang="zh-CN" sz="2400" dirty="0">
                <a:solidFill>
                  <a:schemeClr val="bg1"/>
                </a:solidFill>
              </a:rPr>
              <a:t>A.</a:t>
            </a:r>
            <a:r>
              <a:rPr lang="zh-CN" altLang="en-US" sz="2400" dirty="0">
                <a:solidFill>
                  <a:schemeClr val="bg1"/>
                </a:solidFill>
              </a:rPr>
              <a:t>利率</a:t>
            </a:r>
          </a:p>
          <a:p>
            <a:r>
              <a:rPr lang="en-US" altLang="zh-CN" sz="2400" dirty="0">
                <a:solidFill>
                  <a:schemeClr val="bg1"/>
                </a:solidFill>
              </a:rPr>
              <a:t>B.</a:t>
            </a:r>
            <a:r>
              <a:rPr lang="zh-CN" altLang="en-US" sz="2400" dirty="0">
                <a:solidFill>
                  <a:schemeClr val="bg1"/>
                </a:solidFill>
              </a:rPr>
              <a:t>生产成本</a:t>
            </a:r>
          </a:p>
          <a:p>
            <a:r>
              <a:rPr lang="en-US" altLang="zh-CN" sz="2400" dirty="0">
                <a:solidFill>
                  <a:schemeClr val="bg1"/>
                </a:solidFill>
              </a:rPr>
              <a:t>C.</a:t>
            </a:r>
            <a:r>
              <a:rPr lang="zh-CN" altLang="en-US" sz="2400" dirty="0">
                <a:solidFill>
                  <a:schemeClr val="bg1"/>
                </a:solidFill>
              </a:rPr>
              <a:t>货币供给量</a:t>
            </a:r>
          </a:p>
          <a:p>
            <a:r>
              <a:rPr lang="en-US" altLang="zh-CN" sz="2400" dirty="0">
                <a:solidFill>
                  <a:schemeClr val="bg1"/>
                </a:solidFill>
              </a:rPr>
              <a:t>D.</a:t>
            </a:r>
            <a:r>
              <a:rPr lang="zh-CN" altLang="en-US" sz="2400" dirty="0">
                <a:solidFill>
                  <a:schemeClr val="bg1"/>
                </a:solidFill>
              </a:rPr>
              <a:t>政府购买</a:t>
            </a:r>
          </a:p>
          <a:p>
            <a:r>
              <a:rPr lang="en-US" altLang="zh-CN" sz="2400" dirty="0">
                <a:solidFill>
                  <a:schemeClr val="bg1"/>
                </a:solidFill>
              </a:rPr>
              <a:t>E.</a:t>
            </a:r>
            <a:r>
              <a:rPr lang="zh-CN" altLang="en-US" sz="2400" dirty="0" smtClean="0">
                <a:solidFill>
                  <a:schemeClr val="bg1"/>
                </a:solidFill>
              </a:rPr>
              <a:t>税收</a:t>
            </a:r>
            <a:endParaRPr lang="en-US" altLang="zh-CN" sz="2400" dirty="0" smtClean="0">
              <a:solidFill>
                <a:schemeClr val="bg1"/>
              </a:solidFill>
            </a:endParaRPr>
          </a:p>
          <a:p>
            <a:endParaRPr lang="zh-CN" altLang="en-US" sz="2400" dirty="0">
              <a:solidFill>
                <a:schemeClr val="bg1"/>
              </a:solidFill>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3185" y="897890"/>
            <a:ext cx="7788910" cy="2677656"/>
          </a:xfrm>
          <a:prstGeom prst="rect">
            <a:avLst/>
          </a:prstGeom>
          <a:noFill/>
        </p:spPr>
        <p:txBody>
          <a:bodyPr wrap="square" rtlCol="0" anchor="t">
            <a:spAutoFit/>
          </a:bodyPr>
          <a:lstStyle/>
          <a:p>
            <a:r>
              <a:rPr lang="en-US" altLang="zh-CN" sz="2400" dirty="0">
                <a:solidFill>
                  <a:schemeClr val="bg1"/>
                </a:solidFill>
              </a:rPr>
              <a:t>8.</a:t>
            </a:r>
            <a:r>
              <a:rPr lang="zh-CN" altLang="en-US" sz="2400" dirty="0">
                <a:solidFill>
                  <a:schemeClr val="bg1"/>
                </a:solidFill>
              </a:rPr>
              <a:t>当消费函数为</a:t>
            </a:r>
            <a:r>
              <a:rPr lang="en-US" altLang="zh-CN" sz="2400" dirty="0">
                <a:solidFill>
                  <a:schemeClr val="bg1"/>
                </a:solidFill>
              </a:rPr>
              <a:t>C=100+0.8Y(</a:t>
            </a:r>
            <a:r>
              <a:rPr lang="zh-CN" altLang="en-US" sz="2400" dirty="0">
                <a:solidFill>
                  <a:schemeClr val="bg1"/>
                </a:solidFill>
              </a:rPr>
              <a:t>其中</a:t>
            </a:r>
            <a:r>
              <a:rPr lang="en-US" altLang="zh-CN" sz="2400" dirty="0">
                <a:solidFill>
                  <a:schemeClr val="bg1"/>
                </a:solidFill>
              </a:rPr>
              <a:t>C</a:t>
            </a:r>
            <a:r>
              <a:rPr lang="zh-CN" altLang="en-US" sz="2400" dirty="0">
                <a:solidFill>
                  <a:schemeClr val="bg1"/>
                </a:solidFill>
              </a:rPr>
              <a:t>表示消费，</a:t>
            </a:r>
            <a:r>
              <a:rPr lang="en-US" altLang="zh-CN" sz="2400" dirty="0">
                <a:solidFill>
                  <a:schemeClr val="bg1"/>
                </a:solidFill>
              </a:rPr>
              <a:t>Y</a:t>
            </a:r>
            <a:r>
              <a:rPr lang="zh-CN" altLang="en-US" sz="2400" dirty="0">
                <a:solidFill>
                  <a:schemeClr val="bg1"/>
                </a:solidFill>
              </a:rPr>
              <a:t>表示收入</a:t>
            </a:r>
            <a:r>
              <a:rPr lang="en-US" altLang="zh-CN" sz="2400" dirty="0">
                <a:solidFill>
                  <a:schemeClr val="bg1"/>
                </a:solidFill>
              </a:rPr>
              <a:t>)</a:t>
            </a:r>
            <a:r>
              <a:rPr lang="zh-CN" altLang="en-US" sz="2400" dirty="0">
                <a:solidFill>
                  <a:schemeClr val="bg1"/>
                </a:solidFill>
              </a:rPr>
              <a:t>时，下列结论一定正确的有</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a:t>
            </a:r>
          </a:p>
          <a:p>
            <a:r>
              <a:rPr lang="en-US" altLang="zh-CN" sz="2400" dirty="0">
                <a:solidFill>
                  <a:schemeClr val="bg1"/>
                </a:solidFill>
              </a:rPr>
              <a:t>A.</a:t>
            </a:r>
            <a:r>
              <a:rPr lang="zh-CN" altLang="en-US" sz="2400" dirty="0">
                <a:solidFill>
                  <a:schemeClr val="bg1"/>
                </a:solidFill>
              </a:rPr>
              <a:t>边际储蓄倾向为</a:t>
            </a:r>
            <a:r>
              <a:rPr lang="en-US" altLang="zh-CN" sz="2400" dirty="0">
                <a:solidFill>
                  <a:schemeClr val="bg1"/>
                </a:solidFill>
              </a:rPr>
              <a:t>0.2</a:t>
            </a:r>
          </a:p>
          <a:p>
            <a:r>
              <a:rPr lang="en-US" altLang="zh-CN" sz="2400" dirty="0">
                <a:solidFill>
                  <a:schemeClr val="bg1"/>
                </a:solidFill>
              </a:rPr>
              <a:t>B.</a:t>
            </a:r>
            <a:r>
              <a:rPr lang="zh-CN" altLang="en-US" sz="2400" dirty="0">
                <a:solidFill>
                  <a:schemeClr val="bg1"/>
                </a:solidFill>
              </a:rPr>
              <a:t>当</a:t>
            </a:r>
            <a:r>
              <a:rPr lang="en-US" altLang="zh-CN" sz="2400" dirty="0">
                <a:solidFill>
                  <a:schemeClr val="bg1"/>
                </a:solidFill>
              </a:rPr>
              <a:t>Y=1000</a:t>
            </a:r>
            <a:r>
              <a:rPr lang="zh-CN" altLang="en-US" sz="2400" dirty="0">
                <a:solidFill>
                  <a:schemeClr val="bg1"/>
                </a:solidFill>
              </a:rPr>
              <a:t>时，消费支出为</a:t>
            </a:r>
            <a:r>
              <a:rPr lang="en-US" altLang="zh-CN" sz="2400" dirty="0">
                <a:solidFill>
                  <a:schemeClr val="bg1"/>
                </a:solidFill>
              </a:rPr>
              <a:t>900</a:t>
            </a:r>
          </a:p>
          <a:p>
            <a:r>
              <a:rPr lang="en-US" altLang="zh-CN" sz="2400" dirty="0">
                <a:solidFill>
                  <a:schemeClr val="bg1"/>
                </a:solidFill>
              </a:rPr>
              <a:t>C.</a:t>
            </a:r>
            <a:r>
              <a:rPr lang="zh-CN" altLang="en-US" sz="2400" dirty="0">
                <a:solidFill>
                  <a:schemeClr val="bg1"/>
                </a:solidFill>
              </a:rPr>
              <a:t>投资乘数为</a:t>
            </a:r>
            <a:r>
              <a:rPr lang="en-US" altLang="zh-CN" sz="2400" dirty="0">
                <a:solidFill>
                  <a:schemeClr val="bg1"/>
                </a:solidFill>
              </a:rPr>
              <a:t>0.5</a:t>
            </a:r>
          </a:p>
          <a:p>
            <a:r>
              <a:rPr lang="en-US" altLang="zh-CN" sz="2400" dirty="0">
                <a:solidFill>
                  <a:schemeClr val="bg1"/>
                </a:solidFill>
              </a:rPr>
              <a:t>D.</a:t>
            </a:r>
            <a:r>
              <a:rPr lang="zh-CN" altLang="en-US" sz="2400" dirty="0">
                <a:solidFill>
                  <a:schemeClr val="bg1"/>
                </a:solidFill>
              </a:rPr>
              <a:t>当消费支出为</a:t>
            </a:r>
            <a:r>
              <a:rPr lang="en-US" altLang="zh-CN" sz="2400" dirty="0">
                <a:solidFill>
                  <a:schemeClr val="bg1"/>
                </a:solidFill>
              </a:rPr>
              <a:t>900</a:t>
            </a:r>
            <a:r>
              <a:rPr lang="zh-CN" altLang="en-US" sz="2400" dirty="0">
                <a:solidFill>
                  <a:schemeClr val="bg1"/>
                </a:solidFill>
              </a:rPr>
              <a:t>时，储蓄为</a:t>
            </a:r>
            <a:r>
              <a:rPr lang="en-US" altLang="zh-CN" sz="2400" dirty="0">
                <a:solidFill>
                  <a:schemeClr val="bg1"/>
                </a:solidFill>
              </a:rPr>
              <a:t>100</a:t>
            </a:r>
          </a:p>
          <a:p>
            <a:r>
              <a:rPr lang="en-US" altLang="zh-CN" sz="2400" dirty="0">
                <a:solidFill>
                  <a:schemeClr val="bg1"/>
                </a:solidFill>
              </a:rPr>
              <a:t>E.</a:t>
            </a:r>
            <a:r>
              <a:rPr lang="zh-CN" altLang="en-US" sz="2400" dirty="0">
                <a:solidFill>
                  <a:schemeClr val="bg1"/>
                </a:solidFill>
              </a:rPr>
              <a:t>边际消费倾向为</a:t>
            </a:r>
            <a:r>
              <a:rPr lang="en-US" altLang="zh-CN" sz="2400" dirty="0">
                <a:solidFill>
                  <a:schemeClr val="bg1"/>
                </a:solidFill>
              </a:rPr>
              <a:t>0.8</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85695" y="942453"/>
            <a:ext cx="7788910" cy="3416320"/>
          </a:xfrm>
          <a:prstGeom prst="rect">
            <a:avLst/>
          </a:prstGeom>
          <a:noFill/>
        </p:spPr>
        <p:txBody>
          <a:bodyPr wrap="square" rtlCol="0" anchor="t">
            <a:spAutoFit/>
          </a:bodyPr>
          <a:lstStyle/>
          <a:p>
            <a:r>
              <a:rPr lang="zh-CN" altLang="en-US" sz="2400" dirty="0" smtClean="0">
                <a:solidFill>
                  <a:schemeClr val="bg1"/>
                </a:solidFill>
                <a:sym typeface="+mn-ea"/>
              </a:rPr>
              <a:t>第八章  经济增长和经济发展</a:t>
            </a:r>
            <a:endParaRPr lang="en-US" altLang="zh-CN" sz="2400" dirty="0">
              <a:solidFill>
                <a:schemeClr val="bg1"/>
              </a:solidFill>
              <a:sym typeface="+mn-ea"/>
            </a:endParaRPr>
          </a:p>
          <a:p>
            <a:r>
              <a:rPr lang="zh-CN" altLang="en-US" sz="2400" dirty="0">
                <a:solidFill>
                  <a:schemeClr val="bg1"/>
                </a:solidFill>
                <a:sym typeface="+mn-ea"/>
              </a:rPr>
              <a:t>  一、单</a:t>
            </a:r>
            <a:r>
              <a:rPr lang="zh-CN" altLang="en-US" sz="2400" dirty="0" smtClean="0">
                <a:solidFill>
                  <a:schemeClr val="bg1"/>
                </a:solidFill>
                <a:sym typeface="+mn-ea"/>
              </a:rPr>
              <a:t>选题</a:t>
            </a:r>
            <a:endParaRPr lang="en-US" altLang="zh-CN" sz="2400" dirty="0" smtClean="0">
              <a:solidFill>
                <a:schemeClr val="bg1"/>
              </a:solidFill>
              <a:sym typeface="+mn-ea"/>
            </a:endParaRPr>
          </a:p>
          <a:p>
            <a:r>
              <a:rPr lang="en-US" altLang="zh-CN" sz="2400" dirty="0">
                <a:solidFill>
                  <a:schemeClr val="bg1"/>
                </a:solidFill>
                <a:sym typeface="+mn-ea"/>
              </a:rPr>
              <a:t>1.</a:t>
            </a:r>
            <a:r>
              <a:rPr lang="zh-CN" altLang="en-US" sz="2400" dirty="0">
                <a:solidFill>
                  <a:schemeClr val="bg1"/>
                </a:solidFill>
              </a:rPr>
              <a:t>当使用国内生产总值反映一个国家的经济增长速度时，国内生产总值的计算应采用</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a:t>
            </a:r>
          </a:p>
          <a:p>
            <a:r>
              <a:rPr lang="en-US" altLang="zh-CN" sz="2400" dirty="0">
                <a:solidFill>
                  <a:schemeClr val="bg1"/>
                </a:solidFill>
              </a:rPr>
              <a:t>A.</a:t>
            </a:r>
            <a:r>
              <a:rPr lang="zh-CN" altLang="en-US" sz="2400" dirty="0">
                <a:solidFill>
                  <a:schemeClr val="bg1"/>
                </a:solidFill>
              </a:rPr>
              <a:t>期望价格</a:t>
            </a:r>
          </a:p>
          <a:p>
            <a:r>
              <a:rPr lang="en-US" altLang="zh-CN" sz="2400" dirty="0">
                <a:solidFill>
                  <a:schemeClr val="bg1"/>
                </a:solidFill>
              </a:rPr>
              <a:t>B.</a:t>
            </a:r>
            <a:r>
              <a:rPr lang="zh-CN" altLang="en-US" sz="2400" dirty="0">
                <a:solidFill>
                  <a:schemeClr val="bg1"/>
                </a:solidFill>
              </a:rPr>
              <a:t>现行价格</a:t>
            </a:r>
          </a:p>
          <a:p>
            <a:r>
              <a:rPr lang="en-US" altLang="zh-CN" sz="2400" dirty="0">
                <a:solidFill>
                  <a:schemeClr val="bg1"/>
                </a:solidFill>
              </a:rPr>
              <a:t>C.</a:t>
            </a:r>
            <a:r>
              <a:rPr lang="zh-CN" altLang="en-US" sz="2400" dirty="0">
                <a:solidFill>
                  <a:schemeClr val="bg1"/>
                </a:solidFill>
              </a:rPr>
              <a:t>公允价格</a:t>
            </a:r>
          </a:p>
          <a:p>
            <a:r>
              <a:rPr lang="en-US" altLang="zh-CN" sz="2400" dirty="0">
                <a:solidFill>
                  <a:schemeClr val="bg1"/>
                </a:solidFill>
              </a:rPr>
              <a:t>D.</a:t>
            </a:r>
            <a:r>
              <a:rPr lang="zh-CN" altLang="en-US" sz="2400" dirty="0">
                <a:solidFill>
                  <a:schemeClr val="bg1"/>
                </a:solidFill>
              </a:rPr>
              <a:t>不变价格</a:t>
            </a:r>
          </a:p>
          <a:p>
            <a:endParaRPr lang="zh-CN" altLang="en-US" sz="2400" dirty="0">
              <a:solidFill>
                <a:schemeClr val="bg1"/>
              </a:solidFill>
              <a:sym typeface="+mn-ea"/>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3185" y="897890"/>
            <a:ext cx="7788910" cy="5262979"/>
          </a:xfrm>
          <a:prstGeom prst="rect">
            <a:avLst/>
          </a:prstGeom>
          <a:noFill/>
        </p:spPr>
        <p:txBody>
          <a:bodyPr wrap="square" rtlCol="0" anchor="t">
            <a:spAutoFit/>
          </a:bodyPr>
          <a:lstStyle/>
          <a:p>
            <a:r>
              <a:rPr lang="en-US" sz="2400" dirty="0">
                <a:solidFill>
                  <a:schemeClr val="bg1"/>
                </a:solidFill>
                <a:sym typeface="+mn-ea"/>
              </a:rPr>
              <a:t>2.</a:t>
            </a:r>
            <a:r>
              <a:rPr lang="zh-CN" altLang="en-US" sz="2400" dirty="0">
                <a:solidFill>
                  <a:schemeClr val="bg1"/>
                </a:solidFill>
              </a:rPr>
              <a:t>假设某个国家</a:t>
            </a:r>
            <a:r>
              <a:rPr lang="en-US" altLang="zh-CN" sz="2400" dirty="0">
                <a:solidFill>
                  <a:schemeClr val="bg1"/>
                </a:solidFill>
              </a:rPr>
              <a:t>2011</a:t>
            </a:r>
            <a:r>
              <a:rPr lang="zh-CN" altLang="en-US" sz="2400" dirty="0">
                <a:solidFill>
                  <a:schemeClr val="bg1"/>
                </a:solidFill>
              </a:rPr>
              <a:t>年</a:t>
            </a:r>
            <a:r>
              <a:rPr lang="en-US" altLang="zh-CN" sz="2400" dirty="0">
                <a:solidFill>
                  <a:schemeClr val="bg1"/>
                </a:solidFill>
              </a:rPr>
              <a:t>-2015</a:t>
            </a:r>
            <a:r>
              <a:rPr lang="zh-CN" altLang="en-US" sz="2400" dirty="0">
                <a:solidFill>
                  <a:schemeClr val="bg1"/>
                </a:solidFill>
              </a:rPr>
              <a:t>年，</a:t>
            </a:r>
            <a:r>
              <a:rPr lang="en-US" altLang="zh-CN" sz="2400" dirty="0">
                <a:solidFill>
                  <a:schemeClr val="bg1"/>
                </a:solidFill>
              </a:rPr>
              <a:t>GDP</a:t>
            </a:r>
            <a:r>
              <a:rPr lang="zh-CN" altLang="en-US" sz="2400" dirty="0">
                <a:solidFill>
                  <a:schemeClr val="bg1"/>
                </a:solidFill>
              </a:rPr>
              <a:t>年均增长</a:t>
            </a:r>
            <a:r>
              <a:rPr lang="en-US" altLang="zh-CN" sz="2400" dirty="0">
                <a:solidFill>
                  <a:schemeClr val="bg1"/>
                </a:solidFill>
              </a:rPr>
              <a:t>8%</a:t>
            </a:r>
            <a:r>
              <a:rPr lang="zh-CN" altLang="en-US" sz="2400" dirty="0">
                <a:solidFill>
                  <a:schemeClr val="bg1"/>
                </a:solidFill>
              </a:rPr>
              <a:t>，资本存量年均增长</a:t>
            </a:r>
            <a:r>
              <a:rPr lang="en-US" altLang="zh-CN" sz="2400" dirty="0">
                <a:solidFill>
                  <a:schemeClr val="bg1"/>
                </a:solidFill>
              </a:rPr>
              <a:t>5%</a:t>
            </a:r>
            <a:r>
              <a:rPr lang="zh-CN" altLang="en-US" sz="2400" dirty="0">
                <a:solidFill>
                  <a:schemeClr val="bg1"/>
                </a:solidFill>
              </a:rPr>
              <a:t>，劳动力年均增长</a:t>
            </a:r>
            <a:r>
              <a:rPr lang="en-US" altLang="zh-CN" sz="2400" dirty="0">
                <a:solidFill>
                  <a:schemeClr val="bg1"/>
                </a:solidFill>
              </a:rPr>
              <a:t>2%</a:t>
            </a:r>
            <a:r>
              <a:rPr lang="zh-CN" altLang="en-US" sz="2400" dirty="0">
                <a:solidFill>
                  <a:schemeClr val="bg1"/>
                </a:solidFill>
              </a:rPr>
              <a:t>。如果资本在</a:t>
            </a:r>
            <a:r>
              <a:rPr lang="en-US" altLang="zh-CN" sz="2400" dirty="0">
                <a:solidFill>
                  <a:schemeClr val="bg1"/>
                </a:solidFill>
              </a:rPr>
              <a:t>GDP</a:t>
            </a:r>
            <a:r>
              <a:rPr lang="zh-CN" altLang="en-US" sz="2400" dirty="0">
                <a:solidFill>
                  <a:schemeClr val="bg1"/>
                </a:solidFill>
              </a:rPr>
              <a:t>增长中的份额为</a:t>
            </a:r>
            <a:r>
              <a:rPr lang="en-US" altLang="zh-CN" sz="2400" dirty="0">
                <a:solidFill>
                  <a:schemeClr val="bg1"/>
                </a:solidFill>
              </a:rPr>
              <a:t>60%</a:t>
            </a:r>
            <a:r>
              <a:rPr lang="zh-CN" altLang="en-US" sz="2400" dirty="0">
                <a:solidFill>
                  <a:schemeClr val="bg1"/>
                </a:solidFill>
              </a:rPr>
              <a:t>，劳动力为</a:t>
            </a:r>
            <a:r>
              <a:rPr lang="en-US" altLang="zh-CN" sz="2400" dirty="0">
                <a:solidFill>
                  <a:schemeClr val="bg1"/>
                </a:solidFill>
              </a:rPr>
              <a:t>40%</a:t>
            </a:r>
            <a:r>
              <a:rPr lang="zh-CN" altLang="en-US" sz="2400" dirty="0">
                <a:solidFill>
                  <a:schemeClr val="bg1"/>
                </a:solidFill>
              </a:rPr>
              <a:t>，这一时期全要素生产率增长率应为</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a:t>
            </a:r>
          </a:p>
          <a:p>
            <a:r>
              <a:rPr lang="en-US" altLang="zh-CN" sz="2400" dirty="0">
                <a:solidFill>
                  <a:schemeClr val="bg1"/>
                </a:solidFill>
              </a:rPr>
              <a:t>A.3.0%</a:t>
            </a:r>
          </a:p>
          <a:p>
            <a:r>
              <a:rPr lang="en-US" altLang="zh-CN" sz="2400" dirty="0">
                <a:solidFill>
                  <a:schemeClr val="bg1"/>
                </a:solidFill>
              </a:rPr>
              <a:t>B.4.0%</a:t>
            </a:r>
          </a:p>
          <a:p>
            <a:r>
              <a:rPr lang="en-US" altLang="zh-CN" sz="2400" dirty="0">
                <a:solidFill>
                  <a:schemeClr val="bg1"/>
                </a:solidFill>
              </a:rPr>
              <a:t>C.7.0%</a:t>
            </a:r>
          </a:p>
          <a:p>
            <a:r>
              <a:rPr lang="en-US" altLang="zh-CN" sz="2400" dirty="0">
                <a:solidFill>
                  <a:schemeClr val="bg1"/>
                </a:solidFill>
              </a:rPr>
              <a:t>D.4.2%</a:t>
            </a:r>
          </a:p>
          <a:p>
            <a:r>
              <a:rPr lang="en-US" sz="2400" dirty="0">
                <a:solidFill>
                  <a:schemeClr val="bg1"/>
                </a:solidFill>
                <a:sym typeface="+mn-ea"/>
              </a:rPr>
              <a:t>3</a:t>
            </a:r>
            <a:r>
              <a:rPr lang="en-US" altLang="zh-CN" sz="2400" dirty="0">
                <a:solidFill>
                  <a:schemeClr val="bg1"/>
                </a:solidFill>
                <a:sym typeface="+mn-ea"/>
              </a:rPr>
              <a:t>.</a:t>
            </a:r>
            <a:r>
              <a:rPr lang="zh-CN" altLang="en-US" sz="2400" dirty="0">
                <a:solidFill>
                  <a:schemeClr val="bg1"/>
                </a:solidFill>
              </a:rPr>
              <a:t>全要素生产率是由</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首先提出的。</a:t>
            </a:r>
          </a:p>
          <a:p>
            <a:r>
              <a:rPr lang="en-US" altLang="zh-CN" sz="2400" dirty="0">
                <a:solidFill>
                  <a:schemeClr val="bg1"/>
                </a:solidFill>
              </a:rPr>
              <a:t>A.</a:t>
            </a:r>
            <a:r>
              <a:rPr lang="zh-CN" altLang="en-US" sz="2400" dirty="0">
                <a:solidFill>
                  <a:schemeClr val="bg1"/>
                </a:solidFill>
              </a:rPr>
              <a:t>罗伯特</a:t>
            </a:r>
            <a:r>
              <a:rPr lang="en-US" altLang="zh-CN" sz="2400" dirty="0">
                <a:solidFill>
                  <a:schemeClr val="bg1"/>
                </a:solidFill>
              </a:rPr>
              <a:t>·</a:t>
            </a:r>
            <a:r>
              <a:rPr lang="zh-CN" altLang="en-US" sz="2400" dirty="0">
                <a:solidFill>
                  <a:schemeClr val="bg1"/>
                </a:solidFill>
              </a:rPr>
              <a:t>索罗</a:t>
            </a:r>
          </a:p>
          <a:p>
            <a:r>
              <a:rPr lang="en-US" altLang="zh-CN" sz="2400" dirty="0">
                <a:solidFill>
                  <a:schemeClr val="bg1"/>
                </a:solidFill>
              </a:rPr>
              <a:t>B.</a:t>
            </a:r>
            <a:r>
              <a:rPr lang="zh-CN" altLang="en-US" sz="2400" dirty="0">
                <a:solidFill>
                  <a:schemeClr val="bg1"/>
                </a:solidFill>
              </a:rPr>
              <a:t>凯恩斯</a:t>
            </a:r>
          </a:p>
          <a:p>
            <a:r>
              <a:rPr lang="en-US" altLang="zh-CN" sz="2400" dirty="0">
                <a:solidFill>
                  <a:schemeClr val="bg1"/>
                </a:solidFill>
              </a:rPr>
              <a:t>C.</a:t>
            </a:r>
            <a:r>
              <a:rPr lang="zh-CN" altLang="en-US" sz="2400" dirty="0">
                <a:solidFill>
                  <a:schemeClr val="bg1"/>
                </a:solidFill>
              </a:rPr>
              <a:t>弗里德曼</a:t>
            </a:r>
          </a:p>
          <a:p>
            <a:r>
              <a:rPr lang="en-US" altLang="zh-CN" sz="2400" dirty="0">
                <a:solidFill>
                  <a:schemeClr val="bg1"/>
                </a:solidFill>
              </a:rPr>
              <a:t>D.</a:t>
            </a:r>
            <a:r>
              <a:rPr lang="zh-CN" altLang="en-US" sz="2400" dirty="0">
                <a:solidFill>
                  <a:schemeClr val="bg1"/>
                </a:solidFill>
              </a:rPr>
              <a:t>法玛</a:t>
            </a:r>
          </a:p>
          <a:p>
            <a:pPr algn="l">
              <a:buClrTx/>
              <a:buSzTx/>
              <a:buFontTx/>
            </a:pPr>
            <a:endParaRPr lang="en-US" sz="2400" dirty="0">
              <a:solidFill>
                <a:schemeClr val="bg1"/>
              </a:solidFill>
              <a:sym typeface="+mn-ea"/>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3185" y="897890"/>
            <a:ext cx="7788910" cy="2677656"/>
          </a:xfrm>
          <a:prstGeom prst="rect">
            <a:avLst/>
          </a:prstGeom>
          <a:noFill/>
        </p:spPr>
        <p:txBody>
          <a:bodyPr wrap="square" rtlCol="0" anchor="t">
            <a:spAutoFit/>
          </a:bodyPr>
          <a:lstStyle/>
          <a:p>
            <a:r>
              <a:rPr lang="en-US" sz="2400" dirty="0" smtClean="0">
                <a:solidFill>
                  <a:schemeClr val="bg1"/>
                </a:solidFill>
                <a:sym typeface="+mn-ea"/>
              </a:rPr>
              <a:t>4.</a:t>
            </a:r>
            <a:r>
              <a:rPr lang="zh-CN" altLang="en-US" sz="2400" dirty="0" smtClean="0">
                <a:solidFill>
                  <a:schemeClr val="bg1"/>
                </a:solidFill>
              </a:rPr>
              <a:t>按</a:t>
            </a:r>
            <a:r>
              <a:rPr lang="zh-CN" altLang="en-US" sz="2400" dirty="0">
                <a:solidFill>
                  <a:schemeClr val="bg1"/>
                </a:solidFill>
              </a:rPr>
              <a:t>周期波动的时间长短划分经济周期有三种类型，其中对经济运行影响较大且较为明显的是</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a:t>
            </a:r>
          </a:p>
          <a:p>
            <a:r>
              <a:rPr lang="en-US" altLang="zh-CN" sz="2400" dirty="0">
                <a:solidFill>
                  <a:schemeClr val="bg1"/>
                </a:solidFill>
              </a:rPr>
              <a:t>A.</a:t>
            </a:r>
            <a:r>
              <a:rPr lang="zh-CN" altLang="en-US" sz="2400" dirty="0">
                <a:solidFill>
                  <a:schemeClr val="bg1"/>
                </a:solidFill>
              </a:rPr>
              <a:t>长周期</a:t>
            </a:r>
          </a:p>
          <a:p>
            <a:r>
              <a:rPr lang="en-US" altLang="zh-CN" sz="2400" dirty="0">
                <a:solidFill>
                  <a:schemeClr val="bg1"/>
                </a:solidFill>
              </a:rPr>
              <a:t>B.</a:t>
            </a:r>
            <a:r>
              <a:rPr lang="zh-CN" altLang="en-US" sz="2400" dirty="0">
                <a:solidFill>
                  <a:schemeClr val="bg1"/>
                </a:solidFill>
              </a:rPr>
              <a:t>短周期</a:t>
            </a:r>
          </a:p>
          <a:p>
            <a:r>
              <a:rPr lang="en-US" altLang="zh-CN" sz="2400" dirty="0">
                <a:solidFill>
                  <a:schemeClr val="bg1"/>
                </a:solidFill>
              </a:rPr>
              <a:t>C.</a:t>
            </a:r>
            <a:r>
              <a:rPr lang="zh-CN" altLang="en-US" sz="2400" dirty="0">
                <a:solidFill>
                  <a:schemeClr val="bg1"/>
                </a:solidFill>
              </a:rPr>
              <a:t>中周期</a:t>
            </a:r>
          </a:p>
          <a:p>
            <a:r>
              <a:rPr lang="en-US" altLang="zh-CN" sz="2400" dirty="0">
                <a:solidFill>
                  <a:schemeClr val="bg1"/>
                </a:solidFill>
              </a:rPr>
              <a:t>D.</a:t>
            </a:r>
            <a:r>
              <a:rPr lang="zh-CN" altLang="en-US" sz="2400" dirty="0">
                <a:solidFill>
                  <a:schemeClr val="bg1"/>
                </a:solidFill>
              </a:rPr>
              <a:t>全周期</a:t>
            </a:r>
          </a:p>
          <a:p>
            <a:pPr algn="l">
              <a:buClrTx/>
              <a:buSzTx/>
              <a:buFontTx/>
            </a:pPr>
            <a:endParaRPr lang="en-US" sz="2400" dirty="0">
              <a:solidFill>
                <a:schemeClr val="bg1"/>
              </a:solidFill>
              <a:sym typeface="+mn-ea"/>
            </a:endParaRPr>
          </a:p>
        </p:txBody>
      </p:sp>
    </p:spTree>
    <p:extLst>
      <p:ext uri="{BB962C8B-B14F-4D97-AF65-F5344CB8AC3E}">
        <p14:creationId xmlns:p14="http://schemas.microsoft.com/office/powerpoint/2010/main" val="344270084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3185" y="897890"/>
            <a:ext cx="7788910" cy="2677656"/>
          </a:xfrm>
          <a:prstGeom prst="rect">
            <a:avLst/>
          </a:prstGeom>
          <a:noFill/>
        </p:spPr>
        <p:txBody>
          <a:bodyPr wrap="square" rtlCol="0" anchor="t">
            <a:spAutoFit/>
          </a:bodyPr>
          <a:lstStyle/>
          <a:p>
            <a:r>
              <a:rPr lang="en-US" altLang="zh-CN" sz="2400" dirty="0" smtClean="0">
                <a:solidFill>
                  <a:schemeClr val="bg1"/>
                </a:solidFill>
              </a:rPr>
              <a:t>5.</a:t>
            </a:r>
            <a:r>
              <a:rPr lang="zh-CN" altLang="en-US" sz="2400" dirty="0">
                <a:solidFill>
                  <a:schemeClr val="bg1"/>
                </a:solidFill>
              </a:rPr>
              <a:t>经济周期可以划分为扩张阶段和收缩阶段，其中扩张阶段可以细分为</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a:t>
            </a:r>
          </a:p>
          <a:p>
            <a:r>
              <a:rPr lang="en-US" altLang="zh-CN" sz="2400" dirty="0">
                <a:solidFill>
                  <a:schemeClr val="bg1"/>
                </a:solidFill>
              </a:rPr>
              <a:t>A.</a:t>
            </a:r>
            <a:r>
              <a:rPr lang="zh-CN" altLang="en-US" sz="2400" dirty="0">
                <a:solidFill>
                  <a:schemeClr val="bg1"/>
                </a:solidFill>
              </a:rPr>
              <a:t>复苏阶段和萧条阶段</a:t>
            </a:r>
          </a:p>
          <a:p>
            <a:r>
              <a:rPr lang="en-US" altLang="zh-CN" sz="2400" dirty="0">
                <a:solidFill>
                  <a:schemeClr val="bg1"/>
                </a:solidFill>
              </a:rPr>
              <a:t>B.</a:t>
            </a:r>
            <a:r>
              <a:rPr lang="zh-CN" altLang="en-US" sz="2400" dirty="0">
                <a:solidFill>
                  <a:schemeClr val="bg1"/>
                </a:solidFill>
              </a:rPr>
              <a:t>复苏阶段和繁荣阶段</a:t>
            </a:r>
          </a:p>
          <a:p>
            <a:r>
              <a:rPr lang="en-US" altLang="zh-CN" sz="2400" dirty="0">
                <a:solidFill>
                  <a:schemeClr val="bg1"/>
                </a:solidFill>
              </a:rPr>
              <a:t>C.</a:t>
            </a:r>
            <a:r>
              <a:rPr lang="zh-CN" altLang="en-US" sz="2400" dirty="0">
                <a:solidFill>
                  <a:schemeClr val="bg1"/>
                </a:solidFill>
              </a:rPr>
              <a:t>衰退阶段和繁荣阶段</a:t>
            </a:r>
          </a:p>
          <a:p>
            <a:r>
              <a:rPr lang="en-US" altLang="zh-CN" sz="2400" dirty="0">
                <a:solidFill>
                  <a:schemeClr val="bg1"/>
                </a:solidFill>
              </a:rPr>
              <a:t>D.</a:t>
            </a:r>
            <a:r>
              <a:rPr lang="zh-CN" altLang="en-US" sz="2400" dirty="0">
                <a:solidFill>
                  <a:schemeClr val="bg1"/>
                </a:solidFill>
              </a:rPr>
              <a:t>衰退阶段和萧条阶段</a:t>
            </a:r>
          </a:p>
          <a:p>
            <a:pPr algn="l">
              <a:buClrTx/>
              <a:buSzTx/>
              <a:buFontTx/>
            </a:pPr>
            <a:endParaRPr lang="en-US" sz="2400" dirty="0">
              <a:solidFill>
                <a:schemeClr val="bg1"/>
              </a:solidFill>
              <a:sym typeface="+mn-ea"/>
            </a:endParaRPr>
          </a:p>
        </p:txBody>
      </p:sp>
    </p:spTree>
    <p:extLst>
      <p:ext uri="{BB962C8B-B14F-4D97-AF65-F5344CB8AC3E}">
        <p14:creationId xmlns:p14="http://schemas.microsoft.com/office/powerpoint/2010/main" val="112166717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3185" y="897890"/>
            <a:ext cx="7788910" cy="4154984"/>
          </a:xfrm>
          <a:prstGeom prst="rect">
            <a:avLst/>
          </a:prstGeom>
          <a:noFill/>
        </p:spPr>
        <p:txBody>
          <a:bodyPr wrap="square" rtlCol="0" anchor="t">
            <a:spAutoFit/>
          </a:bodyPr>
          <a:lstStyle/>
          <a:p>
            <a:r>
              <a:rPr lang="zh-CN" altLang="en-US" sz="2400" dirty="0" smtClean="0">
                <a:solidFill>
                  <a:schemeClr val="bg1"/>
                </a:solidFill>
                <a:sym typeface="+mn-ea"/>
              </a:rPr>
              <a:t>二、多选题 </a:t>
            </a:r>
            <a:endParaRPr lang="en-US" sz="2400" dirty="0" smtClean="0">
              <a:solidFill>
                <a:schemeClr val="bg1"/>
              </a:solidFill>
              <a:sym typeface="+mn-ea"/>
            </a:endParaRPr>
          </a:p>
          <a:p>
            <a:r>
              <a:rPr lang="en-US" sz="2400" dirty="0">
                <a:solidFill>
                  <a:schemeClr val="bg1"/>
                </a:solidFill>
                <a:sym typeface="+mn-ea"/>
              </a:rPr>
              <a:t>1.</a:t>
            </a:r>
            <a:r>
              <a:rPr lang="zh-CN" altLang="en-US" sz="2400" dirty="0">
                <a:solidFill>
                  <a:schemeClr val="bg1"/>
                </a:solidFill>
              </a:rPr>
              <a:t>资本的效率也就是所谓的投资效益，是指单位资本投入数量所能产生的国内生产总值。一般用</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表示。</a:t>
            </a:r>
          </a:p>
          <a:p>
            <a:r>
              <a:rPr lang="en-US" altLang="zh-CN" sz="2400" dirty="0">
                <a:solidFill>
                  <a:schemeClr val="bg1"/>
                </a:solidFill>
              </a:rPr>
              <a:t>A.</a:t>
            </a:r>
            <a:r>
              <a:rPr lang="zh-CN" altLang="en-US" sz="2400" dirty="0">
                <a:solidFill>
                  <a:schemeClr val="bg1"/>
                </a:solidFill>
              </a:rPr>
              <a:t>国内生产总值与资本余额的比率</a:t>
            </a:r>
          </a:p>
          <a:p>
            <a:r>
              <a:rPr lang="en-US" altLang="zh-CN" sz="2400" dirty="0">
                <a:solidFill>
                  <a:schemeClr val="bg1"/>
                </a:solidFill>
              </a:rPr>
              <a:t>B.</a:t>
            </a:r>
            <a:r>
              <a:rPr lang="zh-CN" altLang="en-US" sz="2400" dirty="0">
                <a:solidFill>
                  <a:schemeClr val="bg1"/>
                </a:solidFill>
              </a:rPr>
              <a:t>国内生产总值与资本总额的比率</a:t>
            </a:r>
          </a:p>
          <a:p>
            <a:r>
              <a:rPr lang="en-US" altLang="zh-CN" sz="2400" dirty="0">
                <a:solidFill>
                  <a:schemeClr val="bg1"/>
                </a:solidFill>
              </a:rPr>
              <a:t>C.</a:t>
            </a:r>
            <a:r>
              <a:rPr lang="zh-CN" altLang="en-US" sz="2400" dirty="0">
                <a:solidFill>
                  <a:schemeClr val="bg1"/>
                </a:solidFill>
              </a:rPr>
              <a:t>生产单位国内生产总值需要投入的资本数量</a:t>
            </a:r>
          </a:p>
          <a:p>
            <a:r>
              <a:rPr lang="en-US" altLang="zh-CN" sz="2400" dirty="0">
                <a:solidFill>
                  <a:schemeClr val="bg1"/>
                </a:solidFill>
              </a:rPr>
              <a:t>D.</a:t>
            </a:r>
            <a:r>
              <a:rPr lang="zh-CN" altLang="en-US" sz="2400" dirty="0">
                <a:solidFill>
                  <a:schemeClr val="bg1"/>
                </a:solidFill>
              </a:rPr>
              <a:t>国民生产总值与资本总额的比率</a:t>
            </a:r>
          </a:p>
          <a:p>
            <a:r>
              <a:rPr lang="en-US" altLang="zh-CN" sz="2400" dirty="0">
                <a:solidFill>
                  <a:schemeClr val="bg1"/>
                </a:solidFill>
              </a:rPr>
              <a:t>E</a:t>
            </a:r>
            <a:r>
              <a:rPr lang="en-US" altLang="zh-CN" sz="2400" dirty="0" smtClean="0">
                <a:solidFill>
                  <a:schemeClr val="bg1"/>
                </a:solidFill>
              </a:rPr>
              <a:t>.</a:t>
            </a:r>
            <a:r>
              <a:rPr lang="zh-CN" altLang="en-US" sz="2400" dirty="0" smtClean="0">
                <a:solidFill>
                  <a:schemeClr val="bg1"/>
                </a:solidFill>
              </a:rPr>
              <a:t>单位</a:t>
            </a:r>
            <a:r>
              <a:rPr lang="zh-CN" altLang="en-US" sz="2400" dirty="0" smtClean="0">
                <a:solidFill>
                  <a:schemeClr val="bg1"/>
                </a:solidFill>
              </a:rPr>
              <a:t>资本投入数量所能产生的</a:t>
            </a:r>
            <a:r>
              <a:rPr lang="zh-CN" altLang="en-US" sz="2400" dirty="0" smtClean="0">
                <a:solidFill>
                  <a:schemeClr val="bg1"/>
                </a:solidFill>
              </a:rPr>
              <a:t>国内生产总值</a:t>
            </a:r>
            <a:endParaRPr lang="en-US" altLang="zh-CN" sz="2400" dirty="0" smtClean="0">
              <a:solidFill>
                <a:schemeClr val="bg1"/>
              </a:solidFill>
            </a:endParaRPr>
          </a:p>
          <a:p>
            <a:endParaRPr lang="en-US" altLang="zh-CN" sz="2400" dirty="0" smtClean="0">
              <a:solidFill>
                <a:schemeClr val="bg1"/>
              </a:solidFill>
              <a:sym typeface="+mn-ea"/>
            </a:endParaRPr>
          </a:p>
          <a:p>
            <a:r>
              <a:rPr lang="zh-CN" altLang="en-US" sz="2400" dirty="0" smtClean="0">
                <a:solidFill>
                  <a:schemeClr val="bg1"/>
                </a:solidFill>
                <a:sym typeface="+mn-ea"/>
              </a:rPr>
              <a:t>注意：本题答案选</a:t>
            </a:r>
            <a:r>
              <a:rPr lang="en-US" altLang="zh-CN" sz="2400" dirty="0" smtClean="0">
                <a:solidFill>
                  <a:schemeClr val="bg1"/>
                </a:solidFill>
                <a:sym typeface="+mn-ea"/>
              </a:rPr>
              <a:t>BE</a:t>
            </a:r>
          </a:p>
          <a:p>
            <a:endParaRPr lang="en-US" sz="2400" dirty="0">
              <a:solidFill>
                <a:schemeClr val="bg1"/>
              </a:solidFill>
              <a:sym typeface="+mn-ea"/>
            </a:endParaRPr>
          </a:p>
        </p:txBody>
      </p:sp>
    </p:spTree>
    <p:extLst>
      <p:ext uri="{BB962C8B-B14F-4D97-AF65-F5344CB8AC3E}">
        <p14:creationId xmlns:p14="http://schemas.microsoft.com/office/powerpoint/2010/main" val="40783886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3185" y="897890"/>
            <a:ext cx="7788910" cy="6001643"/>
          </a:xfrm>
          <a:prstGeom prst="rect">
            <a:avLst/>
          </a:prstGeom>
          <a:noFill/>
        </p:spPr>
        <p:txBody>
          <a:bodyPr wrap="square" rtlCol="0" anchor="t">
            <a:spAutoFit/>
          </a:bodyPr>
          <a:lstStyle/>
          <a:p>
            <a:r>
              <a:rPr lang="en-US" sz="2400" dirty="0">
                <a:solidFill>
                  <a:schemeClr val="bg1"/>
                </a:solidFill>
                <a:sym typeface="+mn-ea"/>
              </a:rPr>
              <a:t>2.</a:t>
            </a:r>
            <a:r>
              <a:rPr lang="zh-CN" altLang="en-US" sz="2400" dirty="0">
                <a:solidFill>
                  <a:schemeClr val="bg1"/>
                </a:solidFill>
              </a:rPr>
              <a:t>三因素分析法就是运用生产函数，把经济增长按照</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等三个因素进行分解，计算这三项因素对经济增长的贡献份额。</a:t>
            </a:r>
          </a:p>
          <a:p>
            <a:r>
              <a:rPr lang="en-US" altLang="zh-CN" sz="2400" dirty="0">
                <a:solidFill>
                  <a:schemeClr val="bg1"/>
                </a:solidFill>
              </a:rPr>
              <a:t>A.</a:t>
            </a:r>
            <a:r>
              <a:rPr lang="zh-CN" altLang="en-US" sz="2400" dirty="0">
                <a:solidFill>
                  <a:schemeClr val="bg1"/>
                </a:solidFill>
              </a:rPr>
              <a:t>产出投入</a:t>
            </a:r>
          </a:p>
          <a:p>
            <a:r>
              <a:rPr lang="en-US" altLang="zh-CN" sz="2400" dirty="0">
                <a:solidFill>
                  <a:schemeClr val="bg1"/>
                </a:solidFill>
              </a:rPr>
              <a:t>B.</a:t>
            </a:r>
            <a:r>
              <a:rPr lang="zh-CN" altLang="en-US" sz="2400" dirty="0">
                <a:solidFill>
                  <a:schemeClr val="bg1"/>
                </a:solidFill>
              </a:rPr>
              <a:t>劳动投入</a:t>
            </a:r>
          </a:p>
          <a:p>
            <a:r>
              <a:rPr lang="en-US" altLang="zh-CN" sz="2400" dirty="0">
                <a:solidFill>
                  <a:schemeClr val="bg1"/>
                </a:solidFill>
              </a:rPr>
              <a:t>C.</a:t>
            </a:r>
            <a:r>
              <a:rPr lang="zh-CN" altLang="en-US" sz="2400" dirty="0">
                <a:solidFill>
                  <a:schemeClr val="bg1"/>
                </a:solidFill>
              </a:rPr>
              <a:t>资本投入</a:t>
            </a:r>
          </a:p>
          <a:p>
            <a:r>
              <a:rPr lang="en-US" altLang="zh-CN" sz="2400" dirty="0">
                <a:solidFill>
                  <a:schemeClr val="bg1"/>
                </a:solidFill>
              </a:rPr>
              <a:t>D.</a:t>
            </a:r>
            <a:r>
              <a:rPr lang="zh-CN" altLang="en-US" sz="2400" dirty="0">
                <a:solidFill>
                  <a:schemeClr val="bg1"/>
                </a:solidFill>
              </a:rPr>
              <a:t>全要素生产率</a:t>
            </a:r>
          </a:p>
          <a:p>
            <a:r>
              <a:rPr lang="en-US" altLang="zh-CN" sz="2400" dirty="0">
                <a:solidFill>
                  <a:schemeClr val="bg1"/>
                </a:solidFill>
              </a:rPr>
              <a:t>E.</a:t>
            </a:r>
            <a:r>
              <a:rPr lang="zh-CN" altLang="en-US" sz="2400" dirty="0">
                <a:solidFill>
                  <a:schemeClr val="bg1"/>
                </a:solidFill>
              </a:rPr>
              <a:t>时间投入</a:t>
            </a:r>
          </a:p>
          <a:p>
            <a:r>
              <a:rPr lang="en-US" altLang="zh-CN" sz="2400" dirty="0">
                <a:solidFill>
                  <a:schemeClr val="bg1"/>
                </a:solidFill>
              </a:rPr>
              <a:t>3.</a:t>
            </a:r>
            <a:r>
              <a:rPr lang="zh-CN" altLang="en-US" sz="2400" dirty="0">
                <a:solidFill>
                  <a:schemeClr val="bg1"/>
                </a:solidFill>
              </a:rPr>
              <a:t>按照一国经济总量绝对下降或相对下降的不同情况，经济周期可以分为</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a:t>
            </a:r>
          </a:p>
          <a:p>
            <a:r>
              <a:rPr lang="en-US" altLang="zh-CN" sz="2400" dirty="0">
                <a:solidFill>
                  <a:schemeClr val="bg1"/>
                </a:solidFill>
              </a:rPr>
              <a:t>A.</a:t>
            </a:r>
            <a:r>
              <a:rPr lang="zh-CN" altLang="en-US" sz="2400" dirty="0">
                <a:solidFill>
                  <a:schemeClr val="bg1"/>
                </a:solidFill>
              </a:rPr>
              <a:t>长周期</a:t>
            </a:r>
          </a:p>
          <a:p>
            <a:r>
              <a:rPr lang="en-US" altLang="zh-CN" sz="2400" dirty="0">
                <a:solidFill>
                  <a:schemeClr val="bg1"/>
                </a:solidFill>
              </a:rPr>
              <a:t>B.</a:t>
            </a:r>
            <a:r>
              <a:rPr lang="zh-CN" altLang="en-US" sz="2400" dirty="0">
                <a:solidFill>
                  <a:schemeClr val="bg1"/>
                </a:solidFill>
              </a:rPr>
              <a:t>基钦周期</a:t>
            </a:r>
          </a:p>
          <a:p>
            <a:r>
              <a:rPr lang="en-US" altLang="zh-CN" sz="2400" dirty="0">
                <a:solidFill>
                  <a:schemeClr val="bg1"/>
                </a:solidFill>
              </a:rPr>
              <a:t>C.</a:t>
            </a:r>
            <a:r>
              <a:rPr lang="zh-CN" altLang="en-US" sz="2400" dirty="0">
                <a:solidFill>
                  <a:schemeClr val="bg1"/>
                </a:solidFill>
              </a:rPr>
              <a:t>朱格拉周期</a:t>
            </a:r>
          </a:p>
          <a:p>
            <a:r>
              <a:rPr lang="en-US" altLang="zh-CN" sz="2400" dirty="0">
                <a:solidFill>
                  <a:schemeClr val="bg1"/>
                </a:solidFill>
              </a:rPr>
              <a:t>D.</a:t>
            </a:r>
            <a:r>
              <a:rPr lang="zh-CN" altLang="en-US" sz="2400" dirty="0">
                <a:solidFill>
                  <a:schemeClr val="bg1"/>
                </a:solidFill>
              </a:rPr>
              <a:t>古典型周期</a:t>
            </a:r>
          </a:p>
          <a:p>
            <a:r>
              <a:rPr lang="en-US" altLang="zh-CN" sz="2400" dirty="0">
                <a:solidFill>
                  <a:schemeClr val="bg1"/>
                </a:solidFill>
              </a:rPr>
              <a:t>E.</a:t>
            </a:r>
            <a:r>
              <a:rPr lang="zh-CN" altLang="en-US" sz="2400" dirty="0">
                <a:solidFill>
                  <a:schemeClr val="bg1"/>
                </a:solidFill>
              </a:rPr>
              <a:t>增长型周期</a:t>
            </a:r>
          </a:p>
          <a:p>
            <a:pPr algn="l">
              <a:buClrTx/>
              <a:buSzTx/>
              <a:buFontTx/>
            </a:pPr>
            <a:endParaRPr lang="en-US" sz="2400" dirty="0">
              <a:solidFill>
                <a:schemeClr val="bg1"/>
              </a:solidFill>
              <a:sym typeface="+mn-ea"/>
            </a:endParaRPr>
          </a:p>
        </p:txBody>
      </p:sp>
    </p:spTree>
    <p:extLst>
      <p:ext uri="{BB962C8B-B14F-4D97-AF65-F5344CB8AC3E}">
        <p14:creationId xmlns:p14="http://schemas.microsoft.com/office/powerpoint/2010/main" val="205328264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3185" y="897890"/>
            <a:ext cx="7788910" cy="2677656"/>
          </a:xfrm>
          <a:prstGeom prst="rect">
            <a:avLst/>
          </a:prstGeom>
          <a:noFill/>
        </p:spPr>
        <p:txBody>
          <a:bodyPr wrap="square" rtlCol="0" anchor="t">
            <a:spAutoFit/>
          </a:bodyPr>
          <a:lstStyle/>
          <a:p>
            <a:r>
              <a:rPr lang="en-US" altLang="zh-CN" sz="2400" dirty="0">
                <a:solidFill>
                  <a:schemeClr val="bg1"/>
                </a:solidFill>
                <a:sym typeface="+mn-ea"/>
              </a:rPr>
              <a:t>4</a:t>
            </a:r>
            <a:r>
              <a:rPr lang="en-US" sz="2400" dirty="0">
                <a:solidFill>
                  <a:schemeClr val="bg1"/>
                </a:solidFill>
                <a:sym typeface="+mn-ea"/>
              </a:rPr>
              <a:t>.</a:t>
            </a:r>
            <a:r>
              <a:rPr lang="zh-CN" altLang="en-US" sz="2400" dirty="0">
                <a:solidFill>
                  <a:schemeClr val="bg1"/>
                </a:solidFill>
              </a:rPr>
              <a:t>分析和预测经济波动的指标分为</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a:t>
            </a:r>
          </a:p>
          <a:p>
            <a:r>
              <a:rPr lang="en-US" altLang="zh-CN" sz="2400" dirty="0">
                <a:solidFill>
                  <a:schemeClr val="bg1"/>
                </a:solidFill>
              </a:rPr>
              <a:t>A.</a:t>
            </a:r>
            <a:r>
              <a:rPr lang="zh-CN" altLang="en-US" sz="2400" dirty="0">
                <a:solidFill>
                  <a:schemeClr val="bg1"/>
                </a:solidFill>
              </a:rPr>
              <a:t>同步指标</a:t>
            </a:r>
          </a:p>
          <a:p>
            <a:r>
              <a:rPr lang="en-US" altLang="zh-CN" sz="2400" dirty="0">
                <a:solidFill>
                  <a:schemeClr val="bg1"/>
                </a:solidFill>
              </a:rPr>
              <a:t>B.</a:t>
            </a:r>
            <a:r>
              <a:rPr lang="zh-CN" altLang="en-US" sz="2400" dirty="0">
                <a:solidFill>
                  <a:schemeClr val="bg1"/>
                </a:solidFill>
              </a:rPr>
              <a:t>领先指标</a:t>
            </a:r>
          </a:p>
          <a:p>
            <a:r>
              <a:rPr lang="en-US" altLang="zh-CN" sz="2400" dirty="0">
                <a:solidFill>
                  <a:schemeClr val="bg1"/>
                </a:solidFill>
              </a:rPr>
              <a:t>C.</a:t>
            </a:r>
            <a:r>
              <a:rPr lang="zh-CN" altLang="en-US" sz="2400" dirty="0">
                <a:solidFill>
                  <a:schemeClr val="bg1"/>
                </a:solidFill>
              </a:rPr>
              <a:t>关键指标</a:t>
            </a:r>
          </a:p>
          <a:p>
            <a:r>
              <a:rPr lang="en-US" altLang="zh-CN" sz="2400" dirty="0">
                <a:solidFill>
                  <a:schemeClr val="bg1"/>
                </a:solidFill>
              </a:rPr>
              <a:t>D.</a:t>
            </a:r>
            <a:r>
              <a:rPr lang="zh-CN" altLang="en-US" sz="2400" dirty="0">
                <a:solidFill>
                  <a:schemeClr val="bg1"/>
                </a:solidFill>
              </a:rPr>
              <a:t>滞后指标</a:t>
            </a:r>
          </a:p>
          <a:p>
            <a:r>
              <a:rPr lang="en-US" altLang="zh-CN" sz="2400" dirty="0">
                <a:solidFill>
                  <a:schemeClr val="bg1"/>
                </a:solidFill>
              </a:rPr>
              <a:t>E.</a:t>
            </a:r>
            <a:r>
              <a:rPr lang="zh-CN" altLang="en-US" sz="2400" dirty="0">
                <a:solidFill>
                  <a:schemeClr val="bg1"/>
                </a:solidFill>
              </a:rPr>
              <a:t>收益指标</a:t>
            </a:r>
          </a:p>
          <a:p>
            <a:pPr algn="l">
              <a:buClrTx/>
              <a:buSzTx/>
              <a:buFontTx/>
            </a:pPr>
            <a:endParaRPr lang="en-US" sz="2400" dirty="0">
              <a:solidFill>
                <a:schemeClr val="bg1"/>
              </a:solidFill>
              <a:sym typeface="+mn-ea"/>
            </a:endParaRPr>
          </a:p>
        </p:txBody>
      </p:sp>
    </p:spTree>
    <p:extLst>
      <p:ext uri="{BB962C8B-B14F-4D97-AF65-F5344CB8AC3E}">
        <p14:creationId xmlns:p14="http://schemas.microsoft.com/office/powerpoint/2010/main" val="35828804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3197225" y="717550"/>
            <a:ext cx="5770245" cy="521970"/>
          </a:xfrm>
          <a:prstGeom prst="rect">
            <a:avLst/>
          </a:prstGeom>
          <a:solidFill>
            <a:schemeClr val="accent1"/>
          </a:solidFill>
        </p:spPr>
        <p:txBody>
          <a:bodyPr wrap="square" rtlCol="0" anchor="t">
            <a:spAutoFit/>
          </a:bodyPr>
          <a:lstStyle/>
          <a:p>
            <a:pPr algn="ctr"/>
            <a:r>
              <a:rPr lang="zh-CN" altLang="en-US" sz="2800"/>
              <a:t>第一部分  经济学基础复习</a:t>
            </a:r>
          </a:p>
        </p:txBody>
      </p:sp>
      <p:sp>
        <p:nvSpPr>
          <p:cNvPr id="7" name="文本框 6"/>
          <p:cNvSpPr txBox="1"/>
          <p:nvPr/>
        </p:nvSpPr>
        <p:spPr>
          <a:xfrm>
            <a:off x="846455" y="1396365"/>
            <a:ext cx="8541385" cy="5632311"/>
          </a:xfrm>
          <a:prstGeom prst="rect">
            <a:avLst/>
          </a:prstGeom>
          <a:noFill/>
        </p:spPr>
        <p:txBody>
          <a:bodyPr wrap="square" rtlCol="0" anchor="t">
            <a:spAutoFit/>
          </a:bodyPr>
          <a:lstStyle/>
          <a:p>
            <a:r>
              <a:rPr lang="zh-CN" altLang="en-US" sz="2400" dirty="0">
                <a:solidFill>
                  <a:schemeClr val="bg1"/>
                </a:solidFill>
                <a:sym typeface="+mn-ea"/>
              </a:rPr>
              <a:t>  </a:t>
            </a:r>
            <a:r>
              <a:rPr lang="zh-CN" altLang="en-US" sz="2400" dirty="0" smtClean="0">
                <a:solidFill>
                  <a:schemeClr val="bg1"/>
                </a:solidFill>
                <a:sym typeface="+mn-ea"/>
              </a:rPr>
              <a:t>第七章  国民收入核算和简单的宏观经济模型   </a:t>
            </a:r>
            <a:endParaRPr lang="en-US" altLang="zh-CN" sz="2400" dirty="0" smtClean="0">
              <a:solidFill>
                <a:schemeClr val="bg1"/>
              </a:solidFill>
              <a:sym typeface="+mn-ea"/>
            </a:endParaRPr>
          </a:p>
          <a:p>
            <a:r>
              <a:rPr lang="zh-CN" altLang="en-US" sz="2400" dirty="0" smtClean="0">
                <a:solidFill>
                  <a:schemeClr val="bg1"/>
                </a:solidFill>
                <a:sym typeface="+mn-ea"/>
              </a:rPr>
              <a:t>  </a:t>
            </a:r>
            <a:r>
              <a:rPr lang="zh-CN" altLang="en-US" sz="2400" dirty="0">
                <a:solidFill>
                  <a:schemeClr val="bg1"/>
                </a:solidFill>
                <a:sym typeface="+mn-ea"/>
              </a:rPr>
              <a:t>一、单选题</a:t>
            </a:r>
          </a:p>
          <a:p>
            <a:r>
              <a:rPr lang="en-US" altLang="zh-CN" sz="2400" dirty="0">
                <a:solidFill>
                  <a:schemeClr val="bg1"/>
                </a:solidFill>
              </a:rPr>
              <a:t>1.</a:t>
            </a:r>
            <a:r>
              <a:rPr lang="zh-CN" altLang="en-US" sz="2400" dirty="0">
                <a:solidFill>
                  <a:schemeClr val="bg1"/>
                </a:solidFill>
              </a:rPr>
              <a:t>目前世界各国或地区普通使用的衡量经济活动总量的基本指标是</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a:t>
            </a:r>
          </a:p>
          <a:p>
            <a:r>
              <a:rPr lang="en-US" altLang="zh-CN" sz="2400" dirty="0">
                <a:solidFill>
                  <a:schemeClr val="bg1"/>
                </a:solidFill>
              </a:rPr>
              <a:t>A.</a:t>
            </a:r>
            <a:r>
              <a:rPr lang="zh-CN" altLang="en-US" sz="2400" dirty="0">
                <a:solidFill>
                  <a:schemeClr val="bg1"/>
                </a:solidFill>
              </a:rPr>
              <a:t>国民总收入</a:t>
            </a:r>
          </a:p>
          <a:p>
            <a:r>
              <a:rPr lang="en-US" altLang="zh-CN" sz="2400" dirty="0">
                <a:solidFill>
                  <a:schemeClr val="bg1"/>
                </a:solidFill>
              </a:rPr>
              <a:t>B.</a:t>
            </a:r>
            <a:r>
              <a:rPr lang="zh-CN" altLang="en-US" sz="2400" dirty="0">
                <a:solidFill>
                  <a:schemeClr val="bg1"/>
                </a:solidFill>
              </a:rPr>
              <a:t>国民生产总值</a:t>
            </a:r>
          </a:p>
          <a:p>
            <a:r>
              <a:rPr lang="en-US" altLang="zh-CN" sz="2400" dirty="0">
                <a:solidFill>
                  <a:schemeClr val="bg1"/>
                </a:solidFill>
              </a:rPr>
              <a:t>C.</a:t>
            </a:r>
            <a:r>
              <a:rPr lang="zh-CN" altLang="en-US" sz="2400" dirty="0">
                <a:solidFill>
                  <a:schemeClr val="bg1"/>
                </a:solidFill>
              </a:rPr>
              <a:t>国内生产总值</a:t>
            </a:r>
          </a:p>
          <a:p>
            <a:r>
              <a:rPr lang="en-US" altLang="zh-CN" sz="2400" dirty="0">
                <a:solidFill>
                  <a:schemeClr val="bg1"/>
                </a:solidFill>
              </a:rPr>
              <a:t>D.</a:t>
            </a:r>
            <a:r>
              <a:rPr lang="zh-CN" altLang="en-US" sz="2400" dirty="0">
                <a:solidFill>
                  <a:schemeClr val="bg1"/>
                </a:solidFill>
              </a:rPr>
              <a:t>净要素收入</a:t>
            </a:r>
          </a:p>
          <a:p>
            <a:r>
              <a:rPr lang="en-US" altLang="zh-CN" sz="2400" dirty="0">
                <a:solidFill>
                  <a:schemeClr val="bg1"/>
                </a:solidFill>
                <a:sym typeface="+mn-ea"/>
              </a:rPr>
              <a:t>2.</a:t>
            </a:r>
            <a:r>
              <a:rPr lang="zh-CN" altLang="en-US" sz="2400" dirty="0">
                <a:solidFill>
                  <a:schemeClr val="bg1"/>
                </a:solidFill>
              </a:rPr>
              <a:t>按照收入法计算国内生产总值，其公式是</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a:t>
            </a:r>
          </a:p>
          <a:p>
            <a:r>
              <a:rPr lang="en-US" altLang="zh-CN" sz="2400" dirty="0">
                <a:solidFill>
                  <a:schemeClr val="bg1"/>
                </a:solidFill>
              </a:rPr>
              <a:t>A.</a:t>
            </a:r>
            <a:r>
              <a:rPr lang="zh-CN" altLang="en-US" sz="2400" dirty="0">
                <a:solidFill>
                  <a:schemeClr val="bg1"/>
                </a:solidFill>
              </a:rPr>
              <a:t>国内生产总值</a:t>
            </a:r>
            <a:r>
              <a:rPr lang="en-US" altLang="zh-CN" sz="2400" dirty="0">
                <a:solidFill>
                  <a:schemeClr val="bg1"/>
                </a:solidFill>
              </a:rPr>
              <a:t>=</a:t>
            </a:r>
            <a:r>
              <a:rPr lang="zh-CN" altLang="en-US" sz="2400" dirty="0">
                <a:solidFill>
                  <a:schemeClr val="bg1"/>
                </a:solidFill>
              </a:rPr>
              <a:t>劳动者报酬</a:t>
            </a:r>
            <a:r>
              <a:rPr lang="en-US" altLang="zh-CN" sz="2400" dirty="0">
                <a:solidFill>
                  <a:schemeClr val="bg1"/>
                </a:solidFill>
              </a:rPr>
              <a:t>+</a:t>
            </a:r>
            <a:r>
              <a:rPr lang="zh-CN" altLang="en-US" sz="2400" dirty="0">
                <a:solidFill>
                  <a:schemeClr val="bg1"/>
                </a:solidFill>
              </a:rPr>
              <a:t>固定资产折旧</a:t>
            </a:r>
            <a:r>
              <a:rPr lang="en-US" altLang="zh-CN" sz="2400" dirty="0">
                <a:solidFill>
                  <a:schemeClr val="bg1"/>
                </a:solidFill>
              </a:rPr>
              <a:t>+</a:t>
            </a:r>
            <a:r>
              <a:rPr lang="zh-CN" altLang="en-US" sz="2400" dirty="0">
                <a:solidFill>
                  <a:schemeClr val="bg1"/>
                </a:solidFill>
              </a:rPr>
              <a:t>生产税净额</a:t>
            </a:r>
            <a:r>
              <a:rPr lang="en-US" altLang="zh-CN" sz="2400" dirty="0">
                <a:solidFill>
                  <a:schemeClr val="bg1"/>
                </a:solidFill>
              </a:rPr>
              <a:t>+</a:t>
            </a:r>
            <a:r>
              <a:rPr lang="zh-CN" altLang="en-US" sz="2400" dirty="0">
                <a:solidFill>
                  <a:schemeClr val="bg1"/>
                </a:solidFill>
              </a:rPr>
              <a:t>营业盈余</a:t>
            </a:r>
          </a:p>
          <a:p>
            <a:r>
              <a:rPr lang="en-US" altLang="zh-CN" sz="2400" dirty="0">
                <a:solidFill>
                  <a:schemeClr val="bg1"/>
                </a:solidFill>
              </a:rPr>
              <a:t>B.</a:t>
            </a:r>
            <a:r>
              <a:rPr lang="zh-CN" altLang="en-US" sz="2400" dirty="0">
                <a:solidFill>
                  <a:schemeClr val="bg1"/>
                </a:solidFill>
              </a:rPr>
              <a:t>国内生产总值</a:t>
            </a:r>
            <a:r>
              <a:rPr lang="en-US" altLang="zh-CN" sz="2400" dirty="0">
                <a:solidFill>
                  <a:schemeClr val="bg1"/>
                </a:solidFill>
              </a:rPr>
              <a:t>=</a:t>
            </a:r>
            <a:r>
              <a:rPr lang="zh-CN" altLang="en-US" sz="2400" dirty="0">
                <a:solidFill>
                  <a:schemeClr val="bg1"/>
                </a:solidFill>
              </a:rPr>
              <a:t>最终消费</a:t>
            </a:r>
            <a:r>
              <a:rPr lang="en-US" altLang="zh-CN" sz="2400" dirty="0">
                <a:solidFill>
                  <a:schemeClr val="bg1"/>
                </a:solidFill>
              </a:rPr>
              <a:t>+</a:t>
            </a:r>
            <a:r>
              <a:rPr lang="zh-CN" altLang="en-US" sz="2400" dirty="0">
                <a:solidFill>
                  <a:schemeClr val="bg1"/>
                </a:solidFill>
              </a:rPr>
              <a:t>资本形成总额</a:t>
            </a:r>
            <a:r>
              <a:rPr lang="en-US" altLang="zh-CN" sz="2400" dirty="0">
                <a:solidFill>
                  <a:schemeClr val="bg1"/>
                </a:solidFill>
              </a:rPr>
              <a:t>+</a:t>
            </a:r>
            <a:r>
              <a:rPr lang="zh-CN" altLang="en-US" sz="2400" dirty="0">
                <a:solidFill>
                  <a:schemeClr val="bg1"/>
                </a:solidFill>
              </a:rPr>
              <a:t>净出口</a:t>
            </a:r>
          </a:p>
          <a:p>
            <a:r>
              <a:rPr lang="en-US" altLang="zh-CN" sz="2400" dirty="0">
                <a:solidFill>
                  <a:schemeClr val="bg1"/>
                </a:solidFill>
              </a:rPr>
              <a:t>C.</a:t>
            </a:r>
            <a:r>
              <a:rPr lang="zh-CN" altLang="en-US" sz="2400" dirty="0">
                <a:solidFill>
                  <a:schemeClr val="bg1"/>
                </a:solidFill>
              </a:rPr>
              <a:t>国内生产总值</a:t>
            </a:r>
            <a:r>
              <a:rPr lang="en-US" altLang="zh-CN" sz="2400" dirty="0">
                <a:solidFill>
                  <a:schemeClr val="bg1"/>
                </a:solidFill>
              </a:rPr>
              <a:t>=</a:t>
            </a:r>
            <a:r>
              <a:rPr lang="zh-CN" altLang="en-US" sz="2400" dirty="0">
                <a:solidFill>
                  <a:schemeClr val="bg1"/>
                </a:solidFill>
              </a:rPr>
              <a:t>居民消费</a:t>
            </a:r>
            <a:r>
              <a:rPr lang="en-US" altLang="zh-CN" sz="2400" dirty="0">
                <a:solidFill>
                  <a:schemeClr val="bg1"/>
                </a:solidFill>
              </a:rPr>
              <a:t>+</a:t>
            </a:r>
            <a:r>
              <a:rPr lang="zh-CN" altLang="en-US" sz="2400" dirty="0">
                <a:solidFill>
                  <a:schemeClr val="bg1"/>
                </a:solidFill>
              </a:rPr>
              <a:t>固定投资</a:t>
            </a:r>
            <a:r>
              <a:rPr lang="en-US" altLang="zh-CN" sz="2400" dirty="0">
                <a:solidFill>
                  <a:schemeClr val="bg1"/>
                </a:solidFill>
              </a:rPr>
              <a:t>+</a:t>
            </a:r>
            <a:r>
              <a:rPr lang="zh-CN" altLang="en-US" sz="2400" dirty="0">
                <a:solidFill>
                  <a:schemeClr val="bg1"/>
                </a:solidFill>
              </a:rPr>
              <a:t>政府购买</a:t>
            </a:r>
            <a:r>
              <a:rPr lang="en-US" altLang="zh-CN" sz="2400" dirty="0">
                <a:solidFill>
                  <a:schemeClr val="bg1"/>
                </a:solidFill>
              </a:rPr>
              <a:t>+</a:t>
            </a:r>
            <a:r>
              <a:rPr lang="zh-CN" altLang="en-US" sz="2400" dirty="0">
                <a:solidFill>
                  <a:schemeClr val="bg1"/>
                </a:solidFill>
              </a:rPr>
              <a:t>净出口</a:t>
            </a:r>
          </a:p>
          <a:p>
            <a:r>
              <a:rPr lang="en-US" altLang="zh-CN" sz="2400" dirty="0">
                <a:solidFill>
                  <a:schemeClr val="bg1"/>
                </a:solidFill>
              </a:rPr>
              <a:t>D.</a:t>
            </a:r>
            <a:r>
              <a:rPr lang="zh-CN" altLang="en-US" sz="2400" dirty="0">
                <a:solidFill>
                  <a:schemeClr val="bg1"/>
                </a:solidFill>
              </a:rPr>
              <a:t>国内生产总值</a:t>
            </a:r>
            <a:r>
              <a:rPr lang="en-US" altLang="zh-CN" sz="2400" dirty="0">
                <a:solidFill>
                  <a:schemeClr val="bg1"/>
                </a:solidFill>
              </a:rPr>
              <a:t>=</a:t>
            </a:r>
            <a:r>
              <a:rPr lang="zh-CN" altLang="en-US" sz="2400" dirty="0">
                <a:solidFill>
                  <a:schemeClr val="bg1"/>
                </a:solidFill>
              </a:rPr>
              <a:t>居民消费</a:t>
            </a:r>
            <a:r>
              <a:rPr lang="en-US" altLang="zh-CN" sz="2400" dirty="0">
                <a:solidFill>
                  <a:schemeClr val="bg1"/>
                </a:solidFill>
              </a:rPr>
              <a:t>+</a:t>
            </a:r>
            <a:r>
              <a:rPr lang="zh-CN" altLang="en-US" sz="2400" dirty="0">
                <a:solidFill>
                  <a:schemeClr val="bg1"/>
                </a:solidFill>
              </a:rPr>
              <a:t>固定投资</a:t>
            </a:r>
            <a:r>
              <a:rPr lang="en-US" altLang="zh-CN" sz="2400" dirty="0">
                <a:solidFill>
                  <a:schemeClr val="bg1"/>
                </a:solidFill>
              </a:rPr>
              <a:t>+</a:t>
            </a:r>
            <a:r>
              <a:rPr lang="zh-CN" altLang="en-US" sz="2400" dirty="0">
                <a:solidFill>
                  <a:schemeClr val="bg1"/>
                </a:solidFill>
              </a:rPr>
              <a:t>政府购买</a:t>
            </a:r>
          </a:p>
          <a:p>
            <a:endParaRPr lang="en-US" altLang="zh-CN" sz="2400" dirty="0">
              <a:solidFill>
                <a:schemeClr val="bg1"/>
              </a:solidFill>
              <a:sym typeface="+mn-ea"/>
            </a:endParaRP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3185" y="897890"/>
            <a:ext cx="7788910" cy="3046988"/>
          </a:xfrm>
          <a:prstGeom prst="rect">
            <a:avLst/>
          </a:prstGeom>
          <a:noFill/>
        </p:spPr>
        <p:txBody>
          <a:bodyPr wrap="square" rtlCol="0" anchor="t">
            <a:spAutoFit/>
          </a:bodyPr>
          <a:lstStyle/>
          <a:p>
            <a:r>
              <a:rPr lang="en-US" sz="2400" dirty="0">
                <a:solidFill>
                  <a:schemeClr val="bg1"/>
                </a:solidFill>
                <a:sym typeface="+mn-ea"/>
              </a:rPr>
              <a:t>5.</a:t>
            </a:r>
            <a:r>
              <a:rPr lang="zh-CN" altLang="en-US" sz="2400" dirty="0">
                <a:solidFill>
                  <a:schemeClr val="bg1"/>
                </a:solidFill>
              </a:rPr>
              <a:t>下列分析和预测经济波动的指标中，属于领先指标的有</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a:t>
            </a:r>
          </a:p>
          <a:p>
            <a:r>
              <a:rPr lang="en-US" altLang="zh-CN" sz="2400" dirty="0">
                <a:solidFill>
                  <a:schemeClr val="bg1"/>
                </a:solidFill>
              </a:rPr>
              <a:t>A.</a:t>
            </a:r>
            <a:r>
              <a:rPr lang="zh-CN" altLang="en-US" sz="2400" dirty="0">
                <a:solidFill>
                  <a:schemeClr val="bg1"/>
                </a:solidFill>
              </a:rPr>
              <a:t>股票价格指数</a:t>
            </a:r>
          </a:p>
          <a:p>
            <a:r>
              <a:rPr lang="en-US" altLang="zh-CN" sz="2400" dirty="0">
                <a:solidFill>
                  <a:schemeClr val="bg1"/>
                </a:solidFill>
              </a:rPr>
              <a:t>B.</a:t>
            </a:r>
            <a:r>
              <a:rPr lang="zh-CN" altLang="en-US" sz="2400" dirty="0">
                <a:solidFill>
                  <a:schemeClr val="bg1"/>
                </a:solidFill>
              </a:rPr>
              <a:t>制造业订货单</a:t>
            </a:r>
          </a:p>
          <a:p>
            <a:r>
              <a:rPr lang="en-US" altLang="zh-CN" sz="2400" dirty="0">
                <a:solidFill>
                  <a:schemeClr val="bg1"/>
                </a:solidFill>
              </a:rPr>
              <a:t>C.</a:t>
            </a:r>
            <a:r>
              <a:rPr lang="zh-CN" altLang="en-US" sz="2400" dirty="0">
                <a:solidFill>
                  <a:schemeClr val="bg1"/>
                </a:solidFill>
              </a:rPr>
              <a:t>居民消费价格指数</a:t>
            </a:r>
          </a:p>
          <a:p>
            <a:r>
              <a:rPr lang="en-US" altLang="zh-CN" sz="2400" dirty="0">
                <a:solidFill>
                  <a:schemeClr val="bg1"/>
                </a:solidFill>
              </a:rPr>
              <a:t>D.</a:t>
            </a:r>
            <a:r>
              <a:rPr lang="zh-CN" altLang="en-US" sz="2400" dirty="0">
                <a:solidFill>
                  <a:schemeClr val="bg1"/>
                </a:solidFill>
              </a:rPr>
              <a:t>固定资产投资额</a:t>
            </a:r>
          </a:p>
          <a:p>
            <a:r>
              <a:rPr lang="en-US" altLang="zh-CN" sz="2400" dirty="0">
                <a:solidFill>
                  <a:schemeClr val="bg1"/>
                </a:solidFill>
              </a:rPr>
              <a:t>E.</a:t>
            </a:r>
            <a:r>
              <a:rPr lang="zh-CN" altLang="en-US" sz="2400" dirty="0">
                <a:solidFill>
                  <a:schemeClr val="bg1"/>
                </a:solidFill>
              </a:rPr>
              <a:t>社会消费品零售总额</a:t>
            </a:r>
          </a:p>
          <a:p>
            <a:pPr algn="l">
              <a:buClrTx/>
              <a:buSzTx/>
              <a:buFontTx/>
            </a:pPr>
            <a:endParaRPr lang="en-US" sz="2400" dirty="0">
              <a:solidFill>
                <a:schemeClr val="bg1"/>
              </a:solidFill>
              <a:sym typeface="+mn-ea"/>
            </a:endParaRPr>
          </a:p>
        </p:txBody>
      </p:sp>
    </p:spTree>
    <p:extLst>
      <p:ext uri="{BB962C8B-B14F-4D97-AF65-F5344CB8AC3E}">
        <p14:creationId xmlns:p14="http://schemas.microsoft.com/office/powerpoint/2010/main" val="20768352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3185" y="897890"/>
            <a:ext cx="7788910" cy="3046988"/>
          </a:xfrm>
          <a:prstGeom prst="rect">
            <a:avLst/>
          </a:prstGeom>
          <a:noFill/>
        </p:spPr>
        <p:txBody>
          <a:bodyPr wrap="square" rtlCol="0" anchor="t">
            <a:spAutoFit/>
          </a:bodyPr>
          <a:lstStyle/>
          <a:p>
            <a:r>
              <a:rPr lang="en-US" sz="2400" dirty="0">
                <a:solidFill>
                  <a:schemeClr val="bg1"/>
                </a:solidFill>
                <a:sym typeface="+mn-ea"/>
              </a:rPr>
              <a:t>6.</a:t>
            </a:r>
            <a:r>
              <a:rPr lang="zh-CN" altLang="en-US" sz="2400" dirty="0">
                <a:solidFill>
                  <a:schemeClr val="bg1"/>
                </a:solidFill>
              </a:rPr>
              <a:t>经济发展不仅包括经济增长，而且还包括经济结构和社会结构的变化。这些变化包括</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a:t>
            </a:r>
          </a:p>
          <a:p>
            <a:r>
              <a:rPr lang="en-US" altLang="zh-CN" sz="2400" dirty="0">
                <a:solidFill>
                  <a:schemeClr val="bg1"/>
                </a:solidFill>
              </a:rPr>
              <a:t>A.</a:t>
            </a:r>
            <a:r>
              <a:rPr lang="zh-CN" altLang="en-US" sz="2400" dirty="0">
                <a:solidFill>
                  <a:schemeClr val="bg1"/>
                </a:solidFill>
              </a:rPr>
              <a:t>产业结构的不断优化</a:t>
            </a:r>
          </a:p>
          <a:p>
            <a:r>
              <a:rPr lang="en-US" altLang="zh-CN" sz="2400" dirty="0">
                <a:solidFill>
                  <a:schemeClr val="bg1"/>
                </a:solidFill>
              </a:rPr>
              <a:t>B.</a:t>
            </a:r>
            <a:r>
              <a:rPr lang="zh-CN" altLang="en-US" sz="2400" dirty="0">
                <a:solidFill>
                  <a:schemeClr val="bg1"/>
                </a:solidFill>
              </a:rPr>
              <a:t>经济增长主要依靠投资、出口拉动</a:t>
            </a:r>
          </a:p>
          <a:p>
            <a:r>
              <a:rPr lang="en-US" altLang="zh-CN" sz="2400" dirty="0">
                <a:solidFill>
                  <a:schemeClr val="bg1"/>
                </a:solidFill>
              </a:rPr>
              <a:t>C.</a:t>
            </a:r>
            <a:r>
              <a:rPr lang="zh-CN" altLang="en-US" sz="2400" dirty="0">
                <a:solidFill>
                  <a:schemeClr val="bg1"/>
                </a:solidFill>
              </a:rPr>
              <a:t>城市化进程的逐步推进</a:t>
            </a:r>
          </a:p>
          <a:p>
            <a:r>
              <a:rPr lang="en-US" altLang="zh-CN" sz="2400" dirty="0">
                <a:solidFill>
                  <a:schemeClr val="bg1"/>
                </a:solidFill>
              </a:rPr>
              <a:t>D.</a:t>
            </a:r>
            <a:r>
              <a:rPr lang="zh-CN" altLang="en-US" sz="2400" dirty="0">
                <a:solidFill>
                  <a:schemeClr val="bg1"/>
                </a:solidFill>
              </a:rPr>
              <a:t>广大居民生活水平的持续提高</a:t>
            </a:r>
          </a:p>
          <a:p>
            <a:r>
              <a:rPr lang="en-US" altLang="zh-CN" sz="2400" dirty="0">
                <a:solidFill>
                  <a:schemeClr val="bg1"/>
                </a:solidFill>
              </a:rPr>
              <a:t>E.</a:t>
            </a:r>
            <a:r>
              <a:rPr lang="zh-CN" altLang="en-US" sz="2400" dirty="0">
                <a:solidFill>
                  <a:schemeClr val="bg1"/>
                </a:solidFill>
              </a:rPr>
              <a:t>国民收入分配状况的逐步改善</a:t>
            </a:r>
          </a:p>
          <a:p>
            <a:pPr algn="l">
              <a:buClrTx/>
              <a:buSzTx/>
              <a:buFontTx/>
            </a:pPr>
            <a:endParaRPr lang="en-US" sz="2400" dirty="0">
              <a:solidFill>
                <a:schemeClr val="bg1"/>
              </a:solidFill>
              <a:sym typeface="+mn-ea"/>
            </a:endParaRPr>
          </a:p>
        </p:txBody>
      </p:sp>
    </p:spTree>
    <p:extLst>
      <p:ext uri="{BB962C8B-B14F-4D97-AF65-F5344CB8AC3E}">
        <p14:creationId xmlns:p14="http://schemas.microsoft.com/office/powerpoint/2010/main" val="250470652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3185" y="897890"/>
            <a:ext cx="7788910" cy="3046988"/>
          </a:xfrm>
          <a:prstGeom prst="rect">
            <a:avLst/>
          </a:prstGeom>
          <a:noFill/>
        </p:spPr>
        <p:txBody>
          <a:bodyPr wrap="square" rtlCol="0" anchor="t">
            <a:spAutoFit/>
          </a:bodyPr>
          <a:lstStyle/>
          <a:p>
            <a:r>
              <a:rPr lang="en-US" sz="2400" dirty="0">
                <a:solidFill>
                  <a:schemeClr val="bg1"/>
                </a:solidFill>
                <a:sym typeface="+mn-ea"/>
              </a:rPr>
              <a:t>7.</a:t>
            </a:r>
            <a:r>
              <a:rPr lang="zh-CN" altLang="en-US" sz="2400" dirty="0">
                <a:solidFill>
                  <a:schemeClr val="bg1"/>
                </a:solidFill>
              </a:rPr>
              <a:t>党的十八大提出，加快转变经济发展方式，就是要使经济发展更多依靠</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a:t>
            </a:r>
          </a:p>
          <a:p>
            <a:r>
              <a:rPr lang="en-US" altLang="zh-CN" sz="2400" dirty="0">
                <a:solidFill>
                  <a:schemeClr val="bg1"/>
                </a:solidFill>
              </a:rPr>
              <a:t>A.</a:t>
            </a:r>
            <a:r>
              <a:rPr lang="zh-CN" altLang="en-US" sz="2400" dirty="0">
                <a:solidFill>
                  <a:schemeClr val="bg1"/>
                </a:solidFill>
              </a:rPr>
              <a:t>投资、出口拉动</a:t>
            </a:r>
          </a:p>
          <a:p>
            <a:r>
              <a:rPr lang="en-US" altLang="zh-CN" sz="2400" dirty="0">
                <a:solidFill>
                  <a:schemeClr val="bg1"/>
                </a:solidFill>
              </a:rPr>
              <a:t>B.</a:t>
            </a:r>
            <a:r>
              <a:rPr lang="zh-CN" altLang="en-US" sz="2400" dirty="0">
                <a:solidFill>
                  <a:schemeClr val="bg1"/>
                </a:solidFill>
              </a:rPr>
              <a:t>现代服务业和战略性新兴产业带动</a:t>
            </a:r>
          </a:p>
          <a:p>
            <a:r>
              <a:rPr lang="en-US" altLang="zh-CN" sz="2400" dirty="0">
                <a:solidFill>
                  <a:schemeClr val="bg1"/>
                </a:solidFill>
              </a:rPr>
              <a:t>C.</a:t>
            </a:r>
            <a:r>
              <a:rPr lang="zh-CN" altLang="en-US" sz="2400" dirty="0">
                <a:solidFill>
                  <a:schemeClr val="bg1"/>
                </a:solidFill>
              </a:rPr>
              <a:t>科技进步、劳动者素质提高、管理创新驱动</a:t>
            </a:r>
          </a:p>
          <a:p>
            <a:r>
              <a:rPr lang="en-US" altLang="zh-CN" sz="2400" dirty="0">
                <a:solidFill>
                  <a:schemeClr val="bg1"/>
                </a:solidFill>
              </a:rPr>
              <a:t>D.</a:t>
            </a:r>
            <a:r>
              <a:rPr lang="zh-CN" altLang="en-US" sz="2400" dirty="0">
                <a:solidFill>
                  <a:schemeClr val="bg1"/>
                </a:solidFill>
              </a:rPr>
              <a:t>节约资源和循环经济推动</a:t>
            </a:r>
          </a:p>
          <a:p>
            <a:r>
              <a:rPr lang="en-US" altLang="zh-CN" sz="2400" dirty="0">
                <a:solidFill>
                  <a:schemeClr val="bg1"/>
                </a:solidFill>
              </a:rPr>
              <a:t>E.</a:t>
            </a:r>
            <a:r>
              <a:rPr lang="zh-CN" altLang="en-US" sz="2400" dirty="0">
                <a:solidFill>
                  <a:schemeClr val="bg1"/>
                </a:solidFill>
              </a:rPr>
              <a:t>城乡区域发展协调互动</a:t>
            </a:r>
          </a:p>
          <a:p>
            <a:pPr algn="l">
              <a:buClrTx/>
              <a:buSzTx/>
              <a:buFontTx/>
            </a:pPr>
            <a:endParaRPr lang="en-US" sz="2400" dirty="0">
              <a:solidFill>
                <a:schemeClr val="bg1"/>
              </a:solidFill>
              <a:sym typeface="+mn-ea"/>
            </a:endParaRPr>
          </a:p>
        </p:txBody>
      </p:sp>
    </p:spTree>
    <p:extLst>
      <p:ext uri="{BB962C8B-B14F-4D97-AF65-F5344CB8AC3E}">
        <p14:creationId xmlns:p14="http://schemas.microsoft.com/office/powerpoint/2010/main" val="11171817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3185" y="953770"/>
            <a:ext cx="7788910" cy="4893647"/>
          </a:xfrm>
          <a:prstGeom prst="rect">
            <a:avLst/>
          </a:prstGeom>
          <a:noFill/>
        </p:spPr>
        <p:txBody>
          <a:bodyPr wrap="square" rtlCol="0" anchor="t">
            <a:spAutoFit/>
          </a:bodyPr>
          <a:lstStyle/>
          <a:p>
            <a:r>
              <a:rPr lang="en-US" sz="2400" dirty="0">
                <a:solidFill>
                  <a:schemeClr val="bg1"/>
                </a:solidFill>
                <a:sym typeface="+mn-ea"/>
              </a:rPr>
              <a:t>3.</a:t>
            </a:r>
            <a:r>
              <a:rPr lang="zh-CN" altLang="en-US" sz="2400" dirty="0">
                <a:solidFill>
                  <a:schemeClr val="bg1"/>
                </a:solidFill>
              </a:rPr>
              <a:t> </a:t>
            </a:r>
            <a:r>
              <a:rPr lang="zh-CN" altLang="en-US" sz="2400" dirty="0" smtClean="0">
                <a:solidFill>
                  <a:schemeClr val="bg1"/>
                </a:solidFill>
              </a:rPr>
              <a:t>用</a:t>
            </a:r>
            <a:r>
              <a:rPr lang="zh-CN" altLang="en-US" sz="2400" dirty="0">
                <a:solidFill>
                  <a:schemeClr val="bg1"/>
                </a:solidFill>
              </a:rPr>
              <a:t>收入法计算国内生产总值时，属于政府所得收入的是</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a:t>
            </a:r>
          </a:p>
          <a:p>
            <a:r>
              <a:rPr lang="en-US" altLang="zh-CN" sz="2400" dirty="0">
                <a:solidFill>
                  <a:schemeClr val="bg1"/>
                </a:solidFill>
              </a:rPr>
              <a:t>A.</a:t>
            </a:r>
            <a:r>
              <a:rPr lang="zh-CN" altLang="en-US" sz="2400" dirty="0">
                <a:solidFill>
                  <a:schemeClr val="bg1"/>
                </a:solidFill>
              </a:rPr>
              <a:t>营业盈余</a:t>
            </a:r>
          </a:p>
          <a:p>
            <a:r>
              <a:rPr lang="en-US" altLang="zh-CN" sz="2400" dirty="0">
                <a:solidFill>
                  <a:schemeClr val="bg1"/>
                </a:solidFill>
              </a:rPr>
              <a:t>B.</a:t>
            </a:r>
            <a:r>
              <a:rPr lang="zh-CN" altLang="en-US" sz="2400" dirty="0">
                <a:solidFill>
                  <a:schemeClr val="bg1"/>
                </a:solidFill>
              </a:rPr>
              <a:t>劳动者报酬</a:t>
            </a:r>
          </a:p>
          <a:p>
            <a:r>
              <a:rPr lang="en-US" altLang="zh-CN" sz="2400" dirty="0">
                <a:solidFill>
                  <a:schemeClr val="bg1"/>
                </a:solidFill>
              </a:rPr>
              <a:t>C.</a:t>
            </a:r>
            <a:r>
              <a:rPr lang="zh-CN" altLang="en-US" sz="2400" dirty="0">
                <a:solidFill>
                  <a:schemeClr val="bg1"/>
                </a:solidFill>
              </a:rPr>
              <a:t>生产税净额</a:t>
            </a:r>
          </a:p>
          <a:p>
            <a:r>
              <a:rPr lang="en-US" altLang="zh-CN" sz="2400" dirty="0">
                <a:solidFill>
                  <a:schemeClr val="bg1"/>
                </a:solidFill>
              </a:rPr>
              <a:t>D.</a:t>
            </a:r>
            <a:r>
              <a:rPr lang="zh-CN" altLang="en-US" sz="2400" dirty="0">
                <a:solidFill>
                  <a:schemeClr val="bg1"/>
                </a:solidFill>
              </a:rPr>
              <a:t>固定资产折旧</a:t>
            </a:r>
          </a:p>
          <a:p>
            <a:r>
              <a:rPr lang="en-US" sz="2400" dirty="0">
                <a:solidFill>
                  <a:schemeClr val="bg1"/>
                </a:solidFill>
                <a:sym typeface="+mn-ea"/>
              </a:rPr>
              <a:t>4.</a:t>
            </a:r>
            <a:r>
              <a:rPr lang="zh-CN" altLang="en-US" sz="2400" dirty="0">
                <a:solidFill>
                  <a:schemeClr val="bg1"/>
                </a:solidFill>
              </a:rPr>
              <a:t>从社会最终使用的角度计算国内生产总值的方法是</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a:t>
            </a:r>
          </a:p>
          <a:p>
            <a:r>
              <a:rPr lang="en-US" altLang="zh-CN" sz="2400" dirty="0">
                <a:solidFill>
                  <a:schemeClr val="bg1"/>
                </a:solidFill>
              </a:rPr>
              <a:t>A.</a:t>
            </a:r>
            <a:r>
              <a:rPr lang="zh-CN" altLang="en-US" sz="2400" dirty="0">
                <a:solidFill>
                  <a:schemeClr val="bg1"/>
                </a:solidFill>
              </a:rPr>
              <a:t>生产法</a:t>
            </a:r>
          </a:p>
          <a:p>
            <a:r>
              <a:rPr lang="en-US" altLang="zh-CN" sz="2400" dirty="0">
                <a:solidFill>
                  <a:schemeClr val="bg1"/>
                </a:solidFill>
              </a:rPr>
              <a:t>B.</a:t>
            </a:r>
            <a:r>
              <a:rPr lang="zh-CN" altLang="en-US" sz="2400" dirty="0">
                <a:solidFill>
                  <a:schemeClr val="bg1"/>
                </a:solidFill>
              </a:rPr>
              <a:t>收入法</a:t>
            </a:r>
          </a:p>
          <a:p>
            <a:r>
              <a:rPr lang="en-US" altLang="zh-CN" sz="2400" dirty="0">
                <a:solidFill>
                  <a:schemeClr val="bg1"/>
                </a:solidFill>
              </a:rPr>
              <a:t>C.</a:t>
            </a:r>
            <a:r>
              <a:rPr lang="zh-CN" altLang="en-US" sz="2400" dirty="0">
                <a:solidFill>
                  <a:schemeClr val="bg1"/>
                </a:solidFill>
              </a:rPr>
              <a:t>支出法</a:t>
            </a:r>
          </a:p>
          <a:p>
            <a:r>
              <a:rPr lang="en-US" altLang="zh-CN" sz="2400" dirty="0">
                <a:solidFill>
                  <a:schemeClr val="bg1"/>
                </a:solidFill>
              </a:rPr>
              <a:t>D.</a:t>
            </a:r>
            <a:r>
              <a:rPr lang="zh-CN" altLang="en-US" sz="2400" dirty="0">
                <a:solidFill>
                  <a:schemeClr val="bg1"/>
                </a:solidFill>
              </a:rPr>
              <a:t>转移法</a:t>
            </a:r>
          </a:p>
          <a:p>
            <a:pPr algn="l">
              <a:buClrTx/>
              <a:buSzTx/>
              <a:buFontTx/>
            </a:pPr>
            <a:endParaRPr lang="en-US" sz="2400" dirty="0">
              <a:solidFill>
                <a:schemeClr val="bg1"/>
              </a:solidFill>
              <a:sym typeface="+mn-ea"/>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3185" y="953770"/>
            <a:ext cx="7788910" cy="5632311"/>
          </a:xfrm>
          <a:prstGeom prst="rect">
            <a:avLst/>
          </a:prstGeom>
          <a:noFill/>
        </p:spPr>
        <p:txBody>
          <a:bodyPr wrap="square" rtlCol="0" anchor="t">
            <a:spAutoFit/>
          </a:bodyPr>
          <a:lstStyle/>
          <a:p>
            <a:r>
              <a:rPr lang="en-US" sz="2400" dirty="0">
                <a:solidFill>
                  <a:schemeClr val="bg1"/>
                </a:solidFill>
                <a:sym typeface="+mn-ea"/>
              </a:rPr>
              <a:t>5.</a:t>
            </a:r>
            <a:r>
              <a:rPr lang="zh-CN" altLang="en-US" sz="2400" dirty="0">
                <a:solidFill>
                  <a:schemeClr val="bg1"/>
                </a:solidFill>
              </a:rPr>
              <a:t>如果</a:t>
            </a:r>
            <a:r>
              <a:rPr lang="en-US" altLang="zh-CN" sz="2400" dirty="0">
                <a:solidFill>
                  <a:schemeClr val="bg1"/>
                </a:solidFill>
              </a:rPr>
              <a:t>C</a:t>
            </a:r>
            <a:r>
              <a:rPr lang="zh-CN" altLang="en-US" sz="2400" dirty="0">
                <a:solidFill>
                  <a:schemeClr val="bg1"/>
                </a:solidFill>
              </a:rPr>
              <a:t>表示消费、</a:t>
            </a:r>
            <a:r>
              <a:rPr lang="en-US" altLang="zh-CN" sz="2400" dirty="0">
                <a:solidFill>
                  <a:schemeClr val="bg1"/>
                </a:solidFill>
              </a:rPr>
              <a:t>I</a:t>
            </a:r>
            <a:r>
              <a:rPr lang="zh-CN" altLang="en-US" sz="2400" dirty="0">
                <a:solidFill>
                  <a:schemeClr val="bg1"/>
                </a:solidFill>
              </a:rPr>
              <a:t>表示投资、</a:t>
            </a:r>
            <a:r>
              <a:rPr lang="en-US" altLang="zh-CN" sz="2400" dirty="0">
                <a:solidFill>
                  <a:schemeClr val="bg1"/>
                </a:solidFill>
              </a:rPr>
              <a:t>G</a:t>
            </a:r>
            <a:r>
              <a:rPr lang="zh-CN" altLang="en-US" sz="2400" dirty="0">
                <a:solidFill>
                  <a:schemeClr val="bg1"/>
                </a:solidFill>
              </a:rPr>
              <a:t>表示政府购买、</a:t>
            </a:r>
            <a:r>
              <a:rPr lang="en-US" altLang="zh-CN" sz="2400" dirty="0">
                <a:solidFill>
                  <a:schemeClr val="bg1"/>
                </a:solidFill>
              </a:rPr>
              <a:t>X</a:t>
            </a:r>
            <a:r>
              <a:rPr lang="zh-CN" altLang="en-US" sz="2400" dirty="0">
                <a:solidFill>
                  <a:schemeClr val="bg1"/>
                </a:solidFill>
              </a:rPr>
              <a:t>表示出口、</a:t>
            </a:r>
            <a:r>
              <a:rPr lang="en-US" altLang="zh-CN" sz="2400" dirty="0">
                <a:solidFill>
                  <a:schemeClr val="bg1"/>
                </a:solidFill>
              </a:rPr>
              <a:t>M</a:t>
            </a:r>
            <a:r>
              <a:rPr lang="zh-CN" altLang="en-US" sz="2400" dirty="0">
                <a:solidFill>
                  <a:schemeClr val="bg1"/>
                </a:solidFill>
              </a:rPr>
              <a:t>表示进口，则按照支出法计算的国内生产总值</a:t>
            </a:r>
            <a:r>
              <a:rPr lang="en-US" altLang="zh-CN" sz="2400" dirty="0">
                <a:solidFill>
                  <a:schemeClr val="bg1"/>
                </a:solidFill>
              </a:rPr>
              <a:t>(GDP)</a:t>
            </a:r>
            <a:r>
              <a:rPr lang="zh-CN" altLang="en-US" sz="2400" dirty="0">
                <a:solidFill>
                  <a:schemeClr val="bg1"/>
                </a:solidFill>
              </a:rPr>
              <a:t>的公式是</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a:t>
            </a:r>
          </a:p>
          <a:p>
            <a:r>
              <a:rPr lang="en-US" altLang="zh-CN" sz="2400" dirty="0">
                <a:solidFill>
                  <a:schemeClr val="bg1"/>
                </a:solidFill>
              </a:rPr>
              <a:t>A.GDP=C+I+G+X</a:t>
            </a:r>
          </a:p>
          <a:p>
            <a:r>
              <a:rPr lang="en-US" altLang="zh-CN" sz="2400" dirty="0">
                <a:solidFill>
                  <a:schemeClr val="bg1"/>
                </a:solidFill>
              </a:rPr>
              <a:t>B.GDP=C+I+G-M</a:t>
            </a:r>
          </a:p>
          <a:p>
            <a:r>
              <a:rPr lang="en-US" altLang="zh-CN" sz="2400" dirty="0">
                <a:solidFill>
                  <a:schemeClr val="bg1"/>
                </a:solidFill>
              </a:rPr>
              <a:t>C.GDP=C+I+G+(X-M)</a:t>
            </a:r>
          </a:p>
          <a:p>
            <a:r>
              <a:rPr lang="en-US" altLang="zh-CN" sz="2400" dirty="0">
                <a:solidFill>
                  <a:schemeClr val="bg1"/>
                </a:solidFill>
              </a:rPr>
              <a:t>D.GDP=C+I+G+(M-X)</a:t>
            </a:r>
          </a:p>
          <a:p>
            <a:r>
              <a:rPr lang="en-US" sz="2400" dirty="0">
                <a:solidFill>
                  <a:schemeClr val="bg1"/>
                </a:solidFill>
                <a:sym typeface="+mn-ea"/>
              </a:rPr>
              <a:t>6.</a:t>
            </a:r>
            <a:r>
              <a:rPr lang="zh-CN" altLang="en-US" sz="2400" dirty="0">
                <a:solidFill>
                  <a:schemeClr val="bg1"/>
                </a:solidFill>
              </a:rPr>
              <a:t>如果用</a:t>
            </a:r>
            <a:r>
              <a:rPr lang="en-US" altLang="zh-CN" sz="2400" dirty="0">
                <a:solidFill>
                  <a:schemeClr val="bg1"/>
                </a:solidFill>
              </a:rPr>
              <a:t>I</a:t>
            </a:r>
            <a:r>
              <a:rPr lang="zh-CN" altLang="en-US" sz="2400" dirty="0">
                <a:solidFill>
                  <a:schemeClr val="bg1"/>
                </a:solidFill>
              </a:rPr>
              <a:t>表示投资、</a:t>
            </a:r>
            <a:r>
              <a:rPr lang="en-US" altLang="zh-CN" sz="2400" dirty="0">
                <a:solidFill>
                  <a:schemeClr val="bg1"/>
                </a:solidFill>
              </a:rPr>
              <a:t>S</a:t>
            </a:r>
            <a:r>
              <a:rPr lang="zh-CN" altLang="en-US" sz="2400" dirty="0">
                <a:solidFill>
                  <a:schemeClr val="bg1"/>
                </a:solidFill>
              </a:rPr>
              <a:t>表示储蓄、</a:t>
            </a:r>
            <a:r>
              <a:rPr lang="en-US" altLang="zh-CN" sz="2400" dirty="0">
                <a:solidFill>
                  <a:schemeClr val="bg1"/>
                </a:solidFill>
              </a:rPr>
              <a:t>T</a:t>
            </a:r>
            <a:r>
              <a:rPr lang="zh-CN" altLang="en-US" sz="2400" dirty="0">
                <a:solidFill>
                  <a:schemeClr val="bg1"/>
                </a:solidFill>
              </a:rPr>
              <a:t>表示税收、</a:t>
            </a:r>
            <a:r>
              <a:rPr lang="en-US" altLang="zh-CN" sz="2400" dirty="0">
                <a:solidFill>
                  <a:schemeClr val="bg1"/>
                </a:solidFill>
              </a:rPr>
              <a:t>G</a:t>
            </a:r>
            <a:r>
              <a:rPr lang="zh-CN" altLang="en-US" sz="2400" dirty="0">
                <a:solidFill>
                  <a:schemeClr val="bg1"/>
                </a:solidFill>
              </a:rPr>
              <a:t>表示政府购买，</a:t>
            </a:r>
            <a:r>
              <a:rPr lang="en-US" altLang="zh-CN" sz="2400" dirty="0">
                <a:solidFill>
                  <a:schemeClr val="bg1"/>
                </a:solidFill>
              </a:rPr>
              <a:t>X</a:t>
            </a:r>
            <a:r>
              <a:rPr lang="zh-CN" altLang="en-US" sz="2400" dirty="0">
                <a:solidFill>
                  <a:schemeClr val="bg1"/>
                </a:solidFill>
              </a:rPr>
              <a:t>表示出口、</a:t>
            </a:r>
            <a:r>
              <a:rPr lang="en-US" altLang="zh-CN" sz="2400" dirty="0">
                <a:solidFill>
                  <a:schemeClr val="bg1"/>
                </a:solidFill>
              </a:rPr>
              <a:t>M</a:t>
            </a:r>
            <a:r>
              <a:rPr lang="zh-CN" altLang="en-US" sz="2400" dirty="0">
                <a:solidFill>
                  <a:schemeClr val="bg1"/>
                </a:solidFill>
              </a:rPr>
              <a:t>表示进口，则四部门经济中储蓄和投资的恒等关系是</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a:t>
            </a:r>
          </a:p>
          <a:p>
            <a:r>
              <a:rPr lang="en-US" altLang="zh-CN" sz="2400" dirty="0">
                <a:solidFill>
                  <a:schemeClr val="bg1"/>
                </a:solidFill>
              </a:rPr>
              <a:t>A.I=S+(T-G)+(M-X)</a:t>
            </a:r>
          </a:p>
          <a:p>
            <a:r>
              <a:rPr lang="en-US" altLang="zh-CN" sz="2400" dirty="0">
                <a:solidFill>
                  <a:schemeClr val="bg1"/>
                </a:solidFill>
              </a:rPr>
              <a:t>B.I=S+T-G+M</a:t>
            </a:r>
          </a:p>
          <a:p>
            <a:r>
              <a:rPr lang="en-US" altLang="zh-CN" sz="2400" dirty="0">
                <a:solidFill>
                  <a:schemeClr val="bg1"/>
                </a:solidFill>
              </a:rPr>
              <a:t>C.I=S+(T-G)+(X-M)</a:t>
            </a:r>
          </a:p>
          <a:p>
            <a:r>
              <a:rPr lang="en-US" altLang="zh-CN" sz="2400" dirty="0">
                <a:solidFill>
                  <a:schemeClr val="bg1"/>
                </a:solidFill>
              </a:rPr>
              <a:t>D.I=S+(M-X)</a:t>
            </a:r>
          </a:p>
          <a:p>
            <a:pPr algn="l">
              <a:buClrTx/>
              <a:buSzTx/>
              <a:buFontTx/>
            </a:pPr>
            <a:endParaRPr lang="en-US" sz="2400" dirty="0">
              <a:solidFill>
                <a:schemeClr val="bg1"/>
              </a:solidFill>
              <a:sym typeface="+mn-ea"/>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3185" y="953770"/>
            <a:ext cx="7788910" cy="3785652"/>
          </a:xfrm>
          <a:prstGeom prst="rect">
            <a:avLst/>
          </a:prstGeom>
          <a:noFill/>
        </p:spPr>
        <p:txBody>
          <a:bodyPr wrap="square" rtlCol="0" anchor="t">
            <a:spAutoFit/>
          </a:bodyPr>
          <a:lstStyle/>
          <a:p>
            <a:r>
              <a:rPr lang="en-US" sz="2400" dirty="0">
                <a:solidFill>
                  <a:schemeClr val="bg1"/>
                </a:solidFill>
                <a:sym typeface="+mn-ea"/>
              </a:rPr>
              <a:t>7.</a:t>
            </a:r>
            <a:r>
              <a:rPr lang="zh-CN" altLang="en-US" sz="2400" dirty="0">
                <a:solidFill>
                  <a:schemeClr val="bg1"/>
                </a:solidFill>
              </a:rPr>
              <a:t>消费的增量和收入的增量之比是</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a:t>
            </a:r>
          </a:p>
          <a:p>
            <a:r>
              <a:rPr lang="en-US" altLang="zh-CN" sz="2400" dirty="0">
                <a:solidFill>
                  <a:schemeClr val="bg1"/>
                </a:solidFill>
              </a:rPr>
              <a:t>A.</a:t>
            </a:r>
            <a:r>
              <a:rPr lang="zh-CN" altLang="en-US" sz="2400" dirty="0">
                <a:solidFill>
                  <a:schemeClr val="bg1"/>
                </a:solidFill>
              </a:rPr>
              <a:t>边际消费倾向</a:t>
            </a:r>
          </a:p>
          <a:p>
            <a:r>
              <a:rPr lang="en-US" altLang="zh-CN" sz="2400" dirty="0">
                <a:solidFill>
                  <a:schemeClr val="bg1"/>
                </a:solidFill>
              </a:rPr>
              <a:t>B.</a:t>
            </a:r>
            <a:r>
              <a:rPr lang="zh-CN" altLang="en-US" sz="2400" dirty="0">
                <a:solidFill>
                  <a:schemeClr val="bg1"/>
                </a:solidFill>
              </a:rPr>
              <a:t>边际储蓄倾向</a:t>
            </a:r>
          </a:p>
          <a:p>
            <a:r>
              <a:rPr lang="en-US" altLang="zh-CN" sz="2400" dirty="0">
                <a:solidFill>
                  <a:schemeClr val="bg1"/>
                </a:solidFill>
              </a:rPr>
              <a:t>C.</a:t>
            </a:r>
            <a:r>
              <a:rPr lang="zh-CN" altLang="en-US" sz="2400" dirty="0">
                <a:solidFill>
                  <a:schemeClr val="bg1"/>
                </a:solidFill>
              </a:rPr>
              <a:t>平均消费倾向</a:t>
            </a:r>
          </a:p>
          <a:p>
            <a:r>
              <a:rPr lang="en-US" altLang="zh-CN" sz="2400" dirty="0">
                <a:solidFill>
                  <a:schemeClr val="bg1"/>
                </a:solidFill>
              </a:rPr>
              <a:t>D.</a:t>
            </a:r>
            <a:r>
              <a:rPr lang="zh-CN" altLang="en-US" sz="2400" dirty="0">
                <a:solidFill>
                  <a:schemeClr val="bg1"/>
                </a:solidFill>
              </a:rPr>
              <a:t>平均储蓄倾向</a:t>
            </a:r>
          </a:p>
          <a:p>
            <a:pPr algn="l">
              <a:buClrTx/>
              <a:buSzTx/>
              <a:buFontTx/>
            </a:pPr>
            <a:r>
              <a:rPr lang="en-US" sz="2400" dirty="0" smtClean="0">
                <a:solidFill>
                  <a:schemeClr val="bg1"/>
                </a:solidFill>
                <a:sym typeface="+mn-ea"/>
              </a:rPr>
              <a:t>8.</a:t>
            </a:r>
            <a:r>
              <a:rPr lang="zh-CN" altLang="en-US" sz="2400" dirty="0" smtClean="0">
                <a:solidFill>
                  <a:schemeClr val="bg1"/>
                </a:solidFill>
                <a:sym typeface="+mn-ea"/>
              </a:rPr>
              <a:t>长期总供给曲线是（）</a:t>
            </a:r>
            <a:endParaRPr lang="en-US" altLang="zh-CN" sz="2400" dirty="0" smtClean="0">
              <a:solidFill>
                <a:schemeClr val="bg1"/>
              </a:solidFill>
              <a:sym typeface="+mn-ea"/>
            </a:endParaRPr>
          </a:p>
          <a:p>
            <a:r>
              <a:rPr lang="en-US" altLang="zh-CN" sz="2400" dirty="0">
                <a:solidFill>
                  <a:schemeClr val="bg1"/>
                </a:solidFill>
              </a:rPr>
              <a:t>A</a:t>
            </a:r>
            <a:r>
              <a:rPr lang="en-US" altLang="zh-CN" sz="2400" dirty="0" smtClean="0">
                <a:solidFill>
                  <a:schemeClr val="bg1"/>
                </a:solidFill>
              </a:rPr>
              <a:t>.</a:t>
            </a:r>
            <a:r>
              <a:rPr lang="zh-CN" altLang="en-US" sz="2400" dirty="0" smtClean="0">
                <a:solidFill>
                  <a:schemeClr val="bg1"/>
                </a:solidFill>
              </a:rPr>
              <a:t>与价格水平正相关</a:t>
            </a:r>
            <a:endParaRPr lang="zh-CN" altLang="en-US" sz="2400" dirty="0">
              <a:solidFill>
                <a:schemeClr val="bg1"/>
              </a:solidFill>
            </a:endParaRPr>
          </a:p>
          <a:p>
            <a:r>
              <a:rPr lang="en-US" altLang="zh-CN" sz="2400" dirty="0">
                <a:solidFill>
                  <a:schemeClr val="bg1"/>
                </a:solidFill>
              </a:rPr>
              <a:t>B</a:t>
            </a:r>
            <a:r>
              <a:rPr lang="en-US" altLang="zh-CN" sz="2400" dirty="0" smtClean="0">
                <a:solidFill>
                  <a:schemeClr val="bg1"/>
                </a:solidFill>
              </a:rPr>
              <a:t>.</a:t>
            </a:r>
            <a:r>
              <a:rPr lang="zh-CN" altLang="en-US" sz="2400" dirty="0" smtClean="0">
                <a:solidFill>
                  <a:schemeClr val="bg1"/>
                </a:solidFill>
              </a:rPr>
              <a:t>向右上方倾斜</a:t>
            </a:r>
            <a:endParaRPr lang="zh-CN" altLang="en-US" sz="2400" dirty="0">
              <a:solidFill>
                <a:schemeClr val="bg1"/>
              </a:solidFill>
            </a:endParaRPr>
          </a:p>
          <a:p>
            <a:r>
              <a:rPr lang="en-US" altLang="zh-CN" sz="2400" dirty="0">
                <a:solidFill>
                  <a:schemeClr val="bg1"/>
                </a:solidFill>
              </a:rPr>
              <a:t>C</a:t>
            </a:r>
            <a:r>
              <a:rPr lang="en-US" altLang="zh-CN" sz="2400" dirty="0" smtClean="0">
                <a:solidFill>
                  <a:schemeClr val="bg1"/>
                </a:solidFill>
              </a:rPr>
              <a:t>.</a:t>
            </a:r>
            <a:r>
              <a:rPr lang="zh-CN" altLang="en-US" sz="2400" dirty="0" smtClean="0">
                <a:solidFill>
                  <a:schemeClr val="bg1"/>
                </a:solidFill>
              </a:rPr>
              <a:t>与</a:t>
            </a:r>
            <a:r>
              <a:rPr lang="zh-CN" altLang="en-US" sz="2400" dirty="0">
                <a:solidFill>
                  <a:schemeClr val="bg1"/>
                </a:solidFill>
              </a:rPr>
              <a:t>价格</a:t>
            </a:r>
            <a:r>
              <a:rPr lang="zh-CN" altLang="en-US" sz="2400" dirty="0" smtClean="0">
                <a:solidFill>
                  <a:schemeClr val="bg1"/>
                </a:solidFill>
              </a:rPr>
              <a:t>水平负相关</a:t>
            </a:r>
            <a:endParaRPr lang="zh-CN" altLang="en-US" sz="2400" dirty="0">
              <a:solidFill>
                <a:schemeClr val="bg1"/>
              </a:solidFill>
            </a:endParaRPr>
          </a:p>
          <a:p>
            <a:r>
              <a:rPr lang="en-US" altLang="zh-CN" sz="2400" dirty="0" smtClean="0">
                <a:solidFill>
                  <a:schemeClr val="bg1"/>
                </a:solidFill>
              </a:rPr>
              <a:t>D.</a:t>
            </a:r>
            <a:r>
              <a:rPr lang="zh-CN" altLang="en-US" sz="2400" dirty="0" smtClean="0">
                <a:solidFill>
                  <a:schemeClr val="bg1"/>
                </a:solidFill>
              </a:rPr>
              <a:t>与横轴垂直</a:t>
            </a:r>
            <a:endParaRPr lang="en-US" sz="2400" dirty="0" smtClean="0">
              <a:solidFill>
                <a:schemeClr val="bg1"/>
              </a:solidFill>
              <a:sym typeface="+mn-ea"/>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3185" y="523875"/>
            <a:ext cx="9032240" cy="5632311"/>
          </a:xfrm>
          <a:prstGeom prst="rect">
            <a:avLst/>
          </a:prstGeom>
          <a:noFill/>
        </p:spPr>
        <p:txBody>
          <a:bodyPr wrap="square" rtlCol="0" anchor="t">
            <a:spAutoFit/>
          </a:bodyPr>
          <a:lstStyle/>
          <a:p>
            <a:pPr algn="l">
              <a:buClrTx/>
              <a:buSzTx/>
              <a:buFontTx/>
            </a:pPr>
            <a:r>
              <a:rPr lang="zh-CN" altLang="en-US" sz="2400" dirty="0">
                <a:solidFill>
                  <a:schemeClr val="bg1"/>
                </a:solidFill>
                <a:sym typeface="+mn-ea"/>
              </a:rPr>
              <a:t>二、</a:t>
            </a:r>
            <a:r>
              <a:rPr lang="en-US" sz="2400" dirty="0">
                <a:solidFill>
                  <a:schemeClr val="bg1"/>
                </a:solidFill>
                <a:sym typeface="+mn-ea"/>
              </a:rPr>
              <a:t>多选题</a:t>
            </a:r>
          </a:p>
          <a:p>
            <a:r>
              <a:rPr lang="en-US" sz="2400" dirty="0">
                <a:solidFill>
                  <a:schemeClr val="bg1"/>
                </a:solidFill>
                <a:sym typeface="+mn-ea"/>
              </a:rPr>
              <a:t>1</a:t>
            </a:r>
            <a:r>
              <a:rPr lang="en-US" sz="2400" dirty="0" smtClean="0">
                <a:solidFill>
                  <a:schemeClr val="bg1"/>
                </a:solidFill>
                <a:sym typeface="+mn-ea"/>
              </a:rPr>
              <a:t>.</a:t>
            </a:r>
            <a:r>
              <a:rPr lang="zh-CN" altLang="en-US" sz="2400" dirty="0">
                <a:solidFill>
                  <a:schemeClr val="bg1"/>
                </a:solidFill>
              </a:rPr>
              <a:t>下列关于国内生产总值的说法正确的有</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a:t>
            </a:r>
          </a:p>
          <a:p>
            <a:r>
              <a:rPr lang="en-US" altLang="zh-CN" sz="2400" dirty="0">
                <a:solidFill>
                  <a:schemeClr val="bg1"/>
                </a:solidFill>
              </a:rPr>
              <a:t>A.</a:t>
            </a:r>
            <a:r>
              <a:rPr lang="zh-CN" altLang="en-US" sz="2400" dirty="0">
                <a:solidFill>
                  <a:schemeClr val="bg1"/>
                </a:solidFill>
              </a:rPr>
              <a:t>国内生产总值是用最终产品来计量的</a:t>
            </a:r>
          </a:p>
          <a:p>
            <a:r>
              <a:rPr lang="en-US" altLang="zh-CN" sz="2400" dirty="0">
                <a:solidFill>
                  <a:schemeClr val="bg1"/>
                </a:solidFill>
              </a:rPr>
              <a:t>B.</a:t>
            </a:r>
            <a:r>
              <a:rPr lang="zh-CN" altLang="en-US" sz="2400" dirty="0">
                <a:solidFill>
                  <a:schemeClr val="bg1"/>
                </a:solidFill>
              </a:rPr>
              <a:t>国内生产总值是目前世界各国普遍使用的衡量经济活动总量的基本指标</a:t>
            </a:r>
          </a:p>
          <a:p>
            <a:r>
              <a:rPr lang="en-US" altLang="zh-CN" sz="2400" dirty="0">
                <a:solidFill>
                  <a:schemeClr val="bg1"/>
                </a:solidFill>
              </a:rPr>
              <a:t>C.</a:t>
            </a:r>
            <a:r>
              <a:rPr lang="zh-CN" altLang="en-US" sz="2400" dirty="0">
                <a:solidFill>
                  <a:schemeClr val="bg1"/>
                </a:solidFill>
              </a:rPr>
              <a:t>国内生产总值具有价值形态、收入形态和产品形态</a:t>
            </a:r>
          </a:p>
          <a:p>
            <a:r>
              <a:rPr lang="en-US" altLang="zh-CN" sz="2400" dirty="0">
                <a:solidFill>
                  <a:schemeClr val="bg1"/>
                </a:solidFill>
              </a:rPr>
              <a:t>D.</a:t>
            </a:r>
            <a:r>
              <a:rPr lang="zh-CN" altLang="en-US" sz="2400" dirty="0">
                <a:solidFill>
                  <a:schemeClr val="bg1"/>
                </a:solidFill>
              </a:rPr>
              <a:t>国内生产总值与国民总收入一样都是收入概念</a:t>
            </a:r>
          </a:p>
          <a:p>
            <a:r>
              <a:rPr lang="en-US" altLang="zh-CN" sz="2400" dirty="0">
                <a:solidFill>
                  <a:schemeClr val="bg1"/>
                </a:solidFill>
              </a:rPr>
              <a:t>E.</a:t>
            </a:r>
            <a:r>
              <a:rPr lang="zh-CN" altLang="en-US" sz="2400" dirty="0">
                <a:solidFill>
                  <a:schemeClr val="bg1"/>
                </a:solidFill>
              </a:rPr>
              <a:t>国内生产总值加上来自国外的净要素收入就是国民总收入</a:t>
            </a:r>
          </a:p>
          <a:p>
            <a:r>
              <a:rPr lang="en-US" sz="2400" dirty="0">
                <a:solidFill>
                  <a:schemeClr val="bg1"/>
                </a:solidFill>
                <a:sym typeface="+mn-ea"/>
              </a:rPr>
              <a:t>2.</a:t>
            </a:r>
            <a:r>
              <a:rPr lang="zh-CN" altLang="en-US" sz="2400" dirty="0">
                <a:solidFill>
                  <a:schemeClr val="bg1"/>
                </a:solidFill>
              </a:rPr>
              <a:t>用收入法计算国内生产总值时，下列属于劳动者报酬的有</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a:t>
            </a:r>
          </a:p>
          <a:p>
            <a:r>
              <a:rPr lang="en-US" altLang="zh-CN" sz="2400" dirty="0">
                <a:solidFill>
                  <a:schemeClr val="bg1"/>
                </a:solidFill>
              </a:rPr>
              <a:t>A.</a:t>
            </a:r>
            <a:r>
              <a:rPr lang="zh-CN" altLang="en-US" sz="2400" dirty="0">
                <a:solidFill>
                  <a:schemeClr val="bg1"/>
                </a:solidFill>
              </a:rPr>
              <a:t>福利费</a:t>
            </a:r>
          </a:p>
          <a:p>
            <a:r>
              <a:rPr lang="en-US" altLang="zh-CN" sz="2400" dirty="0">
                <a:solidFill>
                  <a:schemeClr val="bg1"/>
                </a:solidFill>
              </a:rPr>
              <a:t>B.</a:t>
            </a:r>
            <a:r>
              <a:rPr lang="zh-CN" altLang="en-US" sz="2400" dirty="0">
                <a:solidFill>
                  <a:schemeClr val="bg1"/>
                </a:solidFill>
              </a:rPr>
              <a:t>工资总额</a:t>
            </a:r>
          </a:p>
          <a:p>
            <a:r>
              <a:rPr lang="en-US" altLang="zh-CN" sz="2400" dirty="0">
                <a:solidFill>
                  <a:schemeClr val="bg1"/>
                </a:solidFill>
              </a:rPr>
              <a:t>C.</a:t>
            </a:r>
            <a:r>
              <a:rPr lang="zh-CN" altLang="en-US" sz="2400" dirty="0">
                <a:solidFill>
                  <a:schemeClr val="bg1"/>
                </a:solidFill>
              </a:rPr>
              <a:t>营业盈余</a:t>
            </a:r>
          </a:p>
          <a:p>
            <a:r>
              <a:rPr lang="en-US" altLang="zh-CN" sz="2400" dirty="0">
                <a:solidFill>
                  <a:schemeClr val="bg1"/>
                </a:solidFill>
              </a:rPr>
              <a:t>D.</a:t>
            </a:r>
            <a:r>
              <a:rPr lang="zh-CN" altLang="en-US" sz="2400" dirty="0">
                <a:solidFill>
                  <a:schemeClr val="bg1"/>
                </a:solidFill>
              </a:rPr>
              <a:t>生产税净额</a:t>
            </a:r>
          </a:p>
          <a:p>
            <a:r>
              <a:rPr lang="en-US" altLang="zh-CN" sz="2400" dirty="0">
                <a:solidFill>
                  <a:schemeClr val="bg1"/>
                </a:solidFill>
              </a:rPr>
              <a:t>E.</a:t>
            </a:r>
            <a:r>
              <a:rPr lang="zh-CN" altLang="en-US" sz="2400" dirty="0">
                <a:solidFill>
                  <a:schemeClr val="bg1"/>
                </a:solidFill>
              </a:rPr>
              <a:t>农户和个体劳动者生产经营所获得的纯收益</a:t>
            </a:r>
          </a:p>
          <a:p>
            <a:pPr algn="l">
              <a:buClrTx/>
              <a:buSzTx/>
              <a:buFontTx/>
            </a:pPr>
            <a:endParaRPr lang="en-US" sz="2400" dirty="0">
              <a:solidFill>
                <a:schemeClr val="bg1"/>
              </a:solidFill>
              <a:sym typeface="+mn-ea"/>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39215" y="939800"/>
            <a:ext cx="7788910" cy="3046988"/>
          </a:xfrm>
          <a:prstGeom prst="rect">
            <a:avLst/>
          </a:prstGeom>
          <a:noFill/>
        </p:spPr>
        <p:txBody>
          <a:bodyPr wrap="square" rtlCol="0" anchor="t">
            <a:spAutoFit/>
          </a:bodyPr>
          <a:lstStyle/>
          <a:p>
            <a:r>
              <a:rPr lang="en-US" sz="2400" dirty="0">
                <a:solidFill>
                  <a:schemeClr val="bg1"/>
                </a:solidFill>
                <a:sym typeface="+mn-ea"/>
              </a:rPr>
              <a:t>3.</a:t>
            </a:r>
            <a:r>
              <a:rPr lang="zh-CN" altLang="en-US" sz="2400" dirty="0">
                <a:solidFill>
                  <a:schemeClr val="bg1"/>
                </a:solidFill>
              </a:rPr>
              <a:t>用收入法计算国内生产总值时，下列收入属于企业所得的是</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a:t>
            </a:r>
          </a:p>
          <a:p>
            <a:r>
              <a:rPr lang="en-US" altLang="zh-CN" sz="2400" dirty="0">
                <a:solidFill>
                  <a:schemeClr val="bg1"/>
                </a:solidFill>
              </a:rPr>
              <a:t>A.</a:t>
            </a:r>
            <a:r>
              <a:rPr lang="zh-CN" altLang="en-US" sz="2400" dirty="0">
                <a:solidFill>
                  <a:schemeClr val="bg1"/>
                </a:solidFill>
              </a:rPr>
              <a:t>营业盈余</a:t>
            </a:r>
          </a:p>
          <a:p>
            <a:r>
              <a:rPr lang="en-US" altLang="zh-CN" sz="2400" dirty="0">
                <a:solidFill>
                  <a:schemeClr val="bg1"/>
                </a:solidFill>
              </a:rPr>
              <a:t>B.</a:t>
            </a:r>
            <a:r>
              <a:rPr lang="zh-CN" altLang="en-US" sz="2400" dirty="0">
                <a:solidFill>
                  <a:schemeClr val="bg1"/>
                </a:solidFill>
              </a:rPr>
              <a:t>劳动者报酬</a:t>
            </a:r>
          </a:p>
          <a:p>
            <a:r>
              <a:rPr lang="en-US" altLang="zh-CN" sz="2400" dirty="0">
                <a:solidFill>
                  <a:schemeClr val="bg1"/>
                </a:solidFill>
              </a:rPr>
              <a:t>C.</a:t>
            </a:r>
            <a:r>
              <a:rPr lang="zh-CN" altLang="en-US" sz="2400" dirty="0">
                <a:solidFill>
                  <a:schemeClr val="bg1"/>
                </a:solidFill>
              </a:rPr>
              <a:t>生产税净额</a:t>
            </a:r>
          </a:p>
          <a:p>
            <a:r>
              <a:rPr lang="en-US" altLang="zh-CN" sz="2400" dirty="0">
                <a:solidFill>
                  <a:schemeClr val="bg1"/>
                </a:solidFill>
              </a:rPr>
              <a:t>D.</a:t>
            </a:r>
            <a:r>
              <a:rPr lang="zh-CN" altLang="en-US" sz="2400" dirty="0">
                <a:solidFill>
                  <a:schemeClr val="bg1"/>
                </a:solidFill>
              </a:rPr>
              <a:t>固定资产折旧</a:t>
            </a:r>
          </a:p>
          <a:p>
            <a:r>
              <a:rPr lang="en-US" altLang="zh-CN" sz="2400" dirty="0">
                <a:solidFill>
                  <a:schemeClr val="bg1"/>
                </a:solidFill>
              </a:rPr>
              <a:t>E-</a:t>
            </a:r>
            <a:r>
              <a:rPr lang="zh-CN" altLang="en-US" sz="2400" dirty="0">
                <a:solidFill>
                  <a:schemeClr val="bg1"/>
                </a:solidFill>
              </a:rPr>
              <a:t>资本形成总额</a:t>
            </a:r>
          </a:p>
          <a:p>
            <a:pPr algn="l">
              <a:buClrTx/>
              <a:buSzTx/>
              <a:buFontTx/>
            </a:pPr>
            <a:endParaRPr lang="en-US" sz="2400" dirty="0">
              <a:solidFill>
                <a:schemeClr val="bg1"/>
              </a:solidFill>
              <a:sym typeface="+mn-ea"/>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3185" y="897890"/>
            <a:ext cx="7788910" cy="2677656"/>
          </a:xfrm>
          <a:prstGeom prst="rect">
            <a:avLst/>
          </a:prstGeom>
          <a:noFill/>
        </p:spPr>
        <p:txBody>
          <a:bodyPr wrap="square" rtlCol="0" anchor="t">
            <a:spAutoFit/>
          </a:bodyPr>
          <a:lstStyle/>
          <a:p>
            <a:r>
              <a:rPr lang="en-US" sz="2400" dirty="0">
                <a:solidFill>
                  <a:schemeClr val="bg1"/>
                </a:solidFill>
                <a:sym typeface="+mn-ea"/>
              </a:rPr>
              <a:t>4.</a:t>
            </a:r>
            <a:r>
              <a:rPr lang="zh-CN" altLang="en-US" sz="2400" dirty="0">
                <a:solidFill>
                  <a:schemeClr val="bg1"/>
                </a:solidFill>
              </a:rPr>
              <a:t>三部门经济中，私人储蓄包括</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a:t>
            </a:r>
          </a:p>
          <a:p>
            <a:r>
              <a:rPr lang="en-US" altLang="zh-CN" sz="2400" dirty="0">
                <a:solidFill>
                  <a:schemeClr val="bg1"/>
                </a:solidFill>
              </a:rPr>
              <a:t>A.</a:t>
            </a:r>
            <a:r>
              <a:rPr lang="zh-CN" altLang="en-US" sz="2400" dirty="0">
                <a:solidFill>
                  <a:schemeClr val="bg1"/>
                </a:solidFill>
              </a:rPr>
              <a:t>企业储蓄</a:t>
            </a:r>
          </a:p>
          <a:p>
            <a:r>
              <a:rPr lang="en-US" altLang="zh-CN" sz="2400" dirty="0">
                <a:solidFill>
                  <a:schemeClr val="bg1"/>
                </a:solidFill>
              </a:rPr>
              <a:t>B.</a:t>
            </a:r>
            <a:r>
              <a:rPr lang="zh-CN" altLang="en-US" sz="2400" dirty="0">
                <a:solidFill>
                  <a:schemeClr val="bg1"/>
                </a:solidFill>
              </a:rPr>
              <a:t>国外部门储蓄</a:t>
            </a:r>
          </a:p>
          <a:p>
            <a:r>
              <a:rPr lang="en-US" altLang="zh-CN" sz="2400" dirty="0">
                <a:solidFill>
                  <a:schemeClr val="bg1"/>
                </a:solidFill>
              </a:rPr>
              <a:t>C.</a:t>
            </a:r>
            <a:r>
              <a:rPr lang="zh-CN" altLang="en-US" sz="2400" dirty="0">
                <a:solidFill>
                  <a:schemeClr val="bg1"/>
                </a:solidFill>
              </a:rPr>
              <a:t>家庭储蓄</a:t>
            </a:r>
          </a:p>
          <a:p>
            <a:r>
              <a:rPr lang="en-US" altLang="zh-CN" sz="2400" dirty="0">
                <a:solidFill>
                  <a:schemeClr val="bg1"/>
                </a:solidFill>
              </a:rPr>
              <a:t>D.</a:t>
            </a:r>
            <a:r>
              <a:rPr lang="zh-CN" altLang="en-US" sz="2400" dirty="0">
                <a:solidFill>
                  <a:schemeClr val="bg1"/>
                </a:solidFill>
              </a:rPr>
              <a:t>社会储蓄</a:t>
            </a:r>
          </a:p>
          <a:p>
            <a:r>
              <a:rPr lang="en-US" altLang="zh-CN" sz="2400" dirty="0">
                <a:solidFill>
                  <a:schemeClr val="bg1"/>
                </a:solidFill>
              </a:rPr>
              <a:t>E</a:t>
            </a:r>
            <a:r>
              <a:rPr lang="zh-CN" altLang="en-US" sz="2400" dirty="0">
                <a:solidFill>
                  <a:schemeClr val="bg1"/>
                </a:solidFill>
              </a:rPr>
              <a:t>政府部门储蓄</a:t>
            </a:r>
          </a:p>
          <a:p>
            <a:pPr algn="l">
              <a:buClrTx/>
              <a:buSzTx/>
              <a:buFontTx/>
            </a:pPr>
            <a:endParaRPr lang="en-US" sz="2400" dirty="0">
              <a:solidFill>
                <a:schemeClr val="bg1"/>
              </a:solidFill>
              <a:sym typeface="+mn-ea"/>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3185" y="897890"/>
            <a:ext cx="7788910" cy="2677656"/>
          </a:xfrm>
          <a:prstGeom prst="rect">
            <a:avLst/>
          </a:prstGeom>
          <a:noFill/>
        </p:spPr>
        <p:txBody>
          <a:bodyPr wrap="square" rtlCol="0" anchor="t">
            <a:spAutoFit/>
          </a:bodyPr>
          <a:lstStyle/>
          <a:p>
            <a:r>
              <a:rPr lang="en-US" sz="2400" dirty="0">
                <a:solidFill>
                  <a:schemeClr val="bg1"/>
                </a:solidFill>
                <a:sym typeface="+mn-ea"/>
              </a:rPr>
              <a:t>5.</a:t>
            </a:r>
            <a:r>
              <a:rPr lang="zh-CN" altLang="en-US" sz="2400" dirty="0">
                <a:solidFill>
                  <a:schemeClr val="bg1"/>
                </a:solidFill>
              </a:rPr>
              <a:t>凯恩斯消费理论的假设前提有</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a:t>
            </a:r>
          </a:p>
          <a:p>
            <a:r>
              <a:rPr lang="en-US" altLang="zh-CN" sz="2400" dirty="0">
                <a:solidFill>
                  <a:schemeClr val="bg1"/>
                </a:solidFill>
              </a:rPr>
              <a:t>A.</a:t>
            </a:r>
            <a:r>
              <a:rPr lang="zh-CN" altLang="en-US" sz="2400" dirty="0">
                <a:solidFill>
                  <a:schemeClr val="bg1"/>
                </a:solidFill>
              </a:rPr>
              <a:t>边际消费倾向递减规律</a:t>
            </a:r>
          </a:p>
          <a:p>
            <a:r>
              <a:rPr lang="en-US" altLang="zh-CN" sz="2400" dirty="0">
                <a:solidFill>
                  <a:schemeClr val="bg1"/>
                </a:solidFill>
              </a:rPr>
              <a:t>B.</a:t>
            </a:r>
            <a:r>
              <a:rPr lang="zh-CN" altLang="en-US" sz="2400" dirty="0">
                <a:solidFill>
                  <a:schemeClr val="bg1"/>
                </a:solidFill>
              </a:rPr>
              <a:t>平均消费倾向</a:t>
            </a:r>
            <a:r>
              <a:rPr lang="en-US" altLang="zh-CN" sz="2400" dirty="0">
                <a:solidFill>
                  <a:schemeClr val="bg1"/>
                </a:solidFill>
              </a:rPr>
              <a:t>(APC)</a:t>
            </a:r>
            <a:r>
              <a:rPr lang="zh-CN" altLang="en-US" sz="2400" dirty="0">
                <a:solidFill>
                  <a:schemeClr val="bg1"/>
                </a:solidFill>
              </a:rPr>
              <a:t>会随着收入的增加而增加</a:t>
            </a:r>
          </a:p>
          <a:p>
            <a:r>
              <a:rPr lang="en-US" altLang="zh-CN" sz="2400" dirty="0">
                <a:solidFill>
                  <a:schemeClr val="bg1"/>
                </a:solidFill>
              </a:rPr>
              <a:t>C.</a:t>
            </a:r>
            <a:r>
              <a:rPr lang="zh-CN" altLang="en-US" sz="2400" dirty="0">
                <a:solidFill>
                  <a:schemeClr val="bg1"/>
                </a:solidFill>
              </a:rPr>
              <a:t>收入是决定消费的最重要的因素</a:t>
            </a:r>
          </a:p>
          <a:p>
            <a:r>
              <a:rPr lang="en-US" altLang="zh-CN" sz="2400" dirty="0">
                <a:solidFill>
                  <a:schemeClr val="bg1"/>
                </a:solidFill>
              </a:rPr>
              <a:t>D.</a:t>
            </a:r>
            <a:r>
              <a:rPr lang="zh-CN" altLang="en-US" sz="2400" dirty="0">
                <a:solidFill>
                  <a:schemeClr val="bg1"/>
                </a:solidFill>
              </a:rPr>
              <a:t>平均消费倾向</a:t>
            </a:r>
            <a:r>
              <a:rPr lang="en-US" altLang="zh-CN" sz="2400" dirty="0">
                <a:solidFill>
                  <a:schemeClr val="bg1"/>
                </a:solidFill>
              </a:rPr>
              <a:t>(APC)</a:t>
            </a:r>
            <a:r>
              <a:rPr lang="zh-CN" altLang="en-US" sz="2400" dirty="0">
                <a:solidFill>
                  <a:schemeClr val="bg1"/>
                </a:solidFill>
              </a:rPr>
              <a:t>会随着收入的增加而减少</a:t>
            </a:r>
          </a:p>
          <a:p>
            <a:r>
              <a:rPr lang="en-US" altLang="zh-CN" sz="2400" dirty="0">
                <a:solidFill>
                  <a:schemeClr val="bg1"/>
                </a:solidFill>
              </a:rPr>
              <a:t>E.</a:t>
            </a:r>
            <a:r>
              <a:rPr lang="zh-CN" altLang="en-US" sz="2400" dirty="0">
                <a:solidFill>
                  <a:schemeClr val="bg1"/>
                </a:solidFill>
              </a:rPr>
              <a:t>储蓄是决定消费的最重要的因素</a:t>
            </a:r>
          </a:p>
          <a:p>
            <a:pPr algn="l">
              <a:buClrTx/>
              <a:buSzTx/>
              <a:buFontTx/>
            </a:pPr>
            <a:endParaRPr lang="en-US" sz="2400" dirty="0">
              <a:solidFill>
                <a:schemeClr val="bg1"/>
              </a:solidFill>
              <a:sym typeface="+mn-ea"/>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Lst>
</file>

<file path=ppt/theme/theme1.xml><?xml version="1.0" encoding="utf-8"?>
<a:theme xmlns:a="http://schemas.openxmlformats.org/drawingml/2006/main" name="第一PPT，www.1ppt.com">
  <a:themeElements>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112</TotalTime>
  <Words>679</Words>
  <Application>Microsoft Office PowerPoint</Application>
  <PresentationFormat>宽屏</PresentationFormat>
  <Paragraphs>211</Paragraphs>
  <Slides>22</Slides>
  <Notes>22</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22</vt:i4>
      </vt:variant>
    </vt:vector>
  </HeadingPairs>
  <TitlesOfParts>
    <vt:vector size="30" baseType="lpstr">
      <vt:lpstr>等线</vt:lpstr>
      <vt:lpstr>华文新魏</vt:lpstr>
      <vt:lpstr>华文中宋</vt:lpstr>
      <vt:lpstr>宋体</vt:lpstr>
      <vt:lpstr>微软雅黑</vt:lpstr>
      <vt:lpstr>Arial</vt:lpstr>
      <vt:lpstr>Calibri</vt:lpstr>
      <vt:lpstr>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简约</dc:title>
  <dc:creator>第一PPT</dc:creator>
  <cp:keywords>www.1ppt.com</cp:keywords>
  <dc:description>www.1ppt.com</dc:description>
  <cp:lastModifiedBy>Administrator</cp:lastModifiedBy>
  <cp:revision>245</cp:revision>
  <dcterms:created xsi:type="dcterms:W3CDTF">2017-05-13T03:05:00Z</dcterms:created>
  <dcterms:modified xsi:type="dcterms:W3CDTF">2020-07-09T09:51:59Z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2052-11.1.0.9828</vt:lpwstr>
  </property>
</Properties>
</file>