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393" r:id="rId5"/>
    <p:sldId id="400" r:id="rId6"/>
    <p:sldId id="401" r:id="rId7"/>
    <p:sldId id="403" r:id="rId8"/>
    <p:sldId id="402" r:id="rId9"/>
    <p:sldId id="404" r:id="rId10"/>
    <p:sldId id="405" r:id="rId11"/>
    <p:sldId id="406" r:id="rId12"/>
    <p:sldId id="407" r:id="rId13"/>
    <p:sldId id="408" r:id="rId14"/>
    <p:sldId id="409" r:id="rId15"/>
    <p:sldId id="410" r:id="rId16"/>
  </p:sldIdLst>
  <p:sldSz cx="12192000" cy="6858000"/>
  <p:notesSz cx="6858000" cy="9144000"/>
  <p:custDataLst>
    <p:tags r:id="rId2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37" autoAdjust="0"/>
    <p:restoredTop sz="94660"/>
  </p:normalViewPr>
  <p:slideViewPr>
    <p:cSldViewPr snapToGrid="0" showGuides="1">
      <p:cViewPr varScale="1">
        <p:scale>
          <a:sx n="54" d="100"/>
          <a:sy n="54" d="100"/>
        </p:scale>
        <p:origin x="-108" y="-1518"/>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0" Type="http://schemas.openxmlformats.org/officeDocument/2006/relationships/tags" Target="tags/tag1.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任意多边形: 形状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任意多边形: 形状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任意多边形: 形状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任意多边形: 形状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任意多边形: 形状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任意多边形: 形状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任意多边形: 形状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任意多边形: 形状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任意多边形: 形状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任意多边形: 形状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任意多边形: 形状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任意多边形: 形状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任意多边形: 形状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任意多边形: 形状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任意多边形: 形状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任意多边形: 形状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任意多边形: 形状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任意多边形: 形状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endParaRPr lang="en-US" altLang="zh-CN" sz="100" dirty="0">
              <a:solidFill>
                <a:prstClr val="white"/>
              </a:solidFill>
              <a:latin typeface="Calibri" panose="020F0502020204030204"/>
              <a:ea typeface="宋体" panose="02010600030101010101" pitchFamily="2" charset="-122"/>
            </a:endParaRP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r>
              <a:rPr lang="en-US" altLang="zh-CN" sz="100" dirty="0" smtClean="0">
                <a:solidFill>
                  <a:prstClr val="white"/>
                </a:solidFill>
                <a:latin typeface="Calibri" panose="020F0502020204030204"/>
                <a:ea typeface="宋体" panose="02010600030101010101" pitchFamily="2" charset="-122"/>
              </a:rPr>
              <a:t>      </a:t>
            </a:r>
            <a:endParaRPr lang="en-US" altLang="zh-CN" sz="100" dirty="0">
              <a:solidFill>
                <a:prstClr val="white"/>
              </a:solidFill>
              <a:latin typeface="Calibri" panose="020F0502020204030204"/>
              <a:ea typeface="宋体" panose="02010600030101010101" pitchFamily="2" charset="-122"/>
            </a:endParaRPr>
          </a:p>
          <a:p>
            <a:r>
              <a:rPr lang="zh-CN" altLang="en-US" sz="100" dirty="0" smtClean="0">
                <a:solidFill>
                  <a:prstClr val="white"/>
                </a:solidFill>
                <a:latin typeface="Calibri" panose="020F0502020204030204"/>
                <a:ea typeface="宋体" panose="02010600030101010101" pitchFamily="2" charset="-122"/>
              </a:rPr>
              <a:t>字体下载：</a:t>
            </a:r>
            <a:r>
              <a:rPr lang="en-US" altLang="zh-CN" sz="100" dirty="0" smtClean="0">
                <a:solidFill>
                  <a:prstClr val="white"/>
                </a:solidFill>
                <a:latin typeface="Calibri" panose="020F0502020204030204"/>
                <a:ea typeface="宋体" panose="02010600030101010101" pitchFamily="2" charset="-122"/>
              </a:rPr>
              <a:t>www.1ppt.com/ziti/</a:t>
            </a:r>
            <a:endParaRPr lang="en-US" altLang="zh-CN" sz="100" dirty="0">
              <a:solidFill>
                <a:prstClr val="white"/>
              </a:solidFill>
              <a:latin typeface="Calibri" panose="020F0502020204030204"/>
              <a:ea typeface="宋体" panose="02010600030101010101" pitchFamily="2" charset="-122"/>
            </a:endParaRP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任意多边形: 形状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任意多边形: 形状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任意多边形: 形状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任意多边形: 形状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任意多边形: 形状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image" Target="../media/image1.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1"/>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xml"/><Relationship Id="rId5" Type="http://schemas.openxmlformats.org/officeDocument/2006/relationships/themeOverride" Target="../theme/themeOverride1.xml"/><Relationship Id="rId4" Type="http://schemas.openxmlformats.org/officeDocument/2006/relationships/image" Target="../media/image5.png"/><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1"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2" cstate="screen"/>
          <a:srcRect/>
          <a:stretch>
            <a:fillRect/>
          </a:stretch>
        </p:blipFill>
        <p:spPr/>
      </p:pic>
      <p:pic>
        <p:nvPicPr>
          <p:cNvPr id="21" name="图片占位符 20"/>
          <p:cNvPicPr>
            <a:picLocks noGrp="1" noChangeAspect="1"/>
          </p:cNvPicPr>
          <p:nvPr>
            <p:ph type="pic" sz="quarter" idx="10"/>
          </p:nvPr>
        </p:nvPicPr>
        <p:blipFill>
          <a:blip r:embed="rId3"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endPar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endParaRP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endParaRPr lang="zh-CN" altLang="en-US" sz="6000" dirty="0">
                <a:solidFill>
                  <a:schemeClr val="bg1"/>
                </a:solidFill>
              </a:endParaRPr>
            </a:p>
            <a:p>
              <a:pPr algn="ctr"/>
              <a:r>
                <a:rPr lang="zh-CN" altLang="en-US" sz="6000" dirty="0">
                  <a:solidFill>
                    <a:schemeClr val="bg1"/>
                  </a:solidFill>
                </a:rPr>
                <a:t>经济基础知识</a:t>
              </a:r>
              <a:endParaRPr lang="zh-CN" altLang="en-US" sz="6000" dirty="0">
                <a:solidFill>
                  <a:schemeClr val="bg1"/>
                </a:solidFill>
              </a:endParaRPr>
            </a:p>
          </p:txBody>
        </p:sp>
      </p:grpSp>
      <p:pic>
        <p:nvPicPr>
          <p:cNvPr id="8" name="图片 7" descr="123456"/>
          <p:cNvPicPr>
            <a:picLocks noChangeAspect="1"/>
          </p:cNvPicPr>
          <p:nvPr/>
        </p:nvPicPr>
        <p:blipFill>
          <a:blip r:embed="rId4"/>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endParaRPr lang="zh-CN" altLang="en-US" sz="3600" dirty="0">
              <a:solidFill>
                <a:schemeClr val="bg1"/>
              </a:solidFill>
              <a:latin typeface="华文中宋" panose="02010600040101010101" charset="-122"/>
              <a:ea typeface="华文中宋" panose="02010600040101010101" charset="-122"/>
              <a:cs typeface="华文中宋" panose="02010600040101010101" charset="-122"/>
            </a:endParaRPr>
          </a:p>
        </p:txBody>
      </p:sp>
    </p:spTree>
  </p:cSld>
  <p:clrMapOvr>
    <a:masterClrMapping/>
  </p:clrMapOvr>
  <mc:AlternateContent xmlns:mc="http://schemas.openxmlformats.org/markup-compatibility/2006">
    <mc:Choice xmlns:p14="http://schemas.microsoft.com/office/powerpoint/2010/main" Requires="p14">
      <p:transition spd="med" p14:dur="700" advTm="4000">
        <p:fade/>
      </p:transition>
    </mc:Choice>
    <mc:Fallback>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0640" y="939800"/>
            <a:ext cx="7788910" cy="4523105"/>
          </a:xfrm>
          <a:prstGeom prst="rect">
            <a:avLst/>
          </a:prstGeom>
          <a:noFill/>
        </p:spPr>
        <p:txBody>
          <a:bodyPr wrap="square" rtlCol="0" anchor="t">
            <a:spAutoFit/>
          </a:bodyPr>
          <a:p>
            <a:pPr algn="l">
              <a:buClrTx/>
              <a:buSzTx/>
              <a:buFontTx/>
            </a:pPr>
            <a:r>
              <a:rPr lang="en-US" sz="2400" dirty="0">
                <a:solidFill>
                  <a:schemeClr val="bg1"/>
                </a:solidFill>
                <a:sym typeface="+mn-ea"/>
              </a:rPr>
              <a:t>5.由少数几个企业控制一个行业供给的市场结构，属于(　　)市场。</a:t>
            </a:r>
            <a:endParaRPr lang="en-US" sz="2400" dirty="0">
              <a:solidFill>
                <a:schemeClr val="bg1"/>
              </a:solidFill>
              <a:sym typeface="+mn-ea"/>
            </a:endParaRPr>
          </a:p>
          <a:p>
            <a:pPr algn="l">
              <a:buClrTx/>
              <a:buSzTx/>
              <a:buFontTx/>
            </a:pPr>
            <a:r>
              <a:rPr lang="en-US" sz="2400" dirty="0">
                <a:solidFill>
                  <a:schemeClr val="bg1"/>
                </a:solidFill>
                <a:sym typeface="+mn-ea"/>
              </a:rPr>
              <a:t>A.完全竞争</a:t>
            </a:r>
            <a:endParaRPr lang="en-US" sz="2400" dirty="0">
              <a:solidFill>
                <a:schemeClr val="bg1"/>
              </a:solidFill>
              <a:sym typeface="+mn-ea"/>
            </a:endParaRPr>
          </a:p>
          <a:p>
            <a:pPr algn="l">
              <a:buClrTx/>
              <a:buSzTx/>
              <a:buFontTx/>
            </a:pPr>
            <a:r>
              <a:rPr lang="en-US" sz="2400" dirty="0">
                <a:solidFill>
                  <a:schemeClr val="bg1"/>
                </a:solidFill>
                <a:sym typeface="+mn-ea"/>
              </a:rPr>
              <a:t>B.寡头垄断</a:t>
            </a:r>
            <a:endParaRPr lang="en-US" sz="2400" dirty="0">
              <a:solidFill>
                <a:schemeClr val="bg1"/>
              </a:solidFill>
              <a:sym typeface="+mn-ea"/>
            </a:endParaRPr>
          </a:p>
          <a:p>
            <a:pPr algn="l">
              <a:buClrTx/>
              <a:buSzTx/>
              <a:buFontTx/>
            </a:pPr>
            <a:r>
              <a:rPr lang="en-US" sz="2400" dirty="0">
                <a:solidFill>
                  <a:schemeClr val="bg1"/>
                </a:solidFill>
                <a:sym typeface="+mn-ea"/>
              </a:rPr>
              <a:t>C.垄断竞争</a:t>
            </a:r>
            <a:endParaRPr lang="en-US" sz="2400" dirty="0">
              <a:solidFill>
                <a:schemeClr val="bg1"/>
              </a:solidFill>
              <a:sym typeface="+mn-ea"/>
            </a:endParaRPr>
          </a:p>
          <a:p>
            <a:pPr algn="l">
              <a:buClrTx/>
              <a:buSzTx/>
              <a:buFontTx/>
            </a:pPr>
            <a:r>
              <a:rPr lang="en-US" sz="2400" dirty="0">
                <a:solidFill>
                  <a:schemeClr val="bg1"/>
                </a:solidFill>
                <a:sym typeface="+mn-ea"/>
              </a:rPr>
              <a:t>D.完全垄断</a:t>
            </a:r>
            <a:endParaRPr lang="en-US" sz="2400" dirty="0">
              <a:solidFill>
                <a:schemeClr val="bg1"/>
              </a:solidFill>
              <a:sym typeface="+mn-ea"/>
            </a:endParaRPr>
          </a:p>
          <a:p>
            <a:pPr algn="l">
              <a:buClrTx/>
              <a:buSzTx/>
              <a:buFontTx/>
            </a:pPr>
            <a:r>
              <a:rPr lang="en-US" altLang="zh-CN" sz="2400" dirty="0">
                <a:solidFill>
                  <a:schemeClr val="bg1"/>
                </a:solidFill>
                <a:sym typeface="+mn-ea"/>
              </a:rPr>
              <a:t>6.不论在何种市场上，企业实现利润最大化的决策原则都是(　　)。</a:t>
            </a:r>
            <a:endParaRPr lang="en-US" altLang="zh-CN" sz="2400" dirty="0">
              <a:solidFill>
                <a:schemeClr val="bg1"/>
              </a:solidFill>
              <a:sym typeface="+mn-ea"/>
            </a:endParaRPr>
          </a:p>
          <a:p>
            <a:pPr algn="l">
              <a:buClrTx/>
              <a:buSzTx/>
              <a:buFontTx/>
            </a:pPr>
            <a:r>
              <a:rPr lang="en-US" altLang="zh-CN" sz="2400" dirty="0">
                <a:solidFill>
                  <a:schemeClr val="bg1"/>
                </a:solidFill>
                <a:sym typeface="+mn-ea"/>
              </a:rPr>
              <a:t>A.边际收益等于边际成本</a:t>
            </a:r>
            <a:endParaRPr lang="en-US" altLang="zh-CN" sz="2400" dirty="0">
              <a:solidFill>
                <a:schemeClr val="bg1"/>
              </a:solidFill>
              <a:sym typeface="+mn-ea"/>
            </a:endParaRPr>
          </a:p>
          <a:p>
            <a:pPr algn="l">
              <a:buClrTx/>
              <a:buSzTx/>
              <a:buFontTx/>
            </a:pPr>
            <a:r>
              <a:rPr lang="en-US" altLang="zh-CN" sz="2400" dirty="0">
                <a:solidFill>
                  <a:schemeClr val="bg1"/>
                </a:solidFill>
                <a:sym typeface="+mn-ea"/>
              </a:rPr>
              <a:t>B.边际收益大于边际成本</a:t>
            </a:r>
            <a:endParaRPr lang="en-US" altLang="zh-CN" sz="2400" dirty="0">
              <a:solidFill>
                <a:schemeClr val="bg1"/>
              </a:solidFill>
              <a:sym typeface="+mn-ea"/>
            </a:endParaRPr>
          </a:p>
          <a:p>
            <a:pPr algn="l">
              <a:buClrTx/>
              <a:buSzTx/>
              <a:buFontTx/>
            </a:pPr>
            <a:r>
              <a:rPr lang="en-US" altLang="zh-CN" sz="2400" dirty="0">
                <a:solidFill>
                  <a:schemeClr val="bg1"/>
                </a:solidFill>
                <a:sym typeface="+mn-ea"/>
              </a:rPr>
              <a:t>C.价格大于平均成本</a:t>
            </a:r>
            <a:endParaRPr lang="en-US" altLang="zh-CN" sz="2400" dirty="0">
              <a:solidFill>
                <a:schemeClr val="bg1"/>
              </a:solidFill>
              <a:sym typeface="+mn-ea"/>
            </a:endParaRPr>
          </a:p>
          <a:p>
            <a:pPr algn="l">
              <a:buClrTx/>
              <a:buSzTx/>
              <a:buFontTx/>
            </a:pPr>
            <a:r>
              <a:rPr lang="en-US" altLang="zh-CN" sz="2400" dirty="0">
                <a:solidFill>
                  <a:schemeClr val="bg1"/>
                </a:solidFill>
                <a:sym typeface="+mn-ea"/>
              </a:rPr>
              <a:t>D.劳动的边际产量为零</a:t>
            </a:r>
            <a:endParaRPr lang="en-US" altLang="zh-CN"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215" y="939800"/>
            <a:ext cx="7788910" cy="4154170"/>
          </a:xfrm>
          <a:prstGeom prst="rect">
            <a:avLst/>
          </a:prstGeom>
          <a:noFill/>
        </p:spPr>
        <p:txBody>
          <a:bodyPr wrap="square" rtlCol="0" anchor="t">
            <a:spAutoFit/>
          </a:bodyPr>
          <a:p>
            <a:pPr algn="l">
              <a:buClrTx/>
              <a:buSzTx/>
              <a:buFontTx/>
            </a:pPr>
            <a:r>
              <a:rPr lang="en-US" sz="2400" dirty="0">
                <a:solidFill>
                  <a:schemeClr val="bg1"/>
                </a:solidFill>
                <a:sym typeface="+mn-ea"/>
              </a:rPr>
              <a:t>7.</a:t>
            </a:r>
            <a:r>
              <a:rPr lang="zh-CN" altLang="en-US" sz="2400" dirty="0">
                <a:solidFill>
                  <a:schemeClr val="bg1"/>
                </a:solidFill>
                <a:sym typeface="+mn-ea"/>
              </a:rPr>
              <a:t>在完全竞争市场上，个别企业的需求曲线是(　　)。</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A.向右下方倾斜的</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B.向右上方倾斜的</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C.平行于横轴的</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r>
              <a:rPr lang="zh-CN" altLang="en-US" sz="2400" dirty="0">
                <a:solidFill>
                  <a:schemeClr val="bg1"/>
                </a:solidFill>
                <a:sym typeface="+mn-ea"/>
              </a:rPr>
              <a:t>D.平行于纵轴的</a:t>
            </a: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215" y="939800"/>
            <a:ext cx="7788910" cy="4892675"/>
          </a:xfrm>
          <a:prstGeom prst="rect">
            <a:avLst/>
          </a:prstGeom>
          <a:noFill/>
        </p:spPr>
        <p:txBody>
          <a:bodyPr wrap="square" rtlCol="0" anchor="t">
            <a:spAutoFit/>
          </a:bodyPr>
          <a:p>
            <a:pPr algn="l">
              <a:buClrTx/>
              <a:buSzTx/>
              <a:buFontTx/>
            </a:pPr>
            <a:r>
              <a:rPr lang="zh-CN" altLang="en-US" sz="2400" dirty="0">
                <a:solidFill>
                  <a:schemeClr val="bg1"/>
                </a:solidFill>
                <a:sym typeface="+mn-ea"/>
              </a:rPr>
              <a:t>二、</a:t>
            </a:r>
            <a:r>
              <a:rPr lang="en-US" sz="2400" dirty="0">
                <a:solidFill>
                  <a:schemeClr val="bg1"/>
                </a:solidFill>
                <a:sym typeface="+mn-ea"/>
              </a:rPr>
              <a:t>多选题</a:t>
            </a:r>
            <a:endParaRPr lang="en-US" sz="2400" dirty="0">
              <a:solidFill>
                <a:schemeClr val="bg1"/>
              </a:solidFill>
              <a:sym typeface="+mn-ea"/>
            </a:endParaRPr>
          </a:p>
          <a:p>
            <a:pPr algn="l">
              <a:buClrTx/>
              <a:buSzTx/>
              <a:buFontTx/>
            </a:pPr>
            <a:r>
              <a:rPr lang="en-US" sz="2400" dirty="0">
                <a:solidFill>
                  <a:schemeClr val="bg1"/>
                </a:solidFill>
                <a:sym typeface="+mn-ea"/>
              </a:rPr>
              <a:t>1.下列产品所处的市场属于寡头垄断市场的有(　　)。</a:t>
            </a:r>
            <a:endParaRPr lang="en-US" sz="2400" dirty="0">
              <a:solidFill>
                <a:schemeClr val="bg1"/>
              </a:solidFill>
              <a:sym typeface="+mn-ea"/>
            </a:endParaRPr>
          </a:p>
          <a:p>
            <a:pPr algn="l">
              <a:buClrTx/>
              <a:buSzTx/>
              <a:buFontTx/>
            </a:pPr>
            <a:r>
              <a:rPr lang="en-US" sz="2400" dirty="0">
                <a:solidFill>
                  <a:schemeClr val="bg1"/>
                </a:solidFill>
                <a:sym typeface="+mn-ea"/>
              </a:rPr>
              <a:t>A.糖果</a:t>
            </a:r>
            <a:endParaRPr lang="en-US" sz="2400" dirty="0">
              <a:solidFill>
                <a:schemeClr val="bg1"/>
              </a:solidFill>
              <a:sym typeface="+mn-ea"/>
            </a:endParaRPr>
          </a:p>
          <a:p>
            <a:pPr algn="l">
              <a:buClrTx/>
              <a:buSzTx/>
              <a:buFontTx/>
            </a:pPr>
            <a:r>
              <a:rPr lang="en-US" sz="2400" dirty="0">
                <a:solidFill>
                  <a:schemeClr val="bg1"/>
                </a:solidFill>
                <a:sym typeface="+mn-ea"/>
              </a:rPr>
              <a:t>B.汽车</a:t>
            </a:r>
            <a:endParaRPr lang="en-US" sz="2400" dirty="0">
              <a:solidFill>
                <a:schemeClr val="bg1"/>
              </a:solidFill>
              <a:sym typeface="+mn-ea"/>
            </a:endParaRPr>
          </a:p>
          <a:p>
            <a:pPr algn="l">
              <a:buClrTx/>
              <a:buSzTx/>
              <a:buFontTx/>
            </a:pPr>
            <a:r>
              <a:rPr lang="en-US" sz="2400" dirty="0">
                <a:solidFill>
                  <a:schemeClr val="bg1"/>
                </a:solidFill>
                <a:sym typeface="+mn-ea"/>
              </a:rPr>
              <a:t>C.电力</a:t>
            </a:r>
            <a:endParaRPr lang="en-US" sz="2400" dirty="0">
              <a:solidFill>
                <a:schemeClr val="bg1"/>
              </a:solidFill>
              <a:sym typeface="+mn-ea"/>
            </a:endParaRPr>
          </a:p>
          <a:p>
            <a:pPr algn="l">
              <a:buClrTx/>
              <a:buSzTx/>
              <a:buFontTx/>
            </a:pPr>
            <a:r>
              <a:rPr lang="en-US" sz="2400" dirty="0">
                <a:solidFill>
                  <a:schemeClr val="bg1"/>
                </a:solidFill>
                <a:sym typeface="+mn-ea"/>
              </a:rPr>
              <a:t>D.钢铁</a:t>
            </a:r>
            <a:endParaRPr lang="en-US" sz="2400" dirty="0">
              <a:solidFill>
                <a:schemeClr val="bg1"/>
              </a:solidFill>
              <a:sym typeface="+mn-ea"/>
            </a:endParaRPr>
          </a:p>
          <a:p>
            <a:pPr algn="l">
              <a:buClrTx/>
              <a:buSzTx/>
              <a:buFontTx/>
            </a:pPr>
            <a:r>
              <a:rPr lang="en-US" sz="2400" dirty="0">
                <a:solidFill>
                  <a:schemeClr val="bg1"/>
                </a:solidFill>
                <a:sym typeface="+mn-ea"/>
              </a:rPr>
              <a:t>E.啤酒</a:t>
            </a:r>
            <a:endParaRPr lang="en-US" sz="2400" dirty="0">
              <a:solidFill>
                <a:schemeClr val="bg1"/>
              </a:solidFill>
              <a:sym typeface="+mn-ea"/>
            </a:endParaRPr>
          </a:p>
          <a:p>
            <a:pPr algn="l">
              <a:buClrTx/>
              <a:buSzTx/>
              <a:buFontTx/>
            </a:pPr>
            <a:r>
              <a:rPr lang="en-US" sz="2400" dirty="0">
                <a:solidFill>
                  <a:schemeClr val="bg1"/>
                </a:solidFill>
                <a:sym typeface="+mn-ea"/>
              </a:rPr>
              <a:t>2.垄断竞争市场具有的特征包括(　　)。</a:t>
            </a:r>
            <a:endParaRPr lang="en-US" sz="2400" dirty="0">
              <a:solidFill>
                <a:schemeClr val="bg1"/>
              </a:solidFill>
              <a:sym typeface="+mn-ea"/>
            </a:endParaRPr>
          </a:p>
          <a:p>
            <a:pPr algn="l">
              <a:buClrTx/>
              <a:buSzTx/>
              <a:buFontTx/>
            </a:pPr>
            <a:r>
              <a:rPr lang="en-US" sz="2400" dirty="0">
                <a:solidFill>
                  <a:schemeClr val="bg1"/>
                </a:solidFill>
                <a:sym typeface="+mn-ea"/>
              </a:rPr>
              <a:t>A.生产者是完全的价格接受者</a:t>
            </a:r>
            <a:endParaRPr lang="en-US" sz="2400" dirty="0">
              <a:solidFill>
                <a:schemeClr val="bg1"/>
              </a:solidFill>
              <a:sym typeface="+mn-ea"/>
            </a:endParaRPr>
          </a:p>
          <a:p>
            <a:pPr algn="l">
              <a:buClrTx/>
              <a:buSzTx/>
              <a:buFontTx/>
            </a:pPr>
            <a:r>
              <a:rPr lang="en-US" sz="2400" dirty="0">
                <a:solidFill>
                  <a:schemeClr val="bg1"/>
                </a:solidFill>
                <a:sym typeface="+mn-ea"/>
              </a:rPr>
              <a:t>B.生产者对价格有一定程度的控制</a:t>
            </a:r>
            <a:endParaRPr lang="en-US" sz="2400" dirty="0">
              <a:solidFill>
                <a:schemeClr val="bg1"/>
              </a:solidFill>
              <a:sym typeface="+mn-ea"/>
            </a:endParaRPr>
          </a:p>
          <a:p>
            <a:pPr algn="l">
              <a:buClrTx/>
              <a:buSzTx/>
              <a:buFontTx/>
            </a:pPr>
            <a:r>
              <a:rPr lang="en-US" sz="2400" dirty="0">
                <a:solidFill>
                  <a:schemeClr val="bg1"/>
                </a:solidFill>
                <a:sym typeface="+mn-ea"/>
              </a:rPr>
              <a:t>C.企业进入或退出市场比较容易</a:t>
            </a:r>
            <a:endParaRPr lang="en-US" sz="2400" dirty="0">
              <a:solidFill>
                <a:schemeClr val="bg1"/>
              </a:solidFill>
              <a:sym typeface="+mn-ea"/>
            </a:endParaRPr>
          </a:p>
          <a:p>
            <a:pPr algn="l">
              <a:buClrTx/>
              <a:buSzTx/>
              <a:buFontTx/>
            </a:pPr>
            <a:r>
              <a:rPr lang="en-US" sz="2400" dirty="0">
                <a:solidFill>
                  <a:schemeClr val="bg1"/>
                </a:solidFill>
                <a:sym typeface="+mn-ea"/>
              </a:rPr>
              <a:t>D.同行业中只有少数的生产者</a:t>
            </a:r>
            <a:endParaRPr lang="en-US" sz="2400" dirty="0">
              <a:solidFill>
                <a:schemeClr val="bg1"/>
              </a:solidFill>
              <a:sym typeface="+mn-ea"/>
            </a:endParaRPr>
          </a:p>
          <a:p>
            <a:pPr algn="l">
              <a:buClrTx/>
              <a:buSzTx/>
              <a:buFontTx/>
            </a:pPr>
            <a:r>
              <a:rPr lang="en-US" sz="2400" dirty="0">
                <a:solidFill>
                  <a:schemeClr val="bg1"/>
                </a:solidFill>
                <a:sym typeface="+mn-ea"/>
              </a:rPr>
              <a:t>E.同行业各个企业生产的产品存在一定差别</a:t>
            </a:r>
            <a:endParaRPr 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5631180"/>
          </a:xfrm>
          <a:prstGeom prst="rect">
            <a:avLst/>
          </a:prstGeom>
          <a:noFill/>
        </p:spPr>
        <p:txBody>
          <a:bodyPr wrap="square" rtlCol="0" anchor="t">
            <a:spAutoFit/>
          </a:bodyPr>
          <a:p>
            <a:pPr algn="l">
              <a:buClrTx/>
              <a:buSzTx/>
              <a:buFontTx/>
            </a:pPr>
            <a:r>
              <a:rPr lang="en-US" sz="2400" dirty="0">
                <a:solidFill>
                  <a:schemeClr val="bg1"/>
                </a:solidFill>
                <a:sym typeface="+mn-ea"/>
              </a:rPr>
              <a:t>3.关于垄断竞争企业和完全垄断企业需求曲线的</a:t>
            </a:r>
            <a:endParaRPr lang="en-US" sz="2400" dirty="0">
              <a:solidFill>
                <a:schemeClr val="bg1"/>
              </a:solidFill>
              <a:sym typeface="+mn-ea"/>
            </a:endParaRPr>
          </a:p>
          <a:p>
            <a:pPr algn="l">
              <a:buClrTx/>
              <a:buSzTx/>
              <a:buFontTx/>
            </a:pPr>
            <a:r>
              <a:rPr lang="en-US" sz="2400" dirty="0">
                <a:solidFill>
                  <a:schemeClr val="bg1"/>
                </a:solidFill>
                <a:sym typeface="+mn-ea"/>
              </a:rPr>
              <a:t>说法正确的有(　　)。</a:t>
            </a:r>
            <a:endParaRPr lang="en-US" sz="2400" dirty="0">
              <a:solidFill>
                <a:schemeClr val="bg1"/>
              </a:solidFill>
              <a:sym typeface="+mn-ea"/>
            </a:endParaRPr>
          </a:p>
          <a:p>
            <a:pPr algn="l">
              <a:buClrTx/>
              <a:buSzTx/>
              <a:buFontTx/>
            </a:pPr>
            <a:endParaRPr lang="en-US" sz="2400" dirty="0">
              <a:solidFill>
                <a:schemeClr val="bg1"/>
              </a:solidFill>
              <a:sym typeface="+mn-ea"/>
            </a:endParaRPr>
          </a:p>
          <a:p>
            <a:pPr algn="l">
              <a:buClrTx/>
              <a:buSzTx/>
              <a:buFontTx/>
            </a:pPr>
            <a:r>
              <a:rPr lang="en-US" sz="2400" dirty="0">
                <a:solidFill>
                  <a:schemeClr val="bg1"/>
                </a:solidFill>
                <a:sym typeface="+mn-ea"/>
              </a:rPr>
              <a:t>A.垄断竞争企业的需求曲线也是市场需求曲线</a:t>
            </a:r>
            <a:endParaRPr lang="en-US" sz="2400" dirty="0">
              <a:solidFill>
                <a:schemeClr val="bg1"/>
              </a:solidFill>
              <a:sym typeface="+mn-ea"/>
            </a:endParaRPr>
          </a:p>
          <a:p>
            <a:pPr algn="l">
              <a:buClrTx/>
              <a:buSzTx/>
              <a:buFontTx/>
            </a:pPr>
            <a:endParaRPr lang="en-US" sz="2400" dirty="0">
              <a:solidFill>
                <a:schemeClr val="bg1"/>
              </a:solidFill>
              <a:sym typeface="+mn-ea"/>
            </a:endParaRPr>
          </a:p>
          <a:p>
            <a:pPr algn="l">
              <a:buClrTx/>
              <a:buSzTx/>
              <a:buFontTx/>
            </a:pPr>
            <a:r>
              <a:rPr lang="en-US" sz="2400" dirty="0">
                <a:solidFill>
                  <a:schemeClr val="bg1"/>
                </a:solidFill>
                <a:sym typeface="+mn-ea"/>
              </a:rPr>
              <a:t>B.垄断竞争企业和完全垄断企业面临的需求曲线都有右下方倾斜的形状</a:t>
            </a:r>
            <a:endParaRPr lang="en-US" sz="2400" dirty="0">
              <a:solidFill>
                <a:schemeClr val="bg1"/>
              </a:solidFill>
              <a:sym typeface="+mn-ea"/>
            </a:endParaRPr>
          </a:p>
          <a:p>
            <a:pPr algn="l">
              <a:buClrTx/>
              <a:buSzTx/>
              <a:buFontTx/>
            </a:pPr>
            <a:endParaRPr lang="en-US" sz="2400" dirty="0">
              <a:solidFill>
                <a:schemeClr val="bg1"/>
              </a:solidFill>
              <a:sym typeface="+mn-ea"/>
            </a:endParaRPr>
          </a:p>
          <a:p>
            <a:pPr algn="l">
              <a:buClrTx/>
              <a:buSzTx/>
              <a:buFontTx/>
            </a:pPr>
            <a:r>
              <a:rPr lang="en-US" sz="2400" dirty="0">
                <a:solidFill>
                  <a:schemeClr val="bg1"/>
                </a:solidFill>
                <a:sym typeface="+mn-ea"/>
              </a:rPr>
              <a:t>C.完全垄断企业的需求曲线也是市场需求曲线</a:t>
            </a:r>
            <a:endParaRPr lang="en-US" sz="2400" dirty="0">
              <a:solidFill>
                <a:schemeClr val="bg1"/>
              </a:solidFill>
              <a:sym typeface="+mn-ea"/>
            </a:endParaRPr>
          </a:p>
          <a:p>
            <a:pPr algn="l">
              <a:buClrTx/>
              <a:buSzTx/>
              <a:buFontTx/>
            </a:pPr>
            <a:endParaRPr lang="en-US" sz="2400" dirty="0">
              <a:solidFill>
                <a:schemeClr val="bg1"/>
              </a:solidFill>
              <a:sym typeface="+mn-ea"/>
            </a:endParaRPr>
          </a:p>
          <a:p>
            <a:pPr algn="l">
              <a:buClrTx/>
              <a:buSzTx/>
              <a:buFontTx/>
            </a:pPr>
            <a:r>
              <a:rPr lang="en-US" sz="2400" dirty="0">
                <a:solidFill>
                  <a:schemeClr val="bg1"/>
                </a:solidFill>
                <a:sym typeface="+mn-ea"/>
              </a:rPr>
              <a:t>D.垄断竞争企业和完全垄断企业，短期中都遵循利润最大化原则</a:t>
            </a:r>
            <a:endParaRPr lang="en-US" sz="2400" dirty="0">
              <a:solidFill>
                <a:schemeClr val="bg1"/>
              </a:solidFill>
              <a:sym typeface="+mn-ea"/>
            </a:endParaRPr>
          </a:p>
          <a:p>
            <a:pPr algn="l">
              <a:buClrTx/>
              <a:buSzTx/>
              <a:buFontTx/>
            </a:pPr>
            <a:endParaRPr lang="en-US" sz="2400" dirty="0">
              <a:solidFill>
                <a:schemeClr val="bg1"/>
              </a:solidFill>
              <a:sym typeface="+mn-ea"/>
            </a:endParaRPr>
          </a:p>
          <a:p>
            <a:pPr algn="l">
              <a:buClrTx/>
              <a:buSzTx/>
              <a:buFontTx/>
            </a:pPr>
            <a:r>
              <a:rPr lang="en-US" sz="2400" dirty="0">
                <a:solidFill>
                  <a:schemeClr val="bg1"/>
                </a:solidFill>
                <a:sym typeface="+mn-ea"/>
              </a:rPr>
              <a:t>E.完全垄断企业面临的需求曲线比垄断竞争企业面临的需求曲线具有更大弹性</a:t>
            </a:r>
            <a:endParaRPr 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endPar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endParaRP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197225" y="717550"/>
            <a:ext cx="5770245" cy="521970"/>
          </a:xfrm>
          <a:prstGeom prst="rect">
            <a:avLst/>
          </a:prstGeom>
          <a:solidFill>
            <a:schemeClr val="accent1"/>
          </a:solidFill>
        </p:spPr>
        <p:txBody>
          <a:bodyPr wrap="square" rtlCol="0" anchor="t">
            <a:spAutoFit/>
          </a:bodyPr>
          <a:p>
            <a:pPr algn="ctr"/>
            <a:r>
              <a:rPr lang="zh-CN" altLang="en-US" sz="2800"/>
              <a:t>第一部分  经济学基础复习</a:t>
            </a:r>
            <a:endParaRPr lang="zh-CN" altLang="en-US" sz="2800"/>
          </a:p>
        </p:txBody>
      </p:sp>
      <p:sp>
        <p:nvSpPr>
          <p:cNvPr id="7" name="文本框 6"/>
          <p:cNvSpPr txBox="1"/>
          <p:nvPr/>
        </p:nvSpPr>
        <p:spPr>
          <a:xfrm>
            <a:off x="846455" y="1396365"/>
            <a:ext cx="8541385" cy="4892675"/>
          </a:xfrm>
          <a:prstGeom prst="rect">
            <a:avLst/>
          </a:prstGeom>
          <a:noFill/>
        </p:spPr>
        <p:txBody>
          <a:bodyPr wrap="square" rtlCol="0" anchor="t">
            <a:spAutoFit/>
          </a:bodyPr>
          <a:p>
            <a:r>
              <a:rPr lang="zh-CN" altLang="en-US" sz="2400" dirty="0">
                <a:solidFill>
                  <a:schemeClr val="bg1"/>
                </a:solidFill>
                <a:sym typeface="+mn-ea"/>
              </a:rPr>
              <a:t>  第三章  生产和成本理论</a:t>
            </a:r>
            <a:endParaRPr lang="en-US" altLang="zh-CN" sz="2400" dirty="0">
              <a:solidFill>
                <a:schemeClr val="bg1"/>
              </a:solidFill>
              <a:sym typeface="+mn-ea"/>
            </a:endParaRPr>
          </a:p>
          <a:p>
            <a:r>
              <a:rPr lang="zh-CN" altLang="en-US" sz="2400" dirty="0">
                <a:solidFill>
                  <a:schemeClr val="bg1"/>
                </a:solidFill>
                <a:sym typeface="+mn-ea"/>
              </a:rPr>
              <a:t>  一、单选题</a:t>
            </a:r>
            <a:endParaRPr lang="zh-CN" altLang="en-US" sz="2400" dirty="0">
              <a:solidFill>
                <a:schemeClr val="bg1"/>
              </a:solidFill>
              <a:sym typeface="+mn-ea"/>
            </a:endParaRPr>
          </a:p>
          <a:p>
            <a:r>
              <a:rPr lang="en-US" altLang="zh-CN" sz="2400" dirty="0">
                <a:solidFill>
                  <a:schemeClr val="bg1"/>
                </a:solidFill>
                <a:sym typeface="+mn-ea"/>
              </a:rPr>
              <a:t>1.</a:t>
            </a:r>
            <a:r>
              <a:rPr lang="zh-CN" altLang="en-US" sz="2400" dirty="0">
                <a:solidFill>
                  <a:schemeClr val="bg1"/>
                </a:solidFill>
                <a:sym typeface="+mn-ea"/>
              </a:rPr>
              <a:t>生产就是将投入转变成产出的过程，下列属于企业“投入”的是(　)。</a:t>
            </a:r>
            <a:endParaRPr lang="zh-CN" altLang="en-US" sz="2400" dirty="0">
              <a:solidFill>
                <a:schemeClr val="bg1"/>
              </a:solidFill>
              <a:sym typeface="+mn-ea"/>
            </a:endParaRPr>
          </a:p>
          <a:p>
            <a:r>
              <a:rPr lang="zh-CN" altLang="en-US" sz="2400" dirty="0">
                <a:solidFill>
                  <a:schemeClr val="bg1"/>
                </a:solidFill>
                <a:sym typeface="+mn-ea"/>
              </a:rPr>
              <a:t>A、信息服务</a:t>
            </a:r>
            <a:endParaRPr lang="zh-CN" altLang="en-US" sz="2400" dirty="0">
              <a:solidFill>
                <a:schemeClr val="bg1"/>
              </a:solidFill>
              <a:sym typeface="+mn-ea"/>
            </a:endParaRPr>
          </a:p>
          <a:p>
            <a:r>
              <a:rPr lang="zh-CN" altLang="en-US" sz="2400" dirty="0">
                <a:solidFill>
                  <a:schemeClr val="bg1"/>
                </a:solidFill>
                <a:sym typeface="+mn-ea"/>
              </a:rPr>
              <a:t>B、金融服务</a:t>
            </a:r>
            <a:endParaRPr lang="zh-CN" altLang="en-US" sz="2400" dirty="0">
              <a:solidFill>
                <a:schemeClr val="bg1"/>
              </a:solidFill>
              <a:sym typeface="+mn-ea"/>
            </a:endParaRPr>
          </a:p>
          <a:p>
            <a:r>
              <a:rPr lang="zh-CN" altLang="en-US" sz="2400" dirty="0">
                <a:solidFill>
                  <a:schemeClr val="bg1"/>
                </a:solidFill>
                <a:sym typeface="+mn-ea"/>
              </a:rPr>
              <a:t>C、企业制造品</a:t>
            </a:r>
            <a:endParaRPr lang="zh-CN" altLang="en-US" sz="2400" dirty="0">
              <a:solidFill>
                <a:schemeClr val="bg1"/>
              </a:solidFill>
              <a:sym typeface="+mn-ea"/>
            </a:endParaRPr>
          </a:p>
          <a:p>
            <a:r>
              <a:rPr lang="zh-CN" altLang="en-US" sz="2400" dirty="0">
                <a:solidFill>
                  <a:schemeClr val="bg1"/>
                </a:solidFill>
                <a:sym typeface="+mn-ea"/>
              </a:rPr>
              <a:t>D、企业家才能</a:t>
            </a:r>
            <a:endParaRPr lang="zh-CN" altLang="en-US" sz="2400" dirty="0">
              <a:solidFill>
                <a:schemeClr val="bg1"/>
              </a:solidFill>
              <a:sym typeface="+mn-ea"/>
            </a:endParaRPr>
          </a:p>
          <a:p>
            <a:r>
              <a:rPr lang="en-US" altLang="zh-CN" sz="2400" dirty="0">
                <a:solidFill>
                  <a:schemeClr val="bg1"/>
                </a:solidFill>
                <a:sym typeface="+mn-ea"/>
              </a:rPr>
              <a:t>2.分析企业短期行为过程中，当企业的劳动投入增加到一定程度后，边际产量达到最大值，之后继续增加劳动投入就会出现劳动相对过剩，而资本不足的情况，此时边际产量是(　)。</a:t>
            </a:r>
            <a:endParaRPr lang="en-US" altLang="zh-CN" sz="2400" dirty="0">
              <a:solidFill>
                <a:schemeClr val="bg1"/>
              </a:solidFill>
              <a:sym typeface="+mn-ea"/>
            </a:endParaRPr>
          </a:p>
          <a:p>
            <a:r>
              <a:rPr lang="en-US" altLang="zh-CN" sz="2400" dirty="0">
                <a:solidFill>
                  <a:schemeClr val="bg1"/>
                </a:solidFill>
                <a:sym typeface="+mn-ea"/>
              </a:rPr>
              <a:t>A、递减的           B、递增的</a:t>
            </a:r>
            <a:endParaRPr lang="en-US" altLang="zh-CN" sz="2400" dirty="0">
              <a:solidFill>
                <a:schemeClr val="bg1"/>
              </a:solidFill>
              <a:sym typeface="+mn-ea"/>
            </a:endParaRPr>
          </a:p>
          <a:p>
            <a:r>
              <a:rPr lang="en-US" altLang="zh-CN" sz="2400" dirty="0">
                <a:solidFill>
                  <a:schemeClr val="bg1"/>
                </a:solidFill>
                <a:sym typeface="+mn-ea"/>
              </a:rPr>
              <a:t>C、先增后减的   D、先减后增的</a:t>
            </a:r>
            <a:endParaRPr lang="en-US" altLang="zh-CN" sz="2400" dirty="0">
              <a:solidFill>
                <a:schemeClr val="bg1"/>
              </a:solidFill>
              <a:sym typeface="+mn-ea"/>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953770"/>
            <a:ext cx="7788910" cy="4523105"/>
          </a:xfrm>
          <a:prstGeom prst="rect">
            <a:avLst/>
          </a:prstGeom>
          <a:noFill/>
        </p:spPr>
        <p:txBody>
          <a:bodyPr wrap="square" rtlCol="0" anchor="t">
            <a:spAutoFit/>
          </a:bodyPr>
          <a:p>
            <a:pPr algn="l">
              <a:buClrTx/>
              <a:buSzTx/>
              <a:buFontTx/>
            </a:pPr>
            <a:r>
              <a:rPr lang="en-US" sz="2400" dirty="0">
                <a:solidFill>
                  <a:schemeClr val="bg1"/>
                </a:solidFill>
                <a:sym typeface="+mn-ea"/>
              </a:rPr>
              <a:t>3.在其他投入保持不变的条件下，由于新增一单位的投入而多生产出来的产量或产出称为(　)。</a:t>
            </a:r>
            <a:endParaRPr lang="en-US" sz="2400" dirty="0">
              <a:solidFill>
                <a:schemeClr val="bg1"/>
              </a:solidFill>
              <a:sym typeface="+mn-ea"/>
            </a:endParaRPr>
          </a:p>
          <a:p>
            <a:pPr algn="l">
              <a:buClrTx/>
              <a:buSzTx/>
              <a:buFontTx/>
            </a:pPr>
            <a:r>
              <a:rPr lang="en-US" sz="2400" dirty="0">
                <a:solidFill>
                  <a:schemeClr val="bg1"/>
                </a:solidFill>
                <a:sym typeface="+mn-ea"/>
              </a:rPr>
              <a:t>A、总产量</a:t>
            </a:r>
            <a:endParaRPr lang="en-US" sz="2400" dirty="0">
              <a:solidFill>
                <a:schemeClr val="bg1"/>
              </a:solidFill>
              <a:sym typeface="+mn-ea"/>
            </a:endParaRPr>
          </a:p>
          <a:p>
            <a:pPr algn="l">
              <a:buClrTx/>
              <a:buSzTx/>
              <a:buFontTx/>
            </a:pPr>
            <a:r>
              <a:rPr lang="en-US" sz="2400" dirty="0">
                <a:solidFill>
                  <a:schemeClr val="bg1"/>
                </a:solidFill>
                <a:sym typeface="+mn-ea"/>
              </a:rPr>
              <a:t>B、平均产量</a:t>
            </a:r>
            <a:endParaRPr lang="en-US" sz="2400" dirty="0">
              <a:solidFill>
                <a:schemeClr val="bg1"/>
              </a:solidFill>
              <a:sym typeface="+mn-ea"/>
            </a:endParaRPr>
          </a:p>
          <a:p>
            <a:pPr algn="l">
              <a:buClrTx/>
              <a:buSzTx/>
              <a:buFontTx/>
            </a:pPr>
            <a:r>
              <a:rPr lang="en-US" sz="2400" dirty="0">
                <a:solidFill>
                  <a:schemeClr val="bg1"/>
                </a:solidFill>
                <a:sym typeface="+mn-ea"/>
              </a:rPr>
              <a:t>C、边际产量</a:t>
            </a:r>
            <a:endParaRPr lang="en-US" sz="2400" dirty="0">
              <a:solidFill>
                <a:schemeClr val="bg1"/>
              </a:solidFill>
              <a:sym typeface="+mn-ea"/>
            </a:endParaRPr>
          </a:p>
          <a:p>
            <a:pPr algn="l">
              <a:buClrTx/>
              <a:buSzTx/>
              <a:buFontTx/>
            </a:pPr>
            <a:r>
              <a:rPr lang="en-US" sz="2400" dirty="0">
                <a:solidFill>
                  <a:schemeClr val="bg1"/>
                </a:solidFill>
                <a:sym typeface="+mn-ea"/>
              </a:rPr>
              <a:t>D、最大产量</a:t>
            </a:r>
            <a:endParaRPr lang="en-US" sz="2400" dirty="0">
              <a:solidFill>
                <a:schemeClr val="bg1"/>
              </a:solidFill>
              <a:sym typeface="+mn-ea"/>
            </a:endParaRPr>
          </a:p>
          <a:p>
            <a:pPr algn="l">
              <a:buClrTx/>
              <a:buSzTx/>
              <a:buFontTx/>
            </a:pPr>
            <a:r>
              <a:rPr lang="en-US" sz="2400" dirty="0">
                <a:solidFill>
                  <a:schemeClr val="bg1"/>
                </a:solidFill>
                <a:sym typeface="+mn-ea"/>
              </a:rPr>
              <a:t>4.在其他条件不变的情况下，如果连续增加劳动的投入，在总产量达到最大值时，劳动的边际产量(　)。</a:t>
            </a:r>
            <a:endParaRPr lang="en-US" sz="2400" dirty="0">
              <a:solidFill>
                <a:schemeClr val="bg1"/>
              </a:solidFill>
              <a:sym typeface="+mn-ea"/>
            </a:endParaRPr>
          </a:p>
          <a:p>
            <a:pPr algn="l">
              <a:buClrTx/>
              <a:buSzTx/>
              <a:buFontTx/>
            </a:pPr>
            <a:r>
              <a:rPr lang="en-US" sz="2400" dirty="0">
                <a:solidFill>
                  <a:schemeClr val="bg1"/>
                </a:solidFill>
                <a:sym typeface="+mn-ea"/>
              </a:rPr>
              <a:t>A、等于零</a:t>
            </a:r>
            <a:endParaRPr lang="en-US" sz="2400" dirty="0">
              <a:solidFill>
                <a:schemeClr val="bg1"/>
              </a:solidFill>
              <a:sym typeface="+mn-ea"/>
            </a:endParaRPr>
          </a:p>
          <a:p>
            <a:pPr algn="l">
              <a:buClrTx/>
              <a:buSzTx/>
              <a:buFontTx/>
            </a:pPr>
            <a:r>
              <a:rPr lang="en-US" sz="2400" dirty="0">
                <a:solidFill>
                  <a:schemeClr val="bg1"/>
                </a:solidFill>
                <a:sym typeface="+mn-ea"/>
              </a:rPr>
              <a:t>B、小于零</a:t>
            </a:r>
            <a:endParaRPr lang="en-US" sz="2400" dirty="0">
              <a:solidFill>
                <a:schemeClr val="bg1"/>
              </a:solidFill>
              <a:sym typeface="+mn-ea"/>
            </a:endParaRPr>
          </a:p>
          <a:p>
            <a:pPr algn="l">
              <a:buClrTx/>
              <a:buSzTx/>
              <a:buFontTx/>
            </a:pPr>
            <a:r>
              <a:rPr lang="en-US" sz="2400" dirty="0">
                <a:solidFill>
                  <a:schemeClr val="bg1"/>
                </a:solidFill>
                <a:sym typeface="+mn-ea"/>
              </a:rPr>
              <a:t>C、大于零</a:t>
            </a:r>
            <a:endParaRPr lang="en-US" sz="2400" dirty="0">
              <a:solidFill>
                <a:schemeClr val="bg1"/>
              </a:solidFill>
              <a:sym typeface="+mn-ea"/>
            </a:endParaRPr>
          </a:p>
          <a:p>
            <a:pPr algn="l">
              <a:buClrTx/>
              <a:buSzTx/>
              <a:buFontTx/>
            </a:pPr>
            <a:r>
              <a:rPr lang="en-US" sz="2400" dirty="0">
                <a:solidFill>
                  <a:schemeClr val="bg1"/>
                </a:solidFill>
                <a:sym typeface="+mn-ea"/>
              </a:rPr>
              <a:t>D、等于平均产量</a:t>
            </a:r>
            <a:endParaRPr 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953770"/>
            <a:ext cx="7788910" cy="4892675"/>
          </a:xfrm>
          <a:prstGeom prst="rect">
            <a:avLst/>
          </a:prstGeom>
          <a:noFill/>
        </p:spPr>
        <p:txBody>
          <a:bodyPr wrap="square" rtlCol="0" anchor="t">
            <a:spAutoFit/>
          </a:bodyPr>
          <a:p>
            <a:pPr algn="l">
              <a:buClrTx/>
              <a:buSzTx/>
              <a:buFontTx/>
            </a:pPr>
            <a:r>
              <a:rPr lang="en-US" sz="2400" dirty="0">
                <a:solidFill>
                  <a:schemeClr val="bg1"/>
                </a:solidFill>
                <a:sym typeface="+mn-ea"/>
              </a:rPr>
              <a:t>5.</a:t>
            </a:r>
            <a:r>
              <a:rPr lang="en-US" altLang="zh-CN" sz="2400" dirty="0">
                <a:solidFill>
                  <a:schemeClr val="bg1"/>
                </a:solidFill>
                <a:sym typeface="+mn-ea"/>
              </a:rPr>
              <a:t>关于成本的含义，下列说法错误的是(　)。</a:t>
            </a:r>
            <a:endParaRPr lang="en-US" altLang="zh-CN" sz="2400" dirty="0">
              <a:solidFill>
                <a:schemeClr val="bg1"/>
              </a:solidFill>
              <a:sym typeface="+mn-ea"/>
            </a:endParaRPr>
          </a:p>
          <a:p>
            <a:pPr algn="l">
              <a:buClrTx/>
              <a:buSzTx/>
              <a:buFontTx/>
            </a:pPr>
            <a:r>
              <a:rPr lang="en-US" altLang="zh-CN" sz="2400" dirty="0">
                <a:solidFill>
                  <a:schemeClr val="bg1"/>
                </a:solidFill>
                <a:sym typeface="+mn-ea"/>
              </a:rPr>
              <a:t>A、经济利润是生产成本的一部分</a:t>
            </a:r>
            <a:endParaRPr lang="en-US" altLang="zh-CN" sz="2400" dirty="0">
              <a:solidFill>
                <a:schemeClr val="bg1"/>
              </a:solidFill>
              <a:sym typeface="+mn-ea"/>
            </a:endParaRPr>
          </a:p>
          <a:p>
            <a:pPr algn="l">
              <a:buClrTx/>
              <a:buSzTx/>
              <a:buFontTx/>
            </a:pPr>
            <a:r>
              <a:rPr lang="en-US" altLang="zh-CN" sz="2400" dirty="0">
                <a:solidFill>
                  <a:schemeClr val="bg1"/>
                </a:solidFill>
                <a:sym typeface="+mn-ea"/>
              </a:rPr>
              <a:t>B、隐成本实际上是一种机会成本</a:t>
            </a:r>
            <a:endParaRPr lang="en-US" altLang="zh-CN" sz="2400" dirty="0">
              <a:solidFill>
                <a:schemeClr val="bg1"/>
              </a:solidFill>
              <a:sym typeface="+mn-ea"/>
            </a:endParaRPr>
          </a:p>
          <a:p>
            <a:pPr algn="l">
              <a:buClrTx/>
              <a:buSzTx/>
              <a:buFontTx/>
            </a:pPr>
            <a:r>
              <a:rPr lang="en-US" altLang="zh-CN" sz="2400" dirty="0">
                <a:solidFill>
                  <a:schemeClr val="bg1"/>
                </a:solidFill>
                <a:sym typeface="+mn-ea"/>
              </a:rPr>
              <a:t>C、经济利润是企业总收益和总成本的差额</a:t>
            </a:r>
            <a:endParaRPr lang="en-US" altLang="zh-CN" sz="2400" dirty="0">
              <a:solidFill>
                <a:schemeClr val="bg1"/>
              </a:solidFill>
              <a:sym typeface="+mn-ea"/>
            </a:endParaRPr>
          </a:p>
          <a:p>
            <a:pPr algn="l">
              <a:buClrTx/>
              <a:buSzTx/>
              <a:buFontTx/>
            </a:pPr>
            <a:r>
              <a:rPr lang="en-US" altLang="zh-CN" sz="2400" dirty="0">
                <a:solidFill>
                  <a:schemeClr val="bg1"/>
                </a:solidFill>
                <a:sym typeface="+mn-ea"/>
              </a:rPr>
              <a:t>D、成本是企业在生产经营过程中所支付的物质费用和人工费用</a:t>
            </a:r>
            <a:endParaRPr lang="en-US" altLang="zh-CN" sz="2400" dirty="0">
              <a:solidFill>
                <a:schemeClr val="bg1"/>
              </a:solidFill>
              <a:sym typeface="+mn-ea"/>
            </a:endParaRPr>
          </a:p>
          <a:p>
            <a:pPr algn="l">
              <a:buClrTx/>
              <a:buSzTx/>
              <a:buFontTx/>
            </a:pPr>
            <a:r>
              <a:rPr lang="en-US" sz="2400" dirty="0">
                <a:solidFill>
                  <a:schemeClr val="bg1"/>
                </a:solidFill>
                <a:sym typeface="+mn-ea"/>
              </a:rPr>
              <a:t>6.当某企业的产量为4个单位时，其总固定成本、总可变成本分别是1400元和800元，则该企业的平均总成本是(　)元。</a:t>
            </a:r>
            <a:endParaRPr lang="en-US" sz="2400" dirty="0">
              <a:solidFill>
                <a:schemeClr val="bg1"/>
              </a:solidFill>
              <a:sym typeface="+mn-ea"/>
            </a:endParaRPr>
          </a:p>
          <a:p>
            <a:pPr algn="l">
              <a:buClrTx/>
              <a:buSzTx/>
              <a:buFontTx/>
            </a:pPr>
            <a:r>
              <a:rPr lang="en-US" sz="2400" dirty="0">
                <a:solidFill>
                  <a:schemeClr val="bg1"/>
                </a:solidFill>
                <a:sym typeface="+mn-ea"/>
              </a:rPr>
              <a:t>A、150</a:t>
            </a:r>
            <a:endParaRPr lang="en-US" sz="2400" dirty="0">
              <a:solidFill>
                <a:schemeClr val="bg1"/>
              </a:solidFill>
              <a:sym typeface="+mn-ea"/>
            </a:endParaRPr>
          </a:p>
          <a:p>
            <a:pPr algn="l">
              <a:buClrTx/>
              <a:buSzTx/>
              <a:buFontTx/>
            </a:pPr>
            <a:r>
              <a:rPr lang="en-US" sz="2400" dirty="0">
                <a:solidFill>
                  <a:schemeClr val="bg1"/>
                </a:solidFill>
                <a:sym typeface="+mn-ea"/>
              </a:rPr>
              <a:t>B、200</a:t>
            </a:r>
            <a:endParaRPr lang="en-US" sz="2400" dirty="0">
              <a:solidFill>
                <a:schemeClr val="bg1"/>
              </a:solidFill>
              <a:sym typeface="+mn-ea"/>
            </a:endParaRPr>
          </a:p>
          <a:p>
            <a:pPr algn="l">
              <a:buClrTx/>
              <a:buSzTx/>
              <a:buFontTx/>
            </a:pPr>
            <a:r>
              <a:rPr lang="en-US" sz="2400" dirty="0">
                <a:solidFill>
                  <a:schemeClr val="bg1"/>
                </a:solidFill>
                <a:sym typeface="+mn-ea"/>
              </a:rPr>
              <a:t>C、350</a:t>
            </a:r>
            <a:endParaRPr lang="en-US" sz="2400" dirty="0">
              <a:solidFill>
                <a:schemeClr val="bg1"/>
              </a:solidFill>
              <a:sym typeface="+mn-ea"/>
            </a:endParaRPr>
          </a:p>
          <a:p>
            <a:pPr algn="l">
              <a:buClrTx/>
              <a:buSzTx/>
              <a:buFontTx/>
            </a:pPr>
            <a:r>
              <a:rPr lang="en-US" sz="2400" dirty="0">
                <a:solidFill>
                  <a:schemeClr val="bg1"/>
                </a:solidFill>
                <a:sym typeface="+mn-ea"/>
              </a:rPr>
              <a:t>D、550</a:t>
            </a:r>
            <a:endParaRPr 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953770"/>
            <a:ext cx="7788910" cy="4154170"/>
          </a:xfrm>
          <a:prstGeom prst="rect">
            <a:avLst/>
          </a:prstGeom>
          <a:noFill/>
        </p:spPr>
        <p:txBody>
          <a:bodyPr wrap="square" rtlCol="0" anchor="t">
            <a:spAutoFit/>
          </a:bodyPr>
          <a:p>
            <a:pPr algn="l">
              <a:buClrTx/>
              <a:buSzTx/>
              <a:buFontTx/>
            </a:pPr>
            <a:r>
              <a:rPr lang="en-US" sz="2400" dirty="0">
                <a:solidFill>
                  <a:schemeClr val="bg1"/>
                </a:solidFill>
                <a:sym typeface="+mn-ea"/>
              </a:rPr>
              <a:t>7.短期成本曲线中平行于横轴的一条直线是(　)。</a:t>
            </a:r>
            <a:endParaRPr lang="en-US" sz="2400" dirty="0">
              <a:solidFill>
                <a:schemeClr val="bg1"/>
              </a:solidFill>
              <a:sym typeface="+mn-ea"/>
            </a:endParaRPr>
          </a:p>
          <a:p>
            <a:pPr algn="l">
              <a:buClrTx/>
              <a:buSzTx/>
              <a:buFontTx/>
            </a:pPr>
            <a:r>
              <a:rPr lang="en-US" sz="2400" dirty="0">
                <a:solidFill>
                  <a:schemeClr val="bg1"/>
                </a:solidFill>
                <a:sym typeface="+mn-ea"/>
              </a:rPr>
              <a:t>A、总可变成本曲线</a:t>
            </a:r>
            <a:endParaRPr lang="en-US" sz="2400" dirty="0">
              <a:solidFill>
                <a:schemeClr val="bg1"/>
              </a:solidFill>
              <a:sym typeface="+mn-ea"/>
            </a:endParaRPr>
          </a:p>
          <a:p>
            <a:pPr algn="l">
              <a:buClrTx/>
              <a:buSzTx/>
              <a:buFontTx/>
            </a:pPr>
            <a:r>
              <a:rPr lang="en-US" sz="2400" dirty="0">
                <a:solidFill>
                  <a:schemeClr val="bg1"/>
                </a:solidFill>
                <a:sym typeface="+mn-ea"/>
              </a:rPr>
              <a:t>B、平均可变成本曲线</a:t>
            </a:r>
            <a:endParaRPr lang="en-US" sz="2400" dirty="0">
              <a:solidFill>
                <a:schemeClr val="bg1"/>
              </a:solidFill>
              <a:sym typeface="+mn-ea"/>
            </a:endParaRPr>
          </a:p>
          <a:p>
            <a:pPr algn="l">
              <a:buClrTx/>
              <a:buSzTx/>
              <a:buFontTx/>
            </a:pPr>
            <a:r>
              <a:rPr lang="en-US" sz="2400" dirty="0">
                <a:solidFill>
                  <a:schemeClr val="bg1"/>
                </a:solidFill>
                <a:sym typeface="+mn-ea"/>
              </a:rPr>
              <a:t>C、总成本曲线</a:t>
            </a:r>
            <a:endParaRPr lang="en-US" sz="2400" dirty="0">
              <a:solidFill>
                <a:schemeClr val="bg1"/>
              </a:solidFill>
              <a:sym typeface="+mn-ea"/>
            </a:endParaRPr>
          </a:p>
          <a:p>
            <a:pPr algn="l">
              <a:buClrTx/>
              <a:buSzTx/>
              <a:buFontTx/>
            </a:pPr>
            <a:r>
              <a:rPr lang="en-US" sz="2400" dirty="0">
                <a:solidFill>
                  <a:schemeClr val="bg1"/>
                </a:solidFill>
                <a:sym typeface="+mn-ea"/>
              </a:rPr>
              <a:t>D、总固定成本曲线</a:t>
            </a:r>
            <a:endParaRPr lang="en-US" sz="2400" dirty="0">
              <a:solidFill>
                <a:schemeClr val="bg1"/>
              </a:solidFill>
              <a:sym typeface="+mn-ea"/>
            </a:endParaRPr>
          </a:p>
          <a:p>
            <a:pPr algn="l">
              <a:buClrTx/>
              <a:buSzTx/>
              <a:buFontTx/>
            </a:pPr>
            <a:r>
              <a:rPr lang="en-US" sz="2400" dirty="0">
                <a:solidFill>
                  <a:schemeClr val="bg1"/>
                </a:solidFill>
                <a:sym typeface="+mn-ea"/>
              </a:rPr>
              <a:t>8.总可变成本曲线是(　)。</a:t>
            </a:r>
            <a:endParaRPr lang="en-US" sz="2400" dirty="0">
              <a:solidFill>
                <a:schemeClr val="bg1"/>
              </a:solidFill>
              <a:sym typeface="+mn-ea"/>
            </a:endParaRPr>
          </a:p>
          <a:p>
            <a:pPr algn="l">
              <a:buClrTx/>
              <a:buSzTx/>
              <a:buFontTx/>
            </a:pPr>
            <a:r>
              <a:rPr lang="en-US" sz="2400" dirty="0">
                <a:solidFill>
                  <a:schemeClr val="bg1"/>
                </a:solidFill>
                <a:sym typeface="+mn-ea"/>
              </a:rPr>
              <a:t>A、先下降后上升的曲线</a:t>
            </a:r>
            <a:endParaRPr lang="en-US" sz="2400" dirty="0">
              <a:solidFill>
                <a:schemeClr val="bg1"/>
              </a:solidFill>
              <a:sym typeface="+mn-ea"/>
            </a:endParaRPr>
          </a:p>
          <a:p>
            <a:pPr algn="l">
              <a:buClrTx/>
              <a:buSzTx/>
              <a:buFontTx/>
            </a:pPr>
            <a:r>
              <a:rPr lang="en-US" sz="2400" dirty="0">
                <a:solidFill>
                  <a:schemeClr val="bg1"/>
                </a:solidFill>
                <a:sym typeface="+mn-ea"/>
              </a:rPr>
              <a:t>B、从原点开始，随产量的增加而逐步上升的</a:t>
            </a:r>
            <a:endParaRPr lang="en-US" sz="2400" dirty="0">
              <a:solidFill>
                <a:schemeClr val="bg1"/>
              </a:solidFill>
              <a:sym typeface="+mn-ea"/>
            </a:endParaRPr>
          </a:p>
          <a:p>
            <a:pPr algn="l">
              <a:buClrTx/>
              <a:buSzTx/>
              <a:buFontTx/>
            </a:pPr>
            <a:r>
              <a:rPr lang="en-US" sz="2400" dirty="0">
                <a:solidFill>
                  <a:schemeClr val="bg1"/>
                </a:solidFill>
                <a:sym typeface="+mn-ea"/>
              </a:rPr>
              <a:t>C、与横轴平行的一条直线</a:t>
            </a:r>
            <a:endParaRPr lang="en-US" sz="2400" dirty="0">
              <a:solidFill>
                <a:schemeClr val="bg1"/>
              </a:solidFill>
              <a:sym typeface="+mn-ea"/>
            </a:endParaRPr>
          </a:p>
          <a:p>
            <a:pPr algn="l">
              <a:buClrTx/>
              <a:buSzTx/>
              <a:buFontTx/>
            </a:pPr>
            <a:r>
              <a:rPr lang="en-US" sz="2400" dirty="0">
                <a:solidFill>
                  <a:schemeClr val="bg1"/>
                </a:solidFill>
                <a:sym typeface="+mn-ea"/>
              </a:rPr>
              <a:t>D、从纵轴一个截点即产量为零时总成本等于固定成本的那个点开始，随产量的增加而逐步上升</a:t>
            </a:r>
            <a:endParaRPr 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523875"/>
            <a:ext cx="7788910" cy="6000750"/>
          </a:xfrm>
          <a:prstGeom prst="rect">
            <a:avLst/>
          </a:prstGeom>
          <a:noFill/>
        </p:spPr>
        <p:txBody>
          <a:bodyPr wrap="square" rtlCol="0" anchor="t">
            <a:spAutoFit/>
          </a:bodyPr>
          <a:p>
            <a:pPr algn="l">
              <a:buClrTx/>
              <a:buSzTx/>
              <a:buFontTx/>
            </a:pPr>
            <a:r>
              <a:rPr lang="zh-CN" altLang="en-US" sz="2400" dirty="0">
                <a:solidFill>
                  <a:schemeClr val="bg1"/>
                </a:solidFill>
                <a:sym typeface="+mn-ea"/>
              </a:rPr>
              <a:t>二、</a:t>
            </a:r>
            <a:r>
              <a:rPr lang="en-US" sz="2400" dirty="0">
                <a:solidFill>
                  <a:schemeClr val="bg1"/>
                </a:solidFill>
                <a:sym typeface="+mn-ea"/>
              </a:rPr>
              <a:t>多选题</a:t>
            </a:r>
            <a:endParaRPr lang="en-US" sz="2400" dirty="0">
              <a:solidFill>
                <a:schemeClr val="bg1"/>
              </a:solidFill>
              <a:sym typeface="+mn-ea"/>
            </a:endParaRPr>
          </a:p>
          <a:p>
            <a:pPr algn="l">
              <a:buClrTx/>
              <a:buSzTx/>
              <a:buFontTx/>
            </a:pPr>
            <a:r>
              <a:rPr lang="en-US" sz="2400" dirty="0">
                <a:solidFill>
                  <a:schemeClr val="bg1"/>
                </a:solidFill>
                <a:sym typeface="+mn-ea"/>
              </a:rPr>
              <a:t>1.根据生产规模和产量的变化比例的比较，可以将规模报酬分为(　)。</a:t>
            </a:r>
            <a:endParaRPr lang="en-US" sz="2400" dirty="0">
              <a:solidFill>
                <a:schemeClr val="bg1"/>
              </a:solidFill>
              <a:sym typeface="+mn-ea"/>
            </a:endParaRPr>
          </a:p>
          <a:p>
            <a:pPr algn="l">
              <a:buClrTx/>
              <a:buSzTx/>
              <a:buFontTx/>
            </a:pPr>
            <a:r>
              <a:rPr lang="en-US" sz="2400" dirty="0">
                <a:solidFill>
                  <a:schemeClr val="bg1"/>
                </a:solidFill>
                <a:sym typeface="+mn-ea"/>
              </a:rPr>
              <a:t>A、规模报酬递减</a:t>
            </a:r>
            <a:endParaRPr lang="en-US" sz="2400" dirty="0">
              <a:solidFill>
                <a:schemeClr val="bg1"/>
              </a:solidFill>
              <a:sym typeface="+mn-ea"/>
            </a:endParaRPr>
          </a:p>
          <a:p>
            <a:pPr algn="l">
              <a:buClrTx/>
              <a:buSzTx/>
              <a:buFontTx/>
            </a:pPr>
            <a:r>
              <a:rPr lang="en-US" sz="2400" dirty="0">
                <a:solidFill>
                  <a:schemeClr val="bg1"/>
                </a:solidFill>
                <a:sym typeface="+mn-ea"/>
              </a:rPr>
              <a:t>B、规模报酬递增</a:t>
            </a:r>
            <a:endParaRPr lang="en-US" sz="2400" dirty="0">
              <a:solidFill>
                <a:schemeClr val="bg1"/>
              </a:solidFill>
              <a:sym typeface="+mn-ea"/>
            </a:endParaRPr>
          </a:p>
          <a:p>
            <a:pPr algn="l">
              <a:buClrTx/>
              <a:buSzTx/>
              <a:buFontTx/>
            </a:pPr>
            <a:r>
              <a:rPr lang="en-US" sz="2400" dirty="0">
                <a:solidFill>
                  <a:schemeClr val="bg1"/>
                </a:solidFill>
                <a:sym typeface="+mn-ea"/>
              </a:rPr>
              <a:t>C、规模报酬不变</a:t>
            </a:r>
            <a:endParaRPr lang="en-US" sz="2400" dirty="0">
              <a:solidFill>
                <a:schemeClr val="bg1"/>
              </a:solidFill>
              <a:sym typeface="+mn-ea"/>
            </a:endParaRPr>
          </a:p>
          <a:p>
            <a:pPr algn="l">
              <a:buClrTx/>
              <a:buSzTx/>
              <a:buFontTx/>
            </a:pPr>
            <a:r>
              <a:rPr lang="en-US" sz="2400" dirty="0">
                <a:solidFill>
                  <a:schemeClr val="bg1"/>
                </a:solidFill>
                <a:sym typeface="+mn-ea"/>
              </a:rPr>
              <a:t>D、规模报酬先减后增</a:t>
            </a:r>
            <a:endParaRPr lang="en-US" sz="2400" dirty="0">
              <a:solidFill>
                <a:schemeClr val="bg1"/>
              </a:solidFill>
              <a:sym typeface="+mn-ea"/>
            </a:endParaRPr>
          </a:p>
          <a:p>
            <a:pPr algn="l">
              <a:buClrTx/>
              <a:buSzTx/>
              <a:buFontTx/>
            </a:pPr>
            <a:r>
              <a:rPr lang="en-US" sz="2400" dirty="0">
                <a:solidFill>
                  <a:schemeClr val="bg1"/>
                </a:solidFill>
                <a:sym typeface="+mn-ea"/>
              </a:rPr>
              <a:t>E、规模报酬先增后减</a:t>
            </a:r>
            <a:endParaRPr lang="en-US" sz="2400" dirty="0">
              <a:solidFill>
                <a:schemeClr val="bg1"/>
              </a:solidFill>
              <a:sym typeface="+mn-ea"/>
            </a:endParaRPr>
          </a:p>
          <a:p>
            <a:pPr algn="l">
              <a:buClrTx/>
              <a:buSzTx/>
              <a:buFontTx/>
            </a:pPr>
            <a:r>
              <a:rPr lang="en-US" sz="2400" dirty="0">
                <a:solidFill>
                  <a:schemeClr val="bg1"/>
                </a:solidFill>
                <a:sym typeface="+mn-ea"/>
              </a:rPr>
              <a:t>2.关于总产量、边际产量、平均产量的说法正确的有(　)。</a:t>
            </a:r>
            <a:endParaRPr lang="en-US" sz="2400" dirty="0">
              <a:solidFill>
                <a:schemeClr val="bg1"/>
              </a:solidFill>
              <a:sym typeface="+mn-ea"/>
            </a:endParaRPr>
          </a:p>
          <a:p>
            <a:pPr algn="l">
              <a:buClrTx/>
              <a:buSzTx/>
              <a:buFontTx/>
            </a:pPr>
            <a:r>
              <a:rPr lang="en-US" sz="2400" dirty="0">
                <a:solidFill>
                  <a:schemeClr val="bg1"/>
                </a:solidFill>
                <a:sym typeface="+mn-ea"/>
              </a:rPr>
              <a:t>A、边际产量上升时，总产量增加</a:t>
            </a:r>
            <a:endParaRPr lang="en-US" sz="2400" dirty="0">
              <a:solidFill>
                <a:schemeClr val="bg1"/>
              </a:solidFill>
              <a:sym typeface="+mn-ea"/>
            </a:endParaRPr>
          </a:p>
          <a:p>
            <a:pPr algn="l">
              <a:buClrTx/>
              <a:buSzTx/>
              <a:buFontTx/>
            </a:pPr>
            <a:r>
              <a:rPr lang="en-US" sz="2400" dirty="0">
                <a:solidFill>
                  <a:schemeClr val="bg1"/>
                </a:solidFill>
                <a:sym typeface="+mn-ea"/>
              </a:rPr>
              <a:t>B、边际产量下降时，总产量下降</a:t>
            </a:r>
            <a:endParaRPr lang="en-US" sz="2400" dirty="0">
              <a:solidFill>
                <a:schemeClr val="bg1"/>
              </a:solidFill>
              <a:sym typeface="+mn-ea"/>
            </a:endParaRPr>
          </a:p>
          <a:p>
            <a:pPr algn="l">
              <a:buClrTx/>
              <a:buSzTx/>
              <a:buFontTx/>
            </a:pPr>
            <a:r>
              <a:rPr lang="en-US" sz="2400" dirty="0">
                <a:solidFill>
                  <a:schemeClr val="bg1"/>
                </a:solidFill>
                <a:sym typeface="+mn-ea"/>
              </a:rPr>
              <a:t>C、边际产量为零时，总产量最大</a:t>
            </a:r>
            <a:endParaRPr lang="en-US" sz="2400" dirty="0">
              <a:solidFill>
                <a:schemeClr val="bg1"/>
              </a:solidFill>
              <a:sym typeface="+mn-ea"/>
            </a:endParaRPr>
          </a:p>
          <a:p>
            <a:pPr algn="l">
              <a:buClrTx/>
              <a:buSzTx/>
              <a:buFontTx/>
            </a:pPr>
            <a:r>
              <a:rPr lang="en-US" sz="2400" dirty="0">
                <a:solidFill>
                  <a:schemeClr val="bg1"/>
                </a:solidFill>
                <a:sym typeface="+mn-ea"/>
              </a:rPr>
              <a:t>D、边际产量曲线与平均产量曲线交于平均产量曲线的最高点</a:t>
            </a:r>
            <a:endParaRPr lang="en-US" sz="2400" dirty="0">
              <a:solidFill>
                <a:schemeClr val="bg1"/>
              </a:solidFill>
              <a:sym typeface="+mn-ea"/>
            </a:endParaRPr>
          </a:p>
          <a:p>
            <a:pPr algn="l">
              <a:buClrTx/>
              <a:buSzTx/>
              <a:buFontTx/>
            </a:pPr>
            <a:r>
              <a:rPr lang="en-US" sz="2400" dirty="0">
                <a:solidFill>
                  <a:schemeClr val="bg1"/>
                </a:solidFill>
                <a:sym typeface="+mn-ea"/>
              </a:rPr>
              <a:t>E、边际产量曲线与平均产量曲线交于边际产量曲线的最高点</a:t>
            </a:r>
            <a:endParaRPr 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39215" y="939800"/>
            <a:ext cx="7788910" cy="4523105"/>
          </a:xfrm>
          <a:prstGeom prst="rect">
            <a:avLst/>
          </a:prstGeom>
          <a:noFill/>
        </p:spPr>
        <p:txBody>
          <a:bodyPr wrap="square" rtlCol="0" anchor="t">
            <a:spAutoFit/>
          </a:bodyPr>
          <a:p>
            <a:pPr algn="l">
              <a:buClrTx/>
              <a:buSzTx/>
              <a:buFontTx/>
            </a:pPr>
            <a:r>
              <a:rPr lang="en-US" sz="2400" dirty="0">
                <a:solidFill>
                  <a:schemeClr val="bg1"/>
                </a:solidFill>
                <a:sym typeface="+mn-ea"/>
              </a:rPr>
              <a:t>3.关于成本曲线的正确表述有(　)。</a:t>
            </a:r>
            <a:endParaRPr lang="en-US" sz="2400" dirty="0">
              <a:solidFill>
                <a:schemeClr val="bg1"/>
              </a:solidFill>
              <a:sym typeface="+mn-ea"/>
            </a:endParaRPr>
          </a:p>
          <a:p>
            <a:pPr algn="l">
              <a:buClrTx/>
              <a:buSzTx/>
              <a:buFontTx/>
            </a:pPr>
            <a:endParaRPr lang="en-US" sz="2400" dirty="0">
              <a:solidFill>
                <a:schemeClr val="bg1"/>
              </a:solidFill>
              <a:sym typeface="+mn-ea"/>
            </a:endParaRPr>
          </a:p>
          <a:p>
            <a:pPr algn="l">
              <a:buClrTx/>
              <a:buSzTx/>
              <a:buFontTx/>
            </a:pPr>
            <a:r>
              <a:rPr lang="en-US" sz="2400" dirty="0">
                <a:solidFill>
                  <a:schemeClr val="bg1"/>
                </a:solidFill>
                <a:sym typeface="+mn-ea"/>
              </a:rPr>
              <a:t>A、总固定成本曲线是一条向右下方倾斜的曲线</a:t>
            </a:r>
            <a:endParaRPr lang="en-US" sz="2400" dirty="0">
              <a:solidFill>
                <a:schemeClr val="bg1"/>
              </a:solidFill>
              <a:sym typeface="+mn-ea"/>
            </a:endParaRPr>
          </a:p>
          <a:p>
            <a:pPr algn="l">
              <a:buClrTx/>
              <a:buSzTx/>
              <a:buFontTx/>
            </a:pPr>
            <a:endParaRPr lang="en-US" sz="2400" dirty="0">
              <a:solidFill>
                <a:schemeClr val="bg1"/>
              </a:solidFill>
              <a:sym typeface="+mn-ea"/>
            </a:endParaRPr>
          </a:p>
          <a:p>
            <a:pPr algn="l">
              <a:buClrTx/>
              <a:buSzTx/>
              <a:buFontTx/>
            </a:pPr>
            <a:r>
              <a:rPr lang="en-US" sz="2400" dirty="0">
                <a:solidFill>
                  <a:schemeClr val="bg1"/>
                </a:solidFill>
                <a:sym typeface="+mn-ea"/>
              </a:rPr>
              <a:t>B、平均可变成本曲线是一条U型曲线</a:t>
            </a:r>
            <a:endParaRPr lang="en-US" sz="2400" dirty="0">
              <a:solidFill>
                <a:schemeClr val="bg1"/>
              </a:solidFill>
              <a:sym typeface="+mn-ea"/>
            </a:endParaRPr>
          </a:p>
          <a:p>
            <a:pPr algn="l">
              <a:buClrTx/>
              <a:buSzTx/>
              <a:buFontTx/>
            </a:pPr>
            <a:endParaRPr lang="en-US" sz="2400" dirty="0">
              <a:solidFill>
                <a:schemeClr val="bg1"/>
              </a:solidFill>
              <a:sym typeface="+mn-ea"/>
            </a:endParaRPr>
          </a:p>
          <a:p>
            <a:pPr algn="l">
              <a:buClrTx/>
              <a:buSzTx/>
              <a:buFontTx/>
            </a:pPr>
            <a:r>
              <a:rPr lang="en-US" sz="2400" dirty="0">
                <a:solidFill>
                  <a:schemeClr val="bg1"/>
                </a:solidFill>
                <a:sym typeface="+mn-ea"/>
              </a:rPr>
              <a:t>C、平均可变成本曲线是一条向右下方倾斜的曲线</a:t>
            </a:r>
            <a:endParaRPr lang="en-US" sz="2400" dirty="0">
              <a:solidFill>
                <a:schemeClr val="bg1"/>
              </a:solidFill>
              <a:sym typeface="+mn-ea"/>
            </a:endParaRPr>
          </a:p>
          <a:p>
            <a:pPr algn="l">
              <a:buClrTx/>
              <a:buSzTx/>
              <a:buFontTx/>
            </a:pPr>
            <a:endParaRPr lang="en-US" sz="2400" dirty="0">
              <a:solidFill>
                <a:schemeClr val="bg1"/>
              </a:solidFill>
              <a:sym typeface="+mn-ea"/>
            </a:endParaRPr>
          </a:p>
          <a:p>
            <a:pPr algn="l">
              <a:buClrTx/>
              <a:buSzTx/>
              <a:buFontTx/>
            </a:pPr>
            <a:r>
              <a:rPr lang="en-US" sz="2400" dirty="0">
                <a:solidFill>
                  <a:schemeClr val="bg1"/>
                </a:solidFill>
                <a:sym typeface="+mn-ea"/>
              </a:rPr>
              <a:t>D、平均固定成本曲线是一条随着产量的增加而递减，逐渐向横轴接近的曲线</a:t>
            </a:r>
            <a:endParaRPr lang="en-US" sz="2400" dirty="0">
              <a:solidFill>
                <a:schemeClr val="bg1"/>
              </a:solidFill>
              <a:sym typeface="+mn-ea"/>
            </a:endParaRPr>
          </a:p>
          <a:p>
            <a:pPr algn="l">
              <a:buClrTx/>
              <a:buSzTx/>
              <a:buFontTx/>
            </a:pPr>
            <a:endParaRPr lang="en-US" sz="2400" dirty="0">
              <a:solidFill>
                <a:schemeClr val="bg1"/>
              </a:solidFill>
              <a:sym typeface="+mn-ea"/>
            </a:endParaRPr>
          </a:p>
          <a:p>
            <a:pPr algn="l">
              <a:buClrTx/>
              <a:buSzTx/>
              <a:buFontTx/>
            </a:pPr>
            <a:r>
              <a:rPr lang="en-US" sz="2400" dirty="0">
                <a:solidFill>
                  <a:schemeClr val="bg1"/>
                </a:solidFill>
                <a:sym typeface="+mn-ea"/>
              </a:rPr>
              <a:t>E、平均总成本曲线是一条向右下方倾斜的曲线</a:t>
            </a:r>
            <a:endParaRPr lang="en-US"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endPar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endParaRP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861060" y="1410335"/>
            <a:ext cx="8541385" cy="4892675"/>
          </a:xfrm>
          <a:prstGeom prst="rect">
            <a:avLst/>
          </a:prstGeom>
          <a:noFill/>
        </p:spPr>
        <p:txBody>
          <a:bodyPr wrap="square" rtlCol="0" anchor="t">
            <a:spAutoFit/>
          </a:bodyPr>
          <a:p>
            <a:r>
              <a:rPr lang="zh-CN" altLang="en-US" sz="2400" dirty="0">
                <a:solidFill>
                  <a:schemeClr val="bg1"/>
                </a:solidFill>
                <a:sym typeface="+mn-ea"/>
              </a:rPr>
              <a:t>  第四章  市场结构理论</a:t>
            </a:r>
            <a:endParaRPr lang="en-US" altLang="zh-CN" sz="2400" dirty="0">
              <a:solidFill>
                <a:schemeClr val="bg1"/>
              </a:solidFill>
              <a:sym typeface="+mn-ea"/>
            </a:endParaRPr>
          </a:p>
          <a:p>
            <a:r>
              <a:rPr lang="zh-CN" altLang="en-US" sz="2400" dirty="0">
                <a:solidFill>
                  <a:schemeClr val="bg1"/>
                </a:solidFill>
                <a:sym typeface="+mn-ea"/>
              </a:rPr>
              <a:t>  一、单选题</a:t>
            </a:r>
            <a:endParaRPr lang="zh-CN" altLang="en-US" sz="2400" dirty="0">
              <a:solidFill>
                <a:schemeClr val="bg1"/>
              </a:solidFill>
              <a:sym typeface="+mn-ea"/>
            </a:endParaRPr>
          </a:p>
          <a:p>
            <a:r>
              <a:rPr lang="en-US" altLang="zh-CN" sz="2400" dirty="0">
                <a:solidFill>
                  <a:schemeClr val="bg1"/>
                </a:solidFill>
                <a:sym typeface="+mn-ea"/>
              </a:rPr>
              <a:t>1.</a:t>
            </a:r>
            <a:r>
              <a:rPr lang="zh-CN" altLang="en-US" sz="2400" dirty="0">
                <a:solidFill>
                  <a:schemeClr val="bg1"/>
                </a:solidFill>
                <a:sym typeface="+mn-ea"/>
              </a:rPr>
              <a:t>一个行业内部买方和卖方的数量及其规模分布、产品差别的程度和新企业进入该行业的难易程度的综合状态称为(　　)。</a:t>
            </a:r>
            <a:endParaRPr lang="zh-CN" altLang="en-US" sz="2400" dirty="0">
              <a:solidFill>
                <a:schemeClr val="bg1"/>
              </a:solidFill>
              <a:sym typeface="+mn-ea"/>
            </a:endParaRPr>
          </a:p>
          <a:p>
            <a:r>
              <a:rPr lang="zh-CN" altLang="en-US" sz="2400" dirty="0">
                <a:solidFill>
                  <a:schemeClr val="bg1"/>
                </a:solidFill>
                <a:sym typeface="+mn-ea"/>
              </a:rPr>
              <a:t>A.市场结构</a:t>
            </a:r>
            <a:endParaRPr lang="zh-CN" altLang="en-US" sz="2400" dirty="0">
              <a:solidFill>
                <a:schemeClr val="bg1"/>
              </a:solidFill>
              <a:sym typeface="+mn-ea"/>
            </a:endParaRPr>
          </a:p>
          <a:p>
            <a:r>
              <a:rPr lang="zh-CN" altLang="en-US" sz="2400" dirty="0">
                <a:solidFill>
                  <a:schemeClr val="bg1"/>
                </a:solidFill>
                <a:sym typeface="+mn-ea"/>
              </a:rPr>
              <a:t>B.产业结构</a:t>
            </a:r>
            <a:endParaRPr lang="zh-CN" altLang="en-US" sz="2400" dirty="0">
              <a:solidFill>
                <a:schemeClr val="bg1"/>
              </a:solidFill>
              <a:sym typeface="+mn-ea"/>
            </a:endParaRPr>
          </a:p>
          <a:p>
            <a:r>
              <a:rPr lang="zh-CN" altLang="en-US" sz="2400" dirty="0">
                <a:solidFill>
                  <a:schemeClr val="bg1"/>
                </a:solidFill>
                <a:sym typeface="+mn-ea"/>
              </a:rPr>
              <a:t>C.垄断结构</a:t>
            </a:r>
            <a:endParaRPr lang="zh-CN" altLang="en-US" sz="2400" dirty="0">
              <a:solidFill>
                <a:schemeClr val="bg1"/>
              </a:solidFill>
              <a:sym typeface="+mn-ea"/>
            </a:endParaRPr>
          </a:p>
          <a:p>
            <a:r>
              <a:rPr lang="zh-CN" altLang="en-US" sz="2400" dirty="0">
                <a:solidFill>
                  <a:schemeClr val="bg1"/>
                </a:solidFill>
                <a:sym typeface="+mn-ea"/>
              </a:rPr>
              <a:t>D.组合结构</a:t>
            </a:r>
            <a:endParaRPr lang="zh-CN" altLang="en-US" sz="2400" dirty="0">
              <a:solidFill>
                <a:schemeClr val="bg1"/>
              </a:solidFill>
              <a:sym typeface="+mn-ea"/>
            </a:endParaRPr>
          </a:p>
          <a:p>
            <a:r>
              <a:rPr lang="en-US" altLang="zh-CN" sz="2400" dirty="0">
                <a:solidFill>
                  <a:schemeClr val="bg1"/>
                </a:solidFill>
                <a:sym typeface="+mn-ea"/>
              </a:rPr>
              <a:t>2.垄断竞争市场和完全竞争市场的主要区别是(　　)。</a:t>
            </a:r>
            <a:endParaRPr lang="en-US" altLang="zh-CN" sz="2400" dirty="0">
              <a:solidFill>
                <a:schemeClr val="bg1"/>
              </a:solidFill>
              <a:sym typeface="+mn-ea"/>
            </a:endParaRPr>
          </a:p>
          <a:p>
            <a:r>
              <a:rPr lang="en-US" altLang="zh-CN" sz="2400" dirty="0">
                <a:solidFill>
                  <a:schemeClr val="bg1"/>
                </a:solidFill>
                <a:sym typeface="+mn-ea"/>
              </a:rPr>
              <a:t>A.企业规模的大小</a:t>
            </a:r>
            <a:endParaRPr lang="en-US" altLang="zh-CN" sz="2400" dirty="0">
              <a:solidFill>
                <a:schemeClr val="bg1"/>
              </a:solidFill>
              <a:sym typeface="+mn-ea"/>
            </a:endParaRPr>
          </a:p>
          <a:p>
            <a:r>
              <a:rPr lang="en-US" altLang="zh-CN" sz="2400" dirty="0">
                <a:solidFill>
                  <a:schemeClr val="bg1"/>
                </a:solidFill>
                <a:sym typeface="+mn-ea"/>
              </a:rPr>
              <a:t>B.进入障碍的大小</a:t>
            </a:r>
            <a:endParaRPr lang="en-US" altLang="zh-CN" sz="2400" dirty="0">
              <a:solidFill>
                <a:schemeClr val="bg1"/>
              </a:solidFill>
              <a:sym typeface="+mn-ea"/>
            </a:endParaRPr>
          </a:p>
          <a:p>
            <a:r>
              <a:rPr lang="en-US" altLang="zh-CN" sz="2400" dirty="0">
                <a:solidFill>
                  <a:schemeClr val="bg1"/>
                </a:solidFill>
                <a:sym typeface="+mn-ea"/>
              </a:rPr>
              <a:t>C.本行业内各企业生产的产品的差别程度</a:t>
            </a:r>
            <a:endParaRPr lang="en-US" altLang="zh-CN" sz="2400" dirty="0">
              <a:solidFill>
                <a:schemeClr val="bg1"/>
              </a:solidFill>
              <a:sym typeface="+mn-ea"/>
            </a:endParaRPr>
          </a:p>
          <a:p>
            <a:r>
              <a:rPr lang="en-US" altLang="zh-CN" sz="2400" dirty="0">
                <a:solidFill>
                  <a:schemeClr val="bg1"/>
                </a:solidFill>
                <a:sym typeface="+mn-ea"/>
              </a:rPr>
              <a:t>D.本行业内部的生产者数目或者企业数目</a:t>
            </a:r>
            <a:endParaRPr lang="en-US" altLang="zh-CN" sz="2400" dirty="0">
              <a:solidFill>
                <a:schemeClr val="bg1"/>
              </a:solidFill>
              <a:sym typeface="+mn-ea"/>
            </a:endParaRP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endPar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endParaRP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1"/>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3185" y="897890"/>
            <a:ext cx="7788910" cy="4154170"/>
          </a:xfrm>
          <a:prstGeom prst="rect">
            <a:avLst/>
          </a:prstGeom>
          <a:noFill/>
        </p:spPr>
        <p:txBody>
          <a:bodyPr wrap="square" rtlCol="0" anchor="t">
            <a:spAutoFit/>
          </a:bodyPr>
          <a:p>
            <a:pPr algn="l">
              <a:buClrTx/>
              <a:buSzTx/>
              <a:buFontTx/>
            </a:pPr>
            <a:r>
              <a:rPr lang="en-US" sz="2400" dirty="0">
                <a:solidFill>
                  <a:schemeClr val="bg1"/>
                </a:solidFill>
                <a:sym typeface="+mn-ea"/>
              </a:rPr>
              <a:t>3.自然垄断与(　　)有着密切的关系。</a:t>
            </a:r>
            <a:endParaRPr lang="en-US" sz="2400" dirty="0">
              <a:solidFill>
                <a:schemeClr val="bg1"/>
              </a:solidFill>
              <a:sym typeface="+mn-ea"/>
            </a:endParaRPr>
          </a:p>
          <a:p>
            <a:pPr algn="l">
              <a:buClrTx/>
              <a:buSzTx/>
              <a:buFontTx/>
            </a:pPr>
            <a:r>
              <a:rPr lang="en-US" sz="2400" dirty="0">
                <a:solidFill>
                  <a:schemeClr val="bg1"/>
                </a:solidFill>
                <a:sym typeface="+mn-ea"/>
              </a:rPr>
              <a:t>A.国家法令</a:t>
            </a:r>
            <a:endParaRPr lang="en-US" sz="2400" dirty="0">
              <a:solidFill>
                <a:schemeClr val="bg1"/>
              </a:solidFill>
              <a:sym typeface="+mn-ea"/>
            </a:endParaRPr>
          </a:p>
          <a:p>
            <a:pPr algn="l">
              <a:buClrTx/>
              <a:buSzTx/>
              <a:buFontTx/>
            </a:pPr>
            <a:r>
              <a:rPr lang="en-US" sz="2400" dirty="0">
                <a:solidFill>
                  <a:schemeClr val="bg1"/>
                </a:solidFill>
                <a:sym typeface="+mn-ea"/>
              </a:rPr>
              <a:t>B.经济规模</a:t>
            </a:r>
            <a:endParaRPr lang="en-US" sz="2400" dirty="0">
              <a:solidFill>
                <a:schemeClr val="bg1"/>
              </a:solidFill>
              <a:sym typeface="+mn-ea"/>
            </a:endParaRPr>
          </a:p>
          <a:p>
            <a:pPr algn="l">
              <a:buClrTx/>
              <a:buSzTx/>
              <a:buFontTx/>
            </a:pPr>
            <a:r>
              <a:rPr lang="en-US" sz="2400" dirty="0">
                <a:solidFill>
                  <a:schemeClr val="bg1"/>
                </a:solidFill>
                <a:sym typeface="+mn-ea"/>
              </a:rPr>
              <a:t>C.规模经济</a:t>
            </a:r>
            <a:endParaRPr lang="en-US" sz="2400" dirty="0">
              <a:solidFill>
                <a:schemeClr val="bg1"/>
              </a:solidFill>
              <a:sym typeface="+mn-ea"/>
            </a:endParaRPr>
          </a:p>
          <a:p>
            <a:pPr algn="l">
              <a:buClrTx/>
              <a:buSzTx/>
              <a:buFontTx/>
            </a:pPr>
            <a:r>
              <a:rPr lang="en-US" sz="2400" dirty="0">
                <a:solidFill>
                  <a:schemeClr val="bg1"/>
                </a:solidFill>
                <a:sym typeface="+mn-ea"/>
              </a:rPr>
              <a:t>D.产品质量</a:t>
            </a:r>
            <a:endParaRPr lang="en-US" sz="2400" dirty="0">
              <a:solidFill>
                <a:schemeClr val="bg1"/>
              </a:solidFill>
              <a:sym typeface="+mn-ea"/>
            </a:endParaRPr>
          </a:p>
          <a:p>
            <a:pPr algn="l">
              <a:buClrTx/>
              <a:buSzTx/>
              <a:buFontTx/>
            </a:pPr>
            <a:r>
              <a:rPr lang="en-US" altLang="zh-CN" sz="2400" dirty="0">
                <a:solidFill>
                  <a:schemeClr val="bg1"/>
                </a:solidFill>
                <a:sym typeface="+mn-ea"/>
              </a:rPr>
              <a:t>4.整个行业只有唯一供给者的市场结构是(　　)。</a:t>
            </a:r>
            <a:endParaRPr lang="en-US" altLang="zh-CN" sz="2400" dirty="0">
              <a:solidFill>
                <a:schemeClr val="bg1"/>
              </a:solidFill>
              <a:sym typeface="+mn-ea"/>
            </a:endParaRPr>
          </a:p>
          <a:p>
            <a:pPr algn="l">
              <a:buClrTx/>
              <a:buSzTx/>
              <a:buFontTx/>
            </a:pPr>
            <a:r>
              <a:rPr lang="en-US" altLang="zh-CN" sz="2400" dirty="0">
                <a:solidFill>
                  <a:schemeClr val="bg1"/>
                </a:solidFill>
                <a:sym typeface="+mn-ea"/>
              </a:rPr>
              <a:t>A.完全竞争市场</a:t>
            </a:r>
            <a:endParaRPr lang="en-US" altLang="zh-CN" sz="2400" dirty="0">
              <a:solidFill>
                <a:schemeClr val="bg1"/>
              </a:solidFill>
              <a:sym typeface="+mn-ea"/>
            </a:endParaRPr>
          </a:p>
          <a:p>
            <a:pPr algn="l">
              <a:buClrTx/>
              <a:buSzTx/>
              <a:buFontTx/>
            </a:pPr>
            <a:r>
              <a:rPr lang="en-US" altLang="zh-CN" sz="2400" dirty="0">
                <a:solidFill>
                  <a:schemeClr val="bg1"/>
                </a:solidFill>
                <a:sym typeface="+mn-ea"/>
              </a:rPr>
              <a:t>B.垄断竞争市场</a:t>
            </a:r>
            <a:endParaRPr lang="en-US" altLang="zh-CN" sz="2400" dirty="0">
              <a:solidFill>
                <a:schemeClr val="bg1"/>
              </a:solidFill>
              <a:sym typeface="+mn-ea"/>
            </a:endParaRPr>
          </a:p>
          <a:p>
            <a:pPr algn="l">
              <a:buClrTx/>
              <a:buSzTx/>
              <a:buFontTx/>
            </a:pPr>
            <a:r>
              <a:rPr lang="en-US" altLang="zh-CN" sz="2400" dirty="0">
                <a:solidFill>
                  <a:schemeClr val="bg1"/>
                </a:solidFill>
                <a:sym typeface="+mn-ea"/>
              </a:rPr>
              <a:t>C.寡头垄断市场</a:t>
            </a:r>
            <a:endParaRPr lang="en-US" altLang="zh-CN" sz="2400" dirty="0">
              <a:solidFill>
                <a:schemeClr val="bg1"/>
              </a:solidFill>
              <a:sym typeface="+mn-ea"/>
            </a:endParaRPr>
          </a:p>
          <a:p>
            <a:pPr algn="l">
              <a:buClrTx/>
              <a:buSzTx/>
              <a:buFontTx/>
            </a:pPr>
            <a:r>
              <a:rPr lang="en-US" altLang="zh-CN" sz="2400" dirty="0">
                <a:solidFill>
                  <a:schemeClr val="bg1"/>
                </a:solidFill>
                <a:sym typeface="+mn-ea"/>
              </a:rPr>
              <a:t>D.完全垄断市场</a:t>
            </a:r>
            <a:endParaRPr lang="en-US" altLang="zh-CN" sz="2400" dirty="0">
              <a:solidFill>
                <a:schemeClr val="bg1"/>
              </a:solidFill>
              <a:sym typeface="+mn-ea"/>
            </a:endParaRPr>
          </a:p>
          <a:p>
            <a:pPr algn="l">
              <a:buClrTx/>
              <a:buSzTx/>
              <a:buFontTx/>
            </a:pPr>
            <a:endParaRPr lang="en-US" altLang="zh-CN" sz="2400" dirty="0">
              <a:solidFill>
                <a:schemeClr val="bg1"/>
              </a:solidFill>
              <a:sym typeface="+mn-ea"/>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Requires="p14" p14:dur="1250" advTm="4000">
        <p15:prstTrans prst="airplane"/>
      </p:transition>
    </mc:Choice>
    <mc:Fallback>
      <p:transition spd="slow" advTm="4000">
        <p:fade/>
      </p:transition>
    </mc:Fallback>
  </mc:AlternateContent>
  <p:timing>
    <p:tnLst>
      <p:par>
        <p:cTn id="1" dur="indefinite" restart="never" nodeType="tmRoot"/>
      </p:par>
    </p:tnLst>
  </p:timing>
</p:sld>
</file>

<file path=ppt/tags/tag1.xml><?xml version="1.0" encoding="utf-8"?>
<p:tagLst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0</TotalTime>
  <Words>2053</Words>
  <Application>WPS 演示</Application>
  <PresentationFormat>自定义</PresentationFormat>
  <Paragraphs>178</Paragraphs>
  <Slides>13</Slides>
  <Notes>24</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13</vt:i4>
      </vt:variant>
    </vt:vector>
  </HeadingPairs>
  <TitlesOfParts>
    <vt:vector size="24" baseType="lpstr">
      <vt:lpstr>Arial</vt:lpstr>
      <vt:lpstr>宋体</vt:lpstr>
      <vt:lpstr>Wingdings</vt:lpstr>
      <vt:lpstr>Calibri</vt:lpstr>
      <vt:lpstr>华文新魏</vt:lpstr>
      <vt:lpstr>华文中宋</vt:lpstr>
      <vt:lpstr>Arial</vt:lpstr>
      <vt:lpstr>微软雅黑</vt:lpstr>
      <vt:lpstr>Arial Unicode MS</vt:lpstr>
      <vt:lpstr>等线</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Administrator</cp:lastModifiedBy>
  <cp:revision>228</cp:revision>
  <dcterms:created xsi:type="dcterms:W3CDTF">2017-05-13T03:05:00Z</dcterms:created>
  <dcterms:modified xsi:type="dcterms:W3CDTF">2020-06-25T15:24:05Z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