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379" r:id="rId5"/>
    <p:sldId id="380" r:id="rId6"/>
    <p:sldId id="381" r:id="rId7"/>
    <p:sldId id="382" r:id="rId8"/>
    <p:sldId id="383" r:id="rId9"/>
    <p:sldId id="392" r:id="rId10"/>
    <p:sldId id="389" r:id="rId11"/>
    <p:sldId id="390" r:id="rId12"/>
    <p:sldId id="391" r:id="rId13"/>
    <p:sldId id="394" r:id="rId14"/>
    <p:sldId id="396" r:id="rId15"/>
    <p:sldId id="397" r:id="rId16"/>
    <p:sldId id="398" r:id="rId17"/>
    <p:sldId id="399" r:id="rId18"/>
  </p:sldIdLst>
  <p:sldSz cx="12192000" cy="6858000"/>
  <p:notesSz cx="6858000" cy="9144000"/>
  <p:custDataLst>
    <p:tags r:id="rId22"/>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637" autoAdjust="0"/>
    <p:restoredTop sz="94660"/>
  </p:normalViewPr>
  <p:slideViewPr>
    <p:cSldViewPr snapToGrid="0" showGuides="1">
      <p:cViewPr varScale="1">
        <p:scale>
          <a:sx n="54" d="100"/>
          <a:sy n="54" d="100"/>
        </p:scale>
        <p:origin x="-108" y="-1518"/>
      </p:cViewPr>
      <p:guideLst>
        <p:guide orient="horz" pos="2471"/>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2" Type="http://schemas.openxmlformats.org/officeDocument/2006/relationships/tags" Target="tags/tag2.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任意多边形: 形状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任意多边形: 形状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任意多边形: 形状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任意多边形: 形状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任意多边形: 形状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任意多边形: 形状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任意多边形: 形状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任意多边形: 形状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任意多边形: 形状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任意多边形: 形状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任意多边形: 形状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任意多边形: 形状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任意多边形: 形状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任意多边形: 形状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任意多边形: 形状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任意多边形: 形状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任意多边形: 形状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任意多边形: 形状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r>
              <a:rPr lang="en-US" altLang="zh-CN" sz="100" dirty="0" smtClean="0">
                <a:solidFill>
                  <a:prstClr val="white"/>
                </a:solidFill>
                <a:latin typeface="Calibri" panose="020F0502020204030204"/>
                <a:ea typeface="宋体" panose="02010600030101010101" pitchFamily="2" charset="-122"/>
              </a:rPr>
              <a:t>      </a:t>
            </a:r>
            <a:endParaRPr lang="en-US" altLang="zh-CN" sz="100" dirty="0">
              <a:solidFill>
                <a:prstClr val="white"/>
              </a:solidFill>
              <a:latin typeface="Calibri" panose="020F0502020204030204"/>
              <a:ea typeface="宋体" panose="02010600030101010101" pitchFamily="2" charset="-122"/>
            </a:endParaRPr>
          </a:p>
          <a:p>
            <a:r>
              <a:rPr lang="zh-CN" altLang="en-US" sz="100" dirty="0" smtClean="0">
                <a:solidFill>
                  <a:prstClr val="white"/>
                </a:solidFill>
                <a:latin typeface="Calibri" panose="020F0502020204030204"/>
                <a:ea typeface="宋体" panose="02010600030101010101" pitchFamily="2" charset="-122"/>
              </a:rPr>
              <a:t>字体下载：</a:t>
            </a:r>
            <a:r>
              <a:rPr lang="en-US" altLang="zh-CN" sz="100" dirty="0" smtClean="0">
                <a:solidFill>
                  <a:prstClr val="white"/>
                </a:solidFill>
                <a:latin typeface="Calibri" panose="020F0502020204030204"/>
                <a:ea typeface="宋体" panose="02010600030101010101" pitchFamily="2" charset="-122"/>
              </a:rPr>
              <a:t>www.1ppt.com/ziti/</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任意多边形: 形状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任意多边形: 形状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任意多边形: 形状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任意多边形: 形状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任意多边形: 形状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image" Target="../media/image1.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1"/>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themeOverride" Target="../theme/themeOverride1.xml"/><Relationship Id="rId4" Type="http://schemas.openxmlformats.org/officeDocument/2006/relationships/image" Target="../media/image5.png"/><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2.xml"/><Relationship Id="rId2" Type="http://schemas.openxmlformats.org/officeDocument/2006/relationships/tags" Target="../tags/tag1.xml"/><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1"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2" cstate="screen"/>
          <a:srcRect/>
          <a:stretch>
            <a:fillRect/>
          </a:stretch>
        </p:blipFill>
        <p:spPr/>
      </p:pic>
      <p:pic>
        <p:nvPicPr>
          <p:cNvPr id="21" name="图片占位符 20"/>
          <p:cNvPicPr>
            <a:picLocks noGrp="1" noChangeAspect="1"/>
          </p:cNvPicPr>
          <p:nvPr>
            <p:ph type="pic" sz="quarter" idx="10"/>
          </p:nvPr>
        </p:nvPicPr>
        <p:blipFill>
          <a:blip r:embed="rId3"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endPar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endParaRP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endParaRPr lang="zh-CN" altLang="en-US" sz="6000" dirty="0">
                <a:solidFill>
                  <a:schemeClr val="bg1"/>
                </a:solidFill>
              </a:endParaRPr>
            </a:p>
            <a:p>
              <a:pPr algn="ctr"/>
              <a:r>
                <a:rPr lang="zh-CN" altLang="en-US" sz="6000" dirty="0">
                  <a:solidFill>
                    <a:schemeClr val="bg1"/>
                  </a:solidFill>
                </a:rPr>
                <a:t>经济基础知识</a:t>
              </a:r>
              <a:endParaRPr lang="zh-CN" altLang="en-US" sz="6000" dirty="0">
                <a:solidFill>
                  <a:schemeClr val="bg1"/>
                </a:solidFill>
              </a:endParaRPr>
            </a:p>
          </p:txBody>
        </p:sp>
      </p:grpSp>
      <p:pic>
        <p:nvPicPr>
          <p:cNvPr id="8" name="图片 7" descr="123456"/>
          <p:cNvPicPr>
            <a:picLocks noChangeAspect="1"/>
          </p:cNvPicPr>
          <p:nvPr/>
        </p:nvPicPr>
        <p:blipFill>
          <a:blip r:embed="rId4"/>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endParaRPr lang="zh-CN" altLang="en-US" sz="3600" dirty="0">
              <a:solidFill>
                <a:schemeClr val="bg1"/>
              </a:solidFill>
              <a:latin typeface="华文中宋" panose="02010600040101010101" charset="-122"/>
              <a:ea typeface="华文中宋" panose="02010600040101010101" charset="-122"/>
              <a:cs typeface="华文中宋" panose="02010600040101010101" charset="-122"/>
            </a:endParaRPr>
          </a:p>
        </p:txBody>
      </p:sp>
    </p:spTree>
  </p:cSld>
  <p:clrMapOvr>
    <a:masterClrMapping/>
  </p:clrMapOvr>
  <mc:AlternateContent xmlns:mc="http://schemas.openxmlformats.org/markup-compatibility/2006">
    <mc:Choice xmlns:p14="http://schemas.microsoft.com/office/powerpoint/2010/main" Requires="p14">
      <p:transition spd="med" p14:dur="700" advTm="4000">
        <p:fade/>
      </p:transition>
    </mc:Choice>
    <mc:Fallback>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953770"/>
            <a:ext cx="7788910" cy="4523105"/>
          </a:xfrm>
          <a:prstGeom prst="rect">
            <a:avLst/>
          </a:prstGeom>
          <a:noFill/>
        </p:spPr>
        <p:txBody>
          <a:bodyPr wrap="square" rtlCol="0" anchor="t">
            <a:spAutoFit/>
          </a:bodyPr>
          <a:p>
            <a:pPr algn="l">
              <a:buClrTx/>
              <a:buSzTx/>
              <a:buFontTx/>
            </a:pPr>
            <a:r>
              <a:rPr lang="en-US" altLang="zh-CN" sz="2400" dirty="0">
                <a:solidFill>
                  <a:schemeClr val="bg1"/>
                </a:solidFill>
                <a:sym typeface="+mn-ea"/>
              </a:rPr>
              <a:t>5</a:t>
            </a:r>
            <a:r>
              <a:rPr lang="zh-CN" altLang="en-US" sz="2400" dirty="0">
                <a:solidFill>
                  <a:schemeClr val="bg1"/>
                </a:solidFill>
                <a:sym typeface="+mn-ea"/>
              </a:rPr>
              <a:t>、下列政府政策措施中，能对进口贸易产生限制作用的是(    )。</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A．设定卫生检疫标准</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B．直接补贴</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C．出口信贷</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D．限制倾销</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6</a:t>
            </a:r>
            <a:r>
              <a:rPr lang="zh-CN" altLang="en-US" sz="2400" dirty="0">
                <a:solidFill>
                  <a:schemeClr val="bg1"/>
                </a:solidFill>
                <a:sym typeface="+mn-ea"/>
              </a:rPr>
              <a:t>、如果一国或地区的货币对外升值，一般会导致(　)</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A.本国出口增长</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B.本国进口增加</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C.本国进口减少</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D.本国旅游收入增加</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953770"/>
            <a:ext cx="7788910" cy="4892675"/>
          </a:xfrm>
          <a:prstGeom prst="rect">
            <a:avLst/>
          </a:prstGeom>
          <a:noFill/>
        </p:spPr>
        <p:txBody>
          <a:bodyPr wrap="square" rtlCol="0" anchor="t">
            <a:spAutoFit/>
          </a:bodyPr>
          <a:p>
            <a:pPr algn="l">
              <a:buClrTx/>
              <a:buSzTx/>
              <a:buFontTx/>
            </a:pPr>
            <a:r>
              <a:rPr lang="en-US" altLang="zh-CN" sz="2400" dirty="0">
                <a:solidFill>
                  <a:schemeClr val="bg1"/>
                </a:solidFill>
                <a:sym typeface="+mn-ea"/>
              </a:rPr>
              <a:t>7</a:t>
            </a:r>
            <a:r>
              <a:rPr lang="zh-CN" altLang="en-US" sz="2400" dirty="0">
                <a:solidFill>
                  <a:schemeClr val="bg1"/>
                </a:solidFill>
                <a:sym typeface="+mn-ea"/>
              </a:rPr>
              <a:t>、在政府对进出口贸易的干预措施中，出口信贷属于(　　)。</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A.直接出口补贴</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B.间接出口补贴</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C.直接进口限制</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D.间接范围限制</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8</a:t>
            </a:r>
            <a:r>
              <a:rPr lang="zh-CN" altLang="en-US" sz="2400" dirty="0">
                <a:solidFill>
                  <a:schemeClr val="bg1"/>
                </a:solidFill>
                <a:sym typeface="+mn-ea"/>
              </a:rPr>
              <a:t>、出口企业按国际市场的正常价格出售产品给进口商，但进口商则以倾销性的低价在进口国市场上抛售，其亏损部分由出口企业予以补偿,这种倾销类型称为()。</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A掠夺性倾销</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B持续性倾销</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C隐蔽性倾销</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D偶然性倾销</a:t>
            </a: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953770"/>
            <a:ext cx="7788910" cy="5631180"/>
          </a:xfrm>
          <a:prstGeom prst="rect">
            <a:avLst/>
          </a:prstGeom>
          <a:noFill/>
        </p:spPr>
        <p:txBody>
          <a:bodyPr wrap="square" rtlCol="0" anchor="t">
            <a:spAutoFit/>
          </a:bodyPr>
          <a:p>
            <a:pPr algn="l">
              <a:buClrTx/>
              <a:buSzTx/>
              <a:buFontTx/>
            </a:pPr>
            <a:r>
              <a:rPr lang="zh-CN" altLang="en-US" sz="2400" dirty="0">
                <a:solidFill>
                  <a:schemeClr val="bg1"/>
                </a:solidFill>
                <a:sym typeface="+mn-ea"/>
              </a:rPr>
              <a:t>二、多选题</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1</a:t>
            </a:r>
            <a:r>
              <a:rPr lang="zh-CN" altLang="en-US" sz="2400" dirty="0">
                <a:solidFill>
                  <a:schemeClr val="bg1"/>
                </a:solidFill>
                <a:sym typeface="+mn-ea"/>
              </a:rPr>
              <a:t>、下列政策措施中，属于非关税壁垒的有()。</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A．自愿出口限制</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B．歧视性公共采购</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C．技术标准和卫生检疫标准</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D．进口配额制</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E．直接补贴</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2</a:t>
            </a:r>
            <a:r>
              <a:rPr lang="zh-CN" altLang="en-US" sz="2400" dirty="0">
                <a:solidFill>
                  <a:schemeClr val="bg1"/>
                </a:solidFill>
                <a:sym typeface="+mn-ea"/>
              </a:rPr>
              <a:t>、随着国际贸易理论的演变，当前主要的国际贸易理论有(　　)。</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A.绝对优势理论</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B.外贸依存理伦</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C.要素禀赋理论</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D.规模经济贸易理论</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E.比较优势理论</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953770"/>
            <a:ext cx="7788910" cy="4523105"/>
          </a:xfrm>
          <a:prstGeom prst="rect">
            <a:avLst/>
          </a:prstGeom>
          <a:noFill/>
        </p:spPr>
        <p:txBody>
          <a:bodyPr wrap="square" rtlCol="0" anchor="t">
            <a:spAutoFit/>
          </a:bodyPr>
          <a:p>
            <a:pPr algn="l">
              <a:buClrTx/>
              <a:buSzTx/>
              <a:buFontTx/>
            </a:pPr>
            <a:r>
              <a:rPr lang="en-US" altLang="zh-CN" sz="2400" dirty="0">
                <a:solidFill>
                  <a:schemeClr val="bg1"/>
                </a:solidFill>
                <a:sym typeface="+mn-ea"/>
              </a:rPr>
              <a:t>3</a:t>
            </a:r>
            <a:r>
              <a:rPr lang="zh-CN" altLang="en-US" sz="2400" dirty="0">
                <a:solidFill>
                  <a:schemeClr val="bg1"/>
                </a:solidFill>
                <a:sym typeface="+mn-ea"/>
              </a:rPr>
              <a:t>、下列关于国际贸易理论的演变表述正确的有()</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a:t>
            </a:r>
            <a:r>
              <a:rPr lang="zh-CN" altLang="en-US" sz="2400" dirty="0">
                <a:solidFill>
                  <a:schemeClr val="bg1"/>
                </a:solidFill>
                <a:sym typeface="+mn-ea"/>
              </a:rPr>
              <a:t>．</a:t>
            </a:r>
            <a:r>
              <a:rPr lang="zh-CN" altLang="en-US" sz="2400" dirty="0">
                <a:solidFill>
                  <a:schemeClr val="bg1"/>
                </a:solidFill>
                <a:sym typeface="+mn-ea"/>
              </a:rPr>
              <a:t>绝对优势理论认为，各国在生产技术上的绝对差异导致在劳动生产率和生产成本的绝对差异，这是国际贸易和国际分工的基础。</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B</a:t>
            </a:r>
            <a:r>
              <a:rPr lang="zh-CN" altLang="en-US" sz="2400" dirty="0">
                <a:solidFill>
                  <a:schemeClr val="bg1"/>
                </a:solidFill>
                <a:sym typeface="+mn-ea"/>
              </a:rPr>
              <a:t>．</a:t>
            </a:r>
            <a:r>
              <a:rPr lang="zh-CN" altLang="en-US" sz="2400" dirty="0">
                <a:solidFill>
                  <a:schemeClr val="bg1"/>
                </a:solidFill>
                <a:sym typeface="+mn-ea"/>
              </a:rPr>
              <a:t>比较优势理论的基本原理是如果每个国家都出口本国具有比较优势的产品，则两国都可以从国际贸易中受益。</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C</a:t>
            </a:r>
            <a:r>
              <a:rPr lang="zh-CN" altLang="en-US" sz="2400" dirty="0">
                <a:solidFill>
                  <a:schemeClr val="bg1"/>
                </a:solidFill>
                <a:sym typeface="+mn-ea"/>
              </a:rPr>
              <a:t>．</a:t>
            </a:r>
            <a:r>
              <a:rPr lang="zh-CN" altLang="en-US" sz="2400" dirty="0">
                <a:solidFill>
                  <a:schemeClr val="bg1"/>
                </a:solidFill>
                <a:sym typeface="+mn-ea"/>
              </a:rPr>
              <a:t>要素禀赋理论认为各国的资源条件不同，也就是生产要素的供给情况的不同，是国际贸易产生的基础。</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D</a:t>
            </a:r>
            <a:r>
              <a:rPr lang="zh-CN" altLang="en-US" sz="2400" dirty="0">
                <a:solidFill>
                  <a:schemeClr val="bg1"/>
                </a:solidFill>
                <a:sym typeface="+mn-ea"/>
              </a:rPr>
              <a:t>．</a:t>
            </a:r>
            <a:r>
              <a:rPr lang="zh-CN" altLang="en-US" sz="2400" dirty="0">
                <a:solidFill>
                  <a:schemeClr val="bg1"/>
                </a:solidFill>
                <a:sym typeface="+mn-ea"/>
              </a:rPr>
              <a:t>规模经济贸易理论认为大规模的生产可以降低单位产品的生产成本，是现代国际贸易的基础。</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E</a:t>
            </a:r>
            <a:r>
              <a:rPr lang="zh-CN" altLang="en-US" sz="2400" dirty="0">
                <a:solidFill>
                  <a:schemeClr val="bg1"/>
                </a:solidFill>
                <a:sym typeface="+mn-ea"/>
              </a:rPr>
              <a:t>．</a:t>
            </a:r>
            <a:r>
              <a:rPr lang="zh-CN" altLang="en-US" sz="2400" dirty="0">
                <a:solidFill>
                  <a:schemeClr val="bg1"/>
                </a:solidFill>
                <a:sym typeface="+mn-ea"/>
              </a:rPr>
              <a:t>根据比较优势理论，如果一个国家在所有的产品生产成本上都出于绝对劣势的话，国际贸易就不会发生</a:t>
            </a: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953770"/>
            <a:ext cx="7788910" cy="4523105"/>
          </a:xfrm>
          <a:prstGeom prst="rect">
            <a:avLst/>
          </a:prstGeom>
          <a:noFill/>
        </p:spPr>
        <p:txBody>
          <a:bodyPr wrap="square" rtlCol="0" anchor="t">
            <a:spAutoFit/>
          </a:bodyPr>
          <a:p>
            <a:pPr algn="l">
              <a:buClrTx/>
              <a:buSzTx/>
              <a:buFontTx/>
            </a:pPr>
            <a:r>
              <a:rPr lang="en-US" altLang="zh-CN" sz="2400" dirty="0">
                <a:solidFill>
                  <a:schemeClr val="bg1"/>
                </a:solidFill>
                <a:sym typeface="+mn-ea"/>
              </a:rPr>
              <a:t>4</a:t>
            </a:r>
            <a:r>
              <a:rPr lang="zh-CN" altLang="en-US" sz="2400" dirty="0">
                <a:solidFill>
                  <a:schemeClr val="bg1"/>
                </a:solidFill>
                <a:sym typeface="+mn-ea"/>
              </a:rPr>
              <a:t>、影响一国出口贸易的因素主要有(　)</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A.经济总量和总产出水平</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B.汇率水平</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C.生产能力和技术水平</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D.自然资源的丰裕程度</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E.国际市场需求水平和需求结构</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5</a:t>
            </a:r>
            <a:r>
              <a:rPr lang="zh-CN" altLang="en-US" sz="2400" dirty="0">
                <a:solidFill>
                  <a:schemeClr val="bg1"/>
                </a:solidFill>
                <a:sym typeface="+mn-ea"/>
              </a:rPr>
              <a:t>、非关税壁垒包括()</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A.进口配额</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B.直接补贴</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C.自愿出口限制</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D.歧视性公共采购</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E.技术标准和卫生检疫标准</a:t>
            </a: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953770"/>
            <a:ext cx="7788910" cy="4523105"/>
          </a:xfrm>
          <a:prstGeom prst="rect">
            <a:avLst/>
          </a:prstGeom>
          <a:noFill/>
        </p:spPr>
        <p:txBody>
          <a:bodyPr wrap="square" rtlCol="0" anchor="t">
            <a:spAutoFit/>
          </a:bodyPr>
          <a:p>
            <a:pPr algn="l">
              <a:buClrTx/>
              <a:buSzTx/>
              <a:buFontTx/>
            </a:pPr>
            <a:r>
              <a:rPr lang="en-US" altLang="zh-CN" sz="2400" dirty="0">
                <a:solidFill>
                  <a:schemeClr val="bg1"/>
                </a:solidFill>
                <a:sym typeface="+mn-ea"/>
              </a:rPr>
              <a:t>6</a:t>
            </a:r>
            <a:r>
              <a:rPr lang="zh-CN" altLang="en-US" sz="2400" dirty="0">
                <a:solidFill>
                  <a:schemeClr val="bg1"/>
                </a:solidFill>
                <a:sym typeface="+mn-ea"/>
              </a:rPr>
              <a:t>、国际贸易的倾销类型通常包括()。</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a:t>
            </a:r>
            <a:r>
              <a:rPr lang="zh-CN" altLang="en-US" sz="2400" dirty="0">
                <a:solidFill>
                  <a:schemeClr val="bg1"/>
                </a:solidFill>
                <a:sym typeface="+mn-ea"/>
              </a:rPr>
              <a:t>.</a:t>
            </a:r>
            <a:r>
              <a:rPr lang="zh-CN" altLang="en-US" sz="2400" dirty="0">
                <a:solidFill>
                  <a:schemeClr val="bg1"/>
                </a:solidFill>
                <a:sym typeface="+mn-ea"/>
              </a:rPr>
              <a:t>掠夺性性倾销</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B</a:t>
            </a:r>
            <a:r>
              <a:rPr lang="zh-CN" altLang="en-US" sz="2400" dirty="0">
                <a:solidFill>
                  <a:schemeClr val="bg1"/>
                </a:solidFill>
                <a:sym typeface="+mn-ea"/>
              </a:rPr>
              <a:t>.</a:t>
            </a:r>
            <a:r>
              <a:rPr lang="zh-CN" altLang="en-US" sz="2400" dirty="0">
                <a:solidFill>
                  <a:schemeClr val="bg1"/>
                </a:solidFill>
                <a:sym typeface="+mn-ea"/>
              </a:rPr>
              <a:t>持续性倾销</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C</a:t>
            </a:r>
            <a:r>
              <a:rPr lang="zh-CN" altLang="en-US" sz="2400" dirty="0">
                <a:solidFill>
                  <a:schemeClr val="bg1"/>
                </a:solidFill>
                <a:sym typeface="+mn-ea"/>
              </a:rPr>
              <a:t>.</a:t>
            </a:r>
            <a:r>
              <a:rPr lang="zh-CN" altLang="en-US" sz="2400" dirty="0">
                <a:solidFill>
                  <a:schemeClr val="bg1"/>
                </a:solidFill>
                <a:sym typeface="+mn-ea"/>
              </a:rPr>
              <a:t>隐蔽性倾销</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D</a:t>
            </a:r>
            <a:r>
              <a:rPr lang="zh-CN" altLang="en-US" sz="2400" dirty="0">
                <a:solidFill>
                  <a:schemeClr val="bg1"/>
                </a:solidFill>
                <a:sym typeface="+mn-ea"/>
              </a:rPr>
              <a:t>.</a:t>
            </a:r>
            <a:r>
              <a:rPr lang="zh-CN" altLang="en-US" sz="2400" dirty="0">
                <a:solidFill>
                  <a:schemeClr val="bg1"/>
                </a:solidFill>
                <a:sym typeface="+mn-ea"/>
              </a:rPr>
              <a:t>偶然性倾销</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E</a:t>
            </a:r>
            <a:r>
              <a:rPr lang="zh-CN" altLang="en-US" sz="2400" dirty="0">
                <a:solidFill>
                  <a:schemeClr val="bg1"/>
                </a:solidFill>
                <a:sym typeface="+mn-ea"/>
              </a:rPr>
              <a:t>.</a:t>
            </a:r>
            <a:r>
              <a:rPr lang="zh-CN" altLang="en-US" sz="2400" dirty="0">
                <a:solidFill>
                  <a:schemeClr val="bg1"/>
                </a:solidFill>
                <a:sym typeface="+mn-ea"/>
              </a:rPr>
              <a:t>特殊性倾销</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7</a:t>
            </a:r>
            <a:r>
              <a:rPr lang="zh-CN" altLang="en-US" sz="2400" dirty="0">
                <a:solidFill>
                  <a:schemeClr val="bg1"/>
                </a:solidFill>
                <a:sym typeface="+mn-ea"/>
              </a:rPr>
              <a:t>、关于反倾销措施的表述正确的有()</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a:t>
            </a:r>
            <a:r>
              <a:rPr lang="zh-CN" altLang="en-US" sz="2400" dirty="0">
                <a:solidFill>
                  <a:schemeClr val="bg1"/>
                </a:solidFill>
                <a:sym typeface="+mn-ea"/>
              </a:rPr>
              <a:t>.</a:t>
            </a:r>
            <a:r>
              <a:rPr lang="zh-CN" altLang="en-US" sz="2400" dirty="0">
                <a:solidFill>
                  <a:schemeClr val="bg1"/>
                </a:solidFill>
                <a:sym typeface="+mn-ea"/>
              </a:rPr>
              <a:t>反倾销措施属于贸易救济措施</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B</a:t>
            </a:r>
            <a:r>
              <a:rPr lang="zh-CN" altLang="en-US" sz="2400" dirty="0">
                <a:solidFill>
                  <a:schemeClr val="bg1"/>
                </a:solidFill>
                <a:sym typeface="+mn-ea"/>
              </a:rPr>
              <a:t>.</a:t>
            </a:r>
            <a:r>
              <a:rPr lang="zh-CN" altLang="en-US" sz="2400" dirty="0">
                <a:solidFill>
                  <a:schemeClr val="bg1"/>
                </a:solidFill>
                <a:sym typeface="+mn-ea"/>
              </a:rPr>
              <a:t>反倾销税是一种正常海关税费</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C</a:t>
            </a:r>
            <a:r>
              <a:rPr lang="zh-CN" altLang="en-US" sz="2400" dirty="0">
                <a:solidFill>
                  <a:schemeClr val="bg1"/>
                </a:solidFill>
                <a:sym typeface="+mn-ea"/>
              </a:rPr>
              <a:t>.</a:t>
            </a:r>
            <a:r>
              <a:rPr lang="zh-CN" altLang="en-US" sz="2400" dirty="0">
                <a:solidFill>
                  <a:schemeClr val="bg1"/>
                </a:solidFill>
                <a:sym typeface="+mn-ea"/>
              </a:rPr>
              <a:t>反倾销税的纳税义务人是倾销产品的出口商</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D</a:t>
            </a:r>
            <a:r>
              <a:rPr lang="zh-CN" altLang="en-US" sz="2400" dirty="0">
                <a:solidFill>
                  <a:schemeClr val="bg1"/>
                </a:solidFill>
                <a:sym typeface="+mn-ea"/>
              </a:rPr>
              <a:t>.</a:t>
            </a:r>
            <a:r>
              <a:rPr lang="zh-CN" altLang="en-US" sz="2400" dirty="0">
                <a:solidFill>
                  <a:schemeClr val="bg1"/>
                </a:solidFill>
                <a:sym typeface="+mn-ea"/>
              </a:rPr>
              <a:t>反倾销税的税额不得超过所裁定的倾销幅度。</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E</a:t>
            </a:r>
            <a:r>
              <a:rPr lang="zh-CN" altLang="en-US" sz="2400" dirty="0">
                <a:solidFill>
                  <a:schemeClr val="bg1"/>
                </a:solidFill>
                <a:sym typeface="+mn-ea"/>
              </a:rPr>
              <a:t>.</a:t>
            </a:r>
            <a:r>
              <a:rPr lang="zh-CN" altLang="en-US" sz="2400" dirty="0">
                <a:solidFill>
                  <a:schemeClr val="bg1"/>
                </a:solidFill>
                <a:sym typeface="+mn-ea"/>
              </a:rPr>
              <a:t>出口商可以间接替进口商承担反倾销税</a:t>
            </a: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endPar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endParaRP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197225" y="717550"/>
            <a:ext cx="5770245" cy="521970"/>
          </a:xfrm>
          <a:prstGeom prst="rect">
            <a:avLst/>
          </a:prstGeom>
          <a:solidFill>
            <a:schemeClr val="accent1"/>
          </a:solidFill>
        </p:spPr>
        <p:txBody>
          <a:bodyPr wrap="square" rtlCol="0" anchor="t">
            <a:spAutoFit/>
          </a:bodyPr>
          <a:p>
            <a:pPr algn="ctr"/>
            <a:r>
              <a:rPr lang="zh-CN" altLang="en-US" sz="2800"/>
              <a:t>第十章  国际贸易理论</a:t>
            </a:r>
            <a:endParaRPr lang="zh-CN" altLang="en-US" sz="2800"/>
          </a:p>
        </p:txBody>
      </p:sp>
      <p:sp>
        <p:nvSpPr>
          <p:cNvPr id="7" name="文本框 6"/>
          <p:cNvSpPr txBox="1"/>
          <p:nvPr/>
        </p:nvSpPr>
        <p:spPr>
          <a:xfrm>
            <a:off x="691515" y="2158365"/>
            <a:ext cx="8541385" cy="3692525"/>
          </a:xfrm>
          <a:prstGeom prst="rect">
            <a:avLst/>
          </a:prstGeom>
          <a:noFill/>
        </p:spPr>
        <p:txBody>
          <a:bodyPr wrap="square" rtlCol="0" anchor="t">
            <a:spAutoFit/>
          </a:bodyPr>
          <a:p>
            <a:r>
              <a:rPr lang="zh-CN" altLang="en-US" sz="2400" dirty="0">
                <a:solidFill>
                  <a:schemeClr val="bg1"/>
                </a:solidFill>
                <a:sym typeface="+mn-ea"/>
              </a:rPr>
              <a:t>        </a:t>
            </a:r>
            <a:endParaRPr lang="en-US" altLang="zh-CN" sz="2400" dirty="0">
              <a:solidFill>
                <a:schemeClr val="bg1"/>
              </a:solidFill>
              <a:sym typeface="+mn-ea"/>
            </a:endParaRPr>
          </a:p>
          <a:p>
            <a:endParaRPr lang="zh-CN" altLang="en-US" sz="2400" dirty="0">
              <a:solidFill>
                <a:schemeClr val="bg1"/>
              </a:solidFill>
              <a:sym typeface="+mn-ea"/>
            </a:endParaRPr>
          </a:p>
          <a:p>
            <a:r>
              <a:rPr lang="zh-CN" altLang="en-US" sz="2400" dirty="0">
                <a:solidFill>
                  <a:schemeClr val="bg1"/>
                </a:solidFill>
                <a:sym typeface="+mn-ea"/>
              </a:rPr>
              <a:t>国     国际贸易理论</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2</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r>
              <a:rPr lang="zh-CN" altLang="en-US" sz="2400" dirty="0">
                <a:solidFill>
                  <a:schemeClr val="bg1"/>
                </a:solidFill>
                <a:sym typeface="+mn-ea"/>
              </a:rPr>
              <a:t>际</a:t>
            </a:r>
            <a:r>
              <a:rPr lang="zh-CN" altLang="en-US" sz="2400" dirty="0">
                <a:solidFill>
                  <a:schemeClr val="bg1"/>
                </a:solidFill>
                <a:sym typeface="+mn-ea"/>
              </a:rPr>
              <a:t>      </a:t>
            </a:r>
            <a:endParaRPr lang="en-US" altLang="zh-CN" sz="2400" dirty="0">
              <a:solidFill>
                <a:schemeClr val="bg1"/>
              </a:solidFill>
              <a:sym typeface="+mn-ea"/>
            </a:endParaRPr>
          </a:p>
          <a:p>
            <a:r>
              <a:rPr lang="zh-CN" altLang="en-US" sz="2400" dirty="0">
                <a:solidFill>
                  <a:schemeClr val="bg1"/>
                </a:solidFill>
                <a:sym typeface="+mn-ea"/>
              </a:rPr>
              <a:t>贸     </a:t>
            </a:r>
            <a:endParaRPr lang="zh-CN" altLang="en-US" sz="2400" dirty="0">
              <a:solidFill>
                <a:schemeClr val="bg1"/>
              </a:solidFill>
              <a:sym typeface="+mn-ea"/>
            </a:endParaRPr>
          </a:p>
          <a:p>
            <a:r>
              <a:rPr lang="zh-CN" altLang="en-US" sz="2400" dirty="0">
                <a:solidFill>
                  <a:schemeClr val="bg1"/>
                </a:solidFill>
                <a:sym typeface="+mn-ea"/>
              </a:rPr>
              <a:t>易</a:t>
            </a:r>
            <a:endParaRPr lang="zh-CN" altLang="en-US" sz="2400" dirty="0">
              <a:solidFill>
                <a:schemeClr val="bg1"/>
              </a:solidFill>
              <a:sym typeface="+mn-ea"/>
            </a:endParaRPr>
          </a:p>
          <a:p>
            <a:r>
              <a:rPr lang="zh-CN" altLang="en-US" sz="2400" dirty="0">
                <a:solidFill>
                  <a:schemeClr val="bg1"/>
                </a:solidFill>
                <a:sym typeface="+mn-ea"/>
              </a:rPr>
              <a:t>理      国际贸易政策</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2</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论</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endParaRPr lang="zh-CN" altLang="en-US" sz="2400" dirty="0">
              <a:solidFill>
                <a:schemeClr val="bg1"/>
              </a:solidFill>
              <a:sym typeface="+mn-ea"/>
            </a:endParaRPr>
          </a:p>
          <a:p>
            <a:r>
              <a:rPr lang="zh-CN" altLang="en-US" dirty="0">
                <a:solidFill>
                  <a:schemeClr val="bg1"/>
                </a:solidFill>
                <a:sym typeface="+mn-ea"/>
              </a:rPr>
              <a:t>                </a:t>
            </a:r>
            <a:endParaRPr lang="zh-CN" altLang="en-US" dirty="0">
              <a:solidFill>
                <a:schemeClr val="bg1"/>
              </a:solidFill>
              <a:sym typeface="+mn-ea"/>
            </a:endParaRPr>
          </a:p>
        </p:txBody>
      </p:sp>
      <p:sp>
        <p:nvSpPr>
          <p:cNvPr id="10" name="左大括号 9"/>
          <p:cNvSpPr/>
          <p:nvPr/>
        </p:nvSpPr>
        <p:spPr>
          <a:xfrm>
            <a:off x="1238885" y="2967355"/>
            <a:ext cx="141605" cy="207391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4154170"/>
          </a:xfrm>
          <a:prstGeom prst="rect">
            <a:avLst/>
          </a:prstGeom>
          <a:noFill/>
        </p:spPr>
        <p:txBody>
          <a:bodyPr wrap="square" rtlCol="0" anchor="t">
            <a:spAutoFit/>
          </a:bodyPr>
          <a:p>
            <a:pPr algn="l">
              <a:buClrTx/>
              <a:buSzTx/>
              <a:buFontTx/>
            </a:pPr>
            <a:r>
              <a:rPr lang="zh-CN" altLang="en-US" sz="2400" dirty="0">
                <a:solidFill>
                  <a:schemeClr val="bg1"/>
                </a:solidFill>
                <a:sym typeface="+mn-ea"/>
              </a:rPr>
              <a:t>一、</a:t>
            </a:r>
            <a:r>
              <a:rPr lang="zh-CN" altLang="en-US" sz="2400" dirty="0">
                <a:solidFill>
                  <a:schemeClr val="bg1"/>
                </a:solidFill>
                <a:sym typeface="+mn-ea"/>
              </a:rPr>
              <a:t> 国际贸易理论</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2</a:t>
            </a:r>
            <a:r>
              <a:rPr lang="zh-CN" altLang="en-US" sz="2400" dirty="0">
                <a:solidFill>
                  <a:schemeClr val="bg1"/>
                </a:solidFill>
                <a:sym typeface="+mn-ea"/>
              </a:rPr>
              <a:t>个考点</a:t>
            </a:r>
            <a:r>
              <a:rPr lang="en-US" altLang="zh-CN" sz="2400" dirty="0">
                <a:solidFill>
                  <a:schemeClr val="bg1"/>
                </a:solidFill>
                <a:sym typeface="+mn-ea"/>
              </a:rPr>
              <a:t>)</a:t>
            </a:r>
            <a:endParaRPr lang="en-US" altLang="zh-CN" sz="2400" dirty="0">
              <a:solidFill>
                <a:schemeClr val="bg1"/>
              </a:solidFill>
              <a:sym typeface="+mn-ea"/>
            </a:endParaRPr>
          </a:p>
          <a:p>
            <a:pPr algn="l">
              <a:buClrTx/>
              <a:buSzTx/>
              <a:buFontTx/>
            </a:pPr>
            <a:r>
              <a:rPr lang="zh-CN" altLang="en-US" sz="2400" dirty="0">
                <a:solidFill>
                  <a:schemeClr val="bg1"/>
                </a:solidFill>
                <a:sym typeface="+mn-ea"/>
              </a:rPr>
              <a:t>【考点一】</a:t>
            </a:r>
            <a:r>
              <a:rPr lang="zh-CN" altLang="en-US" sz="2400" dirty="0">
                <a:solidFill>
                  <a:schemeClr val="bg1"/>
                </a:solidFill>
                <a:sym typeface="+mn-ea"/>
              </a:rPr>
              <a:t>国际贸易理论的演变</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graphicFrame>
        <p:nvGraphicFramePr>
          <p:cNvPr id="2" name="表格 1"/>
          <p:cNvGraphicFramePr/>
          <p:nvPr>
            <p:custDataLst>
              <p:tags r:id="rId2"/>
            </p:custDataLst>
          </p:nvPr>
        </p:nvGraphicFramePr>
        <p:xfrm>
          <a:off x="1391920" y="1855470"/>
          <a:ext cx="10191750" cy="4543425"/>
        </p:xfrm>
        <a:graphic>
          <a:graphicData uri="http://schemas.openxmlformats.org/drawingml/2006/table">
            <a:tbl>
              <a:tblPr firstRow="1" bandRow="1">
                <a:tableStyleId>{5C22544A-7EE6-4342-B048-85BDC9FD1C3A}</a:tableStyleId>
              </a:tblPr>
              <a:tblGrid>
                <a:gridCol w="1202690"/>
                <a:gridCol w="1190625"/>
                <a:gridCol w="7798435"/>
              </a:tblGrid>
              <a:tr h="409575">
                <a:tc>
                  <a:txBody>
                    <a:bodyPr/>
                    <a:p>
                      <a:pPr>
                        <a:buNone/>
                      </a:pPr>
                      <a:r>
                        <a:rPr lang="zh-CN" altLang="en-US"/>
                        <a:t>理论名称</a:t>
                      </a:r>
                      <a:endParaRPr lang="zh-CN" altLang="en-US"/>
                    </a:p>
                  </a:txBody>
                  <a:tcPr/>
                </a:tc>
                <a:tc>
                  <a:txBody>
                    <a:bodyPr/>
                    <a:p>
                      <a:pPr>
                        <a:buNone/>
                      </a:pPr>
                      <a:r>
                        <a:rPr lang="zh-CN" altLang="en-US"/>
                        <a:t>代表人物</a:t>
                      </a:r>
                      <a:endParaRPr lang="zh-CN" altLang="en-US"/>
                    </a:p>
                  </a:txBody>
                  <a:tcPr/>
                </a:tc>
                <a:tc>
                  <a:txBody>
                    <a:bodyPr/>
                    <a:p>
                      <a:pPr>
                        <a:buNone/>
                      </a:pPr>
                      <a:r>
                        <a:rPr lang="en-US" altLang="zh-CN"/>
                        <a:t>                                                   </a:t>
                      </a:r>
                      <a:r>
                        <a:rPr lang="zh-CN" altLang="en-US"/>
                        <a:t>内  容</a:t>
                      </a:r>
                      <a:endParaRPr lang="zh-CN" altLang="en-US"/>
                    </a:p>
                  </a:txBody>
                  <a:tcPr/>
                </a:tc>
              </a:tr>
              <a:tr h="980440">
                <a:tc>
                  <a:txBody>
                    <a:bodyPr/>
                    <a:p>
                      <a:pPr>
                        <a:buNone/>
                      </a:pPr>
                      <a:r>
                        <a:rPr lang="zh-CN" altLang="en-US"/>
                        <a:t>绝对优势理论</a:t>
                      </a:r>
                      <a:endParaRPr lang="zh-CN" altLang="en-US"/>
                    </a:p>
                  </a:txBody>
                  <a:tcPr/>
                </a:tc>
                <a:tc>
                  <a:txBody>
                    <a:bodyPr/>
                    <a:p>
                      <a:pPr>
                        <a:buNone/>
                      </a:pPr>
                      <a:r>
                        <a:rPr lang="zh-CN" altLang="en-US"/>
                        <a:t>亚当</a:t>
                      </a:r>
                      <a:r>
                        <a:rPr lang="zh-CN" altLang="en-US">
                          <a:latin typeface="Arial" panose="020B0604020202020204" pitchFamily="34" charset="0"/>
                          <a:cs typeface="Arial" panose="020B0604020202020204" pitchFamily="34" charset="0"/>
                        </a:rPr>
                        <a:t>·</a:t>
                      </a:r>
                      <a:r>
                        <a:rPr lang="zh-CN" altLang="en-US"/>
                        <a:t>斯密</a:t>
                      </a:r>
                      <a:endParaRPr lang="zh-CN" altLang="en-US"/>
                    </a:p>
                  </a:txBody>
                  <a:tcPr/>
                </a:tc>
                <a:tc>
                  <a:txBody>
                    <a:bodyPr/>
                    <a:p>
                      <a:pPr>
                        <a:buNone/>
                      </a:pPr>
                      <a:r>
                        <a:rPr lang="zh-CN" altLang="en-US"/>
                        <a:t>各国在生产技术上的绝对差异导致劳动生产率和生产成本的绝对差异</a:t>
                      </a:r>
                      <a:r>
                        <a:rPr lang="en-US" altLang="zh-CN"/>
                        <a:t>,</a:t>
                      </a:r>
                      <a:r>
                        <a:rPr lang="zh-CN" altLang="en-US"/>
                        <a:t>这是国际贸易的基础。各国应该集中生产并出口具有绝对优势的产品，而进口其不具有绝对优势的产品，其结果是可以节约社会资源，提高产出水平。</a:t>
                      </a:r>
                      <a:endParaRPr lang="zh-CN" altLang="en-US"/>
                    </a:p>
                  </a:txBody>
                  <a:tcPr/>
                </a:tc>
              </a:tr>
              <a:tr h="1242060">
                <a:tc>
                  <a:txBody>
                    <a:bodyPr/>
                    <a:p>
                      <a:pPr>
                        <a:buNone/>
                      </a:pPr>
                      <a:r>
                        <a:rPr lang="zh-CN" altLang="en-US"/>
                        <a:t>比较优势理论</a:t>
                      </a:r>
                      <a:endParaRPr lang="zh-CN" altLang="en-US"/>
                    </a:p>
                  </a:txBody>
                  <a:tcPr/>
                </a:tc>
                <a:tc>
                  <a:txBody>
                    <a:bodyPr/>
                    <a:p>
                      <a:pPr>
                        <a:buNone/>
                      </a:pPr>
                      <a:r>
                        <a:rPr lang="zh-CN" altLang="en-US"/>
                        <a:t>大卫</a:t>
                      </a:r>
                      <a:r>
                        <a:rPr lang="zh-CN" altLang="en-US" sz="1800">
                          <a:latin typeface="Arial" panose="020B0604020202020204" pitchFamily="34" charset="0"/>
                          <a:cs typeface="Arial" panose="020B0604020202020204" pitchFamily="34" charset="0"/>
                          <a:sym typeface="+mn-ea"/>
                        </a:rPr>
                        <a:t>·李嘉图</a:t>
                      </a:r>
                      <a:endParaRPr lang="zh-CN" altLang="en-US" sz="1800">
                        <a:latin typeface="Arial" panose="020B0604020202020204" pitchFamily="34" charset="0"/>
                        <a:cs typeface="Arial" panose="020B0604020202020204" pitchFamily="34" charset="0"/>
                        <a:sym typeface="+mn-ea"/>
                      </a:endParaRPr>
                    </a:p>
                  </a:txBody>
                  <a:tcPr/>
                </a:tc>
                <a:tc>
                  <a:txBody>
                    <a:bodyPr/>
                    <a:p>
                      <a:pPr>
                        <a:buNone/>
                      </a:pPr>
                      <a:r>
                        <a:rPr lang="zh-CN" altLang="en-US"/>
                        <a:t>决定国际贸易的因素是两个国家产品的相对生产成本，而不是生产这些产品的绝对生产成本。只要两国之间存在生产成本上的差异，即使其中一方处于完全的劣势地位，国际贸易仍会发生，每个国家都出口本国具有比较优势的产品，</a:t>
                      </a:r>
                      <a:r>
                        <a:rPr lang="zh-CN" altLang="en-US"/>
                        <a:t>而且贸易会使双方获得收益。</a:t>
                      </a:r>
                      <a:endParaRPr lang="zh-CN" altLang="en-US"/>
                    </a:p>
                  </a:txBody>
                  <a:tcPr/>
                </a:tc>
              </a:tr>
              <a:tr h="1242695">
                <a:tc>
                  <a:txBody>
                    <a:bodyPr/>
                    <a:p>
                      <a:pPr>
                        <a:buNone/>
                      </a:pPr>
                      <a:r>
                        <a:rPr lang="zh-CN" altLang="en-US"/>
                        <a:t>赫</a:t>
                      </a:r>
                      <a:r>
                        <a:rPr lang="en-US" altLang="zh-CN"/>
                        <a:t>—</a:t>
                      </a:r>
                      <a:r>
                        <a:rPr lang="zh-CN" altLang="en-US"/>
                        <a:t>俄理论</a:t>
                      </a:r>
                      <a:endParaRPr lang="zh-CN" altLang="en-US"/>
                    </a:p>
                  </a:txBody>
                  <a:tcPr/>
                </a:tc>
                <a:tc>
                  <a:txBody>
                    <a:bodyPr/>
                    <a:p>
                      <a:pPr>
                        <a:buNone/>
                      </a:pPr>
                      <a:r>
                        <a:rPr lang="zh-CN" altLang="en-US"/>
                        <a:t>赫克歇尔和俄林</a:t>
                      </a:r>
                      <a:endParaRPr lang="zh-CN" altLang="en-US"/>
                    </a:p>
                  </a:txBody>
                  <a:tcPr/>
                </a:tc>
                <a:tc>
                  <a:txBody>
                    <a:bodyPr/>
                    <a:p>
                      <a:pPr>
                        <a:buNone/>
                      </a:pPr>
                      <a:r>
                        <a:rPr lang="zh-CN" altLang="en-US"/>
                        <a:t>各国的资源条件不同，也就是生产要素的供给情况不同，是国际贸易产生的基础。各国应该集中生产并出口那些能够充分利用本国充裕要素的产品，进口那些需要密集使用本国稀缺要素的产品。通过国际贸易，往往会使各国之间的要素价格均等化。</a:t>
                      </a:r>
                      <a:endParaRPr lang="zh-CN" altLang="en-US"/>
                    </a:p>
                  </a:txBody>
                  <a:tcPr/>
                </a:tc>
              </a:tr>
              <a:tr h="668655">
                <a:tc>
                  <a:txBody>
                    <a:bodyPr/>
                    <a:p>
                      <a:pPr>
                        <a:buNone/>
                      </a:pPr>
                      <a:r>
                        <a:rPr lang="zh-CN" altLang="en-US"/>
                        <a:t>规模经济贸易理论</a:t>
                      </a:r>
                      <a:endParaRPr lang="zh-CN" altLang="en-US"/>
                    </a:p>
                  </a:txBody>
                  <a:tcPr/>
                </a:tc>
                <a:tc>
                  <a:txBody>
                    <a:bodyPr/>
                    <a:p>
                      <a:pPr>
                        <a:buNone/>
                      </a:pPr>
                      <a:r>
                        <a:rPr lang="zh-CN" altLang="en-US"/>
                        <a:t>克鲁格曼</a:t>
                      </a:r>
                      <a:endParaRPr lang="zh-CN" altLang="en-US"/>
                    </a:p>
                  </a:txBody>
                  <a:tcPr/>
                </a:tc>
                <a:tc>
                  <a:txBody>
                    <a:bodyPr/>
                    <a:p>
                      <a:pPr>
                        <a:buNone/>
                      </a:pPr>
                      <a:r>
                        <a:rPr lang="zh-CN" altLang="en-US"/>
                        <a:t>各国利用规模经济来生产有限类别的产品，如果每个国家只生产几类产品，那么每种产品的生产规模就会比生产所有产品时的规模更大，才能实现国际分工，这是现代国际贸易的基础。</a:t>
                      </a:r>
                      <a:endParaRPr lang="zh-CN" altLang="en-US"/>
                    </a:p>
                  </a:txBody>
                  <a:tcPr/>
                </a:tc>
              </a:tr>
            </a:tbl>
          </a:graphicData>
        </a:graphic>
      </p:graphicFrame>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7108825"/>
          </a:xfrm>
          <a:prstGeom prst="rect">
            <a:avLst/>
          </a:prstGeom>
          <a:noFill/>
        </p:spPr>
        <p:txBody>
          <a:bodyPr wrap="square" rtlCol="0" anchor="t">
            <a:spAutoFit/>
          </a:bodyPr>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【考点二】影响国际贸易的因素</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影响出口的因素（</a:t>
            </a:r>
            <a:r>
              <a:rPr lang="en-US" altLang="zh-CN" sz="2400" dirty="0">
                <a:solidFill>
                  <a:schemeClr val="bg1"/>
                </a:solidFill>
                <a:sym typeface="+mn-ea"/>
              </a:rPr>
              <a:t>4</a:t>
            </a:r>
            <a:r>
              <a:rPr lang="zh-CN" altLang="en-US" sz="2400" dirty="0">
                <a:solidFill>
                  <a:schemeClr val="bg1"/>
                </a:solidFill>
                <a:sym typeface="+mn-ea"/>
              </a:rPr>
              <a:t>个</a:t>
            </a:r>
            <a:r>
              <a:rPr lang="zh-CN" altLang="en-US" sz="2400" dirty="0">
                <a:solidFill>
                  <a:schemeClr val="bg1"/>
                </a:solidFill>
                <a:sym typeface="+mn-ea"/>
              </a:rPr>
              <a:t>）</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(1)</a:t>
            </a:r>
            <a:r>
              <a:rPr lang="zh-CN" altLang="en-US" sz="2400" dirty="0">
                <a:solidFill>
                  <a:schemeClr val="bg1"/>
                </a:solidFill>
                <a:sym typeface="+mn-ea"/>
              </a:rPr>
              <a:t>自然资源的丰裕程度</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(2)</a:t>
            </a:r>
            <a:r>
              <a:rPr lang="zh-CN" altLang="en-US" sz="2400" dirty="0">
                <a:solidFill>
                  <a:schemeClr val="bg1"/>
                </a:solidFill>
                <a:sym typeface="+mn-ea"/>
              </a:rPr>
              <a:t>生产能力和技术水平的高低</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(3)</a:t>
            </a:r>
            <a:r>
              <a:rPr lang="zh-CN" altLang="en-US" sz="2400" dirty="0">
                <a:solidFill>
                  <a:schemeClr val="bg1"/>
                </a:solidFill>
                <a:sym typeface="+mn-ea"/>
              </a:rPr>
              <a:t>汇率水平的高低</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(4)</a:t>
            </a:r>
            <a:r>
              <a:rPr lang="zh-CN" altLang="en-US" sz="2400" dirty="0">
                <a:solidFill>
                  <a:schemeClr val="bg1"/>
                </a:solidFill>
                <a:sym typeface="+mn-ea"/>
              </a:rPr>
              <a:t>国际市场需求水平和需求结构变动的影响</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影响进口的因素（</a:t>
            </a:r>
            <a:r>
              <a:rPr lang="en-US" altLang="zh-CN" sz="2400" dirty="0">
                <a:solidFill>
                  <a:schemeClr val="bg1"/>
                </a:solidFill>
                <a:sym typeface="+mn-ea"/>
              </a:rPr>
              <a:t>3</a:t>
            </a:r>
            <a:r>
              <a:rPr lang="zh-CN" altLang="en-US" sz="2400" dirty="0">
                <a:solidFill>
                  <a:schemeClr val="bg1"/>
                </a:solidFill>
                <a:sym typeface="+mn-ea"/>
              </a:rPr>
              <a:t>个</a:t>
            </a:r>
            <a:r>
              <a:rPr lang="zh-CN" altLang="en-US" sz="2400" dirty="0">
                <a:solidFill>
                  <a:schemeClr val="bg1"/>
                </a:solidFill>
                <a:sym typeface="+mn-ea"/>
              </a:rPr>
              <a:t>）</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(1)</a:t>
            </a:r>
            <a:r>
              <a:rPr lang="zh-CN" altLang="en-US" sz="2400" dirty="0">
                <a:solidFill>
                  <a:schemeClr val="bg1"/>
                </a:solidFill>
                <a:sym typeface="+mn-ea"/>
              </a:rPr>
              <a:t>一国的经济总量或总产出水平</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(2)</a:t>
            </a:r>
            <a:r>
              <a:rPr lang="zh-CN" altLang="en-US" sz="2400" dirty="0">
                <a:solidFill>
                  <a:schemeClr val="bg1"/>
                </a:solidFill>
                <a:sym typeface="+mn-ea"/>
              </a:rPr>
              <a:t>汇率水平</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(3)</a:t>
            </a:r>
            <a:r>
              <a:rPr lang="zh-CN" altLang="en-US" sz="2400" dirty="0">
                <a:solidFill>
                  <a:schemeClr val="bg1"/>
                </a:solidFill>
                <a:sym typeface="+mn-ea"/>
              </a:rPr>
              <a:t>国际市场商品的供给情况和价格水平的高低</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9446895" cy="6369685"/>
          </a:xfrm>
          <a:prstGeom prst="rect">
            <a:avLst/>
          </a:prstGeom>
          <a:noFill/>
        </p:spPr>
        <p:txBody>
          <a:bodyPr wrap="square" rtlCol="0" anchor="t">
            <a:spAutoFit/>
          </a:bodyPr>
          <a:p>
            <a:pPr algn="l">
              <a:buClrTx/>
              <a:buSzTx/>
              <a:buFontTx/>
            </a:pPr>
            <a:r>
              <a:rPr lang="zh-CN" altLang="en-US" sz="2400" dirty="0">
                <a:solidFill>
                  <a:schemeClr val="bg1"/>
                </a:solidFill>
                <a:sym typeface="+mn-ea"/>
              </a:rPr>
              <a:t>二、国际贸易政策</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2</a:t>
            </a:r>
            <a:r>
              <a:rPr lang="zh-CN" altLang="en-US" sz="2400" dirty="0">
                <a:solidFill>
                  <a:schemeClr val="bg1"/>
                </a:solidFill>
                <a:sym typeface="+mn-ea"/>
              </a:rPr>
              <a:t>个考点</a:t>
            </a:r>
            <a:r>
              <a:rPr lang="en-US" altLang="zh-CN" sz="2400" dirty="0">
                <a:solidFill>
                  <a:schemeClr val="bg1"/>
                </a:solidFill>
                <a:sym typeface="+mn-ea"/>
              </a:rPr>
              <a:t>)</a:t>
            </a:r>
            <a:endParaRPr lang="en-US" altLang="zh-CN" sz="2400" dirty="0">
              <a:solidFill>
                <a:schemeClr val="bg1"/>
              </a:solidFill>
              <a:sym typeface="+mn-ea"/>
            </a:endParaRPr>
          </a:p>
          <a:p>
            <a:pPr algn="l">
              <a:buClrTx/>
              <a:buSzTx/>
              <a:buFontTx/>
            </a:pPr>
            <a:r>
              <a:rPr lang="zh-CN" altLang="en-US" sz="2400" dirty="0">
                <a:solidFill>
                  <a:schemeClr val="bg1"/>
                </a:solidFill>
                <a:sym typeface="+mn-ea"/>
              </a:rPr>
              <a:t>【考点一】政府对</a:t>
            </a:r>
            <a:r>
              <a:rPr lang="zh-CN" altLang="en-US" sz="2400" dirty="0">
                <a:solidFill>
                  <a:schemeClr val="bg1"/>
                </a:solidFill>
                <a:sym typeface="+mn-ea"/>
              </a:rPr>
              <a:t>国际贸易干预的目的及手段</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目的：保护国内产业、维护本国经济增长和国际收支平衡。</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关税措施</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限制进口                        进口配额           技术标准</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手段                        非</a:t>
            </a:r>
            <a:r>
              <a:rPr lang="zh-CN" altLang="en-US" sz="2400" dirty="0">
                <a:solidFill>
                  <a:schemeClr val="bg1"/>
                </a:solidFill>
                <a:sym typeface="+mn-ea"/>
              </a:rPr>
              <a:t>关税措施   自愿出口限制    卫生检疫标准</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鼓励出口         补贴</a:t>
            </a:r>
            <a:r>
              <a:rPr lang="zh-CN" altLang="en-US" sz="2400" dirty="0">
                <a:solidFill>
                  <a:schemeClr val="bg1"/>
                </a:solidFill>
                <a:sym typeface="+mn-ea"/>
              </a:rPr>
              <a:t>        歧视性公共采购</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直接补贴    间接补贴</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cxnSp>
        <p:nvCxnSpPr>
          <p:cNvPr id="2" name="直接箭头连接符 1"/>
          <p:cNvCxnSpPr/>
          <p:nvPr/>
        </p:nvCxnSpPr>
        <p:spPr>
          <a:xfrm flipV="1">
            <a:off x="2058035" y="3273425"/>
            <a:ext cx="480060" cy="4375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a:off x="2001520" y="3724910"/>
            <a:ext cx="521970" cy="3949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左大括号 8"/>
          <p:cNvSpPr/>
          <p:nvPr/>
        </p:nvSpPr>
        <p:spPr>
          <a:xfrm>
            <a:off x="3851910" y="2666365"/>
            <a:ext cx="127000" cy="104457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10" name="左大括号 9"/>
          <p:cNvSpPr/>
          <p:nvPr/>
        </p:nvSpPr>
        <p:spPr>
          <a:xfrm>
            <a:off x="5615940" y="3273425"/>
            <a:ext cx="127000" cy="104457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cxnSp>
        <p:nvCxnSpPr>
          <p:cNvPr id="14" name="直接箭头连接符 13"/>
          <p:cNvCxnSpPr/>
          <p:nvPr/>
        </p:nvCxnSpPr>
        <p:spPr>
          <a:xfrm>
            <a:off x="3850005" y="4134485"/>
            <a:ext cx="663575" cy="139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H="1">
            <a:off x="3963035" y="4317365"/>
            <a:ext cx="705485" cy="70612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直接箭头连接符 15"/>
          <p:cNvCxnSpPr/>
          <p:nvPr/>
        </p:nvCxnSpPr>
        <p:spPr>
          <a:xfrm>
            <a:off x="4682490" y="4359910"/>
            <a:ext cx="663575" cy="69151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7847330"/>
          </a:xfrm>
          <a:prstGeom prst="rect">
            <a:avLst/>
          </a:prstGeom>
          <a:noFill/>
        </p:spPr>
        <p:txBody>
          <a:bodyPr wrap="square" rtlCol="0" anchor="t">
            <a:spAutoFit/>
          </a:bodyPr>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【考点二】倾销的界定和反倾销措施分析</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t>
            </a:r>
            <a:r>
              <a:rPr lang="en-US" altLang="zh-CN" sz="2400" dirty="0">
                <a:solidFill>
                  <a:schemeClr val="bg1"/>
                </a:solidFill>
                <a:sym typeface="+mn-ea"/>
              </a:rPr>
              <a:t>1</a:t>
            </a:r>
            <a:r>
              <a:rPr lang="zh-CN" altLang="en-US" sz="2400" dirty="0">
                <a:solidFill>
                  <a:schemeClr val="bg1"/>
                </a:solidFill>
                <a:sym typeface="+mn-ea"/>
              </a:rPr>
              <a:t>）倾销的概念：是指出口商以低于</a:t>
            </a:r>
            <a:r>
              <a:rPr lang="zh-CN" altLang="en-US" sz="2400" dirty="0">
                <a:solidFill>
                  <a:srgbClr val="FFC000"/>
                </a:solidFill>
                <a:sym typeface="+mn-ea"/>
              </a:rPr>
              <a:t>正常价值</a:t>
            </a:r>
            <a:r>
              <a:rPr lang="zh-CN" altLang="en-US" sz="2400" dirty="0">
                <a:solidFill>
                  <a:schemeClr val="bg1"/>
                </a:solidFill>
                <a:sym typeface="+mn-ea"/>
              </a:rPr>
              <a:t>的价格向进口国销售产品，并因此给进口国产业造成损害的行为。</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确定产品正常价值的标准：</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第一，原产国标准</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第二，第三国标准</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第三，按照同类产品在原产国的生产成本加合理销售费、管理费、一般费用和利润确定</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t>
            </a:r>
            <a:r>
              <a:rPr lang="en-US" altLang="zh-CN" sz="2400" dirty="0">
                <a:solidFill>
                  <a:schemeClr val="bg1"/>
                </a:solidFill>
                <a:sym typeface="+mn-ea"/>
              </a:rPr>
              <a:t>2</a:t>
            </a:r>
            <a:r>
              <a:rPr lang="zh-CN" altLang="en-US" sz="2400" dirty="0">
                <a:solidFill>
                  <a:schemeClr val="bg1"/>
                </a:solidFill>
                <a:sym typeface="+mn-ea"/>
              </a:rPr>
              <a:t>）</a:t>
            </a:r>
            <a:r>
              <a:rPr lang="zh-CN" altLang="en-US" sz="2400" dirty="0">
                <a:solidFill>
                  <a:schemeClr val="bg1"/>
                </a:solidFill>
                <a:sym typeface="+mn-ea"/>
              </a:rPr>
              <a:t>倾销的四种类型：</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掠夺性</a:t>
            </a:r>
            <a:r>
              <a:rPr lang="zh-CN" altLang="en-US" sz="2400" dirty="0">
                <a:solidFill>
                  <a:schemeClr val="bg1"/>
                </a:solidFill>
                <a:sym typeface="+mn-ea"/>
              </a:rPr>
              <a:t>倾销（短期</a:t>
            </a:r>
            <a:r>
              <a:rPr lang="zh-CN" altLang="en-US" sz="2400" dirty="0">
                <a:solidFill>
                  <a:schemeClr val="bg1"/>
                </a:solidFill>
                <a:sym typeface="+mn-ea"/>
              </a:rPr>
              <a:t>）</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持续性倾销（长期</a:t>
            </a:r>
            <a:r>
              <a:rPr lang="zh-CN" altLang="en-US" sz="2400" dirty="0">
                <a:solidFill>
                  <a:schemeClr val="bg1"/>
                </a:solidFill>
                <a:sym typeface="+mn-ea"/>
              </a:rPr>
              <a:t>）</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隐蔽性</a:t>
            </a:r>
            <a:r>
              <a:rPr lang="zh-CN" altLang="en-US" sz="2400" dirty="0">
                <a:solidFill>
                  <a:schemeClr val="bg1"/>
                </a:solidFill>
                <a:sym typeface="+mn-ea"/>
              </a:rPr>
              <a:t>倾销</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偶然性</a:t>
            </a:r>
            <a:r>
              <a:rPr lang="zh-CN" altLang="en-US" sz="2400" dirty="0">
                <a:solidFill>
                  <a:schemeClr val="bg1"/>
                </a:solidFill>
                <a:sym typeface="+mn-ea"/>
              </a:rPr>
              <a:t>倾销</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7847330"/>
          </a:xfrm>
          <a:prstGeom prst="rect">
            <a:avLst/>
          </a:prstGeom>
          <a:noFill/>
        </p:spPr>
        <p:txBody>
          <a:bodyPr wrap="square" rtlCol="0" anchor="t">
            <a:spAutoFit/>
          </a:bodyPr>
          <a:p>
            <a:pPr algn="l">
              <a:buClrTx/>
              <a:buSzTx/>
              <a:buFontTx/>
            </a:pPr>
            <a:r>
              <a:rPr lang="zh-CN" altLang="en-US" sz="2400" dirty="0">
                <a:solidFill>
                  <a:schemeClr val="bg1"/>
                </a:solidFill>
                <a:sym typeface="+mn-ea"/>
              </a:rPr>
              <a:t>（</a:t>
            </a:r>
            <a:r>
              <a:rPr lang="en-US" altLang="zh-CN" sz="2400" dirty="0">
                <a:solidFill>
                  <a:schemeClr val="bg1"/>
                </a:solidFill>
                <a:sym typeface="+mn-ea"/>
              </a:rPr>
              <a:t>3</a:t>
            </a:r>
            <a:r>
              <a:rPr lang="zh-CN" altLang="en-US" sz="2400" dirty="0">
                <a:solidFill>
                  <a:schemeClr val="bg1"/>
                </a:solidFill>
                <a:sym typeface="+mn-ea"/>
              </a:rPr>
              <a:t>）倾销的危害：    </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为倾销行为的国家</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                                倾销                           出口</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对进口国</a:t>
            </a:r>
            <a:r>
              <a:rPr lang="zh-CN" altLang="en-US" sz="2400" dirty="0">
                <a:solidFill>
                  <a:schemeClr val="bg1"/>
                </a:solidFill>
                <a:sym typeface="+mn-ea"/>
              </a:rPr>
              <a:t>而言</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对出口国而言</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对第三国</a:t>
            </a:r>
            <a:r>
              <a:rPr lang="zh-CN" altLang="en-US" sz="2400" dirty="0">
                <a:solidFill>
                  <a:schemeClr val="bg1"/>
                </a:solidFill>
                <a:sym typeface="+mn-ea"/>
              </a:rPr>
              <a:t>而言</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t>
            </a:r>
            <a:r>
              <a:rPr lang="en-US" altLang="zh-CN" sz="2400" dirty="0">
                <a:solidFill>
                  <a:schemeClr val="bg1"/>
                </a:solidFill>
                <a:sym typeface="+mn-ea"/>
              </a:rPr>
              <a:t>4</a:t>
            </a:r>
            <a:r>
              <a:rPr lang="zh-CN" altLang="en-US" sz="2400" dirty="0">
                <a:solidFill>
                  <a:schemeClr val="bg1"/>
                </a:solidFill>
                <a:sym typeface="+mn-ea"/>
              </a:rPr>
              <a:t>）</a:t>
            </a:r>
            <a:r>
              <a:rPr lang="zh-CN" altLang="en-US" sz="2400" dirty="0">
                <a:solidFill>
                  <a:schemeClr val="bg1"/>
                </a:solidFill>
                <a:sym typeface="+mn-ea"/>
              </a:rPr>
              <a:t>反倾销措施的运用</a:t>
            </a:r>
            <a:r>
              <a:rPr lang="en-US" altLang="zh-CN" sz="2400" dirty="0">
                <a:solidFill>
                  <a:schemeClr val="bg1"/>
                </a:solidFill>
                <a:sym typeface="+mn-ea"/>
              </a:rPr>
              <a:t>——</a:t>
            </a:r>
            <a:r>
              <a:rPr lang="zh-CN" altLang="en-US" sz="2400" dirty="0">
                <a:solidFill>
                  <a:schemeClr val="bg1"/>
                </a:solidFill>
                <a:sym typeface="+mn-ea"/>
              </a:rPr>
              <a:t>反倾销税</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        </a:t>
            </a:r>
            <a:endParaRPr lang="zh-CN" altLang="en-US" sz="2400" dirty="0">
              <a:solidFill>
                <a:schemeClr val="bg1"/>
              </a:solidFill>
              <a:sym typeface="+mn-ea"/>
            </a:endParaRPr>
          </a:p>
        </p:txBody>
      </p:sp>
      <p:sp>
        <p:nvSpPr>
          <p:cNvPr id="2" name="圆角矩形 1"/>
          <p:cNvSpPr/>
          <p:nvPr/>
        </p:nvSpPr>
        <p:spPr>
          <a:xfrm>
            <a:off x="2241550" y="3555365"/>
            <a:ext cx="1367790" cy="9391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dirty="0">
                <a:solidFill>
                  <a:schemeClr val="bg1"/>
                </a:solidFill>
                <a:sym typeface="+mn-ea"/>
              </a:rPr>
              <a:t>出口国</a:t>
            </a:r>
            <a:endParaRPr lang="zh-CN" altLang="en-US"/>
          </a:p>
        </p:txBody>
      </p:sp>
      <p:sp>
        <p:nvSpPr>
          <p:cNvPr id="8" name="圆角矩形 7"/>
          <p:cNvSpPr/>
          <p:nvPr/>
        </p:nvSpPr>
        <p:spPr>
          <a:xfrm>
            <a:off x="5099050" y="3555365"/>
            <a:ext cx="1311910" cy="9391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进口国 </a:t>
            </a:r>
            <a:endParaRPr lang="zh-CN" altLang="en-US"/>
          </a:p>
        </p:txBody>
      </p:sp>
      <p:sp>
        <p:nvSpPr>
          <p:cNvPr id="9" name="圆角矩形 8"/>
          <p:cNvSpPr/>
          <p:nvPr/>
        </p:nvSpPr>
        <p:spPr>
          <a:xfrm>
            <a:off x="7900670" y="3555365"/>
            <a:ext cx="1213485" cy="93091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a:t>第三国</a:t>
            </a:r>
            <a:endParaRPr lang="zh-CN" altLang="en-US"/>
          </a:p>
        </p:txBody>
      </p:sp>
      <p:cxnSp>
        <p:nvCxnSpPr>
          <p:cNvPr id="10" name="直接箭头连接符 9"/>
          <p:cNvCxnSpPr>
            <a:stCxn id="2" idx="3"/>
            <a:endCxn id="8" idx="1"/>
          </p:cNvCxnSpPr>
          <p:nvPr/>
        </p:nvCxnSpPr>
        <p:spPr>
          <a:xfrm>
            <a:off x="3609340" y="4025265"/>
            <a:ext cx="148971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直接箭头连接符 13"/>
          <p:cNvCxnSpPr>
            <a:stCxn id="9" idx="1"/>
            <a:endCxn id="8" idx="3"/>
          </p:cNvCxnSpPr>
          <p:nvPr/>
        </p:nvCxnSpPr>
        <p:spPr>
          <a:xfrm flipH="1">
            <a:off x="6410960" y="4020820"/>
            <a:ext cx="1489710" cy="44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直接箭头连接符 14"/>
          <p:cNvCxnSpPr/>
          <p:nvPr/>
        </p:nvCxnSpPr>
        <p:spPr>
          <a:xfrm flipH="1">
            <a:off x="3609340" y="3259455"/>
            <a:ext cx="549910" cy="3384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215" y="953770"/>
            <a:ext cx="7802880" cy="5631180"/>
          </a:xfrm>
          <a:prstGeom prst="rect">
            <a:avLst/>
          </a:prstGeom>
          <a:noFill/>
        </p:spPr>
        <p:txBody>
          <a:bodyPr wrap="square" rtlCol="0" anchor="t">
            <a:spAutoFit/>
          </a:bodyPr>
          <a:p>
            <a:pPr algn="ctr">
              <a:buClrTx/>
              <a:buSzTx/>
              <a:buFontTx/>
            </a:pPr>
            <a:r>
              <a:rPr lang="zh-CN" altLang="en-US" sz="2400" dirty="0">
                <a:solidFill>
                  <a:schemeClr val="bg1"/>
                </a:solidFill>
                <a:sym typeface="+mn-ea"/>
              </a:rPr>
              <a:t>本章习题</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一、单选</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1</a:t>
            </a:r>
            <a:r>
              <a:rPr lang="zh-CN" altLang="en-US" sz="2400" dirty="0">
                <a:solidFill>
                  <a:schemeClr val="bg1"/>
                </a:solidFill>
                <a:sym typeface="+mn-ea"/>
              </a:rPr>
              <a:t>、用于解释相似资源储备国家之间和同类工业品之间的双向贸易现象的规模经济贸易理论是由(   )提出的。A．英国经济学家亚当·斯密</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B．英国经济学家大卫．李嘉图</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C．瑞典经济学家赫克歇尔和俄林</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D．美国经济学家克鲁格曼</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2</a:t>
            </a:r>
            <a:r>
              <a:rPr lang="zh-CN" altLang="en-US" sz="2400" dirty="0">
                <a:solidFill>
                  <a:schemeClr val="bg1"/>
                </a:solidFill>
                <a:sym typeface="+mn-ea"/>
              </a:rPr>
              <a:t>、</a:t>
            </a:r>
            <a:r>
              <a:rPr lang="zh-CN" altLang="en-US" sz="2400" dirty="0">
                <a:solidFill>
                  <a:schemeClr val="bg1"/>
                </a:solidFill>
                <a:sym typeface="+mn-ea"/>
              </a:rPr>
              <a:t>国际贸易理论中，能解释相似资源储备国家或地区之间、同类工业品之间的双向贸易现象的理论是(   )。</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A．克鲁格曼的规模经济贸易理论</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B．斯密的绝对优势理论</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C．李嘉图的比较优势理论</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D．赫克歇尔-俄林的要素禀赋理论</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215" y="953770"/>
            <a:ext cx="7802880" cy="4892675"/>
          </a:xfrm>
          <a:prstGeom prst="rect">
            <a:avLst/>
          </a:prstGeom>
          <a:noFill/>
        </p:spPr>
        <p:txBody>
          <a:bodyPr wrap="square" rtlCol="0" anchor="t">
            <a:spAutoFit/>
          </a:bodyPr>
          <a:p>
            <a:pPr algn="l">
              <a:buClrTx/>
              <a:buSzTx/>
              <a:buFontTx/>
            </a:pPr>
            <a:r>
              <a:rPr lang="en-US" altLang="zh-CN" sz="2400" dirty="0">
                <a:solidFill>
                  <a:schemeClr val="bg1"/>
                </a:solidFill>
                <a:sym typeface="+mn-ea"/>
              </a:rPr>
              <a:t>3</a:t>
            </a:r>
            <a:r>
              <a:rPr lang="zh-CN" altLang="en-US" sz="2400" dirty="0">
                <a:solidFill>
                  <a:schemeClr val="bg1"/>
                </a:solidFill>
                <a:sym typeface="+mn-ea"/>
              </a:rPr>
              <a:t>、政府鼓励增加出口的主要措施是(    )。</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A．提高外贸企业职工工资</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B．反倾销</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C．实施出口配额</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D．增加出口补贴</a:t>
            </a:r>
            <a:endParaRPr lang="zh-CN" altLang="en-US" sz="2400" dirty="0">
              <a:solidFill>
                <a:schemeClr val="bg1"/>
              </a:solidFill>
              <a:sym typeface="+mn-ea"/>
            </a:endParaRPr>
          </a:p>
          <a:p>
            <a:pPr algn="l">
              <a:buClrTx/>
              <a:buSzTx/>
              <a:buFontTx/>
            </a:pPr>
            <a:r>
              <a:rPr lang="en-US" altLang="zh-CN" sz="2400" dirty="0">
                <a:solidFill>
                  <a:schemeClr val="bg1"/>
                </a:solidFill>
                <a:sym typeface="+mn-ea"/>
              </a:rPr>
              <a:t>4</a:t>
            </a:r>
            <a:r>
              <a:rPr lang="zh-CN" altLang="en-US" sz="2400" dirty="0">
                <a:solidFill>
                  <a:schemeClr val="bg1"/>
                </a:solidFill>
                <a:sym typeface="+mn-ea"/>
              </a:rPr>
              <a:t>、主张各国应当生产、出口密集使用本国丰裕要素的产品，进口需要密集使用本国稀缺要素的产品．这种国际贸易理论是(    )。</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A．绝对优势理论</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B．比较优势理论</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C．要素禀赋理论</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D．后发优势贸易理论</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tags/tag1.xml><?xml version="1.0" encoding="utf-8"?>
<p:tagLst xmlns:p="http://schemas.openxmlformats.org/presentationml/2006/main">
  <p:tag name="KSO_WM_UNIT_TABLE_BEAUTIFY" val="smartTable{898e7ce1-62b5-4301-9759-e0dcfb10da14}"/>
</p:tagLst>
</file>

<file path=ppt/tags/tag2.xml><?xml version="1.0" encoding="utf-8"?>
<p:tagLst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0</TotalTime>
  <Words>3097</Words>
  <Application>WPS 演示</Application>
  <PresentationFormat>自定义</PresentationFormat>
  <Paragraphs>270</Paragraphs>
  <Slides>15</Slides>
  <Notes>24</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15</vt:i4>
      </vt:variant>
    </vt:vector>
  </HeadingPairs>
  <TitlesOfParts>
    <vt:vector size="26" baseType="lpstr">
      <vt:lpstr>Arial</vt:lpstr>
      <vt:lpstr>宋体</vt:lpstr>
      <vt:lpstr>Wingdings</vt:lpstr>
      <vt:lpstr>Calibri</vt:lpstr>
      <vt:lpstr>华文新魏</vt:lpstr>
      <vt:lpstr>华文中宋</vt:lpstr>
      <vt:lpstr>Arial</vt:lpstr>
      <vt:lpstr>微软雅黑</vt:lpstr>
      <vt:lpstr>Arial Unicode MS</vt:lpstr>
      <vt:lpstr>等线</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210</cp:revision>
  <dcterms:created xsi:type="dcterms:W3CDTF">2017-05-13T03:05:00Z</dcterms:created>
  <dcterms:modified xsi:type="dcterms:W3CDTF">2020-06-11T01:36:09Z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