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373" r:id="rId5"/>
    <p:sldId id="374" r:id="rId6"/>
    <p:sldId id="375" r:id="rId7"/>
    <p:sldId id="376" r:id="rId8"/>
    <p:sldId id="377" r:id="rId9"/>
    <p:sldId id="378" r:id="rId10"/>
    <p:sldId id="384" r:id="rId11"/>
    <p:sldId id="385" r:id="rId12"/>
    <p:sldId id="386" r:id="rId13"/>
    <p:sldId id="387" r:id="rId14"/>
    <p:sldId id="388" r:id="rId15"/>
    <p:sldId id="379" r:id="rId16"/>
    <p:sldId id="380" r:id="rId17"/>
  </p:sldIdLst>
  <p:sldSz cx="12192000" cy="6858000"/>
  <p:notesSz cx="6858000" cy="91440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637" autoAdjust="0"/>
    <p:restoredTop sz="94660"/>
  </p:normalViewPr>
  <p:slideViewPr>
    <p:cSldViewPr snapToGrid="0" showGuides="1">
      <p:cViewPr varScale="1">
        <p:scale>
          <a:sx n="54" d="100"/>
          <a:sy n="54" d="100"/>
        </p:scale>
        <p:origin x="-108" y="-1518"/>
      </p:cViewPr>
      <p:guideLst>
        <p:guide orient="horz" pos="2471"/>
        <p:guide orient="horz" pos="967"/>
        <p:guide orient="horz" pos="4065"/>
        <p:guide pos="380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ags" Target="tags/tag2.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任意多边形: 形状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任意多边形: 形状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任意多边形: 形状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任意多边形: 形状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任意多边形: 形状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任意多边形: 形状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任意多边形: 形状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任意多边形: 形状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任意多边形: 形状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任意多边形: 形状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任意多边形: 形状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任意多边形: 形状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任意多边形: 形状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任意多边形: 形状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任意多边形: 形状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任意多边形: 形状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任意多边形: 形状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任意多边形: 形状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r>
              <a:rPr lang="en-US" altLang="zh-CN" sz="100" dirty="0" smtClean="0">
                <a:solidFill>
                  <a:prstClr val="white"/>
                </a:solidFill>
                <a:latin typeface="Calibri" panose="020F0502020204030204"/>
                <a:ea typeface="宋体" panose="02010600030101010101" pitchFamily="2" charset="-122"/>
              </a:rPr>
              <a:t>      </a:t>
            </a:r>
            <a:endParaRPr lang="en-US" altLang="zh-CN" sz="100" dirty="0">
              <a:solidFill>
                <a:prstClr val="white"/>
              </a:solidFill>
              <a:latin typeface="Calibri" panose="020F0502020204030204"/>
              <a:ea typeface="宋体" panose="02010600030101010101" pitchFamily="2" charset="-122"/>
            </a:endParaRPr>
          </a:p>
          <a:p>
            <a:r>
              <a:rPr lang="zh-CN" altLang="en-US" sz="100" dirty="0" smtClean="0">
                <a:solidFill>
                  <a:prstClr val="white"/>
                </a:solidFill>
                <a:latin typeface="Calibri" panose="020F0502020204030204"/>
                <a:ea typeface="宋体" panose="02010600030101010101" pitchFamily="2" charset="-122"/>
              </a:rPr>
              <a:t>字体下载：</a:t>
            </a:r>
            <a:r>
              <a:rPr lang="en-US" altLang="zh-CN" sz="100" dirty="0" smtClean="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任意多边形: 形状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任意多边形: 形状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任意多边形: 形状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任意多边形: 形状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任意多边形: 形状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1"/>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themeOverride" Target="../theme/themeOverride1.xml"/><Relationship Id="rId4" Type="http://schemas.openxmlformats.org/officeDocument/2006/relationships/image" Target="../media/image5.png"/><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2.xml"/><Relationship Id="rId2" Type="http://schemas.openxmlformats.org/officeDocument/2006/relationships/tags" Target="../tags/tag1.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1"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2" cstate="screen"/>
          <a:srcRect/>
          <a:stretch>
            <a:fillRect/>
          </a:stretch>
        </p:blipFill>
        <p:spPr/>
      </p:pic>
      <p:pic>
        <p:nvPicPr>
          <p:cNvPr id="21" name="图片占位符 20"/>
          <p:cNvPicPr>
            <a:picLocks noGrp="1" noChangeAspect="1"/>
          </p:cNvPicPr>
          <p:nvPr>
            <p:ph type="pic" sz="quarter" idx="10"/>
          </p:nvPr>
        </p:nvPicPr>
        <p:blipFill>
          <a:blip r:embed="rId3"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endPar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endParaRP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endParaRPr lang="zh-CN" altLang="en-US" sz="6000" dirty="0">
                <a:solidFill>
                  <a:schemeClr val="bg1"/>
                </a:solidFill>
              </a:endParaRPr>
            </a:p>
            <a:p>
              <a:pPr algn="ctr"/>
              <a:r>
                <a:rPr lang="zh-CN" altLang="en-US" sz="6000" dirty="0">
                  <a:solidFill>
                    <a:schemeClr val="bg1"/>
                  </a:solidFill>
                </a:rPr>
                <a:t>经济基础知识</a:t>
              </a:r>
              <a:endParaRPr lang="zh-CN" altLang="en-US" sz="6000" dirty="0">
                <a:solidFill>
                  <a:schemeClr val="bg1"/>
                </a:solidFill>
              </a:endParaRPr>
            </a:p>
          </p:txBody>
        </p:sp>
      </p:grpSp>
      <p:pic>
        <p:nvPicPr>
          <p:cNvPr id="8" name="图片 7" descr="123456"/>
          <p:cNvPicPr>
            <a:picLocks noChangeAspect="1"/>
          </p:cNvPicPr>
          <p:nvPr/>
        </p:nvPicPr>
        <p:blipFill>
          <a:blip r:embed="rId4"/>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endParaRPr lang="zh-CN" altLang="en-US" sz="3600" dirty="0">
              <a:solidFill>
                <a:schemeClr val="bg1"/>
              </a:solidFill>
              <a:latin typeface="华文中宋" panose="02010600040101010101" charset="-122"/>
              <a:ea typeface="华文中宋" panose="02010600040101010101" charset="-122"/>
              <a:cs typeface="华文中宋" panose="02010600040101010101" charset="-122"/>
            </a:endParaRPr>
          </a:p>
        </p:txBody>
      </p:sp>
    </p:spTree>
  </p:cSld>
  <p:clrMapOvr>
    <a:masterClrMapping/>
  </p:clrMapOvr>
  <mc:AlternateContent xmlns:mc="http://schemas.openxmlformats.org/markup-compatibility/2006">
    <mc:Choice xmlns:p14="http://schemas.microsoft.com/office/powerpoint/2010/main" Requires="p14">
      <p:transition spd="med" p14:dur="700" advTm="4000">
        <p:fade/>
      </p:transition>
    </mc:Choice>
    <mc:Fallback>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53770"/>
            <a:ext cx="7802880" cy="6000750"/>
          </a:xfrm>
          <a:prstGeom prst="rect">
            <a:avLst/>
          </a:prstGeom>
          <a:noFill/>
        </p:spPr>
        <p:txBody>
          <a:bodyPr wrap="square" rtlCol="0" anchor="t">
            <a:spAutoFit/>
          </a:bodyPr>
          <a:p>
            <a:pPr algn="l">
              <a:buClrTx/>
              <a:buSzTx/>
              <a:buFontTx/>
            </a:pPr>
            <a:r>
              <a:rPr lang="en-US" altLang="zh-CN" sz="2400" dirty="0">
                <a:solidFill>
                  <a:schemeClr val="bg1"/>
                </a:solidFill>
                <a:sym typeface="+mn-ea"/>
              </a:rPr>
              <a:t>5</a:t>
            </a:r>
            <a:r>
              <a:rPr lang="zh-CN" altLang="en-US" sz="2400" dirty="0">
                <a:solidFill>
                  <a:schemeClr val="bg1"/>
                </a:solidFill>
                <a:sym typeface="+mn-ea"/>
              </a:rPr>
              <a:t>、菲利普斯曲线表明工资增长与失业水平之间存在着（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A.正相关关系         B.负相关关系</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C.完全相关关系     D.不完全相关关系</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二、多项选择题</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a:t>
            </a:r>
            <a:r>
              <a:rPr lang="zh-CN" altLang="en-US" sz="2400" dirty="0">
                <a:solidFill>
                  <a:schemeClr val="bg1"/>
                </a:solidFill>
                <a:sym typeface="+mn-ea"/>
              </a:rPr>
              <a:t>下列关于价格总水平的说法正确的是（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A.价格总水平的变动与货币供给量的变化成正比</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B.价格总水平的变动与货币流通速度的变化成正比</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C.价格总水平的变动与总产出的变化成反比</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D.价格总水平的变动与货币供给量的变化成反比</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E.如果总需求增长快于总供给的增长，价格总水平就有可能上升</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53770"/>
            <a:ext cx="7802880" cy="5631180"/>
          </a:xfrm>
          <a:prstGeom prst="rect">
            <a:avLst/>
          </a:prstGeom>
          <a:noFill/>
        </p:spPr>
        <p:txBody>
          <a:bodyPr wrap="square" rtlCol="0" anchor="t">
            <a:spAutoFit/>
          </a:bodyPr>
          <a:p>
            <a:pPr algn="l">
              <a:buClrTx/>
              <a:buSzTx/>
              <a:buFontTx/>
            </a:pPr>
            <a:r>
              <a:rPr lang="en-US" altLang="zh-CN" sz="2400" dirty="0">
                <a:solidFill>
                  <a:schemeClr val="bg1"/>
                </a:solidFill>
                <a:sym typeface="+mn-ea"/>
              </a:rPr>
              <a:t>2</a:t>
            </a:r>
            <a:r>
              <a:rPr lang="zh-CN" altLang="en-US" sz="2400" dirty="0">
                <a:solidFill>
                  <a:schemeClr val="bg1"/>
                </a:solidFill>
                <a:sym typeface="+mn-ea"/>
              </a:rPr>
              <a:t>、下列失业类型中，属于自愿失业的是（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A.需求不足性失业    B.摩擦性失业</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C.隐性失业              D.周期性失业</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E.结构性失业</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3</a:t>
            </a:r>
            <a:r>
              <a:rPr lang="zh-CN" altLang="en-US" sz="2400" dirty="0">
                <a:solidFill>
                  <a:schemeClr val="bg1"/>
                </a:solidFill>
                <a:sym typeface="+mn-ea"/>
              </a:rPr>
              <a:t>、关于奥肯定律的含义和作用的说法，正确的有（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A.奥肯定律揭示了通货膨胀和失业之间的关系</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B.奥肯定律揭示了经济增长和失业之间的关系</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C.奥肯定律的政策含义是政府应当把促进经济增长作为增加就业或降低失业的主要途径</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D.奥肯定律揭示了经济增长和财政收入之间的关系</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E.奥肯定律揭示了经济增长和国际资本流动之间的关系</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53770"/>
            <a:ext cx="7802880" cy="5262245"/>
          </a:xfrm>
          <a:prstGeom prst="rect">
            <a:avLst/>
          </a:prstGeom>
          <a:noFill/>
        </p:spPr>
        <p:txBody>
          <a:bodyPr wrap="square" rtlCol="0" anchor="t">
            <a:spAutoFit/>
          </a:bodyPr>
          <a:p>
            <a:pPr algn="l">
              <a:buClrTx/>
              <a:buSzTx/>
              <a:buFontTx/>
            </a:pPr>
            <a:r>
              <a:rPr lang="en-US" altLang="zh-CN" sz="2400" dirty="0">
                <a:solidFill>
                  <a:schemeClr val="bg1"/>
                </a:solidFill>
                <a:sym typeface="+mn-ea"/>
              </a:rPr>
              <a:t>4</a:t>
            </a:r>
            <a:r>
              <a:rPr lang="zh-CN" altLang="en-US" sz="2400" dirty="0">
                <a:solidFill>
                  <a:schemeClr val="bg1"/>
                </a:solidFill>
                <a:sym typeface="+mn-ea"/>
              </a:rPr>
              <a:t>、关于就业和失业的说法，正确的有（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A.失业是指有劳动能力并愿意就业但在目前没有从事有报酬或者收入的工作的现象</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B.努力扩大就业减少失业，是提高人民生活水平的重要途径</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C.促进经济增长是增加就业的主要途径</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D.如果第三产业在GDP中所占比例较大，则就业弹性较高</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E.解决自愿失业是宏观经济调控的重点</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endPar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endParaRP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p>
            <a:pPr algn="ctr"/>
            <a:r>
              <a:rPr lang="zh-CN" altLang="en-US" sz="2800"/>
              <a:t>第十章  国际贸易理论</a:t>
            </a:r>
            <a:endParaRPr lang="zh-CN" altLang="en-US" sz="2800"/>
          </a:p>
        </p:txBody>
      </p:sp>
      <p:sp>
        <p:nvSpPr>
          <p:cNvPr id="7" name="文本框 6"/>
          <p:cNvSpPr txBox="1"/>
          <p:nvPr/>
        </p:nvSpPr>
        <p:spPr>
          <a:xfrm>
            <a:off x="691515" y="2158365"/>
            <a:ext cx="8541385" cy="3692525"/>
          </a:xfrm>
          <a:prstGeom prst="rect">
            <a:avLst/>
          </a:prstGeom>
          <a:noFill/>
        </p:spPr>
        <p:txBody>
          <a:bodyPr wrap="square" rtlCol="0" anchor="t">
            <a:spAutoFit/>
          </a:bodyPr>
          <a:p>
            <a:r>
              <a:rPr lang="zh-CN" altLang="en-US" sz="2400" dirty="0">
                <a:solidFill>
                  <a:schemeClr val="bg1"/>
                </a:solidFill>
                <a:sym typeface="+mn-ea"/>
              </a:rPr>
              <a:t>        </a:t>
            </a:r>
            <a:endParaRPr lang="en-US" altLang="zh-CN" sz="2400" dirty="0">
              <a:solidFill>
                <a:schemeClr val="bg1"/>
              </a:solidFill>
              <a:sym typeface="+mn-ea"/>
            </a:endParaRPr>
          </a:p>
          <a:p>
            <a:endParaRPr lang="zh-CN" altLang="en-US" sz="2400" dirty="0">
              <a:solidFill>
                <a:schemeClr val="bg1"/>
              </a:solidFill>
              <a:sym typeface="+mn-ea"/>
            </a:endParaRPr>
          </a:p>
          <a:p>
            <a:r>
              <a:rPr lang="zh-CN" altLang="en-US" sz="2400" dirty="0">
                <a:solidFill>
                  <a:schemeClr val="bg1"/>
                </a:solidFill>
                <a:sym typeface="+mn-ea"/>
              </a:rPr>
              <a:t>国     国际贸易理论</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r>
              <a:rPr lang="zh-CN" altLang="en-US" sz="2400" dirty="0">
                <a:solidFill>
                  <a:schemeClr val="bg1"/>
                </a:solidFill>
                <a:sym typeface="+mn-ea"/>
              </a:rPr>
              <a:t>际</a:t>
            </a:r>
            <a:r>
              <a:rPr lang="zh-CN" altLang="en-US" sz="2400" dirty="0">
                <a:solidFill>
                  <a:schemeClr val="bg1"/>
                </a:solidFill>
                <a:sym typeface="+mn-ea"/>
              </a:rPr>
              <a:t>      </a:t>
            </a:r>
            <a:endParaRPr lang="en-US" altLang="zh-CN" sz="2400" dirty="0">
              <a:solidFill>
                <a:schemeClr val="bg1"/>
              </a:solidFill>
              <a:sym typeface="+mn-ea"/>
            </a:endParaRPr>
          </a:p>
          <a:p>
            <a:r>
              <a:rPr lang="zh-CN" altLang="en-US" sz="2400" dirty="0">
                <a:solidFill>
                  <a:schemeClr val="bg1"/>
                </a:solidFill>
                <a:sym typeface="+mn-ea"/>
              </a:rPr>
              <a:t>贸     </a:t>
            </a:r>
            <a:endParaRPr lang="zh-CN" altLang="en-US" sz="2400" dirty="0">
              <a:solidFill>
                <a:schemeClr val="bg1"/>
              </a:solidFill>
              <a:sym typeface="+mn-ea"/>
            </a:endParaRPr>
          </a:p>
          <a:p>
            <a:r>
              <a:rPr lang="zh-CN" altLang="en-US" sz="2400" dirty="0">
                <a:solidFill>
                  <a:schemeClr val="bg1"/>
                </a:solidFill>
                <a:sym typeface="+mn-ea"/>
              </a:rPr>
              <a:t>易</a:t>
            </a:r>
            <a:endParaRPr lang="zh-CN" altLang="en-US" sz="2400" dirty="0">
              <a:solidFill>
                <a:schemeClr val="bg1"/>
              </a:solidFill>
              <a:sym typeface="+mn-ea"/>
            </a:endParaRPr>
          </a:p>
          <a:p>
            <a:r>
              <a:rPr lang="zh-CN" altLang="en-US" sz="2400" dirty="0">
                <a:solidFill>
                  <a:schemeClr val="bg1"/>
                </a:solidFill>
                <a:sym typeface="+mn-ea"/>
              </a:rPr>
              <a:t>理      国际贸易政策</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endParaRPr lang="zh-CN" altLang="en-US" sz="2400" dirty="0">
              <a:solidFill>
                <a:schemeClr val="bg1"/>
              </a:solidFill>
              <a:sym typeface="+mn-ea"/>
            </a:endParaRPr>
          </a:p>
          <a:p>
            <a:r>
              <a:rPr lang="zh-CN" altLang="en-US" dirty="0">
                <a:solidFill>
                  <a:schemeClr val="bg1"/>
                </a:solidFill>
                <a:sym typeface="+mn-ea"/>
              </a:rPr>
              <a:t>                </a:t>
            </a:r>
            <a:endParaRPr lang="zh-CN" altLang="en-US" dirty="0">
              <a:solidFill>
                <a:schemeClr val="bg1"/>
              </a:solidFill>
              <a:sym typeface="+mn-ea"/>
            </a:endParaRPr>
          </a:p>
        </p:txBody>
      </p:sp>
      <p:sp>
        <p:nvSpPr>
          <p:cNvPr id="10" name="左大括号 9"/>
          <p:cNvSpPr/>
          <p:nvPr/>
        </p:nvSpPr>
        <p:spPr>
          <a:xfrm>
            <a:off x="1238885" y="2967355"/>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4154170"/>
          </a:xfrm>
          <a:prstGeom prst="rect">
            <a:avLst/>
          </a:prstGeom>
          <a:noFill/>
        </p:spPr>
        <p:txBody>
          <a:bodyPr wrap="square" rtlCol="0" anchor="t">
            <a:spAutoFit/>
          </a:bodyPr>
          <a:p>
            <a:pPr algn="l">
              <a:buClrTx/>
              <a:buSzTx/>
              <a:buFontTx/>
            </a:pPr>
            <a:r>
              <a:rPr lang="zh-CN" altLang="en-US" sz="2400" dirty="0">
                <a:solidFill>
                  <a:schemeClr val="bg1"/>
                </a:solidFill>
                <a:sym typeface="+mn-ea"/>
              </a:rPr>
              <a:t>一、</a:t>
            </a:r>
            <a:r>
              <a:rPr lang="zh-CN" altLang="en-US" sz="2400" dirty="0">
                <a:solidFill>
                  <a:schemeClr val="bg1"/>
                </a:solidFill>
                <a:sym typeface="+mn-ea"/>
              </a:rPr>
              <a:t> 国际贸易理论</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endParaRPr lang="en-US" altLang="zh-CN" sz="2400" dirty="0">
              <a:solidFill>
                <a:schemeClr val="bg1"/>
              </a:solidFill>
              <a:sym typeface="+mn-ea"/>
            </a:endParaRPr>
          </a:p>
          <a:p>
            <a:pPr algn="l">
              <a:buClrTx/>
              <a:buSzTx/>
              <a:buFontTx/>
            </a:pPr>
            <a:r>
              <a:rPr lang="zh-CN" altLang="en-US" sz="2400" dirty="0">
                <a:solidFill>
                  <a:schemeClr val="bg1"/>
                </a:solidFill>
                <a:sym typeface="+mn-ea"/>
              </a:rPr>
              <a:t>【考点一】</a:t>
            </a:r>
            <a:r>
              <a:rPr lang="zh-CN" altLang="en-US" sz="2400" dirty="0">
                <a:solidFill>
                  <a:schemeClr val="bg1"/>
                </a:solidFill>
                <a:sym typeface="+mn-ea"/>
              </a:rPr>
              <a:t>国际贸易理论的演变</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graphicFrame>
        <p:nvGraphicFramePr>
          <p:cNvPr id="2" name="表格 1"/>
          <p:cNvGraphicFramePr/>
          <p:nvPr>
            <p:custDataLst>
              <p:tags r:id="rId2"/>
            </p:custDataLst>
          </p:nvPr>
        </p:nvGraphicFramePr>
        <p:xfrm>
          <a:off x="1391920" y="1855470"/>
          <a:ext cx="8982075" cy="2540000"/>
        </p:xfrm>
        <a:graphic>
          <a:graphicData uri="http://schemas.openxmlformats.org/drawingml/2006/table">
            <a:tbl>
              <a:tblPr firstRow="1" bandRow="1">
                <a:tableStyleId>{5C22544A-7EE6-4342-B048-85BDC9FD1C3A}</a:tableStyleId>
              </a:tblPr>
              <a:tblGrid>
                <a:gridCol w="2994025"/>
                <a:gridCol w="2994025"/>
                <a:gridCol w="2994025"/>
              </a:tblGrid>
              <a:tr h="508000">
                <a:tc>
                  <a:txBody>
                    <a:bodyPr/>
                    <a:p>
                      <a:pPr>
                        <a:buNone/>
                      </a:pPr>
                      <a:r>
                        <a:rPr lang="zh-CN" altLang="en-US"/>
                        <a:t>理论名称</a:t>
                      </a:r>
                      <a:endParaRPr lang="zh-CN" altLang="en-US"/>
                    </a:p>
                  </a:txBody>
                  <a:tcPr/>
                </a:tc>
                <a:tc>
                  <a:txBody>
                    <a:bodyPr/>
                    <a:p>
                      <a:pPr>
                        <a:buNone/>
                      </a:pPr>
                      <a:r>
                        <a:rPr lang="zh-CN" altLang="en-US"/>
                        <a:t>代表人物</a:t>
                      </a:r>
                      <a:endParaRPr lang="zh-CN" altLang="en-US"/>
                    </a:p>
                  </a:txBody>
                  <a:tcPr/>
                </a:tc>
                <a:tc>
                  <a:txBody>
                    <a:bodyPr/>
                    <a:p>
                      <a:pPr>
                        <a:buNone/>
                      </a:pPr>
                      <a:r>
                        <a:rPr lang="zh-CN" altLang="en-US"/>
                        <a:t>内容</a:t>
                      </a:r>
                      <a:endParaRPr lang="zh-CN" altLang="en-US"/>
                    </a:p>
                  </a:txBody>
                  <a:tcPr/>
                </a:tc>
              </a:tr>
              <a:tr h="508000">
                <a:tc>
                  <a:txBody>
                    <a:bodyPr/>
                    <a:p>
                      <a:pPr>
                        <a:buNone/>
                      </a:pPr>
                      <a:r>
                        <a:rPr lang="zh-CN" altLang="en-US"/>
                        <a:t>绝对优势理论</a:t>
                      </a:r>
                      <a:endParaRPr lang="zh-CN" altLang="en-US"/>
                    </a:p>
                  </a:txBody>
                  <a:tcPr/>
                </a:tc>
                <a:tc>
                  <a:txBody>
                    <a:bodyPr/>
                    <a:p>
                      <a:pPr>
                        <a:buNone/>
                      </a:pPr>
                      <a:endParaRPr lang="zh-CN" altLang="en-US"/>
                    </a:p>
                  </a:txBody>
                  <a:tcPr/>
                </a:tc>
                <a:tc>
                  <a:txBody>
                    <a:bodyPr/>
                    <a:p>
                      <a:pPr>
                        <a:buNone/>
                      </a:pPr>
                      <a:endParaRPr lang="zh-CN" altLang="en-US"/>
                    </a:p>
                  </a:txBody>
                  <a:tcPr/>
                </a:tc>
              </a:tr>
              <a:tr h="508000">
                <a:tc>
                  <a:txBody>
                    <a:bodyPr/>
                    <a:p>
                      <a:pPr>
                        <a:buNone/>
                      </a:pPr>
                      <a:r>
                        <a:rPr lang="zh-CN" altLang="en-US"/>
                        <a:t>比较优势理论</a:t>
                      </a:r>
                      <a:endParaRPr lang="zh-CN" altLang="en-US"/>
                    </a:p>
                  </a:txBody>
                  <a:tcPr/>
                </a:tc>
                <a:tc>
                  <a:txBody>
                    <a:bodyPr/>
                    <a:p>
                      <a:pPr>
                        <a:buNone/>
                      </a:pPr>
                      <a:endParaRPr lang="zh-CN" altLang="en-US"/>
                    </a:p>
                  </a:txBody>
                  <a:tcPr/>
                </a:tc>
                <a:tc>
                  <a:txBody>
                    <a:bodyPr/>
                    <a:p>
                      <a:pPr>
                        <a:buNone/>
                      </a:pPr>
                      <a:endParaRPr lang="zh-CN" altLang="en-US"/>
                    </a:p>
                  </a:txBody>
                  <a:tcPr/>
                </a:tc>
              </a:tr>
              <a:tr h="508000">
                <a:tc>
                  <a:txBody>
                    <a:bodyPr/>
                    <a:p>
                      <a:pPr>
                        <a:buNone/>
                      </a:pPr>
                      <a:r>
                        <a:rPr lang="zh-CN" altLang="en-US"/>
                        <a:t>赫</a:t>
                      </a:r>
                      <a:r>
                        <a:rPr lang="en-US" altLang="zh-CN"/>
                        <a:t>—</a:t>
                      </a:r>
                      <a:r>
                        <a:rPr lang="zh-CN" altLang="en-US"/>
                        <a:t>俄理论</a:t>
                      </a:r>
                      <a:endParaRPr lang="zh-CN" altLang="en-US"/>
                    </a:p>
                  </a:txBody>
                  <a:tcPr/>
                </a:tc>
                <a:tc>
                  <a:txBody>
                    <a:bodyPr/>
                    <a:p>
                      <a:pPr>
                        <a:buNone/>
                      </a:pPr>
                      <a:endParaRPr lang="zh-CN" altLang="en-US"/>
                    </a:p>
                  </a:txBody>
                  <a:tcPr/>
                </a:tc>
                <a:tc>
                  <a:txBody>
                    <a:bodyPr/>
                    <a:p>
                      <a:pPr>
                        <a:buNone/>
                      </a:pPr>
                      <a:endParaRPr lang="zh-CN" altLang="en-US"/>
                    </a:p>
                  </a:txBody>
                  <a:tcPr/>
                </a:tc>
              </a:tr>
              <a:tr h="508000">
                <a:tc>
                  <a:txBody>
                    <a:bodyPr/>
                    <a:p>
                      <a:pPr>
                        <a:buNone/>
                      </a:pPr>
                      <a:r>
                        <a:rPr lang="zh-CN" altLang="en-US"/>
                        <a:t>规模经济贸易理论</a:t>
                      </a:r>
                      <a:endParaRPr lang="zh-CN" altLang="en-US"/>
                    </a:p>
                  </a:txBody>
                  <a:tcPr/>
                </a:tc>
                <a:tc>
                  <a:txBody>
                    <a:bodyPr/>
                    <a:p>
                      <a:pPr>
                        <a:buNone/>
                      </a:pPr>
                      <a:endParaRPr lang="zh-CN" altLang="en-US"/>
                    </a:p>
                  </a:txBody>
                  <a:tcPr/>
                </a:tc>
                <a:tc>
                  <a:txBody>
                    <a:bodyPr/>
                    <a:p>
                      <a:pPr>
                        <a:buNone/>
                      </a:pPr>
                      <a:endParaRPr lang="zh-CN" altLang="en-US"/>
                    </a:p>
                  </a:txBody>
                  <a:tcPr/>
                </a:tc>
              </a:tr>
            </a:tbl>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endPar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endParaRP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p>
            <a:pPr algn="ctr"/>
            <a:r>
              <a:rPr lang="zh-CN" altLang="en-US" sz="2800"/>
              <a:t>第九章  价格总水平和就业、失业</a:t>
            </a:r>
            <a:endParaRPr lang="zh-CN" altLang="en-US" sz="2800"/>
          </a:p>
        </p:txBody>
      </p:sp>
      <p:sp>
        <p:nvSpPr>
          <p:cNvPr id="7" name="文本框 6"/>
          <p:cNvSpPr txBox="1"/>
          <p:nvPr/>
        </p:nvSpPr>
        <p:spPr>
          <a:xfrm>
            <a:off x="691515" y="2158365"/>
            <a:ext cx="8541385" cy="3692525"/>
          </a:xfrm>
          <a:prstGeom prst="rect">
            <a:avLst/>
          </a:prstGeom>
          <a:noFill/>
        </p:spPr>
        <p:txBody>
          <a:bodyPr wrap="square" rtlCol="0" anchor="t">
            <a:spAutoFit/>
          </a:bodyPr>
          <a:p>
            <a:r>
              <a:rPr lang="zh-CN" altLang="en-US" sz="2400" dirty="0">
                <a:solidFill>
                  <a:schemeClr val="bg1"/>
                </a:solidFill>
                <a:sym typeface="+mn-ea"/>
              </a:rPr>
              <a:t>价       价格总水平</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en-US" altLang="zh-CN" sz="2400" dirty="0">
              <a:solidFill>
                <a:schemeClr val="bg1"/>
              </a:solidFill>
              <a:sym typeface="+mn-ea"/>
            </a:endParaRPr>
          </a:p>
          <a:p>
            <a:r>
              <a:rPr lang="zh-CN" altLang="en-US" sz="2400" dirty="0">
                <a:solidFill>
                  <a:schemeClr val="bg1"/>
                </a:solidFill>
                <a:sym typeface="+mn-ea"/>
              </a:rPr>
              <a:t>格</a:t>
            </a:r>
            <a:endParaRPr lang="zh-CN" altLang="en-US" sz="2400" dirty="0">
              <a:solidFill>
                <a:schemeClr val="bg1"/>
              </a:solidFill>
              <a:sym typeface="+mn-ea"/>
            </a:endParaRPr>
          </a:p>
          <a:p>
            <a:r>
              <a:rPr lang="zh-CN" altLang="en-US" sz="2400" dirty="0">
                <a:solidFill>
                  <a:schemeClr val="bg1"/>
                </a:solidFill>
                <a:sym typeface="+mn-ea"/>
              </a:rPr>
              <a:t>总失</a:t>
            </a:r>
            <a:endParaRPr lang="zh-CN" altLang="en-US" sz="2400" dirty="0">
              <a:solidFill>
                <a:schemeClr val="bg1"/>
              </a:solidFill>
              <a:sym typeface="+mn-ea"/>
            </a:endParaRPr>
          </a:p>
          <a:p>
            <a:r>
              <a:rPr lang="zh-CN" altLang="en-US" sz="2400" dirty="0">
                <a:solidFill>
                  <a:schemeClr val="bg1"/>
                </a:solidFill>
                <a:sym typeface="+mn-ea"/>
              </a:rPr>
              <a:t>水业   就业和失业</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en-US" altLang="zh-CN" sz="2400" dirty="0">
              <a:solidFill>
                <a:schemeClr val="bg1"/>
              </a:solidFill>
              <a:sym typeface="+mn-ea"/>
            </a:endParaRPr>
          </a:p>
          <a:p>
            <a:r>
              <a:rPr lang="zh-CN" altLang="en-US" sz="2400" dirty="0">
                <a:solidFill>
                  <a:schemeClr val="bg1"/>
                </a:solidFill>
                <a:sym typeface="+mn-ea"/>
              </a:rPr>
              <a:t>平</a:t>
            </a:r>
            <a:endParaRPr lang="zh-CN" altLang="en-US" sz="2400" dirty="0">
              <a:solidFill>
                <a:schemeClr val="bg1"/>
              </a:solidFill>
              <a:sym typeface="+mn-ea"/>
            </a:endParaRPr>
          </a:p>
          <a:p>
            <a:r>
              <a:rPr lang="zh-CN" altLang="en-US" sz="2400" dirty="0">
                <a:solidFill>
                  <a:schemeClr val="bg1"/>
                </a:solidFill>
                <a:sym typeface="+mn-ea"/>
              </a:rPr>
              <a:t>和</a:t>
            </a:r>
            <a:endParaRPr lang="zh-CN" altLang="en-US" sz="2400" dirty="0">
              <a:solidFill>
                <a:schemeClr val="bg1"/>
              </a:solidFill>
              <a:sym typeface="+mn-ea"/>
            </a:endParaRPr>
          </a:p>
          <a:p>
            <a:r>
              <a:rPr lang="zh-CN" altLang="en-US" sz="2400" dirty="0">
                <a:solidFill>
                  <a:schemeClr val="bg1"/>
                </a:solidFill>
                <a:sym typeface="+mn-ea"/>
              </a:rPr>
              <a:t>就      失业和经济增长及价格总水平的相互关系</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业</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endParaRPr lang="zh-CN" altLang="en-US" sz="2400" dirty="0">
              <a:solidFill>
                <a:schemeClr val="bg1"/>
              </a:solidFill>
              <a:sym typeface="+mn-ea"/>
            </a:endParaRPr>
          </a:p>
          <a:p>
            <a:r>
              <a:rPr lang="zh-CN" altLang="en-US" dirty="0">
                <a:solidFill>
                  <a:schemeClr val="bg1"/>
                </a:solidFill>
                <a:sym typeface="+mn-ea"/>
              </a:rPr>
              <a:t>                </a:t>
            </a:r>
            <a:endParaRPr lang="zh-CN" altLang="en-US" dirty="0">
              <a:solidFill>
                <a:schemeClr val="bg1"/>
              </a:solidFill>
              <a:sym typeface="+mn-ea"/>
            </a:endParaRPr>
          </a:p>
        </p:txBody>
      </p:sp>
      <p:sp>
        <p:nvSpPr>
          <p:cNvPr id="10" name="左大括号 9"/>
          <p:cNvSpPr/>
          <p:nvPr/>
        </p:nvSpPr>
        <p:spPr>
          <a:xfrm>
            <a:off x="1450975" y="2497455"/>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5631180"/>
          </a:xfrm>
          <a:prstGeom prst="rect">
            <a:avLst/>
          </a:prstGeom>
          <a:noFill/>
        </p:spPr>
        <p:txBody>
          <a:bodyPr wrap="square" rtlCol="0" anchor="t">
            <a:spAutoFit/>
          </a:bodyPr>
          <a:p>
            <a:pPr algn="l">
              <a:buClrTx/>
              <a:buSzTx/>
              <a:buFontTx/>
            </a:pPr>
            <a:r>
              <a:rPr lang="zh-CN" altLang="en-US" sz="2400" dirty="0">
                <a:solidFill>
                  <a:schemeClr val="bg1"/>
                </a:solidFill>
                <a:sym typeface="+mn-ea"/>
              </a:rPr>
              <a:t>一、价格总水平</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【考点一】价格总水平的含义和度量</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（1）价格总水平也叫一般价格水平，是指一个国家或地区在一定时期内全社会各类商品和服务价格变动状态的平均或综合，一般用价格指数来度量。</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（2）大部分国家或地区用居民消费价格指数(CPI)，作为度量价格总水平的主要指标。我国也是采用居民消费价格指数(CPI) 作为衡量价格总水平变动的基本指标。</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【例题·单选题】我国目前用于衡量价格总水平变动的基本指标是（）。</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A.居民消费价格指数</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B.固定资产投资价格指数</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C.工业品出厂价格指数</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D.企业间交易价格指数</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857250"/>
            <a:ext cx="7802880" cy="6000750"/>
          </a:xfrm>
          <a:prstGeom prst="rect">
            <a:avLst/>
          </a:prstGeom>
          <a:noFill/>
        </p:spPr>
        <p:txBody>
          <a:bodyPr wrap="square" rtlCol="0" anchor="t">
            <a:spAutoFit/>
          </a:bodyPr>
          <a:p>
            <a:pPr algn="l">
              <a:buClrTx/>
              <a:buSzTx/>
              <a:buFontTx/>
            </a:pPr>
            <a:r>
              <a:rPr lang="zh-CN" altLang="en-US" sz="2400" dirty="0">
                <a:solidFill>
                  <a:schemeClr val="bg1"/>
                </a:solidFill>
                <a:sym typeface="+mn-ea"/>
              </a:rPr>
              <a:t>【考点二</a:t>
            </a:r>
            <a:r>
              <a:rPr lang="zh-CN" altLang="en-US" sz="2400" dirty="0">
                <a:solidFill>
                  <a:schemeClr val="bg1"/>
                </a:solidFill>
                <a:sym typeface="+mn-ea"/>
              </a:rPr>
              <a:t>】决定价格总水平变动的因素</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决定价格总水平变动的因素包括：货币供给量、货币流通速度、总产出、总需求和总供给。</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（1）价格总水平的变动与货币供给量、货币流通速度的变化成正比，而与总产出的变化成反比。</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P=MV/T，P的值取决于MV和T三个因素的相互关系，在这三个因素中，M是一个由模型之外的因素决定的，V在一定时期相对稳定，T的增长也相对稳定，所以价格的变动主要取决于M的变动。</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运用微分方法推导，可以得出价格总水平的决定方程：π=m+v-y</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（2）价格总水平是由总需求和总供给共同决定的。如果总需求增长快于总供给的增长，价格总水平就有可能上升;反之，如果总需求增长慢于总供给的增长，价格总水平就有可能下降。</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68425" y="717550"/>
            <a:ext cx="7802880" cy="3784600"/>
          </a:xfrm>
          <a:prstGeom prst="rect">
            <a:avLst/>
          </a:prstGeom>
          <a:noFill/>
        </p:spPr>
        <p:txBody>
          <a:bodyPr wrap="square" rtlCol="0" anchor="t">
            <a:spAutoFit/>
          </a:bodyPr>
          <a:p>
            <a:pPr algn="l">
              <a:buClrTx/>
              <a:buSzTx/>
              <a:buFontTx/>
            </a:pPr>
            <a:r>
              <a:rPr lang="zh-CN" altLang="en-US" sz="2400" dirty="0">
                <a:solidFill>
                  <a:schemeClr val="bg1"/>
                </a:solidFill>
                <a:sym typeface="+mn-ea"/>
              </a:rPr>
              <a:t>【考点三</a:t>
            </a:r>
            <a:r>
              <a:rPr lang="zh-CN" altLang="en-US" sz="2400" dirty="0">
                <a:solidFill>
                  <a:schemeClr val="bg1"/>
                </a:solidFill>
                <a:sym typeface="+mn-ea"/>
              </a:rPr>
              <a:t>】价格总水平变动的经济效应</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对工资的影响</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实际工资变动率</a:t>
            </a:r>
            <a:r>
              <a:rPr lang="en-US" altLang="zh-CN" sz="2400" dirty="0">
                <a:solidFill>
                  <a:schemeClr val="bg1"/>
                </a:solidFill>
                <a:sym typeface="+mn-ea"/>
              </a:rPr>
              <a:t>=</a:t>
            </a:r>
            <a:r>
              <a:rPr lang="zh-CN" altLang="en-US" sz="2400" dirty="0">
                <a:solidFill>
                  <a:schemeClr val="bg1"/>
                </a:solidFill>
                <a:sym typeface="+mn-ea"/>
              </a:rPr>
              <a:t>名义工资变动率</a:t>
            </a:r>
            <a:r>
              <a:rPr lang="zh-CN" altLang="en-US" sz="2400" dirty="0">
                <a:solidFill>
                  <a:schemeClr val="bg1"/>
                </a:solidFill>
                <a:latin typeface="Arial" panose="020B0604020202020204" pitchFamily="34" charset="0"/>
                <a:sym typeface="+mn-ea"/>
              </a:rPr>
              <a:t>÷价格总水平变动率</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2.</a:t>
            </a:r>
            <a:r>
              <a:rPr lang="zh-CN" altLang="en-US" sz="2400" dirty="0">
                <a:solidFill>
                  <a:schemeClr val="bg1"/>
                </a:solidFill>
                <a:sym typeface="+mn-ea"/>
              </a:rPr>
              <a:t>对利率的影响</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i=r-</a:t>
            </a:r>
            <a:r>
              <a:rPr lang="en-US" altLang="zh-CN" sz="2400" dirty="0">
                <a:solidFill>
                  <a:schemeClr val="bg1"/>
                </a:solidFill>
                <a:latin typeface="Arial" panose="020B0604020202020204" pitchFamily="34" charset="0"/>
                <a:cs typeface="Arial" panose="020B0604020202020204" pitchFamily="34" charset="0"/>
                <a:sym typeface="+mn-ea"/>
              </a:rPr>
              <a:t>π</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3.</a:t>
            </a:r>
            <a:r>
              <a:rPr lang="zh-CN" altLang="en-US" sz="2400" dirty="0">
                <a:solidFill>
                  <a:schemeClr val="bg1"/>
                </a:solidFill>
                <a:sym typeface="+mn-ea"/>
              </a:rPr>
              <a:t>对汇率及外贸</a:t>
            </a:r>
            <a:r>
              <a:rPr lang="zh-CN" altLang="en-US" sz="2400" dirty="0">
                <a:solidFill>
                  <a:schemeClr val="bg1"/>
                </a:solidFill>
                <a:sym typeface="+mn-ea"/>
              </a:rPr>
              <a:t>的影响</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4.</a:t>
            </a:r>
            <a:r>
              <a:rPr lang="zh-CN" altLang="en-US" sz="2400" dirty="0">
                <a:solidFill>
                  <a:schemeClr val="bg1"/>
                </a:solidFill>
                <a:sym typeface="+mn-ea"/>
              </a:rPr>
              <a:t>间接效应</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对企业生产经营决策、对收入分配结构、对经济增长的影响。</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5262245"/>
          </a:xfrm>
          <a:prstGeom prst="rect">
            <a:avLst/>
          </a:prstGeom>
          <a:noFill/>
        </p:spPr>
        <p:txBody>
          <a:bodyPr wrap="square" rtlCol="0" anchor="t">
            <a:spAutoFit/>
          </a:bodyPr>
          <a:p>
            <a:pPr algn="l">
              <a:buClrTx/>
              <a:buSzTx/>
              <a:buFontTx/>
            </a:pPr>
            <a:r>
              <a:rPr lang="zh-CN" altLang="en-US" sz="2400" dirty="0">
                <a:solidFill>
                  <a:schemeClr val="bg1"/>
                </a:solidFill>
                <a:sym typeface="+mn-ea"/>
              </a:rPr>
              <a:t>二、就业与失业</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【考点一】</a:t>
            </a:r>
            <a:r>
              <a:rPr lang="zh-CN" altLang="en-US" sz="2400" dirty="0">
                <a:solidFill>
                  <a:schemeClr val="bg1"/>
                </a:solidFill>
                <a:sym typeface="+mn-ea"/>
              </a:rPr>
              <a:t>就业与失业的含义</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（1）就业的含义</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（2）失业的含义</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【考点二】我国的就业与失业问题</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）统计口径</a:t>
            </a:r>
            <a:r>
              <a:rPr lang="en-US" altLang="zh-CN" sz="2400" dirty="0">
                <a:solidFill>
                  <a:schemeClr val="bg1"/>
                </a:solidFill>
                <a:sym typeface="+mn-ea"/>
              </a:rPr>
              <a:t>——</a:t>
            </a:r>
            <a:r>
              <a:rPr lang="zh-CN" altLang="en-US" sz="2400" dirty="0">
                <a:solidFill>
                  <a:schemeClr val="bg1"/>
                </a:solidFill>
                <a:sym typeface="+mn-ea"/>
              </a:rPr>
              <a:t>城镇就业人口与城镇登记失业人员</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）统计指标</a:t>
            </a:r>
            <a:r>
              <a:rPr lang="en-US" altLang="zh-CN" sz="2400" dirty="0">
                <a:solidFill>
                  <a:schemeClr val="bg1"/>
                </a:solidFill>
                <a:sym typeface="+mn-ea"/>
              </a:rPr>
              <a:t>——</a:t>
            </a:r>
            <a:r>
              <a:rPr lang="zh-CN" altLang="en-US" sz="2400" dirty="0">
                <a:solidFill>
                  <a:schemeClr val="bg1"/>
                </a:solidFill>
                <a:sym typeface="+mn-ea"/>
              </a:rPr>
              <a:t>失业率与就业率</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）我国失业问题的原因之一</a:t>
            </a:r>
            <a:r>
              <a:rPr lang="en-US" altLang="zh-CN" sz="2400" dirty="0">
                <a:solidFill>
                  <a:schemeClr val="bg1"/>
                </a:solidFill>
                <a:sym typeface="+mn-ea"/>
              </a:rPr>
              <a:t>——</a:t>
            </a:r>
            <a:r>
              <a:rPr lang="zh-CN" altLang="en-US" sz="2400" dirty="0">
                <a:solidFill>
                  <a:schemeClr val="bg1"/>
                </a:solidFill>
                <a:sym typeface="+mn-ea"/>
              </a:rPr>
              <a:t>二元结构和体制转轨</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【考点三】失业的类型</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）自愿失业</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摩擦性失业与结构性失业</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）非自愿失业（需求不足型失业）是宏观经济调控中需关注的重点。</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108825"/>
          </a:xfrm>
          <a:prstGeom prst="rect">
            <a:avLst/>
          </a:prstGeom>
          <a:noFill/>
        </p:spPr>
        <p:txBody>
          <a:bodyPr wrap="square" rtlCol="0" anchor="t">
            <a:spAutoFit/>
          </a:bodyPr>
          <a:p>
            <a:pPr algn="l">
              <a:buClrTx/>
              <a:buSzTx/>
              <a:buFontTx/>
            </a:pPr>
            <a:r>
              <a:rPr lang="zh-CN" altLang="en-US" sz="2400" dirty="0">
                <a:solidFill>
                  <a:schemeClr val="bg1"/>
                </a:solidFill>
                <a:sym typeface="+mn-ea"/>
              </a:rPr>
              <a:t>三</a:t>
            </a:r>
            <a:r>
              <a:rPr lang="zh-CN" altLang="en-US" sz="2400" dirty="0">
                <a:solidFill>
                  <a:schemeClr val="bg1"/>
                </a:solidFill>
                <a:sym typeface="+mn-ea"/>
              </a:rPr>
              <a:t>、失业和经济增长及价格总水平的相互关系</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en-US" altLang="zh-CN" sz="2400" dirty="0">
              <a:solidFill>
                <a:schemeClr val="bg1"/>
              </a:solidFill>
              <a:sym typeface="+mn-ea"/>
            </a:endParaRPr>
          </a:p>
          <a:p>
            <a:pPr algn="l">
              <a:buClrTx/>
              <a:buSzTx/>
              <a:buFontTx/>
            </a:pPr>
            <a:r>
              <a:rPr lang="zh-CN" altLang="en-US" sz="2400" dirty="0">
                <a:solidFill>
                  <a:schemeClr val="bg1"/>
                </a:solidFill>
                <a:sym typeface="+mn-ea"/>
              </a:rPr>
              <a:t>【考点一】奥肯定律</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是描述产出与失业之间数量关系的。</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表明了在经济增长和就业之间存在一定的正相关关系。</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【考点二】就业弹性系数</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是描述劳动就业增长率与经济增长率之间相互关系的。</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其大小与产业结构因素有直接关系。</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【考点三】菲利普斯曲线</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是描述通货膨胀率与失业率之间关系的。</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53770"/>
            <a:ext cx="7802880" cy="8585835"/>
          </a:xfrm>
          <a:prstGeom prst="rect">
            <a:avLst/>
          </a:prstGeom>
          <a:noFill/>
        </p:spPr>
        <p:txBody>
          <a:bodyPr wrap="square" rtlCol="0" anchor="t">
            <a:spAutoFit/>
          </a:bodyPr>
          <a:p>
            <a:pPr algn="ctr">
              <a:buClrTx/>
              <a:buSzTx/>
              <a:buFontTx/>
            </a:pPr>
            <a:r>
              <a:rPr lang="zh-CN" altLang="en-US" sz="2400" dirty="0">
                <a:solidFill>
                  <a:schemeClr val="bg1"/>
                </a:solidFill>
                <a:sym typeface="+mn-ea"/>
              </a:rPr>
              <a:t>本章习题</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一、单选</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、下列各项中不属于决定价格总水平变动的主要因素是（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A.货币供给量、总产出    B.货币流通速度</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C.总需求和总供给           D.产业结构</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en-US" altLang="zh-CN" sz="2400" dirty="0">
                <a:solidFill>
                  <a:schemeClr val="bg1"/>
                </a:solidFill>
                <a:sym typeface="+mn-ea"/>
              </a:rPr>
              <a:t>2</a:t>
            </a:r>
            <a:r>
              <a:rPr lang="zh-CN" altLang="en-US" sz="2400" dirty="0">
                <a:solidFill>
                  <a:schemeClr val="bg1"/>
                </a:solidFill>
                <a:sym typeface="+mn-ea"/>
              </a:rPr>
              <a:t>、</a:t>
            </a:r>
            <a:r>
              <a:rPr lang="zh-CN" altLang="en-US" sz="2400" dirty="0">
                <a:solidFill>
                  <a:schemeClr val="bg1"/>
                </a:solidFill>
                <a:sym typeface="+mn-ea"/>
              </a:rPr>
              <a:t>实际利率、名义利率与价格总水平变动率三者之间的关系是（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A.实际利率=名义利率+价格总水平变动率</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B.价格总水平变动率=名义利率+实际利</a:t>
            </a:r>
            <a:r>
              <a:rPr lang="zh-CN" altLang="en-US" sz="2400" dirty="0">
                <a:solidFill>
                  <a:schemeClr val="bg1"/>
                </a:solidFill>
                <a:sym typeface="+mn-ea"/>
              </a:rPr>
              <a:t>率</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C.实际利率=名义利率-价格总水平变动率</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D.名义利率=实际利率-价格总水平变动率</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53770"/>
            <a:ext cx="7802880" cy="6739255"/>
          </a:xfrm>
          <a:prstGeom prst="rect">
            <a:avLst/>
          </a:prstGeom>
          <a:noFill/>
        </p:spPr>
        <p:txBody>
          <a:bodyPr wrap="square" rtlCol="0" anchor="t">
            <a:spAutoFit/>
          </a:bodyPr>
          <a:p>
            <a:pPr algn="l">
              <a:buClrTx/>
              <a:buSzTx/>
              <a:buFontTx/>
            </a:pPr>
            <a:r>
              <a:rPr lang="en-US" altLang="zh-CN" sz="2400" dirty="0">
                <a:solidFill>
                  <a:schemeClr val="bg1"/>
                </a:solidFill>
                <a:sym typeface="+mn-ea"/>
              </a:rPr>
              <a:t>3</a:t>
            </a:r>
            <a:r>
              <a:rPr lang="zh-CN" altLang="en-US" sz="2400" dirty="0">
                <a:solidFill>
                  <a:schemeClr val="bg1"/>
                </a:solidFill>
                <a:sym typeface="+mn-ea"/>
              </a:rPr>
              <a:t>、我国的就业人口是指年龄在（    ）以上，从事一定社会劳动并取得劳动报酬或经营收入的人员。</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A.20周岁   B.15周岁</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C.16周岁   D.18周岁</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4</a:t>
            </a:r>
            <a:r>
              <a:rPr lang="zh-CN" altLang="en-US" sz="2400" dirty="0">
                <a:solidFill>
                  <a:schemeClr val="bg1"/>
                </a:solidFill>
                <a:sym typeface="+mn-ea"/>
              </a:rPr>
              <a:t>、下列关于自愿失业说法正确的是（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A.仅包括摩擦性失业</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B.自愿失业是宏观经济调控研究关注的重点</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C.自愿失业也叫周期性失业</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D.这种失业是劳动者不愿意接受现行的工资水平而宁愿不工作的一种状态</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tags/tag1.xml><?xml version="1.0" encoding="utf-8"?>
<p:tagLst xmlns:p="http://schemas.openxmlformats.org/presentationml/2006/main">
  <p:tag name="KSO_WM_UNIT_TABLE_BEAUTIFY" val="smartTable{898e7ce1-62b5-4301-9759-e0dcfb10da14}"/>
</p:tagLst>
</file>

<file path=ppt/tags/tag2.xml><?xml version="1.0" encoding="utf-8"?>
<p:tagLst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2562</Words>
  <Application>WPS 演示</Application>
  <PresentationFormat>自定义</PresentationFormat>
  <Paragraphs>228</Paragraphs>
  <Slides>14</Slides>
  <Notes>24</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14</vt:i4>
      </vt:variant>
    </vt:vector>
  </HeadingPairs>
  <TitlesOfParts>
    <vt:vector size="25" baseType="lpstr">
      <vt:lpstr>Arial</vt:lpstr>
      <vt:lpstr>宋体</vt:lpstr>
      <vt:lpstr>Wingdings</vt:lpstr>
      <vt:lpstr>Calibri</vt:lpstr>
      <vt:lpstr>华文新魏</vt:lpstr>
      <vt:lpstr>华文中宋</vt:lpstr>
      <vt:lpstr>Arial</vt:lpstr>
      <vt:lpstr>微软雅黑</vt:lpstr>
      <vt:lpstr>Arial Unicode MS</vt:lpstr>
      <vt:lpstr>等线</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188</cp:revision>
  <dcterms:created xsi:type="dcterms:W3CDTF">2017-05-13T03:05:00Z</dcterms:created>
  <dcterms:modified xsi:type="dcterms:W3CDTF">2020-06-04T00:48:34Z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