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53" r:id="rId5"/>
    <p:sldId id="351" r:id="rId6"/>
    <p:sldId id="358" r:id="rId7"/>
    <p:sldId id="359" r:id="rId8"/>
    <p:sldId id="361" r:id="rId9"/>
    <p:sldId id="362" r:id="rId10"/>
    <p:sldId id="363" r:id="rId11"/>
    <p:sldId id="364" r:id="rId12"/>
    <p:sldId id="365" r:id="rId13"/>
    <p:sldId id="366" r:id="rId14"/>
    <p:sldId id="367" r:id="rId15"/>
    <p:sldId id="368" r:id="rId16"/>
    <p:sldId id="369" r:id="rId17"/>
    <p:sldId id="370" r:id="rId18"/>
    <p:sldId id="371" r:id="rId19"/>
    <p:sldId id="372" r:id="rId20"/>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54" d="100"/>
          <a:sy n="54" d="100"/>
        </p:scale>
        <p:origin x="-108" y="-1518"/>
      </p:cViewPr>
      <p:guideLst>
        <p:guide orient="horz" pos="2487"/>
        <p:guide orient="horz" pos="967"/>
        <p:guide orient="horz" pos="4065"/>
        <p:guide pos="3831"/>
        <p:guide pos="436"/>
        <p:guide pos="7295"/>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gs" Target="tags/tag2.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任意多边形: 形状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任意多边形: 形状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任意多边形: 形状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任意多边形: 形状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任意多边形: 形状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任意多边形: 形状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任意多边形: 形状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任意多边形: 形状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任意多边形: 形状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任意多边形: 形状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任意多边形: 形状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任意多边形: 形状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任意多边形: 形状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任意多边形: 形状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任意多边形: 形状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任意多边形: 形状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任意多边形: 形状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任意多边形: 形状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任意多边形: 形状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hemeOverride" Target="../theme/themeOverride1.xml"/><Relationship Id="rId4" Type="http://schemas.openxmlformats.org/officeDocument/2006/relationships/image" Target="../media/image5.pn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1"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2" cstate="screen"/>
          <a:srcRect/>
          <a:stretch>
            <a:fillRect/>
          </a:stretch>
        </p:blipFill>
        <p:spPr/>
      </p:pic>
      <p:pic>
        <p:nvPicPr>
          <p:cNvPr id="21" name="图片占位符 20"/>
          <p:cNvPicPr>
            <a:picLocks noGrp="1" noChangeAspect="1"/>
          </p:cNvPicPr>
          <p:nvPr>
            <p:ph type="pic" sz="quarter" idx="10"/>
          </p:nvPr>
        </p:nvPicPr>
        <p:blipFill>
          <a:blip r:embed="rId3"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endPar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endParaRP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endParaRPr lang="zh-CN" altLang="en-US" sz="6000" dirty="0">
                <a:solidFill>
                  <a:schemeClr val="bg1"/>
                </a:solidFill>
              </a:endParaRPr>
            </a:p>
            <a:p>
              <a:pPr algn="ctr"/>
              <a:r>
                <a:rPr lang="zh-CN" altLang="en-US" sz="6000" dirty="0">
                  <a:solidFill>
                    <a:schemeClr val="bg1"/>
                  </a:solidFill>
                </a:rPr>
                <a:t>经济基础知识</a:t>
              </a:r>
              <a:endParaRPr lang="zh-CN" altLang="en-US" sz="6000" dirty="0">
                <a:solidFill>
                  <a:schemeClr val="bg1"/>
                </a:solidFill>
              </a:endParaRPr>
            </a:p>
          </p:txBody>
        </p:sp>
      </p:grpSp>
      <p:pic>
        <p:nvPicPr>
          <p:cNvPr id="8" name="图片 7" descr="123456"/>
          <p:cNvPicPr>
            <a:picLocks noChangeAspect="1"/>
          </p:cNvPicPr>
          <p:nvPr/>
        </p:nvPicPr>
        <p:blipFill>
          <a:blip r:embed="rId4"/>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endParaRPr lang="zh-CN" altLang="en-US" sz="3600" dirty="0">
              <a:solidFill>
                <a:schemeClr val="bg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892675"/>
          </a:xfrm>
          <a:prstGeom prst="rect">
            <a:avLst/>
          </a:prstGeom>
          <a:noFill/>
        </p:spPr>
        <p:txBody>
          <a:bodyPr wrap="square" rtlCol="0" anchor="t">
            <a:spAutoFit/>
          </a:bodyPr>
          <a:p>
            <a:pPr algn="l">
              <a:buClrTx/>
              <a:buSzTx/>
              <a:buFontTx/>
            </a:pPr>
            <a:r>
              <a:rPr lang="en-US" altLang="zh-CN" sz="2400" dirty="0">
                <a:solidFill>
                  <a:schemeClr val="bg1"/>
                </a:solidFill>
                <a:sym typeface="+mn-ea"/>
              </a:rPr>
              <a:t>2.</a:t>
            </a:r>
            <a:r>
              <a:rPr lang="zh-CN" altLang="en-US" sz="2400" dirty="0">
                <a:solidFill>
                  <a:schemeClr val="bg1"/>
                </a:solidFill>
                <a:sym typeface="+mn-ea"/>
              </a:rPr>
              <a:t>树立和落实新的经济发展理念</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在党的十八届五中全会上提出了以</a:t>
            </a:r>
            <a:r>
              <a:rPr lang="en-US" altLang="zh-CN" sz="2400" dirty="0">
                <a:solidFill>
                  <a:schemeClr val="bg1"/>
                </a:solidFill>
                <a:sym typeface="+mn-ea"/>
              </a:rPr>
              <a:t>“</a:t>
            </a:r>
            <a:r>
              <a:rPr lang="zh-CN" altLang="en-US" sz="2400" dirty="0">
                <a:solidFill>
                  <a:schemeClr val="bg1"/>
                </a:solidFill>
                <a:sym typeface="+mn-ea"/>
              </a:rPr>
              <a:t>创新、协调、绿色、开放、共享</a:t>
            </a:r>
            <a:r>
              <a:rPr lang="en-US" altLang="zh-CN" sz="2400" dirty="0">
                <a:solidFill>
                  <a:schemeClr val="bg1"/>
                </a:solidFill>
                <a:sym typeface="+mn-ea"/>
              </a:rPr>
              <a:t>”</a:t>
            </a:r>
            <a:r>
              <a:rPr lang="zh-CN" altLang="en-US" sz="2400" dirty="0">
                <a:solidFill>
                  <a:schemeClr val="bg1"/>
                </a:solidFill>
                <a:sym typeface="+mn-ea"/>
              </a:rPr>
              <a:t>为内容的新的</a:t>
            </a:r>
            <a:r>
              <a:rPr lang="zh-CN" altLang="en-US" sz="2400" dirty="0">
                <a:solidFill>
                  <a:schemeClr val="bg1"/>
                </a:solidFill>
                <a:sym typeface="+mn-ea"/>
              </a:rPr>
              <a:t>经济发展理念。</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创新是引领发展的第一动力。</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协调是持续健康发展的内在要求。</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绿色是永续发展的必要条件和人民对美好生活追求的重要体现。</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开放是国家繁荣发展的必由之路。</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共享是中国特色社会主义的本质要求。</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供给侧结构性改革的含义和主要任务</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含义：在适度扩大总需求的同时，着力加强供给侧结构性改革，着力提高供给体系质量和效率，增强经济持续增长动力。</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70000" y="1221105"/>
            <a:ext cx="7802880" cy="1938020"/>
          </a:xfrm>
          <a:prstGeom prst="rect">
            <a:avLst/>
          </a:prstGeom>
          <a:noFill/>
        </p:spPr>
        <p:txBody>
          <a:bodyPr wrap="square" rtlCol="0" anchor="t">
            <a:spAutoFit/>
          </a:bodyPr>
          <a:p>
            <a:pPr algn="l">
              <a:buClrTx/>
              <a:buSzTx/>
              <a:buFontTx/>
            </a:pPr>
            <a:r>
              <a:rPr lang="zh-CN" altLang="en-US" sz="2400" dirty="0">
                <a:solidFill>
                  <a:schemeClr val="bg1"/>
                </a:solidFill>
                <a:sym typeface="+mn-ea"/>
              </a:rPr>
              <a:t>主要任务：三去、                一降、         一补。</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去产能、去库存、去杠杆     降成本        补短板</a:t>
            </a:r>
            <a:endParaRPr lang="zh-CN" altLang="en-US" sz="2400" dirty="0">
              <a:solidFill>
                <a:schemeClr val="bg1"/>
              </a:solidFill>
              <a:sym typeface="+mn-ea"/>
            </a:endParaRPr>
          </a:p>
        </p:txBody>
      </p:sp>
      <p:cxnSp>
        <p:nvCxnSpPr>
          <p:cNvPr id="2" name="直接箭头连接符 1"/>
          <p:cNvCxnSpPr/>
          <p:nvPr/>
        </p:nvCxnSpPr>
        <p:spPr>
          <a:xfrm>
            <a:off x="3101975" y="1636395"/>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5641975" y="1636395"/>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7152005" y="1537335"/>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523105"/>
          </a:xfrm>
          <a:prstGeom prst="rect">
            <a:avLst/>
          </a:prstGeom>
          <a:noFill/>
        </p:spPr>
        <p:txBody>
          <a:bodyPr wrap="square" rtlCol="0" anchor="t">
            <a:spAutoFit/>
          </a:bodyPr>
          <a:p>
            <a:pPr algn="l">
              <a:buClrTx/>
              <a:buSzTx/>
              <a:buFontTx/>
            </a:pPr>
            <a:r>
              <a:rPr lang="zh-CN" altLang="en-US" sz="2400" dirty="0">
                <a:solidFill>
                  <a:schemeClr val="bg1"/>
                </a:solidFill>
                <a:sym typeface="+mn-ea"/>
              </a:rPr>
              <a:t>本章课上习题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一</a:t>
            </a:r>
            <a:r>
              <a:rPr lang="en-US" altLang="zh-CN" sz="2400" dirty="0">
                <a:solidFill>
                  <a:schemeClr val="bg1"/>
                </a:solidFill>
                <a:sym typeface="+mn-ea"/>
              </a:rPr>
              <a:t>.</a:t>
            </a:r>
            <a:r>
              <a:rPr lang="zh-CN" altLang="en-US" sz="2400" dirty="0">
                <a:solidFill>
                  <a:schemeClr val="bg1"/>
                </a:solidFill>
                <a:sym typeface="+mn-ea"/>
              </a:rPr>
              <a:t>单选题</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.经济周期可以划分为扩张阶段和收缩阶段，其中扩张阶段可以细分为(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A.复苏阶段和萧条阶段</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B.复苏阶段和繁荣阶段</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C.衰退阶段和繁荣阶段</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D.衰退阶段和萧条阶段</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3415030"/>
          </a:xfrm>
          <a:prstGeom prst="rect">
            <a:avLst/>
          </a:prstGeom>
          <a:noFill/>
        </p:spPr>
        <p:txBody>
          <a:bodyPr wrap="square" rtlCol="0" anchor="t">
            <a:spAutoFit/>
          </a:bodyPr>
          <a:p>
            <a:pPr algn="l">
              <a:buClrTx/>
              <a:buSzTx/>
              <a:buFontTx/>
            </a:pPr>
            <a:r>
              <a:rPr lang="en-US" altLang="zh-CN" sz="2400" dirty="0">
                <a:solidFill>
                  <a:schemeClr val="bg1"/>
                </a:solidFill>
                <a:sym typeface="+mn-ea"/>
              </a:rPr>
              <a:t>2</a:t>
            </a:r>
            <a:r>
              <a:rPr lang="zh-CN" altLang="en-US" sz="2400" dirty="0">
                <a:solidFill>
                  <a:schemeClr val="bg1"/>
                </a:solidFill>
                <a:sym typeface="+mn-ea"/>
              </a:rPr>
              <a:t>.在经济周期的复苏和繁荣阶段可能出现(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A.通货膨胀</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B.失业率高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C.投资活动萎缩</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D.生产发展缓慢</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154170"/>
          </a:xfrm>
          <a:prstGeom prst="rect">
            <a:avLst/>
          </a:prstGeom>
          <a:noFill/>
        </p:spPr>
        <p:txBody>
          <a:bodyPr wrap="square" rtlCol="0" anchor="t">
            <a:spAutoFit/>
          </a:bodyPr>
          <a:p>
            <a:pPr algn="l">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多选题</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.关于经济周期，下列说法正确的是(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A.经济周期是总体经济活动</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B.经济周期是个别部门或个别经济总量指标</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C.经济周期是指总体经济活动沿着经济增长的总体趋势而出现的有规律的扩张和收缩</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D.经济周期按波动的时间长短可以分为古典型周期和增长型周期</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E.经济周期需要通过一组经济总量指标，包括GDP、就业和金融市场指标等才能说明经济周期</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154170"/>
          </a:xfrm>
          <a:prstGeom prst="rect">
            <a:avLst/>
          </a:prstGeom>
          <a:noFill/>
        </p:spPr>
        <p:txBody>
          <a:bodyPr wrap="square" rtlCol="0" anchor="t">
            <a:spAutoFit/>
          </a:bodyPr>
          <a:p>
            <a:pPr algn="l">
              <a:buClrTx/>
              <a:buSzTx/>
              <a:buFontTx/>
            </a:pPr>
            <a:r>
              <a:rPr lang="en-US" sz="2400" dirty="0">
                <a:solidFill>
                  <a:schemeClr val="bg1"/>
                </a:solidFill>
                <a:sym typeface="+mn-ea"/>
              </a:rPr>
              <a:t>2</a:t>
            </a:r>
            <a:r>
              <a:rPr lang="zh-CN" altLang="en-US" sz="2400" dirty="0">
                <a:solidFill>
                  <a:schemeClr val="bg1"/>
                </a:solidFill>
                <a:sym typeface="+mn-ea"/>
              </a:rPr>
              <a:t>.分析和预测经济波动的指标分为(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A.同步指标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B.领先指标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C.关键指标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D.滞后指标</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E.收益指标</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3</a:t>
            </a:r>
            <a:r>
              <a:rPr lang="zh-CN" altLang="en-US" sz="2400" dirty="0">
                <a:solidFill>
                  <a:schemeClr val="bg1"/>
                </a:solidFill>
                <a:sym typeface="+mn-ea"/>
              </a:rPr>
              <a:t>.下列分析和预测经济波动的指标中，属于滞后指标的有(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A.制造业订货单</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B.库存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C.工业总产值</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D.居民消费价格指数</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E.社会消费品零售总额</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4</a:t>
            </a:r>
            <a:r>
              <a:rPr lang="zh-CN" altLang="en-US" sz="2400" dirty="0">
                <a:solidFill>
                  <a:schemeClr val="bg1"/>
                </a:solidFill>
                <a:sym typeface="+mn-ea"/>
              </a:rPr>
              <a:t>.党的十八大提出，加快转变经济发展方式，就是要使经济发展更多依靠(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A.投资、出口拉动</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B.现代服务业和战略性新兴产业带动</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C.科技进步、劳动者素质提高、管理创新驱动</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D.节约资源和循环经济推动</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E.城乡区域发展协调互动</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p>
            <a:pPr algn="ctr"/>
            <a:r>
              <a:rPr lang="zh-CN" altLang="en-US" sz="2800"/>
              <a:t>第八章  经济增长和经济发展理论</a:t>
            </a:r>
            <a:endParaRPr lang="zh-CN" altLang="en-US" sz="2800"/>
          </a:p>
        </p:txBody>
      </p:sp>
      <p:sp>
        <p:nvSpPr>
          <p:cNvPr id="7" name="文本框 6"/>
          <p:cNvSpPr txBox="1"/>
          <p:nvPr/>
        </p:nvSpPr>
        <p:spPr>
          <a:xfrm>
            <a:off x="691515" y="2158365"/>
            <a:ext cx="7638415" cy="4061460"/>
          </a:xfrm>
          <a:prstGeom prst="rect">
            <a:avLst/>
          </a:prstGeom>
          <a:noFill/>
        </p:spPr>
        <p:txBody>
          <a:bodyPr wrap="square" rtlCol="0" anchor="t">
            <a:spAutoFit/>
          </a:bodyPr>
          <a:p>
            <a:r>
              <a:rPr lang="zh-CN" altLang="en-US" sz="2400" dirty="0">
                <a:solidFill>
                  <a:schemeClr val="bg1"/>
                </a:solidFill>
                <a:sym typeface="+mn-ea"/>
              </a:rPr>
              <a:t>经</a:t>
            </a:r>
            <a:r>
              <a:rPr lang="zh-CN" altLang="en-US" sz="2400" dirty="0">
                <a:solidFill>
                  <a:schemeClr val="bg1"/>
                </a:solidFill>
                <a:sym typeface="+mn-ea"/>
              </a:rPr>
              <a:t>       经济增长</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r>
              <a:rPr lang="zh-CN" altLang="en-US" sz="2400" dirty="0">
                <a:solidFill>
                  <a:schemeClr val="bg1"/>
                </a:solidFill>
                <a:sym typeface="+mn-ea"/>
              </a:rPr>
              <a:t>济</a:t>
            </a:r>
            <a:endParaRPr lang="zh-CN" altLang="en-US" sz="2400" dirty="0">
              <a:solidFill>
                <a:schemeClr val="bg1"/>
              </a:solidFill>
              <a:sym typeface="+mn-ea"/>
            </a:endParaRPr>
          </a:p>
          <a:p>
            <a:r>
              <a:rPr lang="zh-CN" altLang="en-US" sz="2400" dirty="0">
                <a:solidFill>
                  <a:schemeClr val="bg1"/>
                </a:solidFill>
                <a:sym typeface="+mn-ea"/>
              </a:rPr>
              <a:t>增理</a:t>
            </a:r>
            <a:endParaRPr lang="zh-CN" altLang="en-US" sz="2400" dirty="0">
              <a:solidFill>
                <a:schemeClr val="bg1"/>
              </a:solidFill>
              <a:sym typeface="+mn-ea"/>
            </a:endParaRPr>
          </a:p>
          <a:p>
            <a:r>
              <a:rPr lang="zh-CN" altLang="en-US" sz="2400" dirty="0">
                <a:solidFill>
                  <a:schemeClr val="bg1"/>
                </a:solidFill>
                <a:sym typeface="+mn-ea"/>
              </a:rPr>
              <a:t>长论</a:t>
            </a:r>
            <a:r>
              <a:rPr lang="zh-CN" altLang="en-US" sz="2400" dirty="0">
                <a:solidFill>
                  <a:schemeClr val="bg1"/>
                </a:solidFill>
                <a:sym typeface="+mn-ea"/>
              </a:rPr>
              <a:t>   经济周期和经济波动</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r>
              <a:rPr lang="zh-CN" altLang="en-US" sz="2400" dirty="0">
                <a:solidFill>
                  <a:schemeClr val="bg1"/>
                </a:solidFill>
                <a:sym typeface="+mn-ea"/>
              </a:rPr>
              <a:t>和</a:t>
            </a:r>
            <a:endParaRPr lang="zh-CN" altLang="en-US" sz="2400" dirty="0">
              <a:solidFill>
                <a:schemeClr val="bg1"/>
              </a:solidFill>
              <a:sym typeface="+mn-ea"/>
            </a:endParaRPr>
          </a:p>
          <a:p>
            <a:r>
              <a:rPr lang="zh-CN" altLang="en-US" sz="2400" dirty="0">
                <a:solidFill>
                  <a:schemeClr val="bg1"/>
                </a:solidFill>
                <a:sym typeface="+mn-ea"/>
              </a:rPr>
              <a:t>经</a:t>
            </a:r>
            <a:endParaRPr lang="zh-CN" altLang="en-US" sz="2400" dirty="0">
              <a:solidFill>
                <a:schemeClr val="bg1"/>
              </a:solidFill>
              <a:sym typeface="+mn-ea"/>
            </a:endParaRPr>
          </a:p>
          <a:p>
            <a:r>
              <a:rPr lang="zh-CN" altLang="en-US" sz="2400" dirty="0">
                <a:solidFill>
                  <a:schemeClr val="bg1"/>
                </a:solidFill>
                <a:sym typeface="+mn-ea"/>
              </a:rPr>
              <a:t>济</a:t>
            </a:r>
            <a:r>
              <a:rPr lang="zh-CN" altLang="en-US" sz="2400" dirty="0">
                <a:solidFill>
                  <a:schemeClr val="bg1"/>
                </a:solidFill>
                <a:sym typeface="+mn-ea"/>
              </a:rPr>
              <a:t>      经济发展</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发</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展</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r>
              <a:rPr lang="zh-CN" altLang="en-US" dirty="0">
                <a:solidFill>
                  <a:schemeClr val="bg1"/>
                </a:solidFill>
                <a:sym typeface="+mn-ea"/>
              </a:rPr>
              <a:t>                </a:t>
            </a:r>
            <a:endParaRPr lang="zh-CN" altLang="en-US" dirty="0">
              <a:solidFill>
                <a:schemeClr val="bg1"/>
              </a:solidFill>
              <a:sym typeface="+mn-ea"/>
            </a:endParaRP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4455" y="1320165"/>
            <a:ext cx="7802880" cy="5262245"/>
          </a:xfrm>
          <a:prstGeom prst="rect">
            <a:avLst/>
          </a:prstGeom>
          <a:noFill/>
        </p:spPr>
        <p:txBody>
          <a:bodyPr wrap="square" rtlCol="0" anchor="t">
            <a:spAutoFit/>
          </a:bodyPr>
          <a:p>
            <a:pPr algn="l">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经济周期和经济波动</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pPr algn="l">
              <a:buClrTx/>
              <a:buSzTx/>
              <a:buFontTx/>
            </a:pPr>
            <a:r>
              <a:rPr lang="zh-CN" altLang="en-US" sz="2400" dirty="0">
                <a:solidFill>
                  <a:schemeClr val="bg1"/>
                </a:solidFill>
                <a:sym typeface="+mn-ea"/>
              </a:rPr>
              <a:t>【考点二】经济周期的阶段划分和阶段特征</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经济周期划分为两个阶段</a:t>
            </a:r>
            <a:r>
              <a:rPr lang="en-US" altLang="zh-CN" sz="2400" dirty="0">
                <a:solidFill>
                  <a:schemeClr val="bg1"/>
                </a:solidFill>
                <a:sym typeface="+mn-ea"/>
              </a:rPr>
              <a:t>,</a:t>
            </a:r>
            <a:r>
              <a:rPr lang="zh-CN" altLang="en-US" sz="2400" dirty="0">
                <a:solidFill>
                  <a:schemeClr val="bg1"/>
                </a:solidFill>
                <a:sym typeface="+mn-ea"/>
              </a:rPr>
              <a:t>即扩张阶段</a:t>
            </a:r>
            <a:r>
              <a:rPr lang="en-US" altLang="zh-CN" sz="2400" dirty="0">
                <a:solidFill>
                  <a:schemeClr val="bg1"/>
                </a:solidFill>
                <a:sym typeface="+mn-ea"/>
              </a:rPr>
              <a:t>(</a:t>
            </a:r>
            <a:r>
              <a:rPr lang="zh-CN" altLang="en-US" sz="2400" dirty="0">
                <a:solidFill>
                  <a:schemeClr val="bg1"/>
                </a:solidFill>
                <a:sym typeface="+mn-ea"/>
              </a:rPr>
              <a:t>分为复苏阶段和繁荣阶段</a:t>
            </a:r>
            <a:r>
              <a:rPr lang="en-US" altLang="zh-CN" sz="2400" dirty="0">
                <a:solidFill>
                  <a:schemeClr val="bg1"/>
                </a:solidFill>
                <a:sym typeface="+mn-ea"/>
              </a:rPr>
              <a:t>)</a:t>
            </a:r>
            <a:r>
              <a:rPr lang="zh-CN" altLang="en-US" sz="2400" dirty="0">
                <a:solidFill>
                  <a:schemeClr val="bg1"/>
                </a:solidFill>
                <a:sym typeface="+mn-ea"/>
              </a:rPr>
              <a:t>和收缩或衰退阶段</a:t>
            </a:r>
            <a:r>
              <a:rPr lang="en-US" altLang="zh-CN" sz="2400" dirty="0">
                <a:solidFill>
                  <a:schemeClr val="bg1"/>
                </a:solidFill>
                <a:sym typeface="+mn-ea"/>
              </a:rPr>
              <a:t>(</a:t>
            </a:r>
            <a:r>
              <a:rPr lang="zh-CN" altLang="en-US" sz="2400" dirty="0">
                <a:solidFill>
                  <a:schemeClr val="bg1"/>
                </a:solidFill>
                <a:sym typeface="+mn-ea"/>
              </a:rPr>
              <a:t>如果衰退特别严重，则可称为萧条</a:t>
            </a:r>
            <a:r>
              <a:rPr lang="en-US" altLang="zh-CN" sz="2400" dirty="0">
                <a:solidFill>
                  <a:schemeClr val="bg1"/>
                </a:solidFill>
                <a:sym typeface="+mn-ea"/>
              </a:rPr>
              <a:t>)</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在经济周期中的复苏和繁荣阶段</a:t>
            </a:r>
            <a:r>
              <a:rPr lang="en-US" altLang="zh-CN" sz="2400" dirty="0">
                <a:solidFill>
                  <a:schemeClr val="bg1"/>
                </a:solidFill>
                <a:sym typeface="+mn-ea"/>
              </a:rPr>
              <a:t>,</a:t>
            </a:r>
            <a:r>
              <a:rPr lang="zh-CN" altLang="en-US" sz="2400" dirty="0">
                <a:solidFill>
                  <a:schemeClr val="bg1"/>
                </a:solidFill>
                <a:sym typeface="+mn-ea"/>
              </a:rPr>
              <a:t>可能出现的一般特征是</a:t>
            </a:r>
            <a:r>
              <a:rPr lang="en-US" altLang="zh-CN" sz="2400" dirty="0">
                <a:solidFill>
                  <a:schemeClr val="bg1"/>
                </a:solidFill>
                <a:sym typeface="+mn-ea"/>
              </a:rPr>
              <a:t>,</a:t>
            </a:r>
            <a:r>
              <a:rPr lang="zh-CN" altLang="en-US" sz="2400" dirty="0">
                <a:solidFill>
                  <a:schemeClr val="bg1"/>
                </a:solidFill>
                <a:sym typeface="+mn-ea"/>
              </a:rPr>
              <a:t>伴随着经济增长速度的持续提高</a:t>
            </a:r>
            <a:r>
              <a:rPr lang="en-US" altLang="zh-CN" sz="2400" dirty="0">
                <a:solidFill>
                  <a:schemeClr val="bg1"/>
                </a:solidFill>
                <a:sym typeface="+mn-ea"/>
              </a:rPr>
              <a:t>,</a:t>
            </a:r>
            <a:r>
              <a:rPr lang="zh-CN" altLang="en-US" sz="2400" dirty="0">
                <a:solidFill>
                  <a:schemeClr val="bg1"/>
                </a:solidFill>
                <a:sym typeface="+mn-ea"/>
              </a:rPr>
              <a:t>投资持续增长</a:t>
            </a:r>
            <a:r>
              <a:rPr lang="en-US" altLang="zh-CN" sz="2400" dirty="0">
                <a:solidFill>
                  <a:schemeClr val="bg1"/>
                </a:solidFill>
                <a:sym typeface="+mn-ea"/>
              </a:rPr>
              <a:t>,</a:t>
            </a:r>
            <a:r>
              <a:rPr lang="zh-CN" altLang="en-US" sz="2400" dirty="0">
                <a:solidFill>
                  <a:schemeClr val="bg1"/>
                </a:solidFill>
                <a:sym typeface="+mn-ea"/>
              </a:rPr>
              <a:t>产量不断扩大</a:t>
            </a:r>
            <a:r>
              <a:rPr lang="en-US" altLang="zh-CN" sz="2400" dirty="0">
                <a:solidFill>
                  <a:schemeClr val="bg1"/>
                </a:solidFill>
                <a:sym typeface="+mn-ea"/>
              </a:rPr>
              <a:t>,</a:t>
            </a:r>
            <a:r>
              <a:rPr lang="zh-CN" altLang="en-US" sz="2400" dirty="0">
                <a:solidFill>
                  <a:schemeClr val="bg1"/>
                </a:solidFill>
                <a:sym typeface="+mn-ea"/>
              </a:rPr>
              <a:t>市场需求旺盛</a:t>
            </a:r>
            <a:r>
              <a:rPr lang="en-US" altLang="zh-CN" sz="2400" dirty="0">
                <a:solidFill>
                  <a:schemeClr val="bg1"/>
                </a:solidFill>
                <a:sym typeface="+mn-ea"/>
              </a:rPr>
              <a:t>,</a:t>
            </a:r>
            <a:r>
              <a:rPr lang="zh-CN" altLang="en-US" sz="2400" dirty="0">
                <a:solidFill>
                  <a:schemeClr val="bg1"/>
                </a:solidFill>
                <a:sym typeface="+mn-ea"/>
              </a:rPr>
              <a:t>就业机会增多</a:t>
            </a:r>
            <a:r>
              <a:rPr lang="en-US" altLang="zh-CN" sz="2400" dirty="0">
                <a:solidFill>
                  <a:schemeClr val="bg1"/>
                </a:solidFill>
                <a:sym typeface="+mn-ea"/>
              </a:rPr>
              <a:t>,</a:t>
            </a:r>
            <a:r>
              <a:rPr lang="zh-CN" altLang="en-US" sz="2400" dirty="0">
                <a:solidFill>
                  <a:schemeClr val="bg1"/>
                </a:solidFill>
                <a:sym typeface="+mn-ea"/>
              </a:rPr>
              <a:t>企业利润、居民收入和消费水平都有不同程度的提高，但也常常伴随着通货膨胀。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在经济的衰退或萧条时期，伴随着经济增长速度的持续下滑，投资活动萎缩，生产发展缓慢，甚至出现停滞或下降，产品滞销，就业机会减少，失业率提高，企业利润水平下降，亏损、破产企业的数量增多，居民收入和消费水平呈不同程度的下降趋势。</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150620"/>
            <a:ext cx="7802880" cy="4154170"/>
          </a:xfrm>
          <a:prstGeom prst="rect">
            <a:avLst/>
          </a:prstGeom>
          <a:noFill/>
        </p:spPr>
        <p:txBody>
          <a:bodyPr wrap="square" rtlCol="0" anchor="t">
            <a:spAutoFit/>
          </a:bodyPr>
          <a:p>
            <a:pPr algn="l">
              <a:buClrTx/>
              <a:buSzTx/>
              <a:buFontTx/>
            </a:pPr>
            <a:r>
              <a:rPr lang="zh-CN" altLang="en-US" sz="2400" dirty="0">
                <a:solidFill>
                  <a:schemeClr val="bg1"/>
                </a:solidFill>
                <a:sym typeface="+mn-ea"/>
              </a:rPr>
              <a:t>【考点三】经济波动的一般原因</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(1)投资率的变动：一般而言，投资与经济增长具有正相关关系。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(2)消费需求的波动：消费需求不足，会导致总需求小于总供给，进而导致产出下降，失业增加，从而使经济增长率下降。</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(3)技术进步的状况：当技术进步较快时，经济增长速度较快；当技术进步缓慢时，经济增长就比较缓慢。</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(4)预期的变化：人们对经济前景的预测和判断往往会影响经济主体的决策行为。当人们对今后经济增长的预期比较乐观时，就愿意增加消费和投资，从而推动经济增长。</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523105"/>
          </a:xfrm>
          <a:prstGeom prst="rect">
            <a:avLst/>
          </a:prstGeom>
          <a:noFill/>
        </p:spPr>
        <p:txBody>
          <a:bodyPr wrap="square" rtlCol="0" anchor="t">
            <a:spAutoFit/>
          </a:bodyPr>
          <a:p>
            <a:pPr algn="l">
              <a:buClrTx/>
              <a:buSzTx/>
              <a:buFontTx/>
            </a:pPr>
            <a:r>
              <a:rPr lang="zh-CN" altLang="en-US" sz="2400" dirty="0">
                <a:solidFill>
                  <a:schemeClr val="bg1"/>
                </a:solidFill>
                <a:sym typeface="+mn-ea"/>
              </a:rPr>
              <a:t>(5)经济体制的变动：在过去的计划经济体制下，由于我国地方政府或国有企业的“预算软约束”，使投资需求增长过快，导致经济存在过热状态。当政府对此进行调整时。又会导致经济增速下降。</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(6)国际经济因素的冲击：由于经济全球化的影响，各个国家或地区的经济活动是紧密联系的，一个或少数几个国家经济出现衰退，很可能波及相关国家，从而导致这些国家的经济波动。如2008年以来我国经济波动的主要原因就是受到了国际金融危机的严重冲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【考点四】分析和预测经济波动的指标体系</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2"/>
            </p:custDataLst>
          </p:nvPr>
        </p:nvGraphicFramePr>
        <p:xfrm>
          <a:off x="1560830" y="5026025"/>
          <a:ext cx="8533765" cy="762000"/>
        </p:xfrm>
        <a:graphic>
          <a:graphicData uri="http://schemas.openxmlformats.org/drawingml/2006/table">
            <a:tbl>
              <a:tblPr firstRow="1" bandRow="1">
                <a:tableStyleId>{5C22544A-7EE6-4342-B048-85BDC9FD1C3A}</a:tableStyleId>
              </a:tblPr>
              <a:tblGrid>
                <a:gridCol w="2844165"/>
                <a:gridCol w="2844165"/>
                <a:gridCol w="2844165"/>
              </a:tblGrid>
              <a:tr h="381000">
                <a:tc>
                  <a:txBody>
                    <a:bodyPr/>
                    <a:p>
                      <a:pPr>
                        <a:buNone/>
                      </a:pPr>
                      <a:r>
                        <a:rPr lang="zh-CN" altLang="en-US"/>
                        <a:t>一致指标</a:t>
                      </a:r>
                      <a:endParaRPr lang="zh-CN" altLang="en-US"/>
                    </a:p>
                  </a:txBody>
                  <a:tcPr/>
                </a:tc>
                <a:tc>
                  <a:txBody>
                    <a:bodyPr/>
                    <a:p>
                      <a:pPr>
                        <a:buNone/>
                      </a:pPr>
                      <a:r>
                        <a:rPr lang="zh-CN" altLang="en-US"/>
                        <a:t>先行指标</a:t>
                      </a:r>
                      <a:endParaRPr lang="zh-CN" altLang="en-US"/>
                    </a:p>
                  </a:txBody>
                  <a:tcPr/>
                </a:tc>
                <a:tc>
                  <a:txBody>
                    <a:bodyPr/>
                    <a:p>
                      <a:pPr>
                        <a:buNone/>
                      </a:pPr>
                      <a:r>
                        <a:rPr lang="zh-CN" altLang="en-US"/>
                        <a:t>滞后指标</a:t>
                      </a:r>
                      <a:endParaRPr lang="zh-CN" altLang="en-US"/>
                    </a:p>
                  </a:txBody>
                  <a:tcPr/>
                </a:tc>
              </a:tr>
              <a:tr h="381000">
                <a:tc>
                  <a:txBody>
                    <a:bodyPr/>
                    <a:p>
                      <a:pPr>
                        <a:buNone/>
                      </a:pPr>
                      <a:r>
                        <a:rPr lang="zh-CN" altLang="en-US"/>
                        <a:t>工业总产值</a:t>
                      </a:r>
                      <a:endParaRPr lang="zh-CN" altLang="en-US"/>
                    </a:p>
                    <a:p>
                      <a:pPr>
                        <a:buNone/>
                      </a:pPr>
                      <a:r>
                        <a:rPr lang="zh-CN" altLang="en-US"/>
                        <a:t>固定资产投资额</a:t>
                      </a:r>
                      <a:endParaRPr lang="zh-CN" altLang="en-US"/>
                    </a:p>
                    <a:p>
                      <a:pPr>
                        <a:buNone/>
                      </a:pPr>
                      <a:r>
                        <a:rPr lang="zh-CN" altLang="en-US"/>
                        <a:t>社会消费品零售总额</a:t>
                      </a:r>
                      <a:endParaRPr lang="zh-CN" altLang="en-US"/>
                    </a:p>
                  </a:txBody>
                  <a:tcPr/>
                </a:tc>
                <a:tc>
                  <a:txBody>
                    <a:bodyPr/>
                    <a:p>
                      <a:pPr>
                        <a:buNone/>
                      </a:pPr>
                      <a:r>
                        <a:rPr lang="zh-CN" altLang="en-US"/>
                        <a:t>制造业订货单</a:t>
                      </a:r>
                      <a:endParaRPr lang="zh-CN" altLang="en-US"/>
                    </a:p>
                    <a:p>
                      <a:pPr>
                        <a:buNone/>
                      </a:pPr>
                      <a:r>
                        <a:rPr lang="zh-CN" altLang="en-US"/>
                        <a:t>股票价格指数</a:t>
                      </a:r>
                      <a:endParaRPr lang="zh-CN" altLang="en-US"/>
                    </a:p>
                    <a:p>
                      <a:pPr>
                        <a:buNone/>
                      </a:pPr>
                      <a:r>
                        <a:rPr lang="zh-CN" altLang="en-US"/>
                        <a:t>广义货币</a:t>
                      </a:r>
                      <a:r>
                        <a:rPr lang="en-US" altLang="zh-CN"/>
                        <a:t>M2</a:t>
                      </a:r>
                      <a:endParaRPr lang="en-US" altLang="zh-CN"/>
                    </a:p>
                  </a:txBody>
                  <a:tcPr/>
                </a:tc>
                <a:tc>
                  <a:txBody>
                    <a:bodyPr/>
                    <a:p>
                      <a:pPr>
                        <a:buNone/>
                      </a:pPr>
                      <a:r>
                        <a:rPr lang="zh-CN" altLang="en-US"/>
                        <a:t>库存</a:t>
                      </a:r>
                      <a:endParaRPr lang="zh-CN" altLang="en-US"/>
                    </a:p>
                    <a:p>
                      <a:pPr>
                        <a:buNone/>
                      </a:pPr>
                      <a:r>
                        <a:rPr lang="zh-CN" altLang="en-US"/>
                        <a:t>居民消费价额指数</a:t>
                      </a:r>
                      <a:endParaRPr lang="zh-CN" altLang="en-US"/>
                    </a:p>
                  </a:txBody>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5262245"/>
          </a:xfrm>
          <a:prstGeom prst="rect">
            <a:avLst/>
          </a:prstGeom>
          <a:noFill/>
        </p:spPr>
        <p:txBody>
          <a:bodyPr wrap="square" rtlCol="0" anchor="t">
            <a:spAutoFit/>
          </a:bodyPr>
          <a:p>
            <a:pPr algn="l">
              <a:buClrTx/>
              <a:buSzTx/>
              <a:buFontTx/>
            </a:pPr>
            <a:r>
              <a:rPr lang="zh-CN" altLang="en-US" sz="2400" dirty="0">
                <a:solidFill>
                  <a:schemeClr val="bg1"/>
                </a:solidFill>
                <a:sym typeface="+mn-ea"/>
              </a:rPr>
              <a:t>三、经济发展</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【考点一】经济发展的基本理论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经济发展主要是指发展中国家或地区人民生活水平的持续提高，并伴随着物质资本和人力资本的增加以及技术的进步。</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经济发展不仅包括经济增长，而且还包括经济结构和社会结构的变化。变化包括：</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①产业结构的不断优化;</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②城市化进程的逐步推进;</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③广大居民生活水平的持续提高;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④国民收入分配状况的逐步改善。</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经济发展的核心是人民生活水平的持续提高，以人为本是经济发展的基本内核。</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5262245"/>
          </a:xfrm>
          <a:prstGeom prst="rect">
            <a:avLst/>
          </a:prstGeom>
          <a:noFill/>
        </p:spPr>
        <p:txBody>
          <a:bodyPr wrap="square" rtlCol="0" anchor="t">
            <a:spAutoFit/>
          </a:bodyPr>
          <a:p>
            <a:pPr algn="l">
              <a:buClrTx/>
              <a:buSzTx/>
              <a:buFontTx/>
            </a:pPr>
            <a:r>
              <a:rPr lang="zh-CN" altLang="en-US" sz="2400" dirty="0">
                <a:solidFill>
                  <a:schemeClr val="bg1"/>
                </a:solidFill>
                <a:sym typeface="+mn-ea"/>
              </a:rPr>
              <a:t>可持续发展是指</a:t>
            </a:r>
            <a:r>
              <a:rPr lang="en-US" altLang="zh-CN" sz="2400" dirty="0">
                <a:solidFill>
                  <a:schemeClr val="bg1"/>
                </a:solidFill>
                <a:sym typeface="+mn-ea"/>
              </a:rPr>
              <a:t>“</a:t>
            </a:r>
            <a:r>
              <a:rPr lang="zh-CN" altLang="en-US" sz="2400" dirty="0">
                <a:solidFill>
                  <a:schemeClr val="bg1"/>
                </a:solidFill>
                <a:sym typeface="+mn-ea"/>
              </a:rPr>
              <a:t>既满足当代人的需要，又不对后代人满足其需要的能力构成危害的发展</a:t>
            </a:r>
            <a:r>
              <a:rPr lang="en-US" altLang="zh-CN" sz="2400" dirty="0">
                <a:solidFill>
                  <a:schemeClr val="bg1"/>
                </a:solidFill>
                <a:sym typeface="+mn-ea"/>
              </a:rPr>
              <a:t>”</a:t>
            </a:r>
            <a:r>
              <a:rPr lang="zh-CN" altLang="en-US" sz="2400" dirty="0">
                <a:solidFill>
                  <a:schemeClr val="bg1"/>
                </a:solidFill>
                <a:sym typeface="+mn-ea"/>
              </a:rPr>
              <a:t>。其核心思想是：既要使当代人的各种需要得到充分满足，个人得到充分发展，又要保护资源和生态环境，不对后代人的生存和发展构成威胁。</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可持续发展的思想就是要正确处理经济增长和资源、环境、生态保护之间的关系，使它们之间保持协调和谐关系。</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【考点二】经济发展方式</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经济发展方式</a:t>
            </a:r>
            <a:r>
              <a:rPr lang="zh-CN" altLang="en-US" sz="2400" dirty="0">
                <a:solidFill>
                  <a:schemeClr val="bg1"/>
                </a:solidFill>
                <a:sym typeface="+mn-ea"/>
              </a:rPr>
              <a:t>是实现经济发展的方法、手段和模式。</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党的十七大提出转变经济发展方式这一战略任务，即按照科学发展观的要求调整经济发展诸因素的配置方式和利用方法，把经济发展方式转变到科学发展的轨道上。</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党的十八大提出加快转变经济发展方式，就是要使经济发展更多依靠内需特别是消费需求拉动，更多依靠现代服务</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154170"/>
          </a:xfrm>
          <a:prstGeom prst="rect">
            <a:avLst/>
          </a:prstGeom>
          <a:noFill/>
        </p:spPr>
        <p:txBody>
          <a:bodyPr wrap="square" rtlCol="0" anchor="t">
            <a:spAutoFit/>
          </a:bodyPr>
          <a:p>
            <a:pPr algn="l">
              <a:buClrTx/>
              <a:buSzTx/>
              <a:buFontTx/>
            </a:pPr>
            <a:r>
              <a:rPr lang="zh-CN" altLang="en-US" sz="2400" dirty="0">
                <a:solidFill>
                  <a:schemeClr val="bg1"/>
                </a:solidFill>
                <a:sym typeface="+mn-ea"/>
              </a:rPr>
              <a:t>业和战略性新兴产业带动，更多依靠科技进步、劳动者素质提高、管理创新驱动，更多依靠节约资源和循环经济推动，更多依靠城乡区域发展协调互动，不断增强长期发展后劲。</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转变经济发展方式的三项内容：</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(一)促进经济增长由主要依靠投资、出口拉动向依靠消费、投资、出口协调拉动转变。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(二)促进经济增长由主要依靠第二产业带动向依靠第一、第二、第三产业协同带动转变。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(三)促进经济增长由主要依靠增加物质资源消耗和能源消耗</a:t>
            </a:r>
            <a:r>
              <a:rPr lang="zh-CN" altLang="en-US" sz="2400" dirty="0">
                <a:solidFill>
                  <a:schemeClr val="bg1"/>
                </a:solidFill>
                <a:sym typeface="+mn-ea"/>
              </a:rPr>
              <a:t>向主要依靠科技进步、劳动者素质提高、管理创新转变。</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4892675"/>
          </a:xfrm>
          <a:prstGeom prst="rect">
            <a:avLst/>
          </a:prstGeom>
          <a:noFill/>
        </p:spPr>
        <p:txBody>
          <a:bodyPr wrap="square" rtlCol="0" anchor="t">
            <a:spAutoFit/>
          </a:bodyPr>
          <a:p>
            <a:pPr algn="l">
              <a:buClrTx/>
              <a:buSzTx/>
              <a:buFontTx/>
            </a:pPr>
            <a:r>
              <a:rPr lang="zh-CN" altLang="en-US" sz="2400" dirty="0">
                <a:solidFill>
                  <a:schemeClr val="bg1"/>
                </a:solidFill>
                <a:sym typeface="+mn-ea"/>
              </a:rPr>
              <a:t>【考点三】科学发展观的含义和内容</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科学发展观第一要义是发展，核心是以人为本，基本要求是全面协调可持续性，根本方法是统筹兼顾。</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【考点四】新的经济发展理念（十八大以来提出的</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经济发展新常态</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含义：是指我国经济正从高速增长转向中高速增长，经济发展方式正从规模速度型粗放增长转向质量效益型集约增长，经济结构正从增量扩能为主转向调整存量、做优增量并存的深度调整，经济发展动力正从传统增长点转向新的增长点。</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特点（</a:t>
            </a:r>
            <a:r>
              <a:rPr lang="en-US" altLang="zh-CN" sz="2400" dirty="0">
                <a:solidFill>
                  <a:schemeClr val="bg1"/>
                </a:solidFill>
                <a:sym typeface="+mn-ea"/>
              </a:rPr>
              <a:t>3</a:t>
            </a:r>
            <a:r>
              <a:rPr lang="zh-CN" altLang="en-US" sz="2400" dirty="0">
                <a:solidFill>
                  <a:schemeClr val="bg1"/>
                </a:solidFill>
                <a:sym typeface="+mn-ea"/>
              </a:rPr>
              <a:t>个</a:t>
            </a:r>
            <a:r>
              <a:rPr lang="zh-CN" altLang="en-US" sz="2400" dirty="0">
                <a:solidFill>
                  <a:schemeClr val="bg1"/>
                </a:solidFill>
                <a:sym typeface="+mn-ea"/>
              </a:rPr>
              <a:t>）</a:t>
            </a:r>
            <a:r>
              <a:rPr lang="zh-CN" altLang="en-US" sz="2400" dirty="0">
                <a:solidFill>
                  <a:schemeClr val="bg1"/>
                </a:solidFill>
                <a:sym typeface="+mn-ea"/>
              </a:rPr>
              <a:t>：增长速度要从高速转向中高速，发展方式要从规模速度型转向质量效率型，从要素驱动转向创新驱动。</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TABLE_BEAUTIFY" val="smartTable{b94b2fdf-fb7e-46e0-99cb-caa61dfc3030}"/>
</p:tagLst>
</file>

<file path=ppt/tags/tag2.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3032</Words>
  <Application>WPS 演示</Application>
  <PresentationFormat>自定义</PresentationFormat>
  <Paragraphs>202</Paragraphs>
  <Slides>17</Slides>
  <Notes>24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17</vt:i4>
      </vt:variant>
    </vt:vector>
  </HeadingPairs>
  <TitlesOfParts>
    <vt:vector size="28" baseType="lpstr">
      <vt:lpstr>Arial</vt:lpstr>
      <vt:lpstr>宋体</vt:lpstr>
      <vt:lpstr>Wingdings</vt:lpstr>
      <vt:lpstr>Calibri</vt:lpstr>
      <vt:lpstr>华文新魏</vt:lpstr>
      <vt:lpstr>华文中宋</vt:lpstr>
      <vt:lpstr>Arial</vt:lpstr>
      <vt:lpstr>微软雅黑</vt:lpstr>
      <vt:lpstr>Arial Unicode MS</vt:lpstr>
      <vt:lpstr>等线</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162</cp:revision>
  <dcterms:created xsi:type="dcterms:W3CDTF">2017-05-13T03:05:00Z</dcterms:created>
  <dcterms:modified xsi:type="dcterms:W3CDTF">2020-05-28T02:41:50Z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