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7" r:id="rId3"/>
  </p:sldMasterIdLst>
  <p:notesMasterIdLst>
    <p:notesMasterId r:id="rId16"/>
  </p:notesMasterIdLst>
  <p:handoutMasterIdLst>
    <p:handoutMasterId r:id="rId41"/>
  </p:handoutMasterIdLst>
  <p:sldIdLst>
    <p:sldId id="256" r:id="rId4"/>
    <p:sldId id="545" r:id="rId5"/>
    <p:sldId id="544" r:id="rId6"/>
    <p:sldId id="546" r:id="rId7"/>
    <p:sldId id="813" r:id="rId8"/>
    <p:sldId id="891" r:id="rId9"/>
    <p:sldId id="892" r:id="rId10"/>
    <p:sldId id="893" r:id="rId11"/>
    <p:sldId id="844" r:id="rId12"/>
    <p:sldId id="896" r:id="rId13"/>
    <p:sldId id="894" r:id="rId14"/>
    <p:sldId id="895" r:id="rId15"/>
    <p:sldId id="609" r:id="rId17"/>
    <p:sldId id="897" r:id="rId18"/>
    <p:sldId id="898" r:id="rId19"/>
    <p:sldId id="914" r:id="rId20"/>
    <p:sldId id="899" r:id="rId21"/>
    <p:sldId id="900" r:id="rId22"/>
    <p:sldId id="901" r:id="rId23"/>
    <p:sldId id="903" r:id="rId24"/>
    <p:sldId id="904" r:id="rId25"/>
    <p:sldId id="905" r:id="rId26"/>
    <p:sldId id="906" r:id="rId27"/>
    <p:sldId id="908" r:id="rId28"/>
    <p:sldId id="909" r:id="rId29"/>
    <p:sldId id="910" r:id="rId30"/>
    <p:sldId id="911" r:id="rId31"/>
    <p:sldId id="917" r:id="rId32"/>
    <p:sldId id="915" r:id="rId33"/>
    <p:sldId id="916" r:id="rId34"/>
    <p:sldId id="912" r:id="rId35"/>
    <p:sldId id="918" r:id="rId36"/>
    <p:sldId id="919" r:id="rId37"/>
    <p:sldId id="913" r:id="rId38"/>
    <p:sldId id="920" r:id="rId39"/>
    <p:sldId id="935" r:id="rId40"/>
  </p:sldIdLst>
  <p:sldSz cx="12195175"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0033"/>
    <a:srgbClr val="9C393E"/>
    <a:srgbClr val="FFFFFF"/>
    <a:srgbClr val="9B6211"/>
    <a:srgbClr val="936325"/>
    <a:srgbClr val="915C18"/>
    <a:srgbClr val="E20084"/>
    <a:srgbClr val="FB0024"/>
    <a:srgbClr val="FFC1E6"/>
    <a:srgbClr val="E200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9623" autoAdjust="0"/>
    <p:restoredTop sz="94660"/>
  </p:normalViewPr>
  <p:slideViewPr>
    <p:cSldViewPr>
      <p:cViewPr>
        <p:scale>
          <a:sx n="90" d="100"/>
          <a:sy n="90" d="100"/>
        </p:scale>
        <p:origin x="-354" y="-402"/>
      </p:cViewPr>
      <p:guideLst>
        <p:guide orient="horz" pos="1966"/>
        <p:guide pos="3864"/>
      </p:guideLst>
    </p:cSldViewPr>
  </p:slideViewPr>
  <p:notesTextViewPr>
    <p:cViewPr>
      <p:scale>
        <a:sx n="100" d="100"/>
        <a:sy n="100" d="100"/>
      </p:scale>
      <p:origin x="0" y="0"/>
    </p:cViewPr>
  </p:notesTextViewPr>
  <p:sorterViewPr>
    <p:cViewPr>
      <p:scale>
        <a:sx n="40" d="100"/>
        <a:sy n="40" d="100"/>
      </p:scale>
      <p:origin x="0" y="0"/>
    </p:cViewPr>
  </p:sorterViewPr>
  <p:notesViewPr>
    <p:cSldViewPr>
      <p:cViewPr varScale="1">
        <p:scale>
          <a:sx n="58" d="100"/>
          <a:sy n="58" d="100"/>
        </p:scale>
        <p:origin x="-2580" y="-78"/>
      </p:cViewPr>
      <p:guideLst>
        <p:guide orient="horz" pos="2622"/>
        <p:guide pos="2172"/>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4" Type="http://schemas.openxmlformats.org/officeDocument/2006/relationships/tableStyles" Target="tableStyles.xml"/><Relationship Id="rId43" Type="http://schemas.openxmlformats.org/officeDocument/2006/relationships/viewProps" Target="viewProps.xml"/><Relationship Id="rId42" Type="http://schemas.openxmlformats.org/officeDocument/2006/relationships/presProps" Target="presProps.xml"/><Relationship Id="rId41" Type="http://schemas.openxmlformats.org/officeDocument/2006/relationships/handoutMaster" Target="handoutMasters/handoutMaster1.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notesMaster" Target="notesMasters/notesMaster1.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F6E4F5-AFD9-452D-978C-A65E37BD2A75}" type="datetimeFigureOut">
              <a:rPr lang="en-US" smtClean="0"/>
            </a:fld>
            <a:endParaRPr 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70C2A1-C45C-4D11-8087-34234E5428BA}"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779D53-1687-4629-A7C4-5F633C48289A}" type="datetimeFigureOut">
              <a:rPr lang="en-US" smtClean="0"/>
            </a:fld>
            <a:endParaRPr 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F48F07-6AC5-47AF-9B36-9B4E83AB260F}"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目录页">
    <p:bg>
      <p:bgPr>
        <a:solidFill>
          <a:schemeClr val="bg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5175" cy="6858000"/>
          </a:xfrm>
          <a:prstGeom prst="rect">
            <a:avLst/>
          </a:prstGeom>
          <a:gradFill>
            <a:gsLst>
              <a:gs pos="0">
                <a:srgbClr val="F1F1E5"/>
              </a:gs>
              <a:gs pos="74000">
                <a:srgbClr val="F7F7ED"/>
              </a:gs>
              <a:gs pos="83000">
                <a:srgbClr val="F8F8EE"/>
              </a:gs>
              <a:gs pos="100000">
                <a:srgbClr val="F9F9E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813" y="976635"/>
            <a:ext cx="12196800" cy="95250"/>
          </a:xfrm>
          <a:prstGeom prst="rect">
            <a:avLst/>
          </a:prstGeom>
          <a:solidFill>
            <a:srgbClr val="9C393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sym typeface="+mn-ea"/>
            </a:endParaRPr>
          </a:p>
        </p:txBody>
      </p:sp>
      <p:sp>
        <p:nvSpPr>
          <p:cNvPr id="13" name="TextBox 15"/>
          <p:cNvSpPr txBox="1"/>
          <p:nvPr userDrawn="1"/>
        </p:nvSpPr>
        <p:spPr>
          <a:xfrm>
            <a:off x="11091290" y="6330806"/>
            <a:ext cx="982961" cy="338554"/>
          </a:xfrm>
          <a:prstGeom prst="rect">
            <a:avLst/>
          </a:prstGeom>
          <a:noFill/>
        </p:spPr>
        <p:txBody>
          <a:bodyPr wrap="none" rtlCol="0">
            <a:spAutoFit/>
          </a:bodyPr>
          <a:lstStyle/>
          <a:p>
            <a:r>
              <a:rPr lang="en-US" altLang="zh-CN" sz="1600" dirty="0" smtClean="0">
                <a:solidFill>
                  <a:schemeClr val="bg1">
                    <a:lumMod val="50000"/>
                  </a:schemeClr>
                </a:solidFill>
              </a:rPr>
              <a:t>—  </a:t>
            </a:r>
            <a:fld id="{2EEF1883-7A0E-4F66-9932-E581691AD397}" type="slidenum">
              <a:rPr lang="zh-CN" altLang="en-US" sz="1600" dirty="0" smtClean="0">
                <a:solidFill>
                  <a:schemeClr val="bg1">
                    <a:lumMod val="50000"/>
                  </a:schemeClr>
                </a:solidFill>
              </a:rPr>
            </a:fld>
            <a:r>
              <a:rPr lang="zh-CN" altLang="en-US" sz="1600" dirty="0" smtClean="0">
                <a:solidFill>
                  <a:schemeClr val="bg1">
                    <a:lumMod val="50000"/>
                  </a:schemeClr>
                </a:solidFill>
              </a:rPr>
              <a:t> </a:t>
            </a:r>
            <a:r>
              <a:rPr lang="en-US" altLang="zh-CN" sz="1600" dirty="0" smtClean="0">
                <a:solidFill>
                  <a:schemeClr val="bg1">
                    <a:lumMod val="50000"/>
                  </a:schemeClr>
                </a:solidFill>
              </a:rPr>
              <a:t>—</a:t>
            </a:r>
            <a:r>
              <a:rPr lang="zh-CN" altLang="en-US" sz="1600" dirty="0" smtClean="0">
                <a:solidFill>
                  <a:schemeClr val="bg1">
                    <a:lumMod val="50000"/>
                  </a:schemeClr>
                </a:solidFill>
              </a:rPr>
              <a:t> </a:t>
            </a:r>
            <a:endParaRPr lang="zh-CN" altLang="en-US" sz="1600" b="0" dirty="0">
              <a:solidFill>
                <a:schemeClr val="bg1">
                  <a:lumMod val="50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最后空白">
    <p:spTree>
      <p:nvGrpSpPr>
        <p:cNvPr id="1" name=""/>
        <p:cNvGrpSpPr/>
        <p:nvPr/>
      </p:nvGrpSpPr>
      <p:grpSpPr>
        <a:xfrm>
          <a:off x="0" y="0"/>
          <a:ext cx="0" cy="0"/>
          <a:chOff x="0" y="0"/>
          <a:chExt cx="0" cy="0"/>
        </a:xfrm>
      </p:grpSpPr>
      <p:sp>
        <p:nvSpPr>
          <p:cNvPr id="2" name="矩形 1"/>
          <p:cNvSpPr/>
          <p:nvPr userDrawn="1"/>
        </p:nvSpPr>
        <p:spPr>
          <a:xfrm>
            <a:off x="0" y="0"/>
            <a:ext cx="1219517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813" y="6506195"/>
            <a:ext cx="12196800" cy="95250"/>
          </a:xfrm>
          <a:prstGeom prst="rect">
            <a:avLst/>
          </a:prstGeom>
          <a:solidFill>
            <a:srgbClr val="9C393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lvl="0" algn="ctr"/>
            <a:endParaRPr lang="zh-CN" altLang="en-US">
              <a:sym typeface="+mn-ea"/>
            </a:endParaRPr>
          </a:p>
        </p:txBody>
      </p:sp>
    </p:spTree>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垂直排列标题与文本">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397" y="1122363"/>
            <a:ext cx="9146381"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524397" y="3602038"/>
            <a:ext cx="914638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a:xfrm>
            <a:off x="838418" y="6356350"/>
            <a:ext cx="2743914" cy="365125"/>
          </a:xfrm>
        </p:spPr>
        <p:txBody>
          <a:bodyPr/>
          <a:lstStyle/>
          <a:p>
            <a:fld id="{878700CA-CB0D-4F45-B0B2-8024CCF478D8}" type="datetimeFigureOut">
              <a:rPr lang="zh-CN" altLang="en-US" smtClean="0"/>
            </a:fld>
            <a:endParaRPr lang="zh-CN" altLang="en-US"/>
          </a:p>
        </p:txBody>
      </p:sp>
      <p:sp>
        <p:nvSpPr>
          <p:cNvPr id="5" name="页脚占位符 4"/>
          <p:cNvSpPr>
            <a:spLocks noGrp="1"/>
          </p:cNvSpPr>
          <p:nvPr>
            <p:ph type="ftr" sz="quarter" idx="11"/>
          </p:nvPr>
        </p:nvSpPr>
        <p:spPr>
          <a:xfrm>
            <a:off x="4039652" y="6356350"/>
            <a:ext cx="4115872" cy="365125"/>
          </a:xfrm>
        </p:spPr>
        <p:txBody>
          <a:bodyPr/>
          <a:lstStyle/>
          <a:p>
            <a:endParaRPr lang="zh-CN" altLang="en-US"/>
          </a:p>
        </p:txBody>
      </p:sp>
      <p:sp>
        <p:nvSpPr>
          <p:cNvPr id="6" name="灯片编号占位符 5"/>
          <p:cNvSpPr>
            <a:spLocks noGrp="1"/>
          </p:cNvSpPr>
          <p:nvPr>
            <p:ph type="sldNum" sz="quarter" idx="12"/>
          </p:nvPr>
        </p:nvSpPr>
        <p:spPr>
          <a:xfrm>
            <a:off x="8612842" y="6356350"/>
            <a:ext cx="2743914" cy="365125"/>
          </a:xfrm>
        </p:spPr>
        <p:txBody>
          <a:bodyPr/>
          <a:lstStyle/>
          <a:p>
            <a:fld id="{2EEC07BB-2C04-470E-8DA9-CA003E91A14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过渡页1">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矩形 1"/>
          <p:cNvSpPr/>
          <p:nvPr userDrawn="1"/>
        </p:nvSpPr>
        <p:spPr>
          <a:xfrm>
            <a:off x="1" y="560085"/>
            <a:ext cx="1489076" cy="398780"/>
          </a:xfrm>
          <a:prstGeom prst="rect">
            <a:avLst/>
          </a:prstGeom>
        </p:spPr>
        <p:txBody>
          <a:bodyPr wrap="square">
            <a:spAutoFit/>
          </a:bodyPr>
          <a:lstStyle/>
          <a:p>
            <a:pPr lvl="0" algn="ctr">
              <a:defRPr/>
            </a:pPr>
            <a:r>
              <a:rPr lang="zh-CN" altLang="en-US" sz="2000" b="1" kern="0" dirty="0" smtClean="0">
                <a:solidFill>
                  <a:schemeClr val="bg1"/>
                </a:solidFill>
                <a:latin typeface="微软雅黑" panose="020B0503020204020204" pitchFamily="34" charset="-122"/>
                <a:ea typeface="微软雅黑" panose="020B0503020204020204" pitchFamily="34" charset="-122"/>
              </a:rPr>
              <a:t>第一</a:t>
            </a:r>
            <a:r>
              <a:rPr lang="zh-CN" altLang="en-US" sz="2000" b="1" kern="0" dirty="0">
                <a:solidFill>
                  <a:schemeClr val="bg1"/>
                </a:solidFill>
                <a:latin typeface="微软雅黑" panose="020B0503020204020204" pitchFamily="34" charset="-122"/>
                <a:ea typeface="微软雅黑" panose="020B0503020204020204" pitchFamily="34" charset="-122"/>
              </a:rPr>
              <a:t>章</a:t>
            </a:r>
            <a:endParaRPr lang="zh-CN" altLang="en-US" sz="2000" b="1" kern="0" dirty="0">
              <a:solidFill>
                <a:schemeClr val="bg1"/>
              </a:solidFill>
              <a:latin typeface="微软雅黑" panose="020B0503020204020204" pitchFamily="34" charset="-122"/>
              <a:ea typeface="微软雅黑" panose="020B0503020204020204" pitchFamily="34" charset="-122"/>
            </a:endParaRPr>
          </a:p>
        </p:txBody>
      </p:sp>
      <p:sp>
        <p:nvSpPr>
          <p:cNvPr id="3" name="TextBox 2"/>
          <p:cNvSpPr txBox="1"/>
          <p:nvPr userDrawn="1"/>
        </p:nvSpPr>
        <p:spPr>
          <a:xfrm>
            <a:off x="3571240" y="560085"/>
            <a:ext cx="4411345" cy="398780"/>
          </a:xfrm>
          <a:prstGeom prst="rect">
            <a:avLst/>
          </a:prstGeom>
          <a:noFill/>
        </p:spPr>
        <p:txBody>
          <a:bodyPr wrap="square" rtlCol="0">
            <a:spAutoFit/>
          </a:bodyPr>
          <a:lstStyle/>
          <a:p>
            <a:pPr marL="0" algn="l" defTabSz="914400" rtl="0" eaLnBrk="1" latinLnBrk="0" hangingPunct="1"/>
            <a:r>
              <a:rPr lang="zh-CN" altLang="en-US" sz="2000" b="1" dirty="0">
                <a:solidFill>
                  <a:schemeClr val="bg1"/>
                </a:solidFill>
                <a:latin typeface="微软雅黑" panose="020B0503020204020204" pitchFamily="34" charset="-122"/>
                <a:ea typeface="微软雅黑" panose="020B0503020204020204" pitchFamily="34" charset="-122"/>
              </a:rPr>
              <a:t>用人单位劳动标准的制定        </a:t>
            </a:r>
            <a:r>
              <a:rPr lang="en-US" altLang="zh-CN" sz="2000" b="1" dirty="0">
                <a:solidFill>
                  <a:schemeClr val="bg1"/>
                </a:solidFill>
                <a:latin typeface="微软雅黑" panose="020B0503020204020204" pitchFamily="34" charset="-122"/>
                <a:ea typeface="微软雅黑" panose="020B0503020204020204" pitchFamily="34" charset="-122"/>
              </a:rPr>
              <a:t>P2-25</a:t>
            </a:r>
            <a:endParaRPr lang="en-US" altLang="zh-CN" sz="2000" b="1" kern="1200" dirty="0">
              <a:solidFill>
                <a:schemeClr val="bg1"/>
              </a:solidFill>
              <a:latin typeface="微软雅黑" panose="020B0503020204020204" pitchFamily="34" charset="-122"/>
              <a:ea typeface="微软雅黑" panose="020B0503020204020204" pitchFamily="34" charset="-122"/>
            </a:endParaRPr>
          </a:p>
        </p:txBody>
      </p:sp>
      <p:sp>
        <p:nvSpPr>
          <p:cNvPr id="6" name="TextBox 15"/>
          <p:cNvSpPr txBox="1"/>
          <p:nvPr userDrawn="1"/>
        </p:nvSpPr>
        <p:spPr>
          <a:xfrm>
            <a:off x="11091290" y="620688"/>
            <a:ext cx="982961" cy="338554"/>
          </a:xfrm>
          <a:prstGeom prst="rect">
            <a:avLst/>
          </a:prstGeom>
          <a:noFill/>
        </p:spPr>
        <p:txBody>
          <a:bodyPr wrap="none" rtlCol="0">
            <a:spAutoFit/>
          </a:bodyPr>
          <a:lstStyle/>
          <a:p>
            <a:r>
              <a:rPr lang="en-US" altLang="zh-CN" sz="1600" dirty="0" smtClean="0">
                <a:solidFill>
                  <a:schemeClr val="bg1"/>
                </a:solidFill>
              </a:rPr>
              <a:t>—  </a:t>
            </a:r>
            <a:fld id="{2EEF1883-7A0E-4F66-9932-E581691AD397}" type="slidenum">
              <a:rPr lang="zh-CN" altLang="en-US" sz="1600" dirty="0" smtClean="0">
                <a:solidFill>
                  <a:schemeClr val="bg1"/>
                </a:solidFill>
              </a:rPr>
            </a:fld>
            <a:r>
              <a:rPr lang="zh-CN" altLang="en-US" sz="1600" dirty="0" smtClean="0">
                <a:solidFill>
                  <a:schemeClr val="bg1"/>
                </a:solidFill>
              </a:rPr>
              <a:t> </a:t>
            </a:r>
            <a:r>
              <a:rPr lang="en-US" altLang="zh-CN" sz="1600" dirty="0" smtClean="0">
                <a:solidFill>
                  <a:schemeClr val="bg1"/>
                </a:solidFill>
              </a:rPr>
              <a:t>—</a:t>
            </a:r>
            <a:r>
              <a:rPr lang="zh-CN" altLang="en-US" sz="1600" dirty="0" smtClean="0">
                <a:solidFill>
                  <a:schemeClr val="bg1"/>
                </a:solidFill>
              </a:rPr>
              <a:t> </a:t>
            </a:r>
            <a:endParaRPr lang="zh-CN" altLang="en-US" sz="1600" b="0" dirty="0">
              <a:solidFill>
                <a:schemeClr val="bg1"/>
              </a:solidFill>
              <a:latin typeface="微软雅黑" panose="020B0503020204020204" pitchFamily="34" charset="-122"/>
              <a:ea typeface="微软雅黑" panose="020B0503020204020204" pitchFamily="34" charset="-122"/>
            </a:endParaRPr>
          </a:p>
        </p:txBody>
      </p:sp>
      <p:sp>
        <p:nvSpPr>
          <p:cNvPr id="4" name="矩形 3"/>
          <p:cNvSpPr/>
          <p:nvPr userDrawn="1"/>
        </p:nvSpPr>
        <p:spPr>
          <a:xfrm>
            <a:off x="1921511" y="560085"/>
            <a:ext cx="1489076" cy="398780"/>
          </a:xfrm>
          <a:prstGeom prst="rect">
            <a:avLst/>
          </a:prstGeom>
        </p:spPr>
        <p:txBody>
          <a:bodyPr wrap="square">
            <a:spAutoFit/>
          </a:bodyPr>
          <a:p>
            <a:pPr lvl="0" algn="ctr">
              <a:defRPr/>
            </a:pPr>
            <a:r>
              <a:rPr lang="zh-CN" altLang="en-US" sz="2000" b="1" kern="0" dirty="0" smtClean="0">
                <a:solidFill>
                  <a:schemeClr val="bg1"/>
                </a:solidFill>
                <a:latin typeface="微软雅黑" panose="020B0503020204020204" pitchFamily="34" charset="-122"/>
                <a:ea typeface="微软雅黑" panose="020B0503020204020204" pitchFamily="34" charset="-122"/>
              </a:rPr>
              <a:t>第一</a:t>
            </a:r>
            <a:r>
              <a:rPr lang="zh-CN" altLang="en-US" sz="2000" b="1" kern="0" dirty="0">
                <a:solidFill>
                  <a:schemeClr val="bg1"/>
                </a:solidFill>
                <a:latin typeface="微软雅黑" panose="020B0503020204020204" pitchFamily="34" charset="-122"/>
                <a:ea typeface="微软雅黑" panose="020B0503020204020204" pitchFamily="34" charset="-122"/>
              </a:rPr>
              <a:t>节</a:t>
            </a:r>
            <a:endParaRPr lang="zh-CN" altLang="en-US" sz="2000" b="1" kern="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过渡页1">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矩形 1"/>
          <p:cNvSpPr/>
          <p:nvPr userDrawn="1"/>
        </p:nvSpPr>
        <p:spPr>
          <a:xfrm>
            <a:off x="1" y="576595"/>
            <a:ext cx="1489076" cy="368300"/>
          </a:xfrm>
          <a:prstGeom prst="rect">
            <a:avLst/>
          </a:prstGeom>
        </p:spPr>
        <p:txBody>
          <a:bodyPr wrap="square">
            <a:spAutoFit/>
          </a:bodyPr>
          <a:lstStyle/>
          <a:p>
            <a:pPr lvl="0" algn="ctr">
              <a:defRPr/>
            </a:pPr>
            <a:r>
              <a:rPr lang="zh-CN" altLang="en-US" b="1" kern="0" dirty="0" smtClean="0">
                <a:solidFill>
                  <a:schemeClr val="bg1"/>
                </a:solidFill>
                <a:latin typeface="微软雅黑" panose="020B0503020204020204" pitchFamily="34" charset="-122"/>
                <a:ea typeface="微软雅黑" panose="020B0503020204020204" pitchFamily="34" charset="-122"/>
              </a:rPr>
              <a:t>第一</a:t>
            </a:r>
            <a:r>
              <a:rPr lang="zh-CN" altLang="en-US" b="1" kern="0" dirty="0">
                <a:solidFill>
                  <a:schemeClr val="bg1"/>
                </a:solidFill>
                <a:latin typeface="微软雅黑" panose="020B0503020204020204" pitchFamily="34" charset="-122"/>
                <a:ea typeface="微软雅黑" panose="020B0503020204020204" pitchFamily="34" charset="-122"/>
              </a:rPr>
              <a:t>节</a:t>
            </a:r>
            <a:endParaRPr lang="zh-CN" altLang="en-US" b="1" kern="0" dirty="0">
              <a:solidFill>
                <a:schemeClr val="bg1"/>
              </a:solidFill>
              <a:latin typeface="微软雅黑" panose="020B0503020204020204" pitchFamily="34" charset="-122"/>
              <a:ea typeface="微软雅黑" panose="020B0503020204020204" pitchFamily="34" charset="-122"/>
            </a:endParaRPr>
          </a:p>
        </p:txBody>
      </p:sp>
      <p:sp>
        <p:nvSpPr>
          <p:cNvPr id="3" name="TextBox 2"/>
          <p:cNvSpPr txBox="1"/>
          <p:nvPr userDrawn="1"/>
        </p:nvSpPr>
        <p:spPr>
          <a:xfrm>
            <a:off x="1777365" y="561340"/>
            <a:ext cx="4411345" cy="398780"/>
          </a:xfrm>
          <a:prstGeom prst="rect">
            <a:avLst/>
          </a:prstGeom>
          <a:noFill/>
        </p:spPr>
        <p:txBody>
          <a:bodyPr wrap="square" rtlCol="0">
            <a:spAutoFit/>
          </a:bodyPr>
          <a:lstStyle/>
          <a:p>
            <a:pPr marL="0" algn="l" defTabSz="914400" rtl="0" eaLnBrk="1" latinLnBrk="0" hangingPunct="1"/>
            <a:r>
              <a:rPr lang="zh-CN" altLang="en-US" sz="2000" b="1" dirty="0">
                <a:solidFill>
                  <a:schemeClr val="bg1"/>
                </a:solidFill>
                <a:latin typeface="微软雅黑" panose="020B0503020204020204" pitchFamily="34" charset="-122"/>
                <a:ea typeface="微软雅黑" panose="020B0503020204020204" pitchFamily="34" charset="-122"/>
              </a:rPr>
              <a:t>用人单位劳动标准的制定        </a:t>
            </a:r>
            <a:r>
              <a:rPr lang="en-US" altLang="zh-CN" sz="2000" b="1" dirty="0">
                <a:solidFill>
                  <a:schemeClr val="bg1"/>
                </a:solidFill>
                <a:latin typeface="微软雅黑" panose="020B0503020204020204" pitchFamily="34" charset="-122"/>
                <a:ea typeface="微软雅黑" panose="020B0503020204020204" pitchFamily="34" charset="-122"/>
              </a:rPr>
              <a:t>P2-25</a:t>
            </a:r>
            <a:endParaRPr lang="en-US" altLang="zh-CN" sz="2000" b="1" kern="1200" dirty="0">
              <a:solidFill>
                <a:schemeClr val="bg1"/>
              </a:solidFill>
              <a:latin typeface="微软雅黑" panose="020B0503020204020204" pitchFamily="34" charset="-122"/>
              <a:ea typeface="微软雅黑" panose="020B0503020204020204" pitchFamily="34" charset="-122"/>
            </a:endParaRPr>
          </a:p>
        </p:txBody>
      </p:sp>
      <p:sp>
        <p:nvSpPr>
          <p:cNvPr id="6" name="TextBox 15"/>
          <p:cNvSpPr txBox="1"/>
          <p:nvPr userDrawn="1"/>
        </p:nvSpPr>
        <p:spPr>
          <a:xfrm>
            <a:off x="11091290" y="620688"/>
            <a:ext cx="982961" cy="338554"/>
          </a:xfrm>
          <a:prstGeom prst="rect">
            <a:avLst/>
          </a:prstGeom>
          <a:noFill/>
        </p:spPr>
        <p:txBody>
          <a:bodyPr wrap="none" rtlCol="0">
            <a:spAutoFit/>
          </a:bodyPr>
          <a:lstStyle/>
          <a:p>
            <a:r>
              <a:rPr lang="en-US" altLang="zh-CN" sz="1600" dirty="0" smtClean="0">
                <a:solidFill>
                  <a:schemeClr val="bg1"/>
                </a:solidFill>
              </a:rPr>
              <a:t>—  </a:t>
            </a:r>
            <a:fld id="{2EEF1883-7A0E-4F66-9932-E581691AD397}" type="slidenum">
              <a:rPr lang="zh-CN" altLang="en-US" sz="1600" dirty="0" smtClean="0">
                <a:solidFill>
                  <a:schemeClr val="bg1"/>
                </a:solidFill>
              </a:rPr>
            </a:fld>
            <a:r>
              <a:rPr lang="zh-CN" altLang="en-US" sz="1600" dirty="0" smtClean="0">
                <a:solidFill>
                  <a:schemeClr val="bg1"/>
                </a:solidFill>
              </a:rPr>
              <a:t> </a:t>
            </a:r>
            <a:r>
              <a:rPr lang="en-US" altLang="zh-CN" sz="1600" dirty="0" smtClean="0">
                <a:solidFill>
                  <a:schemeClr val="bg1"/>
                </a:solidFill>
              </a:rPr>
              <a:t>—</a:t>
            </a:r>
            <a:r>
              <a:rPr lang="zh-CN" altLang="en-US" sz="1600" dirty="0" smtClean="0">
                <a:solidFill>
                  <a:schemeClr val="bg1"/>
                </a:solidFill>
              </a:rPr>
              <a:t> </a:t>
            </a:r>
            <a:endParaRPr lang="zh-CN" altLang="en-US" sz="1600" b="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矩形 1"/>
          <p:cNvSpPr/>
          <p:nvPr userDrawn="1"/>
        </p:nvSpPr>
        <p:spPr>
          <a:xfrm>
            <a:off x="1" y="576595"/>
            <a:ext cx="1489076" cy="368300"/>
          </a:xfrm>
          <a:prstGeom prst="rect">
            <a:avLst/>
          </a:prstGeom>
        </p:spPr>
        <p:txBody>
          <a:bodyPr wrap="square">
            <a:spAutoFit/>
          </a:bodyPr>
          <a:p>
            <a:pPr lvl="0" algn="ctr">
              <a:defRPr/>
            </a:pPr>
            <a:r>
              <a:rPr lang="zh-CN" altLang="en-US" b="1" kern="0" dirty="0" smtClean="0">
                <a:solidFill>
                  <a:schemeClr val="bg1"/>
                </a:solidFill>
                <a:latin typeface="微软雅黑" panose="020B0503020204020204" pitchFamily="34" charset="-122"/>
                <a:ea typeface="微软雅黑" panose="020B0503020204020204" pitchFamily="34" charset="-122"/>
              </a:rPr>
              <a:t>第二</a:t>
            </a:r>
            <a:r>
              <a:rPr lang="zh-CN" altLang="en-US" b="1" kern="0" dirty="0">
                <a:solidFill>
                  <a:schemeClr val="bg1"/>
                </a:solidFill>
                <a:latin typeface="微软雅黑" panose="020B0503020204020204" pitchFamily="34" charset="-122"/>
                <a:ea typeface="微软雅黑" panose="020B0503020204020204" pitchFamily="34" charset="-122"/>
              </a:rPr>
              <a:t>节</a:t>
            </a:r>
            <a:endParaRPr lang="zh-CN" altLang="en-US" b="1" kern="0" dirty="0">
              <a:solidFill>
                <a:schemeClr val="bg1"/>
              </a:solidFill>
              <a:latin typeface="微软雅黑" panose="020B0503020204020204" pitchFamily="34" charset="-122"/>
              <a:ea typeface="微软雅黑" panose="020B0503020204020204" pitchFamily="34" charset="-122"/>
            </a:endParaRPr>
          </a:p>
        </p:txBody>
      </p:sp>
      <p:sp>
        <p:nvSpPr>
          <p:cNvPr id="5" name="TextBox 2"/>
          <p:cNvSpPr txBox="1"/>
          <p:nvPr userDrawn="1"/>
        </p:nvSpPr>
        <p:spPr>
          <a:xfrm>
            <a:off x="1777365" y="561340"/>
            <a:ext cx="4411345" cy="398780"/>
          </a:xfrm>
          <a:prstGeom prst="rect">
            <a:avLst/>
          </a:prstGeom>
          <a:noFill/>
        </p:spPr>
        <p:txBody>
          <a:bodyPr wrap="square" rtlCol="0">
            <a:spAutoFit/>
          </a:bodyPr>
          <a:p>
            <a:pPr marL="0" algn="l" defTabSz="914400" rtl="0" eaLnBrk="1" latinLnBrk="0" hangingPunct="1"/>
            <a:r>
              <a:rPr lang="zh-CN" altLang="en-US" sz="2000" b="1" dirty="0">
                <a:solidFill>
                  <a:schemeClr val="bg1"/>
                </a:solidFill>
                <a:latin typeface="微软雅黑" panose="020B0503020204020204" pitchFamily="34" charset="-122"/>
                <a:ea typeface="微软雅黑" panose="020B0503020204020204" pitchFamily="34" charset="-122"/>
              </a:rPr>
              <a:t>劳动标准的实施情况评估      </a:t>
            </a:r>
            <a:r>
              <a:rPr lang="en-US" altLang="zh-CN" sz="2000" b="1" dirty="0">
                <a:solidFill>
                  <a:schemeClr val="bg1"/>
                </a:solidFill>
                <a:latin typeface="微软雅黑" panose="020B0503020204020204" pitchFamily="34" charset="-122"/>
                <a:ea typeface="微软雅黑" panose="020B0503020204020204" pitchFamily="34" charset="-122"/>
              </a:rPr>
              <a:t>P25-33</a:t>
            </a:r>
            <a:endParaRPr lang="en-US" altLang="zh-CN" sz="2000" b="1" kern="12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尾页">
    <p:bg>
      <p:bgPr>
        <a:gradFill>
          <a:gsLst>
            <a:gs pos="0">
              <a:srgbClr val="7C7C7C"/>
            </a:gs>
            <a:gs pos="100000">
              <a:schemeClr val="tx1">
                <a:lumMod val="95000"/>
                <a:lumOff val="5000"/>
              </a:schemeClr>
            </a:gs>
          </a:gsLst>
          <a:path path="circle">
            <a:fillToRect l="50000" t="50000" r="50000" b="50000"/>
          </a:path>
        </a:gra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最后空白">
    <p:spTree>
      <p:nvGrpSpPr>
        <p:cNvPr id="1" name=""/>
        <p:cNvGrpSpPr/>
        <p:nvPr/>
      </p:nvGrpSpPr>
      <p:grpSpPr>
        <a:xfrm>
          <a:off x="0" y="0"/>
          <a:ext cx="0" cy="0"/>
          <a:chOff x="0" y="0"/>
          <a:chExt cx="0" cy="0"/>
        </a:xfrm>
      </p:grpSpPr>
      <p:sp>
        <p:nvSpPr>
          <p:cNvPr id="2" name="矩形 1"/>
          <p:cNvSpPr/>
          <p:nvPr userDrawn="1"/>
        </p:nvSpPr>
        <p:spPr>
          <a:xfrm>
            <a:off x="0" y="0"/>
            <a:ext cx="1219517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最后空白">
    <p:spTree>
      <p:nvGrpSpPr>
        <p:cNvPr id="1" name=""/>
        <p:cNvGrpSpPr/>
        <p:nvPr/>
      </p:nvGrpSpPr>
      <p:grpSpPr>
        <a:xfrm>
          <a:off x="0" y="0"/>
          <a:ext cx="0" cy="0"/>
          <a:chOff x="0" y="0"/>
          <a:chExt cx="0" cy="0"/>
        </a:xfrm>
      </p:grpSpPr>
      <p:sp>
        <p:nvSpPr>
          <p:cNvPr id="2" name="矩形 1"/>
          <p:cNvSpPr/>
          <p:nvPr userDrawn="1"/>
        </p:nvSpPr>
        <p:spPr>
          <a:xfrm>
            <a:off x="0" y="0"/>
            <a:ext cx="1219517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813" y="6506195"/>
            <a:ext cx="12196800" cy="95250"/>
          </a:xfrm>
          <a:prstGeom prst="rect">
            <a:avLst/>
          </a:prstGeom>
          <a:solidFill>
            <a:srgbClr val="9C393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lvl="0" algn="ctr"/>
            <a:endParaRPr lang="zh-CN" altLang="en-US">
              <a:sym typeface="+mn-ea"/>
            </a:endParaRPr>
          </a:p>
        </p:txBody>
      </p:sp>
    </p:spTree>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垂直排列标题与文本">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397" y="1122363"/>
            <a:ext cx="9146381"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524397" y="3602038"/>
            <a:ext cx="914638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a:xfrm>
            <a:off x="838418" y="6356350"/>
            <a:ext cx="2743914" cy="365125"/>
          </a:xfrm>
        </p:spPr>
        <p:txBody>
          <a:bodyPr/>
          <a:lstStyle/>
          <a:p>
            <a:fld id="{878700CA-CB0D-4F45-B0B2-8024CCF478D8}" type="datetimeFigureOut">
              <a:rPr lang="zh-CN" altLang="en-US" smtClean="0"/>
            </a:fld>
            <a:endParaRPr lang="zh-CN" altLang="en-US"/>
          </a:p>
        </p:txBody>
      </p:sp>
      <p:sp>
        <p:nvSpPr>
          <p:cNvPr id="5" name="页脚占位符 4"/>
          <p:cNvSpPr>
            <a:spLocks noGrp="1"/>
          </p:cNvSpPr>
          <p:nvPr>
            <p:ph type="ftr" sz="quarter" idx="11"/>
          </p:nvPr>
        </p:nvSpPr>
        <p:spPr>
          <a:xfrm>
            <a:off x="4039652" y="6356350"/>
            <a:ext cx="4115872" cy="365125"/>
          </a:xfrm>
        </p:spPr>
        <p:txBody>
          <a:bodyPr/>
          <a:lstStyle/>
          <a:p>
            <a:endParaRPr lang="zh-CN" altLang="en-US"/>
          </a:p>
        </p:txBody>
      </p:sp>
      <p:sp>
        <p:nvSpPr>
          <p:cNvPr id="6" name="灯片编号占位符 5"/>
          <p:cNvSpPr>
            <a:spLocks noGrp="1"/>
          </p:cNvSpPr>
          <p:nvPr>
            <p:ph type="sldNum" sz="quarter" idx="12"/>
          </p:nvPr>
        </p:nvSpPr>
        <p:spPr>
          <a:xfrm>
            <a:off x="8612842" y="6356350"/>
            <a:ext cx="2743914" cy="365125"/>
          </a:xfrm>
        </p:spPr>
        <p:txBody>
          <a:bodyPr/>
          <a:lstStyle/>
          <a:p>
            <a:fld id="{2EEC07BB-2C04-470E-8DA9-CA003E91A14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矩形 1"/>
          <p:cNvSpPr/>
          <p:nvPr userDrawn="1"/>
        </p:nvSpPr>
        <p:spPr>
          <a:xfrm>
            <a:off x="1" y="576595"/>
            <a:ext cx="1489076" cy="368300"/>
          </a:xfrm>
          <a:prstGeom prst="rect">
            <a:avLst/>
          </a:prstGeom>
        </p:spPr>
        <p:txBody>
          <a:bodyPr wrap="square">
            <a:spAutoFit/>
          </a:bodyPr>
          <a:p>
            <a:pPr lvl="0" algn="ctr">
              <a:defRPr/>
            </a:pPr>
            <a:r>
              <a:rPr lang="zh-CN" altLang="en-US" b="1" kern="0" dirty="0" smtClean="0">
                <a:solidFill>
                  <a:schemeClr val="bg1"/>
                </a:solidFill>
                <a:latin typeface="微软雅黑" panose="020B0503020204020204" pitchFamily="34" charset="-122"/>
                <a:ea typeface="微软雅黑" panose="020B0503020204020204" pitchFamily="34" charset="-122"/>
              </a:rPr>
              <a:t>第二</a:t>
            </a:r>
            <a:r>
              <a:rPr lang="zh-CN" altLang="en-US" b="1" kern="0" dirty="0">
                <a:solidFill>
                  <a:schemeClr val="bg1"/>
                </a:solidFill>
                <a:latin typeface="微软雅黑" panose="020B0503020204020204" pitchFamily="34" charset="-122"/>
                <a:ea typeface="微软雅黑" panose="020B0503020204020204" pitchFamily="34" charset="-122"/>
              </a:rPr>
              <a:t>节</a:t>
            </a:r>
            <a:endParaRPr lang="zh-CN" altLang="en-US" b="1" kern="0" dirty="0">
              <a:solidFill>
                <a:schemeClr val="bg1"/>
              </a:solidFill>
              <a:latin typeface="微软雅黑" panose="020B0503020204020204" pitchFamily="34" charset="-122"/>
              <a:ea typeface="微软雅黑" panose="020B0503020204020204" pitchFamily="34" charset="-122"/>
            </a:endParaRPr>
          </a:p>
        </p:txBody>
      </p:sp>
      <p:sp>
        <p:nvSpPr>
          <p:cNvPr id="5" name="TextBox 2"/>
          <p:cNvSpPr txBox="1"/>
          <p:nvPr userDrawn="1"/>
        </p:nvSpPr>
        <p:spPr>
          <a:xfrm>
            <a:off x="1777365" y="561340"/>
            <a:ext cx="4411345" cy="398780"/>
          </a:xfrm>
          <a:prstGeom prst="rect">
            <a:avLst/>
          </a:prstGeom>
          <a:noFill/>
        </p:spPr>
        <p:txBody>
          <a:bodyPr wrap="square" rtlCol="0">
            <a:spAutoFit/>
          </a:bodyPr>
          <a:p>
            <a:pPr marL="0" algn="l" defTabSz="914400" rtl="0" eaLnBrk="1" latinLnBrk="0" hangingPunct="1"/>
            <a:r>
              <a:rPr lang="zh-CN" altLang="en-US" sz="2000" b="1" dirty="0">
                <a:solidFill>
                  <a:schemeClr val="bg1"/>
                </a:solidFill>
                <a:latin typeface="微软雅黑" panose="020B0503020204020204" pitchFamily="34" charset="-122"/>
                <a:ea typeface="微软雅黑" panose="020B0503020204020204" pitchFamily="34" charset="-122"/>
              </a:rPr>
              <a:t>劳动标准的实施情况评估      </a:t>
            </a:r>
            <a:r>
              <a:rPr lang="en-US" altLang="zh-CN" sz="2000" b="1" dirty="0">
                <a:solidFill>
                  <a:schemeClr val="bg1"/>
                </a:solidFill>
                <a:latin typeface="微软雅黑" panose="020B0503020204020204" pitchFamily="34" charset="-122"/>
                <a:ea typeface="微软雅黑" panose="020B0503020204020204" pitchFamily="34" charset="-122"/>
              </a:rPr>
              <a:t>P25-33</a:t>
            </a:r>
            <a:endParaRPr lang="en-US" altLang="zh-CN" sz="2000" b="1" kern="12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theme" Target="../theme/theme1.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6" Type="http://schemas.openxmlformats.org/officeDocument/2006/relationships/theme" Target="../theme/theme2.xml"/><Relationship Id="rId5" Type="http://schemas.openxmlformats.org/officeDocument/2006/relationships/slideLayout" Target="../slideLayouts/slideLayout13.xml"/><Relationship Id="rId4" Type="http://schemas.openxmlformats.org/officeDocument/2006/relationships/slideLayout" Target="../slideLayouts/slideLayout12.xml"/><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矩形 3"/>
          <p:cNvSpPr/>
          <p:nvPr userDrawn="1"/>
        </p:nvSpPr>
        <p:spPr>
          <a:xfrm>
            <a:off x="0" y="0"/>
            <a:ext cx="12195175" cy="6858000"/>
          </a:xfrm>
          <a:prstGeom prst="rect">
            <a:avLst/>
          </a:prstGeom>
          <a:gradFill>
            <a:gsLst>
              <a:gs pos="0">
                <a:srgbClr val="F1F1E5"/>
              </a:gs>
              <a:gs pos="74000">
                <a:srgbClr val="F7F7ED"/>
              </a:gs>
              <a:gs pos="83000">
                <a:srgbClr val="F8F8EE"/>
              </a:gs>
              <a:gs pos="100000">
                <a:srgbClr val="F9F9E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userDrawn="1"/>
        </p:nvSpPr>
        <p:spPr>
          <a:xfrm>
            <a:off x="-813" y="6506195"/>
            <a:ext cx="12196800" cy="95250"/>
          </a:xfrm>
          <a:prstGeom prst="rect">
            <a:avLst/>
          </a:prstGeom>
          <a:solidFill>
            <a:srgbClr val="9C393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sym typeface="+mn-ea"/>
            </a:endParaRPr>
          </a:p>
        </p:txBody>
      </p:sp>
      <p:sp>
        <p:nvSpPr>
          <p:cNvPr id="5" name="矩形 4"/>
          <p:cNvSpPr/>
          <p:nvPr userDrawn="1"/>
        </p:nvSpPr>
        <p:spPr>
          <a:xfrm>
            <a:off x="0" y="476672"/>
            <a:ext cx="1280593" cy="576064"/>
          </a:xfrm>
          <a:prstGeom prst="rect">
            <a:avLst/>
          </a:prstGeom>
          <a:solidFill>
            <a:srgbClr val="9C393E"/>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endParaRPr lang="zh-CN" altLang="en-US">
              <a:sym typeface="+mn-ea"/>
            </a:endParaRPr>
          </a:p>
        </p:txBody>
      </p:sp>
      <p:sp>
        <p:nvSpPr>
          <p:cNvPr id="6" name="矩形 5"/>
          <p:cNvSpPr/>
          <p:nvPr userDrawn="1"/>
        </p:nvSpPr>
        <p:spPr>
          <a:xfrm>
            <a:off x="1712640" y="476672"/>
            <a:ext cx="10482535" cy="576064"/>
          </a:xfrm>
          <a:prstGeom prst="rect">
            <a:avLst/>
          </a:prstGeom>
          <a:solidFill>
            <a:srgbClr val="9C3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直角三角形 6"/>
          <p:cNvSpPr/>
          <p:nvPr userDrawn="1"/>
        </p:nvSpPr>
        <p:spPr>
          <a:xfrm>
            <a:off x="1280593" y="476672"/>
            <a:ext cx="304110" cy="576064"/>
          </a:xfrm>
          <a:prstGeom prst="rtTriangle">
            <a:avLst/>
          </a:prstGeom>
          <a:solidFill>
            <a:srgbClr val="9C393E"/>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endParaRPr lang="zh-CN" altLang="en-US">
              <a:sym typeface="+mn-ea"/>
            </a:endParaRPr>
          </a:p>
        </p:txBody>
      </p:sp>
      <p:sp>
        <p:nvSpPr>
          <p:cNvPr id="8" name="直角三角形 7"/>
          <p:cNvSpPr/>
          <p:nvPr userDrawn="1"/>
        </p:nvSpPr>
        <p:spPr>
          <a:xfrm flipH="1" flipV="1">
            <a:off x="1406641" y="476672"/>
            <a:ext cx="306000" cy="576064"/>
          </a:xfrm>
          <a:prstGeom prst="rtTriangle">
            <a:avLst/>
          </a:prstGeom>
          <a:solidFill>
            <a:srgbClr val="9C393E"/>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endParaRPr lang="zh-CN" altLang="en-US">
              <a:sym typeface="+mn-ea"/>
            </a:endParaRPr>
          </a:p>
        </p:txBody>
      </p:sp>
      <p:sp>
        <p:nvSpPr>
          <p:cNvPr id="10" name="TextBox 15"/>
          <p:cNvSpPr txBox="1"/>
          <p:nvPr userDrawn="1"/>
        </p:nvSpPr>
        <p:spPr>
          <a:xfrm>
            <a:off x="11091290" y="620688"/>
            <a:ext cx="982961" cy="338554"/>
          </a:xfrm>
          <a:prstGeom prst="rect">
            <a:avLst/>
          </a:prstGeom>
          <a:solidFill>
            <a:srgbClr val="9C393E"/>
          </a:solidFill>
        </p:spPr>
        <p:txBody>
          <a:bodyPr wrap="none" rtlCol="0">
            <a:spAutoFit/>
          </a:bodyPr>
          <a:lstStyle/>
          <a:p>
            <a:r>
              <a:rPr lang="en-US" altLang="zh-CN" sz="1600" dirty="0" smtClean="0">
                <a:solidFill>
                  <a:schemeClr val="bg1"/>
                </a:solidFill>
              </a:rPr>
              <a:t>—  </a:t>
            </a:r>
            <a:fld id="{2EEF1883-7A0E-4F66-9932-E581691AD397}" type="slidenum">
              <a:rPr lang="zh-CN" altLang="en-US" sz="1600" dirty="0" smtClean="0">
                <a:solidFill>
                  <a:schemeClr val="bg1"/>
                </a:solidFill>
              </a:rPr>
            </a:fld>
            <a:r>
              <a:rPr lang="zh-CN" altLang="en-US" sz="1600" dirty="0" smtClean="0">
                <a:solidFill>
                  <a:schemeClr val="bg1"/>
                </a:solidFill>
              </a:rPr>
              <a:t> </a:t>
            </a:r>
            <a:r>
              <a:rPr lang="en-US" altLang="zh-CN" sz="1600" dirty="0" smtClean="0">
                <a:solidFill>
                  <a:schemeClr val="bg1"/>
                </a:solidFill>
              </a:rPr>
              <a:t>—</a:t>
            </a:r>
            <a:r>
              <a:rPr lang="zh-CN" altLang="en-US" sz="1600" dirty="0" smtClean="0">
                <a:solidFill>
                  <a:schemeClr val="bg1"/>
                </a:solidFill>
              </a:rPr>
              <a:t> </a:t>
            </a:r>
            <a:endParaRPr lang="zh-CN" altLang="en-US" sz="1600" b="0" dirty="0">
              <a:solidFill>
                <a:schemeClr val="bg1"/>
              </a:solidFill>
              <a:latin typeface="微软雅黑" panose="020B0503020204020204" pitchFamily="34" charset="-122"/>
              <a:ea typeface="微软雅黑" panose="020B0503020204020204" pitchFamily="34"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矩形 3"/>
          <p:cNvSpPr/>
          <p:nvPr userDrawn="1"/>
        </p:nvSpPr>
        <p:spPr>
          <a:xfrm>
            <a:off x="0" y="0"/>
            <a:ext cx="12195175" cy="6858000"/>
          </a:xfrm>
          <a:prstGeom prst="rect">
            <a:avLst/>
          </a:prstGeom>
          <a:gradFill>
            <a:gsLst>
              <a:gs pos="0">
                <a:srgbClr val="F1F1E5"/>
              </a:gs>
              <a:gs pos="74000">
                <a:srgbClr val="F7F7ED"/>
              </a:gs>
              <a:gs pos="83000">
                <a:srgbClr val="F8F8EE"/>
              </a:gs>
              <a:gs pos="100000">
                <a:srgbClr val="F9F9E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userDrawn="1"/>
        </p:nvSpPr>
        <p:spPr>
          <a:xfrm>
            <a:off x="-813" y="6506195"/>
            <a:ext cx="12196800" cy="95250"/>
          </a:xfrm>
          <a:prstGeom prst="rect">
            <a:avLst/>
          </a:prstGeom>
          <a:solidFill>
            <a:srgbClr val="9C393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sym typeface="+mn-ea"/>
            </a:endParaRPr>
          </a:p>
        </p:txBody>
      </p:sp>
      <p:sp>
        <p:nvSpPr>
          <p:cNvPr id="5" name="矩形 4"/>
          <p:cNvSpPr/>
          <p:nvPr userDrawn="1"/>
        </p:nvSpPr>
        <p:spPr>
          <a:xfrm>
            <a:off x="0" y="476672"/>
            <a:ext cx="1280593" cy="576064"/>
          </a:xfrm>
          <a:prstGeom prst="rect">
            <a:avLst/>
          </a:prstGeom>
          <a:solidFill>
            <a:srgbClr val="9C393E"/>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endParaRPr lang="zh-CN" altLang="en-US">
              <a:sym typeface="+mn-ea"/>
            </a:endParaRPr>
          </a:p>
        </p:txBody>
      </p:sp>
      <p:sp>
        <p:nvSpPr>
          <p:cNvPr id="6" name="矩形 5"/>
          <p:cNvSpPr/>
          <p:nvPr userDrawn="1"/>
        </p:nvSpPr>
        <p:spPr>
          <a:xfrm>
            <a:off x="1712640" y="476672"/>
            <a:ext cx="10482535" cy="576064"/>
          </a:xfrm>
          <a:prstGeom prst="rect">
            <a:avLst/>
          </a:prstGeom>
          <a:solidFill>
            <a:srgbClr val="9C3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直角三角形 6"/>
          <p:cNvSpPr/>
          <p:nvPr userDrawn="1"/>
        </p:nvSpPr>
        <p:spPr>
          <a:xfrm>
            <a:off x="1280593" y="476672"/>
            <a:ext cx="304110" cy="576064"/>
          </a:xfrm>
          <a:prstGeom prst="rtTriangle">
            <a:avLst/>
          </a:prstGeom>
          <a:solidFill>
            <a:srgbClr val="9C393E"/>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endParaRPr lang="zh-CN" altLang="en-US">
              <a:sym typeface="+mn-ea"/>
            </a:endParaRPr>
          </a:p>
        </p:txBody>
      </p:sp>
      <p:sp>
        <p:nvSpPr>
          <p:cNvPr id="8" name="直角三角形 7"/>
          <p:cNvSpPr/>
          <p:nvPr userDrawn="1"/>
        </p:nvSpPr>
        <p:spPr>
          <a:xfrm flipH="1" flipV="1">
            <a:off x="1406641" y="476672"/>
            <a:ext cx="306000" cy="576064"/>
          </a:xfrm>
          <a:prstGeom prst="rtTriangle">
            <a:avLst/>
          </a:prstGeom>
          <a:solidFill>
            <a:srgbClr val="9C393E"/>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endParaRPr lang="zh-CN" altLang="en-US">
              <a:sym typeface="+mn-ea"/>
            </a:endParaRPr>
          </a:p>
        </p:txBody>
      </p:sp>
      <p:sp>
        <p:nvSpPr>
          <p:cNvPr id="10" name="TextBox 15"/>
          <p:cNvSpPr txBox="1"/>
          <p:nvPr userDrawn="1"/>
        </p:nvSpPr>
        <p:spPr>
          <a:xfrm>
            <a:off x="11091290" y="620688"/>
            <a:ext cx="982961" cy="338554"/>
          </a:xfrm>
          <a:prstGeom prst="rect">
            <a:avLst/>
          </a:prstGeom>
          <a:solidFill>
            <a:srgbClr val="9C393E"/>
          </a:solidFill>
        </p:spPr>
        <p:txBody>
          <a:bodyPr wrap="none" rtlCol="0">
            <a:spAutoFit/>
          </a:bodyPr>
          <a:lstStyle/>
          <a:p>
            <a:r>
              <a:rPr lang="en-US" altLang="zh-CN" sz="1600" dirty="0" smtClean="0">
                <a:solidFill>
                  <a:schemeClr val="bg1"/>
                </a:solidFill>
              </a:rPr>
              <a:t>—  </a:t>
            </a:r>
            <a:fld id="{2EEF1883-7A0E-4F66-9932-E581691AD397}" type="slidenum">
              <a:rPr lang="zh-CN" altLang="en-US" sz="1600" dirty="0" smtClean="0">
                <a:solidFill>
                  <a:schemeClr val="bg1"/>
                </a:solidFill>
              </a:rPr>
            </a:fld>
            <a:r>
              <a:rPr lang="zh-CN" altLang="en-US" sz="1600" dirty="0" smtClean="0">
                <a:solidFill>
                  <a:schemeClr val="bg1"/>
                </a:solidFill>
              </a:rPr>
              <a:t> </a:t>
            </a:r>
            <a:r>
              <a:rPr lang="en-US" altLang="zh-CN" sz="1600" dirty="0" smtClean="0">
                <a:solidFill>
                  <a:schemeClr val="bg1"/>
                </a:solidFill>
              </a:rPr>
              <a:t>—</a:t>
            </a:r>
            <a:r>
              <a:rPr lang="zh-CN" altLang="en-US" sz="1600" dirty="0" smtClean="0">
                <a:solidFill>
                  <a:schemeClr val="bg1"/>
                </a:solidFill>
              </a:rPr>
              <a:t> </a:t>
            </a:r>
            <a:endParaRPr lang="zh-CN" altLang="en-US" sz="1600" b="0" dirty="0">
              <a:solidFill>
                <a:schemeClr val="bg1"/>
              </a:solidFill>
              <a:latin typeface="微软雅黑" panose="020B0503020204020204" pitchFamily="34" charset="-122"/>
              <a:ea typeface="微软雅黑" panose="020B0503020204020204" pitchFamily="34" charset="-122"/>
            </a:endParaRPr>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Lst>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644775" y="2972435"/>
            <a:ext cx="6660049" cy="1106805"/>
          </a:xfrm>
          <a:prstGeom prst="rect">
            <a:avLst/>
          </a:prstGeom>
          <a:solidFill>
            <a:srgbClr val="9C393E"/>
          </a:solidFill>
        </p:spPr>
        <p:txBody>
          <a:bodyPr wrap="square" rtlCol="0">
            <a:spAutoFit/>
          </a:bodyPr>
          <a:lstStyle/>
          <a:p>
            <a:pPr algn="ctr"/>
            <a:r>
              <a:rPr lang="zh-CN" altLang="en-US" sz="66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劳动关系协调师</a:t>
            </a:r>
            <a:endParaRPr lang="zh-CN" altLang="en-US" sz="66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9" name="矩形 8"/>
          <p:cNvSpPr/>
          <p:nvPr/>
        </p:nvSpPr>
        <p:spPr>
          <a:xfrm>
            <a:off x="4139332" y="1607820"/>
            <a:ext cx="3670935" cy="521970"/>
          </a:xfrm>
          <a:prstGeom prst="rect">
            <a:avLst/>
          </a:prstGeom>
        </p:spPr>
        <p:txBody>
          <a:bodyPr wrap="square">
            <a:spAutoFit/>
          </a:bodyPr>
          <a:lstStyle/>
          <a:p>
            <a:pPr algn="ctr"/>
            <a:r>
              <a:rPr lang="zh-CN" sz="2800" b="1" dirty="0" smtClean="0">
                <a:solidFill>
                  <a:srgbClr val="9C393E"/>
                </a:solidFill>
                <a:latin typeface="微软雅黑" panose="020B0503020204020204" pitchFamily="34" charset="-122"/>
                <a:ea typeface="微软雅黑" panose="020B0503020204020204" pitchFamily="34" charset="-122"/>
              </a:rPr>
              <a:t>国家职业资格二级</a:t>
            </a:r>
            <a:endParaRPr lang="zh-CN" sz="2800" b="1" dirty="0" smtClean="0">
              <a:solidFill>
                <a:srgbClr val="9C393E"/>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2644775" y="4079240"/>
            <a:ext cx="6660049" cy="768350"/>
          </a:xfrm>
          <a:prstGeom prst="rect">
            <a:avLst/>
          </a:prstGeom>
          <a:solidFill>
            <a:srgbClr val="9C393E"/>
          </a:solidFill>
        </p:spPr>
        <p:txBody>
          <a:bodyPr wrap="square" rtlCol="0">
            <a:spAutoFit/>
          </a:bodyPr>
          <a:p>
            <a:pPr algn="ctr"/>
            <a:r>
              <a:rPr lang="zh-CN" altLang="en-US" sz="4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第一章 劳动标准实施管理</a:t>
            </a:r>
            <a:endParaRPr lang="zh-CN" altLang="en-US" sz="4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endParaRPr>
          </a:p>
        </p:txBody>
      </p:sp>
    </p:spTree>
  </p:cSld>
  <p:clrMapOvr>
    <a:masterClrMapping/>
  </p:clrMapOvr>
  <p:transition spd="slow">
    <p:push/>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14:presetBounceEnd="64000">
                                      <p:stCondLst>
                                        <p:cond delay="200"/>
                                      </p:stCondLst>
                                      <p:childTnLst>
                                        <p:set>
                                          <p:cBhvr>
                                            <p:cTn id="6" dur="1" fill="hold">
                                              <p:stCondLst>
                                                <p:cond delay="0"/>
                                              </p:stCondLst>
                                            </p:cTn>
                                            <p:tgtEl>
                                              <p:spTgt spid="9"/>
                                            </p:tgtEl>
                                            <p:attrNameLst>
                                              <p:attrName>style.visibility</p:attrName>
                                            </p:attrNameLst>
                                          </p:cBhvr>
                                          <p:to>
                                            <p:strVal val="visible"/>
                                          </p:to>
                                        </p:set>
                                        <p:anim calcmode="lin" valueType="num" p14:bounceEnd="64000">
                                          <p:cBhvr additive="base">
                                            <p:cTn id="7" dur="500" fill="hold"/>
                                            <p:tgtEl>
                                              <p:spTgt spid="9"/>
                                            </p:tgtEl>
                                            <p:attrNameLst>
                                              <p:attrName>ppt_x</p:attrName>
                                            </p:attrNameLst>
                                          </p:cBhvr>
                                          <p:tavLst>
                                            <p:tav tm="0">
                                              <p:val>
                                                <p:strVal val="1+#ppt_w/2"/>
                                              </p:val>
                                            </p:tav>
                                            <p:tav tm="100000">
                                              <p:val>
                                                <p:strVal val="#ppt_x"/>
                                              </p:val>
                                            </p:tav>
                                          </p:tavLst>
                                        </p:anim>
                                        <p:anim calcmode="lin" valueType="num" p14:bounceEnd="64000">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700"/>
                                </p:stCondLst>
                                <p:childTnLst>
                                  <p:par>
                                    <p:cTn id="10" presetID="23" presetClass="entr" presetSubtype="52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300" fill="hold"/>
                                            <p:tgtEl>
                                              <p:spTgt spid="2"/>
                                            </p:tgtEl>
                                            <p:attrNameLst>
                                              <p:attrName>ppt_w</p:attrName>
                                            </p:attrNameLst>
                                          </p:cBhvr>
                                          <p:tavLst>
                                            <p:tav tm="0">
                                              <p:val>
                                                <p:fltVal val="0"/>
                                              </p:val>
                                            </p:tav>
                                            <p:tav tm="100000">
                                              <p:val>
                                                <p:strVal val="#ppt_w"/>
                                              </p:val>
                                            </p:tav>
                                          </p:tavLst>
                                        </p:anim>
                                        <p:anim calcmode="lin" valueType="num">
                                          <p:cBhvr>
                                            <p:cTn id="13" dur="300" fill="hold"/>
                                            <p:tgtEl>
                                              <p:spTgt spid="2"/>
                                            </p:tgtEl>
                                            <p:attrNameLst>
                                              <p:attrName>ppt_h</p:attrName>
                                            </p:attrNameLst>
                                          </p:cBhvr>
                                          <p:tavLst>
                                            <p:tav tm="0">
                                              <p:val>
                                                <p:fltVal val="0"/>
                                              </p:val>
                                            </p:tav>
                                            <p:tav tm="100000">
                                              <p:val>
                                                <p:strVal val="#ppt_h"/>
                                              </p:val>
                                            </p:tav>
                                          </p:tavLst>
                                        </p:anim>
                                        <p:anim calcmode="lin" valueType="num">
                                          <p:cBhvr>
                                            <p:cTn id="14" dur="300" fill="hold"/>
                                            <p:tgtEl>
                                              <p:spTgt spid="2"/>
                                            </p:tgtEl>
                                            <p:attrNameLst>
                                              <p:attrName>ppt_x</p:attrName>
                                            </p:attrNameLst>
                                          </p:cBhvr>
                                          <p:tavLst>
                                            <p:tav tm="0">
                                              <p:val>
                                                <p:fltVal val="0.5"/>
                                              </p:val>
                                            </p:tav>
                                            <p:tav tm="100000">
                                              <p:val>
                                                <p:strVal val="#ppt_x"/>
                                              </p:val>
                                            </p:tav>
                                          </p:tavLst>
                                        </p:anim>
                                        <p:anim calcmode="lin" valueType="num">
                                          <p:cBhvr>
                                            <p:cTn id="15" dur="300" fill="hold"/>
                                            <p:tgtEl>
                                              <p:spTgt spid="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9"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0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700"/>
                                </p:stCondLst>
                                <p:childTnLst>
                                  <p:par>
                                    <p:cTn id="10" presetID="23" presetClass="entr" presetSubtype="52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300" fill="hold"/>
                                            <p:tgtEl>
                                              <p:spTgt spid="2"/>
                                            </p:tgtEl>
                                            <p:attrNameLst>
                                              <p:attrName>ppt_w</p:attrName>
                                            </p:attrNameLst>
                                          </p:cBhvr>
                                          <p:tavLst>
                                            <p:tav tm="0">
                                              <p:val>
                                                <p:fltVal val="0"/>
                                              </p:val>
                                            </p:tav>
                                            <p:tav tm="100000">
                                              <p:val>
                                                <p:strVal val="#ppt_w"/>
                                              </p:val>
                                            </p:tav>
                                          </p:tavLst>
                                        </p:anim>
                                        <p:anim calcmode="lin" valueType="num">
                                          <p:cBhvr>
                                            <p:cTn id="13" dur="300" fill="hold"/>
                                            <p:tgtEl>
                                              <p:spTgt spid="2"/>
                                            </p:tgtEl>
                                            <p:attrNameLst>
                                              <p:attrName>ppt_h</p:attrName>
                                            </p:attrNameLst>
                                          </p:cBhvr>
                                          <p:tavLst>
                                            <p:tav tm="0">
                                              <p:val>
                                                <p:fltVal val="0"/>
                                              </p:val>
                                            </p:tav>
                                            <p:tav tm="100000">
                                              <p:val>
                                                <p:strVal val="#ppt_h"/>
                                              </p:val>
                                            </p:tav>
                                          </p:tavLst>
                                        </p:anim>
                                        <p:anim calcmode="lin" valueType="num">
                                          <p:cBhvr>
                                            <p:cTn id="14" dur="300" fill="hold"/>
                                            <p:tgtEl>
                                              <p:spTgt spid="2"/>
                                            </p:tgtEl>
                                            <p:attrNameLst>
                                              <p:attrName>ppt_x</p:attrName>
                                            </p:attrNameLst>
                                          </p:cBhvr>
                                          <p:tavLst>
                                            <p:tav tm="0">
                                              <p:val>
                                                <p:fltVal val="0.5"/>
                                              </p:val>
                                            </p:tav>
                                            <p:tav tm="100000">
                                              <p:val>
                                                <p:strVal val="#ppt_x"/>
                                              </p:val>
                                            </p:tav>
                                          </p:tavLst>
                                        </p:anim>
                                        <p:anim calcmode="lin" valueType="num">
                                          <p:cBhvr>
                                            <p:cTn id="15" dur="300" fill="hold"/>
                                            <p:tgtEl>
                                              <p:spTgt spid="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9" grpId="0"/>
        </p:bldLst>
      </p:timing>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userDrawn="1"/>
        </p:nvSpPr>
        <p:spPr>
          <a:xfrm>
            <a:off x="-18415" y="1176655"/>
            <a:ext cx="529780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第一单元   用人单位劳动标准的相关概念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 name="矩形 1"/>
          <p:cNvSpPr/>
          <p:nvPr userDrawn="1"/>
        </p:nvSpPr>
        <p:spPr>
          <a:xfrm>
            <a:off x="261620" y="1808480"/>
            <a:ext cx="5018405"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一、用人单位劳动标准的基本概念      </a:t>
            </a:r>
            <a:r>
              <a:rPr lang="en-US" altLang="zh-CN" sz="2000">
                <a:solidFill>
                  <a:schemeClr val="bg1"/>
                </a:solidFill>
                <a:latin typeface="微软雅黑" panose="020B0503020204020204" pitchFamily="34" charset="-122"/>
                <a:ea typeface="微软雅黑" panose="020B0503020204020204" pitchFamily="34" charset="-122"/>
              </a:rPr>
              <a:t>P2</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3" name="矩形 2"/>
          <p:cNvSpPr/>
          <p:nvPr userDrawn="1"/>
        </p:nvSpPr>
        <p:spPr>
          <a:xfrm>
            <a:off x="5559425" y="1176655"/>
            <a:ext cx="1534160"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理论知识</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4" name="矩形 3"/>
          <p:cNvSpPr>
            <a:spLocks noChangeArrowheads="1"/>
          </p:cNvSpPr>
          <p:nvPr/>
        </p:nvSpPr>
        <p:spPr bwMode="auto">
          <a:xfrm>
            <a:off x="262255" y="2914650"/>
            <a:ext cx="11515090" cy="277202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1.劳动标准的</a:t>
            </a:r>
            <a:r>
              <a:rPr lang="zh-CN" altLang="en-US" b="1" u="sng">
                <a:solidFill>
                  <a:srgbClr val="C00000"/>
                </a:solidFill>
                <a:latin typeface="微软雅黑" panose="020B0503020204020204" pitchFamily="34" charset="-122"/>
                <a:ea typeface="微软雅黑" panose="020B0503020204020204" pitchFamily="34" charset="-122"/>
                <a:sym typeface="+mn-ea"/>
              </a:rPr>
              <a:t>概念</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劳动标准是指</a:t>
            </a:r>
            <a:r>
              <a:rPr lang="zh-CN" altLang="en-US" b="1" u="sng">
                <a:solidFill>
                  <a:srgbClr val="C00000"/>
                </a:solidFill>
                <a:latin typeface="微软雅黑" panose="020B0503020204020204" pitchFamily="34" charset="-122"/>
                <a:ea typeface="微软雅黑" panose="020B0503020204020204" pitchFamily="34" charset="-122"/>
                <a:sym typeface="+mn-ea"/>
              </a:rPr>
              <a:t>对劳动领域内的重复性事物、概念和行为进行规范，以定性形式或者以定量形式所作出的统一规定。</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劳动标准具有以下</a:t>
            </a:r>
            <a:r>
              <a:rPr lang="zh-CN" altLang="en-US" b="1" u="sng">
                <a:solidFill>
                  <a:srgbClr val="C00000"/>
                </a:solidFill>
                <a:latin typeface="微软雅黑" panose="020B0503020204020204" pitchFamily="34" charset="-122"/>
                <a:ea typeface="微软雅黑" panose="020B0503020204020204" pitchFamily="34" charset="-122"/>
                <a:sym typeface="+mn-ea"/>
              </a:rPr>
              <a:t>内涵</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（1）劳动标准是</a:t>
            </a:r>
            <a:r>
              <a:rPr lang="zh-CN" altLang="en-US" b="1" u="sng">
                <a:solidFill>
                  <a:srgbClr val="C00000"/>
                </a:solidFill>
                <a:latin typeface="微软雅黑" panose="020B0503020204020204" pitchFamily="34" charset="-122"/>
                <a:ea typeface="微软雅黑" panose="020B0503020204020204" pitchFamily="34" charset="-122"/>
                <a:sym typeface="+mn-ea"/>
              </a:rPr>
              <a:t>对劳动者、劳动过程、劳动条件和劳动关系以及相关管理</a:t>
            </a:r>
            <a:endParaRPr lang="zh-CN" altLang="en-US" b="1" u="sng">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b="1" u="sng">
                <a:solidFill>
                  <a:srgbClr val="C00000"/>
                </a:solidFill>
                <a:latin typeface="微软雅黑" panose="020B0503020204020204" pitchFamily="34" charset="-122"/>
                <a:ea typeface="微软雅黑" panose="020B0503020204020204" pitchFamily="34" charset="-122"/>
                <a:sym typeface="+mn-ea"/>
              </a:rPr>
              <a:t>活动等方面的重复性事物、概念、行为作出的统一规定</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（2）劳动标准的</a:t>
            </a:r>
            <a:r>
              <a:rPr lang="zh-CN" altLang="en-US" b="1" u="sng">
                <a:solidFill>
                  <a:srgbClr val="C00000"/>
                </a:solidFill>
                <a:latin typeface="微软雅黑" panose="020B0503020204020204" pitchFamily="34" charset="-122"/>
                <a:ea typeface="微软雅黑" panose="020B0503020204020204" pitchFamily="34" charset="-122"/>
                <a:sym typeface="+mn-ea"/>
              </a:rPr>
              <a:t>制定方式是多种多样的</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（3）劳动标准的制定</a:t>
            </a:r>
            <a:r>
              <a:rPr lang="zh-CN" altLang="en-US" b="1" u="sng">
                <a:solidFill>
                  <a:srgbClr val="C00000"/>
                </a:solidFill>
                <a:latin typeface="微软雅黑" panose="020B0503020204020204" pitchFamily="34" charset="-122"/>
                <a:ea typeface="微软雅黑" panose="020B0503020204020204" pitchFamily="34" charset="-122"/>
                <a:sym typeface="+mn-ea"/>
              </a:rPr>
              <a:t>以劳动领域的自然科学技术和社会科学及其实践经验为基础</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（4）劳动标准的</a:t>
            </a:r>
            <a:r>
              <a:rPr lang="zh-CN" altLang="en-US" b="1" u="sng">
                <a:solidFill>
                  <a:srgbClr val="C00000"/>
                </a:solidFill>
                <a:latin typeface="微软雅黑" panose="020B0503020204020204" pitchFamily="34" charset="-122"/>
                <a:ea typeface="微软雅黑" panose="020B0503020204020204" pitchFamily="34" charset="-122"/>
                <a:sym typeface="+mn-ea"/>
              </a:rPr>
              <a:t>表现形式是多种多样的</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（5）劳动标准的</a:t>
            </a:r>
            <a:r>
              <a:rPr lang="zh-CN" altLang="en-US" b="1" u="sng">
                <a:solidFill>
                  <a:srgbClr val="C00000"/>
                </a:solidFill>
                <a:latin typeface="微软雅黑" panose="020B0503020204020204" pitchFamily="34" charset="-122"/>
                <a:ea typeface="微软雅黑" panose="020B0503020204020204" pitchFamily="34" charset="-122"/>
                <a:sym typeface="+mn-ea"/>
              </a:rPr>
              <a:t>作用方式也是多种多样的</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（6）劳动标准</a:t>
            </a:r>
            <a:r>
              <a:rPr lang="zh-CN" altLang="en-US" b="1" u="sng">
                <a:solidFill>
                  <a:srgbClr val="C00000"/>
                </a:solidFill>
                <a:latin typeface="微软雅黑" panose="020B0503020204020204" pitchFamily="34" charset="-122"/>
                <a:ea typeface="微软雅黑" panose="020B0503020204020204" pitchFamily="34" charset="-122"/>
                <a:sym typeface="+mn-ea"/>
              </a:rPr>
              <a:t>实施的目的是明确的</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6" name="矩形 5"/>
          <p:cNvSpPr/>
          <p:nvPr userDrawn="1"/>
        </p:nvSpPr>
        <p:spPr>
          <a:xfrm>
            <a:off x="499110" y="2388870"/>
            <a:ext cx="3888029" cy="468003"/>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（一）劳动标准的</a:t>
            </a:r>
            <a:r>
              <a:rPr lang="zh-CN" altLang="en-US" sz="2000" b="1" u="sng">
                <a:solidFill>
                  <a:schemeClr val="bg1"/>
                </a:solidFill>
                <a:latin typeface="微软雅黑" panose="020B0503020204020204" pitchFamily="34" charset="-122"/>
                <a:ea typeface="微软雅黑" panose="020B0503020204020204" pitchFamily="34" charset="-122"/>
              </a:rPr>
              <a:t>概念</a:t>
            </a:r>
            <a:r>
              <a:rPr lang="zh-CN" altLang="en-US" sz="2000">
                <a:solidFill>
                  <a:schemeClr val="bg1"/>
                </a:solidFill>
                <a:latin typeface="微软雅黑" panose="020B0503020204020204" pitchFamily="34" charset="-122"/>
                <a:ea typeface="微软雅黑" panose="020B0503020204020204" pitchFamily="34" charset="-122"/>
              </a:rPr>
              <a:t>和</a:t>
            </a:r>
            <a:r>
              <a:rPr lang="zh-CN" altLang="en-US" sz="2000" b="1" u="sng">
                <a:solidFill>
                  <a:schemeClr val="bg1"/>
                </a:solidFill>
                <a:latin typeface="微软雅黑" panose="020B0503020204020204" pitchFamily="34" charset="-122"/>
                <a:ea typeface="微软雅黑" panose="020B0503020204020204" pitchFamily="34" charset="-122"/>
              </a:rPr>
              <a:t>分类</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8" name="矩形 7"/>
          <p:cNvSpPr>
            <a:spLocks noChangeArrowheads="1"/>
          </p:cNvSpPr>
          <p:nvPr/>
        </p:nvSpPr>
        <p:spPr bwMode="auto">
          <a:xfrm>
            <a:off x="262255" y="5758180"/>
            <a:ext cx="11515090" cy="64800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2.劳动标准的</a:t>
            </a:r>
            <a:r>
              <a:rPr lang="zh-CN" altLang="en-US" b="1" u="sng">
                <a:solidFill>
                  <a:srgbClr val="C00000"/>
                </a:solidFill>
                <a:latin typeface="微软雅黑" panose="020B0503020204020204" pitchFamily="34" charset="-122"/>
                <a:ea typeface="微软雅黑" panose="020B0503020204020204" pitchFamily="34" charset="-122"/>
                <a:sym typeface="+mn-ea"/>
              </a:rPr>
              <a:t>分类</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按适用范围来划分：</a:t>
            </a:r>
            <a:r>
              <a:rPr lang="zh-CN" altLang="en-US" b="1" u="sng">
                <a:solidFill>
                  <a:srgbClr val="C00000"/>
                </a:solidFill>
                <a:latin typeface="微软雅黑" panose="020B0503020204020204" pitchFamily="34" charset="-122"/>
                <a:ea typeface="微软雅黑" panose="020B0503020204020204" pitchFamily="34" charset="-122"/>
                <a:sym typeface="+mn-ea"/>
              </a:rPr>
              <a:t>国家级、行业级、地方级、企业级</a:t>
            </a:r>
            <a:r>
              <a:rPr lang="zh-CN" altLang="en-US">
                <a:solidFill>
                  <a:srgbClr val="C00000"/>
                </a:solidFill>
                <a:latin typeface="微软雅黑" panose="020B0503020204020204" pitchFamily="34" charset="-122"/>
                <a:ea typeface="微软雅黑" panose="020B0503020204020204" pitchFamily="34" charset="-122"/>
                <a:sym typeface="+mn-ea"/>
              </a:rPr>
              <a:t>。 </a:t>
            </a:r>
            <a:r>
              <a:rPr lang="zh-CN" altLang="en-US">
                <a:solidFill>
                  <a:schemeClr val="tx2"/>
                </a:solidFill>
                <a:latin typeface="微软雅黑" panose="020B0503020204020204" pitchFamily="34" charset="-122"/>
                <a:ea typeface="微软雅黑" panose="020B0503020204020204" pitchFamily="34" charset="-122"/>
                <a:sym typeface="+mn-ea"/>
              </a:rPr>
              <a:t>按层次则中间两个为同一层次</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16" name="矩形 15"/>
          <p:cNvSpPr/>
          <p:nvPr userDrawn="1"/>
        </p:nvSpPr>
        <p:spPr>
          <a:xfrm>
            <a:off x="4675505" y="2388870"/>
            <a:ext cx="1534160" cy="50419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AA001X</a:t>
            </a:r>
            <a:r>
              <a:rPr lang="zh-CN" altLang="en-US" sz="2000">
                <a:solidFill>
                  <a:srgbClr val="FFC000"/>
                </a:solidFill>
                <a:latin typeface="微软雅黑" panose="020B0503020204020204" pitchFamily="34" charset="-122"/>
                <a:ea typeface="微软雅黑" panose="020B0503020204020204" pitchFamily="34" charset="-122"/>
              </a:rPr>
              <a:t>    </a:t>
            </a:r>
            <a:endParaRPr lang="zh-CN" altLang="en-US" sz="2000">
              <a:solidFill>
                <a:srgbClr val="FFC000"/>
              </a:solidFill>
              <a:latin typeface="微软雅黑" panose="020B0503020204020204" pitchFamily="34" charset="-122"/>
              <a:ea typeface="微软雅黑" panose="020B0503020204020204" pitchFamily="34" charset="-122"/>
            </a:endParaRPr>
          </a:p>
        </p:txBody>
      </p:sp>
      <p:sp>
        <p:nvSpPr>
          <p:cNvPr id="5" name="矩形 4"/>
          <p:cNvSpPr>
            <a:spLocks noChangeArrowheads="1"/>
          </p:cNvSpPr>
          <p:nvPr/>
        </p:nvSpPr>
        <p:spPr bwMode="auto">
          <a:xfrm>
            <a:off x="8644255" y="3626485"/>
            <a:ext cx="2966720" cy="202247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人、过、条、关和管理</a:t>
            </a:r>
            <a:endParaRPr lang="zh-CN" altLang="en-US"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重、事、概、行作规定</a:t>
            </a:r>
            <a:endParaRPr lang="zh-CN" altLang="en-US"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方式、形式和作用</a:t>
            </a:r>
            <a:endParaRPr lang="zh-CN" altLang="en-US"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三项均具多样性</a:t>
            </a:r>
            <a:endParaRPr lang="zh-CN" altLang="en-US"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自科、社科，实为基</a:t>
            </a:r>
            <a:endParaRPr lang="zh-CN" altLang="en-US"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实施目的</a:t>
            </a:r>
            <a:r>
              <a:rPr lang="zh-CN" altLang="en-US" sz="2000" b="1" u="sng">
                <a:solidFill>
                  <a:schemeClr val="tx2"/>
                </a:solidFill>
                <a:latin typeface="微软雅黑" panose="020B0503020204020204" pitchFamily="34" charset="-122"/>
                <a:ea typeface="微软雅黑" panose="020B0503020204020204" pitchFamily="34" charset="-122"/>
                <a:sym typeface="+mn-ea"/>
              </a:rPr>
              <a:t>的确明</a:t>
            </a:r>
            <a:endParaRPr lang="zh-CN" altLang="en-US" sz="2000" b="1" u="sng">
              <a:solidFill>
                <a:schemeClr val="tx2"/>
              </a:solidFill>
              <a:latin typeface="微软雅黑" panose="020B0503020204020204" pitchFamily="34" charset="-122"/>
              <a:ea typeface="微软雅黑" panose="020B0503020204020204" pitchFamily="34" charset="-122"/>
              <a:sym typeface="+mn-ea"/>
            </a:endParaRPr>
          </a:p>
        </p:txBody>
      </p:sp>
      <p:sp>
        <p:nvSpPr>
          <p:cNvPr id="7" name="矩形 6"/>
          <p:cNvSpPr>
            <a:spLocks noChangeArrowheads="1"/>
          </p:cNvSpPr>
          <p:nvPr/>
        </p:nvSpPr>
        <p:spPr bwMode="auto">
          <a:xfrm>
            <a:off x="8475980" y="1939290"/>
            <a:ext cx="2416175" cy="79184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重复事物</a:t>
            </a:r>
            <a:r>
              <a:rPr lang="zh-CN" altLang="en-US" sz="2000" b="1" u="sng">
                <a:solidFill>
                  <a:schemeClr val="tx2"/>
                </a:solidFill>
                <a:latin typeface="微软雅黑" panose="020B0503020204020204" pitchFamily="34" charset="-122"/>
                <a:ea typeface="微软雅黑" panose="020B0503020204020204" pitchFamily="34" charset="-122"/>
                <a:sym typeface="+mn-ea"/>
              </a:rPr>
              <a:t>概念</a:t>
            </a:r>
            <a:r>
              <a:rPr lang="zh-CN" altLang="en-US" sz="2000" b="1">
                <a:solidFill>
                  <a:schemeClr val="tx2"/>
                </a:solidFill>
                <a:latin typeface="微软雅黑" panose="020B0503020204020204" pitchFamily="34" charset="-122"/>
                <a:ea typeface="微软雅黑" panose="020B0503020204020204" pitchFamily="34" charset="-122"/>
                <a:sym typeface="+mn-ea"/>
              </a:rPr>
              <a:t>行</a:t>
            </a:r>
            <a:endParaRPr lang="zh-CN" altLang="en-US"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定性定量作规定</a:t>
            </a:r>
            <a:endParaRPr lang="zh-CN" altLang="en-US" sz="2000" b="1">
              <a:solidFill>
                <a:schemeClr val="tx2"/>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000" fill="hold">
                                          <p:stCondLst>
                                            <p:cond delay="0"/>
                                          </p:stCondLst>
                                        </p:cTn>
                                        <p:tgtEl>
                                          <p:spTgt spid="5"/>
                                        </p:tgtEl>
                                        <p:attrNameLst>
                                          <p:attrName>style.visibility</p:attrName>
                                        </p:attrNameLst>
                                      </p:cBhvr>
                                      <p:to>
                                        <p:strVal val="visible"/>
                                      </p:to>
                                    </p:set>
                                    <p:animEffect transition="in" filter="wipe(up)">
                                      <p:cBhvr>
                                        <p:cTn id="1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7"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userDrawn="1"/>
        </p:nvSpPr>
        <p:spPr>
          <a:xfrm>
            <a:off x="-18415" y="1176655"/>
            <a:ext cx="529780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第一单元   用人单位劳动标准的相关概念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 name="矩形 1"/>
          <p:cNvSpPr/>
          <p:nvPr userDrawn="1"/>
        </p:nvSpPr>
        <p:spPr>
          <a:xfrm>
            <a:off x="261620" y="1808480"/>
            <a:ext cx="4608034"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一、用人单位劳动标准的基本概念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3" name="矩形 2"/>
          <p:cNvSpPr/>
          <p:nvPr userDrawn="1"/>
        </p:nvSpPr>
        <p:spPr>
          <a:xfrm>
            <a:off x="5559425" y="1176655"/>
            <a:ext cx="1534160"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理论知识</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4" name="矩形 3"/>
          <p:cNvSpPr>
            <a:spLocks noChangeArrowheads="1"/>
          </p:cNvSpPr>
          <p:nvPr/>
        </p:nvSpPr>
        <p:spPr bwMode="auto">
          <a:xfrm>
            <a:off x="262255" y="2914650"/>
            <a:ext cx="11515090" cy="96647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1.用人单位劳动标准的概念和对象</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用人单位劳动标准是指</a:t>
            </a:r>
            <a:r>
              <a:rPr lang="zh-CN" altLang="en-US" b="1" u="sng">
                <a:solidFill>
                  <a:srgbClr val="C00000"/>
                </a:solidFill>
                <a:latin typeface="微软雅黑" panose="020B0503020204020204" pitchFamily="34" charset="-122"/>
                <a:ea typeface="微软雅黑" panose="020B0503020204020204" pitchFamily="34" charset="-122"/>
                <a:sym typeface="+mn-ea"/>
              </a:rPr>
              <a:t>对劳动关系双方共同遵守的劳动方面的办事规则或行为规则。用人单位的劳动标准仅适用于用人单位范围内的全体劳动者。</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6" name="矩形 5"/>
          <p:cNvSpPr/>
          <p:nvPr userDrawn="1"/>
        </p:nvSpPr>
        <p:spPr>
          <a:xfrm>
            <a:off x="499110" y="2388870"/>
            <a:ext cx="3996029" cy="467995"/>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（二）用人单位劳动标准      </a:t>
            </a:r>
            <a:r>
              <a:rPr lang="en-US" altLang="zh-CN" sz="2000">
                <a:solidFill>
                  <a:schemeClr val="bg1"/>
                </a:solidFill>
                <a:latin typeface="微软雅黑" panose="020B0503020204020204" pitchFamily="34" charset="-122"/>
                <a:ea typeface="微软雅黑" panose="020B0503020204020204" pitchFamily="34" charset="-122"/>
              </a:rPr>
              <a:t>P3</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8" name="矩形 7"/>
          <p:cNvSpPr>
            <a:spLocks noChangeArrowheads="1"/>
          </p:cNvSpPr>
          <p:nvPr/>
        </p:nvSpPr>
        <p:spPr bwMode="auto">
          <a:xfrm>
            <a:off x="262255" y="3964305"/>
            <a:ext cx="11515090" cy="93600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2.用人单位劳动标准的分类</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可以分为：</a:t>
            </a:r>
            <a:r>
              <a:rPr lang="zh-CN" altLang="en-US" b="1" u="sng">
                <a:solidFill>
                  <a:srgbClr val="C00000"/>
                </a:solidFill>
                <a:latin typeface="微软雅黑" panose="020B0503020204020204" pitchFamily="34" charset="-122"/>
                <a:ea typeface="微软雅黑" panose="020B0503020204020204" pitchFamily="34" charset="-122"/>
                <a:sym typeface="+mn-ea"/>
              </a:rPr>
              <a:t>劳动报酬标准、工作时间标准、休息休假标准、劳动安全卫生标准、保险福利标准、劳动定员定额标准、职业培训标准、女工特殊保护标准</a:t>
            </a:r>
            <a:r>
              <a:rPr lang="zh-CN" altLang="en-US">
                <a:solidFill>
                  <a:srgbClr val="C00000"/>
                </a:solidFill>
                <a:latin typeface="微软雅黑" panose="020B0503020204020204" pitchFamily="34" charset="-122"/>
                <a:ea typeface="微软雅黑" panose="020B0503020204020204" pitchFamily="34" charset="-122"/>
                <a:sym typeface="+mn-ea"/>
              </a:rPr>
              <a:t>等。</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5" name="矩形 4"/>
          <p:cNvSpPr>
            <a:spLocks noChangeArrowheads="1"/>
          </p:cNvSpPr>
          <p:nvPr/>
        </p:nvSpPr>
        <p:spPr bwMode="auto">
          <a:xfrm>
            <a:off x="262255" y="4987290"/>
            <a:ext cx="11515090" cy="1440011"/>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ltLang="zh-CN">
                <a:solidFill>
                  <a:srgbClr val="C00000"/>
                </a:solidFill>
                <a:latin typeface="微软雅黑" panose="020B0503020204020204" pitchFamily="34" charset="-122"/>
                <a:ea typeface="微软雅黑" panose="020B0503020204020204" pitchFamily="34" charset="-122"/>
                <a:sym typeface="+mn-ea"/>
              </a:rPr>
              <a:t>3</a:t>
            </a:r>
            <a:r>
              <a:rPr lang="zh-CN" altLang="en-US">
                <a:solidFill>
                  <a:srgbClr val="C00000"/>
                </a:solidFill>
                <a:latin typeface="微软雅黑" panose="020B0503020204020204" pitchFamily="34" charset="-122"/>
                <a:ea typeface="微软雅黑" panose="020B0503020204020204" pitchFamily="34" charset="-122"/>
                <a:sym typeface="+mn-ea"/>
              </a:rPr>
              <a:t>.用人单位劳动标准的作用</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）将适用于用人单位的国家、地方、行业强制性标准具体化、明确企业适用的推荐性标准内容和范围，避免违法法律；（</a:t>
            </a:r>
            <a:r>
              <a:rPr lang="en-US" altLang="zh-CN">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）规范各项作业的流程及标准，提高工作效率；（</a:t>
            </a:r>
            <a:r>
              <a:rPr lang="en-US" altLang="zh-CN">
                <a:solidFill>
                  <a:srgbClr val="C00000"/>
                </a:solidFill>
                <a:latin typeface="微软雅黑" panose="020B0503020204020204" pitchFamily="34" charset="-122"/>
                <a:ea typeface="微软雅黑" panose="020B0503020204020204" pitchFamily="34" charset="-122"/>
                <a:sym typeface="+mn-ea"/>
              </a:rPr>
              <a:t>3</a:t>
            </a:r>
            <a:r>
              <a:rPr lang="zh-CN" altLang="en-US">
                <a:solidFill>
                  <a:srgbClr val="C00000"/>
                </a:solidFill>
                <a:latin typeface="微软雅黑" panose="020B0503020204020204" pitchFamily="34" charset="-122"/>
                <a:ea typeface="微软雅黑" panose="020B0503020204020204" pitchFamily="34" charset="-122"/>
                <a:sym typeface="+mn-ea"/>
              </a:rPr>
              <a:t>）规范劳动关系双方的行为，营造良好有序的内部工作环境和秩序；（</a:t>
            </a:r>
            <a:r>
              <a:rPr lang="en-US" altLang="zh-CN">
                <a:solidFill>
                  <a:srgbClr val="C00000"/>
                </a:solidFill>
                <a:latin typeface="微软雅黑" panose="020B0503020204020204" pitchFamily="34" charset="-122"/>
                <a:ea typeface="微软雅黑" panose="020B0503020204020204" pitchFamily="34" charset="-122"/>
                <a:sym typeface="+mn-ea"/>
              </a:rPr>
              <a:t>4</a:t>
            </a:r>
            <a:r>
              <a:rPr lang="zh-CN" altLang="en-US">
                <a:solidFill>
                  <a:srgbClr val="C00000"/>
                </a:solidFill>
                <a:latin typeface="微软雅黑" panose="020B0503020204020204" pitchFamily="34" charset="-122"/>
                <a:ea typeface="微软雅黑" panose="020B0503020204020204" pitchFamily="34" charset="-122"/>
                <a:sym typeface="+mn-ea"/>
              </a:rPr>
              <a:t>）科学管理，提高管理者的管理水平、管理方法及技巧；（</a:t>
            </a:r>
            <a:r>
              <a:rPr lang="en-US" altLang="zh-CN">
                <a:solidFill>
                  <a:srgbClr val="C00000"/>
                </a:solidFill>
                <a:latin typeface="微软雅黑" panose="020B0503020204020204" pitchFamily="34" charset="-122"/>
                <a:ea typeface="微软雅黑" panose="020B0503020204020204" pitchFamily="34" charset="-122"/>
                <a:sym typeface="+mn-ea"/>
              </a:rPr>
              <a:t>5</a:t>
            </a:r>
            <a:r>
              <a:rPr lang="zh-CN" altLang="en-US">
                <a:solidFill>
                  <a:srgbClr val="C00000"/>
                </a:solidFill>
                <a:latin typeface="微软雅黑" panose="020B0503020204020204" pitchFamily="34" charset="-122"/>
                <a:ea typeface="微软雅黑" panose="020B0503020204020204" pitchFamily="34" charset="-122"/>
                <a:sym typeface="+mn-ea"/>
              </a:rPr>
              <a:t>）人性化管理、增强员工的忠诚度，提高员工工作的积极性。</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7" name="矩形 6"/>
          <p:cNvSpPr>
            <a:spLocks noChangeArrowheads="1"/>
          </p:cNvSpPr>
          <p:nvPr/>
        </p:nvSpPr>
        <p:spPr bwMode="auto">
          <a:xfrm>
            <a:off x="6199505" y="1991360"/>
            <a:ext cx="5577840" cy="79184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劳关双方共遵守，标准仅适单位内；</a:t>
            </a:r>
            <a:endParaRPr lang="zh-CN" altLang="en-US"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报、时、双休和安卫，保福、双定、培、女工。</a:t>
            </a:r>
            <a:endParaRPr lang="zh-CN" altLang="en-US" sz="2000" b="1">
              <a:solidFill>
                <a:schemeClr val="tx2"/>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userDrawn="1"/>
        </p:nvSpPr>
        <p:spPr>
          <a:xfrm>
            <a:off x="-18415" y="1176655"/>
            <a:ext cx="529780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第一单元   用人单位劳动标准的相关概念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 name="矩形 1"/>
          <p:cNvSpPr/>
          <p:nvPr userDrawn="1"/>
        </p:nvSpPr>
        <p:spPr>
          <a:xfrm>
            <a:off x="261620" y="1808480"/>
            <a:ext cx="5017770"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二、用人单位制定劳动标准的方式     </a:t>
            </a:r>
            <a:r>
              <a:rPr lang="en-US" altLang="zh-CN" sz="2000">
                <a:solidFill>
                  <a:schemeClr val="bg1"/>
                </a:solidFill>
                <a:latin typeface="微软雅黑" panose="020B0503020204020204" pitchFamily="34" charset="-122"/>
                <a:ea typeface="微软雅黑" panose="020B0503020204020204" pitchFamily="34" charset="-122"/>
              </a:rPr>
              <a:t>P4</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3" name="矩形 2"/>
          <p:cNvSpPr/>
          <p:nvPr userDrawn="1"/>
        </p:nvSpPr>
        <p:spPr>
          <a:xfrm>
            <a:off x="5559425" y="1176655"/>
            <a:ext cx="1534160"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理论知识</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6" name="矩形 5"/>
          <p:cNvSpPr/>
          <p:nvPr userDrawn="1"/>
        </p:nvSpPr>
        <p:spPr>
          <a:xfrm>
            <a:off x="499110" y="2442845"/>
            <a:ext cx="2876550" cy="467995"/>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（一）集体合同   </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9" name="矩形 8"/>
          <p:cNvSpPr>
            <a:spLocks noChangeArrowheads="1"/>
          </p:cNvSpPr>
          <p:nvPr/>
        </p:nvSpPr>
        <p:spPr bwMode="auto">
          <a:xfrm>
            <a:off x="3764280" y="2496820"/>
            <a:ext cx="8073390" cy="36004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通过</a:t>
            </a:r>
            <a:r>
              <a:rPr lang="zh-CN" altLang="en-US" b="1" u="sng">
                <a:solidFill>
                  <a:srgbClr val="C00000"/>
                </a:solidFill>
                <a:latin typeface="微软雅黑" panose="020B0503020204020204" pitchFamily="34" charset="-122"/>
                <a:ea typeface="微软雅黑" panose="020B0503020204020204" pitchFamily="34" charset="-122"/>
                <a:sym typeface="+mn-ea"/>
              </a:rPr>
              <a:t>集体合同</a:t>
            </a:r>
            <a:r>
              <a:rPr lang="zh-CN" altLang="en-US">
                <a:solidFill>
                  <a:srgbClr val="C00000"/>
                </a:solidFill>
                <a:latin typeface="微软雅黑" panose="020B0503020204020204" pitchFamily="34" charset="-122"/>
                <a:ea typeface="微软雅黑" panose="020B0503020204020204" pitchFamily="34" charset="-122"/>
                <a:sym typeface="+mn-ea"/>
              </a:rPr>
              <a:t>形成的劳动标准是用人单位内部自发形成劳动标准的</a:t>
            </a:r>
            <a:r>
              <a:rPr lang="zh-CN" altLang="en-US" b="1" u="sng">
                <a:solidFill>
                  <a:srgbClr val="C00000"/>
                </a:solidFill>
                <a:latin typeface="微软雅黑" panose="020B0503020204020204" pitchFamily="34" charset="-122"/>
                <a:ea typeface="微软雅黑" panose="020B0503020204020204" pitchFamily="34" charset="-122"/>
                <a:sym typeface="+mn-ea"/>
              </a:rPr>
              <a:t>一种方式</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cxnSp>
        <p:nvCxnSpPr>
          <p:cNvPr id="18" name="直接连接符 17"/>
          <p:cNvCxnSpPr/>
          <p:nvPr/>
        </p:nvCxnSpPr>
        <p:spPr>
          <a:xfrm>
            <a:off x="3404235" y="2676525"/>
            <a:ext cx="360045"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矩形 3"/>
          <p:cNvSpPr>
            <a:spLocks noChangeArrowheads="1"/>
          </p:cNvSpPr>
          <p:nvPr/>
        </p:nvSpPr>
        <p:spPr bwMode="auto">
          <a:xfrm>
            <a:off x="3764280" y="3026410"/>
            <a:ext cx="8073390" cy="36004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b="1" u="sng">
                <a:solidFill>
                  <a:srgbClr val="C00000"/>
                </a:solidFill>
                <a:latin typeface="微软雅黑" panose="020B0503020204020204" pitchFamily="34" charset="-122"/>
                <a:ea typeface="微软雅黑" panose="020B0503020204020204" pitchFamily="34" charset="-122"/>
                <a:sym typeface="+mn-ea"/>
              </a:rPr>
              <a:t>用人单位内部规章制度</a:t>
            </a:r>
            <a:r>
              <a:rPr lang="zh-CN" altLang="en-US">
                <a:solidFill>
                  <a:srgbClr val="C00000"/>
                </a:solidFill>
                <a:latin typeface="微软雅黑" panose="020B0503020204020204" pitchFamily="34" charset="-122"/>
                <a:ea typeface="微软雅黑" panose="020B0503020204020204" pitchFamily="34" charset="-122"/>
                <a:sym typeface="+mn-ea"/>
              </a:rPr>
              <a:t>是用人单位形成劳动标准的</a:t>
            </a:r>
            <a:r>
              <a:rPr lang="zh-CN" altLang="en-US" b="1" u="sng">
                <a:solidFill>
                  <a:srgbClr val="C00000"/>
                </a:solidFill>
                <a:latin typeface="微软雅黑" panose="020B0503020204020204" pitchFamily="34" charset="-122"/>
                <a:ea typeface="微软雅黑" panose="020B0503020204020204" pitchFamily="34" charset="-122"/>
                <a:sym typeface="+mn-ea"/>
              </a:rPr>
              <a:t>主要形式</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5" name="矩形 4"/>
          <p:cNvSpPr/>
          <p:nvPr userDrawn="1"/>
        </p:nvSpPr>
        <p:spPr>
          <a:xfrm>
            <a:off x="499110" y="2972435"/>
            <a:ext cx="2876550" cy="467995"/>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（二）劳动规章制度   </a:t>
            </a:r>
            <a:endParaRPr lang="zh-CN" altLang="en-US" sz="2000">
              <a:solidFill>
                <a:schemeClr val="bg1"/>
              </a:solidFill>
              <a:latin typeface="微软雅黑" panose="020B0503020204020204" pitchFamily="34" charset="-122"/>
              <a:ea typeface="微软雅黑" panose="020B0503020204020204" pitchFamily="34" charset="-122"/>
            </a:endParaRPr>
          </a:p>
        </p:txBody>
      </p:sp>
      <p:cxnSp>
        <p:nvCxnSpPr>
          <p:cNvPr id="19" name="直接连接符 18"/>
          <p:cNvCxnSpPr/>
          <p:nvPr/>
        </p:nvCxnSpPr>
        <p:spPr>
          <a:xfrm>
            <a:off x="3404235" y="3206115"/>
            <a:ext cx="360045"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矩形 6"/>
          <p:cNvSpPr/>
          <p:nvPr userDrawn="1"/>
        </p:nvSpPr>
        <p:spPr>
          <a:xfrm>
            <a:off x="499110" y="3682365"/>
            <a:ext cx="2876550" cy="467995"/>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（三）劳动合同样本   </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8" name="矩形 7"/>
          <p:cNvSpPr>
            <a:spLocks noChangeArrowheads="1"/>
          </p:cNvSpPr>
          <p:nvPr/>
        </p:nvSpPr>
        <p:spPr bwMode="auto">
          <a:xfrm>
            <a:off x="3764280" y="3430270"/>
            <a:ext cx="8073390" cy="93600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b="1" u="sng">
                <a:solidFill>
                  <a:srgbClr val="C00000"/>
                </a:solidFill>
                <a:latin typeface="微软雅黑" panose="020B0503020204020204" pitchFamily="34" charset="-122"/>
                <a:ea typeface="微软雅黑" panose="020B0503020204020204" pitchFamily="34" charset="-122"/>
                <a:sym typeface="+mn-ea"/>
              </a:rPr>
              <a:t>也可以</a:t>
            </a:r>
            <a:r>
              <a:rPr lang="zh-CN" altLang="en-US">
                <a:solidFill>
                  <a:srgbClr val="C00000"/>
                </a:solidFill>
                <a:latin typeface="微软雅黑" panose="020B0503020204020204" pitchFamily="34" charset="-122"/>
                <a:ea typeface="微软雅黑" panose="020B0503020204020204" pitchFamily="34" charset="-122"/>
                <a:sym typeface="+mn-ea"/>
              </a:rPr>
              <a:t>通过制定劳动合同样本的方式制定用人单位劳动标准，即将用人单位的标准主要包括</a:t>
            </a:r>
            <a:r>
              <a:rPr lang="zh-CN" altLang="en-US" b="1" u="sng">
                <a:solidFill>
                  <a:srgbClr val="C00000"/>
                </a:solidFill>
                <a:latin typeface="微软雅黑" panose="020B0503020204020204" pitchFamily="34" charset="-122"/>
                <a:ea typeface="微软雅黑" panose="020B0503020204020204" pitchFamily="34" charset="-122"/>
                <a:sym typeface="+mn-ea"/>
              </a:rPr>
              <a:t>工资标准、工时标准（包括休息休假标准）、劳动安全卫生标准、社会保险标准</a:t>
            </a:r>
            <a:r>
              <a:rPr lang="zh-CN" altLang="en-US">
                <a:solidFill>
                  <a:srgbClr val="C00000"/>
                </a:solidFill>
                <a:latin typeface="微软雅黑" panose="020B0503020204020204" pitchFamily="34" charset="-122"/>
                <a:ea typeface="微软雅黑" panose="020B0503020204020204" pitchFamily="34" charset="-122"/>
                <a:sym typeface="+mn-ea"/>
              </a:rPr>
              <a:t>等通过劳动合同格式文本的形式表现出来。</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cxnSp>
        <p:nvCxnSpPr>
          <p:cNvPr id="20" name="直接连接符 19"/>
          <p:cNvCxnSpPr/>
          <p:nvPr/>
        </p:nvCxnSpPr>
        <p:spPr>
          <a:xfrm>
            <a:off x="3404235" y="3916045"/>
            <a:ext cx="360045"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4" name="矩形 23"/>
          <p:cNvSpPr/>
          <p:nvPr userDrawn="1"/>
        </p:nvSpPr>
        <p:spPr>
          <a:xfrm>
            <a:off x="5559425" y="1772285"/>
            <a:ext cx="1534160" cy="504190"/>
          </a:xfrm>
          <a:prstGeom prst="rect">
            <a:avLst/>
          </a:prstGeom>
          <a:solidFill>
            <a:srgbClr val="9C393E"/>
          </a:solidFill>
          <a:ln>
            <a:noFill/>
          </a:ln>
          <a:effectLst>
            <a:outerShdw blurRad="50800" dist="38100" algn="l" rotWithShape="0">
              <a:schemeClr val="tx1">
                <a:alpha val="100000"/>
              </a:schemeClr>
            </a:outerShdw>
          </a:effectLst>
          <a:extLst>
            <a:ext uri="{909E8E84-426E-40DD-AFC4-6F175D3DCCD1}">
              <a14:hiddenFill xmlns:a14="http://schemas.microsoft.com/office/drawing/2010/main">
                <a:solidFill>
                  <a:srgbClr val="9C393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AA002X</a:t>
            </a:r>
            <a:r>
              <a:rPr lang="zh-CN" altLang="en-US" sz="2000">
                <a:solidFill>
                  <a:srgbClr val="FFC000"/>
                </a:solidFill>
                <a:latin typeface="微软雅黑" panose="020B0503020204020204" pitchFamily="34" charset="-122"/>
                <a:ea typeface="微软雅黑" panose="020B0503020204020204" pitchFamily="34" charset="-122"/>
              </a:rPr>
              <a:t>    </a:t>
            </a:r>
            <a:endParaRPr lang="zh-CN" altLang="en-US" sz="2000">
              <a:solidFill>
                <a:srgbClr val="FFC000"/>
              </a:solidFill>
              <a:latin typeface="微软雅黑" panose="020B0503020204020204" pitchFamily="34" charset="-122"/>
              <a:ea typeface="微软雅黑" panose="020B0503020204020204" pitchFamily="34" charset="-122"/>
            </a:endParaRPr>
          </a:p>
        </p:txBody>
      </p:sp>
      <p:grpSp>
        <p:nvGrpSpPr>
          <p:cNvPr id="22" name="组合 21"/>
          <p:cNvGrpSpPr/>
          <p:nvPr/>
        </p:nvGrpSpPr>
        <p:grpSpPr>
          <a:xfrm>
            <a:off x="261620" y="4445000"/>
            <a:ext cx="11717020" cy="2491105"/>
            <a:chOff x="412" y="7000"/>
            <a:chExt cx="18452" cy="3923"/>
          </a:xfrm>
        </p:grpSpPr>
        <p:sp>
          <p:nvSpPr>
            <p:cNvPr id="11" name="矩形 10"/>
            <p:cNvSpPr/>
            <p:nvPr userDrawn="1"/>
          </p:nvSpPr>
          <p:spPr>
            <a:xfrm>
              <a:off x="412" y="7000"/>
              <a:ext cx="7902" cy="8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三、用人单位制定劳动标准的权利限制   </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12" name="矩形 11"/>
            <p:cNvSpPr/>
            <p:nvPr userDrawn="1"/>
          </p:nvSpPr>
          <p:spPr>
            <a:xfrm>
              <a:off x="786" y="9308"/>
              <a:ext cx="7969" cy="737"/>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（二）用人单位</a:t>
              </a:r>
              <a:r>
                <a:rPr lang="zh-CN" altLang="en-US" sz="2000">
                  <a:solidFill>
                    <a:schemeClr val="bg1"/>
                  </a:solidFill>
                  <a:latin typeface="微软雅黑" panose="020B0503020204020204" pitchFamily="34" charset="-122"/>
                  <a:ea typeface="微软雅黑" panose="020B0503020204020204" pitchFamily="34" charset="-122"/>
                  <a:sym typeface="+mn-ea"/>
                </a:rPr>
                <a:t>制定</a:t>
              </a:r>
              <a:r>
                <a:rPr lang="zh-CN" altLang="en-US" sz="2000">
                  <a:solidFill>
                    <a:schemeClr val="bg1"/>
                  </a:solidFill>
                  <a:latin typeface="微软雅黑" panose="020B0503020204020204" pitchFamily="34" charset="-122"/>
                  <a:ea typeface="微软雅黑" panose="020B0503020204020204" pitchFamily="34" charset="-122"/>
                </a:rPr>
                <a:t>劳动标准的限制   </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13" name="矩形 12"/>
            <p:cNvSpPr/>
            <p:nvPr userDrawn="1"/>
          </p:nvSpPr>
          <p:spPr>
            <a:xfrm>
              <a:off x="786" y="8014"/>
              <a:ext cx="7969" cy="737"/>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（一）用人单位制定劳动标准的权力范围   </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14" name="矩形 13"/>
            <p:cNvSpPr>
              <a:spLocks noChangeArrowheads="1"/>
            </p:cNvSpPr>
            <p:nvPr/>
          </p:nvSpPr>
          <p:spPr bwMode="auto">
            <a:xfrm>
              <a:off x="10006" y="7956"/>
              <a:ext cx="8859" cy="1984"/>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必须以</a:t>
              </a:r>
              <a:r>
                <a:rPr lang="zh-CN" altLang="en-US" b="1" u="sng">
                  <a:solidFill>
                    <a:srgbClr val="C00000"/>
                  </a:solidFill>
                  <a:latin typeface="微软雅黑" panose="020B0503020204020204" pitchFamily="34" charset="-122"/>
                  <a:ea typeface="微软雅黑" panose="020B0503020204020204" pitchFamily="34" charset="-122"/>
                  <a:sym typeface="+mn-ea"/>
                </a:rPr>
                <a:t>遵守强制性劳动标准</a:t>
              </a:r>
              <a:r>
                <a:rPr lang="zh-CN" altLang="en-US">
                  <a:solidFill>
                    <a:srgbClr val="C00000"/>
                  </a:solidFill>
                  <a:latin typeface="微软雅黑" panose="020B0503020204020204" pitchFamily="34" charset="-122"/>
                  <a:ea typeface="微软雅黑" panose="020B0503020204020204" pitchFamily="34" charset="-122"/>
                  <a:sym typeface="+mn-ea"/>
                </a:rPr>
                <a:t>为前提。</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强制性劳动标准</a:t>
              </a:r>
              <a:r>
                <a:rPr lang="zh-CN" altLang="en-US" b="1" u="sng">
                  <a:solidFill>
                    <a:srgbClr val="C00000"/>
                  </a:solidFill>
                  <a:latin typeface="微软雅黑" panose="020B0503020204020204" pitchFamily="34" charset="-122"/>
                  <a:ea typeface="微软雅黑" panose="020B0503020204020204" pitchFamily="34" charset="-122"/>
                  <a:sym typeface="+mn-ea"/>
                </a:rPr>
                <a:t>是基础</a:t>
              </a:r>
              <a:r>
                <a:rPr lang="zh-CN" altLang="en-US">
                  <a:solidFill>
                    <a:srgbClr val="C00000"/>
                  </a:solidFill>
                  <a:latin typeface="微软雅黑" panose="020B0503020204020204" pitchFamily="34" charset="-122"/>
                  <a:ea typeface="微软雅黑" panose="020B0503020204020204" pitchFamily="34" charset="-122"/>
                  <a:sym typeface="+mn-ea"/>
                </a:rPr>
                <a:t>，它规定保障劳动者基本权益的</a:t>
              </a:r>
              <a:r>
                <a:rPr lang="zh-CN" altLang="en-US" b="1" u="sng">
                  <a:solidFill>
                    <a:srgbClr val="C00000"/>
                  </a:solidFill>
                  <a:latin typeface="微软雅黑" panose="020B0503020204020204" pitchFamily="34" charset="-122"/>
                  <a:ea typeface="微软雅黑" panose="020B0503020204020204" pitchFamily="34" charset="-122"/>
                  <a:sym typeface="+mn-ea"/>
                </a:rPr>
                <a:t>最低标准</a:t>
              </a:r>
              <a:r>
                <a:rPr lang="zh-CN" altLang="en-US">
                  <a:solidFill>
                    <a:srgbClr val="C00000"/>
                  </a:solidFill>
                  <a:latin typeface="微软雅黑" panose="020B0503020204020204" pitchFamily="34" charset="-122"/>
                  <a:ea typeface="微软雅黑" panose="020B0503020204020204" pitchFamily="34" charset="-122"/>
                  <a:sym typeface="+mn-ea"/>
                </a:rPr>
                <a:t>，是用人单位劳动标准</a:t>
              </a:r>
              <a:r>
                <a:rPr lang="zh-CN" altLang="en-US" b="1" u="sng">
                  <a:solidFill>
                    <a:srgbClr val="C00000"/>
                  </a:solidFill>
                  <a:latin typeface="微软雅黑" panose="020B0503020204020204" pitchFamily="34" charset="-122"/>
                  <a:ea typeface="微软雅黑" panose="020B0503020204020204" pitchFamily="34" charset="-122"/>
                  <a:sym typeface="+mn-ea"/>
                </a:rPr>
                <a:t>需要遵守并且不得突破的底线</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cxnSp>
          <p:nvCxnSpPr>
            <p:cNvPr id="15" name="直接连接符 14"/>
            <p:cNvCxnSpPr>
              <a:stCxn id="12" idx="3"/>
            </p:cNvCxnSpPr>
            <p:nvPr/>
          </p:nvCxnSpPr>
          <p:spPr>
            <a:xfrm>
              <a:off x="8755" y="9677"/>
              <a:ext cx="850"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8755" y="8383"/>
              <a:ext cx="1188"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a:off x="9602" y="9677"/>
              <a:ext cx="0" cy="1247"/>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矩形 24"/>
            <p:cNvSpPr/>
            <p:nvPr userDrawn="1"/>
          </p:nvSpPr>
          <p:spPr>
            <a:xfrm>
              <a:off x="8755" y="7000"/>
              <a:ext cx="2416" cy="794"/>
            </a:xfrm>
            <a:prstGeom prst="rect">
              <a:avLst/>
            </a:prstGeom>
            <a:solidFill>
              <a:srgbClr val="9C393E"/>
            </a:solidFill>
            <a:ln>
              <a:noFill/>
            </a:ln>
            <a:effectLst>
              <a:outerShdw blurRad="50800" dist="38100" algn="l" rotWithShape="0">
                <a:schemeClr val="tx1">
                  <a:alpha val="100000"/>
                </a:schemeClr>
              </a:outerShdw>
            </a:effectLst>
            <a:extLst>
              <a:ext uri="{909E8E84-426E-40DD-AFC4-6F175D3DCCD1}">
                <a14:hiddenFill xmlns:a14="http://schemas.microsoft.com/office/drawing/2010/main">
                  <a:solidFill>
                    <a:srgbClr val="9C393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AA003X</a:t>
              </a:r>
              <a:r>
                <a:rPr lang="zh-CN" altLang="en-US" sz="2000">
                  <a:solidFill>
                    <a:srgbClr val="FFC000"/>
                  </a:solidFill>
                  <a:latin typeface="微软雅黑" panose="020B0503020204020204" pitchFamily="34" charset="-122"/>
                  <a:ea typeface="微软雅黑" panose="020B0503020204020204" pitchFamily="34" charset="-122"/>
                </a:rPr>
                <a:t>    </a:t>
              </a:r>
              <a:endParaRPr lang="zh-CN" altLang="en-US" sz="2000">
                <a:solidFill>
                  <a:srgbClr val="FFC000"/>
                </a:solidFill>
                <a:latin typeface="微软雅黑" panose="020B0503020204020204" pitchFamily="34" charset="-122"/>
                <a:ea typeface="微软雅黑" panose="020B0503020204020204" pitchFamily="34" charset="-122"/>
              </a:endParaRPr>
            </a:p>
          </p:txBody>
        </p:sp>
      </p:grpSp>
      <p:sp>
        <p:nvSpPr>
          <p:cNvPr id="21" name="矩形 20"/>
          <p:cNvSpPr>
            <a:spLocks noChangeArrowheads="1"/>
          </p:cNvSpPr>
          <p:nvPr/>
        </p:nvSpPr>
        <p:spPr bwMode="auto">
          <a:xfrm>
            <a:off x="7503795" y="1556385"/>
            <a:ext cx="4475480" cy="79184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集体合同是</a:t>
            </a:r>
            <a:r>
              <a:rPr lang="zh-CN" altLang="en-US" sz="2000" b="1" u="sng">
                <a:solidFill>
                  <a:schemeClr val="tx2"/>
                </a:solidFill>
                <a:latin typeface="微软雅黑" panose="020B0503020204020204" pitchFamily="34" charset="-122"/>
                <a:ea typeface="微软雅黑" panose="020B0503020204020204" pitchFamily="34" charset="-122"/>
                <a:sym typeface="+mn-ea"/>
              </a:rPr>
              <a:t>一种</a:t>
            </a:r>
            <a:r>
              <a:rPr lang="zh-CN" altLang="en-US" sz="2000" b="1">
                <a:solidFill>
                  <a:schemeClr val="tx2"/>
                </a:solidFill>
                <a:latin typeface="微软雅黑" panose="020B0503020204020204" pitchFamily="34" charset="-122"/>
                <a:ea typeface="微软雅黑" panose="020B0503020204020204" pitchFamily="34" charset="-122"/>
                <a:sym typeface="+mn-ea"/>
              </a:rPr>
              <a:t>，内部规章</a:t>
            </a:r>
            <a:r>
              <a:rPr lang="zh-CN" altLang="en-US" sz="2000" b="1" u="sng">
                <a:solidFill>
                  <a:schemeClr val="tx2"/>
                </a:solidFill>
                <a:latin typeface="微软雅黑" panose="020B0503020204020204" pitchFamily="34" charset="-122"/>
                <a:ea typeface="微软雅黑" panose="020B0503020204020204" pitchFamily="34" charset="-122"/>
                <a:sym typeface="+mn-ea"/>
              </a:rPr>
              <a:t>主要形</a:t>
            </a:r>
            <a:r>
              <a:rPr lang="zh-CN" altLang="en-US" sz="2000" b="1">
                <a:solidFill>
                  <a:schemeClr val="tx2"/>
                </a:solidFill>
                <a:latin typeface="微软雅黑" panose="020B0503020204020204" pitchFamily="34" charset="-122"/>
                <a:ea typeface="微软雅黑" panose="020B0503020204020204" pitchFamily="34" charset="-122"/>
                <a:sym typeface="+mn-ea"/>
              </a:rPr>
              <a:t>；</a:t>
            </a:r>
            <a:endParaRPr lang="zh-CN" altLang="en-US"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也可通过</a:t>
            </a:r>
            <a:r>
              <a:rPr lang="zh-CN" altLang="en-US" sz="2000" b="1" u="sng">
                <a:solidFill>
                  <a:schemeClr val="tx2"/>
                </a:solidFill>
                <a:latin typeface="微软雅黑" panose="020B0503020204020204" pitchFamily="34" charset="-122"/>
                <a:ea typeface="微软雅黑" panose="020B0503020204020204" pitchFamily="34" charset="-122"/>
                <a:sym typeface="+mn-ea"/>
              </a:rPr>
              <a:t>合样</a:t>
            </a:r>
            <a:r>
              <a:rPr lang="zh-CN" altLang="en-US" sz="2000" b="1">
                <a:solidFill>
                  <a:schemeClr val="tx2"/>
                </a:solidFill>
                <a:latin typeface="微软雅黑" panose="020B0503020204020204" pitchFamily="34" charset="-122"/>
                <a:ea typeface="微软雅黑" panose="020B0503020204020204" pitchFamily="34" charset="-122"/>
                <a:sym typeface="+mn-ea"/>
              </a:rPr>
              <a:t>订，资时休安社保等。</a:t>
            </a:r>
            <a:endParaRPr lang="zh-CN" altLang="en-US" sz="2000" b="1">
              <a:solidFill>
                <a:schemeClr val="tx2"/>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000" fill="hold">
                                          <p:stCondLst>
                                            <p:cond delay="0"/>
                                          </p:stCondLst>
                                        </p:cTn>
                                        <p:tgtEl>
                                          <p:spTgt spid="21"/>
                                        </p:tgtEl>
                                        <p:attrNameLst>
                                          <p:attrName>style.visibility</p:attrName>
                                        </p:attrNameLst>
                                      </p:cBhvr>
                                      <p:to>
                                        <p:strVal val="visible"/>
                                      </p:to>
                                    </p:set>
                                    <p:animEffect transition="in" filter="wipe(up)">
                                      <p:cBhvr>
                                        <p:cTn id="7" dur="10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userDrawn="1"/>
        </p:nvSpPr>
        <p:spPr>
          <a:xfrm>
            <a:off x="-18415" y="1176655"/>
            <a:ext cx="529780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第一单元   用人单位劳动标准的相关概念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 name="矩形 1"/>
          <p:cNvSpPr/>
          <p:nvPr userDrawn="1"/>
        </p:nvSpPr>
        <p:spPr>
          <a:xfrm>
            <a:off x="261620" y="1808480"/>
            <a:ext cx="5017770"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二、用人单位制订劳动标准的方式     </a:t>
            </a:r>
            <a:r>
              <a:rPr lang="en-US" altLang="zh-CN" sz="2000">
                <a:solidFill>
                  <a:schemeClr val="bg1"/>
                </a:solidFill>
                <a:latin typeface="微软雅黑" panose="020B0503020204020204" pitchFamily="34" charset="-122"/>
                <a:ea typeface="微软雅黑" panose="020B0503020204020204" pitchFamily="34" charset="-122"/>
              </a:rPr>
              <a:t>P4</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3" name="矩形 2"/>
          <p:cNvSpPr/>
          <p:nvPr userDrawn="1"/>
        </p:nvSpPr>
        <p:spPr>
          <a:xfrm>
            <a:off x="5559425" y="1176655"/>
            <a:ext cx="1534160"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理论知识</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1" name="矩形 10"/>
          <p:cNvSpPr/>
          <p:nvPr userDrawn="1"/>
        </p:nvSpPr>
        <p:spPr>
          <a:xfrm>
            <a:off x="261620" y="4445000"/>
            <a:ext cx="5017770"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三、用人单位制订劳动标准的权利限制   </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12" name="矩形 11"/>
          <p:cNvSpPr/>
          <p:nvPr userDrawn="1"/>
        </p:nvSpPr>
        <p:spPr>
          <a:xfrm>
            <a:off x="499110" y="5910580"/>
            <a:ext cx="5060315" cy="467995"/>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（二）用人单位制订劳动标准的限制   </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13" name="矩形 12"/>
          <p:cNvSpPr/>
          <p:nvPr userDrawn="1"/>
        </p:nvSpPr>
        <p:spPr>
          <a:xfrm>
            <a:off x="499110" y="5088890"/>
            <a:ext cx="5060315" cy="467995"/>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（一）用人单位制订劳动标准的权力范围   </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14" name="矩形 13"/>
          <p:cNvSpPr>
            <a:spLocks noChangeArrowheads="1"/>
          </p:cNvSpPr>
          <p:nvPr/>
        </p:nvSpPr>
        <p:spPr bwMode="auto">
          <a:xfrm>
            <a:off x="6353810" y="4693285"/>
            <a:ext cx="5625465" cy="1260009"/>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必须以遵守强制性劳动标准为前提。</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强制性劳动标准是基础，它规定保障劳动者基本权益的最低标准，是用人单位劳动标准需要遵守并且不得突破的底线。</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cxnSp>
        <p:nvCxnSpPr>
          <p:cNvPr id="15" name="直接连接符 14"/>
          <p:cNvCxnSpPr>
            <a:stCxn id="12" idx="3"/>
          </p:cNvCxnSpPr>
          <p:nvPr/>
        </p:nvCxnSpPr>
        <p:spPr>
          <a:xfrm>
            <a:off x="5559425" y="6144895"/>
            <a:ext cx="540004"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5559425" y="5323205"/>
            <a:ext cx="754380"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a:off x="6097270" y="6144895"/>
            <a:ext cx="0" cy="79200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21" name="组合 20"/>
          <p:cNvGrpSpPr/>
          <p:nvPr/>
        </p:nvGrpSpPr>
        <p:grpSpPr>
          <a:xfrm>
            <a:off x="499110" y="2442845"/>
            <a:ext cx="11338560" cy="467360"/>
            <a:chOff x="786" y="3847"/>
            <a:chExt cx="17856" cy="736"/>
          </a:xfrm>
        </p:grpSpPr>
        <p:sp>
          <p:nvSpPr>
            <p:cNvPr id="6" name="矩形 5"/>
            <p:cNvSpPr/>
            <p:nvPr userDrawn="1"/>
          </p:nvSpPr>
          <p:spPr>
            <a:xfrm>
              <a:off x="786" y="3847"/>
              <a:ext cx="4530" cy="737"/>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（一）集体合同   </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9" name="矩形 8"/>
            <p:cNvSpPr>
              <a:spLocks noChangeArrowheads="1"/>
            </p:cNvSpPr>
            <p:nvPr/>
          </p:nvSpPr>
          <p:spPr bwMode="auto">
            <a:xfrm>
              <a:off x="5928" y="3932"/>
              <a:ext cx="12714" cy="56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通过集体合同形成的劳动标准是用人单位内部自发形成劳动标准的一种方式。</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cxnSp>
          <p:nvCxnSpPr>
            <p:cNvPr id="18" name="直接连接符 17"/>
            <p:cNvCxnSpPr/>
            <p:nvPr/>
          </p:nvCxnSpPr>
          <p:spPr>
            <a:xfrm>
              <a:off x="5316" y="4215"/>
              <a:ext cx="567"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22" name="组合 21"/>
          <p:cNvGrpSpPr/>
          <p:nvPr/>
        </p:nvGrpSpPr>
        <p:grpSpPr>
          <a:xfrm>
            <a:off x="499110" y="2972435"/>
            <a:ext cx="11338560" cy="467360"/>
            <a:chOff x="786" y="4779"/>
            <a:chExt cx="17856" cy="736"/>
          </a:xfrm>
        </p:grpSpPr>
        <p:sp>
          <p:nvSpPr>
            <p:cNvPr id="4" name="矩形 3"/>
            <p:cNvSpPr>
              <a:spLocks noChangeArrowheads="1"/>
            </p:cNvSpPr>
            <p:nvPr/>
          </p:nvSpPr>
          <p:spPr bwMode="auto">
            <a:xfrm>
              <a:off x="5928" y="4864"/>
              <a:ext cx="12714" cy="56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是用人单位形成劳动标准的主要形式。</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5" name="矩形 4"/>
            <p:cNvSpPr/>
            <p:nvPr userDrawn="1"/>
          </p:nvSpPr>
          <p:spPr>
            <a:xfrm>
              <a:off x="786" y="4779"/>
              <a:ext cx="4530" cy="737"/>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（二）劳动规章制度   </a:t>
              </a:r>
              <a:endParaRPr lang="zh-CN" altLang="en-US" sz="2000">
                <a:solidFill>
                  <a:schemeClr val="bg1"/>
                </a:solidFill>
                <a:latin typeface="微软雅黑" panose="020B0503020204020204" pitchFamily="34" charset="-122"/>
                <a:ea typeface="微软雅黑" panose="020B0503020204020204" pitchFamily="34" charset="-122"/>
              </a:endParaRPr>
            </a:p>
          </p:txBody>
        </p:sp>
        <p:cxnSp>
          <p:nvCxnSpPr>
            <p:cNvPr id="19" name="直接连接符 18"/>
            <p:cNvCxnSpPr/>
            <p:nvPr/>
          </p:nvCxnSpPr>
          <p:spPr>
            <a:xfrm>
              <a:off x="5361" y="5147"/>
              <a:ext cx="567"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23" name="组合 22"/>
          <p:cNvGrpSpPr/>
          <p:nvPr/>
        </p:nvGrpSpPr>
        <p:grpSpPr>
          <a:xfrm>
            <a:off x="499110" y="3502025"/>
            <a:ext cx="11338560" cy="828040"/>
            <a:chOff x="786" y="5400"/>
            <a:chExt cx="17856" cy="1304"/>
          </a:xfrm>
        </p:grpSpPr>
        <p:sp>
          <p:nvSpPr>
            <p:cNvPr id="7" name="矩形 6"/>
            <p:cNvSpPr/>
            <p:nvPr userDrawn="1"/>
          </p:nvSpPr>
          <p:spPr>
            <a:xfrm>
              <a:off x="786" y="5684"/>
              <a:ext cx="4530" cy="737"/>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（三）劳动合同样本   </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8" name="矩形 7"/>
            <p:cNvSpPr>
              <a:spLocks noChangeArrowheads="1"/>
            </p:cNvSpPr>
            <p:nvPr/>
          </p:nvSpPr>
          <p:spPr bwMode="auto">
            <a:xfrm>
              <a:off x="5928" y="5400"/>
              <a:ext cx="12714" cy="1304"/>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也可以通过制定劳动合同样本的方式制定用人单位劳动标准，即将用人单位的标准主要包括工资标准、工时标准（包括休息休假标准）、劳动安全卫生标准、社会保险标准等通过劳动合同格式文本的形式表现出来。</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cxnSp>
          <p:nvCxnSpPr>
            <p:cNvPr id="20" name="直接连接符 19"/>
            <p:cNvCxnSpPr/>
            <p:nvPr/>
          </p:nvCxnSpPr>
          <p:spPr>
            <a:xfrm>
              <a:off x="5361" y="6052"/>
              <a:ext cx="567"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a:spLocks noChangeArrowheads="1"/>
          </p:cNvSpPr>
          <p:nvPr/>
        </p:nvSpPr>
        <p:spPr bwMode="auto">
          <a:xfrm>
            <a:off x="499110" y="1211580"/>
            <a:ext cx="4584700" cy="360045"/>
          </a:xfrm>
          <a:prstGeom prst="rect">
            <a:avLst/>
          </a:prstGeom>
          <a:noFill/>
          <a:ln w="12700">
            <a:no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一是</a:t>
            </a:r>
            <a:r>
              <a:rPr lang="zh-CN" altLang="en-US" b="1" u="sng">
                <a:solidFill>
                  <a:srgbClr val="C00000"/>
                </a:solidFill>
                <a:latin typeface="微软雅黑" panose="020B0503020204020204" pitchFamily="34" charset="-122"/>
                <a:ea typeface="微软雅黑" panose="020B0503020204020204" pitchFamily="34" charset="-122"/>
                <a:sym typeface="+mn-ea"/>
              </a:rPr>
              <a:t>内容限制</a:t>
            </a:r>
            <a:r>
              <a:rPr lang="zh-CN" altLang="en-US">
                <a:solidFill>
                  <a:srgbClr val="C00000"/>
                </a:solidFill>
                <a:latin typeface="微软雅黑" panose="020B0503020204020204" pitchFamily="34" charset="-122"/>
                <a:ea typeface="微软雅黑" panose="020B0503020204020204" pitchFamily="34" charset="-122"/>
                <a:sym typeface="+mn-ea"/>
              </a:rPr>
              <a:t>，二是</a:t>
            </a:r>
            <a:r>
              <a:rPr lang="zh-CN" altLang="en-US" b="1" u="sng">
                <a:solidFill>
                  <a:srgbClr val="C00000"/>
                </a:solidFill>
                <a:latin typeface="微软雅黑" panose="020B0503020204020204" pitchFamily="34" charset="-122"/>
                <a:ea typeface="微软雅黑" panose="020B0503020204020204" pitchFamily="34" charset="-122"/>
                <a:sym typeface="+mn-ea"/>
              </a:rPr>
              <a:t>程序限制</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12" name="矩形 11"/>
          <p:cNvSpPr/>
          <p:nvPr userDrawn="1"/>
        </p:nvSpPr>
        <p:spPr>
          <a:xfrm>
            <a:off x="499110" y="528955"/>
            <a:ext cx="5060315" cy="467995"/>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（二）用人单位制定劳动标准的限制    </a:t>
            </a:r>
            <a:r>
              <a:rPr lang="en-US" altLang="zh-CN" sz="2000">
                <a:solidFill>
                  <a:schemeClr val="bg1"/>
                </a:solidFill>
                <a:latin typeface="微软雅黑" panose="020B0503020204020204" pitchFamily="34" charset="-122"/>
                <a:ea typeface="微软雅黑" panose="020B0503020204020204" pitchFamily="34" charset="-122"/>
              </a:rPr>
              <a:t>P4</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cxnSp>
        <p:nvCxnSpPr>
          <p:cNvPr id="18" name="直接连接符 17"/>
          <p:cNvCxnSpPr/>
          <p:nvPr/>
        </p:nvCxnSpPr>
        <p:spPr>
          <a:xfrm flipH="1">
            <a:off x="6099175" y="-78105"/>
            <a:ext cx="0" cy="396003"/>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9" name="矩形 18"/>
          <p:cNvSpPr>
            <a:spLocks noChangeArrowheads="1"/>
          </p:cNvSpPr>
          <p:nvPr/>
        </p:nvSpPr>
        <p:spPr bwMode="auto">
          <a:xfrm>
            <a:off x="499110" y="1595120"/>
            <a:ext cx="5976044" cy="665480"/>
          </a:xfrm>
          <a:prstGeom prst="rect">
            <a:avLst/>
          </a:prstGeom>
          <a:noFill/>
          <a:ln w="12700">
            <a:no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ltLang="zh-CN">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用人单位劳动标准的</a:t>
            </a:r>
            <a:r>
              <a:rPr lang="zh-CN" altLang="en-US" b="1" u="sng">
                <a:solidFill>
                  <a:srgbClr val="C00000"/>
                </a:solidFill>
                <a:latin typeface="微软雅黑" panose="020B0503020204020204" pitchFamily="34" charset="-122"/>
                <a:ea typeface="微软雅黑" panose="020B0503020204020204" pitchFamily="34" charset="-122"/>
                <a:sym typeface="+mn-ea"/>
              </a:rPr>
              <a:t>内容</a:t>
            </a:r>
            <a:r>
              <a:rPr lang="zh-CN" altLang="en-US">
                <a:solidFill>
                  <a:srgbClr val="C00000"/>
                </a:solidFill>
                <a:latin typeface="微软雅黑" panose="020B0503020204020204" pitchFamily="34" charset="-122"/>
                <a:ea typeface="微软雅黑" panose="020B0503020204020204" pitchFamily="34" charset="-122"/>
                <a:sym typeface="+mn-ea"/>
              </a:rPr>
              <a:t>规范</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a:t>
            </a:r>
            <a:r>
              <a:rPr lang="zh-CN" altLang="en-US" b="1" u="sng">
                <a:solidFill>
                  <a:srgbClr val="C00000"/>
                </a:solidFill>
                <a:latin typeface="微软雅黑" panose="020B0503020204020204" pitchFamily="34" charset="-122"/>
                <a:ea typeface="微软雅黑" panose="020B0503020204020204" pitchFamily="34" charset="-122"/>
                <a:sym typeface="+mn-ea"/>
              </a:rPr>
              <a:t>内容合法</a:t>
            </a:r>
            <a:r>
              <a:rPr lang="zh-CN" altLang="en-US">
                <a:solidFill>
                  <a:srgbClr val="C00000"/>
                </a:solidFill>
                <a:latin typeface="微软雅黑" panose="020B0503020204020204" pitchFamily="34" charset="-122"/>
                <a:ea typeface="微软雅黑" panose="020B0503020204020204" pitchFamily="34" charset="-122"/>
                <a:sym typeface="+mn-ea"/>
              </a:rPr>
              <a:t>      （</a:t>
            </a:r>
            <a:r>
              <a:rPr lang="en-US" altLang="zh-CN">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a:t>
            </a:r>
            <a:r>
              <a:rPr lang="zh-CN" altLang="en-US" b="1" u="sng">
                <a:solidFill>
                  <a:srgbClr val="C00000"/>
                </a:solidFill>
                <a:latin typeface="微软雅黑" panose="020B0503020204020204" pitchFamily="34" charset="-122"/>
                <a:ea typeface="微软雅黑" panose="020B0503020204020204" pitchFamily="34" charset="-122"/>
                <a:sym typeface="+mn-ea"/>
              </a:rPr>
              <a:t>结构完整</a:t>
            </a:r>
            <a:r>
              <a:rPr lang="zh-CN" altLang="en-US">
                <a:solidFill>
                  <a:srgbClr val="C00000"/>
                </a:solidFill>
                <a:latin typeface="微软雅黑" panose="020B0503020204020204" pitchFamily="34" charset="-122"/>
                <a:ea typeface="微软雅黑" panose="020B0503020204020204" pitchFamily="34" charset="-122"/>
                <a:sym typeface="+mn-ea"/>
              </a:rPr>
              <a:t>       （</a:t>
            </a:r>
            <a:r>
              <a:rPr lang="en-US" altLang="zh-CN">
                <a:solidFill>
                  <a:srgbClr val="C00000"/>
                </a:solidFill>
                <a:latin typeface="微软雅黑" panose="020B0503020204020204" pitchFamily="34" charset="-122"/>
                <a:ea typeface="微软雅黑" panose="020B0503020204020204" pitchFamily="34" charset="-122"/>
                <a:sym typeface="+mn-ea"/>
              </a:rPr>
              <a:t>3</a:t>
            </a:r>
            <a:r>
              <a:rPr lang="zh-CN" altLang="en-US">
                <a:solidFill>
                  <a:srgbClr val="C00000"/>
                </a:solidFill>
                <a:latin typeface="微软雅黑" panose="020B0503020204020204" pitchFamily="34" charset="-122"/>
                <a:ea typeface="微软雅黑" panose="020B0503020204020204" pitchFamily="34" charset="-122"/>
                <a:sym typeface="+mn-ea"/>
              </a:rPr>
              <a:t>）</a:t>
            </a:r>
            <a:r>
              <a:rPr lang="zh-CN" altLang="en-US" b="1" u="sng">
                <a:solidFill>
                  <a:srgbClr val="C00000"/>
                </a:solidFill>
                <a:latin typeface="微软雅黑" panose="020B0503020204020204" pitchFamily="34" charset="-122"/>
                <a:ea typeface="微软雅黑" panose="020B0503020204020204" pitchFamily="34" charset="-122"/>
                <a:sym typeface="+mn-ea"/>
              </a:rPr>
              <a:t>规定全面</a:t>
            </a:r>
            <a:endParaRPr lang="zh-CN" altLang="en-US" b="1" u="sng">
              <a:solidFill>
                <a:srgbClr val="C00000"/>
              </a:solidFill>
              <a:latin typeface="微软雅黑" panose="020B0503020204020204" pitchFamily="34" charset="-122"/>
              <a:ea typeface="微软雅黑" panose="020B0503020204020204" pitchFamily="34" charset="-122"/>
              <a:sym typeface="+mn-ea"/>
            </a:endParaRPr>
          </a:p>
        </p:txBody>
      </p:sp>
      <p:sp>
        <p:nvSpPr>
          <p:cNvPr id="20" name="矩形 19"/>
          <p:cNvSpPr>
            <a:spLocks noChangeArrowheads="1"/>
          </p:cNvSpPr>
          <p:nvPr/>
        </p:nvSpPr>
        <p:spPr bwMode="auto">
          <a:xfrm>
            <a:off x="499110" y="2365375"/>
            <a:ext cx="9971405" cy="3960029"/>
          </a:xfrm>
          <a:prstGeom prst="rect">
            <a:avLst/>
          </a:prstGeom>
          <a:noFill/>
          <a:ln w="12700">
            <a:no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ltLang="zh-CN">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用人单位劳动标准的</a:t>
            </a:r>
            <a:r>
              <a:rPr lang="zh-CN" altLang="en-US" b="1" u="sng">
                <a:solidFill>
                  <a:srgbClr val="C00000"/>
                </a:solidFill>
                <a:latin typeface="微软雅黑" panose="020B0503020204020204" pitchFamily="34" charset="-122"/>
                <a:ea typeface="微软雅黑" panose="020B0503020204020204" pitchFamily="34" charset="-122"/>
                <a:sym typeface="+mn-ea"/>
              </a:rPr>
              <a:t>程序</a:t>
            </a:r>
            <a:r>
              <a:rPr lang="zh-CN" altLang="en-US">
                <a:solidFill>
                  <a:srgbClr val="C00000"/>
                </a:solidFill>
                <a:latin typeface="微软雅黑" panose="020B0503020204020204" pitchFamily="34" charset="-122"/>
                <a:ea typeface="微软雅黑" panose="020B0503020204020204" pitchFamily="34" charset="-122"/>
                <a:sym typeface="+mn-ea"/>
              </a:rPr>
              <a:t>规范</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）通过</a:t>
            </a:r>
            <a:r>
              <a:rPr lang="zh-CN" altLang="en-US" b="1" u="sng">
                <a:solidFill>
                  <a:srgbClr val="C00000"/>
                </a:solidFill>
                <a:latin typeface="微软雅黑" panose="020B0503020204020204" pitchFamily="34" charset="-122"/>
                <a:ea typeface="微软雅黑" panose="020B0503020204020204" pitchFamily="34" charset="-122"/>
                <a:sym typeface="+mn-ea"/>
              </a:rPr>
              <a:t>规章制度</a:t>
            </a:r>
            <a:r>
              <a:rPr lang="zh-CN" altLang="en-US">
                <a:solidFill>
                  <a:srgbClr val="C00000"/>
                </a:solidFill>
                <a:latin typeface="微软雅黑" panose="020B0503020204020204" pitchFamily="34" charset="-122"/>
                <a:ea typeface="微软雅黑" panose="020B0503020204020204" pitchFamily="34" charset="-122"/>
                <a:sym typeface="+mn-ea"/>
              </a:rPr>
              <a:t>制订劳动标准的</a:t>
            </a:r>
            <a:r>
              <a:rPr lang="zh-CN" altLang="en-US" b="1" u="sng">
                <a:solidFill>
                  <a:srgbClr val="C00000"/>
                </a:solidFill>
                <a:latin typeface="微软雅黑" panose="020B0503020204020204" pitchFamily="34" charset="-122"/>
                <a:ea typeface="微软雅黑" panose="020B0503020204020204" pitchFamily="34" charset="-122"/>
                <a:sym typeface="+mn-ea"/>
              </a:rPr>
              <a:t>程序规范</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        </a:t>
            </a:r>
            <a:r>
              <a:rPr lang="zh-CN" altLang="en-US" b="1">
                <a:solidFill>
                  <a:srgbClr val="C00000"/>
                </a:solidFill>
                <a:latin typeface="微软雅黑" panose="020B0503020204020204" pitchFamily="34" charset="-122"/>
                <a:ea typeface="微软雅黑" panose="020B0503020204020204" pitchFamily="34" charset="-122"/>
                <a:sym typeface="+mn-ea"/>
              </a:rPr>
              <a:t> </a:t>
            </a:r>
            <a:r>
              <a:rPr lang="zh-CN" altLang="en-US" b="1">
                <a:solidFill>
                  <a:srgbClr val="C00000"/>
                </a:solidFill>
                <a:latin typeface="微软雅黑" panose="020B0503020204020204" pitchFamily="34" charset="-122"/>
                <a:ea typeface="微软雅黑" panose="020B0503020204020204" pitchFamily="34" charset="-122"/>
                <a:sym typeface="Wingdings" panose="05000000000000000000" charset="0"/>
              </a:rPr>
              <a:t>合法性审查</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       是程序规范的</a:t>
            </a:r>
            <a:r>
              <a:rPr lang="zh-CN" altLang="en-US" b="1" u="sng">
                <a:solidFill>
                  <a:srgbClr val="C00000"/>
                </a:solidFill>
                <a:latin typeface="微软雅黑" panose="020B0503020204020204" pitchFamily="34" charset="-122"/>
                <a:ea typeface="微软雅黑" panose="020B0503020204020204" pitchFamily="34" charset="-122"/>
                <a:sym typeface="Wingdings" panose="05000000000000000000" charset="0"/>
              </a:rPr>
              <a:t>第一步</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        </a:t>
            </a:r>
            <a:r>
              <a:rPr lang="zh-CN" altLang="en-US" b="1">
                <a:solidFill>
                  <a:srgbClr val="C00000"/>
                </a:solidFill>
                <a:latin typeface="微软雅黑" panose="020B0503020204020204" pitchFamily="34" charset="-122"/>
                <a:ea typeface="微软雅黑" panose="020B0503020204020204" pitchFamily="34" charset="-122"/>
                <a:sym typeface="Wingdings" panose="05000000000000000000" charset="0"/>
              </a:rPr>
              <a:t> 协商</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     合法性审查结束后，还要进行协商，这是</a:t>
            </a:r>
            <a:r>
              <a:rPr lang="zh-CN" altLang="en-US" b="1" u="sng">
                <a:solidFill>
                  <a:srgbClr val="C00000"/>
                </a:solidFill>
                <a:latin typeface="微软雅黑" panose="020B0503020204020204" pitchFamily="34" charset="-122"/>
                <a:ea typeface="微软雅黑" panose="020B0503020204020204" pitchFamily="34" charset="-122"/>
                <a:sym typeface="Wingdings" panose="05000000000000000000" charset="0"/>
              </a:rPr>
              <a:t>法定程序</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         </a:t>
            </a:r>
            <a:r>
              <a:rPr lang="zh-CN" altLang="en-US" b="1">
                <a:solidFill>
                  <a:srgbClr val="C00000"/>
                </a:solidFill>
                <a:latin typeface="微软雅黑" panose="020B0503020204020204" pitchFamily="34" charset="-122"/>
                <a:ea typeface="微软雅黑" panose="020B0503020204020204" pitchFamily="34" charset="-122"/>
                <a:sym typeface="Wingdings" panose="05000000000000000000" charset="0"/>
              </a:rPr>
              <a:t>公示或公告</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    协商程序之后是公式或告知程序，这也是</a:t>
            </a:r>
            <a:r>
              <a:rPr lang="zh-CN" altLang="en-US" b="1" u="sng">
                <a:solidFill>
                  <a:srgbClr val="C00000"/>
                </a:solidFill>
                <a:latin typeface="微软雅黑" panose="020B0503020204020204" pitchFamily="34" charset="-122"/>
                <a:ea typeface="微软雅黑" panose="020B0503020204020204" pitchFamily="34" charset="-122"/>
                <a:sym typeface="Wingdings" panose="05000000000000000000" charset="0"/>
              </a:rPr>
              <a:t>法定程序</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         </a:t>
            </a:r>
            <a:r>
              <a:rPr lang="zh-CN" altLang="en-US" b="1">
                <a:solidFill>
                  <a:srgbClr val="C00000"/>
                </a:solidFill>
                <a:latin typeface="微软雅黑" panose="020B0503020204020204" pitchFamily="34" charset="-122"/>
                <a:ea typeface="微软雅黑" panose="020B0503020204020204" pitchFamily="34" charset="-122"/>
                <a:sym typeface="Wingdings" panose="05000000000000000000" charset="0"/>
              </a:rPr>
              <a:t>备案</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   备案是规章制度制订程序的最后一步，也是</a:t>
            </a:r>
            <a:r>
              <a:rPr lang="zh-CN" altLang="en-US" b="1" u="sng">
                <a:solidFill>
                  <a:srgbClr val="C00000"/>
                </a:solidFill>
                <a:latin typeface="微软雅黑" panose="020B0503020204020204" pitchFamily="34" charset="-122"/>
                <a:ea typeface="微软雅黑" panose="020B0503020204020204" pitchFamily="34" charset="-122"/>
                <a:sym typeface="Wingdings" panose="05000000000000000000" charset="0"/>
              </a:rPr>
              <a:t>附加程序</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a:t>
            </a:r>
            <a:r>
              <a:rPr lang="en-US" altLang="zh-CN">
                <a:solidFill>
                  <a:srgbClr val="C00000"/>
                </a:solidFill>
                <a:latin typeface="微软雅黑" panose="020B0503020204020204" pitchFamily="34" charset="-122"/>
                <a:ea typeface="微软雅黑" panose="020B0503020204020204" pitchFamily="34" charset="-122"/>
                <a:sym typeface="Wingdings" panose="05000000000000000000" charset="0"/>
              </a:rPr>
              <a:t>2</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）通过</a:t>
            </a:r>
            <a:r>
              <a:rPr lang="zh-CN" altLang="en-US" b="1" u="sng">
                <a:solidFill>
                  <a:srgbClr val="C00000"/>
                </a:solidFill>
                <a:latin typeface="微软雅黑" panose="020B0503020204020204" pitchFamily="34" charset="-122"/>
                <a:ea typeface="微软雅黑" panose="020B0503020204020204" pitchFamily="34" charset="-122"/>
                <a:sym typeface="Wingdings" panose="05000000000000000000" charset="0"/>
              </a:rPr>
              <a:t>集体合同</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制订劳动标准的</a:t>
            </a:r>
            <a:r>
              <a:rPr lang="zh-CN" altLang="en-US" b="1" u="sng">
                <a:solidFill>
                  <a:srgbClr val="C00000"/>
                </a:solidFill>
                <a:latin typeface="微软雅黑" panose="020B0503020204020204" pitchFamily="34" charset="-122"/>
                <a:ea typeface="微软雅黑" panose="020B0503020204020204" pitchFamily="34" charset="-122"/>
                <a:sym typeface="Wingdings" panose="05000000000000000000" charset="0"/>
              </a:rPr>
              <a:t>程序规范</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         </a:t>
            </a:r>
            <a:r>
              <a:rPr lang="zh-CN" altLang="en-US" b="1">
                <a:solidFill>
                  <a:srgbClr val="C00000"/>
                </a:solidFill>
                <a:latin typeface="微软雅黑" panose="020B0503020204020204" pitchFamily="34" charset="-122"/>
                <a:ea typeface="微软雅黑" panose="020B0503020204020204" pitchFamily="34" charset="-122"/>
                <a:sym typeface="Wingdings" panose="05000000000000000000" charset="0"/>
              </a:rPr>
              <a:t>制订集体合同草案</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         应由工会代表职工与用人单位签订，没有建立工会的。。。</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         </a:t>
            </a:r>
            <a:r>
              <a:rPr lang="zh-CN" altLang="en-US" b="1">
                <a:solidFill>
                  <a:srgbClr val="C00000"/>
                </a:solidFill>
                <a:latin typeface="微软雅黑" panose="020B0503020204020204" pitchFamily="34" charset="-122"/>
                <a:ea typeface="微软雅黑" panose="020B0503020204020204" pitchFamily="34" charset="-122"/>
                <a:sym typeface="Wingdings" panose="05000000000000000000" charset="0"/>
              </a:rPr>
              <a:t>审议</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     将集体合同草案文本提交职工大会或职工代表大会审议。</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        </a:t>
            </a:r>
            <a:r>
              <a:rPr lang="zh-CN" altLang="en-US" b="1">
                <a:solidFill>
                  <a:srgbClr val="C00000"/>
                </a:solidFill>
                <a:latin typeface="微软雅黑" panose="020B0503020204020204" pitchFamily="34" charset="-122"/>
                <a:ea typeface="微软雅黑" panose="020B0503020204020204" pitchFamily="34" charset="-122"/>
                <a:sym typeface="Wingdings" panose="05000000000000000000" charset="0"/>
              </a:rPr>
              <a:t> 签字</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     审议通过后由双方首席代表签字或盖章。</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         </a:t>
            </a:r>
            <a:r>
              <a:rPr lang="zh-CN" altLang="en-US" b="1">
                <a:solidFill>
                  <a:srgbClr val="C00000"/>
                </a:solidFill>
                <a:latin typeface="微软雅黑" panose="020B0503020204020204" pitchFamily="34" charset="-122"/>
                <a:ea typeface="微软雅黑" panose="020B0503020204020204" pitchFamily="34" charset="-122"/>
                <a:sym typeface="Wingdings" panose="05000000000000000000" charset="0"/>
              </a:rPr>
              <a:t>登记备案</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    文本及各部分附件一式三份提请县级以上劳动行政管理部门等级备案。</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         </a:t>
            </a:r>
            <a:r>
              <a:rPr lang="zh-CN" altLang="en-US" b="1">
                <a:solidFill>
                  <a:srgbClr val="C00000"/>
                </a:solidFill>
                <a:latin typeface="微软雅黑" panose="020B0503020204020204" pitchFamily="34" charset="-122"/>
                <a:ea typeface="微软雅黑" panose="020B0503020204020204" pitchFamily="34" charset="-122"/>
                <a:sym typeface="Wingdings" panose="05000000000000000000" charset="0"/>
              </a:rPr>
              <a:t>公布</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     及时向全体职工公布。</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a:t>
            </a:r>
            <a:r>
              <a:rPr lang="en-US" altLang="zh-CN">
                <a:solidFill>
                  <a:srgbClr val="C00000"/>
                </a:solidFill>
                <a:latin typeface="微软雅黑" panose="020B0503020204020204" pitchFamily="34" charset="-122"/>
                <a:ea typeface="微软雅黑" panose="020B0503020204020204" pitchFamily="34" charset="-122"/>
                <a:sym typeface="Wingdings" panose="05000000000000000000" charset="0"/>
              </a:rPr>
              <a:t>3</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）通过</a:t>
            </a:r>
            <a:r>
              <a:rPr lang="zh-CN" altLang="en-US" b="1" u="sng">
                <a:solidFill>
                  <a:srgbClr val="C00000"/>
                </a:solidFill>
                <a:latin typeface="微软雅黑" panose="020B0503020204020204" pitchFamily="34" charset="-122"/>
                <a:ea typeface="微软雅黑" panose="020B0503020204020204" pitchFamily="34" charset="-122"/>
                <a:sym typeface="Wingdings" panose="05000000000000000000" charset="0"/>
              </a:rPr>
              <a:t>劳动合同样本</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确立劳动标准的</a:t>
            </a:r>
            <a:r>
              <a:rPr lang="zh-CN" altLang="en-US" b="1" u="sng">
                <a:solidFill>
                  <a:srgbClr val="C00000"/>
                </a:solidFill>
                <a:latin typeface="微软雅黑" panose="020B0503020204020204" pitchFamily="34" charset="-122"/>
                <a:ea typeface="微软雅黑" panose="020B0503020204020204" pitchFamily="34" charset="-122"/>
                <a:sym typeface="Wingdings" panose="05000000000000000000" charset="0"/>
              </a:rPr>
              <a:t>程序规范</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          在程序上没有严格要求。</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p:txBody>
      </p:sp>
      <p:sp>
        <p:nvSpPr>
          <p:cNvPr id="21" name="矩形 20"/>
          <p:cNvSpPr>
            <a:spLocks noChangeArrowheads="1"/>
          </p:cNvSpPr>
          <p:nvPr/>
        </p:nvSpPr>
        <p:spPr bwMode="auto">
          <a:xfrm>
            <a:off x="8487410" y="756920"/>
            <a:ext cx="3483610" cy="2916021"/>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一般认为，以下程序可以视为协商程序：第一，召开职工大会或者职工代表大会通过；第二，由企业工会参与制订；第三，如果既未召开职工大会或者职工代表大会，也未成立工会，则应通过适当方式，在制订规章过程中使员工有提出意见、建议的权利，并且员工的建议和意见应充分反映在规章制订过程中。</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p:txBody>
      </p:sp>
      <p:cxnSp>
        <p:nvCxnSpPr>
          <p:cNvPr id="23" name="直接连接符 22"/>
          <p:cNvCxnSpPr/>
          <p:nvPr/>
        </p:nvCxnSpPr>
        <p:spPr>
          <a:xfrm>
            <a:off x="7379970" y="3429000"/>
            <a:ext cx="1080008"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矩形 24"/>
          <p:cNvSpPr/>
          <p:nvPr userDrawn="1"/>
        </p:nvSpPr>
        <p:spPr>
          <a:xfrm>
            <a:off x="5845810" y="492760"/>
            <a:ext cx="1534160" cy="504190"/>
          </a:xfrm>
          <a:prstGeom prst="rect">
            <a:avLst/>
          </a:prstGeom>
          <a:solidFill>
            <a:srgbClr val="9C393E"/>
          </a:solidFill>
          <a:ln>
            <a:noFill/>
          </a:ln>
          <a:effectLst>
            <a:outerShdw blurRad="50800" dist="38100" algn="l" rotWithShape="0">
              <a:schemeClr val="tx1">
                <a:alpha val="100000"/>
              </a:schemeClr>
            </a:outerShdw>
          </a:effectLst>
          <a:extLst>
            <a:ext uri="{909E8E84-426E-40DD-AFC4-6F175D3DCCD1}">
              <a14:hiddenFill xmlns:a14="http://schemas.microsoft.com/office/drawing/2010/main">
                <a:solidFill>
                  <a:srgbClr val="9C393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AA003X</a:t>
            </a:r>
            <a:r>
              <a:rPr lang="zh-CN" altLang="en-US" sz="2000">
                <a:solidFill>
                  <a:srgbClr val="FFC000"/>
                </a:solidFill>
                <a:latin typeface="微软雅黑" panose="020B0503020204020204" pitchFamily="34" charset="-122"/>
                <a:ea typeface="微软雅黑" panose="020B0503020204020204" pitchFamily="34" charset="-122"/>
              </a:rPr>
              <a:t>    </a:t>
            </a:r>
            <a:endParaRPr lang="zh-CN" altLang="en-US" sz="2000">
              <a:solidFill>
                <a:srgbClr val="FFC000"/>
              </a:solidFill>
              <a:latin typeface="微软雅黑" panose="020B0503020204020204" pitchFamily="34" charset="-122"/>
              <a:ea typeface="微软雅黑" panose="020B0503020204020204" pitchFamily="34" charset="-122"/>
            </a:endParaRPr>
          </a:p>
        </p:txBody>
      </p:sp>
      <p:sp>
        <p:nvSpPr>
          <p:cNvPr id="2" name="矩形 1"/>
          <p:cNvSpPr>
            <a:spLocks noChangeArrowheads="1"/>
          </p:cNvSpPr>
          <p:nvPr/>
        </p:nvSpPr>
        <p:spPr bwMode="auto">
          <a:xfrm>
            <a:off x="9851390" y="4601210"/>
            <a:ext cx="2119630" cy="154114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规章制度定标准：</a:t>
            </a:r>
            <a:endParaRPr lang="zh-CN" altLang="en-US"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审协双公和备案；</a:t>
            </a:r>
            <a:endParaRPr lang="zh-CN" altLang="en-US"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集体合同定标准：</a:t>
            </a:r>
            <a:endParaRPr lang="zh-CN" altLang="en-US"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制草审签登备公。</a:t>
            </a:r>
            <a:endParaRPr lang="zh-CN" altLang="en-US" sz="2000" b="1">
              <a:solidFill>
                <a:schemeClr val="tx2"/>
              </a:solidFill>
              <a:latin typeface="微软雅黑" panose="020B0503020204020204" pitchFamily="34" charset="-122"/>
              <a:ea typeface="微软雅黑" panose="020B0503020204020204" pitchFamily="34" charset="-122"/>
              <a:sym typeface="+mn-ea"/>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wipe(up)">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userDrawn="1"/>
        </p:nvSpPr>
        <p:spPr>
          <a:xfrm>
            <a:off x="-18415" y="1176655"/>
            <a:ext cx="529780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第一单元   用人单位劳动标准的相关概念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 name="矩形 1"/>
          <p:cNvSpPr/>
          <p:nvPr userDrawn="1"/>
        </p:nvSpPr>
        <p:spPr>
          <a:xfrm>
            <a:off x="261620" y="1808480"/>
            <a:ext cx="5017770"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四、用人单位制定劳动标准的效力     </a:t>
            </a:r>
            <a:r>
              <a:rPr lang="en-US" altLang="zh-CN" sz="2000">
                <a:solidFill>
                  <a:schemeClr val="bg1"/>
                </a:solidFill>
                <a:latin typeface="微软雅黑" panose="020B0503020204020204" pitchFamily="34" charset="-122"/>
                <a:ea typeface="微软雅黑" panose="020B0503020204020204" pitchFamily="34" charset="-122"/>
              </a:rPr>
              <a:t>P7</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3" name="矩形 2"/>
          <p:cNvSpPr/>
          <p:nvPr userDrawn="1"/>
        </p:nvSpPr>
        <p:spPr>
          <a:xfrm>
            <a:off x="5559425" y="1176655"/>
            <a:ext cx="1534160"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理论知识</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2" name="矩形 11"/>
          <p:cNvSpPr>
            <a:spLocks noChangeArrowheads="1"/>
          </p:cNvSpPr>
          <p:nvPr/>
        </p:nvSpPr>
        <p:spPr bwMode="auto">
          <a:xfrm>
            <a:off x="261620" y="2448560"/>
            <a:ext cx="11713845" cy="64770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用人单位根据其自身特点，制订各自的劳动标准，这种标准只要不违反国家法律的规定，就不受国家强制力的约束。</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en-US" altLang="zh-CN" b="1" u="sng">
                <a:solidFill>
                  <a:srgbClr val="C00000"/>
                </a:solidFill>
                <a:latin typeface="微软雅黑" panose="020B0503020204020204" pitchFamily="34" charset="-122"/>
                <a:ea typeface="微软雅黑" panose="020B0503020204020204" pitchFamily="34" charset="-122"/>
                <a:sym typeface="+mn-ea"/>
              </a:rPr>
              <a:t>1.</a:t>
            </a:r>
            <a:r>
              <a:rPr lang="zh-CN" altLang="en-US" b="1" u="sng">
                <a:solidFill>
                  <a:srgbClr val="C00000"/>
                </a:solidFill>
                <a:latin typeface="微软雅黑" panose="020B0503020204020204" pitchFamily="34" charset="-122"/>
                <a:ea typeface="微软雅黑" panose="020B0503020204020204" pitchFamily="34" charset="-122"/>
                <a:sym typeface="+mn-ea"/>
              </a:rPr>
              <a:t>就高不就低原则  </a:t>
            </a:r>
            <a:r>
              <a:rPr lang="en-US" altLang="zh-CN" b="1" u="sng">
                <a:solidFill>
                  <a:srgbClr val="C00000"/>
                </a:solidFill>
                <a:latin typeface="微软雅黑" panose="020B0503020204020204" pitchFamily="34" charset="-122"/>
                <a:ea typeface="微软雅黑" panose="020B0503020204020204" pitchFamily="34" charset="-122"/>
                <a:sym typeface="+mn-ea"/>
              </a:rPr>
              <a:t>2.</a:t>
            </a:r>
            <a:r>
              <a:rPr lang="zh-CN" altLang="en-US" b="1" u="sng">
                <a:solidFill>
                  <a:srgbClr val="C00000"/>
                </a:solidFill>
                <a:latin typeface="微软雅黑" panose="020B0503020204020204" pitchFamily="34" charset="-122"/>
                <a:ea typeface="微软雅黑" panose="020B0503020204020204" pitchFamily="34" charset="-122"/>
                <a:sym typeface="+mn-ea"/>
              </a:rPr>
              <a:t>更有利原则。</a:t>
            </a:r>
            <a:endParaRPr lang="zh-CN" altLang="en-US" b="1" u="sng">
              <a:solidFill>
                <a:srgbClr val="C00000"/>
              </a:solidFill>
              <a:latin typeface="微软雅黑" panose="020B0503020204020204" pitchFamily="34" charset="-122"/>
              <a:ea typeface="微软雅黑" panose="020B0503020204020204" pitchFamily="34" charset="-122"/>
              <a:sym typeface="+mn-ea"/>
            </a:endParaRPr>
          </a:p>
        </p:txBody>
      </p:sp>
      <p:sp>
        <p:nvSpPr>
          <p:cNvPr id="7" name="矩形 6"/>
          <p:cNvSpPr/>
          <p:nvPr userDrawn="1"/>
        </p:nvSpPr>
        <p:spPr>
          <a:xfrm>
            <a:off x="5559425" y="1808480"/>
            <a:ext cx="1534160" cy="504190"/>
          </a:xfrm>
          <a:prstGeom prst="rect">
            <a:avLst/>
          </a:prstGeom>
          <a:solidFill>
            <a:srgbClr val="9C393E"/>
          </a:solidFill>
          <a:ln>
            <a:noFill/>
          </a:ln>
          <a:effectLst>
            <a:outerShdw blurRad="50800" dist="38100" algn="l" rotWithShape="0">
              <a:schemeClr val="tx1">
                <a:alpha val="100000"/>
              </a:schemeClr>
            </a:outerShdw>
          </a:effectLst>
          <a:extLst>
            <a:ext uri="{909E8E84-426E-40DD-AFC4-6F175D3DCCD1}">
              <a14:hiddenFill xmlns:a14="http://schemas.microsoft.com/office/drawing/2010/main">
                <a:solidFill>
                  <a:srgbClr val="9C393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AA004X</a:t>
            </a:r>
            <a:r>
              <a:rPr lang="zh-CN" altLang="en-US" sz="2000">
                <a:solidFill>
                  <a:srgbClr val="FFC000"/>
                </a:solidFill>
                <a:latin typeface="微软雅黑" panose="020B0503020204020204" pitchFamily="34" charset="-122"/>
                <a:ea typeface="微软雅黑" panose="020B0503020204020204" pitchFamily="34" charset="-122"/>
              </a:rPr>
              <a:t>    </a:t>
            </a:r>
            <a:endParaRPr lang="zh-CN" altLang="en-US" sz="2000">
              <a:solidFill>
                <a:srgbClr val="FFC000"/>
              </a:solidFill>
              <a:latin typeface="微软雅黑" panose="020B0503020204020204" pitchFamily="34" charset="-122"/>
              <a:ea typeface="微软雅黑" panose="020B0503020204020204" pitchFamily="34" charset="-122"/>
            </a:endParaRPr>
          </a:p>
        </p:txBody>
      </p:sp>
      <p:grpSp>
        <p:nvGrpSpPr>
          <p:cNvPr id="15" name="组合 14"/>
          <p:cNvGrpSpPr/>
          <p:nvPr/>
        </p:nvGrpSpPr>
        <p:grpSpPr>
          <a:xfrm>
            <a:off x="261620" y="3380740"/>
            <a:ext cx="8504555" cy="2988081"/>
            <a:chOff x="412" y="5324"/>
            <a:chExt cx="13393" cy="4706"/>
          </a:xfrm>
        </p:grpSpPr>
        <p:sp>
          <p:nvSpPr>
            <p:cNvPr id="11" name="矩形 10"/>
            <p:cNvSpPr/>
            <p:nvPr userDrawn="1"/>
          </p:nvSpPr>
          <p:spPr>
            <a:xfrm>
              <a:off x="412" y="5324"/>
              <a:ext cx="8799" cy="8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五、影响用人单位劳动标准的主要因素     </a:t>
              </a:r>
              <a:r>
                <a:rPr lang="en-US" altLang="zh-CN" sz="2000">
                  <a:solidFill>
                    <a:schemeClr val="bg1"/>
                  </a:solidFill>
                  <a:latin typeface="微软雅黑" panose="020B0503020204020204" pitchFamily="34" charset="-122"/>
                  <a:ea typeface="微软雅黑" panose="020B0503020204020204" pitchFamily="34" charset="-122"/>
                </a:rPr>
                <a:t>P8</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3" name="矩形 12"/>
            <p:cNvSpPr/>
            <p:nvPr userDrawn="1"/>
          </p:nvSpPr>
          <p:spPr bwMode="auto">
            <a:xfrm>
              <a:off x="3720" y="6906"/>
              <a:ext cx="3139" cy="56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chemeClr val="tx1"/>
                  </a:solidFill>
                  <a:latin typeface="微软雅黑" panose="020B0503020204020204" pitchFamily="34" charset="-122"/>
                  <a:ea typeface="微软雅黑" panose="020B0503020204020204" pitchFamily="34" charset="-122"/>
                  <a:sym typeface="+mn-ea"/>
                </a:rPr>
                <a:t>（一）外部因素   </a:t>
              </a:r>
              <a:endParaRPr lang="zh-CN" altLang="en-US">
                <a:solidFill>
                  <a:schemeClr val="tx1"/>
                </a:solidFill>
                <a:latin typeface="微软雅黑" panose="020B0503020204020204" pitchFamily="34" charset="-122"/>
                <a:ea typeface="微软雅黑" panose="020B0503020204020204" pitchFamily="34" charset="-122"/>
                <a:sym typeface="+mn-ea"/>
              </a:endParaRPr>
            </a:p>
          </p:txBody>
        </p:sp>
        <p:sp>
          <p:nvSpPr>
            <p:cNvPr id="14" name="矩形 13"/>
            <p:cNvSpPr>
              <a:spLocks noChangeArrowheads="1"/>
            </p:cNvSpPr>
            <p:nvPr/>
          </p:nvSpPr>
          <p:spPr bwMode="auto">
            <a:xfrm>
              <a:off x="7993" y="6258"/>
              <a:ext cx="5812" cy="2268"/>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chemeClr val="tx1"/>
                  </a:solidFill>
                  <a:latin typeface="微软雅黑" panose="020B0503020204020204" pitchFamily="34" charset="-122"/>
                  <a:ea typeface="微软雅黑" panose="020B0503020204020204" pitchFamily="34" charset="-122"/>
                  <a:sym typeface="+mn-ea"/>
                </a:rPr>
                <a:t>1.保障劳动者基本权益的现实需要</a:t>
              </a:r>
              <a:endParaRPr lang="zh-CN" altLang="en-US">
                <a:solidFill>
                  <a:schemeClr val="tx1"/>
                </a:solidFill>
                <a:latin typeface="微软雅黑" panose="020B0503020204020204" pitchFamily="34" charset="-122"/>
                <a:ea typeface="微软雅黑" panose="020B0503020204020204" pitchFamily="34" charset="-122"/>
                <a:sym typeface="+mn-ea"/>
              </a:endParaRPr>
            </a:p>
            <a:p>
              <a:pPr lvl="0" algn="l"/>
              <a:r>
                <a:rPr lang="zh-CN" altLang="en-US">
                  <a:solidFill>
                    <a:schemeClr val="tx1"/>
                  </a:solidFill>
                  <a:latin typeface="微软雅黑" panose="020B0503020204020204" pitchFamily="34" charset="-122"/>
                  <a:ea typeface="微软雅黑" panose="020B0503020204020204" pitchFamily="34" charset="-122"/>
                  <a:sym typeface="+mn-ea"/>
                </a:rPr>
                <a:t>2.经济社会发展水平</a:t>
              </a:r>
              <a:endParaRPr lang="zh-CN" altLang="en-US">
                <a:solidFill>
                  <a:schemeClr val="tx1"/>
                </a:solidFill>
                <a:latin typeface="微软雅黑" panose="020B0503020204020204" pitchFamily="34" charset="-122"/>
                <a:ea typeface="微软雅黑" panose="020B0503020204020204" pitchFamily="34" charset="-122"/>
                <a:sym typeface="+mn-ea"/>
              </a:endParaRPr>
            </a:p>
            <a:p>
              <a:pPr lvl="0" algn="l"/>
              <a:r>
                <a:rPr lang="zh-CN" altLang="en-US">
                  <a:solidFill>
                    <a:schemeClr val="tx1"/>
                  </a:solidFill>
                  <a:latin typeface="微软雅黑" panose="020B0503020204020204" pitchFamily="34" charset="-122"/>
                  <a:ea typeface="微软雅黑" panose="020B0503020204020204" pitchFamily="34" charset="-122"/>
                  <a:sym typeface="+mn-ea"/>
                </a:rPr>
                <a:t>3.劳动力市场供求关系</a:t>
              </a:r>
              <a:endParaRPr lang="zh-CN" altLang="en-US">
                <a:solidFill>
                  <a:schemeClr val="tx1"/>
                </a:solidFill>
                <a:latin typeface="微软雅黑" panose="020B0503020204020204" pitchFamily="34" charset="-122"/>
                <a:ea typeface="微软雅黑" panose="020B0503020204020204" pitchFamily="34" charset="-122"/>
                <a:sym typeface="+mn-ea"/>
              </a:endParaRPr>
            </a:p>
            <a:p>
              <a:pPr lvl="0" algn="l"/>
              <a:r>
                <a:rPr lang="zh-CN" altLang="en-US">
                  <a:solidFill>
                    <a:schemeClr val="tx1"/>
                  </a:solidFill>
                  <a:latin typeface="微软雅黑" panose="020B0503020204020204" pitchFamily="34" charset="-122"/>
                  <a:ea typeface="微软雅黑" panose="020B0503020204020204" pitchFamily="34" charset="-122"/>
                  <a:sym typeface="+mn-ea"/>
                </a:rPr>
                <a:t>4.公共安全</a:t>
              </a:r>
              <a:endParaRPr lang="zh-CN" altLang="en-US">
                <a:solidFill>
                  <a:schemeClr val="tx1"/>
                </a:solidFill>
                <a:latin typeface="微软雅黑" panose="020B0503020204020204" pitchFamily="34" charset="-122"/>
                <a:ea typeface="微软雅黑" panose="020B0503020204020204" pitchFamily="34" charset="-122"/>
                <a:sym typeface="+mn-ea"/>
              </a:endParaRPr>
            </a:p>
            <a:p>
              <a:pPr lvl="0" algn="l"/>
              <a:r>
                <a:rPr lang="zh-CN" altLang="en-US">
                  <a:solidFill>
                    <a:schemeClr val="tx1"/>
                  </a:solidFill>
                  <a:latin typeface="微软雅黑" panose="020B0503020204020204" pitchFamily="34" charset="-122"/>
                  <a:ea typeface="微软雅黑" panose="020B0503020204020204" pitchFamily="34" charset="-122"/>
                  <a:sym typeface="+mn-ea"/>
                </a:rPr>
                <a:t>5.国际竞争的需要</a:t>
              </a:r>
              <a:endParaRPr lang="zh-CN" altLang="en-US">
                <a:solidFill>
                  <a:schemeClr val="tx1"/>
                </a:solidFill>
                <a:latin typeface="微软雅黑" panose="020B0503020204020204" pitchFamily="34" charset="-122"/>
                <a:ea typeface="微软雅黑" panose="020B0503020204020204" pitchFamily="34" charset="-122"/>
                <a:sym typeface="+mn-ea"/>
              </a:endParaRPr>
            </a:p>
          </p:txBody>
        </p:sp>
        <p:sp>
          <p:nvSpPr>
            <p:cNvPr id="24" name="矩形 23"/>
            <p:cNvSpPr/>
            <p:nvPr userDrawn="1"/>
          </p:nvSpPr>
          <p:spPr bwMode="auto">
            <a:xfrm>
              <a:off x="3720" y="8895"/>
              <a:ext cx="3139" cy="56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chemeClr val="tx1"/>
                  </a:solidFill>
                  <a:latin typeface="微软雅黑" panose="020B0503020204020204" pitchFamily="34" charset="-122"/>
                  <a:ea typeface="微软雅黑" panose="020B0503020204020204" pitchFamily="34" charset="-122"/>
                  <a:sym typeface="+mn-ea"/>
                </a:rPr>
                <a:t>（二）内部因素   </a:t>
              </a:r>
              <a:endParaRPr lang="zh-CN" altLang="en-US">
                <a:solidFill>
                  <a:schemeClr val="tx1"/>
                </a:solidFill>
                <a:latin typeface="微软雅黑" panose="020B0503020204020204" pitchFamily="34" charset="-122"/>
                <a:ea typeface="微软雅黑" panose="020B0503020204020204" pitchFamily="34" charset="-122"/>
                <a:sym typeface="+mn-ea"/>
              </a:endParaRPr>
            </a:p>
          </p:txBody>
        </p:sp>
        <p:sp>
          <p:nvSpPr>
            <p:cNvPr id="25" name="矩形 24"/>
            <p:cNvSpPr>
              <a:spLocks noChangeArrowheads="1"/>
            </p:cNvSpPr>
            <p:nvPr/>
          </p:nvSpPr>
          <p:spPr bwMode="auto">
            <a:xfrm>
              <a:off x="7993" y="8669"/>
              <a:ext cx="4193" cy="1361"/>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chemeClr val="tx1"/>
                  </a:solidFill>
                  <a:latin typeface="微软雅黑" panose="020B0503020204020204" pitchFamily="34" charset="-122"/>
                  <a:ea typeface="微软雅黑" panose="020B0503020204020204" pitchFamily="34" charset="-122"/>
                  <a:sym typeface="+mn-ea"/>
                </a:rPr>
                <a:t>1.用人单位的发展状况</a:t>
              </a:r>
              <a:endParaRPr lang="zh-CN" altLang="en-US">
                <a:solidFill>
                  <a:schemeClr val="tx1"/>
                </a:solidFill>
                <a:latin typeface="微软雅黑" panose="020B0503020204020204" pitchFamily="34" charset="-122"/>
                <a:ea typeface="微软雅黑" panose="020B0503020204020204" pitchFamily="34" charset="-122"/>
                <a:sym typeface="+mn-ea"/>
              </a:endParaRPr>
            </a:p>
            <a:p>
              <a:pPr lvl="0" algn="l"/>
              <a:r>
                <a:rPr lang="zh-CN" altLang="en-US">
                  <a:solidFill>
                    <a:schemeClr val="tx1"/>
                  </a:solidFill>
                  <a:latin typeface="微软雅黑" panose="020B0503020204020204" pitchFamily="34" charset="-122"/>
                  <a:ea typeface="微软雅黑" panose="020B0503020204020204" pitchFamily="34" charset="-122"/>
                  <a:sym typeface="+mn-ea"/>
                </a:rPr>
                <a:t>2.企业文化</a:t>
              </a:r>
              <a:endParaRPr lang="zh-CN" altLang="en-US">
                <a:solidFill>
                  <a:schemeClr val="tx1"/>
                </a:solidFill>
                <a:latin typeface="微软雅黑" panose="020B0503020204020204" pitchFamily="34" charset="-122"/>
                <a:ea typeface="微软雅黑" panose="020B0503020204020204" pitchFamily="34" charset="-122"/>
                <a:sym typeface="+mn-ea"/>
              </a:endParaRPr>
            </a:p>
            <a:p>
              <a:pPr lvl="0" algn="l"/>
              <a:r>
                <a:rPr lang="zh-CN" altLang="en-US">
                  <a:solidFill>
                    <a:schemeClr val="tx1"/>
                  </a:solidFill>
                  <a:latin typeface="微软雅黑" panose="020B0503020204020204" pitchFamily="34" charset="-122"/>
                  <a:ea typeface="微软雅黑" panose="020B0503020204020204" pitchFamily="34" charset="-122"/>
                  <a:sym typeface="+mn-ea"/>
                </a:rPr>
                <a:t>3.员工力量</a:t>
              </a:r>
              <a:endParaRPr lang="zh-CN" altLang="en-US">
                <a:solidFill>
                  <a:schemeClr val="tx1"/>
                </a:solidFill>
                <a:latin typeface="微软雅黑" panose="020B0503020204020204" pitchFamily="34" charset="-122"/>
                <a:ea typeface="微软雅黑" panose="020B0503020204020204" pitchFamily="34" charset="-122"/>
                <a:sym typeface="+mn-ea"/>
              </a:endParaRPr>
            </a:p>
          </p:txBody>
        </p:sp>
        <p:cxnSp>
          <p:nvCxnSpPr>
            <p:cNvPr id="23" name="直接连接符 22"/>
            <p:cNvCxnSpPr/>
            <p:nvPr/>
          </p:nvCxnSpPr>
          <p:spPr>
            <a:xfrm>
              <a:off x="2019" y="8043"/>
              <a:ext cx="113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3153" y="9178"/>
              <a:ext cx="56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H="1">
              <a:off x="2019" y="6201"/>
              <a:ext cx="0" cy="181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6859" y="7190"/>
              <a:ext cx="113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flipH="1">
              <a:off x="3153" y="7220"/>
              <a:ext cx="0" cy="198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3153" y="7220"/>
              <a:ext cx="56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6859" y="9178"/>
              <a:ext cx="113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矩形 7"/>
            <p:cNvSpPr/>
            <p:nvPr userDrawn="1"/>
          </p:nvSpPr>
          <p:spPr>
            <a:xfrm>
              <a:off x="9509" y="5349"/>
              <a:ext cx="2416" cy="794"/>
            </a:xfrm>
            <a:prstGeom prst="rect">
              <a:avLst/>
            </a:prstGeom>
            <a:solidFill>
              <a:srgbClr val="9C393E"/>
            </a:solidFill>
            <a:ln>
              <a:noFill/>
            </a:ln>
            <a:effectLst>
              <a:outerShdw blurRad="50800" dist="38100" algn="l" rotWithShape="0">
                <a:schemeClr val="tx1">
                  <a:alpha val="100000"/>
                </a:schemeClr>
              </a:outerShdw>
            </a:effectLst>
            <a:extLst>
              <a:ext uri="{909E8E84-426E-40DD-AFC4-6F175D3DCCD1}">
                <a14:hiddenFill xmlns:a14="http://schemas.microsoft.com/office/drawing/2010/main">
                  <a:solidFill>
                    <a:srgbClr val="9C393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AA005Y</a:t>
              </a:r>
              <a:r>
                <a:rPr lang="zh-CN" altLang="en-US" sz="2000">
                  <a:solidFill>
                    <a:srgbClr val="FFC000"/>
                  </a:solidFill>
                  <a:latin typeface="微软雅黑" panose="020B0503020204020204" pitchFamily="34" charset="-122"/>
                  <a:ea typeface="微软雅黑" panose="020B0503020204020204" pitchFamily="34" charset="-122"/>
                </a:rPr>
                <a:t>    </a:t>
              </a:r>
              <a:endParaRPr lang="zh-CN" altLang="en-US" sz="2000">
                <a:solidFill>
                  <a:srgbClr val="FFC000"/>
                </a:solidFill>
                <a:latin typeface="微软雅黑" panose="020B0503020204020204" pitchFamily="34" charset="-122"/>
                <a:ea typeface="微软雅黑" panose="020B0503020204020204" pitchFamily="34" charset="-122"/>
              </a:endParaRPr>
            </a:p>
          </p:txBody>
        </p:sp>
      </p:grpSp>
      <p:sp>
        <p:nvSpPr>
          <p:cNvPr id="16" name="矩形 15"/>
          <p:cNvSpPr>
            <a:spLocks noChangeArrowheads="1"/>
          </p:cNvSpPr>
          <p:nvPr/>
        </p:nvSpPr>
        <p:spPr bwMode="auto">
          <a:xfrm>
            <a:off x="9163050" y="3650615"/>
            <a:ext cx="2517775" cy="136801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保障基权现实需</a:t>
            </a:r>
            <a:endParaRPr lang="zh-CN" altLang="en-US"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经社发展相适应</a:t>
            </a:r>
            <a:endParaRPr lang="zh-CN" altLang="en-US"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劳市供求密相关</a:t>
            </a:r>
            <a:endParaRPr lang="zh-CN" altLang="en-US"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公安、国竞双需要</a:t>
            </a:r>
            <a:endParaRPr lang="zh-CN" altLang="en-US" sz="2000" b="1">
              <a:solidFill>
                <a:schemeClr val="tx2"/>
              </a:solidFill>
              <a:latin typeface="微软雅黑" panose="020B0503020204020204" pitchFamily="34" charset="-122"/>
              <a:ea typeface="微软雅黑" panose="020B0503020204020204" pitchFamily="34" charset="-122"/>
              <a:sym typeface="+mn-ea"/>
            </a:endParaRPr>
          </a:p>
        </p:txBody>
      </p:sp>
      <p:sp>
        <p:nvSpPr>
          <p:cNvPr id="17" name="矩形 16"/>
          <p:cNvSpPr>
            <a:spLocks noChangeArrowheads="1"/>
          </p:cNvSpPr>
          <p:nvPr/>
        </p:nvSpPr>
        <p:spPr bwMode="auto">
          <a:xfrm>
            <a:off x="9163050" y="5057140"/>
            <a:ext cx="2517775" cy="136801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内部影响有三点</a:t>
            </a:r>
            <a:endParaRPr lang="zh-CN" altLang="en-US"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发展状况息相关</a:t>
            </a:r>
            <a:endParaRPr lang="zh-CN" altLang="en-US"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企业文化大影响</a:t>
            </a:r>
            <a:endParaRPr lang="zh-CN" altLang="en-US"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员工力量大关系</a:t>
            </a:r>
            <a:endParaRPr lang="zh-CN" altLang="en-US" sz="2000" b="1">
              <a:solidFill>
                <a:schemeClr val="tx2"/>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2000" fill="hold">
                                          <p:stCondLst>
                                            <p:cond delay="0"/>
                                          </p:stCondLst>
                                        </p:cTn>
                                        <p:tgtEl>
                                          <p:spTgt spid="15"/>
                                        </p:tgtEl>
                                        <p:attrNameLst>
                                          <p:attrName>style.visibility</p:attrName>
                                        </p:attrNameLst>
                                      </p:cBhvr>
                                      <p:to>
                                        <p:strVal val="visible"/>
                                      </p:to>
                                    </p:set>
                                    <p:animEffect transition="in" filter="wipe(left)">
                                      <p:cBhvr>
                                        <p:cTn id="7" dur="20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000" fill="hold">
                                          <p:stCondLst>
                                            <p:cond delay="0"/>
                                          </p:stCondLst>
                                        </p:cTn>
                                        <p:tgtEl>
                                          <p:spTgt spid="16"/>
                                        </p:tgtEl>
                                        <p:attrNameLst>
                                          <p:attrName>style.visibility</p:attrName>
                                        </p:attrNameLst>
                                      </p:cBhvr>
                                      <p:to>
                                        <p:strVal val="visible"/>
                                      </p:to>
                                    </p:set>
                                    <p:animEffect transition="in" filter="wipe(up)">
                                      <p:cBhvr>
                                        <p:cTn id="12" dur="10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000" fill="hold">
                                          <p:stCondLst>
                                            <p:cond delay="0"/>
                                          </p:stCondLst>
                                        </p:cTn>
                                        <p:tgtEl>
                                          <p:spTgt spid="17"/>
                                        </p:tgtEl>
                                        <p:attrNameLst>
                                          <p:attrName>style.visibility</p:attrName>
                                        </p:attrNameLst>
                                      </p:cBhvr>
                                      <p:to>
                                        <p:strVal val="visible"/>
                                      </p:to>
                                    </p:set>
                                    <p:animEffect transition="in" filter="wipe(up)">
                                      <p:cBhvr>
                                        <p:cTn id="1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ldLvl="0" animBg="1"/>
      <p:bldP spid="17"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userDrawn="1"/>
        </p:nvSpPr>
        <p:spPr>
          <a:xfrm>
            <a:off x="-18415" y="1176655"/>
            <a:ext cx="529780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第一单元   用人单位劳动标准的相关概念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 name="矩形 1"/>
          <p:cNvSpPr/>
          <p:nvPr userDrawn="1"/>
        </p:nvSpPr>
        <p:spPr>
          <a:xfrm>
            <a:off x="-18415" y="1740027"/>
            <a:ext cx="5976044"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起草用人单位劳动标准前需要做的准备工作     </a:t>
            </a:r>
            <a:r>
              <a:rPr lang="en-US" altLang="zh-CN" sz="2000">
                <a:solidFill>
                  <a:schemeClr val="bg1"/>
                </a:solidFill>
                <a:latin typeface="微软雅黑" panose="020B0503020204020204" pitchFamily="34" charset="-122"/>
                <a:ea typeface="微软雅黑" panose="020B0503020204020204" pitchFamily="34" charset="-122"/>
              </a:rPr>
              <a:t>P10</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2" name="矩形 11"/>
          <p:cNvSpPr/>
          <p:nvPr userDrawn="1"/>
        </p:nvSpPr>
        <p:spPr>
          <a:xfrm>
            <a:off x="499110" y="2387600"/>
            <a:ext cx="1980015" cy="1008007"/>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r"/>
            <a:r>
              <a:rPr lang="zh-CN" altLang="en-US" sz="2000">
                <a:solidFill>
                  <a:schemeClr val="bg1"/>
                </a:solidFill>
                <a:latin typeface="微软雅黑" panose="020B0503020204020204" pitchFamily="34" charset="-122"/>
                <a:ea typeface="微软雅黑" panose="020B0503020204020204" pitchFamily="34" charset="-122"/>
              </a:rPr>
              <a:t>（一）</a:t>
            </a:r>
            <a:r>
              <a:rPr lang="zh-CN" altLang="en-US" sz="2000" b="1" u="sng">
                <a:solidFill>
                  <a:schemeClr val="bg1"/>
                </a:solidFill>
                <a:latin typeface="微软雅黑" panose="020B0503020204020204" pitchFamily="34" charset="-122"/>
                <a:ea typeface="微软雅黑" panose="020B0503020204020204" pitchFamily="34" charset="-122"/>
              </a:rPr>
              <a:t>全面了解</a:t>
            </a:r>
            <a:endParaRPr lang="zh-CN" altLang="en-US" sz="2000">
              <a:solidFill>
                <a:schemeClr val="bg1"/>
              </a:solidFill>
              <a:latin typeface="微软雅黑" panose="020B0503020204020204" pitchFamily="34" charset="-122"/>
              <a:ea typeface="微软雅黑" panose="020B0503020204020204" pitchFamily="34" charset="-122"/>
            </a:endParaRPr>
          </a:p>
          <a:p>
            <a:pPr algn="r"/>
            <a:r>
              <a:rPr lang="zh-CN" altLang="en-US" sz="2000">
                <a:solidFill>
                  <a:schemeClr val="bg1"/>
                </a:solidFill>
                <a:latin typeface="微软雅黑" panose="020B0503020204020204" pitchFamily="34" charset="-122"/>
                <a:ea typeface="微软雅黑" panose="020B0503020204020204" pitchFamily="34" charset="-122"/>
              </a:rPr>
              <a:t>单位的劳动</a:t>
            </a:r>
            <a:endParaRPr lang="zh-CN" altLang="en-US" sz="2000">
              <a:solidFill>
                <a:schemeClr val="bg1"/>
              </a:solidFill>
              <a:latin typeface="微软雅黑" panose="020B0503020204020204" pitchFamily="34" charset="-122"/>
              <a:ea typeface="微软雅黑" panose="020B0503020204020204" pitchFamily="34" charset="-122"/>
            </a:endParaRPr>
          </a:p>
          <a:p>
            <a:pPr algn="r"/>
            <a:r>
              <a:rPr lang="zh-CN" altLang="en-US" sz="2000">
                <a:solidFill>
                  <a:schemeClr val="bg1"/>
                </a:solidFill>
                <a:latin typeface="微软雅黑" panose="020B0503020204020204" pitchFamily="34" charset="-122"/>
                <a:ea typeface="微软雅黑" panose="020B0503020204020204" pitchFamily="34" charset="-122"/>
              </a:rPr>
              <a:t>标准制定情况  </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13" name="矩形 12"/>
          <p:cNvSpPr>
            <a:spLocks noChangeArrowheads="1"/>
          </p:cNvSpPr>
          <p:nvPr/>
        </p:nvSpPr>
        <p:spPr bwMode="auto">
          <a:xfrm>
            <a:off x="2724150" y="2387600"/>
            <a:ext cx="9229090" cy="100800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b="1" u="sng">
                <a:solidFill>
                  <a:srgbClr val="C00000"/>
                </a:solidFill>
                <a:latin typeface="微软雅黑" panose="020B0503020204020204" pitchFamily="34" charset="-122"/>
                <a:ea typeface="微软雅黑" panose="020B0503020204020204" pitchFamily="34" charset="-122"/>
                <a:sym typeface="+mn-ea"/>
              </a:rPr>
              <a:t>在起草用人单位的劳动标准之前，首先要全面了解单位目前的劳动标准的制定状况。</a:t>
            </a:r>
            <a:r>
              <a:rPr lang="zh-CN" altLang="en-US">
                <a:solidFill>
                  <a:srgbClr val="C00000"/>
                </a:solidFill>
                <a:latin typeface="微软雅黑" panose="020B0503020204020204" pitchFamily="34" charset="-122"/>
                <a:ea typeface="微软雅黑" panose="020B0503020204020204" pitchFamily="34" charset="-122"/>
                <a:sym typeface="+mn-ea"/>
              </a:rPr>
              <a:t>若单位有劳动标准汇编，那么参考劳动标准汇编即可；若单位没有系统的整理过内部劳动标准，那么还需要对劳动标准进行系统的整理汇编。</a:t>
            </a:r>
            <a:r>
              <a:rPr lang="zh-CN" altLang="en-US">
                <a:solidFill>
                  <a:schemeClr val="tx2"/>
                </a:solidFill>
                <a:latin typeface="微软雅黑" panose="020B0503020204020204" pitchFamily="34" charset="-122"/>
                <a:ea typeface="微软雅黑" panose="020B0503020204020204" pitchFamily="34" charset="-122"/>
                <a:sym typeface="+mn-ea"/>
              </a:rPr>
              <a:t>（动手之前看目前，有则参考无则编）</a:t>
            </a:r>
            <a:endParaRPr lang="zh-CN" altLang="en-US">
              <a:solidFill>
                <a:schemeClr val="tx2"/>
              </a:solidFill>
              <a:latin typeface="微软雅黑" panose="020B0503020204020204" pitchFamily="34" charset="-122"/>
              <a:ea typeface="微软雅黑" panose="020B0503020204020204" pitchFamily="34" charset="-122"/>
              <a:sym typeface="+mn-ea"/>
            </a:endParaRPr>
          </a:p>
        </p:txBody>
      </p:sp>
      <p:sp>
        <p:nvSpPr>
          <p:cNvPr id="14" name="矩形 13"/>
          <p:cNvSpPr/>
          <p:nvPr userDrawn="1"/>
        </p:nvSpPr>
        <p:spPr>
          <a:xfrm>
            <a:off x="499110" y="3851677"/>
            <a:ext cx="1980015" cy="756006"/>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r"/>
            <a:r>
              <a:rPr lang="zh-CN" altLang="en-US" sz="2000">
                <a:solidFill>
                  <a:schemeClr val="bg1"/>
                </a:solidFill>
                <a:latin typeface="微软雅黑" panose="020B0503020204020204" pitchFamily="34" charset="-122"/>
                <a:ea typeface="微软雅黑" panose="020B0503020204020204" pitchFamily="34" charset="-122"/>
              </a:rPr>
              <a:t>（二）</a:t>
            </a:r>
            <a:r>
              <a:rPr lang="zh-CN" altLang="en-US" sz="2000" b="1" u="sng">
                <a:solidFill>
                  <a:schemeClr val="bg1"/>
                </a:solidFill>
                <a:latin typeface="微软雅黑" panose="020B0503020204020204" pitchFamily="34" charset="-122"/>
                <a:ea typeface="微软雅黑" panose="020B0503020204020204" pitchFamily="34" charset="-122"/>
              </a:rPr>
              <a:t>全面收集</a:t>
            </a:r>
            <a:r>
              <a:rPr lang="zh-CN" altLang="en-US" sz="2000">
                <a:solidFill>
                  <a:schemeClr val="bg1"/>
                </a:solidFill>
                <a:latin typeface="微软雅黑" panose="020B0503020204020204" pitchFamily="34" charset="-122"/>
                <a:ea typeface="微软雅黑" panose="020B0503020204020204" pitchFamily="34" charset="-122"/>
              </a:rPr>
              <a:t>劳动标准</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15" name="矩形 14"/>
          <p:cNvSpPr/>
          <p:nvPr userDrawn="1"/>
        </p:nvSpPr>
        <p:spPr>
          <a:xfrm>
            <a:off x="499110" y="5261741"/>
            <a:ext cx="1980015" cy="1008007"/>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r"/>
            <a:r>
              <a:rPr lang="zh-CN" altLang="en-US" sz="2000">
                <a:solidFill>
                  <a:schemeClr val="bg1"/>
                </a:solidFill>
                <a:latin typeface="微软雅黑" panose="020B0503020204020204" pitchFamily="34" charset="-122"/>
                <a:ea typeface="微软雅黑" panose="020B0503020204020204" pitchFamily="34" charset="-122"/>
              </a:rPr>
              <a:t>（三）</a:t>
            </a:r>
            <a:r>
              <a:rPr lang="zh-CN" altLang="en-US" sz="2000" b="1" u="sng">
                <a:solidFill>
                  <a:schemeClr val="bg1"/>
                </a:solidFill>
                <a:latin typeface="微软雅黑" panose="020B0503020204020204" pitchFamily="34" charset="-122"/>
                <a:ea typeface="微软雅黑" panose="020B0503020204020204" pitchFamily="34" charset="-122"/>
              </a:rPr>
              <a:t>确定</a:t>
            </a:r>
            <a:r>
              <a:rPr lang="zh-CN" altLang="en-US" sz="2000">
                <a:solidFill>
                  <a:schemeClr val="bg1"/>
                </a:solidFill>
                <a:latin typeface="微软雅黑" panose="020B0503020204020204" pitchFamily="34" charset="-122"/>
                <a:ea typeface="微软雅黑" panose="020B0503020204020204" pitchFamily="34" charset="-122"/>
              </a:rPr>
              <a:t>单位劳动标准的</a:t>
            </a:r>
            <a:endParaRPr lang="zh-CN" altLang="en-US" sz="2000">
              <a:solidFill>
                <a:schemeClr val="bg1"/>
              </a:solidFill>
              <a:latin typeface="微软雅黑" panose="020B0503020204020204" pitchFamily="34" charset="-122"/>
              <a:ea typeface="微软雅黑" panose="020B0503020204020204" pitchFamily="34" charset="-122"/>
            </a:endParaRPr>
          </a:p>
          <a:p>
            <a:pPr algn="r"/>
            <a:r>
              <a:rPr lang="zh-CN" altLang="en-US" sz="2000" b="1" u="sng">
                <a:solidFill>
                  <a:schemeClr val="bg1"/>
                </a:solidFill>
                <a:latin typeface="微软雅黑" panose="020B0503020204020204" pitchFamily="34" charset="-122"/>
                <a:ea typeface="微软雅黑" panose="020B0503020204020204" pitchFamily="34" charset="-122"/>
              </a:rPr>
              <a:t>制定空间</a:t>
            </a:r>
            <a:endParaRPr lang="zh-CN" altLang="en-US" sz="2000" b="1" u="sng">
              <a:solidFill>
                <a:schemeClr val="bg1"/>
              </a:solidFill>
              <a:latin typeface="微软雅黑" panose="020B0503020204020204" pitchFamily="34" charset="-122"/>
              <a:ea typeface="微软雅黑" panose="020B0503020204020204" pitchFamily="34" charset="-122"/>
            </a:endParaRPr>
          </a:p>
        </p:txBody>
      </p:sp>
      <p:sp>
        <p:nvSpPr>
          <p:cNvPr id="4" name="矩形 3"/>
          <p:cNvSpPr>
            <a:spLocks noChangeArrowheads="1"/>
          </p:cNvSpPr>
          <p:nvPr/>
        </p:nvSpPr>
        <p:spPr bwMode="auto">
          <a:xfrm>
            <a:off x="2715895" y="3517527"/>
            <a:ext cx="9237980" cy="142430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b="1" u="sng">
                <a:solidFill>
                  <a:srgbClr val="C00000"/>
                </a:solidFill>
                <a:latin typeface="微软雅黑" panose="020B0503020204020204" pitchFamily="34" charset="-122"/>
                <a:ea typeface="微软雅黑" panose="020B0503020204020204" pitchFamily="34" charset="-122"/>
                <a:sym typeface="+mn-ea"/>
              </a:rPr>
              <a:t>全面了解单位的劳动标准制定状况后，需要全面收集相关的劳动标准，</a:t>
            </a:r>
            <a:r>
              <a:rPr lang="zh-CN" altLang="en-US">
                <a:solidFill>
                  <a:srgbClr val="C00000"/>
                </a:solidFill>
                <a:latin typeface="微软雅黑" panose="020B0503020204020204" pitchFamily="34" charset="-122"/>
                <a:ea typeface="微软雅黑" panose="020B0503020204020204" pitchFamily="34" charset="-122"/>
                <a:sym typeface="+mn-ea"/>
              </a:rPr>
              <a:t>包括国家级劳动标准，行业级劳动标准，地方级劳动标准，以及可供参考的其他劳动标准。收集劳动标准的途径包括法律法规汇编、劳动标准汇编、劳动法配套规定汇编、法律法规单行本、报纸和政府公告，以及网络。</a:t>
            </a:r>
            <a:r>
              <a:rPr lang="zh-CN" altLang="en-US">
                <a:solidFill>
                  <a:schemeClr val="tx2"/>
                </a:solidFill>
                <a:latin typeface="微软雅黑" panose="020B0503020204020204" pitchFamily="34" charset="-122"/>
                <a:ea typeface="微软雅黑" panose="020B0503020204020204" pitchFamily="34" charset="-122"/>
                <a:sym typeface="+mn-ea"/>
              </a:rPr>
              <a:t>（全面了解后收集，国、行、地方和其他；法规、劳标与法配，单行、报纸、政公、网）</a:t>
            </a:r>
            <a:endParaRPr lang="zh-CN" altLang="en-US">
              <a:solidFill>
                <a:schemeClr val="tx2"/>
              </a:solidFill>
              <a:latin typeface="微软雅黑" panose="020B0503020204020204" pitchFamily="34" charset="-122"/>
              <a:ea typeface="微软雅黑" panose="020B0503020204020204" pitchFamily="34" charset="-122"/>
              <a:sym typeface="+mn-ea"/>
            </a:endParaRPr>
          </a:p>
        </p:txBody>
      </p:sp>
      <p:sp>
        <p:nvSpPr>
          <p:cNvPr id="5" name="矩形 4"/>
          <p:cNvSpPr>
            <a:spLocks noChangeArrowheads="1"/>
          </p:cNvSpPr>
          <p:nvPr/>
        </p:nvSpPr>
        <p:spPr bwMode="auto">
          <a:xfrm>
            <a:off x="8456930" y="1739900"/>
            <a:ext cx="3456025" cy="540004"/>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altLang="en-US" sz="2800" b="1">
                <a:solidFill>
                  <a:schemeClr val="tx2"/>
                </a:solidFill>
                <a:latin typeface="微软雅黑" panose="020B0503020204020204" pitchFamily="34" charset="-122"/>
                <a:ea typeface="微软雅黑" panose="020B0503020204020204" pitchFamily="34" charset="-122"/>
                <a:sym typeface="+mn-ea"/>
              </a:rPr>
              <a:t>全了、全收、定空间</a:t>
            </a:r>
            <a:endParaRPr lang="zh-CN" altLang="en-US" sz="2800" b="1">
              <a:solidFill>
                <a:schemeClr val="tx2"/>
              </a:solidFill>
              <a:latin typeface="微软雅黑" panose="020B0503020204020204" pitchFamily="34" charset="-122"/>
              <a:ea typeface="微软雅黑" panose="020B0503020204020204" pitchFamily="34" charset="-122"/>
              <a:sym typeface="+mn-ea"/>
            </a:endParaRPr>
          </a:p>
        </p:txBody>
      </p:sp>
      <p:sp>
        <p:nvSpPr>
          <p:cNvPr id="6" name="矩形 5"/>
          <p:cNvSpPr>
            <a:spLocks noChangeArrowheads="1"/>
          </p:cNvSpPr>
          <p:nvPr/>
        </p:nvSpPr>
        <p:spPr bwMode="auto">
          <a:xfrm>
            <a:off x="2715895" y="5063752"/>
            <a:ext cx="9237980" cy="140398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b="1" u="sng">
                <a:solidFill>
                  <a:srgbClr val="C00000"/>
                </a:solidFill>
                <a:latin typeface="微软雅黑" panose="020B0503020204020204" pitchFamily="34" charset="-122"/>
                <a:ea typeface="微软雅黑" panose="020B0503020204020204" pitchFamily="34" charset="-122"/>
                <a:sym typeface="+mn-ea"/>
              </a:rPr>
              <a:t>在全面收集上级劳动标准之后，才能够确定本单位劳动标准的制定空间</a:t>
            </a:r>
            <a:r>
              <a:rPr lang="zh-CN" altLang="en-US">
                <a:solidFill>
                  <a:srgbClr val="C00000"/>
                </a:solidFill>
                <a:latin typeface="微软雅黑" panose="020B0503020204020204" pitchFamily="34" charset="-122"/>
                <a:ea typeface="微软雅黑" panose="020B0503020204020204" pitchFamily="34" charset="-122"/>
                <a:sym typeface="+mn-ea"/>
              </a:rPr>
              <a:t>。由于用人单位处于市场微观范畴，面对的是各种纷繁琐细的工作，不同用人单位的具体情况也存在着很大差异，因此在国家、行业、地方的劳动标准没有规定或者规定不详细的地方，用人单位要结合实际制定并执行本单位劳动标准，使劳动标准更具有可操作性。</a:t>
            </a:r>
            <a:r>
              <a:rPr lang="zh-CN" altLang="en-US">
                <a:solidFill>
                  <a:schemeClr val="tx2"/>
                </a:solidFill>
                <a:latin typeface="微软雅黑" panose="020B0503020204020204" pitchFamily="34" charset="-122"/>
                <a:ea typeface="微软雅黑" panose="020B0503020204020204" pitchFamily="34" charset="-122"/>
                <a:sym typeface="+mn-ea"/>
              </a:rPr>
              <a:t>（全面收上才能定，企业情况存大差，国、行、地标不详尽，结合实际可操作性）</a:t>
            </a:r>
            <a:endParaRPr lang="zh-CN" altLang="en-US">
              <a:solidFill>
                <a:schemeClr val="tx2"/>
              </a:solidFill>
              <a:latin typeface="微软雅黑" panose="020B0503020204020204" pitchFamily="34" charset="-122"/>
              <a:ea typeface="微软雅黑" panose="020B0503020204020204" pitchFamily="34" charset="-122"/>
              <a:sym typeface="+mn-ea"/>
            </a:endParaRPr>
          </a:p>
        </p:txBody>
      </p:sp>
      <p:sp>
        <p:nvSpPr>
          <p:cNvPr id="7" name="矩形 6"/>
          <p:cNvSpPr/>
          <p:nvPr userDrawn="1"/>
        </p:nvSpPr>
        <p:spPr>
          <a:xfrm>
            <a:off x="6323965" y="1775460"/>
            <a:ext cx="1368010" cy="50419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ltLang="zh-CN" sz="2400" b="1" dirty="0">
                <a:solidFill>
                  <a:srgbClr val="FFC000"/>
                </a:solidFill>
                <a:effectLst>
                  <a:outerShdw blurRad="50800" dist="38100" dir="2700000" algn="tl" rotWithShape="0">
                    <a:prstClr val="black">
                      <a:alpha val="100000"/>
                    </a:prstClr>
                  </a:outerShdw>
                </a:effectLst>
                <a:latin typeface="微软雅黑" panose="020B0503020204020204" pitchFamily="34" charset="-122"/>
                <a:ea typeface="微软雅黑" panose="020B0503020204020204" pitchFamily="34" charset="-122"/>
                <a:sym typeface="+mn-ea"/>
              </a:rPr>
              <a:t>A001X    </a:t>
            </a:r>
            <a:endParaRPr lang="en-US" altLang="zh-CN" sz="2400" b="1" dirty="0">
              <a:solidFill>
                <a:srgbClr val="FFC000"/>
              </a:solidFill>
              <a:effectLst>
                <a:outerShdw blurRad="50800" dist="38100" dir="2700000" algn="tl" rotWithShape="0">
                  <a:prstClr val="black">
                    <a:alpha val="100000"/>
                  </a:prstClr>
                </a:outerShdw>
              </a:effectLst>
              <a:latin typeface="微软雅黑" panose="020B0503020204020204" pitchFamily="34" charset="-122"/>
              <a:ea typeface="微软雅黑" panose="020B0503020204020204" pitchFamily="34" charset="-122"/>
              <a:sym typeface="+mn-ea"/>
            </a:endParaRPr>
          </a:p>
        </p:txBody>
      </p:sp>
      <p:sp>
        <p:nvSpPr>
          <p:cNvPr id="8" name="矩形 7"/>
          <p:cNvSpPr/>
          <p:nvPr userDrawn="1"/>
        </p:nvSpPr>
        <p:spPr>
          <a:xfrm>
            <a:off x="5487670" y="1176655"/>
            <a:ext cx="1534160" cy="539750"/>
          </a:xfrm>
          <a:prstGeom prst="rect">
            <a:avLst/>
          </a:prstGeom>
          <a:solidFill>
            <a:srgbClr val="FFC000"/>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b="1" dirty="0">
                <a:solidFill>
                  <a:srgbClr val="9C393E"/>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技能要求</a:t>
            </a:r>
            <a:r>
              <a:rPr lang="zh-CN" altLang="en-US" sz="2000">
                <a:solidFill>
                  <a:srgbClr val="9C393E"/>
                </a:solidFill>
                <a:latin typeface="微软雅黑" panose="020B0503020204020204" pitchFamily="34" charset="-122"/>
                <a:ea typeface="微软雅黑" panose="020B0503020204020204" pitchFamily="34" charset="-122"/>
              </a:rPr>
              <a:t>     </a:t>
            </a:r>
            <a:endParaRPr lang="zh-CN" altLang="en-US" sz="2000">
              <a:solidFill>
                <a:srgbClr val="9C393E"/>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userDrawn="1"/>
        </p:nvSpPr>
        <p:spPr>
          <a:xfrm>
            <a:off x="-18415" y="1176655"/>
            <a:ext cx="4471670"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第二单元   用人单位劳动标准的内容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 name="矩形 1"/>
          <p:cNvSpPr/>
          <p:nvPr userDrawn="1"/>
        </p:nvSpPr>
        <p:spPr>
          <a:xfrm>
            <a:off x="261620" y="1770380"/>
            <a:ext cx="4071620"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一、工资标准的主要内容      </a:t>
            </a:r>
            <a:r>
              <a:rPr lang="en-US" altLang="zh-CN" sz="2000">
                <a:solidFill>
                  <a:schemeClr val="bg1"/>
                </a:solidFill>
                <a:latin typeface="微软雅黑" panose="020B0503020204020204" pitchFamily="34" charset="-122"/>
                <a:ea typeface="微软雅黑" panose="020B0503020204020204" pitchFamily="34" charset="-122"/>
              </a:rPr>
              <a:t>P12</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3" name="矩形 2"/>
          <p:cNvSpPr/>
          <p:nvPr userDrawn="1"/>
        </p:nvSpPr>
        <p:spPr>
          <a:xfrm>
            <a:off x="4565015" y="1176655"/>
            <a:ext cx="1440011"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理论知识</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flipV="1">
            <a:off x="4072890" y="5784850"/>
            <a:ext cx="545465"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H="1">
            <a:off x="4618355" y="5784850"/>
            <a:ext cx="0" cy="108000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6" name="矩形 15"/>
          <p:cNvSpPr/>
          <p:nvPr userDrawn="1"/>
        </p:nvSpPr>
        <p:spPr>
          <a:xfrm>
            <a:off x="658495" y="2454275"/>
            <a:ext cx="3906520" cy="360045"/>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（一）工资的概念和基本职能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7" name="矩形 16"/>
          <p:cNvSpPr/>
          <p:nvPr userDrawn="1"/>
        </p:nvSpPr>
        <p:spPr>
          <a:xfrm>
            <a:off x="658495" y="3926205"/>
            <a:ext cx="2526665" cy="35941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（二）工资分配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9" name="矩形 18"/>
          <p:cNvSpPr/>
          <p:nvPr userDrawn="1"/>
        </p:nvSpPr>
        <p:spPr>
          <a:xfrm>
            <a:off x="658495" y="5612765"/>
            <a:ext cx="3414395" cy="35941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（三）工资决定机制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1" name="矩形 20"/>
          <p:cNvSpPr/>
          <p:nvPr userDrawn="1"/>
        </p:nvSpPr>
        <p:spPr>
          <a:xfrm>
            <a:off x="658495" y="6073140"/>
            <a:ext cx="3414395" cy="35941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（四）工资支付          </a:t>
            </a:r>
            <a:r>
              <a:rPr lang="en-US" altLang="zh-CN" sz="2000">
                <a:solidFill>
                  <a:schemeClr val="bg1"/>
                </a:solidFill>
                <a:latin typeface="微软雅黑" panose="020B0503020204020204" pitchFamily="34" charset="-122"/>
                <a:ea typeface="微软雅黑" panose="020B0503020204020204" pitchFamily="34" charset="-122"/>
              </a:rPr>
              <a:t>P13</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2" name="矩形 21"/>
          <p:cNvSpPr>
            <a:spLocks noChangeArrowheads="1"/>
          </p:cNvSpPr>
          <p:nvPr/>
        </p:nvSpPr>
        <p:spPr bwMode="auto">
          <a:xfrm>
            <a:off x="892175" y="2910840"/>
            <a:ext cx="10869295" cy="432003"/>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solidFill>
                  <a:srgbClr val="C00000"/>
                </a:solidFill>
                <a:latin typeface="微软雅黑" panose="020B0503020204020204" pitchFamily="34" charset="-122"/>
                <a:ea typeface="微软雅黑" panose="020B0503020204020204" pitchFamily="34" charset="-122"/>
                <a:sym typeface="+mn-ea"/>
              </a:rPr>
              <a:t>工资是指</a:t>
            </a:r>
            <a:r>
              <a:rPr lang="zh-CN" b="1" u="sng">
                <a:solidFill>
                  <a:srgbClr val="C00000"/>
                </a:solidFill>
                <a:latin typeface="微软雅黑" panose="020B0503020204020204" pitchFamily="34" charset="-122"/>
                <a:ea typeface="微软雅黑" panose="020B0503020204020204" pitchFamily="34" charset="-122"/>
                <a:sym typeface="+mn-ea"/>
              </a:rPr>
              <a:t>用人单位根据国家规定或者劳动合同的约定，依法以货币形式支付给劳动者的劳动报酬</a:t>
            </a:r>
            <a:r>
              <a:rPr lang="zh-CN">
                <a:solidFill>
                  <a:srgbClr val="C00000"/>
                </a:solidFill>
                <a:latin typeface="微软雅黑" panose="020B0503020204020204" pitchFamily="34" charset="-122"/>
                <a:ea typeface="微软雅黑" panose="020B0503020204020204" pitchFamily="34" charset="-122"/>
                <a:sym typeface="+mn-ea"/>
              </a:rPr>
              <a:t>。</a:t>
            </a:r>
            <a:endParaRPr lang="zh-CN">
              <a:solidFill>
                <a:srgbClr val="C00000"/>
              </a:solidFill>
              <a:latin typeface="微软雅黑" panose="020B0503020204020204" pitchFamily="34" charset="-122"/>
              <a:ea typeface="微软雅黑" panose="020B0503020204020204" pitchFamily="34" charset="-122"/>
              <a:sym typeface="+mn-ea"/>
            </a:endParaRPr>
          </a:p>
        </p:txBody>
      </p:sp>
      <p:sp>
        <p:nvSpPr>
          <p:cNvPr id="26" name="矩形 25"/>
          <p:cNvSpPr>
            <a:spLocks noChangeArrowheads="1"/>
          </p:cNvSpPr>
          <p:nvPr/>
        </p:nvSpPr>
        <p:spPr bwMode="auto">
          <a:xfrm>
            <a:off x="892810" y="3414395"/>
            <a:ext cx="10868025" cy="39624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广义和狭义           基本职能：</a:t>
            </a:r>
            <a:r>
              <a:rPr lang="zh-CN" altLang="en-US" b="1" u="sng">
                <a:solidFill>
                  <a:srgbClr val="C00000"/>
                </a:solidFill>
                <a:latin typeface="微软雅黑" panose="020B0503020204020204" pitchFamily="34" charset="-122"/>
                <a:ea typeface="微软雅黑" panose="020B0503020204020204" pitchFamily="34" charset="-122"/>
                <a:sym typeface="+mn-ea"/>
              </a:rPr>
              <a:t>分配职能    保障职能    激励职能    杠杆职能</a:t>
            </a:r>
            <a:endParaRPr lang="zh-CN" altLang="en-US" b="1" u="sng">
              <a:solidFill>
                <a:srgbClr val="C00000"/>
              </a:solidFill>
              <a:latin typeface="微软雅黑" panose="020B0503020204020204" pitchFamily="34" charset="-122"/>
              <a:ea typeface="微软雅黑" panose="020B0503020204020204" pitchFamily="34" charset="-122"/>
              <a:sym typeface="+mn-ea"/>
            </a:endParaRPr>
          </a:p>
        </p:txBody>
      </p:sp>
      <p:sp>
        <p:nvSpPr>
          <p:cNvPr id="27" name="矩形 26"/>
          <p:cNvSpPr>
            <a:spLocks noChangeArrowheads="1"/>
          </p:cNvSpPr>
          <p:nvPr/>
        </p:nvSpPr>
        <p:spPr bwMode="auto">
          <a:xfrm>
            <a:off x="892810" y="4323715"/>
            <a:ext cx="10868025" cy="118808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工资分配应当遵循</a:t>
            </a:r>
            <a:r>
              <a:rPr lang="zh-CN" altLang="en-US" b="1" u="sng">
                <a:solidFill>
                  <a:srgbClr val="C00000"/>
                </a:solidFill>
                <a:latin typeface="微软雅黑" panose="020B0503020204020204" pitchFamily="34" charset="-122"/>
                <a:ea typeface="微软雅黑" panose="020B0503020204020204" pitchFamily="34" charset="-122"/>
                <a:sym typeface="+mn-ea"/>
              </a:rPr>
              <a:t>按劳分配</a:t>
            </a:r>
            <a:r>
              <a:rPr lang="zh-CN" altLang="en-US">
                <a:solidFill>
                  <a:srgbClr val="C00000"/>
                </a:solidFill>
                <a:latin typeface="微软雅黑" panose="020B0503020204020204" pitchFamily="34" charset="-122"/>
                <a:ea typeface="微软雅黑" panose="020B0503020204020204" pitchFamily="34" charset="-122"/>
                <a:sym typeface="+mn-ea"/>
              </a:rPr>
              <a:t>的原则，实行</a:t>
            </a:r>
            <a:r>
              <a:rPr lang="zh-CN" altLang="en-US" b="1" u="sng">
                <a:solidFill>
                  <a:srgbClr val="C00000"/>
                </a:solidFill>
                <a:latin typeface="微软雅黑" panose="020B0503020204020204" pitchFamily="34" charset="-122"/>
                <a:ea typeface="微软雅黑" panose="020B0503020204020204" pitchFamily="34" charset="-122"/>
                <a:sym typeface="+mn-ea"/>
              </a:rPr>
              <a:t>同工同酬</a:t>
            </a:r>
            <a:r>
              <a:rPr lang="zh-CN" altLang="en-US">
                <a:solidFill>
                  <a:srgbClr val="C00000"/>
                </a:solidFill>
                <a:latin typeface="微软雅黑" panose="020B0503020204020204" pitchFamily="34" charset="-122"/>
                <a:ea typeface="微软雅黑" panose="020B0503020204020204" pitchFamily="34" charset="-122"/>
                <a:sym typeface="+mn-ea"/>
              </a:rPr>
              <a:t>。工资分配制度是指</a:t>
            </a:r>
            <a:r>
              <a:rPr lang="zh-CN" altLang="en-US" b="1" u="sng">
                <a:solidFill>
                  <a:srgbClr val="C00000"/>
                </a:solidFill>
                <a:latin typeface="微软雅黑" panose="020B0503020204020204" pitchFamily="34" charset="-122"/>
                <a:ea typeface="微软雅黑" panose="020B0503020204020204" pitchFamily="34" charset="-122"/>
                <a:sym typeface="+mn-ea"/>
              </a:rPr>
              <a:t>用人单位内部工资分配规则的总称</a:t>
            </a:r>
            <a:r>
              <a:rPr lang="zh-CN" altLang="en-US">
                <a:solidFill>
                  <a:srgbClr val="C00000"/>
                </a:solidFill>
                <a:latin typeface="微软雅黑" panose="020B0503020204020204" pitchFamily="34" charset="-122"/>
                <a:ea typeface="微软雅黑" panose="020B0503020204020204" pitchFamily="34" charset="-122"/>
                <a:sym typeface="+mn-ea"/>
              </a:rPr>
              <a:t>，其主要内容是</a:t>
            </a:r>
            <a:r>
              <a:rPr lang="zh-CN" altLang="en-US" b="1" u="sng">
                <a:solidFill>
                  <a:srgbClr val="C00000"/>
                </a:solidFill>
                <a:latin typeface="微软雅黑" panose="020B0503020204020204" pitchFamily="34" charset="-122"/>
                <a:ea typeface="微软雅黑" panose="020B0503020204020204" pitchFamily="34" charset="-122"/>
                <a:sym typeface="+mn-ea"/>
              </a:rPr>
              <a:t>对工资的构成、形式、等级和标准等所做的具体规定</a:t>
            </a:r>
            <a:r>
              <a:rPr lang="zh-CN" altLang="en-US">
                <a:solidFill>
                  <a:srgbClr val="C00000"/>
                </a:solidFill>
                <a:latin typeface="微软雅黑" panose="020B0503020204020204" pitchFamily="34" charset="-122"/>
                <a:ea typeface="微软雅黑" panose="020B0503020204020204" pitchFamily="34" charset="-122"/>
                <a:sym typeface="+mn-ea"/>
              </a:rPr>
              <a:t>。应当包括以下内容：</a:t>
            </a:r>
            <a:r>
              <a:rPr lang="zh-CN" altLang="en-US" b="1" u="sng">
                <a:solidFill>
                  <a:srgbClr val="C00000"/>
                </a:solidFill>
                <a:latin typeface="微软雅黑" panose="020B0503020204020204" pitchFamily="34" charset="-122"/>
                <a:ea typeface="微软雅黑" panose="020B0503020204020204" pitchFamily="34" charset="-122"/>
                <a:sym typeface="+mn-ea"/>
              </a:rPr>
              <a:t>各岗位的工资分配办法，工资正常增长分配办法，奖金分配办法，津贴、补贴分配办法，患病、休假等特殊情况下的工资分配办法。</a:t>
            </a:r>
            <a:endParaRPr lang="zh-CN" altLang="en-US" b="1" u="sng">
              <a:solidFill>
                <a:srgbClr val="C00000"/>
              </a:solidFill>
              <a:latin typeface="微软雅黑" panose="020B0503020204020204" pitchFamily="34" charset="-122"/>
              <a:ea typeface="微软雅黑" panose="020B0503020204020204" pitchFamily="34" charset="-122"/>
              <a:sym typeface="+mn-ea"/>
            </a:endParaRPr>
          </a:p>
        </p:txBody>
      </p:sp>
      <p:cxnSp>
        <p:nvCxnSpPr>
          <p:cNvPr id="28" name="直接连接符 27"/>
          <p:cNvCxnSpPr/>
          <p:nvPr/>
        </p:nvCxnSpPr>
        <p:spPr>
          <a:xfrm flipV="1">
            <a:off x="4072890" y="6245860"/>
            <a:ext cx="545465"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矩形 7"/>
          <p:cNvSpPr/>
          <p:nvPr userDrawn="1"/>
        </p:nvSpPr>
        <p:spPr>
          <a:xfrm>
            <a:off x="4565015" y="1788160"/>
            <a:ext cx="1440011" cy="504190"/>
          </a:xfrm>
          <a:prstGeom prst="rect">
            <a:avLst/>
          </a:prstGeom>
          <a:solidFill>
            <a:srgbClr val="9C393E"/>
          </a:solidFill>
          <a:ln>
            <a:noFill/>
          </a:ln>
          <a:effectLst>
            <a:outerShdw blurRad="50800" dist="38100" algn="l" rotWithShape="0">
              <a:schemeClr val="tx1">
                <a:alpha val="100000"/>
              </a:schemeClr>
            </a:outerShdw>
          </a:effectLst>
          <a:extLst>
            <a:ext uri="{909E8E84-426E-40DD-AFC4-6F175D3DCCD1}">
              <a14:hiddenFill xmlns:a14="http://schemas.microsoft.com/office/drawing/2010/main">
                <a:solidFill>
                  <a:srgbClr val="9C393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AA006X</a:t>
            </a:r>
            <a:endParaRPr lang="zh-CN" altLang="en-US" sz="2000">
              <a:solidFill>
                <a:srgbClr val="FFC000"/>
              </a:solidFill>
              <a:latin typeface="微软雅黑" panose="020B0503020204020204" pitchFamily="34" charset="-122"/>
              <a:ea typeface="微软雅黑" panose="020B0503020204020204" pitchFamily="34" charset="-122"/>
            </a:endParaRPr>
          </a:p>
        </p:txBody>
      </p:sp>
      <p:sp>
        <p:nvSpPr>
          <p:cNvPr id="5" name="矩形 4"/>
          <p:cNvSpPr>
            <a:spLocks noChangeArrowheads="1"/>
          </p:cNvSpPr>
          <p:nvPr/>
        </p:nvSpPr>
        <p:spPr bwMode="auto">
          <a:xfrm>
            <a:off x="6133465" y="5621655"/>
            <a:ext cx="4674870" cy="72000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工资分配的内容：各个岗位和正增</a:t>
            </a:r>
            <a:endParaRPr lang="zh-CN" altLang="en-US"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奖金、津贴和补贴，患病、休假与特殊</a:t>
            </a:r>
            <a:endParaRPr lang="zh-CN" altLang="en-US" sz="2000" b="1">
              <a:solidFill>
                <a:schemeClr val="tx2"/>
              </a:solidFill>
              <a:latin typeface="微软雅黑" panose="020B0503020204020204" pitchFamily="34" charset="-122"/>
              <a:ea typeface="微软雅黑" panose="020B0503020204020204" pitchFamily="34" charset="-122"/>
              <a:sym typeface="+mn-ea"/>
            </a:endParaRPr>
          </a:p>
        </p:txBody>
      </p:sp>
      <p:sp>
        <p:nvSpPr>
          <p:cNvPr id="6" name="矩形 5"/>
          <p:cNvSpPr>
            <a:spLocks noChangeArrowheads="1"/>
          </p:cNvSpPr>
          <p:nvPr/>
        </p:nvSpPr>
        <p:spPr bwMode="auto">
          <a:xfrm>
            <a:off x="6903720" y="2382520"/>
            <a:ext cx="4356032" cy="432003"/>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根据国规或合约，依法以币支劳酬</a:t>
            </a:r>
            <a:endParaRPr lang="zh-CN" altLang="en-US" sz="2000" b="1">
              <a:solidFill>
                <a:schemeClr val="tx2"/>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000" fill="hold">
                                          <p:stCondLst>
                                            <p:cond delay="0"/>
                                          </p:stCondLst>
                                        </p:cTn>
                                        <p:tgtEl>
                                          <p:spTgt spid="6"/>
                                        </p:tgtEl>
                                        <p:attrNameLst>
                                          <p:attrName>style.visibility</p:attrName>
                                        </p:attrNameLst>
                                      </p:cBhvr>
                                      <p:to>
                                        <p:strVal val="visible"/>
                                      </p:to>
                                    </p:set>
                                    <p:animEffect transition="in" filter="wipe(up)">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000" fill="hold">
                                          <p:stCondLst>
                                            <p:cond delay="0"/>
                                          </p:stCondLst>
                                        </p:cTn>
                                        <p:tgtEl>
                                          <p:spTgt spid="5"/>
                                        </p:tgtEl>
                                        <p:attrNameLst>
                                          <p:attrName>style.visibility</p:attrName>
                                        </p:attrNameLst>
                                      </p:cBhvr>
                                      <p:to>
                                        <p:strVal val="visible"/>
                                      </p:to>
                                    </p:set>
                                    <p:animEffect transition="in" filter="wipe(up)">
                                      <p:cBhvr>
                                        <p:cTn id="1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userDrawn="1"/>
        </p:nvSpPr>
        <p:spPr>
          <a:xfrm>
            <a:off x="261620" y="660400"/>
            <a:ext cx="3510280"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一、工资标准的主要内容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8495" y="1306195"/>
            <a:ext cx="3906520" cy="360045"/>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（一）工资的概念和基本职能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7" name="矩形 16"/>
          <p:cNvSpPr/>
          <p:nvPr userDrawn="1"/>
        </p:nvSpPr>
        <p:spPr>
          <a:xfrm>
            <a:off x="658495" y="1773555"/>
            <a:ext cx="3414395" cy="35941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（二）工资分配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9" name="矩形 18"/>
          <p:cNvSpPr/>
          <p:nvPr userDrawn="1"/>
        </p:nvSpPr>
        <p:spPr>
          <a:xfrm>
            <a:off x="658495" y="2240280"/>
            <a:ext cx="3414395" cy="35941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（三）工资决定机制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1" name="矩形 20"/>
          <p:cNvSpPr/>
          <p:nvPr userDrawn="1"/>
        </p:nvSpPr>
        <p:spPr>
          <a:xfrm>
            <a:off x="658495" y="2700655"/>
            <a:ext cx="3414395" cy="35941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（四）工资支付          </a:t>
            </a:r>
            <a:r>
              <a:rPr lang="en-US" altLang="zh-CN" sz="2000">
                <a:solidFill>
                  <a:schemeClr val="bg1"/>
                </a:solidFill>
                <a:latin typeface="微软雅黑" panose="020B0503020204020204" pitchFamily="34" charset="-122"/>
                <a:ea typeface="微软雅黑" panose="020B0503020204020204" pitchFamily="34" charset="-122"/>
              </a:rPr>
              <a:t>P13</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cxnSp>
        <p:nvCxnSpPr>
          <p:cNvPr id="28" name="直接连接符 27"/>
          <p:cNvCxnSpPr/>
          <p:nvPr/>
        </p:nvCxnSpPr>
        <p:spPr>
          <a:xfrm flipV="1">
            <a:off x="4072890" y="2412365"/>
            <a:ext cx="900007" cy="14605"/>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H="1">
            <a:off x="4618355" y="-70485"/>
            <a:ext cx="0" cy="540004"/>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矩形 5"/>
          <p:cNvSpPr>
            <a:spLocks noChangeArrowheads="1"/>
          </p:cNvSpPr>
          <p:nvPr/>
        </p:nvSpPr>
        <p:spPr bwMode="auto">
          <a:xfrm>
            <a:off x="4972685" y="1844040"/>
            <a:ext cx="3132023" cy="1152008"/>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ltLang="zh-CN">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宏观层面</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1</a:t>
            </a:r>
            <a:r>
              <a:rPr lang="zh-CN">
                <a:solidFill>
                  <a:srgbClr val="C00000"/>
                </a:solidFill>
                <a:latin typeface="微软雅黑" panose="020B0503020204020204" pitchFamily="34" charset="-122"/>
                <a:ea typeface="微软雅黑" panose="020B0503020204020204" pitchFamily="34" charset="-122"/>
                <a:sym typeface="+mn-ea"/>
              </a:rPr>
              <a:t>）工资指导线。</a:t>
            </a:r>
            <a:endParaRPr lang="zh-CN">
              <a:solidFill>
                <a:srgbClr val="C00000"/>
              </a:solidFill>
              <a:latin typeface="微软雅黑" panose="020B0503020204020204" pitchFamily="34" charset="-122"/>
              <a:ea typeface="微软雅黑" panose="020B0503020204020204" pitchFamily="34" charset="-122"/>
              <a:sym typeface="+mn-ea"/>
            </a:endParaRPr>
          </a:p>
          <a:p>
            <a:pPr lvl="0" algn="l"/>
            <a:r>
              <a:rPr lang="zh-CN">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2</a:t>
            </a:r>
            <a:r>
              <a:rPr lang="zh-CN">
                <a:solidFill>
                  <a:srgbClr val="C00000"/>
                </a:solidFill>
                <a:latin typeface="微软雅黑" panose="020B0503020204020204" pitchFamily="34" charset="-122"/>
                <a:ea typeface="微软雅黑" panose="020B0503020204020204" pitchFamily="34" charset="-122"/>
                <a:sym typeface="+mn-ea"/>
              </a:rPr>
              <a:t>）劳动力市场指导价位。</a:t>
            </a:r>
            <a:endParaRPr lang="zh-CN">
              <a:solidFill>
                <a:srgbClr val="C00000"/>
              </a:solidFill>
              <a:latin typeface="微软雅黑" panose="020B0503020204020204" pitchFamily="34" charset="-122"/>
              <a:ea typeface="微软雅黑" panose="020B0503020204020204" pitchFamily="34" charset="-122"/>
              <a:sym typeface="+mn-ea"/>
            </a:endParaRPr>
          </a:p>
          <a:p>
            <a:pPr lvl="0" algn="l"/>
            <a:r>
              <a:rPr lang="zh-CN">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3</a:t>
            </a:r>
            <a:r>
              <a:rPr lang="zh-CN">
                <a:solidFill>
                  <a:srgbClr val="C00000"/>
                </a:solidFill>
                <a:latin typeface="微软雅黑" panose="020B0503020204020204" pitchFamily="34" charset="-122"/>
                <a:ea typeface="微软雅黑" panose="020B0503020204020204" pitchFamily="34" charset="-122"/>
                <a:sym typeface="+mn-ea"/>
              </a:rPr>
              <a:t>）企业人工成本参考水平。</a:t>
            </a:r>
            <a:endParaRPr lang="zh-CN">
              <a:solidFill>
                <a:srgbClr val="C00000"/>
              </a:solidFill>
              <a:latin typeface="微软雅黑" panose="020B0503020204020204" pitchFamily="34" charset="-122"/>
              <a:ea typeface="微软雅黑" panose="020B0503020204020204" pitchFamily="34" charset="-122"/>
              <a:sym typeface="+mn-ea"/>
            </a:endParaRPr>
          </a:p>
        </p:txBody>
      </p:sp>
      <p:sp>
        <p:nvSpPr>
          <p:cNvPr id="7" name="矩形 6"/>
          <p:cNvSpPr>
            <a:spLocks noChangeArrowheads="1"/>
          </p:cNvSpPr>
          <p:nvPr/>
        </p:nvSpPr>
        <p:spPr bwMode="auto">
          <a:xfrm>
            <a:off x="8307908" y="1844040"/>
            <a:ext cx="1691640" cy="1152008"/>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中观层面</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  工资集体协商。</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8" name="矩形 7"/>
          <p:cNvSpPr>
            <a:spLocks noChangeArrowheads="1"/>
          </p:cNvSpPr>
          <p:nvPr/>
        </p:nvSpPr>
        <p:spPr bwMode="auto">
          <a:xfrm>
            <a:off x="10202748" y="1843405"/>
            <a:ext cx="1812290" cy="1152008"/>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solidFill>
                  <a:srgbClr val="C00000"/>
                </a:solidFill>
                <a:latin typeface="微软雅黑" panose="020B0503020204020204" pitchFamily="34" charset="-122"/>
                <a:ea typeface="微软雅黑" panose="020B0503020204020204" pitchFamily="34" charset="-122"/>
                <a:sym typeface="+mn-ea"/>
              </a:rPr>
              <a:t>3.</a:t>
            </a:r>
            <a:r>
              <a:rPr lang="zh-CN" altLang="en-US">
                <a:solidFill>
                  <a:srgbClr val="C00000"/>
                </a:solidFill>
                <a:latin typeface="微软雅黑" panose="020B0503020204020204" pitchFamily="34" charset="-122"/>
                <a:ea typeface="微软雅黑" panose="020B0503020204020204" pitchFamily="34" charset="-122"/>
                <a:sym typeface="+mn-ea"/>
              </a:rPr>
              <a:t>微观层面</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  双方在劳动合同中的约定。</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9" name="矩形 8"/>
          <p:cNvSpPr>
            <a:spLocks noChangeArrowheads="1"/>
          </p:cNvSpPr>
          <p:nvPr/>
        </p:nvSpPr>
        <p:spPr bwMode="auto">
          <a:xfrm>
            <a:off x="800100" y="3257550"/>
            <a:ext cx="11214100" cy="72000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solidFill>
                  <a:srgbClr val="C00000"/>
                </a:solidFill>
                <a:latin typeface="微软雅黑" panose="020B0503020204020204" pitchFamily="34" charset="-122"/>
                <a:ea typeface="微软雅黑" panose="020B0503020204020204" pitchFamily="34" charset="-122"/>
                <a:sym typeface="+mn-ea"/>
              </a:rPr>
              <a:t>用人单位依法建立工资支付制度。工资支付制度应当明确以下内容：</a:t>
            </a:r>
            <a:r>
              <a:rPr lang="zh-CN" b="1" u="sng">
                <a:solidFill>
                  <a:srgbClr val="C00000"/>
                </a:solidFill>
                <a:latin typeface="微软雅黑" panose="020B0503020204020204" pitchFamily="34" charset="-122"/>
                <a:ea typeface="微软雅黑" panose="020B0503020204020204" pitchFamily="34" charset="-122"/>
                <a:sym typeface="+mn-ea"/>
              </a:rPr>
              <a:t>工资支付项目、标准、形式；工资支付周期和日期；加班加点工资计算标准；假期工资支付标准；依法代扣工资的情形及标准。</a:t>
            </a:r>
            <a:endParaRPr lang="zh-CN" b="1" u="sng">
              <a:solidFill>
                <a:srgbClr val="C00000"/>
              </a:solidFill>
              <a:latin typeface="微软雅黑" panose="020B0503020204020204" pitchFamily="34" charset="-122"/>
              <a:ea typeface="微软雅黑" panose="020B0503020204020204" pitchFamily="34" charset="-122"/>
              <a:sym typeface="+mn-ea"/>
            </a:endParaRPr>
          </a:p>
        </p:txBody>
      </p:sp>
      <p:sp>
        <p:nvSpPr>
          <p:cNvPr id="11" name="矩形 10"/>
          <p:cNvSpPr>
            <a:spLocks noChangeArrowheads="1"/>
          </p:cNvSpPr>
          <p:nvPr/>
        </p:nvSpPr>
        <p:spPr bwMode="auto">
          <a:xfrm>
            <a:off x="797560" y="4161790"/>
            <a:ext cx="2561590" cy="226801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ltLang="zh-CN">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工资支付的一般规则</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1</a:t>
            </a:r>
            <a:r>
              <a:rPr lang="zh-CN">
                <a:solidFill>
                  <a:srgbClr val="C00000"/>
                </a:solidFill>
                <a:latin typeface="微软雅黑" panose="020B0503020204020204" pitchFamily="34" charset="-122"/>
                <a:ea typeface="微软雅黑" panose="020B0503020204020204" pitchFamily="34" charset="-122"/>
                <a:sym typeface="+mn-ea"/>
              </a:rPr>
              <a:t>）货</a:t>
            </a:r>
            <a:r>
              <a:rPr lang="zh-CN" b="1">
                <a:solidFill>
                  <a:srgbClr val="C00000"/>
                </a:solidFill>
                <a:latin typeface="微软雅黑" panose="020B0503020204020204" pitchFamily="34" charset="-122"/>
                <a:ea typeface="微软雅黑" panose="020B0503020204020204" pitchFamily="34" charset="-122"/>
                <a:sym typeface="+mn-ea"/>
              </a:rPr>
              <a:t>币</a:t>
            </a:r>
            <a:r>
              <a:rPr lang="zh-CN">
                <a:solidFill>
                  <a:srgbClr val="C00000"/>
                </a:solidFill>
                <a:latin typeface="微软雅黑" panose="020B0503020204020204" pitchFamily="34" charset="-122"/>
                <a:ea typeface="微软雅黑" panose="020B0503020204020204" pitchFamily="34" charset="-122"/>
                <a:sym typeface="+mn-ea"/>
              </a:rPr>
              <a:t>支付规则，</a:t>
            </a:r>
            <a:endParaRPr lang="zh-CN">
              <a:solidFill>
                <a:srgbClr val="C00000"/>
              </a:solidFill>
              <a:latin typeface="微软雅黑" panose="020B0503020204020204" pitchFamily="34" charset="-122"/>
              <a:ea typeface="微软雅黑" panose="020B0503020204020204" pitchFamily="34" charset="-122"/>
              <a:sym typeface="+mn-ea"/>
            </a:endParaRPr>
          </a:p>
          <a:p>
            <a:pPr lvl="0" algn="l"/>
            <a:r>
              <a:rPr lang="zh-CN">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2</a:t>
            </a:r>
            <a:r>
              <a:rPr lang="zh-CN">
                <a:solidFill>
                  <a:srgbClr val="C00000"/>
                </a:solidFill>
                <a:latin typeface="微软雅黑" panose="020B0503020204020204" pitchFamily="34" charset="-122"/>
                <a:ea typeface="微软雅黑" panose="020B0503020204020204" pitchFamily="34" charset="-122"/>
                <a:sym typeface="+mn-ea"/>
              </a:rPr>
              <a:t>）</a:t>
            </a:r>
            <a:r>
              <a:rPr lang="zh-CN" b="1">
                <a:solidFill>
                  <a:srgbClr val="C00000"/>
                </a:solidFill>
                <a:latin typeface="微软雅黑" panose="020B0503020204020204" pitchFamily="34" charset="-122"/>
                <a:ea typeface="微软雅黑" panose="020B0503020204020204" pitchFamily="34" charset="-122"/>
                <a:sym typeface="+mn-ea"/>
              </a:rPr>
              <a:t>直</a:t>
            </a:r>
            <a:r>
              <a:rPr lang="zh-CN">
                <a:solidFill>
                  <a:srgbClr val="C00000"/>
                </a:solidFill>
                <a:latin typeface="微软雅黑" panose="020B0503020204020204" pitchFamily="34" charset="-122"/>
                <a:ea typeface="微软雅黑" panose="020B0503020204020204" pitchFamily="34" charset="-122"/>
                <a:sym typeface="+mn-ea"/>
              </a:rPr>
              <a:t>接支付规则，</a:t>
            </a:r>
            <a:endParaRPr lang="zh-CN">
              <a:solidFill>
                <a:srgbClr val="C00000"/>
              </a:solidFill>
              <a:latin typeface="微软雅黑" panose="020B0503020204020204" pitchFamily="34" charset="-122"/>
              <a:ea typeface="微软雅黑" panose="020B0503020204020204" pitchFamily="34" charset="-122"/>
              <a:sym typeface="+mn-ea"/>
            </a:endParaRPr>
          </a:p>
          <a:p>
            <a:pPr lvl="0" algn="l"/>
            <a:r>
              <a:rPr lang="zh-CN">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3</a:t>
            </a:r>
            <a:r>
              <a:rPr lang="zh-CN">
                <a:solidFill>
                  <a:srgbClr val="C00000"/>
                </a:solidFill>
                <a:latin typeface="微软雅黑" panose="020B0503020204020204" pitchFamily="34" charset="-122"/>
                <a:ea typeface="微软雅黑" panose="020B0503020204020204" pitchFamily="34" charset="-122"/>
                <a:sym typeface="+mn-ea"/>
              </a:rPr>
              <a:t>）支付</a:t>
            </a:r>
            <a:r>
              <a:rPr lang="zh-CN" b="1">
                <a:solidFill>
                  <a:srgbClr val="C00000"/>
                </a:solidFill>
                <a:latin typeface="微软雅黑" panose="020B0503020204020204" pitchFamily="34" charset="-122"/>
                <a:ea typeface="微软雅黑" panose="020B0503020204020204" pitchFamily="34" charset="-122"/>
                <a:sym typeface="+mn-ea"/>
              </a:rPr>
              <a:t>记</a:t>
            </a:r>
            <a:r>
              <a:rPr lang="zh-CN">
                <a:solidFill>
                  <a:srgbClr val="C00000"/>
                </a:solidFill>
                <a:latin typeface="微软雅黑" panose="020B0503020204020204" pitchFamily="34" charset="-122"/>
                <a:ea typeface="微软雅黑" panose="020B0503020204020204" pitchFamily="34" charset="-122"/>
                <a:sym typeface="+mn-ea"/>
              </a:rPr>
              <a:t>录规则，</a:t>
            </a:r>
            <a:endParaRPr lang="zh-CN">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4</a:t>
            </a:r>
            <a:r>
              <a:rPr lang="zh-CN" altLang="en-US">
                <a:solidFill>
                  <a:srgbClr val="C00000"/>
                </a:solidFill>
                <a:latin typeface="微软雅黑" panose="020B0503020204020204" pitchFamily="34" charset="-122"/>
                <a:ea typeface="微软雅黑" panose="020B0503020204020204" pitchFamily="34" charset="-122"/>
                <a:sym typeface="+mn-ea"/>
              </a:rPr>
              <a:t>）</a:t>
            </a:r>
            <a:r>
              <a:rPr lang="zh-CN" altLang="en-US" b="1">
                <a:solidFill>
                  <a:srgbClr val="C00000"/>
                </a:solidFill>
                <a:latin typeface="微软雅黑" panose="020B0503020204020204" pitchFamily="34" charset="-122"/>
                <a:ea typeface="微软雅黑" panose="020B0503020204020204" pitchFamily="34" charset="-122"/>
                <a:sym typeface="+mn-ea"/>
              </a:rPr>
              <a:t>定</a:t>
            </a:r>
            <a:r>
              <a:rPr lang="zh-CN" altLang="en-US">
                <a:solidFill>
                  <a:srgbClr val="C00000"/>
                </a:solidFill>
                <a:latin typeface="微软雅黑" panose="020B0503020204020204" pitchFamily="34" charset="-122"/>
                <a:ea typeface="微软雅黑" panose="020B0503020204020204" pitchFamily="34" charset="-122"/>
                <a:sym typeface="+mn-ea"/>
              </a:rPr>
              <a:t>期支付规则，</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5</a:t>
            </a:r>
            <a:r>
              <a:rPr lang="zh-CN" altLang="en-US">
                <a:solidFill>
                  <a:srgbClr val="C00000"/>
                </a:solidFill>
                <a:latin typeface="微软雅黑" panose="020B0503020204020204" pitchFamily="34" charset="-122"/>
                <a:ea typeface="微软雅黑" panose="020B0503020204020204" pitchFamily="34" charset="-122"/>
                <a:sym typeface="+mn-ea"/>
              </a:rPr>
              <a:t>）</a:t>
            </a:r>
            <a:r>
              <a:rPr lang="zh-CN" altLang="en-US" b="1">
                <a:solidFill>
                  <a:srgbClr val="C00000"/>
                </a:solidFill>
                <a:latin typeface="微软雅黑" panose="020B0503020204020204" pitchFamily="34" charset="-122"/>
                <a:ea typeface="微软雅黑" panose="020B0503020204020204" pitchFamily="34" charset="-122"/>
                <a:sym typeface="+mn-ea"/>
              </a:rPr>
              <a:t>全</a:t>
            </a:r>
            <a:r>
              <a:rPr lang="zh-CN" altLang="en-US">
                <a:solidFill>
                  <a:srgbClr val="C00000"/>
                </a:solidFill>
                <a:latin typeface="微软雅黑" panose="020B0503020204020204" pitchFamily="34" charset="-122"/>
                <a:ea typeface="微软雅黑" panose="020B0503020204020204" pitchFamily="34" charset="-122"/>
                <a:sym typeface="+mn-ea"/>
              </a:rPr>
              <a:t>额支付规则，</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6</a:t>
            </a:r>
            <a:r>
              <a:rPr lang="zh-CN" altLang="en-US">
                <a:solidFill>
                  <a:srgbClr val="C00000"/>
                </a:solidFill>
                <a:latin typeface="微软雅黑" panose="020B0503020204020204" pitchFamily="34" charset="-122"/>
                <a:ea typeface="微软雅黑" panose="020B0503020204020204" pitchFamily="34" charset="-122"/>
                <a:sym typeface="+mn-ea"/>
              </a:rPr>
              <a:t>）</a:t>
            </a:r>
            <a:r>
              <a:rPr lang="zh-CN" altLang="en-US" b="1">
                <a:solidFill>
                  <a:srgbClr val="C00000"/>
                </a:solidFill>
                <a:latin typeface="微软雅黑" panose="020B0503020204020204" pitchFamily="34" charset="-122"/>
                <a:ea typeface="微软雅黑" panose="020B0503020204020204" pitchFamily="34" charset="-122"/>
                <a:sym typeface="+mn-ea"/>
              </a:rPr>
              <a:t>优</a:t>
            </a:r>
            <a:r>
              <a:rPr lang="zh-CN" altLang="en-US">
                <a:solidFill>
                  <a:srgbClr val="C00000"/>
                </a:solidFill>
                <a:latin typeface="微软雅黑" panose="020B0503020204020204" pitchFamily="34" charset="-122"/>
                <a:ea typeface="微软雅黑" panose="020B0503020204020204" pitchFamily="34" charset="-122"/>
                <a:sym typeface="+mn-ea"/>
              </a:rPr>
              <a:t>先支付规则，</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12" name="矩形 11"/>
          <p:cNvSpPr>
            <a:spLocks noChangeArrowheads="1"/>
          </p:cNvSpPr>
          <p:nvPr/>
        </p:nvSpPr>
        <p:spPr bwMode="auto">
          <a:xfrm>
            <a:off x="3498215" y="4161790"/>
            <a:ext cx="8515985" cy="226801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加班工资的支付</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chemeClr val="tx2">
                    <a:lumMod val="75000"/>
                  </a:schemeClr>
                </a:solidFill>
                <a:latin typeface="微软雅黑" panose="020B0503020204020204" pitchFamily="34" charset="-122"/>
                <a:ea typeface="微软雅黑" panose="020B0503020204020204" pitchFamily="34" charset="-122"/>
                <a:sym typeface="+mn-ea"/>
              </a:rPr>
              <a:t>（</a:t>
            </a:r>
            <a:r>
              <a:rPr lang="en-US" altLang="zh-CN">
                <a:solidFill>
                  <a:schemeClr val="tx2">
                    <a:lumMod val="75000"/>
                  </a:schemeClr>
                </a:solidFill>
                <a:latin typeface="微软雅黑" panose="020B0503020204020204" pitchFamily="34" charset="-122"/>
                <a:ea typeface="微软雅黑" panose="020B0503020204020204" pitchFamily="34" charset="-122"/>
                <a:sym typeface="+mn-ea"/>
              </a:rPr>
              <a:t>1</a:t>
            </a:r>
            <a:r>
              <a:rPr lang="zh-CN" altLang="en-US">
                <a:solidFill>
                  <a:schemeClr val="tx2">
                    <a:lumMod val="75000"/>
                  </a:schemeClr>
                </a:solidFill>
                <a:latin typeface="微软雅黑" panose="020B0503020204020204" pitchFamily="34" charset="-122"/>
                <a:ea typeface="微软雅黑" panose="020B0503020204020204" pitchFamily="34" charset="-122"/>
                <a:sym typeface="+mn-ea"/>
              </a:rPr>
              <a:t>）工作日延长</a:t>
            </a:r>
            <a:r>
              <a:rPr lang="en-US" altLang="zh-CN">
                <a:solidFill>
                  <a:schemeClr val="tx2">
                    <a:lumMod val="75000"/>
                  </a:schemeClr>
                </a:solidFill>
                <a:latin typeface="微软雅黑" panose="020B0503020204020204" pitchFamily="34" charset="-122"/>
                <a:ea typeface="微软雅黑" panose="020B0503020204020204" pitchFamily="34" charset="-122"/>
                <a:sym typeface="+mn-ea"/>
              </a:rPr>
              <a:t>----</a:t>
            </a:r>
            <a:r>
              <a:rPr lang="zh-CN" altLang="en-US">
                <a:solidFill>
                  <a:schemeClr val="tx2">
                    <a:lumMod val="75000"/>
                  </a:schemeClr>
                </a:solidFill>
                <a:latin typeface="微软雅黑" panose="020B0503020204020204" pitchFamily="34" charset="-122"/>
                <a:ea typeface="微软雅黑" panose="020B0503020204020204" pitchFamily="34" charset="-122"/>
                <a:sym typeface="+mn-ea"/>
              </a:rPr>
              <a:t>不低于</a:t>
            </a:r>
            <a:r>
              <a:rPr lang="en-US" altLang="zh-CN">
                <a:solidFill>
                  <a:schemeClr val="tx2">
                    <a:lumMod val="75000"/>
                  </a:schemeClr>
                </a:solidFill>
                <a:latin typeface="微软雅黑" panose="020B0503020204020204" pitchFamily="34" charset="-122"/>
                <a:ea typeface="微软雅黑" panose="020B0503020204020204" pitchFamily="34" charset="-122"/>
                <a:sym typeface="+mn-ea"/>
              </a:rPr>
              <a:t>150%</a:t>
            </a:r>
            <a:r>
              <a:rPr lang="zh-CN" altLang="en-US">
                <a:solidFill>
                  <a:schemeClr val="tx2">
                    <a:lumMod val="75000"/>
                  </a:schemeClr>
                </a:solidFill>
                <a:latin typeface="微软雅黑" panose="020B0503020204020204" pitchFamily="34" charset="-122"/>
                <a:ea typeface="微软雅黑" panose="020B0503020204020204" pitchFamily="34" charset="-122"/>
                <a:sym typeface="+mn-ea"/>
              </a:rPr>
              <a:t>；在休息日劳动又不能安排补休</a:t>
            </a:r>
            <a:r>
              <a:rPr lang="en-US" altLang="zh-CN">
                <a:solidFill>
                  <a:schemeClr val="tx2">
                    <a:lumMod val="75000"/>
                  </a:schemeClr>
                </a:solidFill>
                <a:latin typeface="微软雅黑" panose="020B0503020204020204" pitchFamily="34" charset="-122"/>
                <a:ea typeface="微软雅黑" panose="020B0503020204020204" pitchFamily="34" charset="-122"/>
                <a:sym typeface="+mn-ea"/>
              </a:rPr>
              <a:t>----</a:t>
            </a:r>
            <a:r>
              <a:rPr lang="zh-CN" altLang="en-US">
                <a:solidFill>
                  <a:schemeClr val="tx2">
                    <a:lumMod val="75000"/>
                  </a:schemeClr>
                </a:solidFill>
                <a:latin typeface="微软雅黑" panose="020B0503020204020204" pitchFamily="34" charset="-122"/>
                <a:ea typeface="微软雅黑" panose="020B0503020204020204" pitchFamily="34" charset="-122"/>
                <a:sym typeface="+mn-ea"/>
              </a:rPr>
              <a:t>不低于本人工资的</a:t>
            </a:r>
            <a:r>
              <a:rPr lang="en-US" altLang="zh-CN">
                <a:solidFill>
                  <a:schemeClr val="tx2">
                    <a:lumMod val="75000"/>
                  </a:schemeClr>
                </a:solidFill>
                <a:latin typeface="微软雅黑" panose="020B0503020204020204" pitchFamily="34" charset="-122"/>
                <a:ea typeface="微软雅黑" panose="020B0503020204020204" pitchFamily="34" charset="-122"/>
                <a:sym typeface="+mn-ea"/>
              </a:rPr>
              <a:t>200%</a:t>
            </a:r>
            <a:r>
              <a:rPr lang="zh-CN" altLang="en-US">
                <a:solidFill>
                  <a:schemeClr val="tx2">
                    <a:lumMod val="75000"/>
                  </a:schemeClr>
                </a:solidFill>
                <a:latin typeface="微软雅黑" panose="020B0503020204020204" pitchFamily="34" charset="-122"/>
                <a:ea typeface="微软雅黑" panose="020B0503020204020204" pitchFamily="34" charset="-122"/>
                <a:sym typeface="+mn-ea"/>
              </a:rPr>
              <a:t>；法定休假日</a:t>
            </a:r>
            <a:r>
              <a:rPr lang="en-US" altLang="zh-CN">
                <a:solidFill>
                  <a:schemeClr val="tx2">
                    <a:lumMod val="75000"/>
                  </a:schemeClr>
                </a:solidFill>
                <a:latin typeface="微软雅黑" panose="020B0503020204020204" pitchFamily="34" charset="-122"/>
                <a:ea typeface="微软雅黑" panose="020B0503020204020204" pitchFamily="34" charset="-122"/>
                <a:sym typeface="+mn-ea"/>
              </a:rPr>
              <a:t>----</a:t>
            </a:r>
            <a:r>
              <a:rPr lang="zh-CN" altLang="en-US">
                <a:solidFill>
                  <a:schemeClr val="tx2">
                    <a:lumMod val="75000"/>
                  </a:schemeClr>
                </a:solidFill>
                <a:latin typeface="微软雅黑" panose="020B0503020204020204" pitchFamily="34" charset="-122"/>
                <a:ea typeface="微软雅黑" panose="020B0503020204020204" pitchFamily="34" charset="-122"/>
                <a:sym typeface="+mn-ea"/>
              </a:rPr>
              <a:t>不低于本人工资的</a:t>
            </a:r>
            <a:r>
              <a:rPr lang="en-US" altLang="zh-CN">
                <a:solidFill>
                  <a:schemeClr val="tx2">
                    <a:lumMod val="75000"/>
                  </a:schemeClr>
                </a:solidFill>
                <a:latin typeface="微软雅黑" panose="020B0503020204020204" pitchFamily="34" charset="-122"/>
                <a:ea typeface="微软雅黑" panose="020B0503020204020204" pitchFamily="34" charset="-122"/>
                <a:sym typeface="+mn-ea"/>
              </a:rPr>
              <a:t>300%</a:t>
            </a:r>
            <a:r>
              <a:rPr lang="zh-CN" altLang="en-US">
                <a:solidFill>
                  <a:schemeClr val="tx2">
                    <a:lumMod val="75000"/>
                  </a:schemeClr>
                </a:solidFill>
                <a:latin typeface="微软雅黑" panose="020B0503020204020204" pitchFamily="34" charset="-122"/>
                <a:ea typeface="微软雅黑" panose="020B0503020204020204" pitchFamily="34" charset="-122"/>
                <a:sym typeface="+mn-ea"/>
              </a:rPr>
              <a:t>。</a:t>
            </a:r>
            <a:endParaRPr lang="zh-CN" altLang="en-US">
              <a:solidFill>
                <a:schemeClr val="tx2">
                  <a:lumMod val="75000"/>
                </a:schemeClr>
              </a:solidFill>
              <a:latin typeface="微软雅黑" panose="020B0503020204020204" pitchFamily="34" charset="-122"/>
              <a:ea typeface="微软雅黑" panose="020B0503020204020204" pitchFamily="34" charset="-122"/>
              <a:sym typeface="+mn-ea"/>
            </a:endParaRPr>
          </a:p>
          <a:p>
            <a:pPr lvl="0" algn="l"/>
            <a:r>
              <a:rPr lang="zh-CN" altLang="en-US">
                <a:solidFill>
                  <a:schemeClr val="tx2">
                    <a:lumMod val="75000"/>
                  </a:schemeClr>
                </a:solidFill>
                <a:latin typeface="微软雅黑" panose="020B0503020204020204" pitchFamily="34" charset="-122"/>
                <a:ea typeface="微软雅黑" panose="020B0503020204020204" pitchFamily="34" charset="-122"/>
                <a:sym typeface="+mn-ea"/>
              </a:rPr>
              <a:t>（</a:t>
            </a:r>
            <a:r>
              <a:rPr lang="en-US" altLang="zh-CN">
                <a:solidFill>
                  <a:schemeClr val="tx2">
                    <a:lumMod val="75000"/>
                  </a:schemeClr>
                </a:solidFill>
                <a:latin typeface="微软雅黑" panose="020B0503020204020204" pitchFamily="34" charset="-122"/>
                <a:ea typeface="微软雅黑" panose="020B0503020204020204" pitchFamily="34" charset="-122"/>
                <a:sym typeface="+mn-ea"/>
              </a:rPr>
              <a:t>2</a:t>
            </a:r>
            <a:r>
              <a:rPr lang="zh-CN" altLang="en-US">
                <a:solidFill>
                  <a:schemeClr val="tx2">
                    <a:lumMod val="75000"/>
                  </a:schemeClr>
                </a:solidFill>
                <a:latin typeface="微软雅黑" panose="020B0503020204020204" pitchFamily="34" charset="-122"/>
                <a:ea typeface="微软雅黑" panose="020B0503020204020204" pitchFamily="34" charset="-122"/>
                <a:sym typeface="+mn-ea"/>
              </a:rPr>
              <a:t>）实行计件工资制的，在完成计件定额任务以后，安排其在法定工作时间以外加班加点的，按照前述（</a:t>
            </a:r>
            <a:r>
              <a:rPr lang="en-US" altLang="zh-CN">
                <a:solidFill>
                  <a:schemeClr val="tx2">
                    <a:lumMod val="75000"/>
                  </a:schemeClr>
                </a:solidFill>
                <a:latin typeface="微软雅黑" panose="020B0503020204020204" pitchFamily="34" charset="-122"/>
                <a:ea typeface="微软雅黑" panose="020B0503020204020204" pitchFamily="34" charset="-122"/>
                <a:sym typeface="+mn-ea"/>
              </a:rPr>
              <a:t>1</a:t>
            </a:r>
            <a:r>
              <a:rPr lang="zh-CN" altLang="en-US">
                <a:solidFill>
                  <a:schemeClr val="tx2">
                    <a:lumMod val="75000"/>
                  </a:schemeClr>
                </a:solidFill>
                <a:latin typeface="微软雅黑" panose="020B0503020204020204" pitchFamily="34" charset="-122"/>
                <a:ea typeface="微软雅黑" panose="020B0503020204020204" pitchFamily="34" charset="-122"/>
                <a:sym typeface="+mn-ea"/>
              </a:rPr>
              <a:t>）的标准来执行支付。</a:t>
            </a:r>
            <a:endParaRPr lang="zh-CN" altLang="en-US">
              <a:solidFill>
                <a:schemeClr val="tx2">
                  <a:lumMod val="75000"/>
                </a:schemeClr>
              </a:solidFill>
              <a:latin typeface="微软雅黑" panose="020B0503020204020204" pitchFamily="34" charset="-122"/>
              <a:ea typeface="微软雅黑" panose="020B0503020204020204" pitchFamily="34" charset="-122"/>
              <a:sym typeface="+mn-ea"/>
            </a:endParaRPr>
          </a:p>
          <a:p>
            <a:pPr lvl="0" algn="l"/>
            <a:r>
              <a:rPr lang="zh-CN" altLang="en-US">
                <a:solidFill>
                  <a:schemeClr val="tx2">
                    <a:lumMod val="75000"/>
                  </a:schemeClr>
                </a:solidFill>
                <a:latin typeface="微软雅黑" panose="020B0503020204020204" pitchFamily="34" charset="-122"/>
                <a:ea typeface="微软雅黑" panose="020B0503020204020204" pitchFamily="34" charset="-122"/>
                <a:sym typeface="+mn-ea"/>
              </a:rPr>
              <a:t>（</a:t>
            </a:r>
            <a:r>
              <a:rPr lang="en-US" altLang="zh-CN">
                <a:solidFill>
                  <a:schemeClr val="tx2">
                    <a:lumMod val="75000"/>
                  </a:schemeClr>
                </a:solidFill>
                <a:latin typeface="微软雅黑" panose="020B0503020204020204" pitchFamily="34" charset="-122"/>
                <a:ea typeface="微软雅黑" panose="020B0503020204020204" pitchFamily="34" charset="-122"/>
                <a:sym typeface="+mn-ea"/>
              </a:rPr>
              <a:t>3</a:t>
            </a:r>
            <a:r>
              <a:rPr lang="zh-CN" altLang="en-US">
                <a:solidFill>
                  <a:schemeClr val="tx2">
                    <a:lumMod val="75000"/>
                  </a:schemeClr>
                </a:solidFill>
                <a:latin typeface="微软雅黑" panose="020B0503020204020204" pitchFamily="34" charset="-122"/>
                <a:ea typeface="微软雅黑" panose="020B0503020204020204" pitchFamily="34" charset="-122"/>
                <a:sym typeface="+mn-ea"/>
              </a:rPr>
              <a:t>）经批综合工资制度的，在周期内超过的时间支付加点工资，法定休假日支付不低于</a:t>
            </a:r>
            <a:r>
              <a:rPr lang="en-US" altLang="zh-CN">
                <a:solidFill>
                  <a:schemeClr val="tx2">
                    <a:lumMod val="75000"/>
                  </a:schemeClr>
                </a:solidFill>
                <a:latin typeface="微软雅黑" panose="020B0503020204020204" pitchFamily="34" charset="-122"/>
                <a:ea typeface="微软雅黑" panose="020B0503020204020204" pitchFamily="34" charset="-122"/>
                <a:sym typeface="+mn-ea"/>
              </a:rPr>
              <a:t>300%</a:t>
            </a:r>
            <a:r>
              <a:rPr lang="zh-CN" altLang="en-US">
                <a:solidFill>
                  <a:schemeClr val="tx2">
                    <a:lumMod val="75000"/>
                  </a:schemeClr>
                </a:solidFill>
                <a:latin typeface="微软雅黑" panose="020B0503020204020204" pitchFamily="34" charset="-122"/>
                <a:ea typeface="微软雅黑" panose="020B0503020204020204" pitchFamily="34" charset="-122"/>
                <a:sym typeface="+mn-ea"/>
              </a:rPr>
              <a:t>；经批不定时工作制的，不执行加班加点规定。</a:t>
            </a:r>
            <a:endParaRPr lang="zh-CN" altLang="en-US">
              <a:solidFill>
                <a:schemeClr val="tx2">
                  <a:lumMod val="75000"/>
                </a:schemeClr>
              </a:solidFill>
              <a:latin typeface="微软雅黑" panose="020B0503020204020204" pitchFamily="34" charset="-122"/>
              <a:ea typeface="微软雅黑" panose="020B0503020204020204" pitchFamily="34" charset="-122"/>
              <a:sym typeface="+mn-ea"/>
            </a:endParaRPr>
          </a:p>
          <a:p>
            <a:pPr lvl="0" algn="l"/>
            <a:r>
              <a:rPr lang="zh-CN" altLang="en-US">
                <a:solidFill>
                  <a:schemeClr val="tx2">
                    <a:lumMod val="75000"/>
                  </a:schemeClr>
                </a:solidFill>
                <a:latin typeface="微软雅黑" panose="020B0503020204020204" pitchFamily="34" charset="-122"/>
                <a:ea typeface="微软雅黑" panose="020B0503020204020204" pitchFamily="34" charset="-122"/>
                <a:sym typeface="+mn-ea"/>
              </a:rPr>
              <a:t>（</a:t>
            </a:r>
            <a:r>
              <a:rPr lang="en-US" altLang="zh-CN">
                <a:solidFill>
                  <a:schemeClr val="tx2">
                    <a:lumMod val="75000"/>
                  </a:schemeClr>
                </a:solidFill>
                <a:latin typeface="微软雅黑" panose="020B0503020204020204" pitchFamily="34" charset="-122"/>
                <a:ea typeface="微软雅黑" panose="020B0503020204020204" pitchFamily="34" charset="-122"/>
                <a:sym typeface="+mn-ea"/>
              </a:rPr>
              <a:t>4</a:t>
            </a:r>
            <a:r>
              <a:rPr lang="zh-CN" altLang="en-US">
                <a:solidFill>
                  <a:schemeClr val="tx2">
                    <a:lumMod val="75000"/>
                  </a:schemeClr>
                </a:solidFill>
                <a:latin typeface="微软雅黑" panose="020B0503020204020204" pitchFamily="34" charset="-122"/>
                <a:ea typeface="微软雅黑" panose="020B0503020204020204" pitchFamily="34" charset="-122"/>
                <a:sym typeface="+mn-ea"/>
              </a:rPr>
              <a:t>）实行轮班工作制的在法定休假日遭遇轮班，支付不低于</a:t>
            </a:r>
            <a:r>
              <a:rPr lang="en-US" altLang="zh-CN">
                <a:solidFill>
                  <a:schemeClr val="tx2">
                    <a:lumMod val="75000"/>
                  </a:schemeClr>
                </a:solidFill>
                <a:latin typeface="微软雅黑" panose="020B0503020204020204" pitchFamily="34" charset="-122"/>
                <a:ea typeface="微软雅黑" panose="020B0503020204020204" pitchFamily="34" charset="-122"/>
                <a:sym typeface="+mn-ea"/>
              </a:rPr>
              <a:t>300%</a:t>
            </a:r>
            <a:r>
              <a:rPr lang="zh-CN" altLang="en-US">
                <a:solidFill>
                  <a:schemeClr val="tx2">
                    <a:lumMod val="75000"/>
                  </a:schemeClr>
                </a:solidFill>
                <a:latin typeface="微软雅黑" panose="020B0503020204020204" pitchFamily="34" charset="-122"/>
                <a:ea typeface="微软雅黑" panose="020B0503020204020204" pitchFamily="34" charset="-122"/>
                <a:sym typeface="+mn-ea"/>
              </a:rPr>
              <a:t>的加班工资。</a:t>
            </a:r>
            <a:endParaRPr lang="zh-CN" altLang="en-US">
              <a:solidFill>
                <a:schemeClr val="tx2">
                  <a:lumMod val="75000"/>
                </a:schemeClr>
              </a:solidFill>
              <a:latin typeface="微软雅黑" panose="020B0503020204020204" pitchFamily="34" charset="-122"/>
              <a:ea typeface="微软雅黑" panose="020B0503020204020204" pitchFamily="34" charset="-122"/>
              <a:sym typeface="+mn-ea"/>
            </a:endParaRPr>
          </a:p>
        </p:txBody>
      </p:sp>
      <p:sp>
        <p:nvSpPr>
          <p:cNvPr id="3" name="矩形 2"/>
          <p:cNvSpPr/>
          <p:nvPr userDrawn="1"/>
        </p:nvSpPr>
        <p:spPr>
          <a:xfrm>
            <a:off x="4072890" y="660400"/>
            <a:ext cx="1534160" cy="504190"/>
          </a:xfrm>
          <a:prstGeom prst="rect">
            <a:avLst/>
          </a:prstGeom>
          <a:solidFill>
            <a:srgbClr val="9C393E"/>
          </a:solidFill>
          <a:ln>
            <a:noFill/>
          </a:ln>
          <a:effectLst>
            <a:outerShdw blurRad="50800" dist="38100" algn="l" rotWithShape="0">
              <a:schemeClr val="tx1">
                <a:alpha val="100000"/>
              </a:schemeClr>
            </a:outerShdw>
          </a:effectLst>
          <a:extLst>
            <a:ext uri="{909E8E84-426E-40DD-AFC4-6F175D3DCCD1}">
              <a14:hiddenFill xmlns:a14="http://schemas.microsoft.com/office/drawing/2010/main">
                <a:solidFill>
                  <a:srgbClr val="9C393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AA006X</a:t>
            </a:r>
            <a:r>
              <a:rPr lang="zh-CN" altLang="en-US" sz="2000">
                <a:solidFill>
                  <a:srgbClr val="FFC000"/>
                </a:solidFill>
                <a:latin typeface="微软雅黑" panose="020B0503020204020204" pitchFamily="34" charset="-122"/>
                <a:ea typeface="微软雅黑" panose="020B0503020204020204" pitchFamily="34" charset="-122"/>
              </a:rPr>
              <a:t>    </a:t>
            </a:r>
            <a:endParaRPr lang="zh-CN" altLang="en-US" sz="2000">
              <a:solidFill>
                <a:srgbClr val="FFC000"/>
              </a:solidFill>
              <a:latin typeface="微软雅黑" panose="020B0503020204020204" pitchFamily="34" charset="-122"/>
              <a:ea typeface="微软雅黑" panose="020B0503020204020204" pitchFamily="34" charset="-122"/>
            </a:endParaRPr>
          </a:p>
        </p:txBody>
      </p:sp>
    </p:spTree>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userDrawn="1"/>
        </p:nvSpPr>
        <p:spPr>
          <a:xfrm>
            <a:off x="-18415" y="1176655"/>
            <a:ext cx="529780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第二单元   用人单位劳动标准的内容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 name="矩形 1"/>
          <p:cNvSpPr/>
          <p:nvPr userDrawn="1"/>
        </p:nvSpPr>
        <p:spPr>
          <a:xfrm>
            <a:off x="261620" y="1754505"/>
            <a:ext cx="5017770"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二、带薪休假标准的主要内容         </a:t>
            </a:r>
            <a:r>
              <a:rPr lang="en-US" altLang="zh-CN" sz="2000">
                <a:solidFill>
                  <a:schemeClr val="bg1"/>
                </a:solidFill>
                <a:latin typeface="微软雅黑" panose="020B0503020204020204" pitchFamily="34" charset="-122"/>
                <a:ea typeface="微软雅黑" panose="020B0503020204020204" pitchFamily="34" charset="-122"/>
              </a:rPr>
              <a:t>P14</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3" name="矩形 2"/>
          <p:cNvSpPr/>
          <p:nvPr userDrawn="1"/>
        </p:nvSpPr>
        <p:spPr>
          <a:xfrm>
            <a:off x="5559425" y="1176655"/>
            <a:ext cx="1534160"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理论知识</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8495" y="3028315"/>
            <a:ext cx="2232016" cy="791845"/>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（一）享受带薪休  </a:t>
            </a:r>
            <a:endParaRPr lang="zh-CN" altLang="en-US" sz="2000">
              <a:solidFill>
                <a:schemeClr val="bg1"/>
              </a:solidFill>
              <a:latin typeface="微软雅黑" panose="020B0503020204020204" pitchFamily="34" charset="-122"/>
              <a:ea typeface="微软雅黑" panose="020B0503020204020204" pitchFamily="34" charset="-122"/>
            </a:endParaRPr>
          </a:p>
          <a:p>
            <a:pPr algn="l"/>
            <a:r>
              <a:rPr lang="zh-CN" altLang="en-US" sz="2000">
                <a:solidFill>
                  <a:schemeClr val="bg1"/>
                </a:solidFill>
                <a:latin typeface="微软雅黑" panose="020B0503020204020204" pitchFamily="34" charset="-122"/>
                <a:ea typeface="微软雅黑" panose="020B0503020204020204" pitchFamily="34" charset="-122"/>
              </a:rPr>
              <a:t>       假的资格标准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7" name="矩形 16"/>
          <p:cNvSpPr/>
          <p:nvPr userDrawn="1"/>
        </p:nvSpPr>
        <p:spPr>
          <a:xfrm>
            <a:off x="658495" y="4428490"/>
            <a:ext cx="2232016" cy="792006"/>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（二）带薪年休假</a:t>
            </a:r>
            <a:endParaRPr lang="zh-CN" altLang="en-US" sz="2000">
              <a:solidFill>
                <a:schemeClr val="bg1"/>
              </a:solidFill>
              <a:latin typeface="微软雅黑" panose="020B0503020204020204" pitchFamily="34" charset="-122"/>
              <a:ea typeface="微软雅黑" panose="020B0503020204020204" pitchFamily="34" charset="-122"/>
            </a:endParaRPr>
          </a:p>
          <a:p>
            <a:pPr algn="l"/>
            <a:r>
              <a:rPr lang="zh-CN" altLang="en-US" sz="2000">
                <a:solidFill>
                  <a:schemeClr val="bg1"/>
                </a:solidFill>
                <a:latin typeface="微软雅黑" panose="020B0503020204020204" pitchFamily="34" charset="-122"/>
                <a:ea typeface="微软雅黑" panose="020B0503020204020204" pitchFamily="34" charset="-122"/>
              </a:rPr>
              <a:t>          天数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9" name="矩形 18"/>
          <p:cNvSpPr/>
          <p:nvPr userDrawn="1"/>
        </p:nvSpPr>
        <p:spPr>
          <a:xfrm>
            <a:off x="658495" y="5469255"/>
            <a:ext cx="2232016" cy="792006"/>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（三）带薪年休假</a:t>
            </a:r>
            <a:endParaRPr lang="zh-CN" altLang="en-US" sz="2000">
              <a:solidFill>
                <a:schemeClr val="bg1"/>
              </a:solidFill>
              <a:latin typeface="微软雅黑" panose="020B0503020204020204" pitchFamily="34" charset="-122"/>
              <a:ea typeface="微软雅黑" panose="020B0503020204020204" pitchFamily="34" charset="-122"/>
            </a:endParaRPr>
          </a:p>
          <a:p>
            <a:pPr algn="l"/>
            <a:r>
              <a:rPr lang="zh-CN" altLang="en-US" sz="2000">
                <a:solidFill>
                  <a:schemeClr val="bg1"/>
                </a:solidFill>
                <a:latin typeface="微软雅黑" panose="020B0503020204020204" pitchFamily="34" charset="-122"/>
                <a:ea typeface="微软雅黑" panose="020B0503020204020204" pitchFamily="34" charset="-122"/>
              </a:rPr>
              <a:t>          安排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6" name="矩形 25"/>
          <p:cNvSpPr>
            <a:spLocks noChangeArrowheads="1"/>
          </p:cNvSpPr>
          <p:nvPr/>
        </p:nvSpPr>
        <p:spPr bwMode="auto">
          <a:xfrm>
            <a:off x="3090545" y="2454275"/>
            <a:ext cx="8797290" cy="1800013"/>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《企业职工带薪年休假实施办法》第三条规定职工</a:t>
            </a:r>
            <a:r>
              <a:rPr lang="zh-CN" altLang="en-US" b="1" u="sng">
                <a:solidFill>
                  <a:srgbClr val="C00000"/>
                </a:solidFill>
                <a:latin typeface="微软雅黑" panose="020B0503020204020204" pitchFamily="34" charset="-122"/>
                <a:ea typeface="微软雅黑" panose="020B0503020204020204" pitchFamily="34" charset="-122"/>
                <a:sym typeface="+mn-ea"/>
              </a:rPr>
              <a:t>连续工作满</a:t>
            </a:r>
            <a:r>
              <a:rPr lang="en-US" altLang="zh-CN" b="1" u="sng">
                <a:solidFill>
                  <a:srgbClr val="C00000"/>
                </a:solidFill>
                <a:latin typeface="微软雅黑" panose="020B0503020204020204" pitchFamily="34" charset="-122"/>
                <a:ea typeface="微软雅黑" panose="020B0503020204020204" pitchFamily="34" charset="-122"/>
                <a:sym typeface="+mn-ea"/>
              </a:rPr>
              <a:t>12</a:t>
            </a:r>
            <a:r>
              <a:rPr lang="zh-CN" altLang="en-US" b="1" u="sng">
                <a:solidFill>
                  <a:srgbClr val="C00000"/>
                </a:solidFill>
                <a:latin typeface="微软雅黑" panose="020B0503020204020204" pitchFamily="34" charset="-122"/>
                <a:ea typeface="微软雅黑" panose="020B0503020204020204" pitchFamily="34" charset="-122"/>
                <a:sym typeface="+mn-ea"/>
              </a:rPr>
              <a:t>个月以上</a:t>
            </a:r>
            <a:r>
              <a:rPr lang="zh-CN" altLang="en-US">
                <a:solidFill>
                  <a:srgbClr val="C00000"/>
                </a:solidFill>
                <a:latin typeface="微软雅黑" panose="020B0503020204020204" pitchFamily="34" charset="-122"/>
                <a:ea typeface="微软雅黑" panose="020B0503020204020204" pitchFamily="34" charset="-122"/>
                <a:sym typeface="+mn-ea"/>
              </a:rPr>
              <a:t>的享受带薪年假。《职工带薪年休假条例》第四条规定，若职工有下列情形之一，则不能享受当年的年休假：（</a:t>
            </a:r>
            <a:r>
              <a:rPr lang="en-US" altLang="zh-CN">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）职工依法享受寒暑假，其休假天数多于年休假天数的；（</a:t>
            </a:r>
            <a:r>
              <a:rPr lang="en-US" altLang="zh-CN">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）职工请事假累计</a:t>
            </a:r>
            <a:r>
              <a:rPr lang="en-US" altLang="zh-CN">
                <a:solidFill>
                  <a:srgbClr val="C00000"/>
                </a:solidFill>
                <a:latin typeface="微软雅黑" panose="020B0503020204020204" pitchFamily="34" charset="-122"/>
                <a:ea typeface="微软雅黑" panose="020B0503020204020204" pitchFamily="34" charset="-122"/>
                <a:sym typeface="+mn-ea"/>
              </a:rPr>
              <a:t>20</a:t>
            </a:r>
            <a:r>
              <a:rPr lang="zh-CN" altLang="en-US">
                <a:solidFill>
                  <a:srgbClr val="C00000"/>
                </a:solidFill>
                <a:latin typeface="微软雅黑" panose="020B0503020204020204" pitchFamily="34" charset="-122"/>
                <a:ea typeface="微软雅黑" panose="020B0503020204020204" pitchFamily="34" charset="-122"/>
                <a:sym typeface="+mn-ea"/>
              </a:rPr>
              <a:t>天以上且单位按照规定不扣工资的；（</a:t>
            </a:r>
            <a:r>
              <a:rPr lang="en-US" altLang="zh-CN">
                <a:solidFill>
                  <a:srgbClr val="C00000"/>
                </a:solidFill>
                <a:latin typeface="微软雅黑" panose="020B0503020204020204" pitchFamily="34" charset="-122"/>
                <a:ea typeface="微软雅黑" panose="020B0503020204020204" pitchFamily="34" charset="-122"/>
                <a:sym typeface="+mn-ea"/>
              </a:rPr>
              <a:t>3</a:t>
            </a:r>
            <a:r>
              <a:rPr lang="zh-CN" altLang="en-US">
                <a:solidFill>
                  <a:srgbClr val="C00000"/>
                </a:solidFill>
                <a:latin typeface="微软雅黑" panose="020B0503020204020204" pitchFamily="34" charset="-122"/>
                <a:ea typeface="微软雅黑" panose="020B0503020204020204" pitchFamily="34" charset="-122"/>
                <a:sym typeface="+mn-ea"/>
              </a:rPr>
              <a:t>）累计工作满</a:t>
            </a:r>
            <a:r>
              <a:rPr lang="en-US" altLang="zh-CN">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年不满</a:t>
            </a:r>
            <a:r>
              <a:rPr lang="en-US" altLang="zh-CN">
                <a:solidFill>
                  <a:srgbClr val="C00000"/>
                </a:solidFill>
                <a:latin typeface="微软雅黑" panose="020B0503020204020204" pitchFamily="34" charset="-122"/>
                <a:ea typeface="微软雅黑" panose="020B0503020204020204" pitchFamily="34" charset="-122"/>
                <a:sym typeface="+mn-ea"/>
              </a:rPr>
              <a:t>10</a:t>
            </a:r>
            <a:r>
              <a:rPr lang="zh-CN" altLang="en-US">
                <a:solidFill>
                  <a:srgbClr val="C00000"/>
                </a:solidFill>
                <a:latin typeface="微软雅黑" panose="020B0503020204020204" pitchFamily="34" charset="-122"/>
                <a:ea typeface="微软雅黑" panose="020B0503020204020204" pitchFamily="34" charset="-122"/>
                <a:sym typeface="+mn-ea"/>
              </a:rPr>
              <a:t>年的职工，请病假累计</a:t>
            </a:r>
            <a:r>
              <a:rPr lang="en-US" altLang="zh-CN">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个月以上的；（</a:t>
            </a:r>
            <a:r>
              <a:rPr lang="en-US" altLang="zh-CN">
                <a:solidFill>
                  <a:srgbClr val="C00000"/>
                </a:solidFill>
                <a:latin typeface="微软雅黑" panose="020B0503020204020204" pitchFamily="34" charset="-122"/>
                <a:ea typeface="微软雅黑" panose="020B0503020204020204" pitchFamily="34" charset="-122"/>
                <a:sym typeface="+mn-ea"/>
              </a:rPr>
              <a:t>4</a:t>
            </a:r>
            <a:r>
              <a:rPr lang="zh-CN" altLang="en-US">
                <a:solidFill>
                  <a:srgbClr val="C00000"/>
                </a:solidFill>
                <a:latin typeface="微软雅黑" panose="020B0503020204020204" pitchFamily="34" charset="-122"/>
                <a:ea typeface="微软雅黑" panose="020B0503020204020204" pitchFamily="34" charset="-122"/>
                <a:sym typeface="+mn-ea"/>
              </a:rPr>
              <a:t>）累计工作满</a:t>
            </a:r>
            <a:r>
              <a:rPr lang="en-US" altLang="zh-CN">
                <a:solidFill>
                  <a:srgbClr val="C00000"/>
                </a:solidFill>
                <a:latin typeface="微软雅黑" panose="020B0503020204020204" pitchFamily="34" charset="-122"/>
                <a:ea typeface="微软雅黑" panose="020B0503020204020204" pitchFamily="34" charset="-122"/>
                <a:sym typeface="+mn-ea"/>
              </a:rPr>
              <a:t>10</a:t>
            </a:r>
            <a:r>
              <a:rPr lang="zh-CN" altLang="en-US">
                <a:solidFill>
                  <a:srgbClr val="C00000"/>
                </a:solidFill>
                <a:latin typeface="微软雅黑" panose="020B0503020204020204" pitchFamily="34" charset="-122"/>
                <a:ea typeface="微软雅黑" panose="020B0503020204020204" pitchFamily="34" charset="-122"/>
                <a:sym typeface="+mn-ea"/>
              </a:rPr>
              <a:t>年不满</a:t>
            </a:r>
            <a:r>
              <a:rPr lang="en-US" altLang="zh-CN">
                <a:solidFill>
                  <a:srgbClr val="C00000"/>
                </a:solidFill>
                <a:latin typeface="微软雅黑" panose="020B0503020204020204" pitchFamily="34" charset="-122"/>
                <a:ea typeface="微软雅黑" panose="020B0503020204020204" pitchFamily="34" charset="-122"/>
                <a:sym typeface="+mn-ea"/>
              </a:rPr>
              <a:t>20</a:t>
            </a:r>
            <a:r>
              <a:rPr lang="zh-CN" altLang="en-US">
                <a:solidFill>
                  <a:srgbClr val="C00000"/>
                </a:solidFill>
                <a:latin typeface="微软雅黑" panose="020B0503020204020204" pitchFamily="34" charset="-122"/>
                <a:ea typeface="微软雅黑" panose="020B0503020204020204" pitchFamily="34" charset="-122"/>
                <a:sym typeface="+mn-ea"/>
              </a:rPr>
              <a:t>年的职工，请病假累计</a:t>
            </a:r>
            <a:r>
              <a:rPr lang="en-US" altLang="zh-CN">
                <a:solidFill>
                  <a:srgbClr val="C00000"/>
                </a:solidFill>
                <a:latin typeface="微软雅黑" panose="020B0503020204020204" pitchFamily="34" charset="-122"/>
                <a:ea typeface="微软雅黑" panose="020B0503020204020204" pitchFamily="34" charset="-122"/>
                <a:sym typeface="+mn-ea"/>
              </a:rPr>
              <a:t>3</a:t>
            </a:r>
            <a:r>
              <a:rPr lang="zh-CN" altLang="en-US">
                <a:solidFill>
                  <a:srgbClr val="C00000"/>
                </a:solidFill>
                <a:latin typeface="微软雅黑" panose="020B0503020204020204" pitchFamily="34" charset="-122"/>
                <a:ea typeface="微软雅黑" panose="020B0503020204020204" pitchFamily="34" charset="-122"/>
                <a:sym typeface="+mn-ea"/>
              </a:rPr>
              <a:t>个月以上的；（</a:t>
            </a:r>
            <a:r>
              <a:rPr lang="en-US" altLang="zh-CN">
                <a:solidFill>
                  <a:srgbClr val="C00000"/>
                </a:solidFill>
                <a:latin typeface="微软雅黑" panose="020B0503020204020204" pitchFamily="34" charset="-122"/>
                <a:ea typeface="微软雅黑" panose="020B0503020204020204" pitchFamily="34" charset="-122"/>
                <a:sym typeface="+mn-ea"/>
              </a:rPr>
              <a:t>5</a:t>
            </a:r>
            <a:r>
              <a:rPr lang="zh-CN" altLang="en-US">
                <a:solidFill>
                  <a:srgbClr val="C00000"/>
                </a:solidFill>
                <a:latin typeface="微软雅黑" panose="020B0503020204020204" pitchFamily="34" charset="-122"/>
                <a:ea typeface="微软雅黑" panose="020B0503020204020204" pitchFamily="34" charset="-122"/>
                <a:sym typeface="+mn-ea"/>
              </a:rPr>
              <a:t>）累计工作满</a:t>
            </a:r>
            <a:r>
              <a:rPr lang="en-US" altLang="zh-CN">
                <a:solidFill>
                  <a:srgbClr val="C00000"/>
                </a:solidFill>
                <a:latin typeface="微软雅黑" panose="020B0503020204020204" pitchFamily="34" charset="-122"/>
                <a:ea typeface="微软雅黑" panose="020B0503020204020204" pitchFamily="34" charset="-122"/>
                <a:sym typeface="+mn-ea"/>
              </a:rPr>
              <a:t>20</a:t>
            </a:r>
            <a:r>
              <a:rPr lang="zh-CN" altLang="en-US">
                <a:solidFill>
                  <a:srgbClr val="C00000"/>
                </a:solidFill>
                <a:latin typeface="微软雅黑" panose="020B0503020204020204" pitchFamily="34" charset="-122"/>
                <a:ea typeface="微软雅黑" panose="020B0503020204020204" pitchFamily="34" charset="-122"/>
                <a:sym typeface="+mn-ea"/>
              </a:rPr>
              <a:t>年以上的职工，请病假累计</a:t>
            </a:r>
            <a:r>
              <a:rPr lang="en-US" altLang="zh-CN">
                <a:solidFill>
                  <a:srgbClr val="C00000"/>
                </a:solidFill>
                <a:latin typeface="微软雅黑" panose="020B0503020204020204" pitchFamily="34" charset="-122"/>
                <a:ea typeface="微软雅黑" panose="020B0503020204020204" pitchFamily="34" charset="-122"/>
                <a:sym typeface="+mn-ea"/>
              </a:rPr>
              <a:t>4</a:t>
            </a:r>
            <a:r>
              <a:rPr lang="zh-CN" altLang="en-US">
                <a:solidFill>
                  <a:srgbClr val="C00000"/>
                </a:solidFill>
                <a:latin typeface="微软雅黑" panose="020B0503020204020204" pitchFamily="34" charset="-122"/>
                <a:ea typeface="微软雅黑" panose="020B0503020204020204" pitchFamily="34" charset="-122"/>
                <a:sym typeface="+mn-ea"/>
              </a:rPr>
              <a:t>个月以上的。</a:t>
            </a:r>
            <a:endParaRPr lang="en-US" altLang="zh-CN">
              <a:solidFill>
                <a:srgbClr val="C00000"/>
              </a:solidFill>
              <a:latin typeface="微软雅黑" panose="020B0503020204020204" pitchFamily="34" charset="-122"/>
              <a:ea typeface="微软雅黑" panose="020B0503020204020204" pitchFamily="34" charset="-122"/>
              <a:sym typeface="+mn-ea"/>
            </a:endParaRPr>
          </a:p>
        </p:txBody>
      </p:sp>
      <p:sp>
        <p:nvSpPr>
          <p:cNvPr id="5" name="矩形 4"/>
          <p:cNvSpPr>
            <a:spLocks noChangeArrowheads="1"/>
          </p:cNvSpPr>
          <p:nvPr/>
        </p:nvSpPr>
        <p:spPr bwMode="auto">
          <a:xfrm>
            <a:off x="3090545" y="4312285"/>
            <a:ext cx="8797290" cy="93600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年休假天数根据职工累计的工作时间确定。职工在</a:t>
            </a:r>
            <a:r>
              <a:rPr lang="zh-CN" altLang="en-US" b="1" u="sng">
                <a:solidFill>
                  <a:srgbClr val="C00000"/>
                </a:solidFill>
                <a:latin typeface="微软雅黑" panose="020B0503020204020204" pitchFamily="34" charset="-122"/>
                <a:ea typeface="微软雅黑" panose="020B0503020204020204" pitchFamily="34" charset="-122"/>
                <a:sym typeface="+mn-ea"/>
              </a:rPr>
              <a:t>同一或不同用人单位</a:t>
            </a:r>
            <a:r>
              <a:rPr lang="zh-CN" altLang="en-US">
                <a:solidFill>
                  <a:srgbClr val="C00000"/>
                </a:solidFill>
                <a:latin typeface="微软雅黑" panose="020B0503020204020204" pitchFamily="34" charset="-122"/>
                <a:ea typeface="微软雅黑" panose="020B0503020204020204" pitchFamily="34" charset="-122"/>
                <a:sym typeface="+mn-ea"/>
              </a:rPr>
              <a:t>工作期满，以及依照法律、行政法规或者国务院规定是同工作期，应当计为累计工作时间。</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en-US" altLang="zh-CN">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rPr>
              <a:t>1</a:t>
            </a:r>
            <a:r>
              <a:rPr lang="zh-CN" altLang="en-US">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rPr>
              <a:t>年</a:t>
            </a:r>
            <a:r>
              <a:rPr lang="en-US" altLang="zh-CN">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rPr>
              <a:t>+&lt;10</a:t>
            </a:r>
            <a:r>
              <a:rPr lang="zh-CN" altLang="en-US">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rPr>
              <a:t>年</a:t>
            </a:r>
            <a:r>
              <a:rPr lang="en-US" altLang="zh-CN">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rPr>
              <a:t>=5</a:t>
            </a:r>
            <a:r>
              <a:rPr lang="zh-CN" altLang="en-US">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rPr>
              <a:t>天</a:t>
            </a:r>
            <a:r>
              <a:rPr lang="en-US" altLang="zh-CN">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rPr>
              <a:t>    10</a:t>
            </a:r>
            <a:r>
              <a:rPr lang="zh-CN" altLang="en-US">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rPr>
              <a:t>年</a:t>
            </a:r>
            <a:r>
              <a:rPr lang="en-US" altLang="zh-CN">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rPr>
              <a:t>+&lt;20=10</a:t>
            </a:r>
            <a:r>
              <a:rPr lang="zh-CN" altLang="en-US">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rPr>
              <a:t>天    </a:t>
            </a:r>
            <a:r>
              <a:rPr lang="en-US" altLang="zh-CN">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rPr>
              <a:t>20</a:t>
            </a:r>
            <a:r>
              <a:rPr lang="zh-CN" altLang="en-US">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rPr>
              <a:t>年</a:t>
            </a:r>
            <a:r>
              <a:rPr lang="en-US" altLang="zh-CN">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rPr>
              <a:t>+=15</a:t>
            </a:r>
            <a:r>
              <a:rPr lang="zh-CN" altLang="en-US">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rPr>
              <a:t>天    依法享受的其他假期不计入年休假。</a:t>
            </a:r>
            <a:endParaRPr lang="zh-CN" altLang="en-US">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endParaRPr>
          </a:p>
        </p:txBody>
      </p:sp>
      <p:sp>
        <p:nvSpPr>
          <p:cNvPr id="6" name="矩形 5"/>
          <p:cNvSpPr>
            <a:spLocks noChangeArrowheads="1"/>
          </p:cNvSpPr>
          <p:nvPr/>
        </p:nvSpPr>
        <p:spPr bwMode="auto">
          <a:xfrm>
            <a:off x="3090545" y="5325110"/>
            <a:ext cx="8797290" cy="1116008"/>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rPr>
              <a:t>视用人单位需要和员工意愿统筹安排，一般不跨年。</a:t>
            </a:r>
            <a:endParaRPr lang="zh-CN" altLang="en-US">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endParaRPr>
          </a:p>
          <a:p>
            <a:pPr lvl="0" algn="l"/>
            <a:r>
              <a:rPr lang="zh-CN" altLang="en-US">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rPr>
              <a:t>因工作需要不能安排年休假的，应当支付不低于本人工资的</a:t>
            </a:r>
            <a:r>
              <a:rPr lang="en-US" altLang="zh-CN">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rPr>
              <a:t>300%</a:t>
            </a:r>
            <a:r>
              <a:rPr lang="zh-CN" altLang="en-US">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rPr>
              <a:t>的工资报酬。安排了但员工不愿意休假提出书面申请不休假的，可以只支付正常工作期间的工资收入。</a:t>
            </a:r>
            <a:endParaRPr lang="zh-CN" altLang="en-US">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endParaRPr>
          </a:p>
          <a:p>
            <a:pPr lvl="0" algn="l"/>
            <a:r>
              <a:rPr lang="zh-CN" altLang="en-US">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rPr>
              <a:t>实行计件、提成和绩效工资制的，可按照月工资除以月计薪天数来折算。</a:t>
            </a:r>
            <a:endParaRPr lang="zh-CN" altLang="en-US">
              <a:solidFill>
                <a:schemeClr val="tx2">
                  <a:lumMod val="75000"/>
                </a:schemeClr>
              </a:solidFill>
              <a:latin typeface="Calibri" panose="020F0502020204030204" charset="0"/>
              <a:ea typeface="微软雅黑" panose="020B0503020204020204" pitchFamily="34" charset="-122"/>
              <a:cs typeface="Calibri" panose="020F0502020204030204" charset="0"/>
              <a:sym typeface="+mn-ea"/>
            </a:endParaRPr>
          </a:p>
        </p:txBody>
      </p:sp>
      <p:sp>
        <p:nvSpPr>
          <p:cNvPr id="4" name="矩形 3"/>
          <p:cNvSpPr/>
          <p:nvPr userDrawn="1"/>
        </p:nvSpPr>
        <p:spPr>
          <a:xfrm>
            <a:off x="5559425" y="1772285"/>
            <a:ext cx="1534160" cy="504190"/>
          </a:xfrm>
          <a:prstGeom prst="rect">
            <a:avLst/>
          </a:prstGeom>
          <a:solidFill>
            <a:srgbClr val="9C393E"/>
          </a:solidFill>
          <a:ln>
            <a:noFill/>
          </a:ln>
          <a:effectLst>
            <a:outerShdw blurRad="50800" dist="38100" algn="l" rotWithShape="0">
              <a:schemeClr val="tx1">
                <a:alpha val="100000"/>
              </a:schemeClr>
            </a:outerShdw>
          </a:effectLst>
          <a:extLst>
            <a:ext uri="{909E8E84-426E-40DD-AFC4-6F175D3DCCD1}">
              <a14:hiddenFill xmlns:a14="http://schemas.microsoft.com/office/drawing/2010/main">
                <a:solidFill>
                  <a:srgbClr val="9C393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AA007X</a:t>
            </a:r>
            <a:r>
              <a:rPr lang="zh-CN" altLang="en-US" sz="2000">
                <a:solidFill>
                  <a:srgbClr val="FFC000"/>
                </a:solidFill>
                <a:latin typeface="微软雅黑" panose="020B0503020204020204" pitchFamily="34" charset="-122"/>
                <a:ea typeface="微软雅黑" panose="020B0503020204020204" pitchFamily="34" charset="-122"/>
              </a:rPr>
              <a:t>    </a:t>
            </a:r>
            <a:endParaRPr lang="zh-CN" altLang="en-US" sz="2000">
              <a:solidFill>
                <a:srgbClr val="FFC000"/>
              </a:solidFill>
              <a:latin typeface="微软雅黑" panose="020B0503020204020204" pitchFamily="34" charset="-122"/>
              <a:ea typeface="微软雅黑" panose="020B0503020204020204" pitchFamily="34" charset="-122"/>
            </a:endParaRPr>
          </a:p>
        </p:txBody>
      </p:sp>
      <p:sp>
        <p:nvSpPr>
          <p:cNvPr id="7" name="矩形 6"/>
          <p:cNvSpPr>
            <a:spLocks noChangeArrowheads="1"/>
          </p:cNvSpPr>
          <p:nvPr/>
        </p:nvSpPr>
        <p:spPr bwMode="auto">
          <a:xfrm>
            <a:off x="7479665" y="1397635"/>
            <a:ext cx="4201160" cy="97200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寒暑假期超年休，带薪事假超</a:t>
            </a:r>
            <a:r>
              <a:rPr lang="en-US" altLang="zh-CN" sz="2000" b="1">
                <a:solidFill>
                  <a:schemeClr val="tx2"/>
                </a:solidFill>
                <a:latin typeface="微软雅黑" panose="020B0503020204020204" pitchFamily="34" charset="-122"/>
                <a:ea typeface="微软雅黑" panose="020B0503020204020204" pitchFamily="34" charset="-122"/>
                <a:sym typeface="+mn-ea"/>
              </a:rPr>
              <a:t>20</a:t>
            </a:r>
            <a:endParaRPr lang="en-US" altLang="zh-CN"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满一未十病两月，只要有薪即取消，</a:t>
            </a:r>
            <a:endParaRPr lang="zh-CN" altLang="en-US" sz="20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000" b="1">
                <a:solidFill>
                  <a:schemeClr val="tx2"/>
                </a:solidFill>
                <a:latin typeface="微软雅黑" panose="020B0503020204020204" pitchFamily="34" charset="-122"/>
                <a:ea typeface="微软雅黑" panose="020B0503020204020204" pitchFamily="34" charset="-122"/>
                <a:sym typeface="+mn-ea"/>
              </a:rPr>
              <a:t>满十未二病三月，二十以上病三月。</a:t>
            </a:r>
            <a:endParaRPr lang="zh-CN" altLang="en-US" sz="2000" b="1">
              <a:solidFill>
                <a:schemeClr val="tx2"/>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902335" y="6218555"/>
            <a:ext cx="10160635" cy="460375"/>
          </a:xfrm>
          <a:prstGeom prst="rect">
            <a:avLst/>
          </a:prstGeom>
          <a:noFill/>
          <a:ln>
            <a:noFill/>
          </a:ln>
          <a:extLst>
            <a:ext uri="{909E8E84-426E-40DD-AFC4-6F175D3DCCD1}">
              <a14:hiddenFill xmlns:a14="http://schemas.microsoft.com/office/drawing/2010/main">
                <a:solidFill>
                  <a:srgbClr val="FFFFFF"/>
                </a:solidFill>
              </a14:hiddenFill>
            </a:ext>
          </a:extLst>
        </p:spPr>
        <p:txBody>
          <a:bodyPr wrap="square" rtlCol="0" anchor="t">
            <a:spAutoFit/>
          </a:bodyPr>
          <a:p>
            <a:pPr lvl="0" indent="0" algn="l">
              <a:lnSpc>
                <a:spcPct val="120000"/>
              </a:lnSpc>
              <a:spcBef>
                <a:spcPts val="600"/>
              </a:spcBef>
              <a:buFont typeface="Arial" panose="020B0604020202020204" pitchFamily="34" charset="0"/>
              <a:buNone/>
            </a:pPr>
            <a:r>
              <a:rPr lang="zh-CN" altLang="en-US" sz="2000" b="1" dirty="0">
                <a:solidFill>
                  <a:srgbClr val="FF0000"/>
                </a:solidFill>
                <a:latin typeface="微软雅黑" panose="020B0503020204020204" pitchFamily="34" charset="-122"/>
                <a:ea typeface="微软雅黑" panose="020B0503020204020204" pitchFamily="34" charset="-122"/>
                <a:sym typeface="+mn-ea"/>
              </a:rPr>
              <a:t>注</a:t>
            </a:r>
            <a:r>
              <a:rPr lang="zh-CN" altLang="en-US" sz="2000" b="1" dirty="0">
                <a:solidFill>
                  <a:schemeClr val="tx1"/>
                </a:solidFill>
                <a:latin typeface="微软雅黑" panose="020B0503020204020204" pitchFamily="34" charset="-122"/>
                <a:ea typeface="微软雅黑" panose="020B0503020204020204" pitchFamily="34" charset="-122"/>
                <a:sym typeface="+mn-ea"/>
              </a:rPr>
              <a:t>：从</a:t>
            </a:r>
            <a:r>
              <a:rPr lang="en-US" altLang="zh-CN" sz="2000" b="1" dirty="0">
                <a:solidFill>
                  <a:schemeClr val="tx1"/>
                </a:solidFill>
                <a:latin typeface="微软雅黑" panose="020B0503020204020204" pitchFamily="34" charset="-122"/>
                <a:ea typeface="微软雅黑" panose="020B0503020204020204" pitchFamily="34" charset="-122"/>
                <a:sym typeface="+mn-ea"/>
              </a:rPr>
              <a:t>2018</a:t>
            </a:r>
            <a:r>
              <a:rPr lang="zh-CN" altLang="en-US" sz="2000" b="1" dirty="0">
                <a:solidFill>
                  <a:schemeClr val="tx1"/>
                </a:solidFill>
                <a:latin typeface="微软雅黑" panose="020B0503020204020204" pitchFamily="34" charset="-122"/>
                <a:ea typeface="微软雅黑" panose="020B0503020204020204" pitchFamily="34" charset="-122"/>
                <a:sym typeface="+mn-ea"/>
              </a:rPr>
              <a:t>年</a:t>
            </a:r>
            <a:r>
              <a:rPr lang="en-US" altLang="zh-CN" sz="2000" b="1" dirty="0">
                <a:solidFill>
                  <a:schemeClr val="tx1"/>
                </a:solidFill>
                <a:latin typeface="微软雅黑" panose="020B0503020204020204" pitchFamily="34" charset="-122"/>
                <a:ea typeface="微软雅黑" panose="020B0503020204020204" pitchFamily="34" charset="-122"/>
                <a:sym typeface="+mn-ea"/>
              </a:rPr>
              <a:t>11</a:t>
            </a:r>
            <a:r>
              <a:rPr lang="zh-CN" altLang="en-US" sz="2000" b="1" dirty="0">
                <a:solidFill>
                  <a:schemeClr val="tx1"/>
                </a:solidFill>
                <a:latin typeface="微软雅黑" panose="020B0503020204020204" pitchFamily="34" charset="-122"/>
                <a:ea typeface="微软雅黑" panose="020B0503020204020204" pitchFamily="34" charset="-122"/>
                <a:sym typeface="+mn-ea"/>
              </a:rPr>
              <a:t>月由论文撰写调整为综合评审（与一级的形式一致）。</a:t>
            </a:r>
            <a:endParaRPr lang="zh-CN" altLang="en-US" sz="2000" b="1" dirty="0">
              <a:solidFill>
                <a:schemeClr val="tx1"/>
              </a:solidFill>
              <a:latin typeface="微软雅黑" panose="020B0503020204020204" pitchFamily="34" charset="-122"/>
              <a:ea typeface="微软雅黑" panose="020B0503020204020204" pitchFamily="34" charset="-122"/>
              <a:sym typeface="+mn-ea"/>
            </a:endParaRPr>
          </a:p>
        </p:txBody>
      </p:sp>
      <p:sp>
        <p:nvSpPr>
          <p:cNvPr id="6" name="副标题 2"/>
          <p:cNvSpPr txBox="1"/>
          <p:nvPr/>
        </p:nvSpPr>
        <p:spPr>
          <a:xfrm>
            <a:off x="597535" y="1220470"/>
            <a:ext cx="2097405"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职业等级</a:t>
            </a:r>
            <a:endParaRPr lang="zh-CN" altLang="en-US" b="1" dirty="0">
              <a:latin typeface="黑体" panose="02010609060101010101" pitchFamily="49" charset="-122"/>
              <a:ea typeface="黑体" panose="02010609060101010101" pitchFamily="49" charset="-122"/>
            </a:endParaRPr>
          </a:p>
        </p:txBody>
      </p:sp>
      <p:sp>
        <p:nvSpPr>
          <p:cNvPr id="2" name="副标题 2"/>
          <p:cNvSpPr txBox="1"/>
          <p:nvPr/>
        </p:nvSpPr>
        <p:spPr>
          <a:xfrm>
            <a:off x="597535" y="1760220"/>
            <a:ext cx="2097405" cy="1080008"/>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solidFill>
                  <a:schemeClr val="tx1"/>
                </a:solidFill>
                <a:uFillTx/>
                <a:latin typeface="黑体" panose="02010609060101010101" pitchFamily="49" charset="-122"/>
                <a:ea typeface="黑体" panose="02010609060101010101" pitchFamily="49" charset="-122"/>
              </a:rPr>
              <a:t>劳动关系</a:t>
            </a:r>
            <a:endParaRPr lang="zh-CN" altLang="zh-CN" b="1" dirty="0">
              <a:solidFill>
                <a:schemeClr val="tx1"/>
              </a:solidFill>
              <a:uFillTx/>
              <a:latin typeface="黑体" panose="02010609060101010101" pitchFamily="49" charset="-122"/>
              <a:ea typeface="黑体" panose="02010609060101010101" pitchFamily="49" charset="-122"/>
            </a:endParaRPr>
          </a:p>
          <a:p>
            <a:pPr algn="ctr" fontAlgn="auto">
              <a:lnSpc>
                <a:spcPct val="120000"/>
              </a:lnSpc>
              <a:spcBef>
                <a:spcPts val="0"/>
              </a:spcBef>
              <a:buNone/>
            </a:pPr>
            <a:r>
              <a:rPr lang="zh-CN" altLang="zh-CN" b="1" dirty="0">
                <a:solidFill>
                  <a:schemeClr val="tx1"/>
                </a:solidFill>
                <a:uFillTx/>
                <a:latin typeface="黑体" panose="02010609060101010101" pitchFamily="49" charset="-122"/>
                <a:ea typeface="黑体" panose="02010609060101010101" pitchFamily="49" charset="-122"/>
              </a:rPr>
              <a:t>协调员</a:t>
            </a:r>
            <a:endParaRPr lang="zh-CN" altLang="zh-CN" b="1" dirty="0">
              <a:solidFill>
                <a:schemeClr val="tx1"/>
              </a:solidFill>
              <a:uFillTx/>
              <a:latin typeface="黑体" panose="02010609060101010101" pitchFamily="49" charset="-122"/>
              <a:ea typeface="黑体" panose="02010609060101010101" pitchFamily="49" charset="-122"/>
            </a:endParaRPr>
          </a:p>
        </p:txBody>
      </p:sp>
      <p:sp>
        <p:nvSpPr>
          <p:cNvPr id="3" name="副标题 2"/>
          <p:cNvSpPr txBox="1"/>
          <p:nvPr/>
        </p:nvSpPr>
        <p:spPr>
          <a:xfrm>
            <a:off x="597535" y="2840355"/>
            <a:ext cx="2097405" cy="1620012"/>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ctr">
              <a:lnSpc>
                <a:spcPct val="200000"/>
              </a:lnSpc>
              <a:spcBef>
                <a:spcPts val="0"/>
              </a:spcBef>
              <a:buNone/>
            </a:pPr>
            <a:r>
              <a:rPr lang="zh-CN" altLang="zh-CN" b="1" dirty="0">
                <a:latin typeface="黑体" panose="02010609060101010101" pitchFamily="49" charset="-122"/>
                <a:ea typeface="黑体" panose="02010609060101010101" pitchFamily="49" charset="-122"/>
              </a:rPr>
              <a:t>劳动关系</a:t>
            </a:r>
            <a:endParaRPr lang="zh-CN" altLang="zh-CN" b="1" dirty="0">
              <a:latin typeface="黑体" panose="02010609060101010101" pitchFamily="49" charset="-122"/>
              <a:ea typeface="黑体" panose="02010609060101010101" pitchFamily="49" charset="-122"/>
            </a:endParaRPr>
          </a:p>
          <a:p>
            <a:pPr algn="ctr" fontAlgn="ctr">
              <a:lnSpc>
                <a:spcPct val="200000"/>
              </a:lnSpc>
              <a:spcBef>
                <a:spcPts val="0"/>
              </a:spcBef>
              <a:buNone/>
            </a:pPr>
            <a:r>
              <a:rPr lang="zh-CN" altLang="zh-CN" b="1" dirty="0">
                <a:latin typeface="黑体" panose="02010609060101010101" pitchFamily="49" charset="-122"/>
                <a:ea typeface="黑体" panose="02010609060101010101" pitchFamily="49" charset="-122"/>
              </a:rPr>
              <a:t>协调师</a:t>
            </a:r>
            <a:endParaRPr lang="zh-CN" altLang="en-US" b="1" dirty="0">
              <a:latin typeface="黑体" panose="02010609060101010101" pitchFamily="49" charset="-122"/>
              <a:ea typeface="黑体" panose="02010609060101010101" pitchFamily="49" charset="-122"/>
            </a:endParaRPr>
          </a:p>
        </p:txBody>
      </p:sp>
      <p:sp>
        <p:nvSpPr>
          <p:cNvPr id="4" name="副标题 2"/>
          <p:cNvSpPr txBox="1"/>
          <p:nvPr/>
        </p:nvSpPr>
        <p:spPr>
          <a:xfrm>
            <a:off x="597535" y="4460240"/>
            <a:ext cx="2097405" cy="1620012"/>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ctr">
              <a:lnSpc>
                <a:spcPct val="200000"/>
              </a:lnSpc>
              <a:spcBef>
                <a:spcPts val="0"/>
              </a:spcBef>
              <a:buNone/>
            </a:pPr>
            <a:r>
              <a:rPr lang="zh-CN" altLang="zh-CN" b="1" dirty="0">
                <a:latin typeface="黑体" panose="02010609060101010101" pitchFamily="49" charset="-122"/>
                <a:ea typeface="黑体" panose="02010609060101010101" pitchFamily="49" charset="-122"/>
                <a:sym typeface="+mn-ea"/>
              </a:rPr>
              <a:t>高级劳动关系</a:t>
            </a:r>
            <a:endParaRPr lang="zh-CN" altLang="zh-CN" b="1" dirty="0">
              <a:latin typeface="黑体" panose="02010609060101010101" pitchFamily="49" charset="-122"/>
              <a:ea typeface="黑体" panose="02010609060101010101" pitchFamily="49" charset="-122"/>
            </a:endParaRPr>
          </a:p>
          <a:p>
            <a:pPr algn="ctr" fontAlgn="ctr">
              <a:lnSpc>
                <a:spcPct val="200000"/>
              </a:lnSpc>
              <a:spcBef>
                <a:spcPts val="0"/>
              </a:spcBef>
              <a:buNone/>
            </a:pPr>
            <a:r>
              <a:rPr lang="zh-CN" altLang="zh-CN" b="1" dirty="0">
                <a:latin typeface="黑体" panose="02010609060101010101" pitchFamily="49" charset="-122"/>
                <a:ea typeface="黑体" panose="02010609060101010101" pitchFamily="49" charset="-122"/>
                <a:sym typeface="+mn-ea"/>
              </a:rPr>
              <a:t>协调师</a:t>
            </a:r>
            <a:endParaRPr lang="zh-CN" altLang="en-US" b="1" dirty="0">
              <a:latin typeface="黑体" panose="02010609060101010101" pitchFamily="49" charset="-122"/>
              <a:ea typeface="黑体" panose="02010609060101010101" pitchFamily="49" charset="-122"/>
            </a:endParaRPr>
          </a:p>
        </p:txBody>
      </p:sp>
      <p:sp>
        <p:nvSpPr>
          <p:cNvPr id="7" name="副标题 2"/>
          <p:cNvSpPr txBox="1"/>
          <p:nvPr/>
        </p:nvSpPr>
        <p:spPr>
          <a:xfrm>
            <a:off x="2694940" y="122047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考试科目</a:t>
            </a:r>
            <a:endParaRPr lang="zh-CN" altLang="en-US" b="1" dirty="0">
              <a:latin typeface="黑体" panose="02010609060101010101" pitchFamily="49" charset="-122"/>
              <a:ea typeface="黑体" panose="02010609060101010101" pitchFamily="49" charset="-122"/>
            </a:endParaRPr>
          </a:p>
        </p:txBody>
      </p:sp>
      <p:sp>
        <p:nvSpPr>
          <p:cNvPr id="11" name="副标题 2"/>
          <p:cNvSpPr txBox="1"/>
          <p:nvPr/>
        </p:nvSpPr>
        <p:spPr>
          <a:xfrm>
            <a:off x="2694940" y="176022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理论</a:t>
            </a:r>
            <a:endParaRPr lang="zh-CN" altLang="en-US" b="1" dirty="0">
              <a:latin typeface="黑体" panose="02010609060101010101" pitchFamily="49" charset="-122"/>
              <a:ea typeface="黑体" panose="02010609060101010101" pitchFamily="49" charset="-122"/>
            </a:endParaRPr>
          </a:p>
        </p:txBody>
      </p:sp>
      <p:sp>
        <p:nvSpPr>
          <p:cNvPr id="12" name="副标题 2"/>
          <p:cNvSpPr txBox="1"/>
          <p:nvPr/>
        </p:nvSpPr>
        <p:spPr>
          <a:xfrm>
            <a:off x="2694940" y="2300605"/>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技能</a:t>
            </a:r>
            <a:endParaRPr lang="zh-CN" altLang="en-US" b="1" dirty="0">
              <a:latin typeface="黑体" panose="02010609060101010101" pitchFamily="49" charset="-122"/>
              <a:ea typeface="黑体" panose="02010609060101010101" pitchFamily="49" charset="-122"/>
            </a:endParaRPr>
          </a:p>
        </p:txBody>
      </p:sp>
      <p:sp>
        <p:nvSpPr>
          <p:cNvPr id="13" name="副标题 2"/>
          <p:cNvSpPr txBox="1"/>
          <p:nvPr/>
        </p:nvSpPr>
        <p:spPr>
          <a:xfrm>
            <a:off x="2694940" y="2840355"/>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理论</a:t>
            </a:r>
            <a:endParaRPr lang="zh-CN" altLang="en-US" b="1" dirty="0">
              <a:latin typeface="黑体" panose="02010609060101010101" pitchFamily="49" charset="-122"/>
              <a:ea typeface="黑体" panose="02010609060101010101" pitchFamily="49" charset="-122"/>
            </a:endParaRPr>
          </a:p>
        </p:txBody>
      </p:sp>
      <p:sp>
        <p:nvSpPr>
          <p:cNvPr id="14" name="副标题 2"/>
          <p:cNvSpPr txBox="1"/>
          <p:nvPr/>
        </p:nvSpPr>
        <p:spPr>
          <a:xfrm>
            <a:off x="2694940" y="338074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技能</a:t>
            </a:r>
            <a:endParaRPr lang="zh-CN" altLang="en-US" b="1" dirty="0">
              <a:latin typeface="黑体" panose="02010609060101010101" pitchFamily="49" charset="-122"/>
              <a:ea typeface="黑体" panose="02010609060101010101" pitchFamily="49" charset="-122"/>
            </a:endParaRPr>
          </a:p>
        </p:txBody>
      </p:sp>
      <p:sp>
        <p:nvSpPr>
          <p:cNvPr id="15" name="副标题 2"/>
          <p:cNvSpPr txBox="1"/>
          <p:nvPr/>
        </p:nvSpPr>
        <p:spPr>
          <a:xfrm>
            <a:off x="2694940" y="446024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理论</a:t>
            </a:r>
            <a:endParaRPr lang="zh-CN" altLang="en-US" b="1" dirty="0">
              <a:latin typeface="黑体" panose="02010609060101010101" pitchFamily="49" charset="-122"/>
              <a:ea typeface="黑体" panose="02010609060101010101" pitchFamily="49" charset="-122"/>
            </a:endParaRPr>
          </a:p>
        </p:txBody>
      </p:sp>
      <p:sp>
        <p:nvSpPr>
          <p:cNvPr id="16" name="副标题 2"/>
          <p:cNvSpPr txBox="1"/>
          <p:nvPr/>
        </p:nvSpPr>
        <p:spPr>
          <a:xfrm>
            <a:off x="2694940" y="5000625"/>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技能</a:t>
            </a:r>
            <a:endParaRPr lang="zh-CN" altLang="en-US" b="1" dirty="0">
              <a:latin typeface="黑体" panose="02010609060101010101" pitchFamily="49" charset="-122"/>
              <a:ea typeface="黑体" panose="02010609060101010101" pitchFamily="49" charset="-122"/>
            </a:endParaRPr>
          </a:p>
        </p:txBody>
      </p:sp>
      <p:sp>
        <p:nvSpPr>
          <p:cNvPr id="17" name="副标题 2"/>
          <p:cNvSpPr txBox="1"/>
          <p:nvPr/>
        </p:nvSpPr>
        <p:spPr>
          <a:xfrm>
            <a:off x="2694940" y="392049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论文</a:t>
            </a:r>
            <a:endParaRPr lang="zh-CN" altLang="en-US" b="1" dirty="0">
              <a:latin typeface="黑体" panose="02010609060101010101" pitchFamily="49" charset="-122"/>
              <a:ea typeface="黑体" panose="02010609060101010101" pitchFamily="49" charset="-122"/>
            </a:endParaRPr>
          </a:p>
        </p:txBody>
      </p:sp>
      <p:sp>
        <p:nvSpPr>
          <p:cNvPr id="18" name="副标题 2"/>
          <p:cNvSpPr txBox="1"/>
          <p:nvPr/>
        </p:nvSpPr>
        <p:spPr>
          <a:xfrm>
            <a:off x="2694940" y="5540375"/>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综合评审</a:t>
            </a:r>
            <a:endParaRPr lang="zh-CN" altLang="en-US" b="1" dirty="0">
              <a:latin typeface="黑体" panose="02010609060101010101" pitchFamily="49" charset="-122"/>
              <a:ea typeface="黑体" panose="02010609060101010101" pitchFamily="49" charset="-122"/>
            </a:endParaRPr>
          </a:p>
        </p:txBody>
      </p:sp>
      <p:sp>
        <p:nvSpPr>
          <p:cNvPr id="19" name="副标题 2"/>
          <p:cNvSpPr txBox="1"/>
          <p:nvPr/>
        </p:nvSpPr>
        <p:spPr>
          <a:xfrm>
            <a:off x="4135120" y="122047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考试时间</a:t>
            </a:r>
            <a:endParaRPr lang="zh-CN" altLang="en-US" b="1" dirty="0">
              <a:latin typeface="黑体" panose="02010609060101010101" pitchFamily="49" charset="-122"/>
              <a:ea typeface="黑体" panose="02010609060101010101" pitchFamily="49" charset="-122"/>
            </a:endParaRPr>
          </a:p>
        </p:txBody>
      </p:sp>
      <p:sp>
        <p:nvSpPr>
          <p:cNvPr id="20" name="副标题 2"/>
          <p:cNvSpPr txBox="1"/>
          <p:nvPr/>
        </p:nvSpPr>
        <p:spPr>
          <a:xfrm>
            <a:off x="4135120" y="176022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altLang="zh-CN" b="1" dirty="0">
                <a:latin typeface="黑体" panose="02010609060101010101" pitchFamily="49" charset="-122"/>
                <a:ea typeface="黑体" panose="02010609060101010101" pitchFamily="49" charset="-122"/>
              </a:rPr>
              <a:t>90</a:t>
            </a:r>
            <a:r>
              <a:rPr lang="zh-CN" altLang="en-US" b="1" dirty="0">
                <a:latin typeface="黑体" panose="02010609060101010101" pitchFamily="49" charset="-122"/>
                <a:ea typeface="黑体" panose="02010609060101010101" pitchFamily="49" charset="-122"/>
              </a:rPr>
              <a:t>分钟</a:t>
            </a:r>
            <a:endParaRPr lang="zh-CN" altLang="en-US" b="1" dirty="0">
              <a:latin typeface="黑体" panose="02010609060101010101" pitchFamily="49" charset="-122"/>
              <a:ea typeface="黑体" panose="02010609060101010101" pitchFamily="49" charset="-122"/>
            </a:endParaRPr>
          </a:p>
        </p:txBody>
      </p:sp>
      <p:sp>
        <p:nvSpPr>
          <p:cNvPr id="21" name="副标题 2"/>
          <p:cNvSpPr txBox="1"/>
          <p:nvPr/>
        </p:nvSpPr>
        <p:spPr>
          <a:xfrm>
            <a:off x="4135120" y="2300605"/>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altLang="zh-CN" b="1" dirty="0">
                <a:latin typeface="黑体" panose="02010609060101010101" pitchFamily="49" charset="-122"/>
                <a:ea typeface="黑体" panose="02010609060101010101" pitchFamily="49" charset="-122"/>
              </a:rPr>
              <a:t>120</a:t>
            </a:r>
            <a:r>
              <a:rPr lang="zh-CN" altLang="en-US" b="1" dirty="0">
                <a:latin typeface="黑体" panose="02010609060101010101" pitchFamily="49" charset="-122"/>
                <a:ea typeface="黑体" panose="02010609060101010101" pitchFamily="49" charset="-122"/>
              </a:rPr>
              <a:t>分钟</a:t>
            </a:r>
            <a:endParaRPr lang="zh-CN" altLang="en-US" b="1" dirty="0">
              <a:latin typeface="黑体" panose="02010609060101010101" pitchFamily="49" charset="-122"/>
              <a:ea typeface="黑体" panose="02010609060101010101" pitchFamily="49" charset="-122"/>
            </a:endParaRPr>
          </a:p>
        </p:txBody>
      </p:sp>
      <p:sp>
        <p:nvSpPr>
          <p:cNvPr id="26" name="副标题 2"/>
          <p:cNvSpPr txBox="1"/>
          <p:nvPr/>
        </p:nvSpPr>
        <p:spPr>
          <a:xfrm>
            <a:off x="4135120" y="392049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考前提交</a:t>
            </a:r>
            <a:endParaRPr lang="zh-CN" altLang="en-US" b="1" dirty="0">
              <a:latin typeface="黑体" panose="02010609060101010101" pitchFamily="49" charset="-122"/>
              <a:ea typeface="黑体" panose="02010609060101010101" pitchFamily="49" charset="-122"/>
            </a:endParaRPr>
          </a:p>
        </p:txBody>
      </p:sp>
      <p:sp>
        <p:nvSpPr>
          <p:cNvPr id="27" name="副标题 2"/>
          <p:cNvSpPr txBox="1"/>
          <p:nvPr/>
        </p:nvSpPr>
        <p:spPr>
          <a:xfrm>
            <a:off x="4135120" y="5540375"/>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altLang="zh-CN" b="1" dirty="0">
                <a:latin typeface="黑体" panose="02010609060101010101" pitchFamily="49" charset="-122"/>
                <a:ea typeface="黑体" panose="02010609060101010101" pitchFamily="49" charset="-122"/>
              </a:rPr>
              <a:t>180</a:t>
            </a:r>
            <a:r>
              <a:rPr lang="zh-CN" altLang="en-US" b="1" dirty="0">
                <a:latin typeface="黑体" panose="02010609060101010101" pitchFamily="49" charset="-122"/>
                <a:ea typeface="黑体" panose="02010609060101010101" pitchFamily="49" charset="-122"/>
              </a:rPr>
              <a:t>分钟</a:t>
            </a:r>
            <a:endParaRPr lang="zh-CN" altLang="en-US" b="1" dirty="0">
              <a:latin typeface="黑体" panose="02010609060101010101" pitchFamily="49" charset="-122"/>
              <a:ea typeface="黑体" panose="02010609060101010101" pitchFamily="49" charset="-122"/>
            </a:endParaRPr>
          </a:p>
        </p:txBody>
      </p:sp>
      <p:sp>
        <p:nvSpPr>
          <p:cNvPr id="28" name="副标题 2"/>
          <p:cNvSpPr txBox="1"/>
          <p:nvPr/>
        </p:nvSpPr>
        <p:spPr>
          <a:xfrm>
            <a:off x="4135120" y="284099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altLang="zh-CN" b="1" dirty="0">
                <a:latin typeface="黑体" panose="02010609060101010101" pitchFamily="49" charset="-122"/>
                <a:ea typeface="黑体" panose="02010609060101010101" pitchFamily="49" charset="-122"/>
              </a:rPr>
              <a:t>90</a:t>
            </a:r>
            <a:r>
              <a:rPr lang="zh-CN" altLang="en-US" b="1" dirty="0">
                <a:latin typeface="黑体" panose="02010609060101010101" pitchFamily="49" charset="-122"/>
                <a:ea typeface="黑体" panose="02010609060101010101" pitchFamily="49" charset="-122"/>
              </a:rPr>
              <a:t>分钟</a:t>
            </a:r>
            <a:endParaRPr lang="zh-CN" altLang="en-US" b="1" dirty="0">
              <a:latin typeface="黑体" panose="02010609060101010101" pitchFamily="49" charset="-122"/>
              <a:ea typeface="黑体" panose="02010609060101010101" pitchFamily="49" charset="-122"/>
            </a:endParaRPr>
          </a:p>
        </p:txBody>
      </p:sp>
      <p:sp>
        <p:nvSpPr>
          <p:cNvPr id="29" name="副标题 2"/>
          <p:cNvSpPr txBox="1"/>
          <p:nvPr/>
        </p:nvSpPr>
        <p:spPr>
          <a:xfrm>
            <a:off x="4135120" y="3381375"/>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altLang="zh-CN" b="1" dirty="0">
                <a:latin typeface="黑体" panose="02010609060101010101" pitchFamily="49" charset="-122"/>
                <a:ea typeface="黑体" panose="02010609060101010101" pitchFamily="49" charset="-122"/>
              </a:rPr>
              <a:t>120</a:t>
            </a:r>
            <a:r>
              <a:rPr lang="zh-CN" altLang="en-US" b="1" dirty="0">
                <a:latin typeface="黑体" panose="02010609060101010101" pitchFamily="49" charset="-122"/>
                <a:ea typeface="黑体" panose="02010609060101010101" pitchFamily="49" charset="-122"/>
              </a:rPr>
              <a:t>分钟</a:t>
            </a:r>
            <a:endParaRPr lang="zh-CN" altLang="en-US" b="1" dirty="0">
              <a:latin typeface="黑体" panose="02010609060101010101" pitchFamily="49" charset="-122"/>
              <a:ea typeface="黑体" panose="02010609060101010101" pitchFamily="49" charset="-122"/>
            </a:endParaRPr>
          </a:p>
        </p:txBody>
      </p:sp>
      <p:sp>
        <p:nvSpPr>
          <p:cNvPr id="30" name="副标题 2"/>
          <p:cNvSpPr txBox="1"/>
          <p:nvPr/>
        </p:nvSpPr>
        <p:spPr>
          <a:xfrm>
            <a:off x="4135120" y="446024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altLang="zh-CN" b="1" dirty="0">
                <a:latin typeface="黑体" panose="02010609060101010101" pitchFamily="49" charset="-122"/>
                <a:ea typeface="黑体" panose="02010609060101010101" pitchFamily="49" charset="-122"/>
              </a:rPr>
              <a:t>90</a:t>
            </a:r>
            <a:r>
              <a:rPr lang="zh-CN" altLang="en-US" b="1" dirty="0">
                <a:latin typeface="黑体" panose="02010609060101010101" pitchFamily="49" charset="-122"/>
                <a:ea typeface="黑体" panose="02010609060101010101" pitchFamily="49" charset="-122"/>
              </a:rPr>
              <a:t>分钟</a:t>
            </a:r>
            <a:endParaRPr lang="zh-CN" altLang="en-US" b="1" dirty="0">
              <a:latin typeface="黑体" panose="02010609060101010101" pitchFamily="49" charset="-122"/>
              <a:ea typeface="黑体" panose="02010609060101010101" pitchFamily="49" charset="-122"/>
            </a:endParaRPr>
          </a:p>
        </p:txBody>
      </p:sp>
      <p:sp>
        <p:nvSpPr>
          <p:cNvPr id="31" name="副标题 2"/>
          <p:cNvSpPr txBox="1"/>
          <p:nvPr/>
        </p:nvSpPr>
        <p:spPr>
          <a:xfrm>
            <a:off x="4135120" y="5000625"/>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altLang="zh-CN" b="1" dirty="0">
                <a:latin typeface="黑体" panose="02010609060101010101" pitchFamily="49" charset="-122"/>
                <a:ea typeface="黑体" panose="02010609060101010101" pitchFamily="49" charset="-122"/>
              </a:rPr>
              <a:t>120</a:t>
            </a:r>
            <a:r>
              <a:rPr lang="zh-CN" altLang="en-US" b="1" dirty="0">
                <a:latin typeface="黑体" panose="02010609060101010101" pitchFamily="49" charset="-122"/>
                <a:ea typeface="黑体" panose="02010609060101010101" pitchFamily="49" charset="-122"/>
              </a:rPr>
              <a:t>分钟</a:t>
            </a:r>
            <a:endParaRPr lang="zh-CN" altLang="en-US" b="1" dirty="0">
              <a:latin typeface="黑体" panose="02010609060101010101" pitchFamily="49" charset="-122"/>
              <a:ea typeface="黑体" panose="02010609060101010101" pitchFamily="49" charset="-122"/>
            </a:endParaRPr>
          </a:p>
        </p:txBody>
      </p:sp>
      <p:sp>
        <p:nvSpPr>
          <p:cNvPr id="32" name="副标题 2"/>
          <p:cNvSpPr txBox="1"/>
          <p:nvPr/>
        </p:nvSpPr>
        <p:spPr>
          <a:xfrm>
            <a:off x="5575300" y="1220470"/>
            <a:ext cx="4140031" cy="540004"/>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考题类型</a:t>
            </a:r>
            <a:endParaRPr lang="zh-CN" altLang="en-US" b="1" dirty="0">
              <a:latin typeface="黑体" panose="02010609060101010101" pitchFamily="49" charset="-122"/>
              <a:ea typeface="黑体" panose="02010609060101010101" pitchFamily="49" charset="-122"/>
            </a:endParaRPr>
          </a:p>
        </p:txBody>
      </p:sp>
      <p:sp>
        <p:nvSpPr>
          <p:cNvPr id="33" name="副标题 2"/>
          <p:cNvSpPr txBox="1"/>
          <p:nvPr/>
        </p:nvSpPr>
        <p:spPr>
          <a:xfrm>
            <a:off x="5575300" y="1760220"/>
            <a:ext cx="4140031" cy="540004"/>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sz="2000" b="1" dirty="0">
                <a:latin typeface="黑体" panose="02010609060101010101" pitchFamily="49" charset="-122"/>
                <a:ea typeface="黑体" panose="02010609060101010101" pitchFamily="49" charset="-122"/>
              </a:rPr>
              <a:t>单选题、多选题、判断题</a:t>
            </a:r>
            <a:endParaRPr lang="zh-CN" sz="2000" b="1" dirty="0">
              <a:latin typeface="黑体" panose="02010609060101010101" pitchFamily="49" charset="-122"/>
              <a:ea typeface="黑体" panose="02010609060101010101" pitchFamily="49" charset="-122"/>
            </a:endParaRPr>
          </a:p>
        </p:txBody>
      </p:sp>
      <p:sp>
        <p:nvSpPr>
          <p:cNvPr id="34" name="副标题 2"/>
          <p:cNvSpPr txBox="1"/>
          <p:nvPr/>
        </p:nvSpPr>
        <p:spPr>
          <a:xfrm>
            <a:off x="5575300" y="2300605"/>
            <a:ext cx="4140031" cy="540004"/>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sz="2000" b="1" dirty="0">
                <a:latin typeface="黑体" panose="02010609060101010101" pitchFamily="49" charset="-122"/>
                <a:ea typeface="黑体" panose="02010609060101010101" pitchFamily="49" charset="-122"/>
              </a:rPr>
              <a:t>简答题、案例分析题、方案设计题</a:t>
            </a:r>
            <a:endParaRPr lang="zh-CN" sz="2000" b="1" dirty="0">
              <a:latin typeface="黑体" panose="02010609060101010101" pitchFamily="49" charset="-122"/>
              <a:ea typeface="黑体" panose="02010609060101010101" pitchFamily="49" charset="-122"/>
            </a:endParaRPr>
          </a:p>
        </p:txBody>
      </p:sp>
      <p:sp>
        <p:nvSpPr>
          <p:cNvPr id="35" name="副标题 2"/>
          <p:cNvSpPr txBox="1"/>
          <p:nvPr/>
        </p:nvSpPr>
        <p:spPr>
          <a:xfrm>
            <a:off x="5575300" y="3920490"/>
            <a:ext cx="4140031" cy="540004"/>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sz="2000" b="1" dirty="0">
                <a:latin typeface="黑体" panose="02010609060101010101" pitchFamily="49" charset="-122"/>
                <a:ea typeface="黑体" panose="02010609060101010101" pitchFamily="49" charset="-122"/>
              </a:rPr>
              <a:t>论文提交（</a:t>
            </a:r>
            <a:r>
              <a:rPr lang="zh-CN" altLang="zh-CN" sz="2000" b="1" dirty="0">
                <a:solidFill>
                  <a:srgbClr val="FF0000"/>
                </a:solidFill>
                <a:latin typeface="黑体" panose="02010609060101010101" pitchFamily="49" charset="-122"/>
                <a:ea typeface="黑体" panose="02010609060101010101" pitchFamily="49" charset="-122"/>
              </a:rPr>
              <a:t>注</a:t>
            </a:r>
            <a:r>
              <a:rPr lang="zh-CN" altLang="zh-CN" sz="2000" b="1" dirty="0">
                <a:latin typeface="黑体" panose="02010609060101010101" pitchFamily="49" charset="-122"/>
                <a:ea typeface="黑体" panose="02010609060101010101" pitchFamily="49" charset="-122"/>
              </a:rPr>
              <a:t>）</a:t>
            </a:r>
            <a:endParaRPr lang="zh-CN" altLang="zh-CN" sz="2000" b="1" dirty="0">
              <a:latin typeface="黑体" panose="02010609060101010101" pitchFamily="49" charset="-122"/>
              <a:ea typeface="黑体" panose="02010609060101010101" pitchFamily="49" charset="-122"/>
            </a:endParaRPr>
          </a:p>
        </p:txBody>
      </p:sp>
      <p:sp>
        <p:nvSpPr>
          <p:cNvPr id="36" name="副标题 2"/>
          <p:cNvSpPr txBox="1"/>
          <p:nvPr/>
        </p:nvSpPr>
        <p:spPr>
          <a:xfrm>
            <a:off x="5575300" y="5540375"/>
            <a:ext cx="4140031" cy="540004"/>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sz="2000" b="1" dirty="0">
                <a:latin typeface="黑体" panose="02010609060101010101" pitchFamily="49" charset="-122"/>
                <a:ea typeface="黑体" panose="02010609060101010101" pitchFamily="49" charset="-122"/>
              </a:rPr>
              <a:t>案例分析、项目评审、方案设计</a:t>
            </a:r>
            <a:endParaRPr lang="zh-CN" sz="2000" b="1" dirty="0">
              <a:latin typeface="黑体" panose="02010609060101010101" pitchFamily="49" charset="-122"/>
              <a:ea typeface="黑体" panose="02010609060101010101" pitchFamily="49" charset="-122"/>
            </a:endParaRPr>
          </a:p>
        </p:txBody>
      </p:sp>
      <p:sp>
        <p:nvSpPr>
          <p:cNvPr id="37" name="副标题 2"/>
          <p:cNvSpPr txBox="1"/>
          <p:nvPr/>
        </p:nvSpPr>
        <p:spPr>
          <a:xfrm>
            <a:off x="5575300" y="2840990"/>
            <a:ext cx="4140031" cy="540004"/>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sz="2000" b="1" dirty="0">
                <a:latin typeface="黑体" panose="02010609060101010101" pitchFamily="49" charset="-122"/>
                <a:ea typeface="黑体" panose="02010609060101010101" pitchFamily="49" charset="-122"/>
                <a:sym typeface="+mn-ea"/>
              </a:rPr>
              <a:t>单选题、多选题、判断题</a:t>
            </a:r>
            <a:endParaRPr lang="zh-CN" altLang="en-US" sz="2000" b="1" dirty="0">
              <a:latin typeface="黑体" panose="02010609060101010101" pitchFamily="49" charset="-122"/>
              <a:ea typeface="黑体" panose="02010609060101010101" pitchFamily="49" charset="-122"/>
            </a:endParaRPr>
          </a:p>
        </p:txBody>
      </p:sp>
      <p:sp>
        <p:nvSpPr>
          <p:cNvPr id="38" name="副标题 2"/>
          <p:cNvSpPr txBox="1"/>
          <p:nvPr/>
        </p:nvSpPr>
        <p:spPr>
          <a:xfrm>
            <a:off x="5575300" y="3381375"/>
            <a:ext cx="4140031" cy="540004"/>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sz="2000" b="1" dirty="0">
                <a:latin typeface="黑体" panose="02010609060101010101" pitchFamily="49" charset="-122"/>
                <a:ea typeface="黑体" panose="02010609060101010101" pitchFamily="49" charset="-122"/>
                <a:sym typeface="+mn-ea"/>
              </a:rPr>
              <a:t>简答题、案例分析题、方案设计题</a:t>
            </a:r>
            <a:endParaRPr lang="zh-CN" altLang="en-US" sz="2000" b="1" dirty="0">
              <a:latin typeface="黑体" panose="02010609060101010101" pitchFamily="49" charset="-122"/>
              <a:ea typeface="黑体" panose="02010609060101010101" pitchFamily="49" charset="-122"/>
            </a:endParaRPr>
          </a:p>
        </p:txBody>
      </p:sp>
      <p:sp>
        <p:nvSpPr>
          <p:cNvPr id="39" name="副标题 2"/>
          <p:cNvSpPr txBox="1"/>
          <p:nvPr/>
        </p:nvSpPr>
        <p:spPr>
          <a:xfrm>
            <a:off x="5575300" y="4460240"/>
            <a:ext cx="4140031" cy="540004"/>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sz="2000" b="1" dirty="0">
                <a:latin typeface="黑体" panose="02010609060101010101" pitchFamily="49" charset="-122"/>
                <a:ea typeface="黑体" panose="02010609060101010101" pitchFamily="49" charset="-122"/>
                <a:sym typeface="+mn-ea"/>
              </a:rPr>
              <a:t>单选题、多选题、判断题</a:t>
            </a:r>
            <a:endParaRPr lang="zh-CN" altLang="en-US" sz="2000" b="1" dirty="0">
              <a:latin typeface="黑体" panose="02010609060101010101" pitchFamily="49" charset="-122"/>
              <a:ea typeface="黑体" panose="02010609060101010101" pitchFamily="49" charset="-122"/>
            </a:endParaRPr>
          </a:p>
        </p:txBody>
      </p:sp>
      <p:sp>
        <p:nvSpPr>
          <p:cNvPr id="40" name="副标题 2"/>
          <p:cNvSpPr txBox="1"/>
          <p:nvPr/>
        </p:nvSpPr>
        <p:spPr>
          <a:xfrm>
            <a:off x="5575300" y="5000625"/>
            <a:ext cx="4140031" cy="540004"/>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sz="2000" b="1" dirty="0">
                <a:latin typeface="黑体" panose="02010609060101010101" pitchFamily="49" charset="-122"/>
                <a:ea typeface="黑体" panose="02010609060101010101" pitchFamily="49" charset="-122"/>
                <a:sym typeface="+mn-ea"/>
              </a:rPr>
              <a:t>简答题、案例分析题、方案设计题</a:t>
            </a:r>
            <a:endParaRPr lang="zh-CN" altLang="en-US" sz="2000" b="1" dirty="0">
              <a:latin typeface="黑体" panose="02010609060101010101" pitchFamily="49" charset="-122"/>
              <a:ea typeface="黑体" panose="02010609060101010101" pitchFamily="49" charset="-122"/>
            </a:endParaRPr>
          </a:p>
        </p:txBody>
      </p:sp>
      <p:sp>
        <p:nvSpPr>
          <p:cNvPr id="41" name="副标题 2"/>
          <p:cNvSpPr txBox="1"/>
          <p:nvPr/>
        </p:nvSpPr>
        <p:spPr>
          <a:xfrm>
            <a:off x="9715500" y="1220470"/>
            <a:ext cx="2097405"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能力侧重点</a:t>
            </a:r>
            <a:endParaRPr lang="zh-CN" altLang="en-US" b="1" dirty="0">
              <a:latin typeface="黑体" panose="02010609060101010101" pitchFamily="49" charset="-122"/>
              <a:ea typeface="黑体" panose="02010609060101010101" pitchFamily="49" charset="-122"/>
            </a:endParaRPr>
          </a:p>
        </p:txBody>
      </p:sp>
      <p:sp>
        <p:nvSpPr>
          <p:cNvPr id="42" name="副标题 2"/>
          <p:cNvSpPr txBox="1"/>
          <p:nvPr/>
        </p:nvSpPr>
        <p:spPr>
          <a:xfrm>
            <a:off x="9715500" y="1760220"/>
            <a:ext cx="2097405" cy="1080008"/>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solidFill>
                  <a:schemeClr val="tx1"/>
                </a:solidFill>
                <a:uFillTx/>
                <a:latin typeface="黑体" panose="02010609060101010101" pitchFamily="49" charset="-122"/>
                <a:ea typeface="黑体" panose="02010609060101010101" pitchFamily="49" charset="-122"/>
              </a:rPr>
              <a:t>收集、整理和</a:t>
            </a:r>
            <a:endParaRPr lang="zh-CN" altLang="zh-CN" b="1" dirty="0">
              <a:solidFill>
                <a:schemeClr val="tx1"/>
              </a:solidFill>
              <a:uFillTx/>
              <a:latin typeface="黑体" panose="02010609060101010101" pitchFamily="49" charset="-122"/>
              <a:ea typeface="黑体" panose="02010609060101010101" pitchFamily="49" charset="-122"/>
            </a:endParaRPr>
          </a:p>
          <a:p>
            <a:pPr algn="ctr" fontAlgn="auto">
              <a:lnSpc>
                <a:spcPct val="120000"/>
              </a:lnSpc>
              <a:spcBef>
                <a:spcPts val="0"/>
              </a:spcBef>
              <a:buNone/>
            </a:pPr>
            <a:r>
              <a:rPr lang="zh-CN" altLang="zh-CN" b="1" dirty="0">
                <a:solidFill>
                  <a:schemeClr val="tx1"/>
                </a:solidFill>
                <a:uFillTx/>
                <a:latin typeface="黑体" panose="02010609060101010101" pitchFamily="49" charset="-122"/>
                <a:ea typeface="黑体" panose="02010609060101010101" pitchFamily="49" charset="-122"/>
              </a:rPr>
              <a:t>基础性工作</a:t>
            </a:r>
            <a:endParaRPr lang="zh-CN" altLang="zh-CN" b="1" dirty="0">
              <a:solidFill>
                <a:schemeClr val="tx1"/>
              </a:solidFill>
              <a:uFillTx/>
              <a:latin typeface="黑体" panose="02010609060101010101" pitchFamily="49" charset="-122"/>
              <a:ea typeface="黑体" panose="02010609060101010101" pitchFamily="49" charset="-122"/>
            </a:endParaRPr>
          </a:p>
        </p:txBody>
      </p:sp>
      <p:sp>
        <p:nvSpPr>
          <p:cNvPr id="43" name="副标题 2"/>
          <p:cNvSpPr txBox="1"/>
          <p:nvPr/>
        </p:nvSpPr>
        <p:spPr>
          <a:xfrm>
            <a:off x="9715500" y="2840355"/>
            <a:ext cx="2097405" cy="1620012"/>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ctr">
              <a:lnSpc>
                <a:spcPct val="120000"/>
              </a:lnSpc>
              <a:spcBef>
                <a:spcPts val="0"/>
              </a:spcBef>
              <a:buNone/>
            </a:pPr>
            <a:r>
              <a:rPr lang="zh-CN" altLang="zh-CN" b="1" dirty="0">
                <a:latin typeface="黑体" panose="02010609060101010101" pitchFamily="49" charset="-122"/>
                <a:ea typeface="黑体" panose="02010609060101010101" pitchFamily="49" charset="-122"/>
              </a:rPr>
              <a:t>实施</a:t>
            </a:r>
            <a:endParaRPr lang="zh-CN" altLang="zh-CN" b="1" dirty="0">
              <a:latin typeface="黑体" panose="02010609060101010101" pitchFamily="49" charset="-122"/>
              <a:ea typeface="黑体" panose="02010609060101010101" pitchFamily="49" charset="-122"/>
            </a:endParaRPr>
          </a:p>
          <a:p>
            <a:pPr algn="ctr" fontAlgn="ctr">
              <a:lnSpc>
                <a:spcPct val="120000"/>
              </a:lnSpc>
              <a:spcBef>
                <a:spcPts val="0"/>
              </a:spcBef>
              <a:buNone/>
            </a:pPr>
            <a:r>
              <a:rPr lang="zh-CN" altLang="en-US" b="1" dirty="0">
                <a:latin typeface="黑体" panose="02010609060101010101" pitchFamily="49" charset="-122"/>
                <a:ea typeface="黑体" panose="02010609060101010101" pitchFamily="49" charset="-122"/>
              </a:rPr>
              <a:t>管理</a:t>
            </a:r>
            <a:endParaRPr lang="zh-CN" altLang="en-US" b="1" dirty="0">
              <a:latin typeface="黑体" panose="02010609060101010101" pitchFamily="49" charset="-122"/>
              <a:ea typeface="黑体" panose="02010609060101010101" pitchFamily="49" charset="-122"/>
            </a:endParaRPr>
          </a:p>
          <a:p>
            <a:pPr algn="ctr" fontAlgn="ctr">
              <a:lnSpc>
                <a:spcPct val="120000"/>
              </a:lnSpc>
              <a:spcBef>
                <a:spcPts val="0"/>
              </a:spcBef>
              <a:buNone/>
            </a:pPr>
            <a:r>
              <a:rPr lang="zh-CN" altLang="en-US" b="1" dirty="0">
                <a:latin typeface="黑体" panose="02010609060101010101" pitchFamily="49" charset="-122"/>
                <a:ea typeface="黑体" panose="02010609060101010101" pitchFamily="49" charset="-122"/>
              </a:rPr>
              <a:t>代理</a:t>
            </a:r>
            <a:endParaRPr lang="zh-CN" altLang="en-US" b="1" dirty="0">
              <a:latin typeface="黑体" panose="02010609060101010101" pitchFamily="49" charset="-122"/>
              <a:ea typeface="黑体" panose="02010609060101010101" pitchFamily="49" charset="-122"/>
            </a:endParaRPr>
          </a:p>
        </p:txBody>
      </p:sp>
      <p:sp>
        <p:nvSpPr>
          <p:cNvPr id="44" name="副标题 2"/>
          <p:cNvSpPr txBox="1"/>
          <p:nvPr/>
        </p:nvSpPr>
        <p:spPr>
          <a:xfrm>
            <a:off x="9715500" y="4460240"/>
            <a:ext cx="2097405" cy="1620012"/>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ctr" fontAlgn="ctr">
              <a:lnSpc>
                <a:spcPct val="120000"/>
              </a:lnSpc>
              <a:spcBef>
                <a:spcPts val="0"/>
              </a:spcBef>
            </a:pPr>
            <a:r>
              <a:rPr lang="zh-CN" altLang="zh-CN" b="1" dirty="0">
                <a:latin typeface="黑体" panose="02010609060101010101" pitchFamily="49" charset="-122"/>
                <a:ea typeface="黑体" panose="02010609060101010101" pitchFamily="49" charset="-122"/>
                <a:sym typeface="+mn-ea"/>
              </a:rPr>
              <a:t>制定、设计</a:t>
            </a:r>
            <a:endParaRPr lang="zh-CN" altLang="zh-CN" b="1" dirty="0">
              <a:latin typeface="黑体" panose="02010609060101010101" pitchFamily="49" charset="-122"/>
              <a:ea typeface="黑体" panose="02010609060101010101" pitchFamily="49" charset="-122"/>
              <a:sym typeface="+mn-ea"/>
            </a:endParaRPr>
          </a:p>
          <a:p>
            <a:pPr lvl="0" algn="ctr" fontAlgn="ctr">
              <a:lnSpc>
                <a:spcPct val="120000"/>
              </a:lnSpc>
              <a:spcBef>
                <a:spcPts val="0"/>
              </a:spcBef>
            </a:pPr>
            <a:r>
              <a:rPr lang="zh-CN" altLang="zh-CN" b="1" dirty="0">
                <a:latin typeface="黑体" panose="02010609060101010101" pitchFamily="49" charset="-122"/>
                <a:ea typeface="黑体" panose="02010609060101010101" pitchFamily="49" charset="-122"/>
                <a:sym typeface="+mn-ea"/>
              </a:rPr>
              <a:t>评估、审定</a:t>
            </a:r>
            <a:endParaRPr lang="zh-CN" altLang="zh-CN" b="1" dirty="0">
              <a:latin typeface="黑体" panose="02010609060101010101" pitchFamily="49" charset="-122"/>
              <a:ea typeface="黑体" panose="02010609060101010101" pitchFamily="49" charset="-122"/>
              <a:sym typeface="+mn-ea"/>
            </a:endParaRPr>
          </a:p>
          <a:p>
            <a:pPr lvl="0" algn="ctr" fontAlgn="ctr">
              <a:lnSpc>
                <a:spcPct val="120000"/>
              </a:lnSpc>
              <a:spcBef>
                <a:spcPts val="0"/>
              </a:spcBef>
            </a:pPr>
            <a:r>
              <a:rPr lang="zh-CN" altLang="zh-CN" b="1" dirty="0">
                <a:latin typeface="黑体" panose="02010609060101010101" pitchFamily="49" charset="-122"/>
                <a:ea typeface="黑体" panose="02010609060101010101" pitchFamily="49" charset="-122"/>
                <a:sym typeface="+mn-ea"/>
              </a:rPr>
              <a:t>预防</a:t>
            </a:r>
            <a:endParaRPr lang="zh-CN" altLang="zh-CN" b="1" dirty="0">
              <a:latin typeface="黑体" panose="02010609060101010101" pitchFamily="49" charset="-122"/>
              <a:ea typeface="黑体" panose="02010609060101010101" pitchFamily="49" charset="-122"/>
              <a:sym typeface="+mn-ea"/>
            </a:endParaRPr>
          </a:p>
        </p:txBody>
      </p:sp>
      <p:sp>
        <p:nvSpPr>
          <p:cNvPr id="10" name="TextBox 3"/>
          <p:cNvSpPr txBox="1"/>
          <p:nvPr userDrawn="1"/>
        </p:nvSpPr>
        <p:spPr>
          <a:xfrm>
            <a:off x="829310" y="404495"/>
            <a:ext cx="2022475" cy="521970"/>
          </a:xfrm>
          <a:prstGeom prst="rect">
            <a:avLst/>
          </a:prstGeom>
          <a:noFill/>
        </p:spPr>
        <p:txBody>
          <a:bodyPr wrap="square">
            <a:spAutoFit/>
          </a:bodyPr>
          <a:p>
            <a:pPr algn="l">
              <a:defRPr/>
            </a:pPr>
            <a:r>
              <a:rPr lang="zh-CN" altLang="en-US" sz="2800" b="1" dirty="0" smtClean="0">
                <a:solidFill>
                  <a:srgbClr val="666666"/>
                </a:solidFill>
                <a:latin typeface="微软雅黑" panose="020B0503020204020204" pitchFamily="34" charset="-122"/>
                <a:ea typeface="微软雅黑" panose="020B0503020204020204" pitchFamily="34" charset="-122"/>
              </a:rPr>
              <a:t>题型分析</a:t>
            </a:r>
            <a:endParaRPr lang="zh-CN" altLang="en-US" sz="2800" b="1" dirty="0">
              <a:solidFill>
                <a:srgbClr val="666666"/>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userDrawn="1"/>
        </p:nvSpPr>
        <p:spPr>
          <a:xfrm>
            <a:off x="-18415" y="1176655"/>
            <a:ext cx="529780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第二单元   用人单位劳动标准的内容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 name="矩形 1"/>
          <p:cNvSpPr/>
          <p:nvPr userDrawn="1"/>
        </p:nvSpPr>
        <p:spPr>
          <a:xfrm>
            <a:off x="405130" y="1754505"/>
            <a:ext cx="5154930"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三、劳动定员定额标准的主要内容       </a:t>
            </a:r>
            <a:r>
              <a:rPr lang="en-US" altLang="zh-CN" sz="2000">
                <a:solidFill>
                  <a:schemeClr val="bg1"/>
                </a:solidFill>
                <a:latin typeface="微软雅黑" panose="020B0503020204020204" pitchFamily="34" charset="-122"/>
                <a:ea typeface="微软雅黑" panose="020B0503020204020204" pitchFamily="34" charset="-122"/>
              </a:rPr>
              <a:t>P15</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3" name="矩形 2"/>
          <p:cNvSpPr/>
          <p:nvPr userDrawn="1"/>
        </p:nvSpPr>
        <p:spPr>
          <a:xfrm>
            <a:off x="5559425" y="1176655"/>
            <a:ext cx="1534160"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理论知识</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8495" y="2480310"/>
            <a:ext cx="2700020" cy="756006"/>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（一）劳动定员定额的概念</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17" name="矩形 16"/>
          <p:cNvSpPr/>
          <p:nvPr userDrawn="1"/>
        </p:nvSpPr>
        <p:spPr>
          <a:xfrm>
            <a:off x="658495" y="3317240"/>
            <a:ext cx="2700020" cy="756006"/>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（二）用人单位劳动定员定额标准的制定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5" name="矩形 4"/>
          <p:cNvSpPr>
            <a:spLocks noChangeArrowheads="1"/>
          </p:cNvSpPr>
          <p:nvPr/>
        </p:nvSpPr>
        <p:spPr bwMode="auto">
          <a:xfrm>
            <a:off x="3690620" y="2408555"/>
            <a:ext cx="7672705" cy="1152008"/>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劳动定额，</a:t>
            </a:r>
            <a:r>
              <a:rPr lang="zh-CN" altLang="en-US" b="1" u="sng">
                <a:solidFill>
                  <a:srgbClr val="C00000"/>
                </a:solidFill>
                <a:latin typeface="微软雅黑" panose="020B0503020204020204" pitchFamily="34" charset="-122"/>
                <a:ea typeface="微软雅黑" panose="020B0503020204020204" pitchFamily="34" charset="-122"/>
                <a:sym typeface="+mn-ea"/>
              </a:rPr>
              <a:t>通常是指在一定的生产及技术和组织条件下，为生产一定量合格产品或完成一定量工作所预先规定的劳动消耗量标准，或是在单位时间内完成预先规定的合格产品的数量</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劳动定额定员标准，就用人单位角度而言，</a:t>
            </a:r>
            <a:r>
              <a:rPr lang="zh-CN" altLang="en-US" b="1" u="sng">
                <a:solidFill>
                  <a:srgbClr val="C00000"/>
                </a:solidFill>
                <a:latin typeface="微软雅黑" panose="020B0503020204020204" pitchFamily="34" charset="-122"/>
                <a:ea typeface="微软雅黑" panose="020B0503020204020204" pitchFamily="34" charset="-122"/>
                <a:sym typeface="+mn-ea"/>
              </a:rPr>
              <a:t>与其经济效益密切</a:t>
            </a:r>
            <a:r>
              <a:rPr lang="zh-CN" altLang="en-US">
                <a:solidFill>
                  <a:srgbClr val="C00000"/>
                </a:solidFill>
                <a:latin typeface="微软雅黑" panose="020B0503020204020204" pitchFamily="34" charset="-122"/>
                <a:ea typeface="微软雅黑" panose="020B0503020204020204" pitchFamily="34" charset="-122"/>
                <a:sym typeface="+mn-ea"/>
              </a:rPr>
              <a:t>相关。</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4" name="矩形 3"/>
          <p:cNvSpPr>
            <a:spLocks noChangeArrowheads="1"/>
          </p:cNvSpPr>
          <p:nvPr/>
        </p:nvSpPr>
        <p:spPr bwMode="auto">
          <a:xfrm>
            <a:off x="260985" y="4145280"/>
            <a:ext cx="6319520" cy="2376018"/>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第一步，对</a:t>
            </a:r>
            <a:r>
              <a:rPr lang="zh-CN" altLang="en-US" b="1" u="sng">
                <a:solidFill>
                  <a:srgbClr val="C00000"/>
                </a:solidFill>
                <a:latin typeface="微软雅黑" panose="020B0503020204020204" pitchFamily="34" charset="-122"/>
                <a:ea typeface="微软雅黑" panose="020B0503020204020204" pitchFamily="34" charset="-122"/>
                <a:sym typeface="+mn-ea"/>
              </a:rPr>
              <a:t>生产工艺、设备、工种岗位设置、劳动定员定额制定和完成情况以及岗位基本情况</a:t>
            </a:r>
            <a:r>
              <a:rPr lang="zh-CN" altLang="en-US">
                <a:solidFill>
                  <a:srgbClr val="C00000"/>
                </a:solidFill>
                <a:latin typeface="微软雅黑" panose="020B0503020204020204" pitchFamily="34" charset="-122"/>
                <a:ea typeface="微软雅黑" panose="020B0503020204020204" pitchFamily="34" charset="-122"/>
                <a:sym typeface="+mn-ea"/>
              </a:rPr>
              <a:t>等进行全面调查。</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第二步，进行</a:t>
            </a:r>
            <a:r>
              <a:rPr lang="zh-CN" altLang="en-US" b="1" u="sng">
                <a:solidFill>
                  <a:srgbClr val="C00000"/>
                </a:solidFill>
                <a:latin typeface="微软雅黑" panose="020B0503020204020204" pitchFamily="34" charset="-122"/>
                <a:ea typeface="微软雅黑" panose="020B0503020204020204" pitchFamily="34" charset="-122"/>
                <a:sym typeface="+mn-ea"/>
              </a:rPr>
              <a:t>岗位劳动技术测定</a:t>
            </a:r>
            <a:r>
              <a:rPr lang="zh-CN" altLang="en-US">
                <a:solidFill>
                  <a:srgbClr val="C00000"/>
                </a:solidFill>
                <a:latin typeface="微软雅黑" panose="020B0503020204020204" pitchFamily="34" charset="-122"/>
                <a:ea typeface="微软雅黑" panose="020B0503020204020204" pitchFamily="34" charset="-122"/>
                <a:sym typeface="+mn-ea"/>
              </a:rPr>
              <a:t>，取得制定劳动定员定额标准所必需的</a:t>
            </a:r>
            <a:r>
              <a:rPr lang="zh-CN" altLang="en-US" b="1" u="sng">
                <a:solidFill>
                  <a:srgbClr val="C00000"/>
                </a:solidFill>
                <a:latin typeface="微软雅黑" panose="020B0503020204020204" pitchFamily="34" charset="-122"/>
                <a:ea typeface="微软雅黑" panose="020B0503020204020204" pitchFamily="34" charset="-122"/>
                <a:sym typeface="+mn-ea"/>
              </a:rPr>
              <a:t>劳动时间、劳动强度、劳动环境</a:t>
            </a:r>
            <a:r>
              <a:rPr lang="zh-CN" altLang="en-US">
                <a:solidFill>
                  <a:srgbClr val="C00000"/>
                </a:solidFill>
                <a:latin typeface="微软雅黑" panose="020B0503020204020204" pitchFamily="34" charset="-122"/>
                <a:ea typeface="微软雅黑" panose="020B0503020204020204" pitchFamily="34" charset="-122"/>
                <a:sym typeface="+mn-ea"/>
              </a:rPr>
              <a:t>等技术数据。</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第三步，根据技术测定所取得的数据，结合岗位调查资料及历史资料的统计分析，应用工作研究的方法，对</a:t>
            </a:r>
            <a:r>
              <a:rPr lang="zh-CN" altLang="en-US" b="1" u="sng">
                <a:solidFill>
                  <a:srgbClr val="C00000"/>
                </a:solidFill>
                <a:latin typeface="微软雅黑" panose="020B0503020204020204" pitchFamily="34" charset="-122"/>
                <a:ea typeface="微软雅黑" panose="020B0503020204020204" pitchFamily="34" charset="-122"/>
                <a:sym typeface="+mn-ea"/>
              </a:rPr>
              <a:t>生产作业组织、操作动作及动作完成时间</a:t>
            </a:r>
            <a:r>
              <a:rPr lang="zh-CN" altLang="en-US">
                <a:solidFill>
                  <a:srgbClr val="C00000"/>
                </a:solidFill>
                <a:latin typeface="微软雅黑" panose="020B0503020204020204" pitchFamily="34" charset="-122"/>
                <a:ea typeface="微软雅黑" panose="020B0503020204020204" pitchFamily="34" charset="-122"/>
                <a:sym typeface="+mn-ea"/>
              </a:rPr>
              <a:t>等进行分析研究，提出</a:t>
            </a:r>
            <a:r>
              <a:rPr lang="zh-CN" altLang="en-US" b="1" u="sng">
                <a:solidFill>
                  <a:srgbClr val="C00000"/>
                </a:solidFill>
                <a:latin typeface="微软雅黑" panose="020B0503020204020204" pitchFamily="34" charset="-122"/>
                <a:ea typeface="微软雅黑" panose="020B0503020204020204" pitchFamily="34" charset="-122"/>
                <a:sym typeface="+mn-ea"/>
              </a:rPr>
              <a:t>优化和改进措施</a:t>
            </a:r>
            <a:r>
              <a:rPr lang="zh-CN" altLang="en-US">
                <a:solidFill>
                  <a:srgbClr val="C00000"/>
                </a:solidFill>
                <a:latin typeface="微软雅黑" panose="020B0503020204020204" pitchFamily="34" charset="-122"/>
                <a:ea typeface="微软雅黑" panose="020B0503020204020204" pitchFamily="34" charset="-122"/>
                <a:sym typeface="+mn-ea"/>
              </a:rPr>
              <a:t>，并对测定的数据进行必要的</a:t>
            </a:r>
            <a:r>
              <a:rPr lang="zh-CN" altLang="en-US" b="1" u="sng">
                <a:solidFill>
                  <a:srgbClr val="C00000"/>
                </a:solidFill>
                <a:latin typeface="微软雅黑" panose="020B0503020204020204" pitchFamily="34" charset="-122"/>
                <a:ea typeface="微软雅黑" panose="020B0503020204020204" pitchFamily="34" charset="-122"/>
                <a:sym typeface="+mn-ea"/>
              </a:rPr>
              <a:t>调整和修正</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7" name="矩形 6"/>
          <p:cNvSpPr>
            <a:spLocks noChangeArrowheads="1"/>
          </p:cNvSpPr>
          <p:nvPr/>
        </p:nvSpPr>
        <p:spPr bwMode="auto">
          <a:xfrm>
            <a:off x="6715760" y="3893185"/>
            <a:ext cx="5364040" cy="2628019"/>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第四步，</a:t>
            </a:r>
            <a:r>
              <a:rPr lang="zh-CN" altLang="en-US" b="1" u="sng">
                <a:solidFill>
                  <a:srgbClr val="C00000"/>
                </a:solidFill>
                <a:latin typeface="微软雅黑" panose="020B0503020204020204" pitchFamily="34" charset="-122"/>
                <a:ea typeface="微软雅黑" panose="020B0503020204020204" pitchFamily="34" charset="-122"/>
                <a:sym typeface="+mn-ea"/>
              </a:rPr>
              <a:t>应用</a:t>
            </a:r>
            <a:r>
              <a:rPr lang="zh-CN" altLang="en-US">
                <a:solidFill>
                  <a:srgbClr val="C00000"/>
                </a:solidFill>
                <a:latin typeface="微软雅黑" panose="020B0503020204020204" pitchFamily="34" charset="-122"/>
                <a:ea typeface="微软雅黑" panose="020B0503020204020204" pitchFamily="34" charset="-122"/>
                <a:sym typeface="+mn-ea"/>
              </a:rPr>
              <a:t>各岗位经调整修正后的技术</a:t>
            </a:r>
            <a:r>
              <a:rPr lang="zh-CN" altLang="en-US" b="1" u="sng">
                <a:solidFill>
                  <a:srgbClr val="C00000"/>
                </a:solidFill>
                <a:latin typeface="微软雅黑" panose="020B0503020204020204" pitchFamily="34" charset="-122"/>
                <a:ea typeface="微软雅黑" panose="020B0503020204020204" pitchFamily="34" charset="-122"/>
                <a:sym typeface="+mn-ea"/>
              </a:rPr>
              <a:t>数据</a:t>
            </a:r>
            <a:r>
              <a:rPr lang="zh-CN" altLang="en-US">
                <a:solidFill>
                  <a:srgbClr val="C00000"/>
                </a:solidFill>
                <a:latin typeface="微软雅黑" panose="020B0503020204020204" pitchFamily="34" charset="-122"/>
                <a:ea typeface="微软雅黑" panose="020B0503020204020204" pitchFamily="34" charset="-122"/>
                <a:sym typeface="+mn-ea"/>
              </a:rPr>
              <a:t>，根据劳动宽放时间及定员定额计算公式，</a:t>
            </a:r>
            <a:r>
              <a:rPr lang="zh-CN" altLang="en-US" b="1" u="sng">
                <a:solidFill>
                  <a:srgbClr val="C00000"/>
                </a:solidFill>
                <a:latin typeface="微软雅黑" panose="020B0503020204020204" pitchFamily="34" charset="-122"/>
                <a:ea typeface="微软雅黑" panose="020B0503020204020204" pitchFamily="34" charset="-122"/>
                <a:sym typeface="+mn-ea"/>
              </a:rPr>
              <a:t>计算</a:t>
            </a:r>
            <a:r>
              <a:rPr lang="zh-CN" altLang="en-US">
                <a:solidFill>
                  <a:srgbClr val="C00000"/>
                </a:solidFill>
                <a:latin typeface="微软雅黑" panose="020B0503020204020204" pitchFamily="34" charset="-122"/>
                <a:ea typeface="微软雅黑" panose="020B0503020204020204" pitchFamily="34" charset="-122"/>
                <a:sym typeface="+mn-ea"/>
              </a:rPr>
              <a:t>各岗位在工作时间内可以达到的作业时间标准及完成所规定工作量的理论定员</a:t>
            </a:r>
            <a:r>
              <a:rPr lang="zh-CN" altLang="en-US" b="1" u="sng">
                <a:solidFill>
                  <a:srgbClr val="C00000"/>
                </a:solidFill>
                <a:latin typeface="微软雅黑" panose="020B0503020204020204" pitchFamily="34" charset="-122"/>
                <a:ea typeface="微软雅黑" panose="020B0503020204020204" pitchFamily="34" charset="-122"/>
                <a:sym typeface="+mn-ea"/>
              </a:rPr>
              <a:t>定额数量值</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第五步，结合生产、计划、工艺、安全及劳动组织等方面的要求，对计算得出的定员定额数据</a:t>
            </a:r>
            <a:r>
              <a:rPr lang="zh-CN" altLang="en-US" b="1" u="sng">
                <a:solidFill>
                  <a:srgbClr val="C00000"/>
                </a:solidFill>
                <a:latin typeface="微软雅黑" panose="020B0503020204020204" pitchFamily="34" charset="-122"/>
                <a:ea typeface="微软雅黑" panose="020B0503020204020204" pitchFamily="34" charset="-122"/>
                <a:sym typeface="+mn-ea"/>
              </a:rPr>
              <a:t>进行</a:t>
            </a:r>
            <a:r>
              <a:rPr lang="zh-CN" altLang="en-US">
                <a:solidFill>
                  <a:srgbClr val="C00000"/>
                </a:solidFill>
                <a:latin typeface="微软雅黑" panose="020B0503020204020204" pitchFamily="34" charset="-122"/>
                <a:ea typeface="微软雅黑" panose="020B0503020204020204" pitchFamily="34" charset="-122"/>
                <a:sym typeface="+mn-ea"/>
              </a:rPr>
              <a:t>必要的</a:t>
            </a:r>
            <a:r>
              <a:rPr lang="zh-CN" altLang="en-US" b="1" u="sng">
                <a:solidFill>
                  <a:srgbClr val="C00000"/>
                </a:solidFill>
                <a:latin typeface="微软雅黑" panose="020B0503020204020204" pitchFamily="34" charset="-122"/>
                <a:ea typeface="微软雅黑" panose="020B0503020204020204" pitchFamily="34" charset="-122"/>
                <a:sym typeface="+mn-ea"/>
              </a:rPr>
              <a:t>调整</a:t>
            </a:r>
            <a:r>
              <a:rPr lang="zh-CN" altLang="en-US">
                <a:solidFill>
                  <a:srgbClr val="C00000"/>
                </a:solidFill>
                <a:latin typeface="微软雅黑" panose="020B0503020204020204" pitchFamily="34" charset="-122"/>
                <a:ea typeface="微软雅黑" panose="020B0503020204020204" pitchFamily="34" charset="-122"/>
                <a:sym typeface="+mn-ea"/>
              </a:rPr>
              <a:t>，</a:t>
            </a:r>
            <a:r>
              <a:rPr lang="zh-CN" altLang="en-US" b="1" u="sng">
                <a:solidFill>
                  <a:srgbClr val="C00000"/>
                </a:solidFill>
                <a:latin typeface="微软雅黑" panose="020B0503020204020204" pitchFamily="34" charset="-122"/>
                <a:ea typeface="微软雅黑" panose="020B0503020204020204" pitchFamily="34" charset="-122"/>
                <a:sym typeface="+mn-ea"/>
              </a:rPr>
              <a:t>确定</a:t>
            </a:r>
            <a:r>
              <a:rPr lang="zh-CN" altLang="en-US">
                <a:solidFill>
                  <a:srgbClr val="C00000"/>
                </a:solidFill>
                <a:latin typeface="微软雅黑" panose="020B0503020204020204" pitchFamily="34" charset="-122"/>
                <a:ea typeface="微软雅黑" panose="020B0503020204020204" pitchFamily="34" charset="-122"/>
                <a:sym typeface="+mn-ea"/>
              </a:rPr>
              <a:t>合理的劳动</a:t>
            </a:r>
            <a:r>
              <a:rPr lang="zh-CN" altLang="en-US" b="1" u="sng">
                <a:solidFill>
                  <a:srgbClr val="C00000"/>
                </a:solidFill>
                <a:latin typeface="微软雅黑" panose="020B0503020204020204" pitchFamily="34" charset="-122"/>
                <a:ea typeface="微软雅黑" panose="020B0503020204020204" pitchFamily="34" charset="-122"/>
                <a:sym typeface="+mn-ea"/>
              </a:rPr>
              <a:t>定员定额标准</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第六步，</a:t>
            </a:r>
            <a:r>
              <a:rPr lang="zh-CN" altLang="en-US" b="1" u="sng">
                <a:solidFill>
                  <a:srgbClr val="C00000"/>
                </a:solidFill>
                <a:latin typeface="微软雅黑" panose="020B0503020204020204" pitchFamily="34" charset="-122"/>
                <a:ea typeface="微软雅黑" panose="020B0503020204020204" pitchFamily="34" charset="-122"/>
                <a:sym typeface="+mn-ea"/>
              </a:rPr>
              <a:t>组织审定标准</a:t>
            </a:r>
            <a:r>
              <a:rPr lang="zh-CN" altLang="en-US">
                <a:solidFill>
                  <a:srgbClr val="C00000"/>
                </a:solidFill>
                <a:latin typeface="微软雅黑" panose="020B0503020204020204" pitchFamily="34" charset="-122"/>
                <a:ea typeface="微软雅黑" panose="020B0503020204020204" pitchFamily="34" charset="-122"/>
                <a:sym typeface="+mn-ea"/>
              </a:rPr>
              <a:t>，平衡审定各标准的表现形式、内容及标准水平，</a:t>
            </a:r>
            <a:r>
              <a:rPr lang="zh-CN" altLang="en-US" b="1" u="sng">
                <a:solidFill>
                  <a:srgbClr val="C00000"/>
                </a:solidFill>
                <a:latin typeface="微软雅黑" panose="020B0503020204020204" pitchFamily="34" charset="-122"/>
                <a:ea typeface="微软雅黑" panose="020B0503020204020204" pitchFamily="34" charset="-122"/>
                <a:sym typeface="+mn-ea"/>
              </a:rPr>
              <a:t>确定劳动定员定额标准</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6" name="矩形 5"/>
          <p:cNvSpPr/>
          <p:nvPr userDrawn="1"/>
        </p:nvSpPr>
        <p:spPr>
          <a:xfrm>
            <a:off x="6133465" y="1772285"/>
            <a:ext cx="1534160" cy="504190"/>
          </a:xfrm>
          <a:prstGeom prst="rect">
            <a:avLst/>
          </a:prstGeom>
          <a:solidFill>
            <a:srgbClr val="9C393E"/>
          </a:solidFill>
          <a:ln>
            <a:noFill/>
          </a:ln>
          <a:effectLst>
            <a:outerShdw blurRad="50800" dist="38100" algn="l" rotWithShape="0">
              <a:schemeClr val="tx1">
                <a:alpha val="100000"/>
              </a:schemeClr>
            </a:outerShdw>
          </a:effectLst>
          <a:extLst>
            <a:ext uri="{909E8E84-426E-40DD-AFC4-6F175D3DCCD1}">
              <a14:hiddenFill xmlns:a14="http://schemas.microsoft.com/office/drawing/2010/main">
                <a:solidFill>
                  <a:srgbClr val="9C393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AA008X</a:t>
            </a:r>
            <a:r>
              <a:rPr lang="zh-CN" altLang="en-US" sz="2000">
                <a:solidFill>
                  <a:srgbClr val="FFC000"/>
                </a:solidFill>
                <a:latin typeface="微软雅黑" panose="020B0503020204020204" pitchFamily="34" charset="-122"/>
                <a:ea typeface="微软雅黑" panose="020B0503020204020204" pitchFamily="34" charset="-122"/>
              </a:rPr>
              <a:t>    </a:t>
            </a:r>
            <a:endParaRPr lang="zh-CN" altLang="en-US" sz="2000">
              <a:solidFill>
                <a:srgbClr val="FFC00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userDrawn="1"/>
        </p:nvSpPr>
        <p:spPr>
          <a:xfrm>
            <a:off x="-18415" y="1176655"/>
            <a:ext cx="529780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第二单元   用人单位劳动标准的内容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 name="矩形 1"/>
          <p:cNvSpPr/>
          <p:nvPr userDrawn="1"/>
        </p:nvSpPr>
        <p:spPr>
          <a:xfrm>
            <a:off x="261620" y="1754505"/>
            <a:ext cx="5298440"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四、企业补充保险标准的主要内容         </a:t>
            </a:r>
            <a:r>
              <a:rPr lang="en-US" altLang="zh-CN" sz="2000">
                <a:solidFill>
                  <a:schemeClr val="bg1"/>
                </a:solidFill>
                <a:latin typeface="微软雅黑" panose="020B0503020204020204" pitchFamily="34" charset="-122"/>
                <a:ea typeface="微软雅黑" panose="020B0503020204020204" pitchFamily="34" charset="-122"/>
              </a:rPr>
              <a:t>P16</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3" name="矩形 2"/>
          <p:cNvSpPr/>
          <p:nvPr userDrawn="1"/>
        </p:nvSpPr>
        <p:spPr>
          <a:xfrm>
            <a:off x="5559425" y="1176655"/>
            <a:ext cx="1534160"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理论知识</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8495" y="2382520"/>
            <a:ext cx="5123815" cy="396003"/>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（一）补充养老保险（企业年金）制度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6" name="矩形 25"/>
          <p:cNvSpPr>
            <a:spLocks noChangeArrowheads="1"/>
          </p:cNvSpPr>
          <p:nvPr/>
        </p:nvSpPr>
        <p:spPr bwMode="auto">
          <a:xfrm>
            <a:off x="459105" y="2799715"/>
            <a:ext cx="11290300" cy="1152008"/>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b="1" u="sng">
                <a:solidFill>
                  <a:srgbClr val="C00000"/>
                </a:solidFill>
                <a:latin typeface="微软雅黑" panose="020B0503020204020204" pitchFamily="34" charset="-122"/>
                <a:ea typeface="微软雅黑" panose="020B0503020204020204" pitchFamily="34" charset="-122"/>
                <a:sym typeface="+mn-ea"/>
              </a:rPr>
              <a:t>1.</a:t>
            </a:r>
            <a:r>
              <a:rPr lang="zh-CN" altLang="en-US" b="1" u="sng">
                <a:solidFill>
                  <a:srgbClr val="C00000"/>
                </a:solidFill>
                <a:latin typeface="微软雅黑" panose="020B0503020204020204" pitchFamily="34" charset="-122"/>
                <a:ea typeface="微软雅黑" panose="020B0503020204020204" pitchFamily="34" charset="-122"/>
                <a:sym typeface="+mn-ea"/>
              </a:rPr>
              <a:t>企业补充养老保险</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也叫企业年金，是指</a:t>
            </a:r>
            <a:r>
              <a:rPr lang="zh-CN" altLang="en-US" b="1" u="sng">
                <a:solidFill>
                  <a:srgbClr val="C00000"/>
                </a:solidFill>
                <a:latin typeface="微软雅黑" panose="020B0503020204020204" pitchFamily="34" charset="-122"/>
                <a:ea typeface="微软雅黑" panose="020B0503020204020204" pitchFamily="34" charset="-122"/>
                <a:sym typeface="+mn-ea"/>
              </a:rPr>
              <a:t>在国家基本养老保险的基础上，根据国家政策和本企业经济状况建立的、旨在提高职工退休后生活水平、对国家基本养老保险进行重要补充的一种养老保险形式</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企业补充养老保险由</a:t>
            </a:r>
            <a:r>
              <a:rPr lang="zh-CN" altLang="en-US" b="1" u="sng">
                <a:solidFill>
                  <a:srgbClr val="C00000"/>
                </a:solidFill>
                <a:latin typeface="微软雅黑" panose="020B0503020204020204" pitchFamily="34" charset="-122"/>
                <a:ea typeface="微软雅黑" panose="020B0503020204020204" pitchFamily="34" charset="-122"/>
                <a:sym typeface="+mn-ea"/>
              </a:rPr>
              <a:t>劳动保障部门管理。由企业缴费、职工个人缴费和企业年金基金投资运营收益</a:t>
            </a:r>
            <a:r>
              <a:rPr lang="zh-CN" altLang="en-US">
                <a:solidFill>
                  <a:srgbClr val="C00000"/>
                </a:solidFill>
                <a:latin typeface="微软雅黑" panose="020B0503020204020204" pitchFamily="34" charset="-122"/>
                <a:ea typeface="微软雅黑" panose="020B0503020204020204" pitchFamily="34" charset="-122"/>
                <a:sym typeface="+mn-ea"/>
              </a:rPr>
              <a:t>三部分组成。</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4" name="矩形 3"/>
          <p:cNvSpPr>
            <a:spLocks noChangeArrowheads="1"/>
          </p:cNvSpPr>
          <p:nvPr/>
        </p:nvSpPr>
        <p:spPr bwMode="auto">
          <a:xfrm>
            <a:off x="459105" y="4006333"/>
            <a:ext cx="11290300" cy="194373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b="1" u="sng">
                <a:solidFill>
                  <a:srgbClr val="C00000"/>
                </a:solidFill>
                <a:latin typeface="微软雅黑" panose="020B0503020204020204" pitchFamily="34" charset="-122"/>
                <a:ea typeface="微软雅黑" panose="020B0503020204020204" pitchFamily="34" charset="-122"/>
                <a:sym typeface="+mn-ea"/>
              </a:rPr>
              <a:t>2.</a:t>
            </a:r>
            <a:r>
              <a:rPr lang="zh-CN" altLang="en-US" b="1" u="sng">
                <a:solidFill>
                  <a:srgbClr val="C00000"/>
                </a:solidFill>
                <a:latin typeface="微软雅黑" panose="020B0503020204020204" pitchFamily="34" charset="-122"/>
                <a:ea typeface="微软雅黑" panose="020B0503020204020204" pitchFamily="34" charset="-122"/>
                <a:sym typeface="+mn-ea"/>
              </a:rPr>
              <a:t>企业年金与个人所得税</a:t>
            </a:r>
            <a:r>
              <a:rPr lang="zh-CN" altLang="en-US" b="1">
                <a:solidFill>
                  <a:schemeClr val="tx2"/>
                </a:solidFill>
                <a:latin typeface="微软雅黑" panose="020B0503020204020204" pitchFamily="34" charset="-122"/>
                <a:ea typeface="微软雅黑" panose="020B0503020204020204" pitchFamily="34" charset="-122"/>
                <a:sym typeface="+mn-ea"/>
              </a:rPr>
              <a:t>（国税函【</a:t>
            </a:r>
            <a:r>
              <a:rPr lang="en-US" altLang="zh-CN" b="1">
                <a:solidFill>
                  <a:schemeClr val="tx2"/>
                </a:solidFill>
                <a:latin typeface="微软雅黑" panose="020B0503020204020204" pitchFamily="34" charset="-122"/>
                <a:ea typeface="微软雅黑" panose="020B0503020204020204" pitchFamily="34" charset="-122"/>
                <a:sym typeface="+mn-ea"/>
              </a:rPr>
              <a:t>2009</a:t>
            </a:r>
            <a:r>
              <a:rPr lang="zh-CN" altLang="en-US" b="1">
                <a:solidFill>
                  <a:schemeClr val="tx2"/>
                </a:solidFill>
                <a:latin typeface="微软雅黑" panose="020B0503020204020204" pitchFamily="34" charset="-122"/>
                <a:ea typeface="微软雅黑" panose="020B0503020204020204" pitchFamily="34" charset="-122"/>
                <a:sym typeface="+mn-ea"/>
              </a:rPr>
              <a:t>】</a:t>
            </a:r>
            <a:r>
              <a:rPr lang="en-US" altLang="zh-CN" b="1">
                <a:solidFill>
                  <a:schemeClr val="tx2"/>
                </a:solidFill>
                <a:latin typeface="微软雅黑" panose="020B0503020204020204" pitchFamily="34" charset="-122"/>
                <a:ea typeface="微软雅黑" panose="020B0503020204020204" pitchFamily="34" charset="-122"/>
                <a:sym typeface="+mn-ea"/>
              </a:rPr>
              <a:t>694</a:t>
            </a:r>
            <a:r>
              <a:rPr lang="zh-CN" altLang="en-US" b="1">
                <a:solidFill>
                  <a:schemeClr val="tx2"/>
                </a:solidFill>
                <a:latin typeface="微软雅黑" panose="020B0503020204020204" pitchFamily="34" charset="-122"/>
                <a:ea typeface="微软雅黑" panose="020B0503020204020204" pitchFamily="34" charset="-122"/>
                <a:sym typeface="+mn-ea"/>
              </a:rPr>
              <a:t>，已废，新法为财税【</a:t>
            </a:r>
            <a:r>
              <a:rPr lang="en-US" altLang="zh-CN" b="1">
                <a:solidFill>
                  <a:schemeClr val="tx2"/>
                </a:solidFill>
                <a:latin typeface="微软雅黑" panose="020B0503020204020204" pitchFamily="34" charset="-122"/>
                <a:ea typeface="微软雅黑" panose="020B0503020204020204" pitchFamily="34" charset="-122"/>
                <a:sym typeface="+mn-ea"/>
              </a:rPr>
              <a:t>2013</a:t>
            </a:r>
            <a:r>
              <a:rPr lang="zh-CN" altLang="en-US" b="1">
                <a:solidFill>
                  <a:schemeClr val="tx2"/>
                </a:solidFill>
                <a:latin typeface="微软雅黑" panose="020B0503020204020204" pitchFamily="34" charset="-122"/>
                <a:ea typeface="微软雅黑" panose="020B0503020204020204" pitchFamily="34" charset="-122"/>
                <a:sym typeface="+mn-ea"/>
              </a:rPr>
              <a:t>】</a:t>
            </a:r>
            <a:r>
              <a:rPr lang="en-US" altLang="zh-CN" b="1">
                <a:solidFill>
                  <a:schemeClr val="tx2"/>
                </a:solidFill>
                <a:latin typeface="微软雅黑" panose="020B0503020204020204" pitchFamily="34" charset="-122"/>
                <a:ea typeface="微软雅黑" panose="020B0503020204020204" pitchFamily="34" charset="-122"/>
                <a:sym typeface="+mn-ea"/>
              </a:rPr>
              <a:t>103</a:t>
            </a:r>
            <a:r>
              <a:rPr lang="zh-CN" altLang="en-US" b="1">
                <a:solidFill>
                  <a:schemeClr val="tx2"/>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）企业年金的个人缴费部分，不得在个人当月工资、薪金计算个人所得税时扣除。</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企业年金的企业缴费计入个人账户的部分（以下简称企业缴费）是个人因任职或受雇而取得的所得，属于个人所得税应税收入，在计入个人账户时，是为个人一个月的工资、薪金（不与正常工资、薪金合并），不扣除任何费用，按照</a:t>
            </a:r>
            <a:r>
              <a:rPr lang="en-US" altLang="zh-CN">
                <a:solidFill>
                  <a:srgbClr val="C00000"/>
                </a:solidFill>
                <a:latin typeface="微软雅黑" panose="020B0503020204020204" pitchFamily="34" charset="-122"/>
                <a:ea typeface="微软雅黑" panose="020B0503020204020204" pitchFamily="34" charset="-122"/>
                <a:sym typeface="+mn-ea"/>
              </a:rPr>
              <a:t>“</a:t>
            </a:r>
            <a:r>
              <a:rPr lang="zh-CN" altLang="en-US">
                <a:solidFill>
                  <a:srgbClr val="C00000"/>
                </a:solidFill>
                <a:latin typeface="微软雅黑" panose="020B0503020204020204" pitchFamily="34" charset="-122"/>
                <a:ea typeface="微软雅黑" panose="020B0503020204020204" pitchFamily="34" charset="-122"/>
                <a:sym typeface="+mn-ea"/>
              </a:rPr>
              <a:t>工资、薪金所得</a:t>
            </a:r>
            <a:r>
              <a:rPr lang="en-US" altLang="zh-CN">
                <a:solidFill>
                  <a:srgbClr val="C00000"/>
                </a:solidFill>
                <a:latin typeface="微软雅黑" panose="020B0503020204020204" pitchFamily="34" charset="-122"/>
                <a:ea typeface="微软雅黑" panose="020B0503020204020204" pitchFamily="34" charset="-122"/>
                <a:sym typeface="+mn-ea"/>
              </a:rPr>
              <a:t>”</a:t>
            </a:r>
            <a:r>
              <a:rPr lang="zh-CN" altLang="en-US">
                <a:solidFill>
                  <a:srgbClr val="C00000"/>
                </a:solidFill>
                <a:latin typeface="微软雅黑" panose="020B0503020204020204" pitchFamily="34" charset="-122"/>
                <a:ea typeface="微软雅黑" panose="020B0503020204020204" pitchFamily="34" charset="-122"/>
                <a:sym typeface="+mn-ea"/>
              </a:rPr>
              <a:t>项目计算当期应纳个人所得税款，并由企业在缴费时代扣代缴。</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3</a:t>
            </a:r>
            <a:r>
              <a:rPr lang="zh-CN" altLang="en-US">
                <a:solidFill>
                  <a:srgbClr val="C00000"/>
                </a:solidFill>
                <a:latin typeface="微软雅黑" panose="020B0503020204020204" pitchFamily="34" charset="-122"/>
                <a:ea typeface="微软雅黑" panose="020B0503020204020204" pitchFamily="34" charset="-122"/>
                <a:sym typeface="+mn-ea"/>
              </a:rPr>
              <a:t>）对因年金设置条件导致已经计入个人账户的企业缴费不能归属个人的部分，其已扣的个人所得税应予以退还。具体的计算公式为：应退税款</a:t>
            </a:r>
            <a:r>
              <a:rPr lang="en-US" altLang="zh-CN">
                <a:solidFill>
                  <a:srgbClr val="C00000"/>
                </a:solidFill>
                <a:latin typeface="微软雅黑" panose="020B0503020204020204" pitchFamily="34" charset="-122"/>
                <a:ea typeface="微软雅黑" panose="020B0503020204020204" pitchFamily="34" charset="-122"/>
                <a:sym typeface="+mn-ea"/>
              </a:rPr>
              <a:t>=</a:t>
            </a:r>
            <a:r>
              <a:rPr lang="zh-CN" altLang="en-US">
                <a:solidFill>
                  <a:srgbClr val="C00000"/>
                </a:solidFill>
                <a:latin typeface="微软雅黑" panose="020B0503020204020204" pitchFamily="34" charset="-122"/>
                <a:ea typeface="微软雅黑" panose="020B0503020204020204" pitchFamily="34" charset="-122"/>
                <a:sym typeface="+mn-ea"/>
              </a:rPr>
              <a:t>企业缴费已纳税款</a:t>
            </a:r>
            <a:r>
              <a:rPr lang="zh-CN" altLang="en-US">
                <a:solidFill>
                  <a:srgbClr val="C00000"/>
                </a:solidFill>
                <a:latin typeface="Arial" panose="020B0604020202020204" pitchFamily="34" charset="0"/>
                <a:ea typeface="微软雅黑" panose="020B0503020204020204" pitchFamily="34" charset="-122"/>
                <a:sym typeface="+mn-ea"/>
              </a:rPr>
              <a:t>×（</a:t>
            </a:r>
            <a:r>
              <a:rPr lang="en-US" altLang="zh-CN">
                <a:solidFill>
                  <a:srgbClr val="C00000"/>
                </a:solidFill>
                <a:latin typeface="Arial" panose="020B0604020202020204" pitchFamily="34" charset="0"/>
                <a:ea typeface="微软雅黑" panose="020B0503020204020204" pitchFamily="34" charset="-122"/>
                <a:sym typeface="+mn-ea"/>
              </a:rPr>
              <a:t>1-</a:t>
            </a:r>
            <a:r>
              <a:rPr lang="zh-CN" altLang="en-US">
                <a:solidFill>
                  <a:srgbClr val="C00000"/>
                </a:solidFill>
                <a:latin typeface="Arial" panose="020B0604020202020204" pitchFamily="34" charset="0"/>
                <a:ea typeface="微软雅黑" panose="020B0503020204020204" pitchFamily="34" charset="-122"/>
                <a:sym typeface="+mn-ea"/>
              </a:rPr>
              <a:t>实际领取企业缴费</a:t>
            </a:r>
            <a:r>
              <a:rPr lang="en-US" altLang="zh-CN">
                <a:solidFill>
                  <a:srgbClr val="C00000"/>
                </a:solidFill>
                <a:latin typeface="Arial" panose="020B0604020202020204" pitchFamily="34" charset="0"/>
                <a:ea typeface="微软雅黑" panose="020B0503020204020204" pitchFamily="34" charset="-122"/>
                <a:sym typeface="+mn-ea"/>
              </a:rPr>
              <a:t>/</a:t>
            </a:r>
            <a:r>
              <a:rPr lang="zh-CN" altLang="en-US">
                <a:solidFill>
                  <a:srgbClr val="C00000"/>
                </a:solidFill>
                <a:latin typeface="Arial" panose="020B0604020202020204" pitchFamily="34" charset="0"/>
                <a:ea typeface="微软雅黑" panose="020B0503020204020204" pitchFamily="34" charset="-122"/>
                <a:sym typeface="+mn-ea"/>
              </a:rPr>
              <a:t>已纳税企业缴费的累计额）。</a:t>
            </a:r>
            <a:endParaRPr lang="zh-CN" altLang="en-US">
              <a:solidFill>
                <a:srgbClr val="C00000"/>
              </a:solidFill>
              <a:latin typeface="Arial" panose="020B0604020202020204" pitchFamily="34" charset="0"/>
              <a:ea typeface="微软雅黑" panose="020B0503020204020204" pitchFamily="34" charset="-122"/>
              <a:sym typeface="+mn-ea"/>
            </a:endParaRPr>
          </a:p>
        </p:txBody>
      </p:sp>
      <p:sp>
        <p:nvSpPr>
          <p:cNvPr id="7" name="矩形 6"/>
          <p:cNvSpPr>
            <a:spLocks noChangeArrowheads="1"/>
          </p:cNvSpPr>
          <p:nvPr/>
        </p:nvSpPr>
        <p:spPr bwMode="auto">
          <a:xfrm>
            <a:off x="459105" y="6004560"/>
            <a:ext cx="3543935" cy="42037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b="1" u="sng">
                <a:solidFill>
                  <a:srgbClr val="C00000"/>
                </a:solidFill>
                <a:latin typeface="微软雅黑" panose="020B0503020204020204" pitchFamily="34" charset="-122"/>
                <a:ea typeface="微软雅黑" panose="020B0503020204020204" pitchFamily="34" charset="-122"/>
                <a:sym typeface="+mn-ea"/>
              </a:rPr>
              <a:t>3.</a:t>
            </a:r>
            <a:r>
              <a:rPr lang="zh-CN" altLang="en-US" b="1" u="sng">
                <a:solidFill>
                  <a:srgbClr val="C00000"/>
                </a:solidFill>
                <a:latin typeface="微软雅黑" panose="020B0503020204020204" pitchFamily="34" charset="-122"/>
                <a:ea typeface="微软雅黑" panose="020B0503020204020204" pitchFamily="34" charset="-122"/>
                <a:sym typeface="+mn-ea"/>
              </a:rPr>
              <a:t>企业补充养老保险标准的内容</a:t>
            </a:r>
            <a:endParaRPr lang="zh-CN" altLang="en-US" b="1" u="sng">
              <a:solidFill>
                <a:srgbClr val="C00000"/>
              </a:solidFill>
              <a:latin typeface="微软雅黑" panose="020B0503020204020204" pitchFamily="34" charset="-122"/>
              <a:ea typeface="微软雅黑" panose="020B0503020204020204" pitchFamily="34" charset="-122"/>
              <a:sym typeface="+mn-ea"/>
            </a:endParaRPr>
          </a:p>
        </p:txBody>
      </p:sp>
      <p:cxnSp>
        <p:nvCxnSpPr>
          <p:cNvPr id="20" name="直接连接符 19"/>
          <p:cNvCxnSpPr/>
          <p:nvPr/>
        </p:nvCxnSpPr>
        <p:spPr>
          <a:xfrm flipV="1">
            <a:off x="4003040" y="6207125"/>
            <a:ext cx="545465"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4548505" y="6207125"/>
            <a:ext cx="0" cy="720005"/>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矩形 4"/>
          <p:cNvSpPr/>
          <p:nvPr userDrawn="1"/>
        </p:nvSpPr>
        <p:spPr>
          <a:xfrm>
            <a:off x="5846445" y="1772285"/>
            <a:ext cx="1534160" cy="504190"/>
          </a:xfrm>
          <a:prstGeom prst="rect">
            <a:avLst/>
          </a:prstGeom>
          <a:solidFill>
            <a:srgbClr val="9C393E"/>
          </a:solidFill>
          <a:ln>
            <a:noFill/>
          </a:ln>
          <a:effectLst>
            <a:outerShdw blurRad="50800" dist="38100" algn="l" rotWithShape="0">
              <a:schemeClr val="tx1">
                <a:alpha val="100000"/>
              </a:schemeClr>
            </a:outerShdw>
          </a:effectLst>
          <a:extLst>
            <a:ext uri="{909E8E84-426E-40DD-AFC4-6F175D3DCCD1}">
              <a14:hiddenFill xmlns:a14="http://schemas.microsoft.com/office/drawing/2010/main">
                <a:solidFill>
                  <a:srgbClr val="9C393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AA009X</a:t>
            </a:r>
            <a:r>
              <a:rPr lang="zh-CN" altLang="en-US" sz="2000">
                <a:solidFill>
                  <a:srgbClr val="FFC000"/>
                </a:solidFill>
                <a:latin typeface="微软雅黑" panose="020B0503020204020204" pitchFamily="34" charset="-122"/>
                <a:ea typeface="微软雅黑" panose="020B0503020204020204" pitchFamily="34" charset="-122"/>
              </a:rPr>
              <a:t>    </a:t>
            </a:r>
            <a:endParaRPr lang="zh-CN" altLang="en-US" sz="2000">
              <a:solidFill>
                <a:srgbClr val="FFC00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a:spLocks noChangeArrowheads="1"/>
          </p:cNvSpPr>
          <p:nvPr/>
        </p:nvSpPr>
        <p:spPr bwMode="auto">
          <a:xfrm>
            <a:off x="459105" y="622935"/>
            <a:ext cx="5544820" cy="42037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solidFill>
                  <a:srgbClr val="C00000"/>
                </a:solidFill>
                <a:latin typeface="微软雅黑" panose="020B0503020204020204" pitchFamily="34" charset="-122"/>
                <a:ea typeface="微软雅黑" panose="020B0503020204020204" pitchFamily="34" charset="-122"/>
                <a:sym typeface="+mn-ea"/>
              </a:rPr>
              <a:t>3.</a:t>
            </a:r>
            <a:r>
              <a:rPr lang="zh-CN" altLang="en-US">
                <a:solidFill>
                  <a:srgbClr val="C00000"/>
                </a:solidFill>
                <a:latin typeface="微软雅黑" panose="020B0503020204020204" pitchFamily="34" charset="-122"/>
                <a:ea typeface="微软雅黑" panose="020B0503020204020204" pitchFamily="34" charset="-122"/>
                <a:sym typeface="+mn-ea"/>
              </a:rPr>
              <a:t>企业补充养老保险标准的内容         </a:t>
            </a:r>
            <a:r>
              <a:rPr lang="en-US" altLang="zh-CN">
                <a:solidFill>
                  <a:srgbClr val="C00000"/>
                </a:solidFill>
                <a:latin typeface="微软雅黑" panose="020B0503020204020204" pitchFamily="34" charset="-122"/>
                <a:ea typeface="微软雅黑" panose="020B0503020204020204" pitchFamily="34" charset="-122"/>
                <a:sym typeface="+mn-ea"/>
              </a:rPr>
              <a:t>P16</a:t>
            </a:r>
            <a:endParaRPr lang="en-US" altLang="zh-CN">
              <a:solidFill>
                <a:srgbClr val="C00000"/>
              </a:solidFill>
              <a:latin typeface="微软雅黑" panose="020B0503020204020204" pitchFamily="34" charset="-122"/>
              <a:ea typeface="微软雅黑" panose="020B0503020204020204" pitchFamily="34" charset="-122"/>
              <a:sym typeface="+mn-ea"/>
            </a:endParaRPr>
          </a:p>
        </p:txBody>
      </p:sp>
      <p:grpSp>
        <p:nvGrpSpPr>
          <p:cNvPr id="29" name="组合 28"/>
          <p:cNvGrpSpPr/>
          <p:nvPr/>
        </p:nvGrpSpPr>
        <p:grpSpPr>
          <a:xfrm>
            <a:off x="1278890" y="1275715"/>
            <a:ext cx="10100310" cy="4413250"/>
            <a:chOff x="2240" y="2009"/>
            <a:chExt cx="15906" cy="6950"/>
          </a:xfrm>
        </p:grpSpPr>
        <p:sp>
          <p:nvSpPr>
            <p:cNvPr id="15" name="文本框 14"/>
            <p:cNvSpPr txBox="1"/>
            <p:nvPr/>
          </p:nvSpPr>
          <p:spPr>
            <a:xfrm>
              <a:off x="5038" y="2009"/>
              <a:ext cx="9128" cy="1113"/>
            </a:xfrm>
            <a:prstGeom prst="rect">
              <a:avLst/>
            </a:prstGeom>
            <a:solidFill>
              <a:srgbClr val="9C393E"/>
            </a:solidFill>
            <a:effectLst>
              <a:outerShdw blurRad="50800" dist="38100" algn="l" rotWithShape="0">
                <a:prstClr val="black">
                  <a:alpha val="100000"/>
                </a:prstClr>
              </a:outerShdw>
            </a:effectLst>
          </p:spPr>
          <p:txBody>
            <a:bodyPr wrap="square" rtlCol="0">
              <a:spAutoFit/>
            </a:bodyPr>
            <a:p>
              <a:pPr algn="ctr"/>
              <a:r>
                <a:rPr lang="zh-CN" altLang="en-US" sz="40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人力资源和社会保障部</a:t>
              </a:r>
              <a:endParaRPr lang="zh-CN" altLang="en-US" sz="40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5" name="文本框 4"/>
            <p:cNvSpPr txBox="1"/>
            <p:nvPr/>
          </p:nvSpPr>
          <p:spPr>
            <a:xfrm>
              <a:off x="2779" y="5008"/>
              <a:ext cx="4278" cy="1928"/>
            </a:xfrm>
            <a:prstGeom prst="rect">
              <a:avLst/>
            </a:prstGeom>
            <a:solidFill>
              <a:srgbClr val="9C393E"/>
            </a:solidFill>
            <a:effectLst>
              <a:outerShdw blurRad="50800" dist="38100" algn="l" rotWithShape="0">
                <a:prstClr val="black">
                  <a:alpha val="100000"/>
                </a:prstClr>
              </a:outerShdw>
            </a:effectLst>
          </p:spPr>
          <p:txBody>
            <a:bodyPr wrap="square" rtlCol="0">
              <a:spAutoFit/>
            </a:bodyPr>
            <a:p>
              <a:pPr algn="ctr"/>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委托人</a:t>
              </a:r>
              <a:endPar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endParaRPr>
            </a:p>
            <a:p>
              <a:pPr algn="ctr"/>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（设置企业年金的企业及其职工）</a:t>
              </a:r>
              <a:endPar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文本框 5"/>
            <p:cNvSpPr txBox="1"/>
            <p:nvPr/>
          </p:nvSpPr>
          <p:spPr>
            <a:xfrm>
              <a:off x="8708" y="5008"/>
              <a:ext cx="3061" cy="1928"/>
            </a:xfrm>
            <a:prstGeom prst="rect">
              <a:avLst/>
            </a:prstGeom>
            <a:solidFill>
              <a:srgbClr val="9C393E"/>
            </a:solidFill>
            <a:effectLst>
              <a:outerShdw blurRad="50800" dist="38100" algn="l" rotWithShape="0">
                <a:prstClr val="black">
                  <a:alpha val="100000"/>
                </a:prstClr>
              </a:outerShdw>
            </a:effectLst>
          </p:spPr>
          <p:txBody>
            <a:bodyPr wrap="square" rtlCol="0" anchor="ctr" anchorCtr="1">
              <a:spAutoFit/>
            </a:bodyPr>
            <a:p>
              <a:pPr algn="ctr"/>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受托人</a:t>
              </a:r>
              <a:endPar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12" name="文本框 11"/>
            <p:cNvSpPr txBox="1"/>
            <p:nvPr/>
          </p:nvSpPr>
          <p:spPr>
            <a:xfrm>
              <a:off x="10872" y="8070"/>
              <a:ext cx="4085" cy="725"/>
            </a:xfrm>
            <a:prstGeom prst="rect">
              <a:avLst/>
            </a:prstGeom>
            <a:solidFill>
              <a:srgbClr val="9C393E"/>
            </a:solidFill>
            <a:effectLst>
              <a:outerShdw blurRad="50800" dist="38100" algn="l" rotWithShape="0">
                <a:prstClr val="black">
                  <a:alpha val="100000"/>
                </a:prstClr>
              </a:outerShdw>
            </a:effectLst>
          </p:spPr>
          <p:txBody>
            <a:bodyPr wrap="square" rtlCol="0" anchor="ctr" anchorCtr="1">
              <a:spAutoFit/>
            </a:bodyPr>
            <a:p>
              <a:pPr algn="ctr"/>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中介服务机构</a:t>
              </a:r>
              <a:endPar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13" name="文本框 12"/>
            <p:cNvSpPr txBox="1"/>
            <p:nvPr/>
          </p:nvSpPr>
          <p:spPr>
            <a:xfrm>
              <a:off x="12121" y="4607"/>
              <a:ext cx="1531" cy="1134"/>
            </a:xfrm>
            <a:prstGeom prst="rect">
              <a:avLst/>
            </a:prstGeom>
            <a:noFill/>
            <a:effectLst/>
            <a:extLst>
              <a:ext uri="{909E8E84-426E-40DD-AFC4-6F175D3DCCD1}">
                <a14:hiddenFill xmlns:a14="http://schemas.microsoft.com/office/drawing/2010/main">
                  <a:solidFill>
                    <a:srgbClr val="9C393E"/>
                  </a:solidFill>
                </a14:hiddenFill>
              </a:ext>
            </a:extLst>
          </p:spPr>
          <p:txBody>
            <a:bodyPr wrap="square" rtlCol="0" anchor="ctr" anchorCtr="1">
              <a:spAutoFit/>
              <a:scene3d>
                <a:camera prst="orthographicFront"/>
                <a:lightRig rig="threePt" dir="t"/>
              </a:scene3d>
            </a:bodyPr>
            <a:p>
              <a:pPr algn="ctr"/>
              <a:r>
                <a:rPr lang="zh-CN" altLang="en-US" sz="2400" b="1" dirty="0">
                  <a:solidFill>
                    <a:schemeClr val="tx1"/>
                  </a:solidFill>
                  <a:effectLst/>
                  <a:latin typeface="微软雅黑" panose="020B0503020204020204" pitchFamily="34" charset="-122"/>
                  <a:ea typeface="微软雅黑" panose="020B0503020204020204" pitchFamily="34" charset="-122"/>
                </a:rPr>
                <a:t>合作关系</a:t>
              </a:r>
              <a:endParaRPr lang="zh-CN" altLang="en-US" sz="2400" b="1" dirty="0">
                <a:solidFill>
                  <a:schemeClr val="tx1"/>
                </a:solidFill>
                <a:effectLst/>
                <a:latin typeface="微软雅黑" panose="020B0503020204020204" pitchFamily="34" charset="-122"/>
                <a:ea typeface="微软雅黑" panose="020B0503020204020204" pitchFamily="34" charset="-122"/>
              </a:endParaRPr>
            </a:p>
          </p:txBody>
        </p:sp>
        <p:sp>
          <p:nvSpPr>
            <p:cNvPr id="14" name="文本框 13"/>
            <p:cNvSpPr txBox="1"/>
            <p:nvPr/>
          </p:nvSpPr>
          <p:spPr>
            <a:xfrm>
              <a:off x="7142" y="6147"/>
              <a:ext cx="1531" cy="1307"/>
            </a:xfrm>
            <a:prstGeom prst="rect">
              <a:avLst/>
            </a:prstGeom>
            <a:noFill/>
            <a:effectLst/>
            <a:extLst>
              <a:ext uri="{909E8E84-426E-40DD-AFC4-6F175D3DCCD1}">
                <a14:hiddenFill xmlns:a14="http://schemas.microsoft.com/office/drawing/2010/main">
                  <a:solidFill>
                    <a:srgbClr val="9C393E"/>
                  </a:solidFill>
                </a14:hiddenFill>
              </a:ext>
            </a:extLst>
          </p:spPr>
          <p:txBody>
            <a:bodyPr wrap="square" rtlCol="0" anchor="ctr" anchorCtr="1">
              <a:spAutoFit/>
              <a:scene3d>
                <a:camera prst="orthographicFront"/>
                <a:lightRig rig="threePt" dir="t"/>
              </a:scene3d>
            </a:bodyPr>
            <a:p>
              <a:pPr algn="ctr"/>
              <a:r>
                <a:rPr lang="zh-CN" altLang="en-US" sz="2400" b="1" dirty="0">
                  <a:solidFill>
                    <a:schemeClr val="tx1"/>
                  </a:solidFill>
                  <a:effectLst/>
                  <a:latin typeface="微软雅黑" panose="020B0503020204020204" pitchFamily="34" charset="-122"/>
                  <a:ea typeface="微软雅黑" panose="020B0503020204020204" pitchFamily="34" charset="-122"/>
                </a:rPr>
                <a:t>信托关系</a:t>
              </a:r>
              <a:endParaRPr lang="zh-CN" altLang="en-US" sz="2400" b="1" dirty="0">
                <a:solidFill>
                  <a:schemeClr val="tx1"/>
                </a:solidFill>
                <a:effectLst/>
                <a:latin typeface="微软雅黑" panose="020B0503020204020204" pitchFamily="34" charset="-122"/>
                <a:ea typeface="微软雅黑" panose="020B0503020204020204" pitchFamily="34" charset="-122"/>
              </a:endParaRPr>
            </a:p>
          </p:txBody>
        </p:sp>
        <p:sp>
          <p:nvSpPr>
            <p:cNvPr id="17" name="文本框 16"/>
            <p:cNvSpPr txBox="1"/>
            <p:nvPr/>
          </p:nvSpPr>
          <p:spPr>
            <a:xfrm>
              <a:off x="9731" y="3187"/>
              <a:ext cx="1531" cy="725"/>
            </a:xfrm>
            <a:prstGeom prst="rect">
              <a:avLst/>
            </a:prstGeom>
            <a:noFill/>
            <a:effectLst/>
            <a:extLst>
              <a:ext uri="{909E8E84-426E-40DD-AFC4-6F175D3DCCD1}">
                <a14:hiddenFill xmlns:a14="http://schemas.microsoft.com/office/drawing/2010/main">
                  <a:solidFill>
                    <a:srgbClr val="9C393E"/>
                  </a:solidFill>
                </a14:hiddenFill>
              </a:ext>
            </a:extLst>
          </p:spPr>
          <p:txBody>
            <a:bodyPr wrap="square" rtlCol="0" anchor="ctr" anchorCtr="1">
              <a:spAutoFit/>
              <a:scene3d>
                <a:camera prst="orthographicFront"/>
                <a:lightRig rig="threePt" dir="t"/>
              </a:scene3d>
            </a:bodyPr>
            <a:p>
              <a:pPr algn="ctr"/>
              <a:r>
                <a:rPr lang="zh-CN" altLang="en-US" sz="2400" b="1" dirty="0">
                  <a:solidFill>
                    <a:schemeClr val="tx1"/>
                  </a:solidFill>
                  <a:effectLst/>
                  <a:latin typeface="微软雅黑" panose="020B0503020204020204" pitchFamily="34" charset="-122"/>
                  <a:ea typeface="微软雅黑" panose="020B0503020204020204" pitchFamily="34" charset="-122"/>
                </a:rPr>
                <a:t>监督</a:t>
              </a:r>
              <a:endParaRPr lang="zh-CN" altLang="en-US" sz="2400" b="1" dirty="0">
                <a:solidFill>
                  <a:schemeClr val="tx1"/>
                </a:solidFill>
                <a:effectLst/>
                <a:latin typeface="微软雅黑" panose="020B0503020204020204" pitchFamily="34" charset="-122"/>
                <a:ea typeface="微软雅黑" panose="020B0503020204020204" pitchFamily="34" charset="-122"/>
              </a:endParaRPr>
            </a:p>
          </p:txBody>
        </p:sp>
        <p:grpSp>
          <p:nvGrpSpPr>
            <p:cNvPr id="23" name="组合 22"/>
            <p:cNvGrpSpPr/>
            <p:nvPr/>
          </p:nvGrpSpPr>
          <p:grpSpPr>
            <a:xfrm>
              <a:off x="11904" y="4333"/>
              <a:ext cx="5895" cy="3278"/>
              <a:chOff x="11904" y="4609"/>
              <a:chExt cx="5895" cy="3278"/>
            </a:xfrm>
          </p:grpSpPr>
          <p:sp>
            <p:nvSpPr>
              <p:cNvPr id="8" name="文本框 7"/>
              <p:cNvSpPr txBox="1"/>
              <p:nvPr/>
            </p:nvSpPr>
            <p:spPr>
              <a:xfrm>
                <a:off x="14739" y="4609"/>
                <a:ext cx="3061" cy="725"/>
              </a:xfrm>
              <a:prstGeom prst="rect">
                <a:avLst/>
              </a:prstGeom>
              <a:solidFill>
                <a:srgbClr val="9C393E"/>
              </a:solidFill>
              <a:effectLst>
                <a:outerShdw blurRad="50800" dist="38100" algn="l" rotWithShape="0">
                  <a:prstClr val="black">
                    <a:alpha val="100000"/>
                  </a:prstClr>
                </a:outerShdw>
              </a:effectLst>
            </p:spPr>
            <p:txBody>
              <a:bodyPr wrap="square" rtlCol="0" anchor="ctr" anchorCtr="1">
                <a:spAutoFit/>
              </a:bodyPr>
              <a:p>
                <a:pPr algn="ctr"/>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投资管理人</a:t>
                </a:r>
                <a:endPar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9" name="文本框 8"/>
              <p:cNvSpPr txBox="1"/>
              <p:nvPr/>
            </p:nvSpPr>
            <p:spPr>
              <a:xfrm>
                <a:off x="14739" y="5886"/>
                <a:ext cx="3061" cy="725"/>
              </a:xfrm>
              <a:prstGeom prst="rect">
                <a:avLst/>
              </a:prstGeom>
              <a:solidFill>
                <a:srgbClr val="9C393E"/>
              </a:solidFill>
              <a:effectLst>
                <a:outerShdw blurRad="50800" dist="38100" algn="l" rotWithShape="0">
                  <a:prstClr val="black">
                    <a:alpha val="100000"/>
                  </a:prstClr>
                </a:outerShdw>
              </a:effectLst>
            </p:spPr>
            <p:txBody>
              <a:bodyPr wrap="square" rtlCol="0" anchor="ctr" anchorCtr="1">
                <a:spAutoFit/>
              </a:bodyPr>
              <a:p>
                <a:pPr algn="ctr"/>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账户管理人</a:t>
                </a:r>
                <a:endPar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11" name="文本框 10"/>
              <p:cNvSpPr txBox="1"/>
              <p:nvPr/>
            </p:nvSpPr>
            <p:spPr>
              <a:xfrm>
                <a:off x="14739" y="7163"/>
                <a:ext cx="3061" cy="725"/>
              </a:xfrm>
              <a:prstGeom prst="rect">
                <a:avLst/>
              </a:prstGeom>
              <a:solidFill>
                <a:srgbClr val="9C393E"/>
              </a:solidFill>
              <a:effectLst>
                <a:outerShdw blurRad="50800" dist="38100" algn="l" rotWithShape="0">
                  <a:prstClr val="black">
                    <a:alpha val="100000"/>
                  </a:prstClr>
                </a:outerShdw>
              </a:effectLst>
            </p:spPr>
            <p:txBody>
              <a:bodyPr wrap="square" rtlCol="0" anchor="ctr" anchorCtr="1">
                <a:spAutoFit/>
              </a:bodyPr>
              <a:p>
                <a:pPr algn="l"/>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托管人</a:t>
                </a:r>
                <a:endPar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endParaRPr>
              </a:p>
            </p:txBody>
          </p:sp>
          <p:cxnSp>
            <p:nvCxnSpPr>
              <p:cNvPr id="18" name="直接箭头连接符 17"/>
              <p:cNvCxnSpPr/>
              <p:nvPr/>
            </p:nvCxnSpPr>
            <p:spPr>
              <a:xfrm>
                <a:off x="13890" y="7526"/>
                <a:ext cx="849" cy="0"/>
              </a:xfrm>
              <a:prstGeom prst="straightConnector1">
                <a:avLst/>
              </a:prstGeom>
              <a:ln w="41275">
                <a:solidFill>
                  <a:srgbClr val="9C393E"/>
                </a:solidFill>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a:off x="11904" y="6249"/>
                <a:ext cx="2835" cy="0"/>
              </a:xfrm>
              <a:prstGeom prst="straightConnector1">
                <a:avLst/>
              </a:prstGeom>
              <a:ln w="41275">
                <a:solidFill>
                  <a:srgbClr val="9C393E"/>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a:off x="13890" y="4972"/>
                <a:ext cx="849" cy="0"/>
              </a:xfrm>
              <a:prstGeom prst="straightConnector1">
                <a:avLst/>
              </a:prstGeom>
              <a:ln w="41275">
                <a:solidFill>
                  <a:srgbClr val="9C393E"/>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13890" y="4950"/>
                <a:ext cx="0" cy="2551"/>
              </a:xfrm>
              <a:prstGeom prst="line">
                <a:avLst/>
              </a:prstGeom>
              <a:ln w="25400">
                <a:solidFill>
                  <a:srgbClr val="9C393E"/>
                </a:solidFill>
              </a:ln>
            </p:spPr>
            <p:style>
              <a:lnRef idx="1">
                <a:schemeClr val="accent1"/>
              </a:lnRef>
              <a:fillRef idx="0">
                <a:schemeClr val="accent1"/>
              </a:fillRef>
              <a:effectRef idx="0">
                <a:schemeClr val="accent1"/>
              </a:effectRef>
              <a:fontRef idx="minor">
                <a:schemeClr val="tx1"/>
              </a:fontRef>
            </p:style>
          </p:cxnSp>
        </p:grpSp>
        <p:cxnSp>
          <p:nvCxnSpPr>
            <p:cNvPr id="22" name="直接箭头连接符 21"/>
            <p:cNvCxnSpPr/>
            <p:nvPr/>
          </p:nvCxnSpPr>
          <p:spPr>
            <a:xfrm>
              <a:off x="7057" y="5972"/>
              <a:ext cx="1701" cy="0"/>
            </a:xfrm>
            <a:prstGeom prst="straightConnector1">
              <a:avLst/>
            </a:prstGeom>
            <a:ln w="41275">
              <a:solidFill>
                <a:srgbClr val="9C393E"/>
              </a:solidFill>
              <a:tailEnd type="arrow"/>
            </a:ln>
          </p:spPr>
          <p:style>
            <a:lnRef idx="1">
              <a:schemeClr val="accent1"/>
            </a:lnRef>
            <a:fillRef idx="0">
              <a:schemeClr val="accent1"/>
            </a:fillRef>
            <a:effectRef idx="0">
              <a:schemeClr val="accent1"/>
            </a:effectRef>
            <a:fontRef idx="minor">
              <a:schemeClr val="tx1"/>
            </a:fontRef>
          </p:style>
        </p:cxnSp>
        <p:cxnSp>
          <p:nvCxnSpPr>
            <p:cNvPr id="24" name="直接箭头连接符 23"/>
            <p:cNvCxnSpPr/>
            <p:nvPr/>
          </p:nvCxnSpPr>
          <p:spPr>
            <a:xfrm flipH="1">
              <a:off x="9731" y="3122"/>
              <a:ext cx="0" cy="964"/>
            </a:xfrm>
            <a:prstGeom prst="straightConnector1">
              <a:avLst/>
            </a:prstGeom>
            <a:ln w="41275">
              <a:solidFill>
                <a:srgbClr val="9C393E"/>
              </a:solidFill>
              <a:tailEnd type="arrow"/>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p:nvPr/>
          </p:nvCxnSpPr>
          <p:spPr>
            <a:xfrm flipH="1" flipV="1">
              <a:off x="12886" y="5973"/>
              <a:ext cx="0" cy="2154"/>
            </a:xfrm>
            <a:prstGeom prst="straightConnector1">
              <a:avLst/>
            </a:prstGeom>
            <a:ln w="41275">
              <a:solidFill>
                <a:srgbClr val="9C393E"/>
              </a:solidFill>
              <a:tailEnd type="arrow"/>
            </a:ln>
          </p:spPr>
          <p:style>
            <a:lnRef idx="1">
              <a:schemeClr val="accent1"/>
            </a:lnRef>
            <a:fillRef idx="0">
              <a:schemeClr val="accent1"/>
            </a:fillRef>
            <a:effectRef idx="0">
              <a:schemeClr val="accent1"/>
            </a:effectRef>
            <a:fontRef idx="minor">
              <a:schemeClr val="tx1"/>
            </a:fontRef>
          </p:style>
        </p:cxnSp>
        <p:sp>
          <p:nvSpPr>
            <p:cNvPr id="27" name="矩形 26"/>
            <p:cNvSpPr>
              <a:spLocks noChangeArrowheads="1"/>
            </p:cNvSpPr>
            <p:nvPr/>
          </p:nvSpPr>
          <p:spPr bwMode="auto">
            <a:xfrm>
              <a:off x="2240" y="4083"/>
              <a:ext cx="15906" cy="4876"/>
            </a:xfrm>
            <a:prstGeom prst="rect">
              <a:avLst/>
            </a:prstGeom>
            <a:noFill/>
            <a:ln w="34925">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endParaRPr lang="en-US" altLang="zh-CN">
                <a:solidFill>
                  <a:srgbClr val="C00000"/>
                </a:solidFill>
                <a:latin typeface="微软雅黑" panose="020B0503020204020204" pitchFamily="34" charset="-122"/>
                <a:ea typeface="微软雅黑" panose="020B0503020204020204" pitchFamily="34" charset="-122"/>
                <a:sym typeface="+mn-ea"/>
              </a:endParaRPr>
            </a:p>
          </p:txBody>
        </p:sp>
      </p:grpSp>
      <p:sp>
        <p:nvSpPr>
          <p:cNvPr id="28" name="文本框 27"/>
          <p:cNvSpPr txBox="1"/>
          <p:nvPr/>
        </p:nvSpPr>
        <p:spPr>
          <a:xfrm>
            <a:off x="2939415" y="5833745"/>
            <a:ext cx="6687185" cy="460375"/>
          </a:xfrm>
          <a:prstGeom prst="rect">
            <a:avLst/>
          </a:prstGeom>
          <a:noFill/>
          <a:effectLst/>
          <a:extLst>
            <a:ext uri="{909E8E84-426E-40DD-AFC4-6F175D3DCCD1}">
              <a14:hiddenFill xmlns:a14="http://schemas.microsoft.com/office/drawing/2010/main">
                <a:solidFill>
                  <a:srgbClr val="9C393E"/>
                </a:solidFill>
              </a14:hiddenFill>
            </a:ext>
          </a:extLst>
        </p:spPr>
        <p:txBody>
          <a:bodyPr wrap="square" rtlCol="0" anchor="ctr" anchorCtr="1">
            <a:spAutoFit/>
            <a:scene3d>
              <a:camera prst="orthographicFront"/>
              <a:lightRig rig="threePt" dir="t"/>
            </a:scene3d>
          </a:bodyPr>
          <a:p>
            <a:pPr algn="ctr"/>
            <a:r>
              <a:rPr lang="zh-CN" altLang="en-US" sz="2400" b="1" dirty="0">
                <a:solidFill>
                  <a:schemeClr val="tx1"/>
                </a:solidFill>
                <a:effectLst/>
                <a:latin typeface="微软雅黑" panose="020B0503020204020204" pitchFamily="34" charset="-122"/>
                <a:ea typeface="微软雅黑" panose="020B0503020204020204" pitchFamily="34" charset="-122"/>
              </a:rPr>
              <a:t>图</a:t>
            </a:r>
            <a:r>
              <a:rPr lang="en-US" altLang="zh-CN" sz="2400" b="1" dirty="0">
                <a:solidFill>
                  <a:schemeClr val="tx1"/>
                </a:solidFill>
                <a:effectLst/>
                <a:latin typeface="微软雅黑" panose="020B0503020204020204" pitchFamily="34" charset="-122"/>
                <a:ea typeface="微软雅黑" panose="020B0503020204020204" pitchFamily="34" charset="-122"/>
              </a:rPr>
              <a:t>1-1   </a:t>
            </a:r>
            <a:r>
              <a:rPr lang="zh-CN" altLang="en-US" sz="2400" b="1" dirty="0">
                <a:solidFill>
                  <a:schemeClr val="tx1"/>
                </a:solidFill>
                <a:effectLst/>
                <a:latin typeface="微软雅黑" panose="020B0503020204020204" pitchFamily="34" charset="-122"/>
                <a:ea typeface="微软雅黑" panose="020B0503020204020204" pitchFamily="34" charset="-122"/>
              </a:rPr>
              <a:t>我国的委托</a:t>
            </a:r>
            <a:r>
              <a:rPr lang="en-US" altLang="zh-CN" sz="2400" b="1" dirty="0">
                <a:solidFill>
                  <a:schemeClr val="tx1"/>
                </a:solidFill>
                <a:effectLst/>
                <a:latin typeface="微软雅黑" panose="020B0503020204020204" pitchFamily="34" charset="-122"/>
                <a:ea typeface="微软雅黑" panose="020B0503020204020204" pitchFamily="34" charset="-122"/>
              </a:rPr>
              <a:t>--</a:t>
            </a:r>
            <a:r>
              <a:rPr lang="zh-CN" altLang="en-US" sz="2400" b="1" dirty="0">
                <a:solidFill>
                  <a:schemeClr val="tx1"/>
                </a:solidFill>
                <a:effectLst/>
                <a:latin typeface="微软雅黑" panose="020B0503020204020204" pitchFamily="34" charset="-122"/>
                <a:ea typeface="微软雅黑" panose="020B0503020204020204" pitchFamily="34" charset="-122"/>
              </a:rPr>
              <a:t>受托型企业年金模式</a:t>
            </a:r>
            <a:endParaRPr lang="zh-CN" altLang="en-US" sz="2400" b="1" dirty="0">
              <a:solidFill>
                <a:schemeClr val="tx1"/>
              </a:solidFill>
              <a:effectLst/>
              <a:latin typeface="微软雅黑" panose="020B0503020204020204" pitchFamily="34" charset="-122"/>
              <a:ea typeface="微软雅黑" panose="020B0503020204020204" pitchFamily="34" charset="-122"/>
            </a:endParaRPr>
          </a:p>
        </p:txBody>
      </p:sp>
      <p:cxnSp>
        <p:nvCxnSpPr>
          <p:cNvPr id="32" name="直接连接符 31"/>
          <p:cNvCxnSpPr/>
          <p:nvPr/>
        </p:nvCxnSpPr>
        <p:spPr>
          <a:xfrm flipH="1">
            <a:off x="4548505" y="-97155"/>
            <a:ext cx="0" cy="540004"/>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userDrawn="1"/>
        </p:nvSpPr>
        <p:spPr>
          <a:xfrm>
            <a:off x="-18415" y="1176655"/>
            <a:ext cx="529780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第二单元   用人单位劳动标准的内容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 name="矩形 1"/>
          <p:cNvSpPr/>
          <p:nvPr userDrawn="1"/>
        </p:nvSpPr>
        <p:spPr>
          <a:xfrm>
            <a:off x="261620" y="1808480"/>
            <a:ext cx="5298440"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四、企业补充保险标准的主要内容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3" name="矩形 2"/>
          <p:cNvSpPr/>
          <p:nvPr userDrawn="1"/>
        </p:nvSpPr>
        <p:spPr>
          <a:xfrm>
            <a:off x="5559425" y="1176655"/>
            <a:ext cx="1534160"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理论知识</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8495" y="2382520"/>
            <a:ext cx="5123815" cy="396003"/>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（一）补充养老保险（企业年金）制度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7" name="矩形 6"/>
          <p:cNvSpPr>
            <a:spLocks noChangeArrowheads="1"/>
          </p:cNvSpPr>
          <p:nvPr/>
        </p:nvSpPr>
        <p:spPr bwMode="auto">
          <a:xfrm>
            <a:off x="452120" y="3384668"/>
            <a:ext cx="2700020" cy="396003"/>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企业补充医疗保险简介</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5" name="矩形 4"/>
          <p:cNvSpPr/>
          <p:nvPr userDrawn="1"/>
        </p:nvSpPr>
        <p:spPr>
          <a:xfrm>
            <a:off x="658495" y="2889885"/>
            <a:ext cx="4083685" cy="39624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（二）企业补充医疗保险     </a:t>
            </a:r>
            <a:r>
              <a:rPr lang="en-US" altLang="zh-CN" sz="2000">
                <a:solidFill>
                  <a:schemeClr val="bg1"/>
                </a:solidFill>
                <a:latin typeface="微软雅黑" panose="020B0503020204020204" pitchFamily="34" charset="-122"/>
                <a:ea typeface="微软雅黑" panose="020B0503020204020204" pitchFamily="34" charset="-122"/>
              </a:rPr>
              <a:t>P17</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6" name="矩形 5"/>
          <p:cNvSpPr>
            <a:spLocks noChangeArrowheads="1"/>
          </p:cNvSpPr>
          <p:nvPr/>
        </p:nvSpPr>
        <p:spPr bwMode="auto">
          <a:xfrm>
            <a:off x="452120" y="5966460"/>
            <a:ext cx="2700020" cy="396003"/>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企业补充医疗保险内容</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p:txBody>
      </p:sp>
      <p:sp>
        <p:nvSpPr>
          <p:cNvPr id="18" name="矩形 17"/>
          <p:cNvSpPr>
            <a:spLocks noChangeArrowheads="1"/>
          </p:cNvSpPr>
          <p:nvPr/>
        </p:nvSpPr>
        <p:spPr bwMode="auto">
          <a:xfrm>
            <a:off x="789940" y="3852545"/>
            <a:ext cx="10927715" cy="1944014"/>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是指</a:t>
            </a:r>
            <a:r>
              <a:rPr lang="zh-CN" altLang="en-US" b="1" u="sng">
                <a:solidFill>
                  <a:srgbClr val="C00000"/>
                </a:solidFill>
                <a:latin typeface="微软雅黑" panose="020B0503020204020204" pitchFamily="34" charset="-122"/>
                <a:ea typeface="微软雅黑" panose="020B0503020204020204" pitchFamily="34" charset="-122"/>
                <a:sym typeface="Wingdings" panose="05000000000000000000" charset="0"/>
              </a:rPr>
              <a:t>企业在参加基本医疗保险的基础上，根据自身的经济承受能力，本着自愿原则，自出资金，对本企业职工超出基本医疗保险基金支付以外的医疗费用，实行医疗补助的医疗保险</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企业补充医疗保险的</a:t>
            </a:r>
            <a:r>
              <a:rPr lang="zh-CN" altLang="en-US" b="1" u="sng">
                <a:solidFill>
                  <a:srgbClr val="C00000"/>
                </a:solidFill>
                <a:latin typeface="微软雅黑" panose="020B0503020204020204" pitchFamily="34" charset="-122"/>
                <a:ea typeface="微软雅黑" panose="020B0503020204020204" pitchFamily="34" charset="-122"/>
                <a:sym typeface="Wingdings" panose="05000000000000000000" charset="0"/>
              </a:rPr>
              <a:t>实施对象是参加基本医疗保险的职工，非参保人员不在此实施范围之内</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b="1" u="sng">
                <a:solidFill>
                  <a:srgbClr val="C00000"/>
                </a:solidFill>
                <a:latin typeface="微软雅黑" panose="020B0503020204020204" pitchFamily="34" charset="-122"/>
                <a:ea typeface="微软雅黑" panose="020B0503020204020204" pitchFamily="34" charset="-122"/>
                <a:sym typeface="+mn-ea"/>
              </a:rPr>
              <a:t>并不是所有的企业都能够建立补充医疗保险</a:t>
            </a:r>
            <a:r>
              <a:rPr lang="zh-CN" altLang="en-US">
                <a:solidFill>
                  <a:srgbClr val="C00000"/>
                </a:solidFill>
                <a:latin typeface="微软雅黑" panose="020B0503020204020204" pitchFamily="34" charset="-122"/>
                <a:ea typeface="微软雅黑" panose="020B0503020204020204" pitchFamily="34" charset="-122"/>
                <a:sym typeface="+mn-ea"/>
              </a:rPr>
              <a:t>。建立补充医疗保险的企业，首先，</a:t>
            </a:r>
            <a:r>
              <a:rPr lang="zh-CN" altLang="en-US" b="1" u="sng">
                <a:solidFill>
                  <a:srgbClr val="C00000"/>
                </a:solidFill>
                <a:latin typeface="微软雅黑" panose="020B0503020204020204" pitchFamily="34" charset="-122"/>
                <a:ea typeface="微软雅黑" panose="020B0503020204020204" pitchFamily="34" charset="-122"/>
                <a:sym typeface="+mn-ea"/>
              </a:rPr>
              <a:t>必须参加基本医疗保险</a:t>
            </a:r>
            <a:r>
              <a:rPr lang="zh-CN" altLang="en-US">
                <a:solidFill>
                  <a:srgbClr val="C00000"/>
                </a:solidFill>
                <a:latin typeface="微软雅黑" panose="020B0503020204020204" pitchFamily="34" charset="-122"/>
                <a:ea typeface="微软雅黑" panose="020B0503020204020204" pitchFamily="34" charset="-122"/>
                <a:sym typeface="+mn-ea"/>
              </a:rPr>
              <a:t>，并按时足额缴纳保险费用；其次，</a:t>
            </a:r>
            <a:r>
              <a:rPr lang="zh-CN" altLang="en-US" b="1" u="sng">
                <a:solidFill>
                  <a:srgbClr val="C00000"/>
                </a:solidFill>
                <a:latin typeface="微软雅黑" panose="020B0503020204020204" pitchFamily="34" charset="-122"/>
                <a:ea typeface="微软雅黑" panose="020B0503020204020204" pitchFamily="34" charset="-122"/>
                <a:sym typeface="+mn-ea"/>
              </a:rPr>
              <a:t>具有一定的经济承受能力</a:t>
            </a:r>
            <a:r>
              <a:rPr lang="zh-CN" altLang="en-US">
                <a:solidFill>
                  <a:srgbClr val="C00000"/>
                </a:solidFill>
                <a:latin typeface="微软雅黑" panose="020B0503020204020204" pitchFamily="34" charset="-122"/>
                <a:ea typeface="微软雅黑" panose="020B0503020204020204" pitchFamily="34" charset="-122"/>
                <a:sym typeface="+mn-ea"/>
              </a:rPr>
              <a:t>，即具有持续的税后利润，并按时缴纳其他社会保险费用，保证足额发放职工工资；再次，</a:t>
            </a:r>
            <a:r>
              <a:rPr lang="zh-CN" altLang="en-US" b="1" u="sng">
                <a:solidFill>
                  <a:srgbClr val="C00000"/>
                </a:solidFill>
                <a:latin typeface="微软雅黑" panose="020B0503020204020204" pitchFamily="34" charset="-122"/>
                <a:ea typeface="微软雅黑" panose="020B0503020204020204" pitchFamily="34" charset="-122"/>
                <a:sym typeface="+mn-ea"/>
              </a:rPr>
              <a:t>已经形成的医疗保障待遇高于基本医疗保险待遇</a:t>
            </a:r>
            <a:r>
              <a:rPr lang="zh-CN" altLang="en-US">
                <a:solidFill>
                  <a:srgbClr val="C00000"/>
                </a:solidFill>
                <a:latin typeface="微软雅黑" panose="020B0503020204020204" pitchFamily="34" charset="-122"/>
                <a:ea typeface="微软雅黑" panose="020B0503020204020204" pitchFamily="34" charset="-122"/>
                <a:sym typeface="+mn-ea"/>
              </a:rPr>
              <a:t>，且有能力主办或参加补充医疗保险。</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cxnSp>
        <p:nvCxnSpPr>
          <p:cNvPr id="20" name="直接连接符 19"/>
          <p:cNvCxnSpPr/>
          <p:nvPr/>
        </p:nvCxnSpPr>
        <p:spPr>
          <a:xfrm flipV="1">
            <a:off x="3152140" y="6156960"/>
            <a:ext cx="545465"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3697605" y="6171565"/>
            <a:ext cx="0" cy="720005"/>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矩形 3"/>
          <p:cNvSpPr/>
          <p:nvPr userDrawn="1"/>
        </p:nvSpPr>
        <p:spPr>
          <a:xfrm>
            <a:off x="5020310" y="2835910"/>
            <a:ext cx="1534160" cy="504190"/>
          </a:xfrm>
          <a:prstGeom prst="rect">
            <a:avLst/>
          </a:prstGeom>
          <a:solidFill>
            <a:srgbClr val="9C393E"/>
          </a:solidFill>
          <a:ln>
            <a:noFill/>
          </a:ln>
          <a:effectLst>
            <a:outerShdw blurRad="50800" dist="38100" algn="l" rotWithShape="0">
              <a:schemeClr val="tx1">
                <a:alpha val="100000"/>
              </a:schemeClr>
            </a:outerShdw>
          </a:effectLst>
          <a:extLst>
            <a:ext uri="{909E8E84-426E-40DD-AFC4-6F175D3DCCD1}">
              <a14:hiddenFill xmlns:a14="http://schemas.microsoft.com/office/drawing/2010/main">
                <a:solidFill>
                  <a:srgbClr val="9C393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AA009X</a:t>
            </a:r>
            <a:r>
              <a:rPr lang="zh-CN" altLang="en-US" sz="2000">
                <a:solidFill>
                  <a:srgbClr val="FFC000"/>
                </a:solidFill>
                <a:latin typeface="微软雅黑" panose="020B0503020204020204" pitchFamily="34" charset="-122"/>
                <a:ea typeface="微软雅黑" panose="020B0503020204020204" pitchFamily="34" charset="-122"/>
              </a:rPr>
              <a:t>    </a:t>
            </a:r>
            <a:endParaRPr lang="zh-CN" altLang="en-US" sz="2000">
              <a:solidFill>
                <a:srgbClr val="FFC000"/>
              </a:solidFill>
              <a:latin typeface="微软雅黑" panose="020B0503020204020204" pitchFamily="34" charset="-122"/>
              <a:ea typeface="微软雅黑" panose="020B0503020204020204" pitchFamily="34" charset="-122"/>
            </a:endParaRPr>
          </a:p>
        </p:txBody>
      </p:sp>
      <p:sp>
        <p:nvSpPr>
          <p:cNvPr id="9" name="矩形 8"/>
          <p:cNvSpPr>
            <a:spLocks noChangeArrowheads="1"/>
          </p:cNvSpPr>
          <p:nvPr/>
        </p:nvSpPr>
        <p:spPr bwMode="auto">
          <a:xfrm>
            <a:off x="7342505" y="2601595"/>
            <a:ext cx="4201160" cy="97200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sz="2000" b="1">
                <a:solidFill>
                  <a:schemeClr val="tx2"/>
                </a:solidFill>
                <a:latin typeface="微软雅黑" panose="020B0503020204020204" pitchFamily="34" charset="-122"/>
                <a:ea typeface="微软雅黑" panose="020B0503020204020204" pitchFamily="34" charset="-122"/>
                <a:sym typeface="+mn-ea"/>
              </a:rPr>
              <a:t>首先参保基医险，按时足额缴费用；</a:t>
            </a:r>
            <a:endParaRPr lang="zh-CN" sz="2000" b="1">
              <a:solidFill>
                <a:schemeClr val="tx2"/>
              </a:solidFill>
              <a:latin typeface="微软雅黑" panose="020B0503020204020204" pitchFamily="34" charset="-122"/>
              <a:ea typeface="微软雅黑" panose="020B0503020204020204" pitchFamily="34" charset="-122"/>
              <a:sym typeface="+mn-ea"/>
            </a:endParaRPr>
          </a:p>
          <a:p>
            <a:pPr lvl="0" algn="ctr"/>
            <a:r>
              <a:rPr lang="zh-CN" sz="2000" b="1">
                <a:solidFill>
                  <a:schemeClr val="tx2"/>
                </a:solidFill>
                <a:latin typeface="微软雅黑" panose="020B0503020204020204" pitchFamily="34" charset="-122"/>
                <a:ea typeface="微软雅黑" panose="020B0503020204020204" pitchFamily="34" charset="-122"/>
                <a:sym typeface="+mn-ea"/>
              </a:rPr>
              <a:t>具有经济承受力，按时缴他发工资；</a:t>
            </a:r>
            <a:endParaRPr lang="zh-CN" sz="2000" b="1">
              <a:solidFill>
                <a:schemeClr val="tx2"/>
              </a:solidFill>
              <a:latin typeface="微软雅黑" panose="020B0503020204020204" pitchFamily="34" charset="-122"/>
              <a:ea typeface="微软雅黑" panose="020B0503020204020204" pitchFamily="34" charset="-122"/>
              <a:sym typeface="+mn-ea"/>
            </a:endParaRPr>
          </a:p>
          <a:p>
            <a:pPr lvl="0" algn="ctr"/>
            <a:r>
              <a:rPr lang="zh-CN" sz="2000" b="1">
                <a:solidFill>
                  <a:schemeClr val="tx2"/>
                </a:solidFill>
                <a:latin typeface="微软雅黑" panose="020B0503020204020204" pitchFamily="34" charset="-122"/>
                <a:ea typeface="微软雅黑" panose="020B0503020204020204" pitchFamily="34" charset="-122"/>
                <a:sym typeface="+mn-ea"/>
              </a:rPr>
              <a:t>即成保障逾基险，有能主办或参加。</a:t>
            </a:r>
            <a:endParaRPr lang="zh-CN" sz="2000" b="1">
              <a:solidFill>
                <a:schemeClr val="tx2"/>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000" fill="hold">
                                          <p:stCondLst>
                                            <p:cond delay="0"/>
                                          </p:stCondLst>
                                        </p:cTn>
                                        <p:tgtEl>
                                          <p:spTgt spid="9"/>
                                        </p:tgtEl>
                                        <p:attrNameLst>
                                          <p:attrName>style.visibility</p:attrName>
                                        </p:attrNameLst>
                                      </p:cBhvr>
                                      <p:to>
                                        <p:strVal val="visible"/>
                                      </p:to>
                                    </p:set>
                                    <p:animEffect transition="in" filter="wipe(up)">
                                      <p:cBhvr>
                                        <p:cTn id="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userDrawn="1"/>
        </p:nvSpPr>
        <p:spPr>
          <a:xfrm>
            <a:off x="658495" y="588645"/>
            <a:ext cx="5123815" cy="396003"/>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（一）补充养老保险（企业年金）制度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7" name="矩形 6"/>
          <p:cNvSpPr>
            <a:spLocks noChangeArrowheads="1"/>
          </p:cNvSpPr>
          <p:nvPr/>
        </p:nvSpPr>
        <p:spPr bwMode="auto">
          <a:xfrm>
            <a:off x="452120" y="1590793"/>
            <a:ext cx="2700020" cy="396003"/>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企业补充医疗保险简介</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5" name="矩形 4"/>
          <p:cNvSpPr/>
          <p:nvPr userDrawn="1"/>
        </p:nvSpPr>
        <p:spPr>
          <a:xfrm>
            <a:off x="658495" y="1096010"/>
            <a:ext cx="3600026" cy="396003"/>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（二）企业补充医疗保险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6" name="矩形 5"/>
          <p:cNvSpPr>
            <a:spLocks noChangeArrowheads="1"/>
          </p:cNvSpPr>
          <p:nvPr/>
        </p:nvSpPr>
        <p:spPr bwMode="auto">
          <a:xfrm>
            <a:off x="452120" y="2235200"/>
            <a:ext cx="3810635" cy="39624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企业补充医疗保险内容     </a:t>
            </a:r>
            <a:r>
              <a:rPr lang="en-US" altLang="zh-CN">
                <a:solidFill>
                  <a:srgbClr val="C00000"/>
                </a:solidFill>
                <a:latin typeface="微软雅黑" panose="020B0503020204020204" pitchFamily="34" charset="-122"/>
                <a:ea typeface="微软雅黑" panose="020B0503020204020204" pitchFamily="34" charset="-122"/>
                <a:sym typeface="+mn-ea"/>
              </a:rPr>
              <a:t>P17</a:t>
            </a:r>
            <a:endParaRPr lang="en-US" altLang="zh-CN">
              <a:solidFill>
                <a:srgbClr val="C00000"/>
              </a:solidFill>
              <a:latin typeface="微软雅黑" panose="020B0503020204020204" pitchFamily="34" charset="-122"/>
              <a:ea typeface="微软雅黑" panose="020B0503020204020204" pitchFamily="34" charset="-122"/>
              <a:sym typeface="+mn-ea"/>
            </a:endParaRPr>
          </a:p>
        </p:txBody>
      </p:sp>
      <p:sp>
        <p:nvSpPr>
          <p:cNvPr id="9" name="矩形 8"/>
          <p:cNvSpPr>
            <a:spLocks noChangeArrowheads="1"/>
          </p:cNvSpPr>
          <p:nvPr/>
        </p:nvSpPr>
        <p:spPr bwMode="auto">
          <a:xfrm>
            <a:off x="5053965" y="2522220"/>
            <a:ext cx="6735445" cy="1116008"/>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基本医疗保险个人账户不足支付时的门诊医疗费用；基本医疗保险、强制性商业补充医疗保险及社会医疗救助之后，应由个人支付的住院及特殊病种门诊医疗费用；</a:t>
            </a:r>
            <a:r>
              <a:rPr lang="en-US" altLang="zh-CN">
                <a:solidFill>
                  <a:srgbClr val="C00000"/>
                </a:solidFill>
                <a:latin typeface="微软雅黑" panose="020B0503020204020204" pitchFamily="34" charset="-122"/>
                <a:ea typeface="微软雅黑" panose="020B0503020204020204" pitchFamily="34" charset="-122"/>
                <a:sym typeface="Wingdings" panose="05000000000000000000" charset="0"/>
              </a:rPr>
              <a:t></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由企业民主程序讨论通过决定予以支付的其他医疗费用。</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11" name="矩形 10"/>
          <p:cNvSpPr>
            <a:spLocks noChangeArrowheads="1"/>
          </p:cNvSpPr>
          <p:nvPr/>
        </p:nvSpPr>
        <p:spPr bwMode="auto">
          <a:xfrm>
            <a:off x="1100455" y="3558692"/>
            <a:ext cx="3060023" cy="32385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a:t>
            </a:r>
            <a:r>
              <a:rPr lang="en-US" altLang="zh-CN">
                <a:solidFill>
                  <a:srgbClr val="C00000"/>
                </a:solidFill>
                <a:latin typeface="微软雅黑" panose="020B0503020204020204" pitchFamily="34" charset="-122"/>
                <a:ea typeface="微软雅黑" panose="020B0503020204020204" pitchFamily="34" charset="-122"/>
                <a:sym typeface="Wingdings" panose="05000000000000000000" charset="0"/>
              </a:rPr>
              <a:t>2</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）筹集保险资金。   </a:t>
            </a:r>
            <a:r>
              <a:rPr lang="en-US" altLang="zh-CN">
                <a:solidFill>
                  <a:schemeClr val="tx2">
                    <a:lumMod val="75000"/>
                  </a:schemeClr>
                </a:solidFill>
                <a:latin typeface="微软雅黑" panose="020B0503020204020204" pitchFamily="34" charset="-122"/>
                <a:ea typeface="微软雅黑" panose="020B0503020204020204" pitchFamily="34" charset="-122"/>
                <a:sym typeface="Wingdings" panose="05000000000000000000" charset="0"/>
              </a:rPr>
              <a:t>4%</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    </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p:txBody>
      </p:sp>
      <p:sp>
        <p:nvSpPr>
          <p:cNvPr id="12" name="矩形 11"/>
          <p:cNvSpPr>
            <a:spLocks noChangeArrowheads="1"/>
          </p:cNvSpPr>
          <p:nvPr/>
        </p:nvSpPr>
        <p:spPr bwMode="auto">
          <a:xfrm>
            <a:off x="1100455" y="2918460"/>
            <a:ext cx="3060023" cy="324002"/>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）确定保险范围。</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p:txBody>
      </p:sp>
      <p:sp>
        <p:nvSpPr>
          <p:cNvPr id="13" name="矩形 12"/>
          <p:cNvSpPr>
            <a:spLocks noChangeArrowheads="1"/>
          </p:cNvSpPr>
          <p:nvPr/>
        </p:nvSpPr>
        <p:spPr bwMode="auto">
          <a:xfrm>
            <a:off x="1100455" y="4198772"/>
            <a:ext cx="3060023" cy="32385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a:t>
            </a:r>
            <a:r>
              <a:rPr lang="en-US" altLang="zh-CN">
                <a:solidFill>
                  <a:srgbClr val="C00000"/>
                </a:solidFill>
                <a:latin typeface="微软雅黑" panose="020B0503020204020204" pitchFamily="34" charset="-122"/>
                <a:ea typeface="微软雅黑" panose="020B0503020204020204" pitchFamily="34" charset="-122"/>
                <a:sym typeface="Wingdings" panose="05000000000000000000" charset="0"/>
              </a:rPr>
              <a:t>3</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）确定保障水平。</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p:txBody>
      </p:sp>
      <p:sp>
        <p:nvSpPr>
          <p:cNvPr id="14" name="矩形 13"/>
          <p:cNvSpPr>
            <a:spLocks noChangeArrowheads="1"/>
          </p:cNvSpPr>
          <p:nvPr/>
        </p:nvSpPr>
        <p:spPr bwMode="auto">
          <a:xfrm>
            <a:off x="1100455" y="4838852"/>
            <a:ext cx="3060023" cy="32385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a:t>
            </a:r>
            <a:r>
              <a:rPr lang="en-US" altLang="zh-CN">
                <a:solidFill>
                  <a:srgbClr val="C00000"/>
                </a:solidFill>
                <a:latin typeface="微软雅黑" panose="020B0503020204020204" pitchFamily="34" charset="-122"/>
                <a:ea typeface="微软雅黑" panose="020B0503020204020204" pitchFamily="34" charset="-122"/>
                <a:sym typeface="Wingdings" panose="05000000000000000000" charset="0"/>
              </a:rPr>
              <a:t>4</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）确定管理方式。</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p:txBody>
      </p:sp>
      <p:sp>
        <p:nvSpPr>
          <p:cNvPr id="15" name="矩形 14"/>
          <p:cNvSpPr>
            <a:spLocks noChangeArrowheads="1"/>
          </p:cNvSpPr>
          <p:nvPr/>
        </p:nvSpPr>
        <p:spPr bwMode="auto">
          <a:xfrm>
            <a:off x="1100455" y="5478932"/>
            <a:ext cx="3060023" cy="32385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a:t>
            </a:r>
            <a:r>
              <a:rPr lang="en-US" altLang="zh-CN">
                <a:solidFill>
                  <a:srgbClr val="C00000"/>
                </a:solidFill>
                <a:latin typeface="微软雅黑" panose="020B0503020204020204" pitchFamily="34" charset="-122"/>
                <a:ea typeface="微软雅黑" panose="020B0503020204020204" pitchFamily="34" charset="-122"/>
                <a:sym typeface="Wingdings" panose="05000000000000000000" charset="0"/>
              </a:rPr>
              <a:t>5</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）确定待遇给付办法。</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p:txBody>
      </p:sp>
      <p:sp>
        <p:nvSpPr>
          <p:cNvPr id="17" name="矩形 16"/>
          <p:cNvSpPr>
            <a:spLocks noChangeArrowheads="1"/>
          </p:cNvSpPr>
          <p:nvPr/>
        </p:nvSpPr>
        <p:spPr bwMode="auto">
          <a:xfrm>
            <a:off x="5053965" y="4661535"/>
            <a:ext cx="6735445" cy="72000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单独设立管理经办机构；</a:t>
            </a:r>
            <a:r>
              <a:rPr lang="zh-CN" altLang="en-US">
                <a:solidFill>
                  <a:schemeClr val="tx2">
                    <a:lumMod val="75000"/>
                  </a:schemeClr>
                </a:solidFill>
                <a:latin typeface="微软雅黑" panose="020B0503020204020204" pitchFamily="34" charset="-122"/>
                <a:ea typeface="微软雅黑" panose="020B0503020204020204" pitchFamily="34" charset="-122"/>
                <a:sym typeface="Wingdings" panose="05000000000000000000" charset="0"/>
              </a:rPr>
              <a:t>行业或相关企业联合建立；</a:t>
            </a:r>
            <a:r>
              <a:rPr lang="en-US" altLang="zh-CN">
                <a:solidFill>
                  <a:schemeClr val="tx2">
                    <a:lumMod val="75000"/>
                  </a:schemeClr>
                </a:solidFill>
                <a:latin typeface="微软雅黑" panose="020B0503020204020204" pitchFamily="34" charset="-122"/>
                <a:ea typeface="微软雅黑" panose="020B0503020204020204" pitchFamily="34" charset="-122"/>
                <a:sym typeface="Wingdings" panose="05000000000000000000" charset="0"/>
              </a:rPr>
              <a:t></a:t>
            </a:r>
            <a:r>
              <a:rPr lang="zh-CN" altLang="en-US">
                <a:solidFill>
                  <a:schemeClr val="tx2">
                    <a:lumMod val="75000"/>
                  </a:schemeClr>
                </a:solidFill>
                <a:latin typeface="微软雅黑" panose="020B0503020204020204" pitchFamily="34" charset="-122"/>
                <a:ea typeface="微软雅黑" panose="020B0503020204020204" pitchFamily="34" charset="-122"/>
                <a:sym typeface="Wingdings" panose="05000000000000000000" charset="0"/>
              </a:rPr>
              <a:t>依托基本医疗保险经办机构建立；依托商业保险公司建立。</a:t>
            </a:r>
            <a:endParaRPr lang="zh-CN" altLang="en-US">
              <a:solidFill>
                <a:schemeClr val="tx2">
                  <a:lumMod val="75000"/>
                </a:schemeClr>
              </a:solidFill>
              <a:latin typeface="微软雅黑" panose="020B0503020204020204" pitchFamily="34" charset="-122"/>
              <a:ea typeface="微软雅黑" panose="020B0503020204020204" pitchFamily="34" charset="-122"/>
              <a:sym typeface="Wingdings" panose="05000000000000000000" charset="0"/>
            </a:endParaRPr>
          </a:p>
        </p:txBody>
      </p:sp>
      <p:cxnSp>
        <p:nvCxnSpPr>
          <p:cNvPr id="4" name="直接连接符 3"/>
          <p:cNvCxnSpPr/>
          <p:nvPr/>
        </p:nvCxnSpPr>
        <p:spPr>
          <a:xfrm flipH="1">
            <a:off x="3697605" y="-67945"/>
            <a:ext cx="0" cy="540004"/>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V="1">
            <a:off x="4160520" y="3072765"/>
            <a:ext cx="900007"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V="1">
            <a:off x="4160520" y="4993005"/>
            <a:ext cx="900007"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矩形 1"/>
          <p:cNvSpPr/>
          <p:nvPr userDrawn="1"/>
        </p:nvSpPr>
        <p:spPr>
          <a:xfrm>
            <a:off x="4496435" y="1042035"/>
            <a:ext cx="1534160" cy="504190"/>
          </a:xfrm>
          <a:prstGeom prst="rect">
            <a:avLst/>
          </a:prstGeom>
          <a:solidFill>
            <a:srgbClr val="9C393E"/>
          </a:solidFill>
          <a:ln>
            <a:noFill/>
          </a:ln>
          <a:effectLst>
            <a:outerShdw blurRad="50800" dist="38100" algn="l" rotWithShape="0">
              <a:schemeClr val="tx1">
                <a:alpha val="100000"/>
              </a:schemeClr>
            </a:outerShdw>
          </a:effectLst>
          <a:extLst>
            <a:ext uri="{909E8E84-426E-40DD-AFC4-6F175D3DCCD1}">
              <a14:hiddenFill xmlns:a14="http://schemas.microsoft.com/office/drawing/2010/main">
                <a:solidFill>
                  <a:srgbClr val="9C393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AA009X</a:t>
            </a:r>
            <a:r>
              <a:rPr lang="zh-CN" altLang="en-US" sz="2000">
                <a:solidFill>
                  <a:srgbClr val="FFC000"/>
                </a:solidFill>
                <a:latin typeface="微软雅黑" panose="020B0503020204020204" pitchFamily="34" charset="-122"/>
                <a:ea typeface="微软雅黑" panose="020B0503020204020204" pitchFamily="34" charset="-122"/>
              </a:rPr>
              <a:t>    </a:t>
            </a:r>
            <a:endParaRPr lang="zh-CN" altLang="en-US" sz="2000">
              <a:solidFill>
                <a:srgbClr val="FFC000"/>
              </a:solidFill>
              <a:latin typeface="微软雅黑" panose="020B0503020204020204" pitchFamily="34" charset="-122"/>
              <a:ea typeface="微软雅黑" panose="020B0503020204020204" pitchFamily="34" charset="-122"/>
            </a:endParaRPr>
          </a:p>
        </p:txBody>
      </p:sp>
    </p:spTree>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userDrawn="1"/>
        </p:nvSpPr>
        <p:spPr>
          <a:xfrm>
            <a:off x="-18415" y="1176655"/>
            <a:ext cx="529780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第二单元   用人单位劳动标准的内容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 name="矩形 1"/>
          <p:cNvSpPr/>
          <p:nvPr userDrawn="1"/>
        </p:nvSpPr>
        <p:spPr>
          <a:xfrm>
            <a:off x="261620" y="1808480"/>
            <a:ext cx="4011930"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五、劳动就业标准            </a:t>
            </a:r>
            <a:r>
              <a:rPr lang="en-US" altLang="zh-CN" sz="2000">
                <a:solidFill>
                  <a:schemeClr val="bg1"/>
                </a:solidFill>
                <a:latin typeface="微软雅黑" panose="020B0503020204020204" pitchFamily="34" charset="-122"/>
                <a:ea typeface="微软雅黑" panose="020B0503020204020204" pitchFamily="34" charset="-122"/>
              </a:rPr>
              <a:t>P18</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3" name="矩形 2"/>
          <p:cNvSpPr/>
          <p:nvPr userDrawn="1"/>
        </p:nvSpPr>
        <p:spPr>
          <a:xfrm>
            <a:off x="5559425" y="1176655"/>
            <a:ext cx="1534160"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理论知识</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8495" y="2454275"/>
            <a:ext cx="3060065" cy="39624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a:t>
            </a:r>
            <a:r>
              <a:rPr lang="zh-CN" sz="2000">
                <a:solidFill>
                  <a:schemeClr val="bg1"/>
                </a:solidFill>
                <a:latin typeface="微软雅黑" panose="020B0503020204020204" pitchFamily="34" charset="-122"/>
                <a:ea typeface="微软雅黑" panose="020B0503020204020204" pitchFamily="34" charset="-122"/>
              </a:rPr>
              <a:t>就业能力标准</a:t>
            </a:r>
            <a:endParaRPr lang="zh-CN" sz="2000">
              <a:solidFill>
                <a:schemeClr val="bg1"/>
              </a:solidFill>
              <a:latin typeface="微软雅黑" panose="020B0503020204020204" pitchFamily="34" charset="-122"/>
              <a:ea typeface="微软雅黑" panose="020B0503020204020204" pitchFamily="34" charset="-122"/>
            </a:endParaRPr>
          </a:p>
        </p:txBody>
      </p:sp>
      <p:sp>
        <p:nvSpPr>
          <p:cNvPr id="5" name="矩形 4"/>
          <p:cNvSpPr/>
          <p:nvPr userDrawn="1"/>
        </p:nvSpPr>
        <p:spPr>
          <a:xfrm>
            <a:off x="658495" y="4211320"/>
            <a:ext cx="3060065" cy="39624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a:t>
            </a:r>
            <a:r>
              <a:rPr lang="zh-CN" sz="2000">
                <a:solidFill>
                  <a:schemeClr val="bg1"/>
                </a:solidFill>
                <a:latin typeface="微软雅黑" panose="020B0503020204020204" pitchFamily="34" charset="-122"/>
                <a:ea typeface="微软雅黑" panose="020B0503020204020204" pitchFamily="34" charset="-122"/>
              </a:rPr>
              <a:t>公平就业标准</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6" name="矩形 5"/>
          <p:cNvSpPr>
            <a:spLocks noChangeArrowheads="1"/>
          </p:cNvSpPr>
          <p:nvPr/>
        </p:nvSpPr>
        <p:spPr bwMode="auto">
          <a:xfrm>
            <a:off x="838200" y="2938145"/>
            <a:ext cx="8143875" cy="1152008"/>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就业权利能力标准</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b="1" u="sng">
                <a:solidFill>
                  <a:srgbClr val="C00000"/>
                </a:solidFill>
                <a:latin typeface="微软雅黑" panose="020B0503020204020204" pitchFamily="34" charset="-122"/>
                <a:ea typeface="微软雅黑" panose="020B0503020204020204" pitchFamily="34" charset="-122"/>
                <a:sym typeface="+mn-ea"/>
              </a:rPr>
              <a:t>一般应当是具有中华人民共和国国籍的自然人，根据现行法律规定，外国人（不具备中华人民共和国国籍的人）和台港澳居民应当经过行政许可才能取得在中国就业的权利。</a:t>
            </a:r>
            <a:r>
              <a:rPr lang="zh-CN" altLang="en-US" b="1">
                <a:solidFill>
                  <a:schemeClr val="accent1">
                    <a:lumMod val="75000"/>
                  </a:schemeClr>
                </a:solidFill>
                <a:latin typeface="微软雅黑" panose="020B0503020204020204" pitchFamily="34" charset="-122"/>
                <a:ea typeface="微软雅黑" panose="020B0503020204020204" pitchFamily="34" charset="-122"/>
                <a:sym typeface="+mn-ea"/>
              </a:rPr>
              <a:t>（</a:t>
            </a:r>
            <a:r>
              <a:rPr lang="en-US" altLang="zh-CN" b="1">
                <a:solidFill>
                  <a:schemeClr val="accent1">
                    <a:lumMod val="75000"/>
                  </a:schemeClr>
                </a:solidFill>
                <a:latin typeface="微软雅黑" panose="020B0503020204020204" pitchFamily="34" charset="-122"/>
                <a:ea typeface="微软雅黑" panose="020B0503020204020204" pitchFamily="34" charset="-122"/>
                <a:sym typeface="+mn-ea"/>
              </a:rPr>
              <a:t>2018</a:t>
            </a:r>
            <a:r>
              <a:rPr lang="zh-CN" altLang="en-US" b="1">
                <a:solidFill>
                  <a:schemeClr val="accent1">
                    <a:lumMod val="75000"/>
                  </a:schemeClr>
                </a:solidFill>
                <a:latin typeface="微软雅黑" panose="020B0503020204020204" pitchFamily="34" charset="-122"/>
                <a:ea typeface="微软雅黑" panose="020B0503020204020204" pitchFamily="34" charset="-122"/>
                <a:sym typeface="+mn-ea"/>
              </a:rPr>
              <a:t>年</a:t>
            </a:r>
            <a:r>
              <a:rPr lang="en-US" altLang="zh-CN" b="1">
                <a:solidFill>
                  <a:schemeClr val="accent1">
                    <a:lumMod val="75000"/>
                  </a:schemeClr>
                </a:solidFill>
                <a:latin typeface="微软雅黑" panose="020B0503020204020204" pitchFamily="34" charset="-122"/>
                <a:ea typeface="微软雅黑" panose="020B0503020204020204" pitchFamily="34" charset="-122"/>
                <a:sym typeface="+mn-ea"/>
              </a:rPr>
              <a:t>8</a:t>
            </a:r>
            <a:r>
              <a:rPr lang="zh-CN" altLang="en-US" b="1">
                <a:solidFill>
                  <a:schemeClr val="accent1">
                    <a:lumMod val="75000"/>
                  </a:schemeClr>
                </a:solidFill>
                <a:latin typeface="微软雅黑" panose="020B0503020204020204" pitchFamily="34" charset="-122"/>
                <a:ea typeface="微软雅黑" panose="020B0503020204020204" pitchFamily="34" charset="-122"/>
                <a:sym typeface="+mn-ea"/>
              </a:rPr>
              <a:t>月国务院已取消台港澳人士的就业许可）</a:t>
            </a:r>
            <a:endParaRPr lang="zh-CN" altLang="en-US" b="1">
              <a:solidFill>
                <a:schemeClr val="accent1">
                  <a:lumMod val="75000"/>
                </a:schemeClr>
              </a:solidFill>
              <a:latin typeface="微软雅黑" panose="020B0503020204020204" pitchFamily="34" charset="-122"/>
              <a:ea typeface="微软雅黑" panose="020B0503020204020204" pitchFamily="34" charset="-122"/>
              <a:sym typeface="+mn-ea"/>
            </a:endParaRPr>
          </a:p>
        </p:txBody>
      </p:sp>
      <p:cxnSp>
        <p:nvCxnSpPr>
          <p:cNvPr id="20" name="直接连接符 19"/>
          <p:cNvCxnSpPr/>
          <p:nvPr/>
        </p:nvCxnSpPr>
        <p:spPr>
          <a:xfrm flipV="1">
            <a:off x="10740390" y="5417185"/>
            <a:ext cx="545465"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11285855" y="5431790"/>
            <a:ext cx="0" cy="14760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矩形 3"/>
          <p:cNvSpPr/>
          <p:nvPr userDrawn="1"/>
        </p:nvSpPr>
        <p:spPr>
          <a:xfrm>
            <a:off x="658495" y="6040120"/>
            <a:ext cx="3060065" cy="39624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（三）</a:t>
            </a:r>
            <a:r>
              <a:rPr lang="zh-CN" sz="2000">
                <a:solidFill>
                  <a:schemeClr val="bg1"/>
                </a:solidFill>
                <a:latin typeface="微软雅黑" panose="020B0503020204020204" pitchFamily="34" charset="-122"/>
                <a:ea typeface="微软雅黑" panose="020B0503020204020204" pitchFamily="34" charset="-122"/>
              </a:rPr>
              <a:t>职业培训标准</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8" name="矩形 7"/>
          <p:cNvSpPr>
            <a:spLocks noChangeArrowheads="1"/>
          </p:cNvSpPr>
          <p:nvPr/>
        </p:nvSpPr>
        <p:spPr bwMode="auto">
          <a:xfrm>
            <a:off x="9246870" y="2922270"/>
            <a:ext cx="2559050" cy="1152008"/>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就业行为能力标准</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）年龄标准。</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）智力标准。</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9" name="矩形 8"/>
          <p:cNvSpPr>
            <a:spLocks noChangeArrowheads="1"/>
          </p:cNvSpPr>
          <p:nvPr/>
        </p:nvSpPr>
        <p:spPr bwMode="auto">
          <a:xfrm>
            <a:off x="838200" y="4740910"/>
            <a:ext cx="4721225" cy="115189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就业平等权</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b="1" u="sng">
                <a:solidFill>
                  <a:srgbClr val="C00000"/>
                </a:solidFill>
                <a:latin typeface="微软雅黑" panose="020B0503020204020204" pitchFamily="34" charset="-122"/>
                <a:ea typeface="微软雅黑" panose="020B0503020204020204" pitchFamily="34" charset="-122"/>
                <a:sym typeface="+mn-ea"/>
              </a:rPr>
              <a:t>又称平等就业权，是指公民平等获得就业的权利。就业平等权是宪法上平等权在劳动就业领域的具体化，具有崇高的地位。</a:t>
            </a:r>
            <a:endParaRPr lang="zh-CN" altLang="en-US" b="1" u="sng">
              <a:solidFill>
                <a:srgbClr val="C00000"/>
              </a:solidFill>
              <a:latin typeface="微软雅黑" panose="020B0503020204020204" pitchFamily="34" charset="-122"/>
              <a:ea typeface="微软雅黑" panose="020B0503020204020204" pitchFamily="34" charset="-122"/>
              <a:sym typeface="+mn-ea"/>
            </a:endParaRPr>
          </a:p>
        </p:txBody>
      </p:sp>
      <p:sp>
        <p:nvSpPr>
          <p:cNvPr id="11" name="矩形 10"/>
          <p:cNvSpPr>
            <a:spLocks noChangeArrowheads="1"/>
          </p:cNvSpPr>
          <p:nvPr/>
        </p:nvSpPr>
        <p:spPr bwMode="auto">
          <a:xfrm>
            <a:off x="6043930" y="4740910"/>
            <a:ext cx="2051050" cy="36004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反对就业歧视</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7" name="矩形 6"/>
          <p:cNvSpPr>
            <a:spLocks noChangeArrowheads="1"/>
          </p:cNvSpPr>
          <p:nvPr/>
        </p:nvSpPr>
        <p:spPr bwMode="auto">
          <a:xfrm>
            <a:off x="6420485" y="5244465"/>
            <a:ext cx="4320032" cy="360003"/>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）就业歧视的概念</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12" name="矩形 11"/>
          <p:cNvSpPr>
            <a:spLocks noChangeArrowheads="1"/>
          </p:cNvSpPr>
          <p:nvPr/>
        </p:nvSpPr>
        <p:spPr bwMode="auto">
          <a:xfrm>
            <a:off x="6420485" y="6112468"/>
            <a:ext cx="4320032" cy="35941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3</a:t>
            </a:r>
            <a:r>
              <a:rPr lang="zh-CN" altLang="en-US">
                <a:solidFill>
                  <a:srgbClr val="C00000"/>
                </a:solidFill>
                <a:latin typeface="微软雅黑" panose="020B0503020204020204" pitchFamily="34" charset="-122"/>
                <a:ea typeface="微软雅黑" panose="020B0503020204020204" pitchFamily="34" charset="-122"/>
                <a:sym typeface="+mn-ea"/>
              </a:rPr>
              <a:t>）禁止就业歧视</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13" name="矩形 12"/>
          <p:cNvSpPr>
            <a:spLocks noChangeArrowheads="1"/>
          </p:cNvSpPr>
          <p:nvPr/>
        </p:nvSpPr>
        <p:spPr bwMode="auto">
          <a:xfrm>
            <a:off x="6420485" y="5678763"/>
            <a:ext cx="4320032" cy="35941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）就业歧视行为的主体和法律责任</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cxnSp>
        <p:nvCxnSpPr>
          <p:cNvPr id="15" name="直接连接符 14"/>
          <p:cNvCxnSpPr/>
          <p:nvPr/>
        </p:nvCxnSpPr>
        <p:spPr>
          <a:xfrm flipV="1">
            <a:off x="10740390" y="6285865"/>
            <a:ext cx="545465"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V="1">
            <a:off x="10740390" y="5851525"/>
            <a:ext cx="545465"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4" name="矩形 13"/>
          <p:cNvSpPr/>
          <p:nvPr userDrawn="1"/>
        </p:nvSpPr>
        <p:spPr>
          <a:xfrm>
            <a:off x="4509770" y="1808480"/>
            <a:ext cx="1534160" cy="504190"/>
          </a:xfrm>
          <a:prstGeom prst="rect">
            <a:avLst/>
          </a:prstGeom>
          <a:solidFill>
            <a:srgbClr val="9C393E"/>
          </a:solidFill>
          <a:ln>
            <a:noFill/>
          </a:ln>
          <a:effectLst>
            <a:outerShdw blurRad="50800" dist="38100" algn="l" rotWithShape="0">
              <a:schemeClr val="tx1">
                <a:alpha val="100000"/>
              </a:schemeClr>
            </a:outerShdw>
          </a:effectLst>
          <a:extLst>
            <a:ext uri="{909E8E84-426E-40DD-AFC4-6F175D3DCCD1}">
              <a14:hiddenFill xmlns:a14="http://schemas.microsoft.com/office/drawing/2010/main">
                <a:solidFill>
                  <a:srgbClr val="9C393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AA010X</a:t>
            </a:r>
            <a:r>
              <a:rPr lang="zh-CN" altLang="en-US" sz="2000">
                <a:solidFill>
                  <a:srgbClr val="FFC000"/>
                </a:solidFill>
                <a:latin typeface="微软雅黑" panose="020B0503020204020204" pitchFamily="34" charset="-122"/>
                <a:ea typeface="微软雅黑" panose="020B0503020204020204" pitchFamily="34" charset="-122"/>
              </a:rPr>
              <a:t>    </a:t>
            </a:r>
            <a:endParaRPr lang="zh-CN" altLang="en-US" sz="2000">
              <a:solidFill>
                <a:srgbClr val="FFC00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a:spLocks noChangeArrowheads="1"/>
          </p:cNvSpPr>
          <p:nvPr/>
        </p:nvSpPr>
        <p:spPr bwMode="auto">
          <a:xfrm>
            <a:off x="795655" y="467360"/>
            <a:ext cx="2051050" cy="36004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反对就业歧视</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7" name="矩形 6"/>
          <p:cNvSpPr>
            <a:spLocks noChangeArrowheads="1"/>
          </p:cNvSpPr>
          <p:nvPr/>
        </p:nvSpPr>
        <p:spPr bwMode="auto">
          <a:xfrm>
            <a:off x="1172210" y="970915"/>
            <a:ext cx="2836545" cy="36004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）就业歧视的概念</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12" name="矩形 11"/>
          <p:cNvSpPr>
            <a:spLocks noChangeArrowheads="1"/>
          </p:cNvSpPr>
          <p:nvPr/>
        </p:nvSpPr>
        <p:spPr bwMode="auto">
          <a:xfrm>
            <a:off x="1172210" y="3489325"/>
            <a:ext cx="2837180" cy="35941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3</a:t>
            </a:r>
            <a:r>
              <a:rPr lang="zh-CN" altLang="en-US">
                <a:solidFill>
                  <a:srgbClr val="C00000"/>
                </a:solidFill>
                <a:latin typeface="微软雅黑" panose="020B0503020204020204" pitchFamily="34" charset="-122"/>
                <a:ea typeface="微软雅黑" panose="020B0503020204020204" pitchFamily="34" charset="-122"/>
                <a:sym typeface="+mn-ea"/>
              </a:rPr>
              <a:t>）禁止就业歧视</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13" name="矩形 12"/>
          <p:cNvSpPr>
            <a:spLocks noChangeArrowheads="1"/>
          </p:cNvSpPr>
          <p:nvPr/>
        </p:nvSpPr>
        <p:spPr bwMode="auto">
          <a:xfrm>
            <a:off x="1172210" y="2553293"/>
            <a:ext cx="4320032" cy="35941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）就业歧视行为的主体和法律责任</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cxnSp>
        <p:nvCxnSpPr>
          <p:cNvPr id="14" name="直接连接符 13"/>
          <p:cNvCxnSpPr/>
          <p:nvPr/>
        </p:nvCxnSpPr>
        <p:spPr>
          <a:xfrm flipH="1">
            <a:off x="11285855" y="-72390"/>
            <a:ext cx="0" cy="540004"/>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矩形 17"/>
          <p:cNvSpPr>
            <a:spLocks noChangeArrowheads="1"/>
          </p:cNvSpPr>
          <p:nvPr/>
        </p:nvSpPr>
        <p:spPr bwMode="auto">
          <a:xfrm>
            <a:off x="1657350" y="1447800"/>
            <a:ext cx="9872345" cy="989965"/>
          </a:xfrm>
          <a:prstGeom prst="rect">
            <a:avLst/>
          </a:prstGeom>
          <a:noFill/>
          <a:ln w="12700">
            <a:no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是指没有合法的目的和原因，基于种族、肤色、宗教、政治见解、民族、社会出身、性别、户籍、残障或身体健康状况、年龄、身高、语言等原因，采取的</a:t>
            </a:r>
            <a:r>
              <a:rPr lang="zh-CN" altLang="en-US" b="1" u="sng">
                <a:solidFill>
                  <a:srgbClr val="C00000"/>
                </a:solidFill>
                <a:latin typeface="微软雅黑" panose="020B0503020204020204" pitchFamily="34" charset="-122"/>
                <a:ea typeface="微软雅黑" panose="020B0503020204020204" pitchFamily="34" charset="-122"/>
                <a:sym typeface="+mn-ea"/>
              </a:rPr>
              <a:t>任何区别、排斥、限制或者给予优惠，其目的或作用在于取消或损害劳动者的就业平等权</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19" name="矩形 18"/>
          <p:cNvSpPr>
            <a:spLocks noChangeArrowheads="1"/>
          </p:cNvSpPr>
          <p:nvPr/>
        </p:nvSpPr>
        <p:spPr bwMode="auto">
          <a:xfrm>
            <a:off x="1657350" y="2993390"/>
            <a:ext cx="5772150" cy="360045"/>
          </a:xfrm>
          <a:prstGeom prst="rect">
            <a:avLst/>
          </a:prstGeom>
          <a:noFill/>
          <a:ln w="12700">
            <a:no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就业歧视的行为主体包括</a:t>
            </a:r>
            <a:r>
              <a:rPr lang="zh-CN" altLang="en-US" b="1" u="sng">
                <a:solidFill>
                  <a:srgbClr val="C00000"/>
                </a:solidFill>
                <a:latin typeface="微软雅黑" panose="020B0503020204020204" pitchFamily="34" charset="-122"/>
                <a:ea typeface="微软雅黑" panose="020B0503020204020204" pitchFamily="34" charset="-122"/>
                <a:sym typeface="+mn-ea"/>
              </a:rPr>
              <a:t>用人单位和职业中介机构</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22" name="矩形 21"/>
          <p:cNvSpPr>
            <a:spLocks noChangeArrowheads="1"/>
          </p:cNvSpPr>
          <p:nvPr/>
        </p:nvSpPr>
        <p:spPr bwMode="auto">
          <a:xfrm>
            <a:off x="1657350" y="3848100"/>
            <a:ext cx="9872345" cy="2592019"/>
          </a:xfrm>
          <a:prstGeom prst="rect">
            <a:avLst/>
          </a:prstGeom>
          <a:noFill/>
          <a:ln w="12700">
            <a:no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禁止</a:t>
            </a:r>
            <a:r>
              <a:rPr lang="zh-CN" altLang="en-US" b="1" u="sng">
                <a:solidFill>
                  <a:srgbClr val="C00000"/>
                </a:solidFill>
                <a:latin typeface="微软雅黑" panose="020B0503020204020204" pitchFamily="34" charset="-122"/>
                <a:ea typeface="微软雅黑" panose="020B0503020204020204" pitchFamily="34" charset="-122"/>
                <a:sym typeface="Wingdings" panose="05000000000000000000" charset="0"/>
              </a:rPr>
              <a:t>性别歧视</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根据《就业促进法》第二十七条规定，用人单位招用女职工时有两项义务：</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一是用人单位招用人员，除国家规定的不适合妇女的工种或者岗位外，</a:t>
            </a:r>
            <a:r>
              <a:rPr lang="zh-CN" altLang="en-US" b="1" u="sng">
                <a:solidFill>
                  <a:srgbClr val="C00000"/>
                </a:solidFill>
                <a:latin typeface="微软雅黑" panose="020B0503020204020204" pitchFamily="34" charset="-122"/>
                <a:ea typeface="微软雅黑" panose="020B0503020204020204" pitchFamily="34" charset="-122"/>
                <a:sym typeface="Wingdings" panose="05000000000000000000" charset="0"/>
              </a:rPr>
              <a:t>不得以性别为由拒绝录用妇女或者提高妇女录用标准</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二是用人单位录用女职工，不得在劳动合同中规定</a:t>
            </a:r>
            <a:r>
              <a:rPr lang="zh-CN" altLang="en-US" b="1" u="sng">
                <a:solidFill>
                  <a:srgbClr val="C00000"/>
                </a:solidFill>
                <a:latin typeface="微软雅黑" panose="020B0503020204020204" pitchFamily="34" charset="-122"/>
                <a:ea typeface="微软雅黑" panose="020B0503020204020204" pitchFamily="34" charset="-122"/>
                <a:sym typeface="Wingdings" panose="05000000000000000000" charset="0"/>
              </a:rPr>
              <a:t>限制女职工结婚、生育的内容</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禁止</a:t>
            </a:r>
            <a:r>
              <a:rPr lang="zh-CN" altLang="en-US" b="1" u="sng">
                <a:solidFill>
                  <a:srgbClr val="C00000"/>
                </a:solidFill>
                <a:latin typeface="微软雅黑" panose="020B0503020204020204" pitchFamily="34" charset="-122"/>
                <a:ea typeface="微软雅黑" panose="020B0503020204020204" pitchFamily="34" charset="-122"/>
                <a:sym typeface="Wingdings" panose="05000000000000000000" charset="0"/>
              </a:rPr>
              <a:t>民族歧视</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和对少数民族就业的特殊保障</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禁止</a:t>
            </a:r>
            <a:r>
              <a:rPr lang="zh-CN" altLang="en-US" b="1" u="sng">
                <a:solidFill>
                  <a:srgbClr val="C00000"/>
                </a:solidFill>
                <a:latin typeface="微软雅黑" panose="020B0503020204020204" pitchFamily="34" charset="-122"/>
                <a:ea typeface="微软雅黑" panose="020B0503020204020204" pitchFamily="34" charset="-122"/>
                <a:sym typeface="Wingdings" panose="05000000000000000000" charset="0"/>
              </a:rPr>
              <a:t>残疾歧视</a:t>
            </a:r>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和对残疾人就业的特殊保障</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禁止</a:t>
            </a:r>
            <a:r>
              <a:rPr lang="zh-CN" altLang="en-US" b="1" u="sng">
                <a:solidFill>
                  <a:srgbClr val="C00000"/>
                </a:solidFill>
                <a:latin typeface="微软雅黑" panose="020B0503020204020204" pitchFamily="34" charset="-122"/>
                <a:ea typeface="微软雅黑" panose="020B0503020204020204" pitchFamily="34" charset="-122"/>
                <a:sym typeface="Wingdings" panose="05000000000000000000" charset="0"/>
              </a:rPr>
              <a:t>健康歧视</a:t>
            </a:r>
            <a:endPar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endParaRPr>
          </a:p>
          <a:p>
            <a:pPr lvl="0" algn="l"/>
            <a:r>
              <a:rPr lang="zh-CN" altLang="en-US">
                <a:solidFill>
                  <a:srgbClr val="C00000"/>
                </a:solidFill>
                <a:latin typeface="微软雅黑" panose="020B0503020204020204" pitchFamily="34" charset="-122"/>
                <a:ea typeface="微软雅黑" panose="020B0503020204020204" pitchFamily="34" charset="-122"/>
                <a:sym typeface="Wingdings" panose="05000000000000000000" charset="0"/>
              </a:rPr>
              <a:t>禁止</a:t>
            </a:r>
            <a:r>
              <a:rPr lang="zh-CN" altLang="en-US" b="1" u="sng">
                <a:solidFill>
                  <a:srgbClr val="C00000"/>
                </a:solidFill>
                <a:latin typeface="微软雅黑" panose="020B0503020204020204" pitchFamily="34" charset="-122"/>
                <a:ea typeface="微软雅黑" panose="020B0503020204020204" pitchFamily="34" charset="-122"/>
                <a:sym typeface="Wingdings" panose="05000000000000000000" charset="0"/>
              </a:rPr>
              <a:t>户籍歧视</a:t>
            </a:r>
            <a:endParaRPr lang="zh-CN" altLang="en-US" b="1" u="sng">
              <a:solidFill>
                <a:srgbClr val="C00000"/>
              </a:solidFill>
              <a:latin typeface="微软雅黑" panose="020B0503020204020204" pitchFamily="34" charset="-122"/>
              <a:ea typeface="微软雅黑" panose="020B0503020204020204" pitchFamily="34" charset="-122"/>
              <a:sym typeface="Wingdings" panose="05000000000000000000" charset="0"/>
            </a:endParaRPr>
          </a:p>
        </p:txBody>
      </p:sp>
    </p:spTree>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userDrawn="1"/>
        </p:nvSpPr>
        <p:spPr>
          <a:xfrm>
            <a:off x="-18415" y="1176655"/>
            <a:ext cx="529780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第二单元   用人单位劳动标准的内容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 name="矩形 1"/>
          <p:cNvSpPr/>
          <p:nvPr userDrawn="1"/>
        </p:nvSpPr>
        <p:spPr>
          <a:xfrm>
            <a:off x="261620" y="1808480"/>
            <a:ext cx="2393315"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五、劳动就业标准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3" name="矩形 2"/>
          <p:cNvSpPr/>
          <p:nvPr userDrawn="1"/>
        </p:nvSpPr>
        <p:spPr>
          <a:xfrm>
            <a:off x="5559425" y="1176655"/>
            <a:ext cx="1534160"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理论知识</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8495" y="2454275"/>
            <a:ext cx="3060065" cy="39624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a:t>
            </a:r>
            <a:r>
              <a:rPr lang="zh-CN" sz="2000">
                <a:solidFill>
                  <a:schemeClr val="bg1"/>
                </a:solidFill>
                <a:latin typeface="微软雅黑" panose="020B0503020204020204" pitchFamily="34" charset="-122"/>
                <a:ea typeface="微软雅黑" panose="020B0503020204020204" pitchFamily="34" charset="-122"/>
              </a:rPr>
              <a:t>就业能力标准</a:t>
            </a:r>
            <a:endParaRPr lang="zh-CN" sz="2000">
              <a:solidFill>
                <a:schemeClr val="bg1"/>
              </a:solidFill>
              <a:latin typeface="微软雅黑" panose="020B0503020204020204" pitchFamily="34" charset="-122"/>
              <a:ea typeface="微软雅黑" panose="020B0503020204020204" pitchFamily="34" charset="-122"/>
            </a:endParaRPr>
          </a:p>
        </p:txBody>
      </p:sp>
      <p:sp>
        <p:nvSpPr>
          <p:cNvPr id="5" name="矩形 4"/>
          <p:cNvSpPr/>
          <p:nvPr userDrawn="1"/>
        </p:nvSpPr>
        <p:spPr>
          <a:xfrm>
            <a:off x="658495" y="2947035"/>
            <a:ext cx="3060065" cy="39624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a:t>
            </a:r>
            <a:r>
              <a:rPr lang="zh-CN" sz="2000">
                <a:solidFill>
                  <a:schemeClr val="bg1"/>
                </a:solidFill>
                <a:latin typeface="微软雅黑" panose="020B0503020204020204" pitchFamily="34" charset="-122"/>
                <a:ea typeface="微软雅黑" panose="020B0503020204020204" pitchFamily="34" charset="-122"/>
              </a:rPr>
              <a:t>公平就业标准</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4" name="矩形 3"/>
          <p:cNvSpPr/>
          <p:nvPr userDrawn="1"/>
        </p:nvSpPr>
        <p:spPr>
          <a:xfrm>
            <a:off x="658495" y="3439795"/>
            <a:ext cx="3615055" cy="39624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（三）</a:t>
            </a:r>
            <a:r>
              <a:rPr lang="zh-CN" sz="2000">
                <a:solidFill>
                  <a:schemeClr val="bg1"/>
                </a:solidFill>
                <a:latin typeface="微软雅黑" panose="020B0503020204020204" pitchFamily="34" charset="-122"/>
                <a:ea typeface="微软雅黑" panose="020B0503020204020204" pitchFamily="34" charset="-122"/>
              </a:rPr>
              <a:t>职业培训标准</a:t>
            </a:r>
            <a:r>
              <a:rPr lang="zh-CN" altLang="en-US" sz="2000">
                <a:solidFill>
                  <a:schemeClr val="bg1"/>
                </a:solidFill>
                <a:latin typeface="微软雅黑" panose="020B0503020204020204" pitchFamily="34" charset="-122"/>
                <a:ea typeface="微软雅黑" panose="020B0503020204020204" pitchFamily="34" charset="-122"/>
              </a:rPr>
              <a:t>      </a:t>
            </a:r>
            <a:r>
              <a:rPr lang="en-US" altLang="zh-CN" sz="2000">
                <a:solidFill>
                  <a:schemeClr val="bg1"/>
                </a:solidFill>
                <a:latin typeface="微软雅黑" panose="020B0503020204020204" pitchFamily="34" charset="-122"/>
                <a:ea typeface="微软雅黑" panose="020B0503020204020204" pitchFamily="34" charset="-122"/>
              </a:rPr>
              <a:t>P22</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8" name="矩形 7"/>
          <p:cNvSpPr>
            <a:spLocks noChangeArrowheads="1"/>
          </p:cNvSpPr>
          <p:nvPr/>
        </p:nvSpPr>
        <p:spPr bwMode="auto">
          <a:xfrm>
            <a:off x="988060" y="4092575"/>
            <a:ext cx="3140075" cy="2196016"/>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fontAlgn="auto">
              <a:lnSpc>
                <a:spcPct val="150000"/>
              </a:lnSpc>
            </a:pPr>
            <a:r>
              <a:rPr lang="zh-CN" altLang="en-US">
                <a:solidFill>
                  <a:srgbClr val="C00000"/>
                </a:solidFill>
                <a:latin typeface="微软雅黑" panose="020B0503020204020204" pitchFamily="34" charset="-122"/>
                <a:ea typeface="微软雅黑" panose="020B0503020204020204" pitchFamily="34" charset="-122"/>
                <a:sym typeface="+mn-ea"/>
              </a:rPr>
              <a:t>职业培训是指</a:t>
            </a:r>
            <a:r>
              <a:rPr lang="zh-CN" altLang="en-US" b="1" u="sng">
                <a:solidFill>
                  <a:srgbClr val="C00000"/>
                </a:solidFill>
                <a:latin typeface="微软雅黑" panose="020B0503020204020204" pitchFamily="34" charset="-122"/>
                <a:ea typeface="微软雅黑" panose="020B0503020204020204" pitchFamily="34" charset="-122"/>
                <a:sym typeface="+mn-ea"/>
              </a:rPr>
              <a:t>根据社会职业的需要和劳动者的从业意愿及条件，对劳动者进行旨在培养和提高其职业技能的非学历教育培训活动。</a:t>
            </a:r>
            <a:endParaRPr lang="zh-CN" altLang="en-US" b="1" u="sng">
              <a:solidFill>
                <a:srgbClr val="C00000"/>
              </a:solidFill>
              <a:latin typeface="微软雅黑" panose="020B0503020204020204" pitchFamily="34" charset="-122"/>
              <a:ea typeface="微软雅黑" panose="020B0503020204020204" pitchFamily="34" charset="-122"/>
              <a:sym typeface="+mn-ea"/>
            </a:endParaRPr>
          </a:p>
        </p:txBody>
      </p:sp>
      <p:cxnSp>
        <p:nvCxnSpPr>
          <p:cNvPr id="17" name="直接连接符 16"/>
          <p:cNvCxnSpPr/>
          <p:nvPr/>
        </p:nvCxnSpPr>
        <p:spPr>
          <a:xfrm flipV="1">
            <a:off x="4273550" y="3630295"/>
            <a:ext cx="545465"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4" name="矩形 13"/>
          <p:cNvSpPr>
            <a:spLocks noChangeArrowheads="1"/>
          </p:cNvSpPr>
          <p:nvPr/>
        </p:nvSpPr>
        <p:spPr bwMode="auto">
          <a:xfrm>
            <a:off x="4819015" y="1917065"/>
            <a:ext cx="5159375" cy="302387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早在</a:t>
            </a:r>
            <a:r>
              <a:rPr lang="en-US" altLang="zh-CN">
                <a:solidFill>
                  <a:srgbClr val="C00000"/>
                </a:solidFill>
                <a:latin typeface="微软雅黑" panose="020B0503020204020204" pitchFamily="34" charset="-122"/>
                <a:ea typeface="微软雅黑" panose="020B0503020204020204" pitchFamily="34" charset="-122"/>
                <a:sym typeface="+mn-ea"/>
              </a:rPr>
              <a:t>1996</a:t>
            </a:r>
            <a:r>
              <a:rPr lang="zh-CN" altLang="en-US">
                <a:solidFill>
                  <a:srgbClr val="C00000"/>
                </a:solidFill>
                <a:latin typeface="微软雅黑" panose="020B0503020204020204" pitchFamily="34" charset="-122"/>
                <a:ea typeface="微软雅黑" panose="020B0503020204020204" pitchFamily="34" charset="-122"/>
                <a:sym typeface="+mn-ea"/>
              </a:rPr>
              <a:t>年原劳动部发布的《企业职工培训规定》第二十一条规定：</a:t>
            </a:r>
            <a:r>
              <a:rPr lang="en-US" altLang="zh-CN">
                <a:solidFill>
                  <a:srgbClr val="C00000"/>
                </a:solidFill>
                <a:latin typeface="微软雅黑" panose="020B0503020204020204" pitchFamily="34" charset="-122"/>
                <a:ea typeface="微软雅黑" panose="020B0503020204020204" pitchFamily="34" charset="-122"/>
                <a:sym typeface="+mn-ea"/>
              </a:rPr>
              <a:t>“</a:t>
            </a:r>
            <a:r>
              <a:rPr lang="zh-CN" altLang="en-US">
                <a:solidFill>
                  <a:srgbClr val="C00000"/>
                </a:solidFill>
                <a:latin typeface="微软雅黑" panose="020B0503020204020204" pitchFamily="34" charset="-122"/>
                <a:ea typeface="微软雅黑" panose="020B0503020204020204" pitchFamily="34" charset="-122"/>
                <a:sym typeface="+mn-ea"/>
              </a:rPr>
              <a:t>企业应按照以下国家规定提取、使用职工培训经费：（一）职工培训经费按照职工工资总额的</a:t>
            </a:r>
            <a:r>
              <a:rPr lang="en-US" altLang="zh-CN">
                <a:solidFill>
                  <a:srgbClr val="C00000"/>
                </a:solidFill>
                <a:latin typeface="微软雅黑" panose="020B0503020204020204" pitchFamily="34" charset="-122"/>
                <a:ea typeface="微软雅黑" panose="020B0503020204020204" pitchFamily="34" charset="-122"/>
                <a:sym typeface="+mn-ea"/>
              </a:rPr>
              <a:t>1.5%</a:t>
            </a:r>
            <a:r>
              <a:rPr lang="zh-CN" altLang="en-US">
                <a:solidFill>
                  <a:srgbClr val="C00000"/>
                </a:solidFill>
                <a:latin typeface="微软雅黑" panose="020B0503020204020204" pitchFamily="34" charset="-122"/>
                <a:ea typeface="微软雅黑" panose="020B0503020204020204" pitchFamily="34" charset="-122"/>
                <a:sym typeface="+mn-ea"/>
              </a:rPr>
              <a:t>计取，企业自有资金可有适当部分用于职工培训；（二）职工培训经费应根据企业需要，安排合理比例用于职工技能培训；（三）企业用于引进项目、技术改造项目的技术培训费用可以在项目中列支。（四）工会用于职工业余教育的经费由各级工会掌握使用；（五）企业职工培训经费应合理使用，当年结余的可以结转到下一年使用。</a:t>
            </a:r>
            <a:r>
              <a:rPr lang="en-US" altLang="zh-CN">
                <a:solidFill>
                  <a:srgbClr val="C00000"/>
                </a:solidFill>
                <a:latin typeface="微软雅黑" panose="020B0503020204020204" pitchFamily="34" charset="-122"/>
                <a:ea typeface="微软雅黑" panose="020B0503020204020204" pitchFamily="34" charset="-122"/>
                <a:sym typeface="+mn-ea"/>
              </a:rPr>
              <a:t>”</a:t>
            </a:r>
            <a:endParaRPr lang="en-US" altLang="zh-CN">
              <a:solidFill>
                <a:srgbClr val="C00000"/>
              </a:solidFill>
              <a:latin typeface="微软雅黑" panose="020B0503020204020204" pitchFamily="34" charset="-122"/>
              <a:ea typeface="微软雅黑" panose="020B0503020204020204" pitchFamily="34" charset="-122"/>
              <a:sym typeface="+mn-ea"/>
            </a:endParaRPr>
          </a:p>
        </p:txBody>
      </p:sp>
      <p:sp>
        <p:nvSpPr>
          <p:cNvPr id="6" name="矩形 5"/>
          <p:cNvSpPr/>
          <p:nvPr userDrawn="1"/>
        </p:nvSpPr>
        <p:spPr>
          <a:xfrm>
            <a:off x="2969895" y="1808480"/>
            <a:ext cx="1534160" cy="504190"/>
          </a:xfrm>
          <a:prstGeom prst="rect">
            <a:avLst/>
          </a:prstGeom>
          <a:solidFill>
            <a:srgbClr val="9C393E"/>
          </a:solidFill>
          <a:ln>
            <a:noFill/>
          </a:ln>
          <a:effectLst>
            <a:outerShdw blurRad="50800" dist="38100" algn="l" rotWithShape="0">
              <a:schemeClr val="tx1">
                <a:alpha val="100000"/>
              </a:schemeClr>
            </a:outerShdw>
          </a:effectLst>
          <a:extLst>
            <a:ext uri="{909E8E84-426E-40DD-AFC4-6F175D3DCCD1}">
              <a14:hiddenFill xmlns:a14="http://schemas.microsoft.com/office/drawing/2010/main">
                <a:solidFill>
                  <a:srgbClr val="9C393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AA010X</a:t>
            </a:r>
            <a:r>
              <a:rPr lang="zh-CN" altLang="en-US" sz="2000">
                <a:solidFill>
                  <a:srgbClr val="FFC000"/>
                </a:solidFill>
                <a:latin typeface="微软雅黑" panose="020B0503020204020204" pitchFamily="34" charset="-122"/>
                <a:ea typeface="微软雅黑" panose="020B0503020204020204" pitchFamily="34" charset="-122"/>
              </a:rPr>
              <a:t>    </a:t>
            </a:r>
            <a:endParaRPr lang="zh-CN" altLang="en-US" sz="2000">
              <a:solidFill>
                <a:srgbClr val="FFC00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userDrawn="1"/>
        </p:nvSpPr>
        <p:spPr>
          <a:xfrm>
            <a:off x="-25400" y="1808480"/>
            <a:ext cx="6349365"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一、起草用人单位工资薪酬标准应注意的问题      </a:t>
            </a:r>
            <a:r>
              <a:rPr lang="en-US" altLang="zh-CN" sz="2000">
                <a:solidFill>
                  <a:schemeClr val="bg1"/>
                </a:solidFill>
                <a:latin typeface="微软雅黑" panose="020B0503020204020204" pitchFamily="34" charset="-122"/>
                <a:ea typeface="微软雅黑" panose="020B0503020204020204" pitchFamily="34" charset="-122"/>
              </a:rPr>
              <a:t>P</a:t>
            </a:r>
            <a:r>
              <a:rPr lang="en-US" sz="2000">
                <a:solidFill>
                  <a:schemeClr val="bg1"/>
                </a:solidFill>
                <a:latin typeface="微软雅黑" panose="020B0503020204020204" pitchFamily="34" charset="-122"/>
                <a:ea typeface="微软雅黑" panose="020B0503020204020204" pitchFamily="34" charset="-122"/>
              </a:rPr>
              <a:t>23</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2" name="矩形 11"/>
          <p:cNvSpPr/>
          <p:nvPr userDrawn="1"/>
        </p:nvSpPr>
        <p:spPr>
          <a:xfrm>
            <a:off x="499110" y="2419985"/>
            <a:ext cx="5060315" cy="467995"/>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（一）参加</a:t>
            </a:r>
            <a:r>
              <a:rPr lang="zh-CN" altLang="en-US" sz="2000" b="1" u="sng">
                <a:solidFill>
                  <a:schemeClr val="bg1"/>
                </a:solidFill>
                <a:latin typeface="微软雅黑" panose="020B0503020204020204" pitchFamily="34" charset="-122"/>
                <a:ea typeface="微软雅黑" panose="020B0503020204020204" pitchFamily="34" charset="-122"/>
              </a:rPr>
              <a:t>社会活动</a:t>
            </a:r>
            <a:r>
              <a:rPr lang="zh-CN" altLang="en-US" sz="2000">
                <a:solidFill>
                  <a:schemeClr val="bg1"/>
                </a:solidFill>
                <a:latin typeface="微软雅黑" panose="020B0503020204020204" pitchFamily="34" charset="-122"/>
                <a:ea typeface="微软雅黑" panose="020B0503020204020204" pitchFamily="34" charset="-122"/>
              </a:rPr>
              <a:t>期间的工资支付  </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13" name="矩形 12"/>
          <p:cNvSpPr>
            <a:spLocks noChangeArrowheads="1"/>
          </p:cNvSpPr>
          <p:nvPr/>
        </p:nvSpPr>
        <p:spPr bwMode="auto">
          <a:xfrm>
            <a:off x="964565" y="2943225"/>
            <a:ext cx="10813415" cy="1152008"/>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b="1" u="sng">
                <a:solidFill>
                  <a:srgbClr val="C00000"/>
                </a:solidFill>
                <a:latin typeface="微软雅黑" panose="020B0503020204020204" pitchFamily="34" charset="-122"/>
                <a:ea typeface="微软雅黑" panose="020B0503020204020204" pitchFamily="34" charset="-122"/>
                <a:sym typeface="+mn-ea"/>
              </a:rPr>
              <a:t>劳动者在法定工作时间内依法参加社会活动的，用人单位应视为其提供了正常劳动而支付工资</a:t>
            </a:r>
            <a:r>
              <a:rPr lang="zh-CN" altLang="en-US">
                <a:solidFill>
                  <a:srgbClr val="C00000"/>
                </a:solidFill>
                <a:latin typeface="微软雅黑" panose="020B0503020204020204" pitchFamily="34" charset="-122"/>
                <a:ea typeface="微软雅黑" panose="020B0503020204020204" pitchFamily="34" charset="-122"/>
                <a:sym typeface="+mn-ea"/>
              </a:rPr>
              <a:t>。社会活动包括：依法行使选举权或被选举权；当选代表出席乡（镇）、区以上政府、党派、工会、青年团、妇女联合会等组织召开的会议；出任人民法庭证明人；出席劳动模范、先进工作者大会；《中华人民共和国工会法》规定的不脱产工会基层委员会委员因工会活动占用的生产或工作时间；其他依法参加的社会活动。</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14" name="矩形 13"/>
          <p:cNvSpPr/>
          <p:nvPr userDrawn="1"/>
        </p:nvSpPr>
        <p:spPr>
          <a:xfrm>
            <a:off x="499110" y="4311434"/>
            <a:ext cx="3119120" cy="467995"/>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a:t>
            </a:r>
            <a:r>
              <a:rPr lang="zh-CN" altLang="en-US" sz="2000" b="1" u="sng">
                <a:solidFill>
                  <a:schemeClr val="bg1"/>
                </a:solidFill>
                <a:latin typeface="微软雅黑" panose="020B0503020204020204" pitchFamily="34" charset="-122"/>
                <a:ea typeface="微软雅黑" panose="020B0503020204020204" pitchFamily="34" charset="-122"/>
              </a:rPr>
              <a:t>试用期</a:t>
            </a:r>
            <a:r>
              <a:rPr lang="zh-CN" altLang="en-US" sz="2000">
                <a:solidFill>
                  <a:schemeClr val="bg1"/>
                </a:solidFill>
                <a:latin typeface="微软雅黑" panose="020B0503020204020204" pitchFamily="34" charset="-122"/>
                <a:ea typeface="微软雅黑" panose="020B0503020204020204" pitchFamily="34" charset="-122"/>
              </a:rPr>
              <a:t>的工资支付</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15" name="矩形 14"/>
          <p:cNvSpPr/>
          <p:nvPr userDrawn="1"/>
        </p:nvSpPr>
        <p:spPr>
          <a:xfrm>
            <a:off x="499110" y="4892040"/>
            <a:ext cx="5488940" cy="467995"/>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（三）</a:t>
            </a:r>
            <a:r>
              <a:rPr lang="zh-CN" altLang="en-US" sz="2000" b="1" u="sng">
                <a:solidFill>
                  <a:schemeClr val="bg1"/>
                </a:solidFill>
                <a:latin typeface="微软雅黑" panose="020B0503020204020204" pitchFamily="34" charset="-122"/>
                <a:ea typeface="微软雅黑" panose="020B0503020204020204" pitchFamily="34" charset="-122"/>
              </a:rPr>
              <a:t>视同提供</a:t>
            </a:r>
            <a:r>
              <a:rPr lang="zh-CN" altLang="en-US" sz="2000">
                <a:solidFill>
                  <a:schemeClr val="bg1"/>
                </a:solidFill>
                <a:latin typeface="微软雅黑" panose="020B0503020204020204" pitchFamily="34" charset="-122"/>
                <a:ea typeface="微软雅黑" panose="020B0503020204020204" pitchFamily="34" charset="-122"/>
              </a:rPr>
              <a:t>正常劳动情形下的工资支付</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4" name="矩形 3"/>
          <p:cNvSpPr/>
          <p:nvPr userDrawn="1"/>
        </p:nvSpPr>
        <p:spPr>
          <a:xfrm>
            <a:off x="-18415" y="1176655"/>
            <a:ext cx="457898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第二单元   用人单位劳动标准的内容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5" name="矩形 4"/>
          <p:cNvSpPr>
            <a:spLocks noChangeArrowheads="1"/>
          </p:cNvSpPr>
          <p:nvPr/>
        </p:nvSpPr>
        <p:spPr bwMode="auto">
          <a:xfrm>
            <a:off x="8169910" y="1739900"/>
            <a:ext cx="3456305" cy="93600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altLang="en-US" sz="2800" b="1">
                <a:solidFill>
                  <a:schemeClr val="tx2"/>
                </a:solidFill>
                <a:latin typeface="微软雅黑" panose="020B0503020204020204" pitchFamily="34" charset="-122"/>
                <a:ea typeface="微软雅黑" panose="020B0503020204020204" pitchFamily="34" charset="-122"/>
                <a:sym typeface="+mn-ea"/>
              </a:rPr>
              <a:t>参社、试用和视同</a:t>
            </a:r>
            <a:endParaRPr lang="zh-CN" altLang="en-US" sz="28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800" b="1">
                <a:solidFill>
                  <a:schemeClr val="tx2"/>
                </a:solidFill>
                <a:latin typeface="微软雅黑" panose="020B0503020204020204" pitchFamily="34" charset="-122"/>
                <a:ea typeface="微软雅黑" panose="020B0503020204020204" pitchFamily="34" charset="-122"/>
                <a:sym typeface="+mn-ea"/>
              </a:rPr>
              <a:t>病伤、双停和违犯</a:t>
            </a:r>
            <a:endParaRPr lang="zh-CN" altLang="en-US" sz="2800" b="1">
              <a:solidFill>
                <a:schemeClr val="tx2"/>
              </a:solidFill>
              <a:latin typeface="微软雅黑" panose="020B0503020204020204" pitchFamily="34" charset="-122"/>
              <a:ea typeface="微软雅黑" panose="020B0503020204020204" pitchFamily="34" charset="-122"/>
              <a:sym typeface="+mn-ea"/>
            </a:endParaRPr>
          </a:p>
        </p:txBody>
      </p:sp>
      <p:sp>
        <p:nvSpPr>
          <p:cNvPr id="6" name="矩形 5"/>
          <p:cNvSpPr>
            <a:spLocks noChangeArrowheads="1"/>
          </p:cNvSpPr>
          <p:nvPr/>
        </p:nvSpPr>
        <p:spPr bwMode="auto">
          <a:xfrm>
            <a:off x="3734435" y="4329430"/>
            <a:ext cx="8044180" cy="432003"/>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chemeClr val="tx2"/>
                </a:solidFill>
                <a:latin typeface="微软雅黑" panose="020B0503020204020204" pitchFamily="34" charset="-122"/>
                <a:ea typeface="微软雅黑" panose="020B0503020204020204" pitchFamily="34" charset="-122"/>
                <a:sym typeface="+mn-ea"/>
              </a:rPr>
              <a:t>不得低于</a:t>
            </a:r>
            <a:r>
              <a:rPr lang="zh-CN" altLang="en-US" b="1" u="sng">
                <a:solidFill>
                  <a:schemeClr val="tx2"/>
                </a:solidFill>
                <a:latin typeface="微软雅黑" panose="020B0503020204020204" pitchFamily="34" charset="-122"/>
                <a:ea typeface="微软雅黑" panose="020B0503020204020204" pitchFamily="34" charset="-122"/>
                <a:sym typeface="+mn-ea"/>
              </a:rPr>
              <a:t>本单位同等岗位最低档工资或劳动合同约定的</a:t>
            </a:r>
            <a:r>
              <a:rPr lang="en-US" altLang="zh-CN" b="1" u="sng">
                <a:solidFill>
                  <a:schemeClr val="tx2"/>
                </a:solidFill>
                <a:latin typeface="微软雅黑" panose="020B0503020204020204" pitchFamily="34" charset="-122"/>
                <a:ea typeface="微软雅黑" panose="020B0503020204020204" pitchFamily="34" charset="-122"/>
                <a:sym typeface="+mn-ea"/>
              </a:rPr>
              <a:t>80%</a:t>
            </a:r>
            <a:r>
              <a:rPr lang="zh-CN" altLang="en-US" b="1" u="sng">
                <a:solidFill>
                  <a:schemeClr val="tx2"/>
                </a:solidFill>
                <a:latin typeface="微软雅黑" panose="020B0503020204020204" pitchFamily="34" charset="-122"/>
                <a:ea typeface="微软雅黑" panose="020B0503020204020204" pitchFamily="34" charset="-122"/>
                <a:sym typeface="+mn-ea"/>
              </a:rPr>
              <a:t>。及最低工资标准。</a:t>
            </a:r>
            <a:endParaRPr lang="zh-CN" altLang="en-US" b="1" u="sng">
              <a:solidFill>
                <a:schemeClr val="tx2"/>
              </a:solidFill>
              <a:latin typeface="微软雅黑" panose="020B0503020204020204" pitchFamily="34" charset="-122"/>
              <a:ea typeface="微软雅黑" panose="020B0503020204020204" pitchFamily="34" charset="-122"/>
              <a:sym typeface="+mn-ea"/>
            </a:endParaRPr>
          </a:p>
        </p:txBody>
      </p:sp>
      <p:sp>
        <p:nvSpPr>
          <p:cNvPr id="7" name="矩形 6"/>
          <p:cNvSpPr>
            <a:spLocks noChangeArrowheads="1"/>
          </p:cNvSpPr>
          <p:nvPr/>
        </p:nvSpPr>
        <p:spPr bwMode="auto">
          <a:xfrm>
            <a:off x="965200" y="5472430"/>
            <a:ext cx="10813415" cy="93600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b="1" u="sng">
                <a:solidFill>
                  <a:srgbClr val="C00000"/>
                </a:solidFill>
                <a:latin typeface="微软雅黑" panose="020B0503020204020204" pitchFamily="34" charset="-122"/>
                <a:ea typeface="微软雅黑" panose="020B0503020204020204" pitchFamily="34" charset="-122"/>
                <a:sym typeface="+mn-ea"/>
              </a:rPr>
              <a:t>劳动者依法享有的法定节假日及年休假、探亲假、婚丧假、晚婚晚育假、女职工孕期产前检查、哺乳期内的哺乳时间、男方护理假、工伤职工停工留薪等期间</a:t>
            </a:r>
            <a:r>
              <a:rPr lang="zh-CN" altLang="en-US">
                <a:solidFill>
                  <a:srgbClr val="C00000"/>
                </a:solidFill>
                <a:latin typeface="微软雅黑" panose="020B0503020204020204" pitchFamily="34" charset="-122"/>
                <a:ea typeface="微软雅黑" panose="020B0503020204020204" pitchFamily="34" charset="-122"/>
                <a:sym typeface="+mn-ea"/>
              </a:rPr>
              <a:t>，用人单位应当视同其提供正常劳动并支付其工资。</a:t>
            </a:r>
            <a:r>
              <a:rPr lang="zh-CN" altLang="en-US" b="1" u="sng">
                <a:solidFill>
                  <a:srgbClr val="C00000"/>
                </a:solidFill>
                <a:latin typeface="微软雅黑" panose="020B0503020204020204" pitchFamily="34" charset="-122"/>
                <a:ea typeface="微软雅黑" panose="020B0503020204020204" pitchFamily="34" charset="-122"/>
                <a:sym typeface="+mn-ea"/>
              </a:rPr>
              <a:t>妇女节、青年节</a:t>
            </a:r>
            <a:r>
              <a:rPr lang="zh-CN" altLang="en-US">
                <a:solidFill>
                  <a:srgbClr val="C00000"/>
                </a:solidFill>
                <a:latin typeface="微软雅黑" panose="020B0503020204020204" pitchFamily="34" charset="-122"/>
                <a:ea typeface="微软雅黑" panose="020B0503020204020204" pitchFamily="34" charset="-122"/>
                <a:sym typeface="+mn-ea"/>
              </a:rPr>
              <a:t>等国家规定的部分公民放假亦同。</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9" name="矩形 8"/>
          <p:cNvSpPr/>
          <p:nvPr userDrawn="1"/>
        </p:nvSpPr>
        <p:spPr>
          <a:xfrm>
            <a:off x="6467475" y="1826260"/>
            <a:ext cx="1368010" cy="50419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ltLang="zh-CN" sz="2400" b="1" dirty="0">
                <a:solidFill>
                  <a:srgbClr val="FFC000"/>
                </a:solidFill>
                <a:effectLst>
                  <a:outerShdw blurRad="50800" dist="38100" dir="2700000" algn="tl" rotWithShape="0">
                    <a:prstClr val="black">
                      <a:alpha val="100000"/>
                    </a:prstClr>
                  </a:outerShdw>
                </a:effectLst>
                <a:latin typeface="微软雅黑" panose="020B0503020204020204" pitchFamily="34" charset="-122"/>
                <a:ea typeface="微软雅黑" panose="020B0503020204020204" pitchFamily="34" charset="-122"/>
                <a:sym typeface="+mn-ea"/>
              </a:rPr>
              <a:t>A002X    </a:t>
            </a:r>
            <a:endParaRPr lang="en-US" altLang="zh-CN" sz="2400" b="1" dirty="0">
              <a:solidFill>
                <a:srgbClr val="FFC000"/>
              </a:solidFill>
              <a:effectLst>
                <a:outerShdw blurRad="50800" dist="38100" dir="2700000" algn="tl" rotWithShape="0">
                  <a:prstClr val="black">
                    <a:alpha val="100000"/>
                  </a:prstClr>
                </a:outerShdw>
              </a:effectLst>
              <a:latin typeface="微软雅黑" panose="020B0503020204020204" pitchFamily="34" charset="-122"/>
              <a:ea typeface="微软雅黑" panose="020B0503020204020204" pitchFamily="34" charset="-122"/>
              <a:sym typeface="+mn-ea"/>
            </a:endParaRPr>
          </a:p>
        </p:txBody>
      </p:sp>
      <p:sp>
        <p:nvSpPr>
          <p:cNvPr id="10" name="矩形 9"/>
          <p:cNvSpPr/>
          <p:nvPr userDrawn="1"/>
        </p:nvSpPr>
        <p:spPr>
          <a:xfrm>
            <a:off x="4789805" y="1200150"/>
            <a:ext cx="1534160" cy="539750"/>
          </a:xfrm>
          <a:prstGeom prst="rect">
            <a:avLst/>
          </a:prstGeom>
          <a:solidFill>
            <a:srgbClr val="FFC000"/>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dirty="0">
                <a:solidFill>
                  <a:srgbClr val="9C393E"/>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技能要求</a:t>
            </a:r>
            <a:r>
              <a:rPr lang="zh-CN" altLang="en-US" sz="2000">
                <a:solidFill>
                  <a:srgbClr val="9C393E"/>
                </a:solidFill>
                <a:latin typeface="微软雅黑" panose="020B0503020204020204" pitchFamily="34" charset="-122"/>
                <a:ea typeface="微软雅黑" panose="020B0503020204020204" pitchFamily="34" charset="-122"/>
              </a:rPr>
              <a:t>     </a:t>
            </a:r>
            <a:endParaRPr lang="zh-CN" altLang="en-US" sz="2000">
              <a:solidFill>
                <a:srgbClr val="9C393E"/>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userDrawn="1"/>
        </p:nvSpPr>
        <p:spPr>
          <a:xfrm>
            <a:off x="261620" y="1808480"/>
            <a:ext cx="6349365"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一、起草用人单位工资薪酬标准应注意的问题      </a:t>
            </a:r>
            <a:r>
              <a:rPr lang="en-US" altLang="zh-CN" sz="2000">
                <a:solidFill>
                  <a:schemeClr val="bg1"/>
                </a:solidFill>
                <a:latin typeface="微软雅黑" panose="020B0503020204020204" pitchFamily="34" charset="-122"/>
                <a:ea typeface="微软雅黑" panose="020B0503020204020204" pitchFamily="34" charset="-122"/>
              </a:rPr>
              <a:t>P</a:t>
            </a:r>
            <a:r>
              <a:rPr lang="en-US" sz="2000">
                <a:solidFill>
                  <a:schemeClr val="bg1"/>
                </a:solidFill>
                <a:latin typeface="微软雅黑" panose="020B0503020204020204" pitchFamily="34" charset="-122"/>
                <a:ea typeface="微软雅黑" panose="020B0503020204020204" pitchFamily="34" charset="-122"/>
              </a:rPr>
              <a:t>23</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2" name="矩形 11"/>
          <p:cNvSpPr/>
          <p:nvPr userDrawn="1"/>
        </p:nvSpPr>
        <p:spPr>
          <a:xfrm>
            <a:off x="499110" y="2419985"/>
            <a:ext cx="6911340" cy="467995"/>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（四）劳动者</a:t>
            </a:r>
            <a:r>
              <a:rPr lang="zh-CN" altLang="en-US" sz="2000" b="1" u="sng">
                <a:solidFill>
                  <a:schemeClr val="bg1"/>
                </a:solidFill>
                <a:latin typeface="微软雅黑" panose="020B0503020204020204" pitchFamily="34" charset="-122"/>
                <a:ea typeface="微软雅黑" panose="020B0503020204020204" pitchFamily="34" charset="-122"/>
              </a:rPr>
              <a:t>患病或非因工负伤</a:t>
            </a:r>
            <a:r>
              <a:rPr lang="zh-CN" altLang="en-US" sz="2000">
                <a:solidFill>
                  <a:schemeClr val="bg1"/>
                </a:solidFill>
                <a:latin typeface="微软雅黑" panose="020B0503020204020204" pitchFamily="34" charset="-122"/>
                <a:ea typeface="微软雅黑" panose="020B0503020204020204" pitchFamily="34" charset="-122"/>
              </a:rPr>
              <a:t>停止劳动情形的工资支付  </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13" name="矩形 12"/>
          <p:cNvSpPr>
            <a:spLocks noChangeArrowheads="1"/>
          </p:cNvSpPr>
          <p:nvPr/>
        </p:nvSpPr>
        <p:spPr bwMode="auto">
          <a:xfrm>
            <a:off x="704215" y="2981960"/>
            <a:ext cx="11073765" cy="61150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劳动者</a:t>
            </a:r>
            <a:r>
              <a:rPr lang="zh-CN" altLang="en-US" b="1" u="sng">
                <a:solidFill>
                  <a:srgbClr val="C00000"/>
                </a:solidFill>
                <a:latin typeface="微软雅黑" panose="020B0503020204020204" pitchFamily="34" charset="-122"/>
                <a:ea typeface="微软雅黑" panose="020B0503020204020204" pitchFamily="34" charset="-122"/>
                <a:sym typeface="+mn-ea"/>
              </a:rPr>
              <a:t>患病</a:t>
            </a:r>
            <a:r>
              <a:rPr lang="zh-CN" altLang="en-US">
                <a:solidFill>
                  <a:srgbClr val="C00000"/>
                </a:solidFill>
                <a:latin typeface="微软雅黑" panose="020B0503020204020204" pitchFamily="34" charset="-122"/>
                <a:ea typeface="微软雅黑" panose="020B0503020204020204" pitchFamily="34" charset="-122"/>
                <a:sym typeface="+mn-ea"/>
              </a:rPr>
              <a:t>或者</a:t>
            </a:r>
            <a:r>
              <a:rPr lang="zh-CN" altLang="en-US" b="1" u="sng">
                <a:solidFill>
                  <a:srgbClr val="C00000"/>
                </a:solidFill>
                <a:latin typeface="微软雅黑" panose="020B0503020204020204" pitchFamily="34" charset="-122"/>
                <a:ea typeface="微软雅黑" panose="020B0503020204020204" pitchFamily="34" charset="-122"/>
                <a:sym typeface="+mn-ea"/>
              </a:rPr>
              <a:t>非因工</a:t>
            </a:r>
            <a:r>
              <a:rPr lang="zh-CN" altLang="en-US">
                <a:solidFill>
                  <a:srgbClr val="C00000"/>
                </a:solidFill>
                <a:latin typeface="微软雅黑" panose="020B0503020204020204" pitchFamily="34" charset="-122"/>
                <a:ea typeface="微软雅黑" panose="020B0503020204020204" pitchFamily="34" charset="-122"/>
                <a:sym typeface="+mn-ea"/>
              </a:rPr>
              <a:t>负伤停止劳动，且在规定的</a:t>
            </a:r>
            <a:r>
              <a:rPr lang="zh-CN" altLang="en-US" b="1" u="sng">
                <a:solidFill>
                  <a:srgbClr val="C00000"/>
                </a:solidFill>
                <a:latin typeface="微软雅黑" panose="020B0503020204020204" pitchFamily="34" charset="-122"/>
                <a:ea typeface="微软雅黑" panose="020B0503020204020204" pitchFamily="34" charset="-122"/>
                <a:sym typeface="+mn-ea"/>
              </a:rPr>
              <a:t>医疗期内</a:t>
            </a:r>
            <a:r>
              <a:rPr lang="zh-CN" altLang="en-US">
                <a:solidFill>
                  <a:srgbClr val="C00000"/>
                </a:solidFill>
                <a:latin typeface="微软雅黑" panose="020B0503020204020204" pitchFamily="34" charset="-122"/>
                <a:ea typeface="微软雅黑" panose="020B0503020204020204" pitchFamily="34" charset="-122"/>
                <a:sym typeface="+mn-ea"/>
              </a:rPr>
              <a:t>的，用人单位应当按照工资分配制度的规定以及劳动合同、集体合同的约定或者国家有关规定，向劳动者支付</a:t>
            </a:r>
            <a:r>
              <a:rPr lang="zh-CN" altLang="en-US" b="1" u="sng">
                <a:solidFill>
                  <a:srgbClr val="C00000"/>
                </a:solidFill>
                <a:latin typeface="微软雅黑" panose="020B0503020204020204" pitchFamily="34" charset="-122"/>
                <a:ea typeface="微软雅黑" panose="020B0503020204020204" pitchFamily="34" charset="-122"/>
                <a:sym typeface="+mn-ea"/>
              </a:rPr>
              <a:t>病假工资</a:t>
            </a:r>
            <a:r>
              <a:rPr lang="zh-CN" altLang="en-US">
                <a:solidFill>
                  <a:srgbClr val="C00000"/>
                </a:solidFill>
                <a:latin typeface="微软雅黑" panose="020B0503020204020204" pitchFamily="34" charset="-122"/>
                <a:ea typeface="微软雅黑" panose="020B0503020204020204" pitchFamily="34" charset="-122"/>
                <a:sym typeface="+mn-ea"/>
              </a:rPr>
              <a:t>或者</a:t>
            </a:r>
            <a:r>
              <a:rPr lang="zh-CN" altLang="en-US" b="1" u="sng">
                <a:solidFill>
                  <a:srgbClr val="C00000"/>
                </a:solidFill>
                <a:latin typeface="微软雅黑" panose="020B0503020204020204" pitchFamily="34" charset="-122"/>
                <a:ea typeface="微软雅黑" panose="020B0503020204020204" pitchFamily="34" charset="-122"/>
                <a:sym typeface="+mn-ea"/>
              </a:rPr>
              <a:t>疾病救济费</a:t>
            </a:r>
            <a:r>
              <a:rPr lang="zh-CN" altLang="en-US">
                <a:solidFill>
                  <a:srgbClr val="C00000"/>
                </a:solidFill>
                <a:latin typeface="微软雅黑" panose="020B0503020204020204" pitchFamily="34" charset="-122"/>
                <a:ea typeface="微软雅黑" panose="020B0503020204020204" pitchFamily="34" charset="-122"/>
                <a:sym typeface="+mn-ea"/>
              </a:rPr>
              <a:t>。</a:t>
            </a:r>
            <a:r>
              <a:rPr lang="zh-CN" altLang="en-US" b="1">
                <a:solidFill>
                  <a:schemeClr val="tx2"/>
                </a:solidFill>
                <a:latin typeface="微软雅黑" panose="020B0503020204020204" pitchFamily="34" charset="-122"/>
                <a:ea typeface="微软雅黑" panose="020B0503020204020204" pitchFamily="34" charset="-122"/>
                <a:sym typeface="+mn-ea"/>
              </a:rPr>
              <a:t>（不得低最</a:t>
            </a:r>
            <a:r>
              <a:rPr lang="en-US" altLang="zh-CN" b="1">
                <a:solidFill>
                  <a:schemeClr val="tx2"/>
                </a:solidFill>
                <a:latin typeface="微软雅黑" panose="020B0503020204020204" pitchFamily="34" charset="-122"/>
                <a:ea typeface="微软雅黑" panose="020B0503020204020204" pitchFamily="34" charset="-122"/>
                <a:sym typeface="+mn-ea"/>
              </a:rPr>
              <a:t>80%</a:t>
            </a:r>
            <a:r>
              <a:rPr lang="zh-CN" altLang="en-US" b="1">
                <a:solidFill>
                  <a:schemeClr val="tx2"/>
                </a:solidFill>
                <a:latin typeface="微软雅黑" panose="020B0503020204020204" pitchFamily="34" charset="-122"/>
                <a:ea typeface="微软雅黑" panose="020B0503020204020204" pitchFamily="34" charset="-122"/>
                <a:sym typeface="+mn-ea"/>
              </a:rPr>
              <a:t>）</a:t>
            </a:r>
            <a:endParaRPr lang="zh-CN" altLang="en-US" b="1">
              <a:solidFill>
                <a:schemeClr val="tx2"/>
              </a:solidFill>
              <a:latin typeface="微软雅黑" panose="020B0503020204020204" pitchFamily="34" charset="-122"/>
              <a:ea typeface="微软雅黑" panose="020B0503020204020204" pitchFamily="34" charset="-122"/>
              <a:sym typeface="+mn-ea"/>
            </a:endParaRPr>
          </a:p>
        </p:txBody>
      </p:sp>
      <p:sp>
        <p:nvSpPr>
          <p:cNvPr id="14" name="矩形 13"/>
          <p:cNvSpPr/>
          <p:nvPr userDrawn="1"/>
        </p:nvSpPr>
        <p:spPr>
          <a:xfrm>
            <a:off x="499110" y="3687445"/>
            <a:ext cx="5060315" cy="467995"/>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（五）用人单位</a:t>
            </a:r>
            <a:r>
              <a:rPr lang="zh-CN" altLang="en-US" sz="2000" b="1" u="sng">
                <a:solidFill>
                  <a:schemeClr val="bg1"/>
                </a:solidFill>
                <a:latin typeface="微软雅黑" panose="020B0503020204020204" pitchFamily="34" charset="-122"/>
                <a:ea typeface="微软雅黑" panose="020B0503020204020204" pitchFamily="34" charset="-122"/>
              </a:rPr>
              <a:t>停工、停产</a:t>
            </a:r>
            <a:r>
              <a:rPr lang="zh-CN" altLang="en-US" sz="2000">
                <a:solidFill>
                  <a:schemeClr val="bg1"/>
                </a:solidFill>
                <a:latin typeface="微软雅黑" panose="020B0503020204020204" pitchFamily="34" charset="-122"/>
                <a:ea typeface="微软雅黑" panose="020B0503020204020204" pitchFamily="34" charset="-122"/>
              </a:rPr>
              <a:t>时的工资支付</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15" name="矩形 14"/>
          <p:cNvSpPr/>
          <p:nvPr userDrawn="1"/>
        </p:nvSpPr>
        <p:spPr>
          <a:xfrm>
            <a:off x="499110" y="5243195"/>
            <a:ext cx="5488940" cy="467995"/>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（六）劳动者涉嫌</a:t>
            </a:r>
            <a:r>
              <a:rPr lang="zh-CN" altLang="en-US" sz="2000" b="1" u="sng">
                <a:solidFill>
                  <a:schemeClr val="bg1"/>
                </a:solidFill>
                <a:latin typeface="微软雅黑" panose="020B0503020204020204" pitchFamily="34" charset="-122"/>
                <a:ea typeface="微软雅黑" panose="020B0503020204020204" pitchFamily="34" charset="-122"/>
              </a:rPr>
              <a:t>违法犯罪</a:t>
            </a:r>
            <a:r>
              <a:rPr lang="zh-CN" altLang="en-US" sz="2000">
                <a:solidFill>
                  <a:schemeClr val="bg1"/>
                </a:solidFill>
                <a:latin typeface="微软雅黑" panose="020B0503020204020204" pitchFamily="34" charset="-122"/>
                <a:ea typeface="微软雅黑" panose="020B0503020204020204" pitchFamily="34" charset="-122"/>
              </a:rPr>
              <a:t>时的工资支付</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5" name="矩形 4"/>
          <p:cNvSpPr>
            <a:spLocks noChangeArrowheads="1"/>
          </p:cNvSpPr>
          <p:nvPr/>
        </p:nvSpPr>
        <p:spPr bwMode="auto">
          <a:xfrm>
            <a:off x="8313420" y="1739900"/>
            <a:ext cx="3456305" cy="114871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altLang="en-US" sz="2800" b="1">
                <a:solidFill>
                  <a:schemeClr val="tx2"/>
                </a:solidFill>
                <a:latin typeface="微软雅黑" panose="020B0503020204020204" pitchFamily="34" charset="-122"/>
                <a:ea typeface="微软雅黑" panose="020B0503020204020204" pitchFamily="34" charset="-122"/>
                <a:sym typeface="+mn-ea"/>
              </a:rPr>
              <a:t>参社、试用和视同</a:t>
            </a:r>
            <a:endParaRPr lang="zh-CN" altLang="en-US" sz="2800"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sz="2800" b="1">
                <a:solidFill>
                  <a:schemeClr val="tx2"/>
                </a:solidFill>
                <a:latin typeface="微软雅黑" panose="020B0503020204020204" pitchFamily="34" charset="-122"/>
                <a:ea typeface="微软雅黑" panose="020B0503020204020204" pitchFamily="34" charset="-122"/>
                <a:sym typeface="+mn-ea"/>
              </a:rPr>
              <a:t>病伤、双停和违犯</a:t>
            </a:r>
            <a:endParaRPr lang="zh-CN" altLang="en-US" sz="2800" b="1">
              <a:solidFill>
                <a:schemeClr val="tx2"/>
              </a:solidFill>
              <a:latin typeface="微软雅黑" panose="020B0503020204020204" pitchFamily="34" charset="-122"/>
              <a:ea typeface="微软雅黑" panose="020B0503020204020204" pitchFamily="34" charset="-122"/>
              <a:sym typeface="+mn-ea"/>
            </a:endParaRPr>
          </a:p>
        </p:txBody>
      </p:sp>
      <p:sp>
        <p:nvSpPr>
          <p:cNvPr id="6" name="矩形 5"/>
          <p:cNvSpPr>
            <a:spLocks noChangeArrowheads="1"/>
          </p:cNvSpPr>
          <p:nvPr/>
        </p:nvSpPr>
        <p:spPr bwMode="auto">
          <a:xfrm>
            <a:off x="704215" y="4249420"/>
            <a:ext cx="11073765" cy="89979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用人单位</a:t>
            </a:r>
            <a:r>
              <a:rPr lang="zh-CN" altLang="en-US" b="1" u="sng">
                <a:solidFill>
                  <a:srgbClr val="C00000"/>
                </a:solidFill>
                <a:latin typeface="微软雅黑" panose="020B0503020204020204" pitchFamily="34" charset="-122"/>
                <a:ea typeface="微软雅黑" panose="020B0503020204020204" pitchFamily="34" charset="-122"/>
                <a:sym typeface="+mn-ea"/>
              </a:rPr>
              <a:t>非因劳动者原因</a:t>
            </a:r>
            <a:r>
              <a:rPr lang="zh-CN" altLang="en-US">
                <a:solidFill>
                  <a:srgbClr val="C00000"/>
                </a:solidFill>
                <a:latin typeface="微软雅黑" panose="020B0503020204020204" pitchFamily="34" charset="-122"/>
                <a:ea typeface="微软雅黑" panose="020B0503020204020204" pitchFamily="34" charset="-122"/>
                <a:sym typeface="+mn-ea"/>
              </a:rPr>
              <a:t>停工、停产、歇业，在劳动者</a:t>
            </a:r>
            <a:r>
              <a:rPr lang="zh-CN" altLang="en-US" b="1" u="sng">
                <a:solidFill>
                  <a:srgbClr val="C00000"/>
                </a:solidFill>
                <a:latin typeface="微软雅黑" panose="020B0503020204020204" pitchFamily="34" charset="-122"/>
                <a:ea typeface="微软雅黑" panose="020B0503020204020204" pitchFamily="34" charset="-122"/>
                <a:sym typeface="+mn-ea"/>
              </a:rPr>
              <a:t>一个工资支付周期内</a:t>
            </a:r>
            <a:r>
              <a:rPr lang="zh-CN" altLang="en-US">
                <a:solidFill>
                  <a:srgbClr val="C00000"/>
                </a:solidFill>
                <a:latin typeface="微软雅黑" panose="020B0503020204020204" pitchFamily="34" charset="-122"/>
                <a:ea typeface="微软雅黑" panose="020B0503020204020204" pitchFamily="34" charset="-122"/>
                <a:sym typeface="+mn-ea"/>
              </a:rPr>
              <a:t>的，应当视同劳动者提供了正常劳动支付其工资。</a:t>
            </a:r>
            <a:r>
              <a:rPr lang="zh-CN" altLang="en-US" b="1" u="sng">
                <a:solidFill>
                  <a:srgbClr val="C00000"/>
                </a:solidFill>
                <a:latin typeface="微软雅黑" panose="020B0503020204020204" pitchFamily="34" charset="-122"/>
                <a:ea typeface="微软雅黑" panose="020B0503020204020204" pitchFamily="34" charset="-122"/>
                <a:sym typeface="+mn-ea"/>
              </a:rPr>
              <a:t>超过一个</a:t>
            </a:r>
            <a:r>
              <a:rPr lang="zh-CN" altLang="en-US">
                <a:solidFill>
                  <a:srgbClr val="C00000"/>
                </a:solidFill>
                <a:latin typeface="微软雅黑" panose="020B0503020204020204" pitchFamily="34" charset="-122"/>
                <a:ea typeface="微软雅黑" panose="020B0503020204020204" pitchFamily="34" charset="-122"/>
                <a:sym typeface="+mn-ea"/>
              </a:rPr>
              <a:t>工资支付周期的，可以根据劳动者提供的劳动，按照双方</a:t>
            </a:r>
            <a:r>
              <a:rPr lang="zh-CN" altLang="en-US" b="1" u="sng">
                <a:solidFill>
                  <a:srgbClr val="C00000"/>
                </a:solidFill>
                <a:latin typeface="微软雅黑" panose="020B0503020204020204" pitchFamily="34" charset="-122"/>
                <a:ea typeface="微软雅黑" panose="020B0503020204020204" pitchFamily="34" charset="-122"/>
                <a:sym typeface="+mn-ea"/>
              </a:rPr>
              <a:t>新约定</a:t>
            </a:r>
            <a:r>
              <a:rPr lang="zh-CN" altLang="en-US">
                <a:solidFill>
                  <a:srgbClr val="C00000"/>
                </a:solidFill>
                <a:latin typeface="微软雅黑" panose="020B0503020204020204" pitchFamily="34" charset="-122"/>
                <a:ea typeface="微软雅黑" panose="020B0503020204020204" pitchFamily="34" charset="-122"/>
                <a:sym typeface="+mn-ea"/>
              </a:rPr>
              <a:t>的标准支付工资；用人单位没有安排劳动者工作的，应当按照</a:t>
            </a:r>
            <a:r>
              <a:rPr lang="zh-CN" altLang="en-US" b="1">
                <a:solidFill>
                  <a:schemeClr val="tx2"/>
                </a:solidFill>
                <a:latin typeface="微软雅黑" panose="020B0503020204020204" pitchFamily="34" charset="-122"/>
                <a:ea typeface="微软雅黑" panose="020B0503020204020204" pitchFamily="34" charset="-122"/>
                <a:sym typeface="+mn-ea"/>
              </a:rPr>
              <a:t>（不得低最</a:t>
            </a:r>
            <a:r>
              <a:rPr lang="en-US" altLang="zh-CN" b="1">
                <a:solidFill>
                  <a:schemeClr val="tx2"/>
                </a:solidFill>
                <a:latin typeface="微软雅黑" panose="020B0503020204020204" pitchFamily="34" charset="-122"/>
                <a:ea typeface="微软雅黑" panose="020B0503020204020204" pitchFamily="34" charset="-122"/>
                <a:sym typeface="+mn-ea"/>
              </a:rPr>
              <a:t>80%</a:t>
            </a:r>
            <a:r>
              <a:rPr lang="zh-CN" altLang="en-US" b="1">
                <a:solidFill>
                  <a:schemeClr val="tx2"/>
                </a:solidFill>
                <a:latin typeface="微软雅黑" panose="020B0503020204020204" pitchFamily="34" charset="-122"/>
                <a:ea typeface="微软雅黑" panose="020B0503020204020204" pitchFamily="34" charset="-122"/>
                <a:sym typeface="+mn-ea"/>
              </a:rPr>
              <a:t>）</a:t>
            </a:r>
            <a:r>
              <a:rPr lang="zh-CN" altLang="en-US">
                <a:solidFill>
                  <a:srgbClr val="C00000"/>
                </a:solidFill>
                <a:latin typeface="微软雅黑" panose="020B0503020204020204" pitchFamily="34" charset="-122"/>
                <a:ea typeface="微软雅黑" panose="020B0503020204020204" pitchFamily="34" charset="-122"/>
                <a:sym typeface="+mn-ea"/>
              </a:rPr>
              <a:t>支付劳动者生活费。</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7" name="矩形 6"/>
          <p:cNvSpPr>
            <a:spLocks noChangeArrowheads="1"/>
          </p:cNvSpPr>
          <p:nvPr/>
        </p:nvSpPr>
        <p:spPr bwMode="auto">
          <a:xfrm>
            <a:off x="704215" y="5805170"/>
            <a:ext cx="11073765" cy="61150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solidFill>
                  <a:srgbClr val="C00000"/>
                </a:solidFill>
                <a:latin typeface="微软雅黑" panose="020B0503020204020204" pitchFamily="34" charset="-122"/>
                <a:ea typeface="微软雅黑" panose="020B0503020204020204" pitchFamily="34" charset="-122"/>
                <a:sym typeface="+mn-ea"/>
              </a:rPr>
              <a:t>劳动者被依法取保候审，判处管制、适用缓刑或者被假释、监外执行期间，劳动合同尚未解除且劳动者继续在原单位正常劳动的，用人单位</a:t>
            </a:r>
            <a:r>
              <a:rPr lang="zh-CN" b="1" u="sng">
                <a:solidFill>
                  <a:srgbClr val="C00000"/>
                </a:solidFill>
                <a:latin typeface="微软雅黑" panose="020B0503020204020204" pitchFamily="34" charset="-122"/>
                <a:ea typeface="微软雅黑" panose="020B0503020204020204" pitchFamily="34" charset="-122"/>
                <a:sym typeface="+mn-ea"/>
              </a:rPr>
              <a:t>按照劳动合同的约定以及本单位的规章制度</a:t>
            </a:r>
            <a:r>
              <a:rPr lang="zh-CN">
                <a:solidFill>
                  <a:srgbClr val="C00000"/>
                </a:solidFill>
                <a:latin typeface="微软雅黑" panose="020B0503020204020204" pitchFamily="34" charset="-122"/>
                <a:ea typeface="微软雅黑" panose="020B0503020204020204" pitchFamily="34" charset="-122"/>
                <a:sym typeface="+mn-ea"/>
              </a:rPr>
              <a:t>，支付其工资。</a:t>
            </a:r>
            <a:endParaRPr lang="zh-CN">
              <a:solidFill>
                <a:srgbClr val="C00000"/>
              </a:solidFill>
              <a:latin typeface="微软雅黑" panose="020B0503020204020204" pitchFamily="34" charset="-122"/>
              <a:ea typeface="微软雅黑" panose="020B0503020204020204" pitchFamily="34" charset="-122"/>
              <a:sym typeface="+mn-ea"/>
            </a:endParaRPr>
          </a:p>
        </p:txBody>
      </p:sp>
      <p:sp>
        <p:nvSpPr>
          <p:cNvPr id="9" name="矩形 8"/>
          <p:cNvSpPr/>
          <p:nvPr userDrawn="1"/>
        </p:nvSpPr>
        <p:spPr>
          <a:xfrm>
            <a:off x="6754495" y="1826260"/>
            <a:ext cx="1368010" cy="50419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blurRad="50800" dist="38100" dir="2700000" algn="tl" rotWithShape="0">
                    <a:prstClr val="black">
                      <a:alpha val="100000"/>
                    </a:prstClr>
                  </a:outerShdw>
                </a:effectLst>
                <a:latin typeface="微软雅黑" panose="020B0503020204020204" pitchFamily="34" charset="-122"/>
                <a:ea typeface="微软雅黑" panose="020B0503020204020204" pitchFamily="34" charset="-122"/>
              </a:rPr>
              <a:t>A002X</a:t>
            </a:r>
            <a:r>
              <a:rPr lang="zh-CN" altLang="en-US" sz="2000">
                <a:solidFill>
                  <a:srgbClr val="FFC000"/>
                </a:solidFill>
                <a:effectLst>
                  <a:outerShdw blurRad="50800" dist="38100" dir="2700000" algn="tl" rotWithShape="0">
                    <a:prstClr val="black">
                      <a:alpha val="100000"/>
                    </a:prstClr>
                  </a:outerShdw>
                </a:effectLst>
                <a:latin typeface="微软雅黑" panose="020B0503020204020204" pitchFamily="34" charset="-122"/>
                <a:ea typeface="微软雅黑" panose="020B0503020204020204" pitchFamily="34" charset="-122"/>
              </a:rPr>
              <a:t>    </a:t>
            </a:r>
            <a:endParaRPr lang="zh-CN" altLang="en-US" sz="2000">
              <a:solidFill>
                <a:srgbClr val="FFC000"/>
              </a:solidFill>
              <a:effectLst>
                <a:outerShdw blurRad="50800" dist="38100" dir="2700000" algn="tl" rotWithShape="0">
                  <a:prstClr val="black">
                    <a:alpha val="100000"/>
                  </a:prstClr>
                </a:outerShdw>
              </a:effectLst>
              <a:latin typeface="微软雅黑" panose="020B0503020204020204" pitchFamily="34" charset="-122"/>
              <a:ea typeface="微软雅黑" panose="020B0503020204020204" pitchFamily="34" charset="-122"/>
            </a:endParaRPr>
          </a:p>
        </p:txBody>
      </p:sp>
      <p:sp>
        <p:nvSpPr>
          <p:cNvPr id="10" name="矩形 9"/>
          <p:cNvSpPr/>
          <p:nvPr userDrawn="1"/>
        </p:nvSpPr>
        <p:spPr>
          <a:xfrm>
            <a:off x="5128895" y="1176655"/>
            <a:ext cx="1534160" cy="539750"/>
          </a:xfrm>
          <a:prstGeom prst="rect">
            <a:avLst/>
          </a:prstGeom>
          <a:solidFill>
            <a:srgbClr val="FFC000"/>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dirty="0">
                <a:solidFill>
                  <a:srgbClr val="9C393E"/>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技能要求</a:t>
            </a:r>
            <a:r>
              <a:rPr lang="zh-CN" altLang="en-US" sz="2000">
                <a:solidFill>
                  <a:srgbClr val="9C393E"/>
                </a:solidFill>
                <a:latin typeface="微软雅黑" panose="020B0503020204020204" pitchFamily="34" charset="-122"/>
                <a:ea typeface="微软雅黑" panose="020B0503020204020204" pitchFamily="34" charset="-122"/>
              </a:rPr>
              <a:t>     </a:t>
            </a:r>
            <a:endParaRPr lang="zh-CN" altLang="en-US" sz="2000">
              <a:solidFill>
                <a:srgbClr val="9C393E"/>
              </a:solidFill>
              <a:latin typeface="微软雅黑" panose="020B0503020204020204" pitchFamily="34" charset="-122"/>
              <a:ea typeface="微软雅黑" panose="020B0503020204020204" pitchFamily="34" charset="-122"/>
            </a:endParaRPr>
          </a:p>
        </p:txBody>
      </p:sp>
      <p:sp>
        <p:nvSpPr>
          <p:cNvPr id="11" name="矩形 10"/>
          <p:cNvSpPr/>
          <p:nvPr userDrawn="1"/>
        </p:nvSpPr>
        <p:spPr>
          <a:xfrm>
            <a:off x="-18415" y="1176655"/>
            <a:ext cx="457898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第二单元   用人单位劳动标准的内容    </a:t>
            </a:r>
            <a:endParaRPr lang="en-US" altLang="zh-CN" sz="200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p:push/>
      </p:transition>
    </mc:Choice>
    <mc:Fallback>
      <p:transition spd="slow">
        <p:push/>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副标题 2"/>
          <p:cNvSpPr txBox="1"/>
          <p:nvPr/>
        </p:nvSpPr>
        <p:spPr>
          <a:xfrm>
            <a:off x="1038225" y="1220470"/>
            <a:ext cx="1800013"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案卷</a:t>
            </a:r>
            <a:endParaRPr lang="zh-CN" altLang="en-US" b="1" dirty="0">
              <a:latin typeface="黑体" panose="02010609060101010101" pitchFamily="49" charset="-122"/>
              <a:ea typeface="黑体" panose="02010609060101010101" pitchFamily="49" charset="-122"/>
            </a:endParaRPr>
          </a:p>
        </p:txBody>
      </p:sp>
      <p:sp>
        <p:nvSpPr>
          <p:cNvPr id="2" name="副标题 2"/>
          <p:cNvSpPr txBox="1"/>
          <p:nvPr/>
        </p:nvSpPr>
        <p:spPr>
          <a:xfrm>
            <a:off x="1038225" y="3381375"/>
            <a:ext cx="1800013" cy="1080008"/>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solidFill>
                  <a:schemeClr val="tx1"/>
                </a:solidFill>
                <a:uFillTx/>
                <a:latin typeface="黑体" panose="02010609060101010101" pitchFamily="49" charset="-122"/>
                <a:ea typeface="黑体" panose="02010609060101010101" pitchFamily="49" charset="-122"/>
              </a:rPr>
              <a:t>技能</a:t>
            </a:r>
            <a:endParaRPr lang="zh-CN" altLang="zh-CN" b="1" dirty="0">
              <a:solidFill>
                <a:schemeClr val="tx1"/>
              </a:solidFill>
              <a:uFillTx/>
              <a:latin typeface="黑体" panose="02010609060101010101" pitchFamily="49" charset="-122"/>
              <a:ea typeface="黑体" panose="02010609060101010101" pitchFamily="49" charset="-122"/>
            </a:endParaRPr>
          </a:p>
        </p:txBody>
      </p:sp>
      <p:sp>
        <p:nvSpPr>
          <p:cNvPr id="3" name="副标题 2"/>
          <p:cNvSpPr txBox="1"/>
          <p:nvPr/>
        </p:nvSpPr>
        <p:spPr>
          <a:xfrm>
            <a:off x="1038225" y="1761490"/>
            <a:ext cx="1800013" cy="1620012"/>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ctr">
              <a:lnSpc>
                <a:spcPct val="200000"/>
              </a:lnSpc>
              <a:spcBef>
                <a:spcPts val="0"/>
              </a:spcBef>
              <a:buNone/>
            </a:pPr>
            <a:r>
              <a:rPr lang="zh-CN" altLang="zh-CN" b="1" dirty="0">
                <a:latin typeface="黑体" panose="02010609060101010101" pitchFamily="49" charset="-122"/>
                <a:ea typeface="黑体" panose="02010609060101010101" pitchFamily="49" charset="-122"/>
              </a:rPr>
              <a:t>理论</a:t>
            </a:r>
            <a:endParaRPr lang="zh-CN" altLang="en-US" b="1" dirty="0">
              <a:latin typeface="黑体" panose="02010609060101010101" pitchFamily="49" charset="-122"/>
              <a:ea typeface="黑体" panose="02010609060101010101" pitchFamily="49" charset="-122"/>
            </a:endParaRPr>
          </a:p>
        </p:txBody>
      </p:sp>
      <p:sp>
        <p:nvSpPr>
          <p:cNvPr id="4" name="副标题 2"/>
          <p:cNvSpPr txBox="1"/>
          <p:nvPr/>
        </p:nvSpPr>
        <p:spPr>
          <a:xfrm>
            <a:off x="1038225" y="4460240"/>
            <a:ext cx="1800013" cy="1620012"/>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ctr">
              <a:lnSpc>
                <a:spcPct val="100000"/>
              </a:lnSpc>
              <a:spcBef>
                <a:spcPts val="0"/>
              </a:spcBef>
              <a:buNone/>
            </a:pPr>
            <a:r>
              <a:rPr lang="zh-CN" altLang="zh-CN" b="1" dirty="0">
                <a:latin typeface="黑体" panose="02010609060101010101" pitchFamily="49" charset="-122"/>
                <a:ea typeface="黑体" panose="02010609060101010101" pitchFamily="49" charset="-122"/>
                <a:sym typeface="+mn-ea"/>
              </a:rPr>
              <a:t>综合评审</a:t>
            </a:r>
            <a:endParaRPr lang="zh-CN" altLang="zh-CN" b="1" dirty="0">
              <a:latin typeface="黑体" panose="02010609060101010101" pitchFamily="49" charset="-122"/>
              <a:ea typeface="黑体" panose="02010609060101010101" pitchFamily="49" charset="-122"/>
              <a:sym typeface="+mn-ea"/>
            </a:endParaRPr>
          </a:p>
        </p:txBody>
      </p:sp>
      <p:sp>
        <p:nvSpPr>
          <p:cNvPr id="7" name="副标题 2"/>
          <p:cNvSpPr txBox="1"/>
          <p:nvPr/>
        </p:nvSpPr>
        <p:spPr>
          <a:xfrm>
            <a:off x="2838450" y="122047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en-US" b="1" dirty="0">
                <a:latin typeface="黑体" panose="02010609060101010101" pitchFamily="49" charset="-122"/>
                <a:ea typeface="黑体" panose="02010609060101010101" pitchFamily="49" charset="-122"/>
              </a:rPr>
              <a:t>题型</a:t>
            </a:r>
            <a:endParaRPr lang="zh-CN" altLang="en-US" b="1" dirty="0">
              <a:latin typeface="黑体" panose="02010609060101010101" pitchFamily="49" charset="-122"/>
              <a:ea typeface="黑体" panose="02010609060101010101" pitchFamily="49" charset="-122"/>
            </a:endParaRPr>
          </a:p>
        </p:txBody>
      </p:sp>
      <p:sp>
        <p:nvSpPr>
          <p:cNvPr id="11" name="副标题 2"/>
          <p:cNvSpPr txBox="1"/>
          <p:nvPr/>
        </p:nvSpPr>
        <p:spPr>
          <a:xfrm>
            <a:off x="2838450" y="176022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单选</a:t>
            </a:r>
            <a:endParaRPr lang="zh-CN" altLang="zh-CN" b="1" dirty="0">
              <a:latin typeface="黑体" panose="02010609060101010101" pitchFamily="49" charset="-122"/>
              <a:ea typeface="黑体" panose="02010609060101010101" pitchFamily="49" charset="-122"/>
            </a:endParaRPr>
          </a:p>
        </p:txBody>
      </p:sp>
      <p:sp>
        <p:nvSpPr>
          <p:cNvPr id="12" name="副标题 2"/>
          <p:cNvSpPr txBox="1"/>
          <p:nvPr/>
        </p:nvSpPr>
        <p:spPr>
          <a:xfrm>
            <a:off x="2838450" y="2300605"/>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多选</a:t>
            </a:r>
            <a:endParaRPr lang="zh-CN" altLang="zh-CN" b="1" dirty="0">
              <a:latin typeface="黑体" panose="02010609060101010101" pitchFamily="49" charset="-122"/>
              <a:ea typeface="黑体" panose="02010609060101010101" pitchFamily="49" charset="-122"/>
            </a:endParaRPr>
          </a:p>
        </p:txBody>
      </p:sp>
      <p:sp>
        <p:nvSpPr>
          <p:cNvPr id="13" name="副标题 2"/>
          <p:cNvSpPr txBox="1"/>
          <p:nvPr/>
        </p:nvSpPr>
        <p:spPr>
          <a:xfrm>
            <a:off x="2838450" y="2840355"/>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判断</a:t>
            </a:r>
            <a:endParaRPr lang="zh-CN" altLang="zh-CN" b="1" dirty="0">
              <a:latin typeface="黑体" panose="02010609060101010101" pitchFamily="49" charset="-122"/>
              <a:ea typeface="黑体" panose="02010609060101010101" pitchFamily="49" charset="-122"/>
            </a:endParaRPr>
          </a:p>
        </p:txBody>
      </p:sp>
      <p:sp>
        <p:nvSpPr>
          <p:cNvPr id="14" name="副标题 2"/>
          <p:cNvSpPr txBox="1"/>
          <p:nvPr/>
        </p:nvSpPr>
        <p:spPr>
          <a:xfrm>
            <a:off x="2838450" y="338074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简单</a:t>
            </a:r>
            <a:endParaRPr lang="zh-CN" altLang="zh-CN" b="1" dirty="0">
              <a:latin typeface="黑体" panose="02010609060101010101" pitchFamily="49" charset="-122"/>
              <a:ea typeface="黑体" panose="02010609060101010101" pitchFamily="49" charset="-122"/>
            </a:endParaRPr>
          </a:p>
        </p:txBody>
      </p:sp>
      <p:sp>
        <p:nvSpPr>
          <p:cNvPr id="15" name="副标题 2"/>
          <p:cNvSpPr txBox="1"/>
          <p:nvPr/>
        </p:nvSpPr>
        <p:spPr>
          <a:xfrm>
            <a:off x="2838450" y="4460240"/>
            <a:ext cx="1440011" cy="1620012"/>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案例分析</a:t>
            </a:r>
            <a:endParaRPr lang="zh-CN" altLang="zh-CN" b="1" dirty="0">
              <a:latin typeface="黑体" panose="02010609060101010101" pitchFamily="49" charset="-122"/>
              <a:ea typeface="黑体" panose="02010609060101010101" pitchFamily="49" charset="-122"/>
            </a:endParaRPr>
          </a:p>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项目设计</a:t>
            </a:r>
            <a:endParaRPr lang="zh-CN" altLang="zh-CN" b="1" dirty="0">
              <a:latin typeface="黑体" panose="02010609060101010101" pitchFamily="49" charset="-122"/>
              <a:ea typeface="黑体" panose="02010609060101010101" pitchFamily="49" charset="-122"/>
            </a:endParaRPr>
          </a:p>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方案撰写</a:t>
            </a:r>
            <a:endParaRPr lang="zh-CN" altLang="zh-CN" b="1" dirty="0">
              <a:latin typeface="黑体" panose="02010609060101010101" pitchFamily="49" charset="-122"/>
              <a:ea typeface="黑体" panose="02010609060101010101" pitchFamily="49" charset="-122"/>
            </a:endParaRPr>
          </a:p>
        </p:txBody>
      </p:sp>
      <p:sp>
        <p:nvSpPr>
          <p:cNvPr id="17" name="副标题 2"/>
          <p:cNvSpPr txBox="1"/>
          <p:nvPr/>
        </p:nvSpPr>
        <p:spPr>
          <a:xfrm>
            <a:off x="2838450" y="392049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案例分析</a:t>
            </a:r>
            <a:endParaRPr lang="zh-CN" altLang="zh-CN" b="1" dirty="0">
              <a:latin typeface="黑体" panose="02010609060101010101" pitchFamily="49" charset="-122"/>
              <a:ea typeface="黑体" panose="02010609060101010101" pitchFamily="49" charset="-122"/>
            </a:endParaRPr>
          </a:p>
        </p:txBody>
      </p:sp>
      <p:sp>
        <p:nvSpPr>
          <p:cNvPr id="19" name="副标题 2"/>
          <p:cNvSpPr txBox="1"/>
          <p:nvPr/>
        </p:nvSpPr>
        <p:spPr>
          <a:xfrm>
            <a:off x="4278630" y="122047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数量</a:t>
            </a:r>
            <a:endParaRPr lang="zh-CN" altLang="zh-CN" b="1" dirty="0">
              <a:latin typeface="黑体" panose="02010609060101010101" pitchFamily="49" charset="-122"/>
              <a:ea typeface="黑体" panose="02010609060101010101" pitchFamily="49" charset="-122"/>
            </a:endParaRPr>
          </a:p>
        </p:txBody>
      </p:sp>
      <p:sp>
        <p:nvSpPr>
          <p:cNvPr id="20" name="副标题 2"/>
          <p:cNvSpPr txBox="1"/>
          <p:nvPr/>
        </p:nvSpPr>
        <p:spPr>
          <a:xfrm>
            <a:off x="4278630" y="176022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40</a:t>
            </a:r>
            <a:endParaRPr lang="en-US" b="1" dirty="0">
              <a:latin typeface="黑体" panose="02010609060101010101" pitchFamily="49" charset="-122"/>
              <a:ea typeface="黑体" panose="02010609060101010101" pitchFamily="49" charset="-122"/>
            </a:endParaRPr>
          </a:p>
        </p:txBody>
      </p:sp>
      <p:sp>
        <p:nvSpPr>
          <p:cNvPr id="21" name="副标题 2"/>
          <p:cNvSpPr txBox="1"/>
          <p:nvPr/>
        </p:nvSpPr>
        <p:spPr>
          <a:xfrm>
            <a:off x="4278630" y="2300605"/>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30</a:t>
            </a:r>
            <a:endParaRPr lang="en-US" b="1" dirty="0">
              <a:latin typeface="黑体" panose="02010609060101010101" pitchFamily="49" charset="-122"/>
              <a:ea typeface="黑体" panose="02010609060101010101" pitchFamily="49" charset="-122"/>
            </a:endParaRPr>
          </a:p>
        </p:txBody>
      </p:sp>
      <p:sp>
        <p:nvSpPr>
          <p:cNvPr id="26" name="副标题 2"/>
          <p:cNvSpPr txBox="1"/>
          <p:nvPr/>
        </p:nvSpPr>
        <p:spPr>
          <a:xfrm>
            <a:off x="4278630" y="392049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altLang="zh-CN" b="1" dirty="0">
                <a:latin typeface="黑体" panose="02010609060101010101" pitchFamily="49" charset="-122"/>
                <a:ea typeface="黑体" panose="02010609060101010101" pitchFamily="49" charset="-122"/>
              </a:rPr>
              <a:t>2</a:t>
            </a:r>
            <a:endParaRPr lang="en-US" altLang="zh-CN" b="1" dirty="0">
              <a:latin typeface="黑体" panose="02010609060101010101" pitchFamily="49" charset="-122"/>
              <a:ea typeface="黑体" panose="02010609060101010101" pitchFamily="49" charset="-122"/>
            </a:endParaRPr>
          </a:p>
        </p:txBody>
      </p:sp>
      <p:sp>
        <p:nvSpPr>
          <p:cNvPr id="28" name="副标题 2"/>
          <p:cNvSpPr txBox="1"/>
          <p:nvPr/>
        </p:nvSpPr>
        <p:spPr>
          <a:xfrm>
            <a:off x="4278630" y="284099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15-30</a:t>
            </a:r>
            <a:endParaRPr lang="en-US" b="1" dirty="0">
              <a:latin typeface="黑体" panose="02010609060101010101" pitchFamily="49" charset="-122"/>
              <a:ea typeface="黑体" panose="02010609060101010101" pitchFamily="49" charset="-122"/>
            </a:endParaRPr>
          </a:p>
        </p:txBody>
      </p:sp>
      <p:sp>
        <p:nvSpPr>
          <p:cNvPr id="29" name="副标题 2"/>
          <p:cNvSpPr txBox="1"/>
          <p:nvPr/>
        </p:nvSpPr>
        <p:spPr>
          <a:xfrm>
            <a:off x="4278630" y="3381375"/>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4</a:t>
            </a:r>
            <a:endParaRPr lang="en-US" b="1" dirty="0">
              <a:latin typeface="黑体" panose="02010609060101010101" pitchFamily="49" charset="-122"/>
              <a:ea typeface="黑体" panose="02010609060101010101" pitchFamily="49" charset="-122"/>
            </a:endParaRPr>
          </a:p>
        </p:txBody>
      </p:sp>
      <p:sp>
        <p:nvSpPr>
          <p:cNvPr id="30" name="副标题 2"/>
          <p:cNvSpPr txBox="1"/>
          <p:nvPr/>
        </p:nvSpPr>
        <p:spPr>
          <a:xfrm>
            <a:off x="4278630" y="4460240"/>
            <a:ext cx="1440011" cy="1620012"/>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endParaRPr lang="en-US" b="1" dirty="0">
              <a:latin typeface="黑体" panose="02010609060101010101" pitchFamily="49" charset="-122"/>
              <a:ea typeface="黑体" panose="02010609060101010101" pitchFamily="49" charset="-122"/>
            </a:endParaRPr>
          </a:p>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3-5</a:t>
            </a:r>
            <a:endParaRPr lang="en-US" b="1" dirty="0">
              <a:latin typeface="黑体" panose="02010609060101010101" pitchFamily="49" charset="-122"/>
              <a:ea typeface="黑体" panose="02010609060101010101" pitchFamily="49" charset="-122"/>
            </a:endParaRPr>
          </a:p>
        </p:txBody>
      </p:sp>
      <p:sp>
        <p:nvSpPr>
          <p:cNvPr id="41" name="副标题 2"/>
          <p:cNvSpPr txBox="1"/>
          <p:nvPr/>
        </p:nvSpPr>
        <p:spPr>
          <a:xfrm>
            <a:off x="8815070" y="1223010"/>
            <a:ext cx="2376018"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知识来源 </a:t>
            </a:r>
            <a:endParaRPr lang="zh-CN" altLang="zh-CN" b="1" dirty="0">
              <a:latin typeface="黑体" panose="02010609060101010101" pitchFamily="49" charset="-122"/>
              <a:ea typeface="黑体" panose="02010609060101010101" pitchFamily="49" charset="-122"/>
            </a:endParaRPr>
          </a:p>
        </p:txBody>
      </p:sp>
      <p:sp>
        <p:nvSpPr>
          <p:cNvPr id="42" name="副标题 2"/>
          <p:cNvSpPr txBox="1"/>
          <p:nvPr/>
        </p:nvSpPr>
        <p:spPr>
          <a:xfrm>
            <a:off x="8815070" y="3382645"/>
            <a:ext cx="2376018" cy="1080008"/>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solidFill>
                  <a:schemeClr val="tx1"/>
                </a:solidFill>
                <a:uFillTx/>
                <a:latin typeface="黑体" panose="02010609060101010101" pitchFamily="49" charset="-122"/>
                <a:ea typeface="黑体" panose="02010609060101010101" pitchFamily="49" charset="-122"/>
              </a:rPr>
              <a:t>专业知识教材</a:t>
            </a:r>
            <a:endParaRPr lang="zh-CN" altLang="zh-CN" b="1" dirty="0">
              <a:solidFill>
                <a:schemeClr val="tx1"/>
              </a:solidFill>
              <a:uFillTx/>
              <a:latin typeface="黑体" panose="02010609060101010101" pitchFamily="49" charset="-122"/>
              <a:ea typeface="黑体" panose="02010609060101010101" pitchFamily="49" charset="-122"/>
            </a:endParaRPr>
          </a:p>
          <a:p>
            <a:pPr algn="ctr" fontAlgn="auto">
              <a:lnSpc>
                <a:spcPct val="120000"/>
              </a:lnSpc>
              <a:spcBef>
                <a:spcPts val="0"/>
              </a:spcBef>
              <a:buNone/>
            </a:pPr>
            <a:r>
              <a:rPr lang="zh-CN" altLang="zh-CN" b="1" dirty="0">
                <a:solidFill>
                  <a:schemeClr val="tx1"/>
                </a:solidFill>
                <a:uFillTx/>
                <a:latin typeface="黑体" panose="02010609060101010101" pitchFamily="49" charset="-122"/>
                <a:ea typeface="黑体" panose="02010609060101010101" pitchFamily="49" charset="-122"/>
              </a:rPr>
              <a:t>法律法规的运用</a:t>
            </a:r>
            <a:endParaRPr lang="zh-CN" altLang="zh-CN" b="1" dirty="0">
              <a:solidFill>
                <a:schemeClr val="tx1"/>
              </a:solidFill>
              <a:uFillTx/>
              <a:latin typeface="黑体" panose="02010609060101010101" pitchFamily="49" charset="-122"/>
              <a:ea typeface="黑体" panose="02010609060101010101" pitchFamily="49" charset="-122"/>
            </a:endParaRPr>
          </a:p>
        </p:txBody>
      </p:sp>
      <p:sp>
        <p:nvSpPr>
          <p:cNvPr id="43" name="副标题 2"/>
          <p:cNvSpPr txBox="1"/>
          <p:nvPr/>
        </p:nvSpPr>
        <p:spPr>
          <a:xfrm>
            <a:off x="8815070" y="1760220"/>
            <a:ext cx="2376018" cy="1620012"/>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ctr">
              <a:lnSpc>
                <a:spcPct val="120000"/>
              </a:lnSpc>
              <a:spcBef>
                <a:spcPts val="0"/>
              </a:spcBef>
              <a:buNone/>
            </a:pPr>
            <a:r>
              <a:rPr lang="zh-CN" altLang="zh-CN" b="1" dirty="0">
                <a:latin typeface="黑体" panose="02010609060101010101" pitchFamily="49" charset="-122"/>
                <a:ea typeface="黑体" panose="02010609060101010101" pitchFamily="49" charset="-122"/>
              </a:rPr>
              <a:t>专业知识教材</a:t>
            </a:r>
            <a:endParaRPr lang="zh-CN" altLang="zh-CN" b="1" dirty="0">
              <a:latin typeface="黑体" panose="02010609060101010101" pitchFamily="49" charset="-122"/>
              <a:ea typeface="黑体" panose="02010609060101010101" pitchFamily="49" charset="-122"/>
            </a:endParaRPr>
          </a:p>
          <a:p>
            <a:pPr algn="ctr" fontAlgn="ctr">
              <a:lnSpc>
                <a:spcPct val="120000"/>
              </a:lnSpc>
              <a:spcBef>
                <a:spcPts val="0"/>
              </a:spcBef>
              <a:buNone/>
            </a:pPr>
            <a:r>
              <a:rPr lang="zh-CN" altLang="zh-CN" b="1" dirty="0">
                <a:latin typeface="黑体" panose="02010609060101010101" pitchFamily="49" charset="-122"/>
                <a:ea typeface="黑体" panose="02010609060101010101" pitchFamily="49" charset="-122"/>
              </a:rPr>
              <a:t>法律法规</a:t>
            </a:r>
            <a:endParaRPr lang="zh-CN" altLang="zh-CN" b="1" dirty="0">
              <a:latin typeface="黑体" panose="02010609060101010101" pitchFamily="49" charset="-122"/>
              <a:ea typeface="黑体" panose="02010609060101010101" pitchFamily="49" charset="-122"/>
            </a:endParaRPr>
          </a:p>
        </p:txBody>
      </p:sp>
      <p:sp>
        <p:nvSpPr>
          <p:cNvPr id="44" name="副标题 2"/>
          <p:cNvSpPr txBox="1"/>
          <p:nvPr/>
        </p:nvSpPr>
        <p:spPr>
          <a:xfrm>
            <a:off x="8815070" y="4462780"/>
            <a:ext cx="2376018" cy="1620012"/>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ctr">
              <a:lnSpc>
                <a:spcPct val="120000"/>
              </a:lnSpc>
              <a:spcBef>
                <a:spcPts val="0"/>
              </a:spcBef>
              <a:buNone/>
            </a:pPr>
            <a:r>
              <a:rPr lang="zh-CN" altLang="zh-CN" b="1" dirty="0">
                <a:latin typeface="黑体" panose="02010609060101010101" pitchFamily="49" charset="-122"/>
                <a:ea typeface="黑体" panose="02010609060101010101" pitchFamily="49" charset="-122"/>
                <a:sym typeface="+mn-ea"/>
              </a:rPr>
              <a:t>专业知识教材</a:t>
            </a:r>
            <a:endParaRPr lang="zh-CN" altLang="zh-CN" b="1" dirty="0">
              <a:latin typeface="黑体" panose="02010609060101010101" pitchFamily="49" charset="-122"/>
              <a:ea typeface="黑体" panose="02010609060101010101" pitchFamily="49" charset="-122"/>
            </a:endParaRPr>
          </a:p>
          <a:p>
            <a:pPr algn="ctr" fontAlgn="ctr">
              <a:lnSpc>
                <a:spcPct val="120000"/>
              </a:lnSpc>
              <a:spcBef>
                <a:spcPts val="0"/>
              </a:spcBef>
              <a:buNone/>
            </a:pPr>
            <a:r>
              <a:rPr lang="zh-CN" altLang="zh-CN" b="1" dirty="0">
                <a:latin typeface="黑体" panose="02010609060101010101" pitchFamily="49" charset="-122"/>
                <a:ea typeface="黑体" panose="02010609060101010101" pitchFamily="49" charset="-122"/>
                <a:sym typeface="+mn-ea"/>
              </a:rPr>
              <a:t>法律法规的灵活运用、实践经验</a:t>
            </a:r>
            <a:endParaRPr lang="zh-CN" altLang="zh-CN" b="1" dirty="0">
              <a:latin typeface="黑体" panose="02010609060101010101" pitchFamily="49" charset="-122"/>
              <a:ea typeface="黑体" panose="02010609060101010101" pitchFamily="49" charset="-122"/>
              <a:sym typeface="+mn-ea"/>
            </a:endParaRPr>
          </a:p>
        </p:txBody>
      </p:sp>
      <p:sp>
        <p:nvSpPr>
          <p:cNvPr id="46" name="TextBox 3"/>
          <p:cNvSpPr txBox="1"/>
          <p:nvPr userDrawn="1"/>
        </p:nvSpPr>
        <p:spPr>
          <a:xfrm>
            <a:off x="829310" y="404495"/>
            <a:ext cx="2022475" cy="521970"/>
          </a:xfrm>
          <a:prstGeom prst="rect">
            <a:avLst/>
          </a:prstGeom>
          <a:noFill/>
        </p:spPr>
        <p:txBody>
          <a:bodyPr wrap="square">
            <a:spAutoFit/>
          </a:bodyPr>
          <a:lstStyle/>
          <a:p>
            <a:pPr algn="l">
              <a:defRPr/>
            </a:pPr>
            <a:r>
              <a:rPr lang="zh-CN" altLang="en-US" sz="2800" b="1" dirty="0" smtClean="0">
                <a:solidFill>
                  <a:srgbClr val="666666"/>
                </a:solidFill>
                <a:latin typeface="微软雅黑" panose="020B0503020204020204" pitchFamily="34" charset="-122"/>
                <a:ea typeface="微软雅黑" panose="020B0503020204020204" pitchFamily="34" charset="-122"/>
              </a:rPr>
              <a:t>题型分析</a:t>
            </a:r>
            <a:endParaRPr lang="zh-CN" altLang="en-US" sz="2800" b="1" dirty="0">
              <a:solidFill>
                <a:srgbClr val="666666"/>
              </a:solidFill>
              <a:latin typeface="微软雅黑" panose="020B0503020204020204" pitchFamily="34" charset="-122"/>
              <a:ea typeface="微软雅黑" panose="020B0503020204020204" pitchFamily="34" charset="-122"/>
            </a:endParaRPr>
          </a:p>
        </p:txBody>
      </p:sp>
      <p:sp>
        <p:nvSpPr>
          <p:cNvPr id="47" name="副标题 2"/>
          <p:cNvSpPr txBox="1"/>
          <p:nvPr/>
        </p:nvSpPr>
        <p:spPr>
          <a:xfrm>
            <a:off x="5718810" y="122174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分值</a:t>
            </a:r>
            <a:endParaRPr lang="zh-CN" altLang="zh-CN" b="1" dirty="0">
              <a:latin typeface="黑体" panose="02010609060101010101" pitchFamily="49" charset="-122"/>
              <a:ea typeface="黑体" panose="02010609060101010101" pitchFamily="49" charset="-122"/>
            </a:endParaRPr>
          </a:p>
        </p:txBody>
      </p:sp>
      <p:sp>
        <p:nvSpPr>
          <p:cNvPr id="48" name="副标题 2"/>
          <p:cNvSpPr txBox="1"/>
          <p:nvPr/>
        </p:nvSpPr>
        <p:spPr>
          <a:xfrm>
            <a:off x="5718810" y="176149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40</a:t>
            </a:r>
            <a:endParaRPr lang="en-US" b="1" dirty="0">
              <a:latin typeface="黑体" panose="02010609060101010101" pitchFamily="49" charset="-122"/>
              <a:ea typeface="黑体" panose="02010609060101010101" pitchFamily="49" charset="-122"/>
            </a:endParaRPr>
          </a:p>
        </p:txBody>
      </p:sp>
      <p:sp>
        <p:nvSpPr>
          <p:cNvPr id="49" name="副标题 2"/>
          <p:cNvSpPr txBox="1"/>
          <p:nvPr/>
        </p:nvSpPr>
        <p:spPr>
          <a:xfrm>
            <a:off x="5718810" y="2301875"/>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30</a:t>
            </a:r>
            <a:endParaRPr lang="en-US" b="1" dirty="0">
              <a:latin typeface="黑体" panose="02010609060101010101" pitchFamily="49" charset="-122"/>
              <a:ea typeface="黑体" panose="02010609060101010101" pitchFamily="49" charset="-122"/>
            </a:endParaRPr>
          </a:p>
        </p:txBody>
      </p:sp>
      <p:sp>
        <p:nvSpPr>
          <p:cNvPr id="50" name="副标题 2"/>
          <p:cNvSpPr txBox="1"/>
          <p:nvPr/>
        </p:nvSpPr>
        <p:spPr>
          <a:xfrm>
            <a:off x="5718810" y="3921760"/>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altLang="zh-CN" b="1" dirty="0">
                <a:latin typeface="黑体" panose="02010609060101010101" pitchFamily="49" charset="-122"/>
                <a:ea typeface="黑体" panose="02010609060101010101" pitchFamily="49" charset="-122"/>
              </a:rPr>
              <a:t>40</a:t>
            </a:r>
            <a:endParaRPr lang="en-US" altLang="zh-CN" b="1" dirty="0">
              <a:latin typeface="黑体" panose="02010609060101010101" pitchFamily="49" charset="-122"/>
              <a:ea typeface="黑体" panose="02010609060101010101" pitchFamily="49" charset="-122"/>
            </a:endParaRPr>
          </a:p>
        </p:txBody>
      </p:sp>
      <p:sp>
        <p:nvSpPr>
          <p:cNvPr id="52" name="副标题 2"/>
          <p:cNvSpPr txBox="1"/>
          <p:nvPr/>
        </p:nvSpPr>
        <p:spPr>
          <a:xfrm>
            <a:off x="5718810" y="2840355"/>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15-30</a:t>
            </a:r>
            <a:endParaRPr lang="en-US" b="1" dirty="0">
              <a:latin typeface="黑体" panose="02010609060101010101" pitchFamily="49" charset="-122"/>
              <a:ea typeface="黑体" panose="02010609060101010101" pitchFamily="49" charset="-122"/>
            </a:endParaRPr>
          </a:p>
        </p:txBody>
      </p:sp>
      <p:sp>
        <p:nvSpPr>
          <p:cNvPr id="53" name="副标题 2"/>
          <p:cNvSpPr txBox="1"/>
          <p:nvPr/>
        </p:nvSpPr>
        <p:spPr>
          <a:xfrm>
            <a:off x="5718810" y="3382645"/>
            <a:ext cx="1440011"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60</a:t>
            </a:r>
            <a:endParaRPr lang="en-US" b="1" dirty="0">
              <a:latin typeface="黑体" panose="02010609060101010101" pitchFamily="49" charset="-122"/>
              <a:ea typeface="黑体" panose="02010609060101010101" pitchFamily="49" charset="-122"/>
            </a:endParaRPr>
          </a:p>
        </p:txBody>
      </p:sp>
      <p:sp>
        <p:nvSpPr>
          <p:cNvPr id="54" name="副标题 2"/>
          <p:cNvSpPr txBox="1"/>
          <p:nvPr/>
        </p:nvSpPr>
        <p:spPr>
          <a:xfrm>
            <a:off x="5718810" y="4461510"/>
            <a:ext cx="1440011" cy="1620012"/>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endParaRPr lang="en-US" b="1" dirty="0">
              <a:latin typeface="黑体" panose="02010609060101010101" pitchFamily="49" charset="-122"/>
              <a:ea typeface="黑体" panose="02010609060101010101" pitchFamily="49" charset="-122"/>
            </a:endParaRPr>
          </a:p>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a:t>
            </a:r>
            <a:endParaRPr lang="en-US" b="1" dirty="0">
              <a:latin typeface="黑体" panose="02010609060101010101" pitchFamily="49" charset="-122"/>
              <a:ea typeface="黑体" panose="02010609060101010101" pitchFamily="49" charset="-122"/>
            </a:endParaRPr>
          </a:p>
        </p:txBody>
      </p:sp>
      <p:sp>
        <p:nvSpPr>
          <p:cNvPr id="56" name="副标题 2"/>
          <p:cNvSpPr txBox="1"/>
          <p:nvPr/>
        </p:nvSpPr>
        <p:spPr>
          <a:xfrm>
            <a:off x="7158990" y="1221740"/>
            <a:ext cx="1656012"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总分</a:t>
            </a:r>
            <a:endParaRPr lang="zh-CN" altLang="zh-CN" b="1" dirty="0">
              <a:latin typeface="黑体" panose="02010609060101010101" pitchFamily="49" charset="-122"/>
              <a:ea typeface="黑体" panose="02010609060101010101" pitchFamily="49" charset="-122"/>
            </a:endParaRPr>
          </a:p>
        </p:txBody>
      </p:sp>
      <p:sp>
        <p:nvSpPr>
          <p:cNvPr id="57" name="副标题 2"/>
          <p:cNvSpPr txBox="1"/>
          <p:nvPr/>
        </p:nvSpPr>
        <p:spPr>
          <a:xfrm>
            <a:off x="7158990" y="3382645"/>
            <a:ext cx="1656012" cy="1080008"/>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ctr">
              <a:lnSpc>
                <a:spcPct val="120000"/>
              </a:lnSpc>
              <a:spcBef>
                <a:spcPts val="0"/>
              </a:spcBef>
            </a:pPr>
            <a:r>
              <a:rPr lang="zh-CN" altLang="zh-CN" b="1" dirty="0">
                <a:uFillTx/>
                <a:latin typeface="黑体" panose="02010609060101010101" pitchFamily="49" charset="-122"/>
                <a:ea typeface="黑体" panose="02010609060101010101" pitchFamily="49" charset="-122"/>
                <a:sym typeface="+mn-ea"/>
              </a:rPr>
              <a:t>100</a:t>
            </a:r>
            <a:endParaRPr lang="zh-CN" altLang="zh-CN" b="1" dirty="0">
              <a:uFillTx/>
              <a:latin typeface="黑体" panose="02010609060101010101" pitchFamily="49" charset="-122"/>
              <a:ea typeface="黑体" panose="02010609060101010101" pitchFamily="49" charset="-122"/>
              <a:sym typeface="+mn-ea"/>
            </a:endParaRPr>
          </a:p>
        </p:txBody>
      </p:sp>
      <p:sp>
        <p:nvSpPr>
          <p:cNvPr id="58" name="副标题 2"/>
          <p:cNvSpPr txBox="1"/>
          <p:nvPr/>
        </p:nvSpPr>
        <p:spPr>
          <a:xfrm>
            <a:off x="7158990" y="1762760"/>
            <a:ext cx="1656012" cy="1620012"/>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ctr">
              <a:lnSpc>
                <a:spcPct val="200000"/>
              </a:lnSpc>
              <a:spcBef>
                <a:spcPts val="0"/>
              </a:spcBef>
              <a:buNone/>
            </a:pPr>
            <a:r>
              <a:rPr lang="en-US" altLang="zh-CN" b="1" dirty="0">
                <a:latin typeface="黑体" panose="02010609060101010101" pitchFamily="49" charset="-122"/>
                <a:ea typeface="黑体" panose="02010609060101010101" pitchFamily="49" charset="-122"/>
              </a:rPr>
              <a:t>100</a:t>
            </a:r>
            <a:endParaRPr lang="en-US" altLang="zh-CN" b="1" dirty="0">
              <a:latin typeface="黑体" panose="02010609060101010101" pitchFamily="49" charset="-122"/>
              <a:ea typeface="黑体" panose="02010609060101010101" pitchFamily="49" charset="-122"/>
            </a:endParaRPr>
          </a:p>
        </p:txBody>
      </p:sp>
      <p:sp>
        <p:nvSpPr>
          <p:cNvPr id="60" name="副标题 2"/>
          <p:cNvSpPr txBox="1"/>
          <p:nvPr/>
        </p:nvSpPr>
        <p:spPr>
          <a:xfrm>
            <a:off x="7158990" y="4462780"/>
            <a:ext cx="1656012" cy="1620012"/>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ctr">
              <a:lnSpc>
                <a:spcPct val="200000"/>
              </a:lnSpc>
              <a:spcBef>
                <a:spcPts val="0"/>
              </a:spcBef>
              <a:buNone/>
            </a:pPr>
            <a:r>
              <a:rPr lang="en-US" altLang="zh-CN" b="1" dirty="0">
                <a:latin typeface="黑体" panose="02010609060101010101" pitchFamily="49" charset="-122"/>
                <a:ea typeface="黑体" panose="02010609060101010101" pitchFamily="49" charset="-122"/>
              </a:rPr>
              <a:t>100</a:t>
            </a:r>
            <a:endParaRPr lang="en-US" altLang="zh-CN" b="1" dirty="0">
              <a:latin typeface="黑体" panose="02010609060101010101" pitchFamily="49" charset="-122"/>
              <a:ea typeface="黑体" panose="0201060906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userDrawn="1"/>
        </p:nvSpPr>
        <p:spPr>
          <a:xfrm>
            <a:off x="261620" y="1808480"/>
            <a:ext cx="6349365"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二、用人单位实施特殊工时制应注意的问题      </a:t>
            </a:r>
            <a:r>
              <a:rPr lang="en-US" altLang="zh-CN" sz="2000">
                <a:solidFill>
                  <a:schemeClr val="bg1"/>
                </a:solidFill>
                <a:latin typeface="微软雅黑" panose="020B0503020204020204" pitchFamily="34" charset="-122"/>
                <a:ea typeface="微软雅黑" panose="020B0503020204020204" pitchFamily="34" charset="-122"/>
              </a:rPr>
              <a:t>P</a:t>
            </a:r>
            <a:r>
              <a:rPr lang="en-US" sz="2000">
                <a:solidFill>
                  <a:schemeClr val="bg1"/>
                </a:solidFill>
                <a:latin typeface="微软雅黑" panose="020B0503020204020204" pitchFamily="34" charset="-122"/>
                <a:ea typeface="微软雅黑" panose="020B0503020204020204" pitchFamily="34" charset="-122"/>
              </a:rPr>
              <a:t>24</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2" name="矩形 11"/>
          <p:cNvSpPr/>
          <p:nvPr userDrawn="1"/>
        </p:nvSpPr>
        <p:spPr>
          <a:xfrm>
            <a:off x="499110" y="2419985"/>
            <a:ext cx="3744028" cy="467995"/>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（一）特殊工时制的</a:t>
            </a:r>
            <a:r>
              <a:rPr lang="zh-CN" altLang="en-US" sz="2000" b="1" u="sng">
                <a:solidFill>
                  <a:schemeClr val="bg1"/>
                </a:solidFill>
                <a:latin typeface="微软雅黑" panose="020B0503020204020204" pitchFamily="34" charset="-122"/>
                <a:ea typeface="微软雅黑" panose="020B0503020204020204" pitchFamily="34" charset="-122"/>
              </a:rPr>
              <a:t>适用范围</a:t>
            </a:r>
            <a:endParaRPr lang="zh-CN" altLang="en-US" sz="2000" b="1" u="sng">
              <a:solidFill>
                <a:schemeClr val="bg1"/>
              </a:solidFill>
              <a:latin typeface="微软雅黑" panose="020B0503020204020204" pitchFamily="34" charset="-122"/>
              <a:ea typeface="微软雅黑" panose="020B0503020204020204" pitchFamily="34" charset="-122"/>
            </a:endParaRPr>
          </a:p>
        </p:txBody>
      </p:sp>
      <p:sp>
        <p:nvSpPr>
          <p:cNvPr id="13" name="矩形 12"/>
          <p:cNvSpPr>
            <a:spLocks noChangeArrowheads="1"/>
          </p:cNvSpPr>
          <p:nvPr/>
        </p:nvSpPr>
        <p:spPr bwMode="auto">
          <a:xfrm>
            <a:off x="5227320" y="2419985"/>
            <a:ext cx="6408047" cy="138747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sz="1600">
                <a:solidFill>
                  <a:srgbClr val="C00000"/>
                </a:solidFill>
                <a:latin typeface="微软雅黑" panose="020B0503020204020204" pitchFamily="34" charset="-122"/>
                <a:ea typeface="微软雅黑" panose="020B0503020204020204" pitchFamily="34" charset="-122"/>
                <a:sym typeface="+mn-ea"/>
              </a:rPr>
              <a:t>特殊工时制主要是</a:t>
            </a:r>
            <a:r>
              <a:rPr lang="zh-CN" altLang="en-US" sz="1600" b="1" u="sng">
                <a:solidFill>
                  <a:srgbClr val="C00000"/>
                </a:solidFill>
                <a:latin typeface="微软雅黑" panose="020B0503020204020204" pitchFamily="34" charset="-122"/>
                <a:ea typeface="微软雅黑" panose="020B0503020204020204" pitchFamily="34" charset="-122"/>
                <a:sym typeface="+mn-ea"/>
              </a:rPr>
              <a:t>指综合计算工时工作制</a:t>
            </a:r>
            <a:r>
              <a:rPr lang="zh-CN" altLang="en-US" sz="1600">
                <a:solidFill>
                  <a:srgbClr val="C00000"/>
                </a:solidFill>
                <a:latin typeface="微软雅黑" panose="020B0503020204020204" pitchFamily="34" charset="-122"/>
                <a:ea typeface="微软雅黑" panose="020B0503020204020204" pitchFamily="34" charset="-122"/>
                <a:sym typeface="+mn-ea"/>
              </a:rPr>
              <a:t>和</a:t>
            </a:r>
            <a:r>
              <a:rPr lang="zh-CN" altLang="en-US" sz="1600" b="1" u="sng">
                <a:solidFill>
                  <a:srgbClr val="C00000"/>
                </a:solidFill>
                <a:latin typeface="微软雅黑" panose="020B0503020204020204" pitchFamily="34" charset="-122"/>
                <a:ea typeface="微软雅黑" panose="020B0503020204020204" pitchFamily="34" charset="-122"/>
                <a:sym typeface="+mn-ea"/>
              </a:rPr>
              <a:t>不定时工作制</a:t>
            </a:r>
            <a:r>
              <a:rPr lang="zh-CN" altLang="en-US" sz="1600">
                <a:solidFill>
                  <a:srgbClr val="C00000"/>
                </a:solidFill>
                <a:latin typeface="微软雅黑" panose="020B0503020204020204" pitchFamily="34" charset="-122"/>
                <a:ea typeface="微软雅黑" panose="020B0503020204020204" pitchFamily="34" charset="-122"/>
                <a:sym typeface="+mn-ea"/>
              </a:rPr>
              <a:t>。综合计算工时制的</a:t>
            </a:r>
            <a:r>
              <a:rPr lang="zh-CN" altLang="en-US" sz="1600" b="1" u="sng">
                <a:solidFill>
                  <a:srgbClr val="C00000"/>
                </a:solidFill>
                <a:latin typeface="微软雅黑" panose="020B0503020204020204" pitchFamily="34" charset="-122"/>
                <a:ea typeface="微软雅黑" panose="020B0503020204020204" pitchFamily="34" charset="-122"/>
                <a:sym typeface="+mn-ea"/>
              </a:rPr>
              <a:t>主要参照物是工作时间消耗，以时间消耗确定工作量的大小和报酬的多少</a:t>
            </a:r>
            <a:r>
              <a:rPr lang="zh-CN" altLang="en-US" sz="1600">
                <a:solidFill>
                  <a:srgbClr val="C00000"/>
                </a:solidFill>
                <a:latin typeface="微软雅黑" panose="020B0503020204020204" pitchFamily="34" charset="-122"/>
                <a:ea typeface="微软雅黑" panose="020B0503020204020204" pitchFamily="34" charset="-122"/>
                <a:sym typeface="+mn-ea"/>
              </a:rPr>
              <a:t>。而不定时工作制的</a:t>
            </a:r>
            <a:r>
              <a:rPr lang="zh-CN" altLang="en-US" sz="1600" b="1" u="sng">
                <a:solidFill>
                  <a:srgbClr val="C00000"/>
                </a:solidFill>
                <a:latin typeface="微软雅黑" panose="020B0503020204020204" pitchFamily="34" charset="-122"/>
                <a:ea typeface="微软雅黑" panose="020B0503020204020204" pitchFamily="34" charset="-122"/>
                <a:sym typeface="+mn-ea"/>
              </a:rPr>
              <a:t>主要参照物是完成岗位工作任务，考核的焦点主要是完成岗位工作任务的数量和质量</a:t>
            </a:r>
            <a:r>
              <a:rPr lang="zh-CN" altLang="en-US" sz="1600">
                <a:solidFill>
                  <a:srgbClr val="C00000"/>
                </a:solidFill>
                <a:latin typeface="微软雅黑" panose="020B0503020204020204" pitchFamily="34" charset="-122"/>
                <a:ea typeface="微软雅黑" panose="020B0503020204020204" pitchFamily="34" charset="-122"/>
                <a:sym typeface="+mn-ea"/>
              </a:rPr>
              <a:t>，而不是完成工作任务所需要的时间消耗。</a:t>
            </a:r>
            <a:endParaRPr lang="zh-CN" altLang="en-US" sz="1600">
              <a:solidFill>
                <a:srgbClr val="C00000"/>
              </a:solidFill>
              <a:latin typeface="微软雅黑" panose="020B0503020204020204" pitchFamily="34" charset="-122"/>
              <a:ea typeface="微软雅黑" panose="020B0503020204020204" pitchFamily="34" charset="-122"/>
              <a:sym typeface="+mn-ea"/>
            </a:endParaRPr>
          </a:p>
        </p:txBody>
      </p:sp>
      <p:sp>
        <p:nvSpPr>
          <p:cNvPr id="14" name="矩形 13"/>
          <p:cNvSpPr/>
          <p:nvPr userDrawn="1"/>
        </p:nvSpPr>
        <p:spPr>
          <a:xfrm>
            <a:off x="499110" y="3437255"/>
            <a:ext cx="3744595" cy="467995"/>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（二）特殊工时制的</a:t>
            </a:r>
            <a:r>
              <a:rPr lang="zh-CN" altLang="en-US" sz="2000" b="1" u="sng">
                <a:solidFill>
                  <a:schemeClr val="bg1"/>
                </a:solidFill>
                <a:latin typeface="微软雅黑" panose="020B0503020204020204" pitchFamily="34" charset="-122"/>
                <a:ea typeface="微软雅黑" panose="020B0503020204020204" pitchFamily="34" charset="-122"/>
              </a:rPr>
              <a:t>工资计算</a:t>
            </a:r>
            <a:endParaRPr lang="zh-CN" altLang="en-US" sz="2000" b="1" u="sng">
              <a:solidFill>
                <a:schemeClr val="bg1"/>
              </a:solidFill>
              <a:latin typeface="微软雅黑" panose="020B0503020204020204" pitchFamily="34" charset="-122"/>
              <a:ea typeface="微软雅黑" panose="020B0503020204020204" pitchFamily="34" charset="-122"/>
            </a:endParaRPr>
          </a:p>
        </p:txBody>
      </p:sp>
      <p:sp>
        <p:nvSpPr>
          <p:cNvPr id="15" name="矩形 14"/>
          <p:cNvSpPr/>
          <p:nvPr userDrawn="1"/>
        </p:nvSpPr>
        <p:spPr>
          <a:xfrm>
            <a:off x="499110" y="5982335"/>
            <a:ext cx="5825490" cy="467995"/>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（三）实行综合计算工时工作制要</a:t>
            </a:r>
            <a:r>
              <a:rPr lang="en-US" altLang="zh-CN" sz="2000" b="1" u="sng">
                <a:solidFill>
                  <a:schemeClr val="bg1"/>
                </a:solidFill>
                <a:latin typeface="微软雅黑" panose="020B0503020204020204" pitchFamily="34" charset="-122"/>
                <a:ea typeface="微软雅黑" panose="020B0503020204020204" pitchFamily="34" charset="-122"/>
              </a:rPr>
              <a:t>“</a:t>
            </a:r>
            <a:r>
              <a:rPr lang="zh-CN" altLang="en-US" sz="2000" b="1" u="sng">
                <a:solidFill>
                  <a:schemeClr val="bg1"/>
                </a:solidFill>
                <a:latin typeface="微软雅黑" panose="020B0503020204020204" pitchFamily="34" charset="-122"/>
                <a:ea typeface="微软雅黑" panose="020B0503020204020204" pitchFamily="34" charset="-122"/>
              </a:rPr>
              <a:t>加点</a:t>
            </a:r>
            <a:r>
              <a:rPr lang="en-US" altLang="zh-CN" sz="2000" b="1" u="sng">
                <a:solidFill>
                  <a:schemeClr val="bg1"/>
                </a:solidFill>
                <a:latin typeface="微软雅黑" panose="020B0503020204020204" pitchFamily="34" charset="-122"/>
                <a:ea typeface="微软雅黑" panose="020B0503020204020204" pitchFamily="34" charset="-122"/>
              </a:rPr>
              <a:t>”</a:t>
            </a:r>
            <a:r>
              <a:rPr lang="zh-CN" altLang="en-US" sz="2000" b="1" u="sng">
                <a:solidFill>
                  <a:schemeClr val="bg1"/>
                </a:solidFill>
                <a:latin typeface="微软雅黑" panose="020B0503020204020204" pitchFamily="34" charset="-122"/>
                <a:ea typeface="微软雅黑" panose="020B0503020204020204" pitchFamily="34" charset="-122"/>
              </a:rPr>
              <a:t>有度</a:t>
            </a:r>
            <a:endParaRPr lang="zh-CN" altLang="en-US" sz="2000" b="1" u="sng">
              <a:solidFill>
                <a:schemeClr val="bg1"/>
              </a:solidFill>
              <a:latin typeface="微软雅黑" panose="020B0503020204020204" pitchFamily="34" charset="-122"/>
              <a:ea typeface="微软雅黑" panose="020B0503020204020204" pitchFamily="34" charset="-122"/>
            </a:endParaRPr>
          </a:p>
        </p:txBody>
      </p:sp>
      <p:sp>
        <p:nvSpPr>
          <p:cNvPr id="6" name="矩形 5"/>
          <p:cNvSpPr/>
          <p:nvPr userDrawn="1"/>
        </p:nvSpPr>
        <p:spPr>
          <a:xfrm>
            <a:off x="-18415" y="1176655"/>
            <a:ext cx="457898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第二单元   用人单位劳动标准的内容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9" name="矩形 8"/>
          <p:cNvSpPr/>
          <p:nvPr userDrawn="1"/>
        </p:nvSpPr>
        <p:spPr>
          <a:xfrm>
            <a:off x="6754495" y="1826260"/>
            <a:ext cx="1368010" cy="50419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blurRad="50800" dist="38100" dir="2700000" algn="tl" rotWithShape="0">
                    <a:prstClr val="black">
                      <a:alpha val="100000"/>
                    </a:prstClr>
                  </a:outerShdw>
                </a:effectLst>
                <a:latin typeface="微软雅黑" panose="020B0503020204020204" pitchFamily="34" charset="-122"/>
                <a:ea typeface="微软雅黑" panose="020B0503020204020204" pitchFamily="34" charset="-122"/>
              </a:rPr>
              <a:t>A003X</a:t>
            </a:r>
            <a:r>
              <a:rPr lang="zh-CN" altLang="en-US" sz="2000">
                <a:solidFill>
                  <a:srgbClr val="FFC000"/>
                </a:solidFill>
                <a:effectLst>
                  <a:outerShdw blurRad="50800" dist="38100" dir="2700000" algn="tl" rotWithShape="0">
                    <a:prstClr val="black">
                      <a:alpha val="100000"/>
                    </a:prstClr>
                  </a:outerShdw>
                </a:effectLst>
                <a:latin typeface="微软雅黑" panose="020B0503020204020204" pitchFamily="34" charset="-122"/>
                <a:ea typeface="微软雅黑" panose="020B0503020204020204" pitchFamily="34" charset="-122"/>
              </a:rPr>
              <a:t>    </a:t>
            </a:r>
            <a:endParaRPr lang="zh-CN" altLang="en-US" sz="2000">
              <a:solidFill>
                <a:srgbClr val="FFC000"/>
              </a:solidFill>
              <a:effectLst>
                <a:outerShdw blurRad="50800" dist="38100" dir="2700000" algn="tl" rotWithShape="0">
                  <a:prstClr val="black">
                    <a:alpha val="100000"/>
                  </a:prstClr>
                </a:outerShdw>
              </a:effectLst>
              <a:latin typeface="微软雅黑" panose="020B0503020204020204" pitchFamily="34" charset="-122"/>
              <a:ea typeface="微软雅黑" panose="020B0503020204020204" pitchFamily="34" charset="-122"/>
            </a:endParaRPr>
          </a:p>
        </p:txBody>
      </p:sp>
      <p:sp>
        <p:nvSpPr>
          <p:cNvPr id="7" name="矩形 6"/>
          <p:cNvSpPr>
            <a:spLocks noChangeArrowheads="1"/>
          </p:cNvSpPr>
          <p:nvPr/>
        </p:nvSpPr>
        <p:spPr bwMode="auto">
          <a:xfrm>
            <a:off x="877570" y="3982720"/>
            <a:ext cx="10757535" cy="1872014"/>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sz="1600">
                <a:solidFill>
                  <a:srgbClr val="C00000"/>
                </a:solidFill>
                <a:latin typeface="微软雅黑" panose="020B0503020204020204" pitchFamily="34" charset="-122"/>
                <a:ea typeface="微软雅黑" panose="020B0503020204020204" pitchFamily="34" charset="-122"/>
                <a:sym typeface="+mn-ea"/>
              </a:rPr>
              <a:t>实行综合计算工时工作制必须首先确定岗位</a:t>
            </a:r>
            <a:r>
              <a:rPr lang="en-US" altLang="zh-CN" sz="1600">
                <a:solidFill>
                  <a:srgbClr val="C00000"/>
                </a:solidFill>
                <a:latin typeface="微软雅黑" panose="020B0503020204020204" pitchFamily="34" charset="-122"/>
                <a:ea typeface="微软雅黑" panose="020B0503020204020204" pitchFamily="34" charset="-122"/>
                <a:sym typeface="+mn-ea"/>
              </a:rPr>
              <a:t>“</a:t>
            </a:r>
            <a:r>
              <a:rPr lang="zh-CN" altLang="en-US" sz="1600" b="1" u="sng">
                <a:solidFill>
                  <a:srgbClr val="C00000"/>
                </a:solidFill>
                <a:latin typeface="微软雅黑" panose="020B0503020204020204" pitchFamily="34" charset="-122"/>
                <a:ea typeface="微软雅黑" panose="020B0503020204020204" pitchFamily="34" charset="-122"/>
                <a:sym typeface="+mn-ea"/>
              </a:rPr>
              <a:t>标准工资</a:t>
            </a:r>
            <a:r>
              <a:rPr lang="en-US" altLang="zh-CN" sz="1600">
                <a:solidFill>
                  <a:srgbClr val="C00000"/>
                </a:solidFill>
                <a:latin typeface="微软雅黑" panose="020B0503020204020204" pitchFamily="34" charset="-122"/>
                <a:ea typeface="微软雅黑" panose="020B0503020204020204" pitchFamily="34" charset="-122"/>
                <a:sym typeface="+mn-ea"/>
              </a:rPr>
              <a:t>”</a:t>
            </a:r>
            <a:r>
              <a:rPr lang="zh-CN" altLang="en-US" sz="1600">
                <a:solidFill>
                  <a:srgbClr val="C00000"/>
                </a:solidFill>
                <a:latin typeface="微软雅黑" panose="020B0503020204020204" pitchFamily="34" charset="-122"/>
                <a:ea typeface="微软雅黑" panose="020B0503020204020204" pitchFamily="34" charset="-122"/>
                <a:sym typeface="+mn-ea"/>
              </a:rPr>
              <a:t>。计算综合计算公时工作制</a:t>
            </a:r>
            <a:r>
              <a:rPr lang="zh-CN" altLang="en-US" sz="1600" b="1" u="sng">
                <a:solidFill>
                  <a:srgbClr val="C00000"/>
                </a:solidFill>
                <a:latin typeface="微软雅黑" panose="020B0503020204020204" pitchFamily="34" charset="-122"/>
                <a:ea typeface="微软雅黑" panose="020B0503020204020204" pitchFamily="34" charset="-122"/>
                <a:sym typeface="+mn-ea"/>
              </a:rPr>
              <a:t>超时劳动报酬</a:t>
            </a:r>
            <a:r>
              <a:rPr lang="zh-CN" altLang="en-US" sz="1600">
                <a:solidFill>
                  <a:srgbClr val="C00000"/>
                </a:solidFill>
                <a:latin typeface="微软雅黑" panose="020B0503020204020204" pitchFamily="34" charset="-122"/>
                <a:ea typeface="微软雅黑" panose="020B0503020204020204" pitchFamily="34" charset="-122"/>
                <a:sym typeface="+mn-ea"/>
              </a:rPr>
              <a:t>只存在</a:t>
            </a:r>
            <a:r>
              <a:rPr lang="zh-CN" altLang="en-US" sz="1600" b="1" u="sng">
                <a:solidFill>
                  <a:srgbClr val="C00000"/>
                </a:solidFill>
                <a:latin typeface="微软雅黑" panose="020B0503020204020204" pitchFamily="34" charset="-122"/>
                <a:ea typeface="微软雅黑" panose="020B0503020204020204" pitchFamily="34" charset="-122"/>
                <a:sym typeface="+mn-ea"/>
              </a:rPr>
              <a:t>加点工资</a:t>
            </a:r>
            <a:r>
              <a:rPr lang="zh-CN" altLang="en-US" sz="1600">
                <a:solidFill>
                  <a:srgbClr val="C00000"/>
                </a:solidFill>
                <a:latin typeface="微软雅黑" panose="020B0503020204020204" pitchFamily="34" charset="-122"/>
                <a:ea typeface="微软雅黑" panose="020B0503020204020204" pitchFamily="34" charset="-122"/>
                <a:sym typeface="+mn-ea"/>
              </a:rPr>
              <a:t>和</a:t>
            </a:r>
            <a:r>
              <a:rPr lang="zh-CN" altLang="en-US" sz="1600" b="1" u="sng">
                <a:solidFill>
                  <a:srgbClr val="C00000"/>
                </a:solidFill>
                <a:latin typeface="微软雅黑" panose="020B0503020204020204" pitchFamily="34" charset="-122"/>
                <a:ea typeface="微软雅黑" panose="020B0503020204020204" pitchFamily="34" charset="-122"/>
                <a:sym typeface="+mn-ea"/>
              </a:rPr>
              <a:t>法定节假日的加班工资</a:t>
            </a:r>
            <a:r>
              <a:rPr lang="zh-CN" altLang="en-US" sz="1600">
                <a:solidFill>
                  <a:srgbClr val="C00000"/>
                </a:solidFill>
                <a:latin typeface="微软雅黑" panose="020B0503020204020204" pitchFamily="34" charset="-122"/>
                <a:ea typeface="微软雅黑" panose="020B0503020204020204" pitchFamily="34" charset="-122"/>
                <a:sym typeface="+mn-ea"/>
              </a:rPr>
              <a:t>，</a:t>
            </a:r>
            <a:r>
              <a:rPr lang="zh-CN" altLang="en-US" sz="1600" b="1" u="sng">
                <a:solidFill>
                  <a:srgbClr val="C00000"/>
                </a:solidFill>
                <a:latin typeface="微软雅黑" panose="020B0503020204020204" pitchFamily="34" charset="-122"/>
                <a:ea typeface="微软雅黑" panose="020B0503020204020204" pitchFamily="34" charset="-122"/>
                <a:sym typeface="+mn-ea"/>
              </a:rPr>
              <a:t>不存在公休日</a:t>
            </a:r>
            <a:r>
              <a:rPr lang="zh-CN" altLang="en-US" sz="1600">
                <a:solidFill>
                  <a:srgbClr val="C00000"/>
                </a:solidFill>
                <a:latin typeface="微软雅黑" panose="020B0503020204020204" pitchFamily="34" charset="-122"/>
                <a:ea typeface="微软雅黑" panose="020B0503020204020204" pitchFamily="34" charset="-122"/>
                <a:sym typeface="+mn-ea"/>
              </a:rPr>
              <a:t>的加班工资问题。综合计算工时工作制的标准工资是针对167小时（</a:t>
            </a:r>
            <a:r>
              <a:rPr lang="en-US" altLang="zh-CN" sz="1600">
                <a:solidFill>
                  <a:srgbClr val="C00000"/>
                </a:solidFill>
                <a:latin typeface="微软雅黑" panose="020B0503020204020204" pitchFamily="34" charset="-122"/>
                <a:ea typeface="微软雅黑" panose="020B0503020204020204" pitchFamily="34" charset="-122"/>
                <a:sym typeface="+mn-ea"/>
              </a:rPr>
              <a:t>20.83</a:t>
            </a:r>
            <a:r>
              <a:rPr lang="zh-CN" altLang="en-US" sz="1600">
                <a:solidFill>
                  <a:srgbClr val="C00000"/>
                </a:solidFill>
                <a:latin typeface="微软雅黑" panose="020B0503020204020204" pitchFamily="34" charset="-122"/>
                <a:ea typeface="微软雅黑" panose="020B0503020204020204" pitchFamily="34" charset="-122"/>
                <a:sym typeface="+mn-ea"/>
              </a:rPr>
              <a:t>天</a:t>
            </a:r>
            <a:r>
              <a:rPr lang="en-US" altLang="zh-CN" sz="1600">
                <a:solidFill>
                  <a:srgbClr val="C00000"/>
                </a:solidFill>
                <a:latin typeface="Arial" panose="020B0604020202020204" pitchFamily="34" charset="0"/>
                <a:ea typeface="微软雅黑" panose="020B0503020204020204" pitchFamily="34" charset="-122"/>
                <a:sym typeface="+mn-ea"/>
              </a:rPr>
              <a:t>×8</a:t>
            </a:r>
            <a:r>
              <a:rPr lang="zh-CN" altLang="en-US" sz="1600">
                <a:solidFill>
                  <a:srgbClr val="C00000"/>
                </a:solidFill>
                <a:latin typeface="Arial" panose="020B0604020202020204" pitchFamily="34" charset="0"/>
                <a:ea typeface="微软雅黑" panose="020B0503020204020204" pitchFamily="34" charset="-122"/>
                <a:sym typeface="+mn-ea"/>
              </a:rPr>
              <a:t>小时</a:t>
            </a:r>
            <a:r>
              <a:rPr lang="zh-CN" altLang="en-US" sz="1600">
                <a:solidFill>
                  <a:srgbClr val="C00000"/>
                </a:solidFill>
                <a:latin typeface="微软雅黑" panose="020B0503020204020204" pitchFamily="34" charset="-122"/>
                <a:ea typeface="微软雅黑" panose="020B0503020204020204" pitchFamily="34" charset="-122"/>
                <a:sym typeface="+mn-ea"/>
              </a:rPr>
              <a:t>）的月平均标准工作</a:t>
            </a:r>
            <a:r>
              <a:rPr lang="en-US" altLang="zh-CN" sz="1600">
                <a:solidFill>
                  <a:srgbClr val="C00000"/>
                </a:solidFill>
                <a:latin typeface="微软雅黑" panose="020B0503020204020204" pitchFamily="34" charset="-122"/>
                <a:ea typeface="微软雅黑" panose="020B0503020204020204" pitchFamily="34" charset="-122"/>
                <a:sym typeface="+mn-ea"/>
              </a:rPr>
              <a:t>“</a:t>
            </a:r>
            <a:r>
              <a:rPr lang="zh-CN" altLang="en-US" sz="1600">
                <a:solidFill>
                  <a:srgbClr val="C00000"/>
                </a:solidFill>
                <a:latin typeface="微软雅黑" panose="020B0503020204020204" pitchFamily="34" charset="-122"/>
                <a:ea typeface="微软雅黑" panose="020B0503020204020204" pitchFamily="34" charset="-122"/>
                <a:sym typeface="+mn-ea"/>
              </a:rPr>
              <a:t>点数</a:t>
            </a:r>
            <a:r>
              <a:rPr lang="en-US" altLang="zh-CN" sz="1600">
                <a:solidFill>
                  <a:srgbClr val="C00000"/>
                </a:solidFill>
                <a:latin typeface="微软雅黑" panose="020B0503020204020204" pitchFamily="34" charset="-122"/>
                <a:ea typeface="微软雅黑" panose="020B0503020204020204" pitchFamily="34" charset="-122"/>
                <a:sym typeface="+mn-ea"/>
              </a:rPr>
              <a:t>”</a:t>
            </a:r>
            <a:r>
              <a:rPr lang="zh-CN" altLang="en-US" sz="1600">
                <a:solidFill>
                  <a:srgbClr val="C00000"/>
                </a:solidFill>
                <a:latin typeface="微软雅黑" panose="020B0503020204020204" pitchFamily="34" charset="-122"/>
                <a:ea typeface="微软雅黑" panose="020B0503020204020204" pitchFamily="34" charset="-122"/>
                <a:sym typeface="+mn-ea"/>
              </a:rPr>
              <a:t>而言的，超过的工作时间必须以</a:t>
            </a:r>
            <a:r>
              <a:rPr lang="en-US" altLang="zh-CN" sz="1600" b="1" u="sng">
                <a:solidFill>
                  <a:srgbClr val="C00000"/>
                </a:solidFill>
                <a:latin typeface="微软雅黑" panose="020B0503020204020204" pitchFamily="34" charset="-122"/>
                <a:ea typeface="微软雅黑" panose="020B0503020204020204" pitchFamily="34" charset="-122"/>
                <a:sym typeface="+mn-ea"/>
              </a:rPr>
              <a:t>“</a:t>
            </a:r>
            <a:r>
              <a:rPr lang="zh-CN" altLang="en-US" sz="1600" b="1" u="sng">
                <a:solidFill>
                  <a:srgbClr val="C00000"/>
                </a:solidFill>
                <a:latin typeface="微软雅黑" panose="020B0503020204020204" pitchFamily="34" charset="-122"/>
                <a:ea typeface="微软雅黑" panose="020B0503020204020204" pitchFamily="34" charset="-122"/>
                <a:sym typeface="+mn-ea"/>
              </a:rPr>
              <a:t>小时</a:t>
            </a:r>
            <a:r>
              <a:rPr lang="en-US" altLang="zh-CN" sz="1600" b="1" u="sng">
                <a:solidFill>
                  <a:srgbClr val="C00000"/>
                </a:solidFill>
                <a:latin typeface="微软雅黑" panose="020B0503020204020204" pitchFamily="34" charset="-122"/>
                <a:ea typeface="微软雅黑" panose="020B0503020204020204" pitchFamily="34" charset="-122"/>
                <a:sym typeface="+mn-ea"/>
              </a:rPr>
              <a:t>”</a:t>
            </a:r>
            <a:r>
              <a:rPr lang="zh-CN" altLang="en-US" sz="1600">
                <a:solidFill>
                  <a:srgbClr val="C00000"/>
                </a:solidFill>
                <a:latin typeface="微软雅黑" panose="020B0503020204020204" pitchFamily="34" charset="-122"/>
                <a:ea typeface="微软雅黑" panose="020B0503020204020204" pitchFamily="34" charset="-122"/>
                <a:sym typeface="+mn-ea"/>
              </a:rPr>
              <a:t>作为累加计算单位，不能以</a:t>
            </a:r>
            <a:r>
              <a:rPr lang="en-US" altLang="zh-CN" sz="1600" b="1" u="sng">
                <a:solidFill>
                  <a:srgbClr val="C00000"/>
                </a:solidFill>
                <a:latin typeface="微软雅黑" panose="020B0503020204020204" pitchFamily="34" charset="-122"/>
                <a:ea typeface="微软雅黑" panose="020B0503020204020204" pitchFamily="34" charset="-122"/>
                <a:sym typeface="+mn-ea"/>
              </a:rPr>
              <a:t>“</a:t>
            </a:r>
            <a:r>
              <a:rPr lang="zh-CN" altLang="en-US" sz="1600" b="1" u="sng">
                <a:solidFill>
                  <a:srgbClr val="C00000"/>
                </a:solidFill>
                <a:latin typeface="微软雅黑" panose="020B0503020204020204" pitchFamily="34" charset="-122"/>
                <a:ea typeface="微软雅黑" panose="020B0503020204020204" pitchFamily="34" charset="-122"/>
                <a:sym typeface="+mn-ea"/>
              </a:rPr>
              <a:t>日</a:t>
            </a:r>
            <a:r>
              <a:rPr lang="en-US" altLang="zh-CN" sz="1600" b="1" u="sng">
                <a:solidFill>
                  <a:srgbClr val="C00000"/>
                </a:solidFill>
                <a:latin typeface="微软雅黑" panose="020B0503020204020204" pitchFamily="34" charset="-122"/>
                <a:ea typeface="微软雅黑" panose="020B0503020204020204" pitchFamily="34" charset="-122"/>
                <a:sym typeface="+mn-ea"/>
              </a:rPr>
              <a:t>”</a:t>
            </a:r>
            <a:r>
              <a:rPr lang="zh-CN" altLang="en-US" sz="1600">
                <a:solidFill>
                  <a:srgbClr val="C00000"/>
                </a:solidFill>
                <a:latin typeface="微软雅黑" panose="020B0503020204020204" pitchFamily="34" charset="-122"/>
                <a:ea typeface="微软雅黑" panose="020B0503020204020204" pitchFamily="34" charset="-122"/>
                <a:sym typeface="+mn-ea"/>
              </a:rPr>
              <a:t>作为计算单位。若执行周期正逢法定节假日，仍必须按</a:t>
            </a:r>
            <a:r>
              <a:rPr lang="zh-CN" altLang="en-US" sz="1600" b="1" u="sng">
                <a:solidFill>
                  <a:srgbClr val="C00000"/>
                </a:solidFill>
                <a:latin typeface="微软雅黑" panose="020B0503020204020204" pitchFamily="34" charset="-122"/>
                <a:ea typeface="微软雅黑" panose="020B0503020204020204" pitchFamily="34" charset="-122"/>
                <a:sym typeface="+mn-ea"/>
              </a:rPr>
              <a:t>300%</a:t>
            </a:r>
            <a:r>
              <a:rPr lang="zh-CN" altLang="en-US" sz="1600">
                <a:solidFill>
                  <a:srgbClr val="C00000"/>
                </a:solidFill>
                <a:latin typeface="微软雅黑" panose="020B0503020204020204" pitchFamily="34" charset="-122"/>
                <a:ea typeface="微软雅黑" panose="020B0503020204020204" pitchFamily="34" charset="-122"/>
                <a:sym typeface="+mn-ea"/>
              </a:rPr>
              <a:t>的计算标准计算加班工资。不定时工作制是指因工作性质和工作职责的限制，劳动者的工作时间不能受固定时数限制的工时制度。应该注意的两个问题：一是对于实行不定时工作制的职工，用人单位应按劳动法的规定，参照标准工时制核定工作量，并采用弹性工作时间等适当方式，确保职工的休息休假权利和生产工作任务的完成。二是劳动者如果在法定节假日工作，用人单位需支付加班费。</a:t>
            </a:r>
            <a:endParaRPr lang="zh-CN" altLang="en-US" sz="1600">
              <a:solidFill>
                <a:srgbClr val="C00000"/>
              </a:solidFill>
              <a:latin typeface="微软雅黑" panose="020B0503020204020204" pitchFamily="34" charset="-122"/>
              <a:ea typeface="微软雅黑" panose="020B0503020204020204" pitchFamily="34" charset="-122"/>
              <a:sym typeface="+mn-ea"/>
            </a:endParaRPr>
          </a:p>
        </p:txBody>
      </p:sp>
      <p:sp>
        <p:nvSpPr>
          <p:cNvPr id="8" name="矩形 7"/>
          <p:cNvSpPr>
            <a:spLocks noChangeArrowheads="1"/>
          </p:cNvSpPr>
          <p:nvPr/>
        </p:nvSpPr>
        <p:spPr bwMode="auto">
          <a:xfrm>
            <a:off x="6532880" y="5979795"/>
            <a:ext cx="5102225" cy="43180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ltLang="zh-CN" b="1" u="sng">
                <a:solidFill>
                  <a:schemeClr val="tx2"/>
                </a:solidFill>
                <a:latin typeface="微软雅黑" panose="020B0503020204020204" pitchFamily="34" charset="-122"/>
                <a:ea typeface="微软雅黑" panose="020B0503020204020204" pitchFamily="34" charset="-122"/>
                <a:sym typeface="+mn-ea"/>
              </a:rPr>
              <a:t>3H</a:t>
            </a:r>
            <a:r>
              <a:rPr lang="zh-CN" altLang="en-US" b="1" u="sng">
                <a:solidFill>
                  <a:schemeClr val="tx2"/>
                </a:solidFill>
                <a:latin typeface="微软雅黑" panose="020B0503020204020204" pitchFamily="34" charset="-122"/>
                <a:ea typeface="微软雅黑" panose="020B0503020204020204" pitchFamily="34" charset="-122"/>
                <a:sym typeface="+mn-ea"/>
              </a:rPr>
              <a:t>或</a:t>
            </a:r>
            <a:r>
              <a:rPr lang="en-US" altLang="zh-CN" b="1" u="sng">
                <a:solidFill>
                  <a:schemeClr val="tx2"/>
                </a:solidFill>
                <a:latin typeface="微软雅黑" panose="020B0503020204020204" pitchFamily="34" charset="-122"/>
                <a:ea typeface="微软雅黑" panose="020B0503020204020204" pitchFamily="34" charset="-122"/>
                <a:sym typeface="+mn-ea"/>
              </a:rPr>
              <a:t>36H</a:t>
            </a:r>
            <a:r>
              <a:rPr lang="zh-CN" altLang="en-US" b="1" u="sng">
                <a:solidFill>
                  <a:schemeClr val="tx2"/>
                </a:solidFill>
                <a:latin typeface="微软雅黑" panose="020B0503020204020204" pitchFamily="34" charset="-122"/>
                <a:ea typeface="微软雅黑" panose="020B0503020204020204" pitchFamily="34" charset="-122"/>
                <a:sym typeface="+mn-ea"/>
              </a:rPr>
              <a:t>，</a:t>
            </a:r>
            <a:r>
              <a:rPr lang="zh-CN" altLang="en-US">
                <a:solidFill>
                  <a:schemeClr val="tx2"/>
                </a:solidFill>
                <a:latin typeface="微软雅黑" panose="020B0503020204020204" pitchFamily="34" charset="-122"/>
                <a:ea typeface="微软雅黑" panose="020B0503020204020204" pitchFamily="34" charset="-122"/>
                <a:sym typeface="+mn-ea"/>
              </a:rPr>
              <a:t>三原则：</a:t>
            </a:r>
            <a:r>
              <a:rPr lang="zh-CN" altLang="en-US" b="1" u="sng">
                <a:solidFill>
                  <a:schemeClr val="tx2"/>
                </a:solidFill>
                <a:latin typeface="微软雅黑" panose="020B0503020204020204" pitchFamily="34" charset="-122"/>
                <a:ea typeface="微软雅黑" panose="020B0503020204020204" pitchFamily="34" charset="-122"/>
                <a:sym typeface="+mn-ea"/>
              </a:rPr>
              <a:t>尊重，保康、不可无度</a:t>
            </a:r>
            <a:r>
              <a:rPr lang="zh-CN" altLang="en-US">
                <a:solidFill>
                  <a:schemeClr val="tx2"/>
                </a:solidFill>
                <a:latin typeface="微软雅黑" panose="020B0503020204020204" pitchFamily="34" charset="-122"/>
                <a:ea typeface="微软雅黑" panose="020B0503020204020204" pitchFamily="34" charset="-122"/>
                <a:sym typeface="+mn-ea"/>
              </a:rPr>
              <a:t>。</a:t>
            </a:r>
            <a:endParaRPr lang="zh-CN" altLang="en-US">
              <a:solidFill>
                <a:schemeClr val="tx2"/>
              </a:solidFill>
              <a:latin typeface="微软雅黑" panose="020B0503020204020204" pitchFamily="34" charset="-122"/>
              <a:ea typeface="微软雅黑" panose="020B0503020204020204" pitchFamily="34" charset="-122"/>
              <a:sym typeface="+mn-ea"/>
            </a:endParaRPr>
          </a:p>
        </p:txBody>
      </p:sp>
      <p:sp>
        <p:nvSpPr>
          <p:cNvPr id="10" name="矩形 9"/>
          <p:cNvSpPr>
            <a:spLocks noChangeArrowheads="1"/>
          </p:cNvSpPr>
          <p:nvPr/>
        </p:nvSpPr>
        <p:spPr bwMode="auto">
          <a:xfrm>
            <a:off x="8313420" y="1237615"/>
            <a:ext cx="3686175" cy="114871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altLang="en-US" b="1">
                <a:solidFill>
                  <a:schemeClr val="tx2"/>
                </a:solidFill>
                <a:latin typeface="微软雅黑" panose="020B0503020204020204" pitchFamily="34" charset="-122"/>
                <a:ea typeface="微软雅黑" panose="020B0503020204020204" pitchFamily="34" charset="-122"/>
                <a:sym typeface="+mn-ea"/>
              </a:rPr>
              <a:t>综合工时看时间，不定时间看工作</a:t>
            </a:r>
            <a:endParaRPr lang="zh-CN" altLang="en-US"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b="1">
                <a:solidFill>
                  <a:schemeClr val="tx2"/>
                </a:solidFill>
                <a:latin typeface="微软雅黑" panose="020B0503020204020204" pitchFamily="34" charset="-122"/>
                <a:ea typeface="微软雅黑" panose="020B0503020204020204" pitchFamily="34" charset="-122"/>
                <a:sym typeface="+mn-ea"/>
              </a:rPr>
              <a:t>综合工时先定标，</a:t>
            </a:r>
            <a:r>
              <a:rPr lang="en-US" altLang="zh-CN" b="1">
                <a:solidFill>
                  <a:schemeClr val="tx2"/>
                </a:solidFill>
                <a:latin typeface="微软雅黑" panose="020B0503020204020204" pitchFamily="34" charset="-122"/>
                <a:ea typeface="微软雅黑" panose="020B0503020204020204" pitchFamily="34" charset="-122"/>
                <a:sym typeface="+mn-ea"/>
              </a:rPr>
              <a:t>167</a:t>
            </a:r>
            <a:r>
              <a:rPr lang="zh-CN" altLang="en-US" b="1">
                <a:solidFill>
                  <a:schemeClr val="tx2"/>
                </a:solidFill>
                <a:latin typeface="微软雅黑" panose="020B0503020204020204" pitchFamily="34" charset="-122"/>
                <a:ea typeface="微软雅黑" panose="020B0503020204020204" pitchFamily="34" charset="-122"/>
                <a:sym typeface="+mn-ea"/>
              </a:rPr>
              <a:t>外只算点。</a:t>
            </a:r>
            <a:endParaRPr lang="zh-CN" altLang="en-US"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b="1">
                <a:solidFill>
                  <a:schemeClr val="tx2"/>
                </a:solidFill>
                <a:latin typeface="微软雅黑" panose="020B0503020204020204" pitchFamily="34" charset="-122"/>
                <a:ea typeface="微软雅黑" panose="020B0503020204020204" pitchFamily="34" charset="-122"/>
                <a:sym typeface="+mn-ea"/>
              </a:rPr>
              <a:t>不定时间要保休，综合法假给三百。</a:t>
            </a:r>
            <a:endParaRPr lang="zh-CN" altLang="en-US" b="1">
              <a:solidFill>
                <a:schemeClr val="tx2"/>
              </a:solidFill>
              <a:latin typeface="微软雅黑" panose="020B0503020204020204" pitchFamily="34" charset="-122"/>
              <a:ea typeface="微软雅黑" panose="020B0503020204020204" pitchFamily="34" charset="-122"/>
              <a:sym typeface="+mn-ea"/>
            </a:endParaRPr>
          </a:p>
          <a:p>
            <a:pPr lvl="0" algn="ctr"/>
            <a:r>
              <a:rPr lang="zh-CN" altLang="en-US" b="1">
                <a:solidFill>
                  <a:schemeClr val="tx2"/>
                </a:solidFill>
                <a:latin typeface="微软雅黑" panose="020B0503020204020204" pitchFamily="34" charset="-122"/>
                <a:ea typeface="微软雅黑" panose="020B0503020204020204" pitchFamily="34" charset="-122"/>
                <a:sym typeface="+mn-ea"/>
              </a:rPr>
              <a:t>有限突破</a:t>
            </a:r>
            <a:r>
              <a:rPr lang="en-US" altLang="zh-CN" b="1">
                <a:solidFill>
                  <a:schemeClr val="tx2"/>
                </a:solidFill>
                <a:latin typeface="微软雅黑" panose="020B0503020204020204" pitchFamily="34" charset="-122"/>
                <a:ea typeface="微软雅黑" panose="020B0503020204020204" pitchFamily="34" charset="-122"/>
                <a:sym typeface="+mn-ea"/>
              </a:rPr>
              <a:t>3</a:t>
            </a:r>
            <a:r>
              <a:rPr lang="zh-CN" altLang="en-US" b="1">
                <a:solidFill>
                  <a:schemeClr val="tx2"/>
                </a:solidFill>
                <a:latin typeface="微软雅黑" panose="020B0503020204020204" pitchFamily="34" charset="-122"/>
                <a:ea typeface="微软雅黑" panose="020B0503020204020204" pitchFamily="34" charset="-122"/>
                <a:sym typeface="+mn-ea"/>
              </a:rPr>
              <a:t>、</a:t>
            </a:r>
            <a:r>
              <a:rPr lang="en-US" altLang="zh-CN" b="1">
                <a:solidFill>
                  <a:schemeClr val="tx2"/>
                </a:solidFill>
                <a:latin typeface="微软雅黑" panose="020B0503020204020204" pitchFamily="34" charset="-122"/>
                <a:ea typeface="微软雅黑" panose="020B0503020204020204" pitchFamily="34" charset="-122"/>
                <a:sym typeface="+mn-ea"/>
              </a:rPr>
              <a:t>36</a:t>
            </a:r>
            <a:r>
              <a:rPr lang="zh-CN" altLang="en-US" b="1">
                <a:solidFill>
                  <a:schemeClr val="tx2"/>
                </a:solidFill>
                <a:latin typeface="微软雅黑" panose="020B0503020204020204" pitchFamily="34" charset="-122"/>
                <a:ea typeface="微软雅黑" panose="020B0503020204020204" pitchFamily="34" charset="-122"/>
                <a:sym typeface="+mn-ea"/>
              </a:rPr>
              <a:t>，尊重保康不无度。</a:t>
            </a:r>
            <a:endParaRPr lang="zh-CN" altLang="en-US" b="1">
              <a:solidFill>
                <a:schemeClr val="tx2"/>
              </a:solidFill>
              <a:latin typeface="微软雅黑" panose="020B0503020204020204" pitchFamily="34" charset="-122"/>
              <a:ea typeface="微软雅黑" panose="020B0503020204020204" pitchFamily="34" charset="-122"/>
              <a:sym typeface="+mn-ea"/>
            </a:endParaRPr>
          </a:p>
        </p:txBody>
      </p:sp>
      <p:sp>
        <p:nvSpPr>
          <p:cNvPr id="3" name="矩形 2"/>
          <p:cNvSpPr/>
          <p:nvPr userDrawn="1"/>
        </p:nvSpPr>
        <p:spPr>
          <a:xfrm>
            <a:off x="5128895" y="1176655"/>
            <a:ext cx="1534160" cy="539750"/>
          </a:xfrm>
          <a:prstGeom prst="rect">
            <a:avLst/>
          </a:prstGeom>
          <a:solidFill>
            <a:srgbClr val="FFC000"/>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b="1" dirty="0">
                <a:solidFill>
                  <a:srgbClr val="9C393E"/>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技能要求</a:t>
            </a:r>
            <a:r>
              <a:rPr lang="zh-CN" altLang="en-US" sz="2000">
                <a:solidFill>
                  <a:srgbClr val="9C393E"/>
                </a:solidFill>
                <a:latin typeface="微软雅黑" panose="020B0503020204020204" pitchFamily="34" charset="-122"/>
                <a:ea typeface="微软雅黑" panose="020B0503020204020204" pitchFamily="34" charset="-122"/>
              </a:rPr>
              <a:t>     </a:t>
            </a:r>
            <a:endParaRPr lang="zh-CN" altLang="en-US" sz="2000">
              <a:solidFill>
                <a:srgbClr val="9C393E"/>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userDrawn="1"/>
        </p:nvSpPr>
        <p:spPr>
          <a:xfrm>
            <a:off x="-18415" y="1176655"/>
            <a:ext cx="619950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第一单元   用人单位劳动标准实施情况调查、分析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 name="矩形 1"/>
          <p:cNvSpPr/>
          <p:nvPr userDrawn="1"/>
        </p:nvSpPr>
        <p:spPr>
          <a:xfrm>
            <a:off x="261620" y="1808480"/>
            <a:ext cx="6831965"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调查、分析用人单位劳动标准实施情况的主要方法      </a:t>
            </a:r>
            <a:r>
              <a:rPr lang="en-US" altLang="zh-CN" sz="2000">
                <a:solidFill>
                  <a:schemeClr val="bg1"/>
                </a:solidFill>
                <a:latin typeface="微软雅黑" panose="020B0503020204020204" pitchFamily="34" charset="-122"/>
                <a:ea typeface="微软雅黑" panose="020B0503020204020204" pitchFamily="34" charset="-122"/>
              </a:rPr>
              <a:t>P25</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8495" y="2454275"/>
            <a:ext cx="6435725" cy="50419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a:t>
            </a:r>
            <a:r>
              <a:rPr lang="zh-CN" sz="2000" u="sng">
                <a:solidFill>
                  <a:schemeClr val="bg1"/>
                </a:solidFill>
                <a:latin typeface="微软雅黑" panose="020B0503020204020204" pitchFamily="34" charset="-122"/>
                <a:ea typeface="微软雅黑" panose="020B0503020204020204" pitchFamily="34" charset="-122"/>
              </a:rPr>
              <a:t>调查</a:t>
            </a:r>
            <a:r>
              <a:rPr lang="zh-CN" sz="2000">
                <a:solidFill>
                  <a:schemeClr val="bg1"/>
                </a:solidFill>
                <a:latin typeface="微软雅黑" panose="020B0503020204020204" pitchFamily="34" charset="-122"/>
                <a:ea typeface="微软雅黑" panose="020B0503020204020204" pitchFamily="34" charset="-122"/>
              </a:rPr>
              <a:t>用人单位劳动标准实施情况的主要方法</a:t>
            </a:r>
            <a:endParaRPr lang="zh-CN" sz="2000">
              <a:solidFill>
                <a:schemeClr val="bg1"/>
              </a:solidFill>
              <a:latin typeface="微软雅黑" panose="020B0503020204020204" pitchFamily="34" charset="-122"/>
              <a:ea typeface="微软雅黑" panose="020B0503020204020204" pitchFamily="34" charset="-122"/>
            </a:endParaRPr>
          </a:p>
        </p:txBody>
      </p:sp>
      <p:sp>
        <p:nvSpPr>
          <p:cNvPr id="3" name="矩形 2"/>
          <p:cNvSpPr/>
          <p:nvPr userDrawn="1"/>
        </p:nvSpPr>
        <p:spPr>
          <a:xfrm>
            <a:off x="6563995" y="1176655"/>
            <a:ext cx="1534160"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理论知识</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4" name="矩形 3"/>
          <p:cNvSpPr/>
          <p:nvPr userDrawn="1"/>
        </p:nvSpPr>
        <p:spPr>
          <a:xfrm>
            <a:off x="658495" y="3751580"/>
            <a:ext cx="6899275" cy="504004"/>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a:t>
            </a:r>
            <a:r>
              <a:rPr lang="zh-CN" sz="2000" u="sng">
                <a:solidFill>
                  <a:schemeClr val="bg1"/>
                </a:solidFill>
                <a:latin typeface="微软雅黑" panose="020B0503020204020204" pitchFamily="34" charset="-122"/>
                <a:ea typeface="微软雅黑" panose="020B0503020204020204" pitchFamily="34" charset="-122"/>
              </a:rPr>
              <a:t>分析</a:t>
            </a:r>
            <a:r>
              <a:rPr lang="zh-CN" sz="2000">
                <a:solidFill>
                  <a:schemeClr val="bg1"/>
                </a:solidFill>
                <a:latin typeface="微软雅黑" panose="020B0503020204020204" pitchFamily="34" charset="-122"/>
                <a:ea typeface="微软雅黑" panose="020B0503020204020204" pitchFamily="34" charset="-122"/>
              </a:rPr>
              <a:t>用人单位劳动标准实施情况的主要方法      </a:t>
            </a:r>
            <a:r>
              <a:rPr lang="en-US" altLang="zh-CN" sz="2000">
                <a:solidFill>
                  <a:schemeClr val="bg1"/>
                </a:solidFill>
                <a:latin typeface="微软雅黑" panose="020B0503020204020204" pitchFamily="34" charset="-122"/>
                <a:ea typeface="微软雅黑" panose="020B0503020204020204" pitchFamily="34" charset="-122"/>
              </a:rPr>
              <a:t>P26</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8" name="矩形 7"/>
          <p:cNvSpPr>
            <a:spLocks noChangeArrowheads="1"/>
          </p:cNvSpPr>
          <p:nvPr/>
        </p:nvSpPr>
        <p:spPr bwMode="auto">
          <a:xfrm>
            <a:off x="957580" y="3174365"/>
            <a:ext cx="5223510" cy="46799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chemeClr val="tx1"/>
                </a:solidFill>
                <a:latin typeface="微软雅黑" panose="020B0503020204020204" pitchFamily="34" charset="-122"/>
                <a:ea typeface="微软雅黑" panose="020B0503020204020204" pitchFamily="34" charset="-122"/>
                <a:sym typeface="+mn-ea"/>
              </a:rPr>
              <a:t>1.问卷法   2.访谈法   3.观察法   4.关键事件法</a:t>
            </a:r>
            <a:endParaRPr lang="zh-CN" altLang="en-US">
              <a:solidFill>
                <a:schemeClr val="tx1"/>
              </a:solidFill>
              <a:latin typeface="微软雅黑" panose="020B0503020204020204" pitchFamily="34" charset="-122"/>
              <a:ea typeface="微软雅黑" panose="020B0503020204020204" pitchFamily="34" charset="-122"/>
              <a:sym typeface="+mn-ea"/>
            </a:endParaRPr>
          </a:p>
        </p:txBody>
      </p:sp>
      <p:sp>
        <p:nvSpPr>
          <p:cNvPr id="11" name="矩形 10"/>
          <p:cNvSpPr>
            <a:spLocks noChangeArrowheads="1"/>
          </p:cNvSpPr>
          <p:nvPr/>
        </p:nvSpPr>
        <p:spPr bwMode="auto">
          <a:xfrm>
            <a:off x="957580" y="4399280"/>
            <a:ext cx="10826750" cy="198628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chemeClr val="tx1"/>
                </a:solidFill>
                <a:latin typeface="微软雅黑" panose="020B0503020204020204" pitchFamily="34" charset="-122"/>
                <a:ea typeface="微软雅黑" panose="020B0503020204020204" pitchFamily="34" charset="-122"/>
                <a:sym typeface="+mn-ea"/>
              </a:rPr>
              <a:t>1.计划标准</a:t>
            </a:r>
            <a:r>
              <a:rPr lang="zh-CN" altLang="en-US">
                <a:solidFill>
                  <a:schemeClr val="tx2"/>
                </a:solidFill>
                <a:latin typeface="微软雅黑" panose="020B0503020204020204" pitchFamily="34" charset="-122"/>
                <a:ea typeface="微软雅黑" panose="020B0503020204020204" pitchFamily="34" charset="-122"/>
                <a:sym typeface="+mn-ea"/>
              </a:rPr>
              <a:t>（相对于计划的实施情况）      </a:t>
            </a:r>
            <a:endParaRPr lang="zh-CN" altLang="en-US">
              <a:solidFill>
                <a:schemeClr val="tx1"/>
              </a:solidFill>
              <a:latin typeface="微软雅黑" panose="020B0503020204020204" pitchFamily="34" charset="-122"/>
              <a:ea typeface="微软雅黑" panose="020B0503020204020204" pitchFamily="34" charset="-122"/>
              <a:sym typeface="+mn-ea"/>
            </a:endParaRPr>
          </a:p>
          <a:p>
            <a:pPr lvl="0" algn="l"/>
            <a:r>
              <a:rPr lang="zh-CN" altLang="en-US">
                <a:solidFill>
                  <a:schemeClr val="tx1"/>
                </a:solidFill>
                <a:latin typeface="微软雅黑" panose="020B0503020204020204" pitchFamily="34" charset="-122"/>
                <a:ea typeface="微软雅黑" panose="020B0503020204020204" pitchFamily="34" charset="-122"/>
                <a:sym typeface="+mn-ea"/>
              </a:rPr>
              <a:t>分析用人单位劳动标准的实施情况，首先要分析用人单位制定的劳动标准是否得到了很好的贯彻和执行，这就要将用人单位具体的实施情况与制定的劳动标准相比较。</a:t>
            </a:r>
            <a:endParaRPr lang="zh-CN" altLang="en-US">
              <a:solidFill>
                <a:schemeClr val="tx1"/>
              </a:solidFill>
              <a:latin typeface="微软雅黑" panose="020B0503020204020204" pitchFamily="34" charset="-122"/>
              <a:ea typeface="微软雅黑" panose="020B0503020204020204" pitchFamily="34" charset="-122"/>
              <a:sym typeface="+mn-ea"/>
            </a:endParaRPr>
          </a:p>
          <a:p>
            <a:pPr lvl="0" algn="l"/>
            <a:r>
              <a:rPr lang="zh-CN" altLang="en-US">
                <a:solidFill>
                  <a:schemeClr val="tx1"/>
                </a:solidFill>
                <a:latin typeface="微软雅黑" panose="020B0503020204020204" pitchFamily="34" charset="-122"/>
                <a:ea typeface="微软雅黑" panose="020B0503020204020204" pitchFamily="34" charset="-122"/>
                <a:sym typeface="+mn-ea"/>
              </a:rPr>
              <a:t>2.强制性标准</a:t>
            </a:r>
            <a:r>
              <a:rPr lang="zh-CN" altLang="en-US">
                <a:solidFill>
                  <a:schemeClr val="tx2"/>
                </a:solidFill>
                <a:latin typeface="微软雅黑" panose="020B0503020204020204" pitchFamily="34" charset="-122"/>
                <a:ea typeface="微软雅黑" panose="020B0503020204020204" pitchFamily="34" charset="-122"/>
                <a:sym typeface="+mn-ea"/>
              </a:rPr>
              <a:t>（相对于法规的实施情况）</a:t>
            </a:r>
            <a:endParaRPr lang="zh-CN" altLang="en-US">
              <a:solidFill>
                <a:schemeClr val="tx1"/>
              </a:solidFill>
              <a:latin typeface="微软雅黑" panose="020B0503020204020204" pitchFamily="34" charset="-122"/>
              <a:ea typeface="微软雅黑" panose="020B0503020204020204" pitchFamily="34" charset="-122"/>
              <a:sym typeface="+mn-ea"/>
            </a:endParaRPr>
          </a:p>
          <a:p>
            <a:pPr lvl="0" algn="l"/>
            <a:r>
              <a:rPr lang="zh-CN" altLang="en-US">
                <a:solidFill>
                  <a:schemeClr val="tx1"/>
                </a:solidFill>
                <a:latin typeface="微软雅黑" panose="020B0503020204020204" pitchFamily="34" charset="-122"/>
                <a:ea typeface="微软雅黑" panose="020B0503020204020204" pitchFamily="34" charset="-122"/>
                <a:sym typeface="+mn-ea"/>
              </a:rPr>
              <a:t>由于强制性劳动标准具有强制执行性，用人单位必须依据相关规定贯彻实行，用人单位一旦违反将会依法受到国家强制力的制裁。</a:t>
            </a:r>
            <a:endParaRPr lang="zh-CN" altLang="en-US">
              <a:solidFill>
                <a:schemeClr val="tx1"/>
              </a:solidFill>
              <a:latin typeface="微软雅黑" panose="020B0503020204020204" pitchFamily="34" charset="-122"/>
              <a:ea typeface="微软雅黑" panose="020B0503020204020204" pitchFamily="34" charset="-122"/>
              <a:sym typeface="+mn-ea"/>
            </a:endParaRPr>
          </a:p>
          <a:p>
            <a:pPr lvl="0" algn="l"/>
            <a:r>
              <a:rPr lang="zh-CN" altLang="en-US">
                <a:solidFill>
                  <a:schemeClr val="tx1"/>
                </a:solidFill>
                <a:latin typeface="微软雅黑" panose="020B0503020204020204" pitchFamily="34" charset="-122"/>
                <a:ea typeface="微软雅黑" panose="020B0503020204020204" pitchFamily="34" charset="-122"/>
                <a:sym typeface="+mn-ea"/>
              </a:rPr>
              <a:t>3.空间标准</a:t>
            </a:r>
            <a:r>
              <a:rPr lang="zh-CN" altLang="en-US">
                <a:solidFill>
                  <a:schemeClr val="tx2"/>
                </a:solidFill>
                <a:latin typeface="微软雅黑" panose="020B0503020204020204" pitchFamily="34" charset="-122"/>
                <a:ea typeface="微软雅黑" panose="020B0503020204020204" pitchFamily="34" charset="-122"/>
                <a:sym typeface="+mn-ea"/>
              </a:rPr>
              <a:t>（宽松环境下相对于其他单位的实施情况）</a:t>
            </a:r>
            <a:r>
              <a:rPr lang="zh-CN" altLang="en-US">
                <a:solidFill>
                  <a:schemeClr val="tx1"/>
                </a:solidFill>
                <a:latin typeface="微软雅黑" panose="020B0503020204020204" pitchFamily="34" charset="-122"/>
                <a:ea typeface="微软雅黑" panose="020B0503020204020204" pitchFamily="34" charset="-122"/>
                <a:sym typeface="+mn-ea"/>
              </a:rPr>
              <a:t>     空间标准即选择不同的空间指标数据进行比较。</a:t>
            </a:r>
            <a:endParaRPr lang="zh-CN" altLang="en-US">
              <a:solidFill>
                <a:schemeClr val="tx1"/>
              </a:solidFill>
              <a:latin typeface="微软雅黑" panose="020B0503020204020204" pitchFamily="34" charset="-122"/>
              <a:ea typeface="微软雅黑" panose="020B0503020204020204" pitchFamily="34" charset="-122"/>
              <a:sym typeface="+mn-ea"/>
            </a:endParaRPr>
          </a:p>
        </p:txBody>
      </p:sp>
      <p:sp>
        <p:nvSpPr>
          <p:cNvPr id="5" name="矩形 4"/>
          <p:cNvSpPr/>
          <p:nvPr userDrawn="1"/>
        </p:nvSpPr>
        <p:spPr>
          <a:xfrm>
            <a:off x="7766050" y="3751580"/>
            <a:ext cx="1534160" cy="504190"/>
          </a:xfrm>
          <a:prstGeom prst="rect">
            <a:avLst/>
          </a:prstGeom>
          <a:solidFill>
            <a:srgbClr val="9C393E"/>
          </a:solidFill>
          <a:ln>
            <a:noFill/>
          </a:ln>
          <a:effectLst>
            <a:outerShdw blurRad="50800" dist="38100" algn="l" rotWithShape="0">
              <a:schemeClr val="tx1">
                <a:alpha val="100000"/>
              </a:schemeClr>
            </a:outerShdw>
          </a:effectLst>
          <a:extLst>
            <a:ext uri="{909E8E84-426E-40DD-AFC4-6F175D3DCCD1}">
              <a14:hiddenFill xmlns:a14="http://schemas.microsoft.com/office/drawing/2010/main">
                <a:solidFill>
                  <a:srgbClr val="9C393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AB001Y</a:t>
            </a:r>
            <a:r>
              <a:rPr lang="zh-CN" altLang="en-US" sz="2000">
                <a:solidFill>
                  <a:srgbClr val="FFC000"/>
                </a:solidFill>
                <a:latin typeface="微软雅黑" panose="020B0503020204020204" pitchFamily="34" charset="-122"/>
                <a:ea typeface="微软雅黑" panose="020B0503020204020204" pitchFamily="34" charset="-122"/>
              </a:rPr>
              <a:t>    </a:t>
            </a:r>
            <a:endParaRPr lang="zh-CN" altLang="en-US" sz="2000">
              <a:solidFill>
                <a:srgbClr val="FFC000"/>
              </a:solidFill>
              <a:latin typeface="微软雅黑" panose="020B0503020204020204" pitchFamily="34" charset="-122"/>
              <a:ea typeface="微软雅黑" panose="020B0503020204020204" pitchFamily="34" charset="-122"/>
            </a:endParaRPr>
          </a:p>
        </p:txBody>
      </p:sp>
      <p:sp>
        <p:nvSpPr>
          <p:cNvPr id="19" name="矩形 18"/>
          <p:cNvSpPr>
            <a:spLocks noChangeArrowheads="1"/>
          </p:cNvSpPr>
          <p:nvPr/>
        </p:nvSpPr>
        <p:spPr bwMode="auto">
          <a:xfrm>
            <a:off x="9578975" y="3553460"/>
            <a:ext cx="1990090" cy="756006"/>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sz="2000" b="1">
                <a:solidFill>
                  <a:schemeClr val="tx2"/>
                </a:solidFill>
                <a:latin typeface="微软雅黑" panose="020B0503020204020204" pitchFamily="34" charset="-122"/>
                <a:ea typeface="微软雅黑" panose="020B0503020204020204" pitchFamily="34" charset="-122"/>
                <a:sym typeface="+mn-ea"/>
              </a:rPr>
              <a:t>和后页合并</a:t>
            </a:r>
            <a:endParaRPr lang="zh-CN" sz="2000" b="1">
              <a:solidFill>
                <a:schemeClr val="tx2"/>
              </a:solidFill>
              <a:latin typeface="微软雅黑" panose="020B0503020204020204" pitchFamily="34" charset="-122"/>
              <a:ea typeface="微软雅黑" panose="020B0503020204020204" pitchFamily="34" charset="-122"/>
              <a:sym typeface="+mn-ea"/>
            </a:endParaRPr>
          </a:p>
          <a:p>
            <a:pPr lvl="0" algn="ctr"/>
            <a:r>
              <a:rPr lang="zh-CN" sz="2000" b="1">
                <a:solidFill>
                  <a:schemeClr val="tx2"/>
                </a:solidFill>
                <a:latin typeface="微软雅黑" panose="020B0503020204020204" pitchFamily="34" charset="-122"/>
                <a:ea typeface="微软雅黑" panose="020B0503020204020204" pitchFamily="34" charset="-122"/>
                <a:sym typeface="+mn-ea"/>
              </a:rPr>
              <a:t>共具</a:t>
            </a:r>
            <a:r>
              <a:rPr lang="en-US" altLang="zh-CN" sz="2000" b="1">
                <a:solidFill>
                  <a:schemeClr val="tx2"/>
                </a:solidFill>
                <a:latin typeface="微软雅黑" panose="020B0503020204020204" pitchFamily="34" charset="-122"/>
                <a:ea typeface="微软雅黑" panose="020B0503020204020204" pitchFamily="34" charset="-122"/>
                <a:sym typeface="+mn-ea"/>
              </a:rPr>
              <a:t>7</a:t>
            </a:r>
            <a:r>
              <a:rPr lang="zh-CN" altLang="en-US" sz="2000" b="1">
                <a:solidFill>
                  <a:schemeClr val="tx2"/>
                </a:solidFill>
                <a:latin typeface="微软雅黑" panose="020B0503020204020204" pitchFamily="34" charset="-122"/>
                <a:ea typeface="微软雅黑" panose="020B0503020204020204" pitchFamily="34" charset="-122"/>
                <a:sym typeface="+mn-ea"/>
              </a:rPr>
              <a:t>分价值。</a:t>
            </a:r>
            <a:endParaRPr lang="zh-CN" altLang="en-US" sz="2000" b="1">
              <a:solidFill>
                <a:schemeClr val="tx2"/>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userDrawn="1"/>
        </p:nvSpPr>
        <p:spPr>
          <a:xfrm>
            <a:off x="-18415" y="1176655"/>
            <a:ext cx="619950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第一单元   用人单位劳动标准实施情况调查、分析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 name="矩形 1"/>
          <p:cNvSpPr/>
          <p:nvPr userDrawn="1"/>
        </p:nvSpPr>
        <p:spPr>
          <a:xfrm>
            <a:off x="-25400" y="1808480"/>
            <a:ext cx="7473950"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一、进行用人单位劳动标准横向比较时应注意的问题      </a:t>
            </a:r>
            <a:r>
              <a:rPr lang="en-US" altLang="zh-CN" sz="2000">
                <a:solidFill>
                  <a:schemeClr val="bg1"/>
                </a:solidFill>
                <a:latin typeface="微软雅黑" panose="020B0503020204020204" pitchFamily="34" charset="-122"/>
                <a:ea typeface="微软雅黑" panose="020B0503020204020204" pitchFamily="34" charset="-122"/>
              </a:rPr>
              <a:t>P27</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8495" y="2454275"/>
            <a:ext cx="3137535" cy="50419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（一）正确选择</a:t>
            </a:r>
            <a:r>
              <a:rPr lang="zh-CN" altLang="en-US" sz="2000" b="1" u="sng">
                <a:solidFill>
                  <a:schemeClr val="bg1"/>
                </a:solidFill>
                <a:latin typeface="微软雅黑" panose="020B0503020204020204" pitchFamily="34" charset="-122"/>
                <a:ea typeface="微软雅黑" panose="020B0503020204020204" pitchFamily="34" charset="-122"/>
              </a:rPr>
              <a:t>比较对象</a:t>
            </a:r>
            <a:endParaRPr lang="zh-CN" altLang="en-US" sz="2000" b="1" u="sng">
              <a:solidFill>
                <a:schemeClr val="bg1"/>
              </a:solidFill>
              <a:latin typeface="微软雅黑" panose="020B0503020204020204" pitchFamily="34" charset="-122"/>
              <a:ea typeface="微软雅黑" panose="020B0503020204020204" pitchFamily="34" charset="-122"/>
            </a:endParaRPr>
          </a:p>
        </p:txBody>
      </p:sp>
      <p:sp>
        <p:nvSpPr>
          <p:cNvPr id="4" name="矩形 3"/>
          <p:cNvSpPr/>
          <p:nvPr userDrawn="1"/>
        </p:nvSpPr>
        <p:spPr>
          <a:xfrm>
            <a:off x="658495" y="3751580"/>
            <a:ext cx="3138170" cy="50419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（二）选择</a:t>
            </a:r>
            <a:r>
              <a:rPr lang="zh-CN" altLang="en-US" sz="2000" b="1" u="sng">
                <a:solidFill>
                  <a:schemeClr val="bg1"/>
                </a:solidFill>
                <a:latin typeface="微软雅黑" panose="020B0503020204020204" pitchFamily="34" charset="-122"/>
                <a:ea typeface="微软雅黑" panose="020B0503020204020204" pitchFamily="34" charset="-122"/>
              </a:rPr>
              <a:t>比较项目</a:t>
            </a:r>
            <a:endParaRPr lang="zh-CN" altLang="en-US" sz="2000" b="1" u="sng">
              <a:solidFill>
                <a:schemeClr val="bg1"/>
              </a:solidFill>
              <a:latin typeface="微软雅黑" panose="020B0503020204020204" pitchFamily="34" charset="-122"/>
              <a:ea typeface="微软雅黑" panose="020B0503020204020204" pitchFamily="34" charset="-122"/>
            </a:endParaRPr>
          </a:p>
        </p:txBody>
      </p:sp>
      <p:sp>
        <p:nvSpPr>
          <p:cNvPr id="8" name="矩形 7"/>
          <p:cNvSpPr>
            <a:spLocks noChangeArrowheads="1"/>
          </p:cNvSpPr>
          <p:nvPr/>
        </p:nvSpPr>
        <p:spPr bwMode="auto">
          <a:xfrm>
            <a:off x="957580" y="3174365"/>
            <a:ext cx="10827385" cy="46799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保证本单位和比较对象是</a:t>
            </a:r>
            <a:r>
              <a:rPr lang="zh-CN" altLang="en-US" b="1" u="sng">
                <a:solidFill>
                  <a:srgbClr val="C00000"/>
                </a:solidFill>
                <a:latin typeface="微软雅黑" panose="020B0503020204020204" pitchFamily="34" charset="-122"/>
                <a:ea typeface="微软雅黑" panose="020B0503020204020204" pitchFamily="34" charset="-122"/>
                <a:sym typeface="+mn-ea"/>
              </a:rPr>
              <a:t>同一类企业</a:t>
            </a:r>
            <a:r>
              <a:rPr lang="zh-CN" altLang="en-US">
                <a:solidFill>
                  <a:srgbClr val="C00000"/>
                </a:solidFill>
                <a:latin typeface="微软雅黑" panose="020B0503020204020204" pitchFamily="34" charset="-122"/>
                <a:ea typeface="微软雅黑" panose="020B0503020204020204" pitchFamily="34" charset="-122"/>
                <a:sym typeface="+mn-ea"/>
              </a:rPr>
              <a:t>，同时所处的</a:t>
            </a:r>
            <a:r>
              <a:rPr lang="zh-CN" altLang="en-US" b="1" u="sng">
                <a:solidFill>
                  <a:srgbClr val="C00000"/>
                </a:solidFill>
                <a:latin typeface="微软雅黑" panose="020B0503020204020204" pitchFamily="34" charset="-122"/>
                <a:ea typeface="微软雅黑" panose="020B0503020204020204" pitchFamily="34" charset="-122"/>
                <a:sym typeface="+mn-ea"/>
              </a:rPr>
              <a:t>地域、单位规模、外部环境、单位发展阶段</a:t>
            </a:r>
            <a:r>
              <a:rPr lang="zh-CN" altLang="en-US">
                <a:solidFill>
                  <a:srgbClr val="C00000"/>
                </a:solidFill>
                <a:latin typeface="微软雅黑" panose="020B0503020204020204" pitchFamily="34" charset="-122"/>
                <a:ea typeface="微软雅黑" panose="020B0503020204020204" pitchFamily="34" charset="-122"/>
                <a:sym typeface="+mn-ea"/>
              </a:rPr>
              <a:t>都要相似。</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11" name="矩形 10"/>
          <p:cNvSpPr>
            <a:spLocks noChangeArrowheads="1"/>
          </p:cNvSpPr>
          <p:nvPr/>
        </p:nvSpPr>
        <p:spPr bwMode="auto">
          <a:xfrm>
            <a:off x="957580" y="4399280"/>
            <a:ext cx="5969635" cy="198628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1.比较分析不同模式劳动标准</a:t>
            </a:r>
            <a:r>
              <a:rPr lang="zh-CN" altLang="en-US" b="1" u="sng">
                <a:solidFill>
                  <a:srgbClr val="C00000"/>
                </a:solidFill>
                <a:latin typeface="微软雅黑" panose="020B0503020204020204" pitchFamily="34" charset="-122"/>
                <a:ea typeface="微软雅黑" panose="020B0503020204020204" pitchFamily="34" charset="-122"/>
                <a:sym typeface="+mn-ea"/>
              </a:rPr>
              <a:t>内容</a:t>
            </a:r>
            <a:r>
              <a:rPr lang="zh-CN" altLang="en-US">
                <a:solidFill>
                  <a:srgbClr val="C00000"/>
                </a:solidFill>
                <a:latin typeface="微软雅黑" panose="020B0503020204020204" pitchFamily="34" charset="-122"/>
                <a:ea typeface="微软雅黑" panose="020B0503020204020204" pitchFamily="34" charset="-122"/>
                <a:sym typeface="+mn-ea"/>
              </a:rPr>
              <a:t>的特点</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（1）比较不同模式劳动标准内容的</a:t>
            </a:r>
            <a:r>
              <a:rPr lang="zh-CN" altLang="en-US" b="1" u="sng">
                <a:solidFill>
                  <a:srgbClr val="C00000"/>
                </a:solidFill>
                <a:latin typeface="微软雅黑" panose="020B0503020204020204" pitchFamily="34" charset="-122"/>
                <a:ea typeface="微软雅黑" panose="020B0503020204020204" pitchFamily="34" charset="-122"/>
                <a:sym typeface="+mn-ea"/>
              </a:rPr>
              <a:t>共性及其原因</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）比较不同模式劳动标准内容的</a:t>
            </a:r>
            <a:r>
              <a:rPr lang="zh-CN" altLang="en-US" b="1" u="sng">
                <a:solidFill>
                  <a:srgbClr val="C00000"/>
                </a:solidFill>
                <a:latin typeface="微软雅黑" panose="020B0503020204020204" pitchFamily="34" charset="-122"/>
                <a:ea typeface="微软雅黑" panose="020B0503020204020204" pitchFamily="34" charset="-122"/>
                <a:sym typeface="+mn-ea"/>
              </a:rPr>
              <a:t>差异及其原因</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2.比较分析不同模式劳动标准</a:t>
            </a:r>
            <a:r>
              <a:rPr lang="zh-CN" altLang="en-US" b="1" u="sng">
                <a:solidFill>
                  <a:srgbClr val="C00000"/>
                </a:solidFill>
                <a:latin typeface="微软雅黑" panose="020B0503020204020204" pitchFamily="34" charset="-122"/>
                <a:ea typeface="微软雅黑" panose="020B0503020204020204" pitchFamily="34" charset="-122"/>
                <a:sym typeface="+mn-ea"/>
              </a:rPr>
              <a:t>制定程序</a:t>
            </a:r>
            <a:r>
              <a:rPr lang="zh-CN" altLang="en-US">
                <a:solidFill>
                  <a:srgbClr val="C00000"/>
                </a:solidFill>
                <a:latin typeface="微软雅黑" panose="020B0503020204020204" pitchFamily="34" charset="-122"/>
                <a:ea typeface="微软雅黑" panose="020B0503020204020204" pitchFamily="34" charset="-122"/>
                <a:sym typeface="+mn-ea"/>
              </a:rPr>
              <a:t>的特点</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）比较不同模式劳动标准制定程序的</a:t>
            </a:r>
            <a:r>
              <a:rPr lang="zh-CN" altLang="en-US" b="1" u="sng">
                <a:solidFill>
                  <a:srgbClr val="C00000"/>
                </a:solidFill>
                <a:latin typeface="微软雅黑" panose="020B0503020204020204" pitchFamily="34" charset="-122"/>
                <a:ea typeface="微软雅黑" panose="020B0503020204020204" pitchFamily="34" charset="-122"/>
                <a:sym typeface="+mn-ea"/>
              </a:rPr>
              <a:t>共性及其原因</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a:t>
            </a:r>
            <a:r>
              <a:rPr lang="en-US" altLang="zh-CN">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）比较不同模式劳动标准制定程序的</a:t>
            </a:r>
            <a:r>
              <a:rPr lang="zh-CN" altLang="en-US" b="1" u="sng">
                <a:solidFill>
                  <a:srgbClr val="C00000"/>
                </a:solidFill>
                <a:latin typeface="微软雅黑" panose="020B0503020204020204" pitchFamily="34" charset="-122"/>
                <a:ea typeface="微软雅黑" panose="020B0503020204020204" pitchFamily="34" charset="-122"/>
                <a:sym typeface="+mn-ea"/>
              </a:rPr>
              <a:t>差异及其原因</a:t>
            </a:r>
            <a:r>
              <a:rPr lang="zh-CN" altLang="en-US">
                <a:solidFill>
                  <a:srgbClr val="C00000"/>
                </a:solidFill>
                <a:latin typeface="微软雅黑" panose="020B0503020204020204" pitchFamily="34" charset="-122"/>
                <a:ea typeface="微软雅黑" panose="020B0503020204020204" pitchFamily="34" charset="-122"/>
                <a:sym typeface="+mn-ea"/>
              </a:rPr>
              <a:t>。</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sp>
        <p:nvSpPr>
          <p:cNvPr id="9" name="矩形 8"/>
          <p:cNvSpPr/>
          <p:nvPr userDrawn="1"/>
        </p:nvSpPr>
        <p:spPr>
          <a:xfrm>
            <a:off x="7701280" y="1826260"/>
            <a:ext cx="1368010" cy="50419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blurRad="50800" dist="38100" dir="2700000" algn="tl" rotWithShape="0">
                    <a:prstClr val="black">
                      <a:alpha val="100000"/>
                    </a:prstClr>
                  </a:outerShdw>
                </a:effectLst>
                <a:latin typeface="微软雅黑" panose="020B0503020204020204" pitchFamily="34" charset="-122"/>
                <a:ea typeface="微软雅黑" panose="020B0503020204020204" pitchFamily="34" charset="-122"/>
              </a:rPr>
              <a:t>A004X</a:t>
            </a:r>
            <a:r>
              <a:rPr lang="zh-CN" altLang="en-US" sz="2000">
                <a:solidFill>
                  <a:srgbClr val="FFC000"/>
                </a:solidFill>
                <a:effectLst>
                  <a:outerShdw blurRad="50800" dist="38100" dir="2700000" algn="tl" rotWithShape="0">
                    <a:prstClr val="black">
                      <a:alpha val="100000"/>
                    </a:prstClr>
                  </a:outerShdw>
                </a:effectLst>
                <a:latin typeface="微软雅黑" panose="020B0503020204020204" pitchFamily="34" charset="-122"/>
                <a:ea typeface="微软雅黑" panose="020B0503020204020204" pitchFamily="34" charset="-122"/>
              </a:rPr>
              <a:t>    </a:t>
            </a:r>
            <a:endParaRPr lang="zh-CN" altLang="en-US" sz="2000">
              <a:solidFill>
                <a:srgbClr val="FFC000"/>
              </a:solidFill>
              <a:effectLst>
                <a:outerShdw blurRad="50800" dist="38100" dir="2700000" algn="tl" rotWithShape="0">
                  <a:prstClr val="black">
                    <a:alpha val="100000"/>
                  </a:prstClr>
                </a:outerShdw>
              </a:effectLst>
              <a:latin typeface="微软雅黑" panose="020B0503020204020204" pitchFamily="34" charset="-122"/>
              <a:ea typeface="微软雅黑" panose="020B0503020204020204" pitchFamily="34" charset="-122"/>
            </a:endParaRPr>
          </a:p>
        </p:txBody>
      </p:sp>
      <p:sp>
        <p:nvSpPr>
          <p:cNvPr id="3" name="矩形 2"/>
          <p:cNvSpPr>
            <a:spLocks noChangeArrowheads="1"/>
          </p:cNvSpPr>
          <p:nvPr/>
        </p:nvSpPr>
        <p:spPr bwMode="auto">
          <a:xfrm>
            <a:off x="4676140" y="2526665"/>
            <a:ext cx="4933315" cy="431800"/>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b="1">
                <a:solidFill>
                  <a:schemeClr val="tx2"/>
                </a:solidFill>
                <a:latin typeface="微软雅黑" panose="020B0503020204020204" pitchFamily="34" charset="-122"/>
                <a:ea typeface="微软雅黑" panose="020B0503020204020204" pitchFamily="34" charset="-122"/>
                <a:sym typeface="+mn-ea"/>
              </a:rPr>
              <a:t>同类企业、同地域，     规模、外环和发阶</a:t>
            </a:r>
            <a:endParaRPr lang="zh-CN">
              <a:solidFill>
                <a:schemeClr val="tx2"/>
              </a:solidFill>
              <a:latin typeface="微软雅黑" panose="020B0503020204020204" pitchFamily="34" charset="-122"/>
              <a:ea typeface="微软雅黑" panose="020B0503020204020204" pitchFamily="34" charset="-122"/>
              <a:sym typeface="+mn-ea"/>
            </a:endParaRPr>
          </a:p>
        </p:txBody>
      </p:sp>
      <p:sp>
        <p:nvSpPr>
          <p:cNvPr id="7" name="矩形 6"/>
          <p:cNvSpPr>
            <a:spLocks noChangeArrowheads="1"/>
          </p:cNvSpPr>
          <p:nvPr/>
        </p:nvSpPr>
        <p:spPr bwMode="auto">
          <a:xfrm>
            <a:off x="7701280" y="4558030"/>
            <a:ext cx="2102485" cy="138366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b="1">
                <a:solidFill>
                  <a:schemeClr val="tx2"/>
                </a:solidFill>
                <a:latin typeface="微软雅黑" panose="020B0503020204020204" pitchFamily="34" charset="-122"/>
                <a:ea typeface="微软雅黑" panose="020B0503020204020204" pitchFamily="34" charset="-122"/>
                <a:sym typeface="+mn-ea"/>
              </a:rPr>
              <a:t>内容共、差及原因</a:t>
            </a:r>
            <a:endParaRPr lang="zh-CN" b="1">
              <a:solidFill>
                <a:schemeClr val="tx2"/>
              </a:solidFill>
              <a:latin typeface="微软雅黑" panose="020B0503020204020204" pitchFamily="34" charset="-122"/>
              <a:ea typeface="微软雅黑" panose="020B0503020204020204" pitchFamily="34" charset="-122"/>
              <a:sym typeface="+mn-ea"/>
            </a:endParaRPr>
          </a:p>
          <a:p>
            <a:pPr lvl="0" algn="l"/>
            <a:endParaRPr lang="zh-CN" b="1">
              <a:solidFill>
                <a:schemeClr val="tx2"/>
              </a:solidFill>
              <a:latin typeface="微软雅黑" panose="020B0503020204020204" pitchFamily="34" charset="-122"/>
              <a:ea typeface="微软雅黑" panose="020B0503020204020204" pitchFamily="34" charset="-122"/>
              <a:sym typeface="+mn-ea"/>
            </a:endParaRPr>
          </a:p>
          <a:p>
            <a:pPr lvl="0" algn="l"/>
            <a:r>
              <a:rPr lang="zh-CN" b="1">
                <a:solidFill>
                  <a:schemeClr val="tx2"/>
                </a:solidFill>
                <a:latin typeface="微软雅黑" panose="020B0503020204020204" pitchFamily="34" charset="-122"/>
                <a:ea typeface="微软雅黑" panose="020B0503020204020204" pitchFamily="34" charset="-122"/>
                <a:sym typeface="+mn-ea"/>
              </a:rPr>
              <a:t>制程共、差及原因</a:t>
            </a:r>
            <a:endParaRPr lang="zh-CN">
              <a:solidFill>
                <a:schemeClr val="tx2"/>
              </a:solidFill>
              <a:latin typeface="微软雅黑" panose="020B0503020204020204" pitchFamily="34" charset="-122"/>
              <a:ea typeface="微软雅黑" panose="020B0503020204020204" pitchFamily="34" charset="-122"/>
              <a:sym typeface="+mn-ea"/>
            </a:endParaRPr>
          </a:p>
        </p:txBody>
      </p:sp>
      <p:sp>
        <p:nvSpPr>
          <p:cNvPr id="6" name="矩形 5"/>
          <p:cNvSpPr/>
          <p:nvPr userDrawn="1"/>
        </p:nvSpPr>
        <p:spPr>
          <a:xfrm>
            <a:off x="6348730" y="1176655"/>
            <a:ext cx="1534160" cy="539750"/>
          </a:xfrm>
          <a:prstGeom prst="rect">
            <a:avLst/>
          </a:prstGeom>
          <a:solidFill>
            <a:srgbClr val="FFC000"/>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dirty="0">
                <a:solidFill>
                  <a:srgbClr val="9C393E"/>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技能要求</a:t>
            </a:r>
            <a:r>
              <a:rPr lang="zh-CN" altLang="en-US" sz="2000">
                <a:solidFill>
                  <a:srgbClr val="9C393E"/>
                </a:solidFill>
                <a:latin typeface="微软雅黑" panose="020B0503020204020204" pitchFamily="34" charset="-122"/>
                <a:ea typeface="微软雅黑" panose="020B0503020204020204" pitchFamily="34" charset="-122"/>
              </a:rPr>
              <a:t>     </a:t>
            </a:r>
            <a:endParaRPr lang="zh-CN" altLang="en-US" sz="2000">
              <a:solidFill>
                <a:srgbClr val="9C393E"/>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userDrawn="1"/>
        </p:nvSpPr>
        <p:spPr>
          <a:xfrm>
            <a:off x="-18415" y="1176655"/>
            <a:ext cx="619950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第一单元   用人单位劳动标准实施情况调查、分析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 name="矩形 1"/>
          <p:cNvSpPr/>
          <p:nvPr userDrawn="1"/>
        </p:nvSpPr>
        <p:spPr>
          <a:xfrm>
            <a:off x="-25400" y="1808480"/>
            <a:ext cx="7164053"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二、用人单位劳动标准实施中存在问题的汇总方法      </a:t>
            </a:r>
            <a:r>
              <a:rPr lang="en-US" altLang="zh-CN" sz="2000">
                <a:solidFill>
                  <a:schemeClr val="bg1"/>
                </a:solidFill>
                <a:latin typeface="微软雅黑" panose="020B0503020204020204" pitchFamily="34" charset="-122"/>
                <a:ea typeface="微软雅黑" panose="020B0503020204020204" pitchFamily="34" charset="-122"/>
              </a:rPr>
              <a:t>P27</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8495" y="2454275"/>
            <a:ext cx="2721610" cy="50419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（一）资料的</a:t>
            </a:r>
            <a:r>
              <a:rPr lang="zh-CN" altLang="en-US" sz="2000" b="1" u="sng">
                <a:solidFill>
                  <a:schemeClr val="bg1"/>
                </a:solidFill>
                <a:latin typeface="微软雅黑" panose="020B0503020204020204" pitchFamily="34" charset="-122"/>
                <a:ea typeface="微软雅黑" panose="020B0503020204020204" pitchFamily="34" charset="-122"/>
              </a:rPr>
              <a:t>鉴别</a:t>
            </a:r>
            <a:endParaRPr lang="zh-CN" sz="2000" b="1" u="sng">
              <a:solidFill>
                <a:schemeClr val="bg1"/>
              </a:solidFill>
              <a:latin typeface="微软雅黑" panose="020B0503020204020204" pitchFamily="34" charset="-122"/>
              <a:ea typeface="微软雅黑" panose="020B0503020204020204" pitchFamily="34" charset="-122"/>
            </a:endParaRPr>
          </a:p>
        </p:txBody>
      </p:sp>
      <p:sp>
        <p:nvSpPr>
          <p:cNvPr id="4" name="矩形 3"/>
          <p:cNvSpPr/>
          <p:nvPr userDrawn="1"/>
        </p:nvSpPr>
        <p:spPr>
          <a:xfrm>
            <a:off x="658495" y="3536315"/>
            <a:ext cx="2722245" cy="50419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a:t>
            </a:r>
            <a:r>
              <a:rPr lang="zh-CN" sz="2000">
                <a:solidFill>
                  <a:schemeClr val="bg1"/>
                </a:solidFill>
                <a:latin typeface="微软雅黑" panose="020B0503020204020204" pitchFamily="34" charset="-122"/>
                <a:ea typeface="微软雅黑" panose="020B0503020204020204" pitchFamily="34" charset="-122"/>
              </a:rPr>
              <a:t>问题的</a:t>
            </a:r>
            <a:r>
              <a:rPr lang="zh-CN" sz="2000" b="1" u="sng">
                <a:solidFill>
                  <a:schemeClr val="bg1"/>
                </a:solidFill>
                <a:latin typeface="微软雅黑" panose="020B0503020204020204" pitchFamily="34" charset="-122"/>
                <a:ea typeface="微软雅黑" panose="020B0503020204020204" pitchFamily="34" charset="-122"/>
              </a:rPr>
              <a:t>整理</a:t>
            </a:r>
            <a:endParaRPr lang="zh-CN" sz="2000" b="1" u="sng">
              <a:solidFill>
                <a:schemeClr val="bg1"/>
              </a:solidFill>
              <a:latin typeface="微软雅黑" panose="020B0503020204020204" pitchFamily="34" charset="-122"/>
              <a:ea typeface="微软雅黑" panose="020B0503020204020204" pitchFamily="34" charset="-122"/>
            </a:endParaRPr>
          </a:p>
        </p:txBody>
      </p:sp>
      <p:sp>
        <p:nvSpPr>
          <p:cNvPr id="8" name="矩形 7"/>
          <p:cNvSpPr>
            <a:spLocks noChangeArrowheads="1"/>
          </p:cNvSpPr>
          <p:nvPr/>
        </p:nvSpPr>
        <p:spPr bwMode="auto">
          <a:xfrm>
            <a:off x="956945" y="2991485"/>
            <a:ext cx="4668520" cy="46799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ltLang="zh-CN">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鉴别资料的真伪     </a:t>
            </a:r>
            <a:r>
              <a:rPr lang="en-US" altLang="zh-CN">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鉴别程度</a:t>
            </a:r>
            <a:r>
              <a:rPr lang="zh-CN" altLang="en-US">
                <a:solidFill>
                  <a:schemeClr val="tx2"/>
                </a:solidFill>
                <a:latin typeface="微软雅黑" panose="020B0503020204020204" pitchFamily="34" charset="-122"/>
                <a:ea typeface="微软雅黑" panose="020B0503020204020204" pitchFamily="34" charset="-122"/>
                <a:sym typeface="+mn-ea"/>
              </a:rPr>
              <a:t>（深浅）</a:t>
            </a:r>
            <a:endParaRPr lang="zh-CN" altLang="en-US">
              <a:solidFill>
                <a:schemeClr val="tx2"/>
              </a:solidFill>
              <a:latin typeface="微软雅黑" panose="020B0503020204020204" pitchFamily="34" charset="-122"/>
              <a:ea typeface="微软雅黑" panose="020B0503020204020204" pitchFamily="34" charset="-122"/>
              <a:sym typeface="+mn-ea"/>
            </a:endParaRPr>
          </a:p>
        </p:txBody>
      </p:sp>
      <p:sp>
        <p:nvSpPr>
          <p:cNvPr id="9" name="矩形 8"/>
          <p:cNvSpPr/>
          <p:nvPr userDrawn="1"/>
        </p:nvSpPr>
        <p:spPr>
          <a:xfrm>
            <a:off x="7486015" y="1826260"/>
            <a:ext cx="1368010" cy="50419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blurRad="50800" dist="38100" dir="2700000" algn="tl" rotWithShape="0">
                    <a:prstClr val="black">
                      <a:alpha val="100000"/>
                    </a:prstClr>
                  </a:outerShdw>
                </a:effectLst>
                <a:latin typeface="微软雅黑" panose="020B0503020204020204" pitchFamily="34" charset="-122"/>
                <a:ea typeface="微软雅黑" panose="020B0503020204020204" pitchFamily="34" charset="-122"/>
              </a:rPr>
              <a:t>A005X</a:t>
            </a:r>
            <a:r>
              <a:rPr lang="zh-CN" altLang="en-US" sz="2000">
                <a:solidFill>
                  <a:srgbClr val="FFC000"/>
                </a:solidFill>
                <a:effectLst>
                  <a:outerShdw blurRad="50800" dist="38100" dir="2700000" algn="tl" rotWithShape="0">
                    <a:prstClr val="black">
                      <a:alpha val="100000"/>
                    </a:prstClr>
                  </a:outerShdw>
                </a:effectLst>
                <a:latin typeface="微软雅黑" panose="020B0503020204020204" pitchFamily="34" charset="-122"/>
                <a:ea typeface="微软雅黑" panose="020B0503020204020204" pitchFamily="34" charset="-122"/>
              </a:rPr>
              <a:t>    </a:t>
            </a:r>
            <a:endParaRPr lang="zh-CN" altLang="en-US" sz="2000">
              <a:solidFill>
                <a:srgbClr val="FFC000"/>
              </a:solidFill>
              <a:effectLst>
                <a:outerShdw blurRad="50800" dist="38100" dir="2700000" algn="tl" rotWithShape="0">
                  <a:prstClr val="black">
                    <a:alpha val="100000"/>
                  </a:prstClr>
                </a:outerShdw>
              </a:effectLst>
              <a:latin typeface="微软雅黑" panose="020B0503020204020204" pitchFamily="34" charset="-122"/>
              <a:ea typeface="微软雅黑" panose="020B0503020204020204" pitchFamily="34" charset="-122"/>
            </a:endParaRPr>
          </a:p>
        </p:txBody>
      </p:sp>
      <p:sp>
        <p:nvSpPr>
          <p:cNvPr id="3" name="矩形 2"/>
          <p:cNvSpPr>
            <a:spLocks noChangeArrowheads="1"/>
          </p:cNvSpPr>
          <p:nvPr/>
        </p:nvSpPr>
        <p:spPr bwMode="auto">
          <a:xfrm>
            <a:off x="956945" y="4040505"/>
            <a:ext cx="10827385" cy="229044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ltLang="zh-CN">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根据资料的性质、内容或特征进行</a:t>
            </a:r>
            <a:r>
              <a:rPr lang="zh-CN" altLang="en-US" b="1" u="sng">
                <a:solidFill>
                  <a:srgbClr val="C00000"/>
                </a:solidFill>
                <a:latin typeface="微软雅黑" panose="020B0503020204020204" pitchFamily="34" charset="-122"/>
                <a:ea typeface="微软雅黑" panose="020B0503020204020204" pitchFamily="34" charset="-122"/>
                <a:sym typeface="+mn-ea"/>
              </a:rPr>
              <a:t>分类</a:t>
            </a:r>
            <a:r>
              <a:rPr lang="zh-CN" altLang="en-US">
                <a:solidFill>
                  <a:schemeClr val="tx2"/>
                </a:solidFill>
                <a:latin typeface="微软雅黑" panose="020B0503020204020204" pitchFamily="34" charset="-122"/>
                <a:ea typeface="微软雅黑" panose="020B0503020204020204" pitchFamily="34" charset="-122"/>
                <a:sym typeface="+mn-ea"/>
              </a:rPr>
              <a:t>（相同相异区别开，一定标准分组类，加以划分成系列 ）</a:t>
            </a:r>
            <a:endParaRPr lang="zh-CN" altLang="en-US">
              <a:solidFill>
                <a:schemeClr val="tx2"/>
              </a:solidFill>
              <a:latin typeface="微软雅黑" panose="020B0503020204020204" pitchFamily="34" charset="-122"/>
              <a:ea typeface="微软雅黑" panose="020B0503020204020204" pitchFamily="34" charset="-122"/>
              <a:sym typeface="+mn-ea"/>
            </a:endParaRPr>
          </a:p>
          <a:p>
            <a:pPr lvl="0" algn="l"/>
            <a:r>
              <a:rPr lang="en-US" altLang="zh-CN">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进行资料</a:t>
            </a:r>
            <a:r>
              <a:rPr lang="zh-CN" altLang="en-US" b="1" u="sng">
                <a:solidFill>
                  <a:srgbClr val="C00000"/>
                </a:solidFill>
                <a:latin typeface="微软雅黑" panose="020B0503020204020204" pitchFamily="34" charset="-122"/>
                <a:ea typeface="微软雅黑" panose="020B0503020204020204" pitchFamily="34" charset="-122"/>
                <a:sym typeface="+mn-ea"/>
              </a:rPr>
              <a:t>汇编</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zh-CN" altLang="en-US">
                <a:solidFill>
                  <a:srgbClr val="C00000"/>
                </a:solidFill>
                <a:latin typeface="微软雅黑" panose="020B0503020204020204" pitchFamily="34" charset="-122"/>
                <a:ea typeface="微软雅黑" panose="020B0503020204020204" pitchFamily="34" charset="-122"/>
                <a:sym typeface="+mn-ea"/>
              </a:rPr>
              <a:t>   三项工作：一是审核资料是否真实、准确和全面，不真实的予以淘汰、不准确的予以核实准确，不齐全的予以补全找齐。二是调研目的要求和调研对象客观情况、确定合理的逻辑结构，对资料进行初次加工。三是汇编好的资料要井井有条、层次分明，能系统完整的反映研究对象的全貌。还要用简短明了的文字说明研究对象的客观情况，并注明资料来源和出处。</a:t>
            </a:r>
            <a:r>
              <a:rPr lang="zh-CN" altLang="en-US">
                <a:solidFill>
                  <a:schemeClr val="tx2"/>
                </a:solidFill>
                <a:latin typeface="微软雅黑" panose="020B0503020204020204" pitchFamily="34" charset="-122"/>
                <a:ea typeface="微软雅黑" panose="020B0503020204020204" pitchFamily="34" charset="-122"/>
                <a:sym typeface="+mn-ea"/>
              </a:rPr>
              <a:t>（审资是否真准全？淘汰、核准、补找全；调目要求对客观，确定逻结初加工；汇好井井层次明，系统反应对全貌，简短说明客观情，来源出处要说明。 ）</a:t>
            </a:r>
            <a:endParaRPr lang="zh-CN" altLang="en-US">
              <a:solidFill>
                <a:srgbClr val="C00000"/>
              </a:solidFill>
              <a:latin typeface="微软雅黑" panose="020B0503020204020204" pitchFamily="34" charset="-122"/>
              <a:ea typeface="微软雅黑" panose="020B0503020204020204" pitchFamily="34" charset="-122"/>
              <a:sym typeface="+mn-ea"/>
            </a:endParaRPr>
          </a:p>
          <a:p>
            <a:pPr lvl="0" algn="l"/>
            <a:r>
              <a:rPr lang="en-US" altLang="zh-CN">
                <a:solidFill>
                  <a:srgbClr val="C00000"/>
                </a:solidFill>
                <a:latin typeface="微软雅黑" panose="020B0503020204020204" pitchFamily="34" charset="-122"/>
                <a:ea typeface="微软雅黑" panose="020B0503020204020204" pitchFamily="34" charset="-122"/>
                <a:sym typeface="+mn-ea"/>
              </a:rPr>
              <a:t>3.</a:t>
            </a:r>
            <a:r>
              <a:rPr lang="zh-CN" altLang="en-US">
                <a:solidFill>
                  <a:srgbClr val="C00000"/>
                </a:solidFill>
                <a:latin typeface="微软雅黑" panose="020B0503020204020204" pitchFamily="34" charset="-122"/>
                <a:ea typeface="微软雅黑" panose="020B0503020204020204" pitchFamily="34" charset="-122"/>
                <a:sym typeface="+mn-ea"/>
              </a:rPr>
              <a:t>进行资料</a:t>
            </a:r>
            <a:r>
              <a:rPr lang="zh-CN" altLang="en-US" b="1" u="sng">
                <a:solidFill>
                  <a:srgbClr val="C00000"/>
                </a:solidFill>
                <a:latin typeface="微软雅黑" panose="020B0503020204020204" pitchFamily="34" charset="-122"/>
                <a:ea typeface="微软雅黑" panose="020B0503020204020204" pitchFamily="34" charset="-122"/>
                <a:sym typeface="+mn-ea"/>
              </a:rPr>
              <a:t>分析</a:t>
            </a:r>
            <a:endParaRPr lang="zh-CN" altLang="en-US" b="1" u="sng">
              <a:solidFill>
                <a:schemeClr val="tx2"/>
              </a:solidFill>
              <a:latin typeface="微软雅黑" panose="020B0503020204020204" pitchFamily="34" charset="-122"/>
              <a:ea typeface="微软雅黑" panose="020B0503020204020204" pitchFamily="34" charset="-122"/>
              <a:sym typeface="+mn-ea"/>
            </a:endParaRPr>
          </a:p>
        </p:txBody>
      </p:sp>
      <p:sp>
        <p:nvSpPr>
          <p:cNvPr id="20" name="矩形 19"/>
          <p:cNvSpPr/>
          <p:nvPr userDrawn="1"/>
        </p:nvSpPr>
        <p:spPr>
          <a:xfrm>
            <a:off x="8761730" y="503555"/>
            <a:ext cx="504004" cy="504190"/>
          </a:xfrm>
          <a:prstGeom prst="rect">
            <a:avLst/>
          </a:prstGeom>
          <a:noFill/>
          <a:ln>
            <a:noFill/>
          </a:ln>
          <a:effectLst>
            <a:outerShdw blurRad="50800" dist="38100" algn="l" rotWithShape="0">
              <a:schemeClr val="tx1">
                <a:alpha val="100000"/>
              </a:schemeClr>
            </a:outerShdw>
          </a:effectLst>
          <a:extLst>
            <a:ext uri="{909E8E84-426E-40DD-AFC4-6F175D3DCCD1}">
              <a14:hiddenFill xmlns:a14="http://schemas.microsoft.com/office/drawing/2010/main">
                <a:solidFill>
                  <a:srgbClr val="9C393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T</a:t>
            </a:r>
            <a:endParaRPr lang="en-US" sz="2000">
              <a:solidFill>
                <a:srgbClr val="FFC000"/>
              </a:solidFill>
              <a:latin typeface="微软雅黑" panose="020B0503020204020204" pitchFamily="34" charset="-122"/>
              <a:ea typeface="微软雅黑" panose="020B0503020204020204" pitchFamily="34" charset="-122"/>
            </a:endParaRPr>
          </a:p>
        </p:txBody>
      </p:sp>
      <p:sp>
        <p:nvSpPr>
          <p:cNvPr id="6" name="矩形 5"/>
          <p:cNvSpPr/>
          <p:nvPr userDrawn="1"/>
        </p:nvSpPr>
        <p:spPr>
          <a:xfrm>
            <a:off x="6420485" y="1176655"/>
            <a:ext cx="1534160" cy="539750"/>
          </a:xfrm>
          <a:prstGeom prst="rect">
            <a:avLst/>
          </a:prstGeom>
          <a:solidFill>
            <a:srgbClr val="FFC000"/>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dirty="0">
                <a:solidFill>
                  <a:srgbClr val="9C393E"/>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技能要求</a:t>
            </a:r>
            <a:r>
              <a:rPr lang="zh-CN" altLang="en-US" sz="2000">
                <a:solidFill>
                  <a:srgbClr val="9C393E"/>
                </a:solidFill>
                <a:latin typeface="微软雅黑" panose="020B0503020204020204" pitchFamily="34" charset="-122"/>
                <a:ea typeface="微软雅黑" panose="020B0503020204020204" pitchFamily="34" charset="-122"/>
              </a:rPr>
              <a:t>     </a:t>
            </a:r>
            <a:endParaRPr lang="zh-CN" altLang="en-US" sz="2000">
              <a:solidFill>
                <a:srgbClr val="9C393E"/>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userDrawn="1"/>
        </p:nvSpPr>
        <p:spPr>
          <a:xfrm>
            <a:off x="-18415" y="1104900"/>
            <a:ext cx="619950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第二单元   用人单位劳动标准实施效果评估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2" name="矩形 1"/>
          <p:cNvSpPr/>
          <p:nvPr userDrawn="1"/>
        </p:nvSpPr>
        <p:spPr>
          <a:xfrm>
            <a:off x="261620" y="1664970"/>
            <a:ext cx="5226050"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用人单位劳动标准实施效果评估      </a:t>
            </a:r>
            <a:r>
              <a:rPr lang="en-US" altLang="zh-CN" sz="2000">
                <a:solidFill>
                  <a:schemeClr val="bg1"/>
                </a:solidFill>
                <a:latin typeface="微软雅黑" panose="020B0503020204020204" pitchFamily="34" charset="-122"/>
                <a:ea typeface="微软雅黑" panose="020B0503020204020204" pitchFamily="34" charset="-122"/>
              </a:rPr>
              <a:t>P29</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8495" y="2239010"/>
            <a:ext cx="3655695" cy="50419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a:t>
            </a:r>
            <a:r>
              <a:rPr lang="zh-CN" sz="2000">
                <a:solidFill>
                  <a:schemeClr val="bg1"/>
                </a:solidFill>
                <a:latin typeface="微软雅黑" panose="020B0503020204020204" pitchFamily="34" charset="-122"/>
                <a:ea typeface="微软雅黑" panose="020B0503020204020204" pitchFamily="34" charset="-122"/>
              </a:rPr>
              <a:t>基于</a:t>
            </a:r>
            <a:r>
              <a:rPr lang="zh-CN" sz="2000" b="1" u="sng">
                <a:solidFill>
                  <a:schemeClr val="bg1"/>
                </a:solidFill>
                <a:latin typeface="微软雅黑" panose="020B0503020204020204" pitchFamily="34" charset="-122"/>
                <a:ea typeface="微软雅黑" panose="020B0503020204020204" pitchFamily="34" charset="-122"/>
              </a:rPr>
              <a:t>经济效益</a:t>
            </a:r>
            <a:r>
              <a:rPr lang="zh-CN" sz="2000">
                <a:solidFill>
                  <a:schemeClr val="bg1"/>
                </a:solidFill>
                <a:latin typeface="微软雅黑" panose="020B0503020204020204" pitchFamily="34" charset="-122"/>
                <a:ea typeface="微软雅黑" panose="020B0503020204020204" pitchFamily="34" charset="-122"/>
              </a:rPr>
              <a:t>的评价</a:t>
            </a:r>
            <a:endParaRPr lang="zh-CN" sz="2000">
              <a:solidFill>
                <a:schemeClr val="bg1"/>
              </a:solidFill>
              <a:latin typeface="微软雅黑" panose="020B0503020204020204" pitchFamily="34" charset="-122"/>
              <a:ea typeface="微软雅黑" panose="020B0503020204020204" pitchFamily="34" charset="-122"/>
            </a:endParaRPr>
          </a:p>
        </p:txBody>
      </p:sp>
      <p:sp>
        <p:nvSpPr>
          <p:cNvPr id="4" name="矩形 3"/>
          <p:cNvSpPr/>
          <p:nvPr userDrawn="1"/>
        </p:nvSpPr>
        <p:spPr>
          <a:xfrm>
            <a:off x="658495" y="4182110"/>
            <a:ext cx="4595495" cy="50419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a:t>
            </a:r>
            <a:r>
              <a:rPr lang="zh-CN" sz="2000">
                <a:solidFill>
                  <a:schemeClr val="bg1"/>
                </a:solidFill>
                <a:latin typeface="微软雅黑" panose="020B0503020204020204" pitchFamily="34" charset="-122"/>
                <a:ea typeface="微软雅黑" panose="020B0503020204020204" pitchFamily="34" charset="-122"/>
              </a:rPr>
              <a:t>基于</a:t>
            </a:r>
            <a:r>
              <a:rPr lang="zh-CN" sz="2000" b="1" u="sng">
                <a:solidFill>
                  <a:schemeClr val="bg1"/>
                </a:solidFill>
                <a:latin typeface="微软雅黑" panose="020B0503020204020204" pitchFamily="34" charset="-122"/>
                <a:ea typeface="微软雅黑" panose="020B0503020204020204" pitchFamily="34" charset="-122"/>
              </a:rPr>
              <a:t>人力资源管理水平</a:t>
            </a:r>
            <a:r>
              <a:rPr lang="zh-CN" sz="2000">
                <a:solidFill>
                  <a:schemeClr val="bg1"/>
                </a:solidFill>
                <a:latin typeface="微软雅黑" panose="020B0503020204020204" pitchFamily="34" charset="-122"/>
                <a:ea typeface="微软雅黑" panose="020B0503020204020204" pitchFamily="34" charset="-122"/>
              </a:rPr>
              <a:t>的评价</a:t>
            </a:r>
            <a:endParaRPr lang="zh-CN" sz="2000">
              <a:solidFill>
                <a:schemeClr val="bg1"/>
              </a:solidFill>
              <a:latin typeface="微软雅黑" panose="020B0503020204020204" pitchFamily="34" charset="-122"/>
              <a:ea typeface="微软雅黑" panose="020B0503020204020204" pitchFamily="34" charset="-122"/>
            </a:endParaRPr>
          </a:p>
        </p:txBody>
      </p:sp>
      <p:sp>
        <p:nvSpPr>
          <p:cNvPr id="8" name="矩形 7"/>
          <p:cNvSpPr>
            <a:spLocks noChangeArrowheads="1"/>
          </p:cNvSpPr>
          <p:nvPr/>
        </p:nvSpPr>
        <p:spPr bwMode="auto">
          <a:xfrm>
            <a:off x="695960" y="2802255"/>
            <a:ext cx="3698240" cy="1188009"/>
          </a:xfrm>
          <a:prstGeom prst="rect">
            <a:avLst/>
          </a:prstGeom>
          <a:noFill/>
          <a:ln w="12700">
            <a:solidFill>
              <a:schemeClr val="tx1"/>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chemeClr val="tx1"/>
                </a:solidFill>
                <a:latin typeface="微软雅黑" panose="020B0503020204020204" pitchFamily="34" charset="-122"/>
                <a:ea typeface="微软雅黑" panose="020B0503020204020204" pitchFamily="34" charset="-122"/>
                <a:sym typeface="+mn-ea"/>
              </a:rPr>
              <a:t>1.综合经济效益评价的一般方法：</a:t>
            </a:r>
            <a:endParaRPr lang="zh-CN" altLang="en-US">
              <a:solidFill>
                <a:schemeClr val="tx1"/>
              </a:solidFill>
              <a:latin typeface="微软雅黑" panose="020B0503020204020204" pitchFamily="34" charset="-122"/>
              <a:ea typeface="微软雅黑" panose="020B0503020204020204" pitchFamily="34" charset="-122"/>
              <a:sym typeface="+mn-ea"/>
            </a:endParaRPr>
          </a:p>
          <a:p>
            <a:pPr lvl="0" algn="l"/>
            <a:r>
              <a:rPr lang="zh-CN" altLang="en-US">
                <a:solidFill>
                  <a:schemeClr val="tx1"/>
                </a:solidFill>
                <a:latin typeface="微软雅黑" panose="020B0503020204020204" pitchFamily="34" charset="-122"/>
                <a:ea typeface="微软雅黑" panose="020B0503020204020204" pitchFamily="34" charset="-122"/>
                <a:sym typeface="+mn-ea"/>
              </a:rPr>
              <a:t>（1）打分排队法。</a:t>
            </a:r>
            <a:endParaRPr lang="zh-CN" altLang="en-US">
              <a:solidFill>
                <a:schemeClr val="tx1"/>
              </a:solidFill>
              <a:latin typeface="微软雅黑" panose="020B0503020204020204" pitchFamily="34" charset="-122"/>
              <a:ea typeface="微软雅黑" panose="020B0503020204020204" pitchFamily="34" charset="-122"/>
              <a:sym typeface="+mn-ea"/>
            </a:endParaRPr>
          </a:p>
          <a:p>
            <a:pPr lvl="0" algn="l"/>
            <a:r>
              <a:rPr lang="zh-CN" altLang="en-US">
                <a:solidFill>
                  <a:schemeClr val="tx1"/>
                </a:solidFill>
                <a:latin typeface="微软雅黑" panose="020B0503020204020204" pitchFamily="34" charset="-122"/>
                <a:ea typeface="微软雅黑" panose="020B0503020204020204" pitchFamily="34" charset="-122"/>
                <a:sym typeface="+mn-ea"/>
              </a:rPr>
              <a:t>（2）综合指数法。</a:t>
            </a:r>
            <a:endParaRPr lang="zh-CN" altLang="en-US">
              <a:solidFill>
                <a:schemeClr val="tx1"/>
              </a:solidFill>
              <a:latin typeface="微软雅黑" panose="020B0503020204020204" pitchFamily="34" charset="-122"/>
              <a:ea typeface="微软雅黑" panose="020B0503020204020204" pitchFamily="34" charset="-122"/>
              <a:sym typeface="+mn-ea"/>
            </a:endParaRPr>
          </a:p>
          <a:p>
            <a:pPr lvl="0" algn="l"/>
            <a:r>
              <a:rPr lang="zh-CN" altLang="en-US">
                <a:solidFill>
                  <a:schemeClr val="tx1"/>
                </a:solidFill>
                <a:latin typeface="微软雅黑" panose="020B0503020204020204" pitchFamily="34" charset="-122"/>
                <a:ea typeface="微软雅黑" panose="020B0503020204020204" pitchFamily="34" charset="-122"/>
                <a:sym typeface="+mn-ea"/>
              </a:rPr>
              <a:t>（3）功能系数法。</a:t>
            </a:r>
            <a:endParaRPr lang="zh-CN" altLang="en-US">
              <a:solidFill>
                <a:schemeClr val="tx1"/>
              </a:solidFill>
              <a:latin typeface="微软雅黑" panose="020B0503020204020204" pitchFamily="34" charset="-122"/>
              <a:ea typeface="微软雅黑" panose="020B0503020204020204" pitchFamily="34" charset="-122"/>
              <a:sym typeface="+mn-ea"/>
            </a:endParaRPr>
          </a:p>
        </p:txBody>
      </p:sp>
      <p:sp>
        <p:nvSpPr>
          <p:cNvPr id="9" name="矩形 8"/>
          <p:cNvSpPr/>
          <p:nvPr userDrawn="1"/>
        </p:nvSpPr>
        <p:spPr>
          <a:xfrm>
            <a:off x="6563995" y="1104900"/>
            <a:ext cx="1534160"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理论知识</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2" name="矩形 11"/>
          <p:cNvSpPr/>
          <p:nvPr userDrawn="1"/>
        </p:nvSpPr>
        <p:spPr>
          <a:xfrm>
            <a:off x="658495" y="5702300"/>
            <a:ext cx="3288665" cy="50419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（三）</a:t>
            </a:r>
            <a:r>
              <a:rPr lang="zh-CN" sz="2000">
                <a:solidFill>
                  <a:schemeClr val="bg1"/>
                </a:solidFill>
                <a:latin typeface="微软雅黑" panose="020B0503020204020204" pitchFamily="34" charset="-122"/>
                <a:ea typeface="微软雅黑" panose="020B0503020204020204" pitchFamily="34" charset="-122"/>
              </a:rPr>
              <a:t>基于</a:t>
            </a:r>
            <a:r>
              <a:rPr lang="zh-CN" sz="2000" b="1" u="sng">
                <a:solidFill>
                  <a:schemeClr val="bg1"/>
                </a:solidFill>
                <a:latin typeface="微软雅黑" panose="020B0503020204020204" pitchFamily="34" charset="-122"/>
                <a:ea typeface="微软雅黑" panose="020B0503020204020204" pitchFamily="34" charset="-122"/>
              </a:rPr>
              <a:t>劳动关系</a:t>
            </a:r>
            <a:r>
              <a:rPr lang="zh-CN" sz="2000">
                <a:solidFill>
                  <a:schemeClr val="bg1"/>
                </a:solidFill>
                <a:latin typeface="微软雅黑" panose="020B0503020204020204" pitchFamily="34" charset="-122"/>
                <a:ea typeface="微软雅黑" panose="020B0503020204020204" pitchFamily="34" charset="-122"/>
              </a:rPr>
              <a:t>的评价</a:t>
            </a:r>
            <a:endParaRPr lang="zh-CN" sz="2000">
              <a:solidFill>
                <a:schemeClr val="bg1"/>
              </a:solidFill>
              <a:latin typeface="微软雅黑" panose="020B0503020204020204" pitchFamily="34" charset="-122"/>
              <a:ea typeface="微软雅黑" panose="020B0503020204020204" pitchFamily="34" charset="-122"/>
            </a:endParaRPr>
          </a:p>
        </p:txBody>
      </p:sp>
      <p:sp>
        <p:nvSpPr>
          <p:cNvPr id="13" name="矩形 12"/>
          <p:cNvSpPr>
            <a:spLocks noChangeArrowheads="1"/>
          </p:cNvSpPr>
          <p:nvPr/>
        </p:nvSpPr>
        <p:spPr bwMode="auto">
          <a:xfrm>
            <a:off x="4561205" y="2450465"/>
            <a:ext cx="4538980" cy="1539875"/>
          </a:xfrm>
          <a:prstGeom prst="rect">
            <a:avLst/>
          </a:prstGeom>
          <a:noFill/>
          <a:ln w="12700">
            <a:solidFill>
              <a:schemeClr val="tx1"/>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chemeClr val="tx1"/>
                </a:solidFill>
                <a:latin typeface="微软雅黑" panose="020B0503020204020204" pitchFamily="34" charset="-122"/>
                <a:ea typeface="微软雅黑" panose="020B0503020204020204" pitchFamily="34" charset="-122"/>
                <a:sym typeface="+mn-ea"/>
              </a:rPr>
              <a:t>2.经济效益指标体系法</a:t>
            </a:r>
            <a:endParaRPr lang="zh-CN" altLang="en-US">
              <a:solidFill>
                <a:schemeClr val="tx1"/>
              </a:solidFill>
              <a:latin typeface="微软雅黑" panose="020B0503020204020204" pitchFamily="34" charset="-122"/>
              <a:ea typeface="微软雅黑" panose="020B0503020204020204" pitchFamily="34" charset="-122"/>
              <a:sym typeface="+mn-ea"/>
            </a:endParaRPr>
          </a:p>
          <a:p>
            <a:pPr lvl="0" algn="l"/>
            <a:r>
              <a:rPr lang="zh-CN" altLang="en-US">
                <a:solidFill>
                  <a:schemeClr val="tx1"/>
                </a:solidFill>
                <a:latin typeface="微软雅黑" panose="020B0503020204020204" pitchFamily="34" charset="-122"/>
                <a:ea typeface="微软雅黑" panose="020B0503020204020204" pitchFamily="34" charset="-122"/>
                <a:sym typeface="+mn-ea"/>
              </a:rPr>
              <a:t>（1）总资产贡献率，（2）资产保值率，（3）资产负债率，（4）流动资金周转率，（5）成本费用利润率，</a:t>
            </a:r>
            <a:endParaRPr lang="zh-CN" altLang="en-US">
              <a:solidFill>
                <a:schemeClr val="tx1"/>
              </a:solidFill>
              <a:latin typeface="微软雅黑" panose="020B0503020204020204" pitchFamily="34" charset="-122"/>
              <a:ea typeface="微软雅黑" panose="020B0503020204020204" pitchFamily="34" charset="-122"/>
              <a:sym typeface="+mn-ea"/>
            </a:endParaRPr>
          </a:p>
          <a:p>
            <a:pPr lvl="0" algn="l"/>
            <a:r>
              <a:rPr lang="zh-CN" altLang="en-US">
                <a:solidFill>
                  <a:schemeClr val="tx1"/>
                </a:solidFill>
                <a:latin typeface="微软雅黑" panose="020B0503020204020204" pitchFamily="34" charset="-122"/>
                <a:ea typeface="微软雅黑" panose="020B0503020204020204" pitchFamily="34" charset="-122"/>
                <a:sym typeface="+mn-ea"/>
              </a:rPr>
              <a:t>（6）全员劳动生产率，（7）产品销售率。</a:t>
            </a:r>
            <a:endParaRPr lang="zh-CN" altLang="en-US">
              <a:solidFill>
                <a:schemeClr val="tx1"/>
              </a:solidFill>
              <a:latin typeface="微软雅黑" panose="020B0503020204020204" pitchFamily="34" charset="-122"/>
              <a:ea typeface="微软雅黑" panose="020B0503020204020204" pitchFamily="34" charset="-122"/>
              <a:sym typeface="+mn-ea"/>
            </a:endParaRPr>
          </a:p>
        </p:txBody>
      </p:sp>
      <p:sp>
        <p:nvSpPr>
          <p:cNvPr id="14" name="矩形 13"/>
          <p:cNvSpPr>
            <a:spLocks noChangeArrowheads="1"/>
          </p:cNvSpPr>
          <p:nvPr/>
        </p:nvSpPr>
        <p:spPr bwMode="auto">
          <a:xfrm>
            <a:off x="9277985" y="2450465"/>
            <a:ext cx="2611120" cy="1539875"/>
          </a:xfrm>
          <a:prstGeom prst="rect">
            <a:avLst/>
          </a:prstGeom>
          <a:noFill/>
          <a:ln w="12700">
            <a:solidFill>
              <a:schemeClr val="tx1"/>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chemeClr val="tx1"/>
                </a:solidFill>
                <a:latin typeface="微软雅黑" panose="020B0503020204020204" pitchFamily="34" charset="-122"/>
                <a:ea typeface="微软雅黑" panose="020B0503020204020204" pitchFamily="34" charset="-122"/>
                <a:sym typeface="+mn-ea"/>
              </a:rPr>
              <a:t>3.绩效审计法</a:t>
            </a:r>
            <a:endParaRPr lang="zh-CN" altLang="en-US">
              <a:solidFill>
                <a:schemeClr val="tx1"/>
              </a:solidFill>
              <a:latin typeface="微软雅黑" panose="020B0503020204020204" pitchFamily="34" charset="-122"/>
              <a:ea typeface="微软雅黑" panose="020B0503020204020204" pitchFamily="34" charset="-122"/>
              <a:sym typeface="+mn-ea"/>
            </a:endParaRPr>
          </a:p>
          <a:p>
            <a:pPr lvl="0" algn="l"/>
            <a:r>
              <a:rPr lang="zh-CN" altLang="en-US">
                <a:solidFill>
                  <a:schemeClr val="tx1"/>
                </a:solidFill>
                <a:latin typeface="微软雅黑" panose="020B0503020204020204" pitchFamily="34" charset="-122"/>
                <a:ea typeface="微软雅黑" panose="020B0503020204020204" pitchFamily="34" charset="-122"/>
                <a:sym typeface="+mn-ea"/>
              </a:rPr>
              <a:t>是</a:t>
            </a:r>
            <a:r>
              <a:rPr lang="zh-CN" altLang="en-US" b="1" u="sng">
                <a:solidFill>
                  <a:schemeClr val="tx1"/>
                </a:solidFill>
                <a:latin typeface="微软雅黑" panose="020B0503020204020204" pitchFamily="34" charset="-122"/>
                <a:ea typeface="微软雅黑" panose="020B0503020204020204" pitchFamily="34" charset="-122"/>
                <a:sym typeface="+mn-ea"/>
              </a:rPr>
              <a:t>经济审计、效率审计和效果审计的合称，也称三E审计</a:t>
            </a:r>
            <a:r>
              <a:rPr lang="zh-CN" altLang="en-US">
                <a:solidFill>
                  <a:schemeClr val="tx1"/>
                </a:solidFill>
                <a:latin typeface="微软雅黑" panose="020B0503020204020204" pitchFamily="34" charset="-122"/>
                <a:ea typeface="微软雅黑" panose="020B0503020204020204" pitchFamily="34" charset="-122"/>
                <a:sym typeface="+mn-ea"/>
              </a:rPr>
              <a:t>，，，</a:t>
            </a:r>
            <a:endParaRPr lang="zh-CN" altLang="en-US">
              <a:solidFill>
                <a:schemeClr val="tx1"/>
              </a:solidFill>
              <a:latin typeface="微软雅黑" panose="020B0503020204020204" pitchFamily="34" charset="-122"/>
              <a:ea typeface="微软雅黑" panose="020B0503020204020204" pitchFamily="34" charset="-122"/>
              <a:sym typeface="+mn-ea"/>
            </a:endParaRPr>
          </a:p>
        </p:txBody>
      </p:sp>
      <p:sp>
        <p:nvSpPr>
          <p:cNvPr id="15" name="矩形 14"/>
          <p:cNvSpPr>
            <a:spLocks noChangeArrowheads="1"/>
          </p:cNvSpPr>
          <p:nvPr/>
        </p:nvSpPr>
        <p:spPr bwMode="auto">
          <a:xfrm>
            <a:off x="695960" y="4762500"/>
            <a:ext cx="5627370" cy="647700"/>
          </a:xfrm>
          <a:prstGeom prst="rect">
            <a:avLst/>
          </a:prstGeom>
          <a:noFill/>
          <a:ln w="12700">
            <a:solidFill>
              <a:schemeClr val="tx1"/>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chemeClr val="tx1"/>
                </a:solidFill>
                <a:latin typeface="微软雅黑" panose="020B0503020204020204" pitchFamily="34" charset="-122"/>
                <a:ea typeface="微软雅黑" panose="020B0503020204020204" pitchFamily="34" charset="-122"/>
                <a:sym typeface="+mn-ea"/>
              </a:rPr>
              <a:t>1.指标性评价        即基于重要人力资源管理指标的变化评价用人单位劳动标准的实施效果。</a:t>
            </a:r>
            <a:endParaRPr lang="zh-CN" altLang="en-US">
              <a:solidFill>
                <a:schemeClr val="tx1"/>
              </a:solidFill>
              <a:latin typeface="微软雅黑" panose="020B0503020204020204" pitchFamily="34" charset="-122"/>
              <a:ea typeface="微软雅黑" panose="020B0503020204020204" pitchFamily="34" charset="-122"/>
              <a:sym typeface="+mn-ea"/>
            </a:endParaRPr>
          </a:p>
        </p:txBody>
      </p:sp>
      <p:sp>
        <p:nvSpPr>
          <p:cNvPr id="17" name="矩形 16"/>
          <p:cNvSpPr>
            <a:spLocks noChangeArrowheads="1"/>
          </p:cNvSpPr>
          <p:nvPr/>
        </p:nvSpPr>
        <p:spPr bwMode="auto">
          <a:xfrm>
            <a:off x="6520815" y="4258310"/>
            <a:ext cx="5368925" cy="1152008"/>
          </a:xfrm>
          <a:prstGeom prst="rect">
            <a:avLst/>
          </a:prstGeom>
          <a:noFill/>
          <a:ln w="12700">
            <a:solidFill>
              <a:schemeClr val="tx1"/>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chemeClr val="tx1"/>
                </a:solidFill>
                <a:latin typeface="微软雅黑" panose="020B0503020204020204" pitchFamily="34" charset="-122"/>
                <a:ea typeface="微软雅黑" panose="020B0503020204020204" pitchFamily="34" charset="-122"/>
                <a:sym typeface="+mn-ea"/>
              </a:rPr>
              <a:t>2.总体性评价</a:t>
            </a:r>
            <a:endParaRPr lang="zh-CN" altLang="en-US">
              <a:solidFill>
                <a:schemeClr val="tx1"/>
              </a:solidFill>
              <a:latin typeface="微软雅黑" panose="020B0503020204020204" pitchFamily="34" charset="-122"/>
              <a:ea typeface="微软雅黑" panose="020B0503020204020204" pitchFamily="34" charset="-122"/>
              <a:sym typeface="+mn-ea"/>
            </a:endParaRPr>
          </a:p>
          <a:p>
            <a:pPr lvl="0" algn="l"/>
            <a:r>
              <a:rPr lang="zh-CN" altLang="en-US">
                <a:solidFill>
                  <a:schemeClr val="tx1"/>
                </a:solidFill>
                <a:latin typeface="微软雅黑" panose="020B0503020204020204" pitchFamily="34" charset="-122"/>
                <a:ea typeface="微软雅黑" panose="020B0503020204020204" pitchFamily="34" charset="-122"/>
                <a:sym typeface="+mn-ea"/>
              </a:rPr>
              <a:t>即基于人力资源管理系统的总体效益评价用人单位劳动标准的实施效果。。。一般从人力资源管理系统的</a:t>
            </a:r>
            <a:r>
              <a:rPr lang="zh-CN" altLang="en-US" b="1" u="sng">
                <a:solidFill>
                  <a:schemeClr val="tx1"/>
                </a:solidFill>
                <a:latin typeface="微软雅黑" panose="020B0503020204020204" pitchFamily="34" charset="-122"/>
                <a:ea typeface="微软雅黑" panose="020B0503020204020204" pitchFamily="34" charset="-122"/>
                <a:sym typeface="+mn-ea"/>
              </a:rPr>
              <a:t>适应性、执行性和有效性</a:t>
            </a:r>
            <a:r>
              <a:rPr lang="zh-CN" altLang="en-US">
                <a:solidFill>
                  <a:schemeClr val="tx1"/>
                </a:solidFill>
                <a:latin typeface="微软雅黑" panose="020B0503020204020204" pitchFamily="34" charset="-122"/>
                <a:ea typeface="微软雅黑" panose="020B0503020204020204" pitchFamily="34" charset="-122"/>
                <a:sym typeface="+mn-ea"/>
              </a:rPr>
              <a:t>三个方面进行。</a:t>
            </a:r>
            <a:endParaRPr lang="zh-CN" altLang="en-US">
              <a:solidFill>
                <a:schemeClr val="tx1"/>
              </a:solidFill>
              <a:latin typeface="微软雅黑" panose="020B0503020204020204" pitchFamily="34" charset="-122"/>
              <a:ea typeface="微软雅黑" panose="020B0503020204020204" pitchFamily="34" charset="-122"/>
              <a:sym typeface="+mn-ea"/>
            </a:endParaRPr>
          </a:p>
        </p:txBody>
      </p:sp>
      <p:cxnSp>
        <p:nvCxnSpPr>
          <p:cNvPr id="18" name="直接连接符 17"/>
          <p:cNvCxnSpPr/>
          <p:nvPr/>
        </p:nvCxnSpPr>
        <p:spPr>
          <a:xfrm flipV="1">
            <a:off x="3947160" y="5936615"/>
            <a:ext cx="504004" cy="14605"/>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3" name="矩形 2"/>
          <p:cNvSpPr>
            <a:spLocks noChangeArrowheads="1"/>
          </p:cNvSpPr>
          <p:nvPr/>
        </p:nvSpPr>
        <p:spPr bwMode="auto">
          <a:xfrm>
            <a:off x="4531995" y="5554980"/>
            <a:ext cx="3456025" cy="396240"/>
          </a:xfrm>
          <a:prstGeom prst="rect">
            <a:avLst/>
          </a:prstGeom>
          <a:noFill/>
          <a:ln w="12700">
            <a:solidFill>
              <a:schemeClr val="tx1"/>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chemeClr val="tx1"/>
                </a:solidFill>
                <a:latin typeface="微软雅黑" panose="020B0503020204020204" pitchFamily="34" charset="-122"/>
                <a:ea typeface="微软雅黑" panose="020B0503020204020204" pitchFamily="34" charset="-122"/>
                <a:sym typeface="+mn-ea"/>
              </a:rPr>
              <a:t>1.劳动合同的规范性</a:t>
            </a:r>
            <a:endParaRPr lang="zh-CN" altLang="en-US">
              <a:solidFill>
                <a:schemeClr val="tx1"/>
              </a:solidFill>
              <a:latin typeface="微软雅黑" panose="020B0503020204020204" pitchFamily="34" charset="-122"/>
              <a:ea typeface="微软雅黑" panose="020B0503020204020204" pitchFamily="34" charset="-122"/>
              <a:sym typeface="+mn-ea"/>
            </a:endParaRPr>
          </a:p>
        </p:txBody>
      </p:sp>
      <p:sp>
        <p:nvSpPr>
          <p:cNvPr id="6" name="矩形 5"/>
          <p:cNvSpPr>
            <a:spLocks noChangeArrowheads="1"/>
          </p:cNvSpPr>
          <p:nvPr/>
        </p:nvSpPr>
        <p:spPr bwMode="auto">
          <a:xfrm>
            <a:off x="8145780" y="5554980"/>
            <a:ext cx="3744028" cy="396240"/>
          </a:xfrm>
          <a:prstGeom prst="rect">
            <a:avLst/>
          </a:prstGeom>
          <a:noFill/>
          <a:ln w="12700">
            <a:solidFill>
              <a:schemeClr val="tx1"/>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chemeClr val="tx1"/>
                </a:solidFill>
                <a:latin typeface="微软雅黑" panose="020B0503020204020204" pitchFamily="34" charset="-122"/>
                <a:ea typeface="微软雅黑" panose="020B0503020204020204" pitchFamily="34" charset="-122"/>
                <a:sym typeface="+mn-ea"/>
              </a:rPr>
              <a:t>2.劳动基准法的遵守情况</a:t>
            </a:r>
            <a:endParaRPr lang="zh-CN" altLang="en-US">
              <a:solidFill>
                <a:schemeClr val="tx1"/>
              </a:solidFill>
              <a:latin typeface="微软雅黑" panose="020B0503020204020204" pitchFamily="34" charset="-122"/>
              <a:ea typeface="微软雅黑" panose="020B0503020204020204" pitchFamily="34" charset="-122"/>
              <a:sym typeface="+mn-ea"/>
            </a:endParaRPr>
          </a:p>
        </p:txBody>
      </p:sp>
      <p:sp>
        <p:nvSpPr>
          <p:cNvPr id="7" name="矩形 6"/>
          <p:cNvSpPr>
            <a:spLocks noChangeArrowheads="1"/>
          </p:cNvSpPr>
          <p:nvPr/>
        </p:nvSpPr>
        <p:spPr bwMode="auto">
          <a:xfrm>
            <a:off x="4531995" y="6043295"/>
            <a:ext cx="3456025" cy="396240"/>
          </a:xfrm>
          <a:prstGeom prst="rect">
            <a:avLst/>
          </a:prstGeom>
          <a:noFill/>
          <a:ln w="12700">
            <a:solidFill>
              <a:schemeClr val="tx1"/>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chemeClr val="tx1"/>
                </a:solidFill>
                <a:latin typeface="微软雅黑" panose="020B0503020204020204" pitchFamily="34" charset="-122"/>
                <a:ea typeface="微软雅黑" panose="020B0503020204020204" pitchFamily="34" charset="-122"/>
                <a:sym typeface="+mn-ea"/>
              </a:rPr>
              <a:t>3.劳动关系协调机制的运行情况</a:t>
            </a:r>
            <a:endParaRPr lang="zh-CN" altLang="en-US">
              <a:solidFill>
                <a:schemeClr val="tx1"/>
              </a:solidFill>
              <a:latin typeface="微软雅黑" panose="020B0503020204020204" pitchFamily="34" charset="-122"/>
              <a:ea typeface="微软雅黑" panose="020B0503020204020204" pitchFamily="34" charset="-122"/>
              <a:sym typeface="+mn-ea"/>
            </a:endParaRPr>
          </a:p>
        </p:txBody>
      </p:sp>
      <p:sp>
        <p:nvSpPr>
          <p:cNvPr id="11" name="矩形 10"/>
          <p:cNvSpPr>
            <a:spLocks noChangeArrowheads="1"/>
          </p:cNvSpPr>
          <p:nvPr/>
        </p:nvSpPr>
        <p:spPr bwMode="auto">
          <a:xfrm>
            <a:off x="8145780" y="6043295"/>
            <a:ext cx="3744028" cy="396240"/>
          </a:xfrm>
          <a:prstGeom prst="rect">
            <a:avLst/>
          </a:prstGeom>
          <a:noFill/>
          <a:ln w="12700">
            <a:solidFill>
              <a:schemeClr val="tx1"/>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chemeClr val="tx1"/>
                </a:solidFill>
                <a:latin typeface="微软雅黑" panose="020B0503020204020204" pitchFamily="34" charset="-122"/>
                <a:ea typeface="微软雅黑" panose="020B0503020204020204" pitchFamily="34" charset="-122"/>
                <a:sym typeface="+mn-ea"/>
              </a:rPr>
              <a:t>4.职工职业技能和文化生活情况</a:t>
            </a:r>
            <a:endParaRPr lang="zh-CN" altLang="en-US">
              <a:solidFill>
                <a:schemeClr val="tx1"/>
              </a:solidFill>
              <a:latin typeface="微软雅黑" panose="020B0503020204020204" pitchFamily="34" charset="-122"/>
              <a:ea typeface="微软雅黑" panose="020B0503020204020204" pitchFamily="34" charset="-122"/>
              <a:sym typeface="+mn-ea"/>
            </a:endParaRPr>
          </a:p>
        </p:txBody>
      </p:sp>
      <p:sp>
        <p:nvSpPr>
          <p:cNvPr id="5" name="矩形 4"/>
          <p:cNvSpPr/>
          <p:nvPr userDrawn="1"/>
        </p:nvSpPr>
        <p:spPr>
          <a:xfrm>
            <a:off x="5750560" y="1700530"/>
            <a:ext cx="1534160" cy="504190"/>
          </a:xfrm>
          <a:prstGeom prst="rect">
            <a:avLst/>
          </a:prstGeom>
          <a:solidFill>
            <a:srgbClr val="9C393E"/>
          </a:solidFill>
          <a:ln>
            <a:noFill/>
          </a:ln>
          <a:effectLst>
            <a:outerShdw blurRad="50800" dist="38100" algn="l" rotWithShape="0">
              <a:schemeClr val="tx1">
                <a:alpha val="100000"/>
              </a:schemeClr>
            </a:outerShdw>
          </a:effectLst>
          <a:extLst>
            <a:ext uri="{909E8E84-426E-40DD-AFC4-6F175D3DCCD1}">
              <a14:hiddenFill xmlns:a14="http://schemas.microsoft.com/office/drawing/2010/main">
                <a:solidFill>
                  <a:srgbClr val="9C393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AB002Y</a:t>
            </a:r>
            <a:r>
              <a:rPr lang="zh-CN" altLang="en-US" sz="2000">
                <a:solidFill>
                  <a:srgbClr val="FFC000"/>
                </a:solidFill>
                <a:latin typeface="微软雅黑" panose="020B0503020204020204" pitchFamily="34" charset="-122"/>
                <a:ea typeface="微软雅黑" panose="020B0503020204020204" pitchFamily="34" charset="-122"/>
              </a:rPr>
              <a:t>    </a:t>
            </a:r>
            <a:endParaRPr lang="zh-CN" altLang="en-US" sz="2000">
              <a:solidFill>
                <a:srgbClr val="FFC000"/>
              </a:solidFill>
              <a:latin typeface="微软雅黑" panose="020B0503020204020204" pitchFamily="34" charset="-122"/>
              <a:ea typeface="微软雅黑" panose="020B0503020204020204" pitchFamily="34" charset="-122"/>
            </a:endParaRPr>
          </a:p>
        </p:txBody>
      </p:sp>
      <p:sp>
        <p:nvSpPr>
          <p:cNvPr id="19" name="矩形 18"/>
          <p:cNvSpPr>
            <a:spLocks noChangeArrowheads="1"/>
          </p:cNvSpPr>
          <p:nvPr/>
        </p:nvSpPr>
        <p:spPr bwMode="auto">
          <a:xfrm>
            <a:off x="8487410" y="1700530"/>
            <a:ext cx="3060023" cy="540004"/>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sz="2000" b="1">
                <a:solidFill>
                  <a:schemeClr val="tx2"/>
                </a:solidFill>
                <a:latin typeface="微软雅黑" panose="020B0503020204020204" pitchFamily="34" charset="-122"/>
                <a:ea typeface="微软雅黑" panose="020B0503020204020204" pitchFamily="34" charset="-122"/>
                <a:sym typeface="+mn-ea"/>
              </a:rPr>
              <a:t>和前页合并共具</a:t>
            </a:r>
            <a:r>
              <a:rPr lang="en-US" altLang="zh-CN" sz="2000" b="1">
                <a:solidFill>
                  <a:schemeClr val="tx2"/>
                </a:solidFill>
                <a:latin typeface="微软雅黑" panose="020B0503020204020204" pitchFamily="34" charset="-122"/>
                <a:ea typeface="微软雅黑" panose="020B0503020204020204" pitchFamily="34" charset="-122"/>
                <a:sym typeface="+mn-ea"/>
              </a:rPr>
              <a:t>7</a:t>
            </a:r>
            <a:r>
              <a:rPr lang="zh-CN" altLang="en-US" sz="2000" b="1">
                <a:solidFill>
                  <a:schemeClr val="tx2"/>
                </a:solidFill>
                <a:latin typeface="微软雅黑" panose="020B0503020204020204" pitchFamily="34" charset="-122"/>
                <a:ea typeface="微软雅黑" panose="020B0503020204020204" pitchFamily="34" charset="-122"/>
                <a:sym typeface="+mn-ea"/>
              </a:rPr>
              <a:t>分价值。</a:t>
            </a:r>
            <a:endParaRPr lang="zh-CN" altLang="en-US" sz="2000" b="1">
              <a:solidFill>
                <a:schemeClr val="tx2"/>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userDrawn="1"/>
        </p:nvSpPr>
        <p:spPr>
          <a:xfrm>
            <a:off x="-25400" y="1808480"/>
            <a:ext cx="6505575" cy="539750"/>
          </a:xfrm>
          <a:prstGeom prst="rect">
            <a:avLst/>
          </a:prstGeom>
          <a:solidFill>
            <a:schemeClr val="accent2"/>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000">
                <a:solidFill>
                  <a:schemeClr val="bg1"/>
                </a:solidFill>
                <a:latin typeface="微软雅黑" panose="020B0503020204020204" pitchFamily="34" charset="-122"/>
                <a:ea typeface="微软雅黑" panose="020B0503020204020204" pitchFamily="34" charset="-122"/>
              </a:rPr>
              <a:t>  </a:t>
            </a:r>
            <a:r>
              <a:rPr lang="zh-CN" altLang="en-US" sz="2000">
                <a:solidFill>
                  <a:schemeClr val="bg1"/>
                </a:solidFill>
                <a:latin typeface="微软雅黑" panose="020B0503020204020204" pitchFamily="34" charset="-122"/>
                <a:ea typeface="微软雅黑" panose="020B0503020204020204" pitchFamily="34" charset="-122"/>
              </a:rPr>
              <a:t>用人单位劳动标准实施情况评估的准备与组织      </a:t>
            </a:r>
            <a:r>
              <a:rPr lang="en-US" altLang="zh-CN" sz="2000">
                <a:solidFill>
                  <a:schemeClr val="bg1"/>
                </a:solidFill>
                <a:latin typeface="微软雅黑" panose="020B0503020204020204" pitchFamily="34" charset="-122"/>
                <a:ea typeface="微软雅黑" panose="020B0503020204020204" pitchFamily="34" charset="-122"/>
              </a:rPr>
              <a:t>P31</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8495" y="2454275"/>
            <a:ext cx="2721610" cy="50419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（一）组织评估小组</a:t>
            </a:r>
            <a:endParaRPr lang="zh-CN" sz="2000">
              <a:solidFill>
                <a:schemeClr val="bg1"/>
              </a:solidFill>
              <a:latin typeface="微软雅黑" panose="020B0503020204020204" pitchFamily="34" charset="-122"/>
              <a:ea typeface="微软雅黑" panose="020B0503020204020204" pitchFamily="34" charset="-122"/>
            </a:endParaRPr>
          </a:p>
        </p:txBody>
      </p:sp>
      <p:sp>
        <p:nvSpPr>
          <p:cNvPr id="4" name="矩形 3"/>
          <p:cNvSpPr/>
          <p:nvPr userDrawn="1"/>
        </p:nvSpPr>
        <p:spPr>
          <a:xfrm>
            <a:off x="658495" y="3105785"/>
            <a:ext cx="5474335" cy="504190"/>
          </a:xfrm>
          <a:prstGeom prst="rect">
            <a:avLst/>
          </a:prstGeom>
          <a:gradFill>
            <a:gsLst>
              <a:gs pos="0">
                <a:schemeClr val="accent2">
                  <a:lumMod val="40000"/>
                  <a:lumOff val="60000"/>
                </a:schemeClr>
              </a:gs>
              <a:gs pos="41000">
                <a:srgbClr val="C00000"/>
              </a:gs>
            </a:gsLst>
            <a:lin ang="12600000" scaled="0"/>
          </a:gra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（二）</a:t>
            </a:r>
            <a:r>
              <a:rPr lang="zh-CN" sz="2000">
                <a:solidFill>
                  <a:schemeClr val="bg1"/>
                </a:solidFill>
                <a:latin typeface="微软雅黑" panose="020B0503020204020204" pitchFamily="34" charset="-122"/>
                <a:ea typeface="微软雅黑" panose="020B0503020204020204" pitchFamily="34" charset="-122"/>
              </a:rPr>
              <a:t>用人单位劳动标准实施状况的</a:t>
            </a:r>
            <a:r>
              <a:rPr lang="zh-CN" sz="2000" b="1" u="sng">
                <a:solidFill>
                  <a:schemeClr val="bg1"/>
                </a:solidFill>
                <a:latin typeface="微软雅黑" panose="020B0503020204020204" pitchFamily="34" charset="-122"/>
                <a:ea typeface="微软雅黑" panose="020B0503020204020204" pitchFamily="34" charset="-122"/>
              </a:rPr>
              <a:t>评估程序</a:t>
            </a:r>
            <a:endParaRPr lang="zh-CN" sz="2000" b="1" u="sng">
              <a:solidFill>
                <a:schemeClr val="bg1"/>
              </a:solidFill>
              <a:latin typeface="微软雅黑" panose="020B0503020204020204" pitchFamily="34" charset="-122"/>
              <a:ea typeface="微软雅黑" panose="020B0503020204020204" pitchFamily="34" charset="-122"/>
            </a:endParaRPr>
          </a:p>
        </p:txBody>
      </p:sp>
      <p:sp>
        <p:nvSpPr>
          <p:cNvPr id="5" name="矩形 4"/>
          <p:cNvSpPr/>
          <p:nvPr userDrawn="1"/>
        </p:nvSpPr>
        <p:spPr>
          <a:xfrm>
            <a:off x="6133465" y="1176655"/>
            <a:ext cx="1534160"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技能要求</a:t>
            </a:r>
            <a:r>
              <a:rPr lang="zh-CN" altLang="en-US" sz="2000">
                <a:solidFill>
                  <a:srgbClr val="FFC000"/>
                </a:solidFill>
                <a:latin typeface="微软雅黑" panose="020B0503020204020204" pitchFamily="34" charset="-122"/>
                <a:ea typeface="微软雅黑" panose="020B0503020204020204" pitchFamily="34" charset="-122"/>
              </a:rPr>
              <a:t>     </a:t>
            </a:r>
            <a:endParaRPr lang="zh-CN" altLang="en-US" sz="2000">
              <a:solidFill>
                <a:srgbClr val="FFC000"/>
              </a:solidFill>
              <a:latin typeface="微软雅黑" panose="020B0503020204020204" pitchFamily="34" charset="-122"/>
              <a:ea typeface="微软雅黑" panose="020B0503020204020204" pitchFamily="34" charset="-122"/>
            </a:endParaRPr>
          </a:p>
        </p:txBody>
      </p:sp>
      <p:sp>
        <p:nvSpPr>
          <p:cNvPr id="3" name="矩形 2"/>
          <p:cNvSpPr/>
          <p:nvPr userDrawn="1"/>
        </p:nvSpPr>
        <p:spPr>
          <a:xfrm>
            <a:off x="-18415" y="1176655"/>
            <a:ext cx="573976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000">
                <a:solidFill>
                  <a:schemeClr val="bg1"/>
                </a:solidFill>
                <a:latin typeface="微软雅黑" panose="020B0503020204020204" pitchFamily="34" charset="-122"/>
                <a:ea typeface="微软雅黑" panose="020B0503020204020204" pitchFamily="34" charset="-122"/>
              </a:rPr>
              <a:t>第二单元   用人单位劳动标准实施效果评估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9" name="矩形 8"/>
          <p:cNvSpPr>
            <a:spLocks noChangeArrowheads="1"/>
          </p:cNvSpPr>
          <p:nvPr/>
        </p:nvSpPr>
        <p:spPr bwMode="auto">
          <a:xfrm>
            <a:off x="4460240" y="2454275"/>
            <a:ext cx="5000625" cy="576004"/>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solidFill>
                  <a:srgbClr val="C00000"/>
                </a:solidFill>
                <a:latin typeface="微软雅黑" panose="020B0503020204020204" pitchFamily="34" charset="-122"/>
                <a:ea typeface="微软雅黑" panose="020B0503020204020204" pitchFamily="34" charset="-122"/>
                <a:sym typeface="+mn-ea"/>
              </a:rPr>
              <a:t>对用人单位劳动标准实施情况进行评估，首先要</a:t>
            </a:r>
            <a:r>
              <a:rPr lang="zh-CN" b="1" u="sng">
                <a:solidFill>
                  <a:srgbClr val="C00000"/>
                </a:solidFill>
                <a:latin typeface="微软雅黑" panose="020B0503020204020204" pitchFamily="34" charset="-122"/>
                <a:ea typeface="微软雅黑" panose="020B0503020204020204" pitchFamily="34" charset="-122"/>
                <a:sym typeface="+mn-ea"/>
              </a:rPr>
              <a:t>组成评估小组确立评估人员</a:t>
            </a:r>
            <a:r>
              <a:rPr lang="zh-CN">
                <a:solidFill>
                  <a:srgbClr val="C00000"/>
                </a:solidFill>
                <a:latin typeface="微软雅黑" panose="020B0503020204020204" pitchFamily="34" charset="-122"/>
                <a:ea typeface="微软雅黑" panose="020B0503020204020204" pitchFamily="34" charset="-122"/>
                <a:sym typeface="+mn-ea"/>
              </a:rPr>
              <a:t>。</a:t>
            </a:r>
            <a:endParaRPr lang="zh-CN" altLang="en-US">
              <a:solidFill>
                <a:schemeClr val="tx2"/>
              </a:solidFill>
              <a:latin typeface="微软雅黑" panose="020B0503020204020204" pitchFamily="34" charset="-122"/>
              <a:ea typeface="微软雅黑" panose="020B0503020204020204" pitchFamily="34" charset="-122"/>
              <a:sym typeface="+mn-ea"/>
            </a:endParaRPr>
          </a:p>
        </p:txBody>
      </p:sp>
      <p:grpSp>
        <p:nvGrpSpPr>
          <p:cNvPr id="18" name="组合 17"/>
          <p:cNvGrpSpPr/>
          <p:nvPr/>
        </p:nvGrpSpPr>
        <p:grpSpPr>
          <a:xfrm>
            <a:off x="859790" y="3784600"/>
            <a:ext cx="2232016" cy="359410"/>
            <a:chOff x="1392" y="5960"/>
            <a:chExt cx="3969" cy="566"/>
          </a:xfrm>
        </p:grpSpPr>
        <p:sp>
          <p:nvSpPr>
            <p:cNvPr id="10" name="矩形 9"/>
            <p:cNvSpPr>
              <a:spLocks noChangeArrowheads="1"/>
            </p:cNvSpPr>
            <p:nvPr/>
          </p:nvSpPr>
          <p:spPr bwMode="auto">
            <a:xfrm>
              <a:off x="1959" y="5960"/>
              <a:ext cx="3402" cy="56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ltLang="zh-CN">
                  <a:solidFill>
                    <a:srgbClr val="C00000"/>
                  </a:solidFill>
                  <a:latin typeface="微软雅黑" panose="020B0503020204020204" pitchFamily="34" charset="-122"/>
                  <a:ea typeface="微软雅黑" panose="020B0503020204020204" pitchFamily="34" charset="-122"/>
                  <a:sym typeface="+mn-ea"/>
                </a:rPr>
                <a:t>1.</a:t>
              </a:r>
              <a:r>
                <a:rPr lang="zh-CN" altLang="en-US">
                  <a:solidFill>
                    <a:srgbClr val="C00000"/>
                  </a:solidFill>
                  <a:latin typeface="微软雅黑" panose="020B0503020204020204" pitchFamily="34" charset="-122"/>
                  <a:ea typeface="微软雅黑" panose="020B0503020204020204" pitchFamily="34" charset="-122"/>
                  <a:sym typeface="+mn-ea"/>
                </a:rPr>
                <a:t>明确评估事项</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cxnSp>
          <p:nvCxnSpPr>
            <p:cNvPr id="13" name="直接连接符 12"/>
            <p:cNvCxnSpPr/>
            <p:nvPr/>
          </p:nvCxnSpPr>
          <p:spPr bwMode="auto">
            <a:xfrm flipV="1">
              <a:off x="1392" y="6243"/>
              <a:ext cx="567" cy="0"/>
            </a:xfrm>
            <a:prstGeom prst="line">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cxnSp>
      </p:grpSp>
      <p:cxnSp>
        <p:nvCxnSpPr>
          <p:cNvPr id="25" name="直接连接符 24"/>
          <p:cNvCxnSpPr/>
          <p:nvPr/>
        </p:nvCxnSpPr>
        <p:spPr bwMode="auto">
          <a:xfrm flipH="1">
            <a:off x="859790" y="3681730"/>
            <a:ext cx="0" cy="2520019"/>
          </a:xfrm>
          <a:prstGeom prst="line">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cxnSp>
      <p:grpSp>
        <p:nvGrpSpPr>
          <p:cNvPr id="17" name="组合 16"/>
          <p:cNvGrpSpPr/>
          <p:nvPr/>
        </p:nvGrpSpPr>
        <p:grpSpPr>
          <a:xfrm>
            <a:off x="859790" y="4420235"/>
            <a:ext cx="2232016" cy="359410"/>
            <a:chOff x="1392" y="6706"/>
            <a:chExt cx="3969" cy="566"/>
          </a:xfrm>
        </p:grpSpPr>
        <p:sp>
          <p:nvSpPr>
            <p:cNvPr id="12" name="矩形 11"/>
            <p:cNvSpPr>
              <a:spLocks noChangeArrowheads="1"/>
            </p:cNvSpPr>
            <p:nvPr/>
          </p:nvSpPr>
          <p:spPr bwMode="auto">
            <a:xfrm>
              <a:off x="1959" y="6706"/>
              <a:ext cx="3402" cy="56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ltLang="zh-CN">
                  <a:solidFill>
                    <a:srgbClr val="C00000"/>
                  </a:solidFill>
                  <a:latin typeface="微软雅黑" panose="020B0503020204020204" pitchFamily="34" charset="-122"/>
                  <a:ea typeface="微软雅黑" panose="020B0503020204020204" pitchFamily="34" charset="-122"/>
                  <a:sym typeface="+mn-ea"/>
                </a:rPr>
                <a:t>2.</a:t>
              </a:r>
              <a:r>
                <a:rPr lang="zh-CN" altLang="en-US">
                  <a:solidFill>
                    <a:srgbClr val="C00000"/>
                  </a:solidFill>
                  <a:latin typeface="微软雅黑" panose="020B0503020204020204" pitchFamily="34" charset="-122"/>
                  <a:ea typeface="微软雅黑" panose="020B0503020204020204" pitchFamily="34" charset="-122"/>
                  <a:sym typeface="+mn-ea"/>
                </a:rPr>
                <a:t>制定评估方案</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cxnSp>
          <p:nvCxnSpPr>
            <p:cNvPr id="15" name="直接连接符 14"/>
            <p:cNvCxnSpPr/>
            <p:nvPr/>
          </p:nvCxnSpPr>
          <p:spPr bwMode="auto">
            <a:xfrm flipV="1">
              <a:off x="1392" y="6989"/>
              <a:ext cx="567" cy="0"/>
            </a:xfrm>
            <a:prstGeom prst="line">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cxnSp>
      </p:grpSp>
      <p:grpSp>
        <p:nvGrpSpPr>
          <p:cNvPr id="21" name="组合 20"/>
          <p:cNvGrpSpPr/>
          <p:nvPr/>
        </p:nvGrpSpPr>
        <p:grpSpPr>
          <a:xfrm>
            <a:off x="859790" y="5092802"/>
            <a:ext cx="2232016" cy="359410"/>
            <a:chOff x="1392" y="7561"/>
            <a:chExt cx="3969" cy="566"/>
          </a:xfrm>
        </p:grpSpPr>
        <p:sp>
          <p:nvSpPr>
            <p:cNvPr id="19" name="矩形 18"/>
            <p:cNvSpPr>
              <a:spLocks noChangeArrowheads="1"/>
            </p:cNvSpPr>
            <p:nvPr/>
          </p:nvSpPr>
          <p:spPr bwMode="auto">
            <a:xfrm>
              <a:off x="1959" y="7561"/>
              <a:ext cx="3402" cy="56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ltLang="zh-CN">
                  <a:solidFill>
                    <a:srgbClr val="C00000"/>
                  </a:solidFill>
                  <a:latin typeface="微软雅黑" panose="020B0503020204020204" pitchFamily="34" charset="-122"/>
                  <a:ea typeface="微软雅黑" panose="020B0503020204020204" pitchFamily="34" charset="-122"/>
                  <a:sym typeface="+mn-ea"/>
                </a:rPr>
                <a:t>3.</a:t>
              </a:r>
              <a:r>
                <a:rPr lang="zh-CN" altLang="en-US">
                  <a:solidFill>
                    <a:srgbClr val="C00000"/>
                  </a:solidFill>
                  <a:latin typeface="微软雅黑" panose="020B0503020204020204" pitchFamily="34" charset="-122"/>
                  <a:ea typeface="微软雅黑" panose="020B0503020204020204" pitchFamily="34" charset="-122"/>
                  <a:sym typeface="+mn-ea"/>
                </a:rPr>
                <a:t>现场调查</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cxnSp>
          <p:nvCxnSpPr>
            <p:cNvPr id="20" name="直接连接符 19"/>
            <p:cNvCxnSpPr/>
            <p:nvPr/>
          </p:nvCxnSpPr>
          <p:spPr bwMode="auto">
            <a:xfrm flipV="1">
              <a:off x="1392" y="7845"/>
              <a:ext cx="567" cy="0"/>
            </a:xfrm>
            <a:prstGeom prst="line">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cxnSp>
      </p:grpSp>
      <p:grpSp>
        <p:nvGrpSpPr>
          <p:cNvPr id="22" name="组合 21"/>
          <p:cNvGrpSpPr/>
          <p:nvPr/>
        </p:nvGrpSpPr>
        <p:grpSpPr>
          <a:xfrm>
            <a:off x="859790" y="5619750"/>
            <a:ext cx="2232016" cy="359410"/>
            <a:chOff x="1392" y="7561"/>
            <a:chExt cx="3969" cy="566"/>
          </a:xfrm>
        </p:grpSpPr>
        <p:sp>
          <p:nvSpPr>
            <p:cNvPr id="23" name="矩形 22"/>
            <p:cNvSpPr>
              <a:spLocks noChangeArrowheads="1"/>
            </p:cNvSpPr>
            <p:nvPr/>
          </p:nvSpPr>
          <p:spPr bwMode="auto">
            <a:xfrm>
              <a:off x="1959" y="7561"/>
              <a:ext cx="3402" cy="56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ltLang="zh-CN">
                  <a:solidFill>
                    <a:srgbClr val="C00000"/>
                  </a:solidFill>
                  <a:latin typeface="微软雅黑" panose="020B0503020204020204" pitchFamily="34" charset="-122"/>
                  <a:ea typeface="微软雅黑" panose="020B0503020204020204" pitchFamily="34" charset="-122"/>
                  <a:sym typeface="+mn-ea"/>
                </a:rPr>
                <a:t>4.</a:t>
              </a:r>
              <a:r>
                <a:rPr lang="zh-CN" altLang="en-US">
                  <a:solidFill>
                    <a:srgbClr val="C00000"/>
                  </a:solidFill>
                  <a:latin typeface="微软雅黑" panose="020B0503020204020204" pitchFamily="34" charset="-122"/>
                  <a:ea typeface="微软雅黑" panose="020B0503020204020204" pitchFamily="34" charset="-122"/>
                  <a:sym typeface="+mn-ea"/>
                </a:rPr>
                <a:t>收集评估资料</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cxnSp>
          <p:nvCxnSpPr>
            <p:cNvPr id="24" name="直接连接符 23"/>
            <p:cNvCxnSpPr/>
            <p:nvPr/>
          </p:nvCxnSpPr>
          <p:spPr bwMode="auto">
            <a:xfrm flipV="1">
              <a:off x="1392" y="7845"/>
              <a:ext cx="567" cy="0"/>
            </a:xfrm>
            <a:prstGeom prst="line">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cxnSp>
      </p:grpSp>
      <p:grpSp>
        <p:nvGrpSpPr>
          <p:cNvPr id="26" name="组合 25"/>
          <p:cNvGrpSpPr/>
          <p:nvPr/>
        </p:nvGrpSpPr>
        <p:grpSpPr>
          <a:xfrm>
            <a:off x="859790" y="6040120"/>
            <a:ext cx="2232016" cy="359410"/>
            <a:chOff x="1392" y="7561"/>
            <a:chExt cx="3969" cy="566"/>
          </a:xfrm>
        </p:grpSpPr>
        <p:sp>
          <p:nvSpPr>
            <p:cNvPr id="27" name="矩形 26"/>
            <p:cNvSpPr>
              <a:spLocks noChangeArrowheads="1"/>
            </p:cNvSpPr>
            <p:nvPr/>
          </p:nvSpPr>
          <p:spPr bwMode="auto">
            <a:xfrm>
              <a:off x="1959" y="7561"/>
              <a:ext cx="3402" cy="56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en-US" altLang="zh-CN">
                  <a:solidFill>
                    <a:srgbClr val="C00000"/>
                  </a:solidFill>
                  <a:latin typeface="微软雅黑" panose="020B0503020204020204" pitchFamily="34" charset="-122"/>
                  <a:ea typeface="微软雅黑" panose="020B0503020204020204" pitchFamily="34" charset="-122"/>
                  <a:sym typeface="+mn-ea"/>
                </a:rPr>
                <a:t>5.</a:t>
              </a:r>
              <a:r>
                <a:rPr lang="zh-CN" altLang="en-US">
                  <a:solidFill>
                    <a:srgbClr val="C00000"/>
                  </a:solidFill>
                  <a:latin typeface="微软雅黑" panose="020B0503020204020204" pitchFamily="34" charset="-122"/>
                  <a:ea typeface="微软雅黑" panose="020B0503020204020204" pitchFamily="34" charset="-122"/>
                  <a:sym typeface="+mn-ea"/>
                </a:rPr>
                <a:t>起草评估报告</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cxnSp>
          <p:nvCxnSpPr>
            <p:cNvPr id="28" name="直接连接符 27"/>
            <p:cNvCxnSpPr/>
            <p:nvPr/>
          </p:nvCxnSpPr>
          <p:spPr bwMode="auto">
            <a:xfrm flipV="1">
              <a:off x="1392" y="7845"/>
              <a:ext cx="567" cy="0"/>
            </a:xfrm>
            <a:prstGeom prst="line">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cxnSp>
      </p:grpSp>
      <p:cxnSp>
        <p:nvCxnSpPr>
          <p:cNvPr id="29" name="直接连接符 28"/>
          <p:cNvCxnSpPr/>
          <p:nvPr/>
        </p:nvCxnSpPr>
        <p:spPr bwMode="auto">
          <a:xfrm flipV="1">
            <a:off x="3380105" y="2706370"/>
            <a:ext cx="1080008" cy="0"/>
          </a:xfrm>
          <a:prstGeom prst="line">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cxnSp>
      <p:sp>
        <p:nvSpPr>
          <p:cNvPr id="30" name="矩形 29"/>
          <p:cNvSpPr>
            <a:spLocks noChangeArrowheads="1"/>
          </p:cNvSpPr>
          <p:nvPr/>
        </p:nvSpPr>
        <p:spPr bwMode="auto">
          <a:xfrm>
            <a:off x="3811905" y="3681730"/>
            <a:ext cx="7948930" cy="57594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solidFill>
                  <a:schemeClr val="tx2"/>
                </a:solidFill>
                <a:latin typeface="微软雅黑" panose="020B0503020204020204" pitchFamily="34" charset="-122"/>
                <a:ea typeface="微软雅黑" panose="020B0503020204020204" pitchFamily="34" charset="-122"/>
                <a:sym typeface="+mn-ea"/>
              </a:rPr>
              <a:t>一般包括人力资源规划、招聘与配置、培训与开发、薪酬管理、绩效管理、劳动安全卫生、劳动关系管理</a:t>
            </a:r>
            <a:r>
              <a:rPr lang="zh-CN" b="1" u="sng">
                <a:solidFill>
                  <a:schemeClr val="tx2"/>
                </a:solidFill>
                <a:latin typeface="微软雅黑" panose="020B0503020204020204" pitchFamily="34" charset="-122"/>
                <a:ea typeface="微软雅黑" panose="020B0503020204020204" pitchFamily="34" charset="-122"/>
                <a:sym typeface="+mn-ea"/>
              </a:rPr>
              <a:t>标准实施状况的评估</a:t>
            </a:r>
            <a:r>
              <a:rPr lang="zh-CN">
                <a:solidFill>
                  <a:schemeClr val="tx2"/>
                </a:solidFill>
                <a:latin typeface="微软雅黑" panose="020B0503020204020204" pitchFamily="34" charset="-122"/>
                <a:ea typeface="微软雅黑" panose="020B0503020204020204" pitchFamily="34" charset="-122"/>
                <a:sym typeface="+mn-ea"/>
              </a:rPr>
              <a:t>。可能全，可能某一。</a:t>
            </a:r>
            <a:endParaRPr lang="zh-CN" altLang="zh-CN">
              <a:solidFill>
                <a:schemeClr val="tx2"/>
              </a:solidFill>
              <a:latin typeface="微软雅黑" panose="020B0503020204020204" pitchFamily="34" charset="-122"/>
              <a:ea typeface="微软雅黑" panose="020B0503020204020204" pitchFamily="34" charset="-122"/>
              <a:sym typeface="+mn-ea"/>
            </a:endParaRPr>
          </a:p>
        </p:txBody>
      </p:sp>
      <p:cxnSp>
        <p:nvCxnSpPr>
          <p:cNvPr id="31" name="直接连接符 30"/>
          <p:cNvCxnSpPr/>
          <p:nvPr/>
        </p:nvCxnSpPr>
        <p:spPr bwMode="auto">
          <a:xfrm flipV="1">
            <a:off x="3091815" y="3964305"/>
            <a:ext cx="720005" cy="0"/>
          </a:xfrm>
          <a:prstGeom prst="line">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cxnSp>
      <p:cxnSp>
        <p:nvCxnSpPr>
          <p:cNvPr id="34" name="直接连接符 33"/>
          <p:cNvCxnSpPr/>
          <p:nvPr/>
        </p:nvCxnSpPr>
        <p:spPr bwMode="auto">
          <a:xfrm flipV="1">
            <a:off x="3091815" y="4599940"/>
            <a:ext cx="720005" cy="0"/>
          </a:xfrm>
          <a:prstGeom prst="line">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cxnSp>
      <p:sp>
        <p:nvSpPr>
          <p:cNvPr id="35" name="矩形 34"/>
          <p:cNvSpPr>
            <a:spLocks noChangeArrowheads="1"/>
          </p:cNvSpPr>
          <p:nvPr/>
        </p:nvSpPr>
        <p:spPr bwMode="auto">
          <a:xfrm>
            <a:off x="3810635" y="4312285"/>
            <a:ext cx="7948930" cy="57594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solidFill>
                  <a:srgbClr val="C00000"/>
                </a:solidFill>
                <a:latin typeface="微软雅黑" panose="020B0503020204020204" pitchFamily="34" charset="-122"/>
                <a:ea typeface="微软雅黑" panose="020B0503020204020204" pitchFamily="34" charset="-122"/>
                <a:sym typeface="+mn-ea"/>
              </a:rPr>
              <a:t>内容涵盖现场调查、收集评估资料、起草评估报告等评估业务实施全过程，通常包括评估的具体步骤、实施进度、人员安排和技术方案等内容。</a:t>
            </a:r>
            <a:endParaRPr lang="zh-CN" altLang="en-US">
              <a:solidFill>
                <a:schemeClr val="tx2"/>
              </a:solidFill>
              <a:latin typeface="微软雅黑" panose="020B0503020204020204" pitchFamily="34" charset="-122"/>
              <a:ea typeface="微软雅黑" panose="020B0503020204020204" pitchFamily="34" charset="-122"/>
              <a:sym typeface="+mn-ea"/>
            </a:endParaRPr>
          </a:p>
        </p:txBody>
      </p:sp>
      <p:cxnSp>
        <p:nvCxnSpPr>
          <p:cNvPr id="36" name="直接连接符 35"/>
          <p:cNvCxnSpPr/>
          <p:nvPr/>
        </p:nvCxnSpPr>
        <p:spPr bwMode="auto">
          <a:xfrm flipV="1">
            <a:off x="3091180" y="5272507"/>
            <a:ext cx="720005" cy="0"/>
          </a:xfrm>
          <a:prstGeom prst="line">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cxnSp>
      <p:sp>
        <p:nvSpPr>
          <p:cNvPr id="37" name="矩形 36"/>
          <p:cNvSpPr>
            <a:spLocks noChangeArrowheads="1"/>
          </p:cNvSpPr>
          <p:nvPr/>
        </p:nvSpPr>
        <p:spPr bwMode="auto">
          <a:xfrm>
            <a:off x="3810635" y="5056505"/>
            <a:ext cx="7948930" cy="432003"/>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solidFill>
                  <a:srgbClr val="C00000"/>
                </a:solidFill>
                <a:latin typeface="微软雅黑" panose="020B0503020204020204" pitchFamily="34" charset="-122"/>
                <a:ea typeface="微软雅黑" panose="020B0503020204020204" pitchFamily="34" charset="-122"/>
                <a:sym typeface="+mn-ea"/>
              </a:rPr>
              <a:t>通过询问、函证、核对、监盘、勘察、检查等方式进行调查。</a:t>
            </a:r>
            <a:endParaRPr lang="zh-CN" altLang="en-US">
              <a:solidFill>
                <a:schemeClr val="tx2"/>
              </a:solidFill>
              <a:latin typeface="微软雅黑" panose="020B0503020204020204" pitchFamily="34" charset="-122"/>
              <a:ea typeface="微软雅黑" panose="020B0503020204020204" pitchFamily="34" charset="-122"/>
              <a:sym typeface="+mn-ea"/>
            </a:endParaRPr>
          </a:p>
        </p:txBody>
      </p:sp>
      <p:cxnSp>
        <p:nvCxnSpPr>
          <p:cNvPr id="38" name="直接连接符 37"/>
          <p:cNvCxnSpPr/>
          <p:nvPr/>
        </p:nvCxnSpPr>
        <p:spPr bwMode="auto">
          <a:xfrm flipV="1">
            <a:off x="3091815" y="5800192"/>
            <a:ext cx="720005" cy="0"/>
          </a:xfrm>
          <a:prstGeom prst="line">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cxnSp>
      <p:sp>
        <p:nvSpPr>
          <p:cNvPr id="39" name="矩形 38"/>
          <p:cNvSpPr>
            <a:spLocks noChangeArrowheads="1"/>
          </p:cNvSpPr>
          <p:nvPr/>
        </p:nvSpPr>
        <p:spPr bwMode="auto">
          <a:xfrm>
            <a:off x="3811270" y="5584190"/>
            <a:ext cx="7948930" cy="576004"/>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solidFill>
                  <a:srgbClr val="C00000"/>
                </a:solidFill>
                <a:latin typeface="微软雅黑" panose="020B0503020204020204" pitchFamily="34" charset="-122"/>
                <a:ea typeface="微软雅黑" panose="020B0503020204020204" pitchFamily="34" charset="-122"/>
                <a:sym typeface="+mn-ea"/>
              </a:rPr>
              <a:t>评估资料包括查询记录、询价记录、检查记录、行业资讯、分析资料、鉴定报告、专业报告及政府文件形式。</a:t>
            </a:r>
            <a:endParaRPr lang="zh-CN" altLang="en-US">
              <a:solidFill>
                <a:schemeClr val="tx2"/>
              </a:solidFill>
              <a:latin typeface="微软雅黑" panose="020B0503020204020204" pitchFamily="34" charset="-122"/>
              <a:ea typeface="微软雅黑" panose="020B0503020204020204" pitchFamily="34" charset="-122"/>
              <a:sym typeface="+mn-ea"/>
            </a:endParaRPr>
          </a:p>
        </p:txBody>
      </p:sp>
      <p:sp>
        <p:nvSpPr>
          <p:cNvPr id="40" name="矩形 39"/>
          <p:cNvSpPr/>
          <p:nvPr userDrawn="1"/>
        </p:nvSpPr>
        <p:spPr>
          <a:xfrm>
            <a:off x="6768465" y="1826260"/>
            <a:ext cx="1368010" cy="50419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400" b="1" dirty="0">
                <a:solidFill>
                  <a:srgbClr val="FFC000"/>
                </a:solidFill>
                <a:effectLst>
                  <a:outerShdw blurRad="50800" dist="38100" dir="2700000" algn="tl" rotWithShape="0">
                    <a:prstClr val="black">
                      <a:alpha val="100000"/>
                    </a:prstClr>
                  </a:outerShdw>
                </a:effectLst>
                <a:latin typeface="微软雅黑" panose="020B0503020204020204" pitchFamily="34" charset="-122"/>
                <a:ea typeface="微软雅黑" panose="020B0503020204020204" pitchFamily="34" charset="-122"/>
              </a:rPr>
              <a:t>A006X</a:t>
            </a:r>
            <a:r>
              <a:rPr lang="zh-CN" altLang="en-US" sz="2000">
                <a:solidFill>
                  <a:srgbClr val="FFC000"/>
                </a:solidFill>
                <a:effectLst>
                  <a:outerShdw blurRad="50800" dist="38100" dir="2700000" algn="tl" rotWithShape="0">
                    <a:prstClr val="black">
                      <a:alpha val="100000"/>
                    </a:prstClr>
                  </a:outerShdw>
                </a:effectLst>
                <a:latin typeface="微软雅黑" panose="020B0503020204020204" pitchFamily="34" charset="-122"/>
                <a:ea typeface="微软雅黑" panose="020B0503020204020204" pitchFamily="34" charset="-122"/>
              </a:rPr>
              <a:t>    </a:t>
            </a:r>
            <a:endParaRPr lang="zh-CN" altLang="en-US" sz="2000">
              <a:solidFill>
                <a:srgbClr val="FFC000"/>
              </a:solidFill>
              <a:effectLst>
                <a:outerShdw blurRad="50800" dist="38100" dir="2700000" algn="tl" rotWithShape="0">
                  <a:prstClr val="black">
                    <a:alpha val="100000"/>
                  </a:prstClr>
                </a:outerShdw>
              </a:effectLst>
              <a:latin typeface="微软雅黑" panose="020B0503020204020204" pitchFamily="34" charset="-122"/>
              <a:ea typeface="微软雅黑" panose="020B0503020204020204" pitchFamily="34" charset="-122"/>
            </a:endParaRPr>
          </a:p>
        </p:txBody>
      </p:sp>
      <p:sp>
        <p:nvSpPr>
          <p:cNvPr id="6" name="矩形 5"/>
          <p:cNvSpPr/>
          <p:nvPr userDrawn="1"/>
        </p:nvSpPr>
        <p:spPr>
          <a:xfrm>
            <a:off x="8761730" y="503555"/>
            <a:ext cx="504004" cy="504190"/>
          </a:xfrm>
          <a:prstGeom prst="rect">
            <a:avLst/>
          </a:prstGeom>
          <a:noFill/>
          <a:ln>
            <a:noFill/>
          </a:ln>
          <a:effectLst>
            <a:outerShdw blurRad="50800" dist="38100" algn="l" rotWithShape="0">
              <a:schemeClr val="tx1">
                <a:alpha val="100000"/>
              </a:schemeClr>
            </a:outerShdw>
          </a:effectLst>
          <a:extLst>
            <a:ext uri="{909E8E84-426E-40DD-AFC4-6F175D3DCCD1}">
              <a14:hiddenFill xmlns:a14="http://schemas.microsoft.com/office/drawing/2010/main">
                <a:solidFill>
                  <a:srgbClr val="9C393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400" b="1" dirty="0">
                <a:solidFill>
                  <a:srgbClr val="FFC000"/>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T</a:t>
            </a:r>
            <a:endParaRPr lang="en-US" sz="2000">
              <a:solidFill>
                <a:srgbClr val="FFC00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userDrawn="1"/>
        </p:nvSpPr>
        <p:spPr>
          <a:xfrm>
            <a:off x="-18415" y="1176655"/>
            <a:ext cx="811339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000" b="1">
                <a:solidFill>
                  <a:schemeClr val="bg1"/>
                </a:solidFill>
                <a:latin typeface="微软雅黑" panose="020B0503020204020204" pitchFamily="34" charset="-122"/>
                <a:ea typeface="微软雅黑" panose="020B0503020204020204" pitchFamily="34" charset="-122"/>
              </a:rPr>
              <a:t>猜谜语，易建联（受规则限制本课件删去所有的图片和连接）          </a:t>
            </a:r>
            <a:endParaRPr lang="en-US" altLang="zh-CN" sz="2000" b="1">
              <a:solidFill>
                <a:schemeClr val="bg1"/>
              </a:solidFill>
              <a:latin typeface="微软雅黑" panose="020B0503020204020204" pitchFamily="34" charset="-122"/>
              <a:ea typeface="微软雅黑" panose="020B0503020204020204" pitchFamily="34" charset="-122"/>
            </a:endParaRPr>
          </a:p>
        </p:txBody>
      </p:sp>
      <p:cxnSp>
        <p:nvCxnSpPr>
          <p:cNvPr id="25" name="直接连接符 24"/>
          <p:cNvCxnSpPr/>
          <p:nvPr/>
        </p:nvCxnSpPr>
        <p:spPr bwMode="auto">
          <a:xfrm flipH="1">
            <a:off x="662305" y="1703705"/>
            <a:ext cx="0" cy="2520019"/>
          </a:xfrm>
          <a:prstGeom prst="line">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cxnSp>
      <p:grpSp>
        <p:nvGrpSpPr>
          <p:cNvPr id="17" name="组合 16"/>
          <p:cNvGrpSpPr/>
          <p:nvPr/>
        </p:nvGrpSpPr>
        <p:grpSpPr>
          <a:xfrm>
            <a:off x="662305" y="2270125"/>
            <a:ext cx="2232016" cy="359410"/>
            <a:chOff x="1392" y="6706"/>
            <a:chExt cx="3969" cy="566"/>
          </a:xfrm>
        </p:grpSpPr>
        <p:sp>
          <p:nvSpPr>
            <p:cNvPr id="12" name="矩形 11"/>
            <p:cNvSpPr>
              <a:spLocks noChangeArrowheads="1"/>
            </p:cNvSpPr>
            <p:nvPr/>
          </p:nvSpPr>
          <p:spPr bwMode="auto">
            <a:xfrm>
              <a:off x="1959" y="6706"/>
              <a:ext cx="3402" cy="56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ltLang="en-US">
                  <a:solidFill>
                    <a:srgbClr val="C00000"/>
                  </a:solidFill>
                  <a:latin typeface="微软雅黑" panose="020B0503020204020204" pitchFamily="34" charset="-122"/>
                  <a:ea typeface="微软雅黑" panose="020B0503020204020204" pitchFamily="34" charset="-122"/>
                  <a:sym typeface="+mn-ea"/>
                </a:rPr>
                <a:t>最常用的</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cxnSp>
          <p:nvCxnSpPr>
            <p:cNvPr id="15" name="直接连接符 14"/>
            <p:cNvCxnSpPr/>
            <p:nvPr/>
          </p:nvCxnSpPr>
          <p:spPr bwMode="auto">
            <a:xfrm flipV="1">
              <a:off x="1392" y="6989"/>
              <a:ext cx="567" cy="0"/>
            </a:xfrm>
            <a:prstGeom prst="line">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cxnSp>
      </p:grpSp>
      <p:grpSp>
        <p:nvGrpSpPr>
          <p:cNvPr id="21" name="组合 20"/>
          <p:cNvGrpSpPr/>
          <p:nvPr/>
        </p:nvGrpSpPr>
        <p:grpSpPr>
          <a:xfrm>
            <a:off x="662305" y="3157957"/>
            <a:ext cx="2232016" cy="359410"/>
            <a:chOff x="1392" y="7561"/>
            <a:chExt cx="3969" cy="566"/>
          </a:xfrm>
        </p:grpSpPr>
        <p:sp>
          <p:nvSpPr>
            <p:cNvPr id="19" name="矩形 18"/>
            <p:cNvSpPr>
              <a:spLocks noChangeArrowheads="1"/>
            </p:cNvSpPr>
            <p:nvPr/>
          </p:nvSpPr>
          <p:spPr bwMode="auto">
            <a:xfrm>
              <a:off x="1959" y="7561"/>
              <a:ext cx="3402" cy="56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solidFill>
                    <a:srgbClr val="C00000"/>
                  </a:solidFill>
                  <a:latin typeface="微软雅黑" panose="020B0503020204020204" pitchFamily="34" charset="-122"/>
                  <a:ea typeface="微软雅黑" panose="020B0503020204020204" pitchFamily="34" charset="-122"/>
                  <a:sym typeface="+mn-ea"/>
                </a:rPr>
                <a:t>南极的呆萌鸟</a:t>
              </a:r>
              <a:endParaRPr lang="zh-CN">
                <a:solidFill>
                  <a:srgbClr val="C00000"/>
                </a:solidFill>
                <a:latin typeface="微软雅黑" panose="020B0503020204020204" pitchFamily="34" charset="-122"/>
                <a:ea typeface="微软雅黑" panose="020B0503020204020204" pitchFamily="34" charset="-122"/>
                <a:sym typeface="+mn-ea"/>
              </a:endParaRPr>
            </a:p>
          </p:txBody>
        </p:sp>
        <p:cxnSp>
          <p:nvCxnSpPr>
            <p:cNvPr id="20" name="直接连接符 19"/>
            <p:cNvCxnSpPr/>
            <p:nvPr/>
          </p:nvCxnSpPr>
          <p:spPr bwMode="auto">
            <a:xfrm flipV="1">
              <a:off x="1392" y="7845"/>
              <a:ext cx="567" cy="0"/>
            </a:xfrm>
            <a:prstGeom prst="line">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cxnSp>
      </p:grpSp>
      <p:grpSp>
        <p:nvGrpSpPr>
          <p:cNvPr id="22" name="组合 21"/>
          <p:cNvGrpSpPr/>
          <p:nvPr/>
        </p:nvGrpSpPr>
        <p:grpSpPr>
          <a:xfrm>
            <a:off x="662305" y="4043680"/>
            <a:ext cx="2232016" cy="359410"/>
            <a:chOff x="1392" y="7561"/>
            <a:chExt cx="3969" cy="566"/>
          </a:xfrm>
        </p:grpSpPr>
        <p:sp>
          <p:nvSpPr>
            <p:cNvPr id="23" name="矩形 22"/>
            <p:cNvSpPr>
              <a:spLocks noChangeArrowheads="1"/>
            </p:cNvSpPr>
            <p:nvPr/>
          </p:nvSpPr>
          <p:spPr bwMode="auto">
            <a:xfrm>
              <a:off x="1959" y="7561"/>
              <a:ext cx="3402" cy="567"/>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solidFill>
                    <a:srgbClr val="C00000"/>
                  </a:solidFill>
                  <a:latin typeface="微软雅黑" panose="020B0503020204020204" pitchFamily="34" charset="-122"/>
                  <a:ea typeface="微软雅黑" panose="020B0503020204020204" pitchFamily="34" charset="-122"/>
                  <a:sym typeface="+mn-ea"/>
                </a:rPr>
                <a:t>公益授课</a:t>
              </a:r>
              <a:endParaRPr lang="zh-CN">
                <a:solidFill>
                  <a:srgbClr val="C00000"/>
                </a:solidFill>
                <a:latin typeface="微软雅黑" panose="020B0503020204020204" pitchFamily="34" charset="-122"/>
                <a:ea typeface="微软雅黑" panose="020B0503020204020204" pitchFamily="34" charset="-122"/>
                <a:sym typeface="+mn-ea"/>
              </a:endParaRPr>
            </a:p>
          </p:txBody>
        </p:sp>
        <p:cxnSp>
          <p:nvCxnSpPr>
            <p:cNvPr id="24" name="直接连接符 23"/>
            <p:cNvCxnSpPr/>
            <p:nvPr/>
          </p:nvCxnSpPr>
          <p:spPr bwMode="auto">
            <a:xfrm flipV="1">
              <a:off x="1392" y="7845"/>
              <a:ext cx="567" cy="0"/>
            </a:xfrm>
            <a:prstGeom prst="line">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cxnSp>
      </p:grpSp>
      <p:cxnSp>
        <p:nvCxnSpPr>
          <p:cNvPr id="34" name="直接连接符 33"/>
          <p:cNvCxnSpPr/>
          <p:nvPr/>
        </p:nvCxnSpPr>
        <p:spPr bwMode="auto">
          <a:xfrm flipV="1">
            <a:off x="2894330" y="2449830"/>
            <a:ext cx="720005" cy="0"/>
          </a:xfrm>
          <a:prstGeom prst="line">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cxnSp>
      <p:sp>
        <p:nvSpPr>
          <p:cNvPr id="35" name="矩形 34"/>
          <p:cNvSpPr>
            <a:spLocks noChangeArrowheads="1"/>
          </p:cNvSpPr>
          <p:nvPr/>
        </p:nvSpPr>
        <p:spPr bwMode="auto">
          <a:xfrm>
            <a:off x="3613150" y="2162175"/>
            <a:ext cx="7948930" cy="57594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solidFill>
                  <a:srgbClr val="C00000"/>
                </a:solidFill>
                <a:latin typeface="微软雅黑" panose="020B0503020204020204" pitchFamily="34" charset="-122"/>
                <a:ea typeface="微软雅黑" panose="020B0503020204020204" pitchFamily="34" charset="-122"/>
                <a:sym typeface="+mn-ea"/>
              </a:rPr>
              <a:t>名字的汉语拼音头文字，（</a:t>
            </a:r>
            <a:r>
              <a:rPr lang="zh-CN" altLang="en-US">
                <a:solidFill>
                  <a:srgbClr val="C00000"/>
                </a:solidFill>
                <a:latin typeface="微软雅黑" panose="020B0503020204020204" pitchFamily="34" charset="-122"/>
                <a:ea typeface="微软雅黑" panose="020B0503020204020204" pitchFamily="34" charset="-122"/>
                <a:sym typeface="+mn-ea"/>
              </a:rPr>
              <a:t>三位，大写）</a:t>
            </a:r>
            <a:r>
              <a:rPr lang="en-US" altLang="zh-CN">
                <a:solidFill>
                  <a:srgbClr val="C00000"/>
                </a:solidFill>
                <a:latin typeface="微软雅黑" panose="020B0503020204020204" pitchFamily="34" charset="-122"/>
                <a:ea typeface="微软雅黑" panose="020B0503020204020204" pitchFamily="34" charset="-122"/>
                <a:sym typeface="+mn-ea"/>
              </a:rPr>
              <a:t>+</a:t>
            </a:r>
            <a:r>
              <a:rPr lang="zh-CN" altLang="en-US">
                <a:solidFill>
                  <a:srgbClr val="C00000"/>
                </a:solidFill>
                <a:latin typeface="微软雅黑" panose="020B0503020204020204" pitchFamily="34" charset="-122"/>
                <a:ea typeface="微软雅黑" panose="020B0503020204020204" pitchFamily="34" charset="-122"/>
                <a:sym typeface="+mn-ea"/>
              </a:rPr>
              <a:t>东莞的区号</a:t>
            </a:r>
            <a:endParaRPr lang="zh-CN" altLang="en-US">
              <a:solidFill>
                <a:srgbClr val="C00000"/>
              </a:solidFill>
              <a:latin typeface="微软雅黑" panose="020B0503020204020204" pitchFamily="34" charset="-122"/>
              <a:ea typeface="微软雅黑" panose="020B0503020204020204" pitchFamily="34" charset="-122"/>
              <a:sym typeface="+mn-ea"/>
            </a:endParaRPr>
          </a:p>
        </p:txBody>
      </p:sp>
      <p:cxnSp>
        <p:nvCxnSpPr>
          <p:cNvPr id="36" name="直接连接符 35"/>
          <p:cNvCxnSpPr/>
          <p:nvPr/>
        </p:nvCxnSpPr>
        <p:spPr bwMode="auto">
          <a:xfrm flipV="1">
            <a:off x="2893695" y="3337662"/>
            <a:ext cx="720005" cy="0"/>
          </a:xfrm>
          <a:prstGeom prst="line">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cxnSp>
      <p:sp>
        <p:nvSpPr>
          <p:cNvPr id="37" name="矩形 36"/>
          <p:cNvSpPr>
            <a:spLocks noChangeArrowheads="1"/>
          </p:cNvSpPr>
          <p:nvPr/>
        </p:nvSpPr>
        <p:spPr bwMode="auto">
          <a:xfrm>
            <a:off x="3613150" y="3121660"/>
            <a:ext cx="7948930" cy="432003"/>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solidFill>
                  <a:srgbClr val="C00000"/>
                </a:solidFill>
                <a:latin typeface="微软雅黑" panose="020B0503020204020204" pitchFamily="34" charset="-122"/>
                <a:ea typeface="微软雅黑" panose="020B0503020204020204" pitchFamily="34" charset="-122"/>
                <a:sym typeface="+mn-ea"/>
              </a:rPr>
              <a:t>要我爱我吃肉我去不要</a:t>
            </a:r>
            <a:endParaRPr lang="zh-CN" altLang="en-US">
              <a:solidFill>
                <a:schemeClr val="tx2"/>
              </a:solidFill>
              <a:latin typeface="微软雅黑" panose="020B0503020204020204" pitchFamily="34" charset="-122"/>
              <a:ea typeface="微软雅黑" panose="020B0503020204020204" pitchFamily="34" charset="-122"/>
              <a:sym typeface="+mn-ea"/>
            </a:endParaRPr>
          </a:p>
        </p:txBody>
      </p:sp>
      <p:cxnSp>
        <p:nvCxnSpPr>
          <p:cNvPr id="38" name="直接连接符 37"/>
          <p:cNvCxnSpPr/>
          <p:nvPr/>
        </p:nvCxnSpPr>
        <p:spPr bwMode="auto">
          <a:xfrm flipV="1">
            <a:off x="2894330" y="4224122"/>
            <a:ext cx="720005" cy="0"/>
          </a:xfrm>
          <a:prstGeom prst="line">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cxnSp>
      <p:sp>
        <p:nvSpPr>
          <p:cNvPr id="39" name="矩形 38"/>
          <p:cNvSpPr>
            <a:spLocks noChangeArrowheads="1"/>
          </p:cNvSpPr>
          <p:nvPr/>
        </p:nvSpPr>
        <p:spPr bwMode="auto">
          <a:xfrm>
            <a:off x="3614420" y="3935730"/>
            <a:ext cx="7948930" cy="576004"/>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r>
              <a:rPr lang="zh-CN">
                <a:solidFill>
                  <a:srgbClr val="C00000"/>
                </a:solidFill>
                <a:latin typeface="微软雅黑" panose="020B0503020204020204" pitchFamily="34" charset="-122"/>
                <a:ea typeface="微软雅黑" panose="020B0503020204020204" pitchFamily="34" charset="-122"/>
                <a:sym typeface="+mn-ea"/>
              </a:rPr>
              <a:t>地点：中国最大的山（四个字）；人名：仗剑天涯</a:t>
            </a:r>
            <a:r>
              <a:rPr lang="en-US" altLang="zh-CN">
                <a:solidFill>
                  <a:srgbClr val="C00000"/>
                </a:solidFill>
                <a:latin typeface="微软雅黑" panose="020B0503020204020204" pitchFamily="34" charset="-122"/>
                <a:ea typeface="微软雅黑" panose="020B0503020204020204" pitchFamily="34" charset="-122"/>
                <a:sym typeface="+mn-ea"/>
              </a:rPr>
              <a:t>HR</a:t>
            </a:r>
            <a:endParaRPr lang="en-US" altLang="zh-CN">
              <a:solidFill>
                <a:srgbClr val="C00000"/>
              </a:solidFill>
              <a:latin typeface="微软雅黑" panose="020B0503020204020204" pitchFamily="34" charset="-122"/>
              <a:ea typeface="微软雅黑" panose="020B0503020204020204" pitchFamily="34" charset="-122"/>
              <a:sym typeface="+mn-ea"/>
            </a:endParaRPr>
          </a:p>
        </p:txBody>
      </p:sp>
      <p:sp>
        <p:nvSpPr>
          <p:cNvPr id="7" name="矩形 6"/>
          <p:cNvSpPr/>
          <p:nvPr userDrawn="1"/>
        </p:nvSpPr>
        <p:spPr>
          <a:xfrm>
            <a:off x="2181860" y="5312410"/>
            <a:ext cx="3357245"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000" b="1">
                <a:solidFill>
                  <a:schemeClr val="bg1"/>
                </a:solidFill>
                <a:latin typeface="微软雅黑" panose="020B0503020204020204" pitchFamily="34" charset="-122"/>
                <a:ea typeface="微软雅黑" panose="020B0503020204020204" pitchFamily="34" charset="-122"/>
              </a:rPr>
              <a:t>谢谢您的关注！          </a:t>
            </a:r>
            <a:endParaRPr lang="en-US" altLang="zh-CN" sz="2000" b="1">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2"/>
          <p:cNvSpPr txBox="1"/>
          <p:nvPr/>
        </p:nvSpPr>
        <p:spPr>
          <a:xfrm>
            <a:off x="1113155" y="1124585"/>
            <a:ext cx="3600026" cy="1080008"/>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en-US" b="1" dirty="0">
                <a:solidFill>
                  <a:srgbClr val="FF0000"/>
                </a:solidFill>
                <a:latin typeface="黑体" panose="02010609060101010101" pitchFamily="49" charset="-122"/>
                <a:ea typeface="黑体" panose="02010609060101010101" pitchFamily="49" charset="-122"/>
              </a:rPr>
              <a:t>章节</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1" name="副标题 2"/>
          <p:cNvSpPr txBox="1"/>
          <p:nvPr/>
        </p:nvSpPr>
        <p:spPr>
          <a:xfrm>
            <a:off x="1113155" y="2204720"/>
            <a:ext cx="3600026"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基础知识</a:t>
            </a:r>
            <a:endParaRPr lang="zh-CN" altLang="zh-CN" b="1" dirty="0">
              <a:latin typeface="黑体" panose="02010609060101010101" pitchFamily="49" charset="-122"/>
              <a:ea typeface="黑体" panose="02010609060101010101" pitchFamily="49" charset="-122"/>
            </a:endParaRPr>
          </a:p>
        </p:txBody>
      </p:sp>
      <p:sp>
        <p:nvSpPr>
          <p:cNvPr id="12" name="副标题 2"/>
          <p:cNvSpPr txBox="1"/>
          <p:nvPr/>
        </p:nvSpPr>
        <p:spPr>
          <a:xfrm>
            <a:off x="1113155" y="2672076"/>
            <a:ext cx="3600026"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职业道德</a:t>
            </a:r>
            <a:endParaRPr lang="zh-CN" altLang="zh-CN" b="1" dirty="0">
              <a:latin typeface="黑体" panose="02010609060101010101" pitchFamily="49" charset="-122"/>
              <a:ea typeface="黑体" panose="02010609060101010101" pitchFamily="49" charset="-122"/>
            </a:endParaRPr>
          </a:p>
        </p:txBody>
      </p:sp>
      <p:sp>
        <p:nvSpPr>
          <p:cNvPr id="14" name="副标题 2"/>
          <p:cNvSpPr txBox="1"/>
          <p:nvPr/>
        </p:nvSpPr>
        <p:spPr>
          <a:xfrm>
            <a:off x="1113155" y="3140710"/>
            <a:ext cx="3600026"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劳动标准实施管理</a:t>
            </a:r>
            <a:endParaRPr lang="zh-CN" altLang="zh-CN" b="1" dirty="0">
              <a:latin typeface="黑体" panose="02010609060101010101" pitchFamily="49" charset="-122"/>
              <a:ea typeface="黑体" panose="02010609060101010101" pitchFamily="49" charset="-122"/>
            </a:endParaRPr>
          </a:p>
        </p:txBody>
      </p:sp>
      <p:sp>
        <p:nvSpPr>
          <p:cNvPr id="17" name="副标题 2"/>
          <p:cNvSpPr txBox="1"/>
          <p:nvPr/>
        </p:nvSpPr>
        <p:spPr>
          <a:xfrm>
            <a:off x="1113155" y="3608705"/>
            <a:ext cx="3600026"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劳动合同管理</a:t>
            </a:r>
            <a:endParaRPr lang="zh-CN" altLang="zh-CN" b="1" dirty="0">
              <a:latin typeface="黑体" panose="02010609060101010101" pitchFamily="49" charset="-122"/>
              <a:ea typeface="黑体" panose="02010609060101010101" pitchFamily="49" charset="-122"/>
            </a:endParaRPr>
          </a:p>
        </p:txBody>
      </p:sp>
      <p:sp>
        <p:nvSpPr>
          <p:cNvPr id="46" name="TextBox 3"/>
          <p:cNvSpPr txBox="1"/>
          <p:nvPr userDrawn="1"/>
        </p:nvSpPr>
        <p:spPr>
          <a:xfrm>
            <a:off x="829310" y="404495"/>
            <a:ext cx="2022475" cy="521970"/>
          </a:xfrm>
          <a:prstGeom prst="rect">
            <a:avLst/>
          </a:prstGeom>
          <a:noFill/>
        </p:spPr>
        <p:txBody>
          <a:bodyPr wrap="square">
            <a:spAutoFit/>
          </a:bodyPr>
          <a:lstStyle/>
          <a:p>
            <a:pPr algn="l">
              <a:defRPr/>
            </a:pPr>
            <a:r>
              <a:rPr lang="zh-CN" altLang="en-US" sz="2800" b="1" dirty="0" smtClean="0">
                <a:solidFill>
                  <a:srgbClr val="666666"/>
                </a:solidFill>
                <a:latin typeface="微软雅黑" panose="020B0503020204020204" pitchFamily="34" charset="-122"/>
                <a:ea typeface="微软雅黑" panose="020B0503020204020204" pitchFamily="34" charset="-122"/>
              </a:rPr>
              <a:t>题型分析</a:t>
            </a:r>
            <a:endParaRPr lang="zh-CN" altLang="en-US" sz="2800" b="1" dirty="0">
              <a:solidFill>
                <a:srgbClr val="666666"/>
              </a:solidFill>
              <a:latin typeface="微软雅黑" panose="020B0503020204020204" pitchFamily="34" charset="-122"/>
              <a:ea typeface="微软雅黑" panose="020B0503020204020204" pitchFamily="34" charset="-122"/>
            </a:endParaRPr>
          </a:p>
        </p:txBody>
      </p:sp>
      <p:sp>
        <p:nvSpPr>
          <p:cNvPr id="47" name="副标题 2"/>
          <p:cNvSpPr txBox="1"/>
          <p:nvPr/>
        </p:nvSpPr>
        <p:spPr>
          <a:xfrm>
            <a:off x="4712970" y="1125855"/>
            <a:ext cx="2160016"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solidFill>
                  <a:srgbClr val="FF0000"/>
                </a:solidFill>
                <a:latin typeface="黑体" panose="02010609060101010101" pitchFamily="49" charset="-122"/>
                <a:ea typeface="黑体" panose="02010609060101010101" pitchFamily="49" charset="-122"/>
              </a:rPr>
              <a:t>三级</a:t>
            </a:r>
            <a:endParaRPr lang="zh-CN" altLang="zh-CN" b="1" dirty="0">
              <a:solidFill>
                <a:srgbClr val="FF0000"/>
              </a:solidFill>
              <a:latin typeface="黑体" panose="02010609060101010101" pitchFamily="49" charset="-122"/>
              <a:ea typeface="黑体" panose="02010609060101010101" pitchFamily="49" charset="-122"/>
            </a:endParaRPr>
          </a:p>
        </p:txBody>
      </p:sp>
      <p:sp>
        <p:nvSpPr>
          <p:cNvPr id="48" name="副标题 2"/>
          <p:cNvSpPr txBox="1"/>
          <p:nvPr/>
        </p:nvSpPr>
        <p:spPr>
          <a:xfrm>
            <a:off x="4712970" y="1665605"/>
            <a:ext cx="1080008"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en-US" b="1" dirty="0">
                <a:solidFill>
                  <a:srgbClr val="FF0000"/>
                </a:solidFill>
                <a:latin typeface="黑体" panose="02010609060101010101" pitchFamily="49" charset="-122"/>
                <a:ea typeface="黑体" panose="02010609060101010101" pitchFamily="49" charset="-122"/>
              </a:rPr>
              <a:t>理论</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9" name="副标题 2"/>
          <p:cNvSpPr txBox="1"/>
          <p:nvPr/>
        </p:nvSpPr>
        <p:spPr>
          <a:xfrm>
            <a:off x="4712970" y="2204720"/>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15</a:t>
            </a:r>
            <a:endParaRPr lang="en-US" b="1" dirty="0">
              <a:latin typeface="黑体" panose="02010609060101010101" pitchFamily="49" charset="-122"/>
              <a:ea typeface="黑体" panose="02010609060101010101" pitchFamily="49" charset="-122"/>
            </a:endParaRPr>
          </a:p>
        </p:txBody>
      </p:sp>
      <p:sp>
        <p:nvSpPr>
          <p:cNvPr id="52" name="副标题 2"/>
          <p:cNvSpPr txBox="1"/>
          <p:nvPr/>
        </p:nvSpPr>
        <p:spPr>
          <a:xfrm>
            <a:off x="4712970" y="2672076"/>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5</a:t>
            </a:r>
            <a:endParaRPr lang="en-US" b="1" dirty="0">
              <a:latin typeface="黑体" panose="02010609060101010101" pitchFamily="49" charset="-122"/>
              <a:ea typeface="黑体" panose="02010609060101010101" pitchFamily="49" charset="-122"/>
            </a:endParaRPr>
          </a:p>
        </p:txBody>
      </p:sp>
      <p:sp>
        <p:nvSpPr>
          <p:cNvPr id="53" name="副标题 2"/>
          <p:cNvSpPr txBox="1"/>
          <p:nvPr/>
        </p:nvSpPr>
        <p:spPr>
          <a:xfrm>
            <a:off x="4712970" y="3140710"/>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15</a:t>
            </a:r>
            <a:endParaRPr lang="en-US" b="1" dirty="0">
              <a:latin typeface="黑体" panose="02010609060101010101" pitchFamily="49" charset="-122"/>
              <a:ea typeface="黑体" panose="02010609060101010101" pitchFamily="49" charset="-122"/>
            </a:endParaRPr>
          </a:p>
        </p:txBody>
      </p:sp>
      <p:sp>
        <p:nvSpPr>
          <p:cNvPr id="5" name="副标题 2"/>
          <p:cNvSpPr txBox="1"/>
          <p:nvPr/>
        </p:nvSpPr>
        <p:spPr>
          <a:xfrm>
            <a:off x="6873240" y="1125855"/>
            <a:ext cx="2160016"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solidFill>
                  <a:srgbClr val="FF0000"/>
                </a:solidFill>
                <a:latin typeface="黑体" panose="02010609060101010101" pitchFamily="49" charset="-122"/>
                <a:ea typeface="黑体" panose="02010609060101010101" pitchFamily="49" charset="-122"/>
              </a:rPr>
              <a:t>二级</a:t>
            </a:r>
            <a:endParaRPr lang="zh-CN" altLang="zh-CN" b="1" dirty="0">
              <a:solidFill>
                <a:srgbClr val="FF0000"/>
              </a:solidFill>
              <a:latin typeface="黑体" panose="02010609060101010101" pitchFamily="49" charset="-122"/>
              <a:ea typeface="黑体" panose="02010609060101010101" pitchFamily="49" charset="-122"/>
            </a:endParaRPr>
          </a:p>
        </p:txBody>
      </p:sp>
      <p:sp>
        <p:nvSpPr>
          <p:cNvPr id="23" name="副标题 2"/>
          <p:cNvSpPr txBox="1"/>
          <p:nvPr/>
        </p:nvSpPr>
        <p:spPr>
          <a:xfrm>
            <a:off x="9033510" y="1125855"/>
            <a:ext cx="2160016"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solidFill>
                  <a:srgbClr val="FF0000"/>
                </a:solidFill>
                <a:latin typeface="黑体" panose="02010609060101010101" pitchFamily="49" charset="-122"/>
                <a:ea typeface="黑体" panose="02010609060101010101" pitchFamily="49" charset="-122"/>
              </a:rPr>
              <a:t>一级</a:t>
            </a:r>
            <a:endParaRPr lang="zh-CN" altLang="zh-CN" b="1" dirty="0">
              <a:solidFill>
                <a:srgbClr val="FF0000"/>
              </a:solidFill>
              <a:latin typeface="黑体" panose="02010609060101010101" pitchFamily="49" charset="-122"/>
              <a:ea typeface="黑体" panose="02010609060101010101" pitchFamily="49" charset="-122"/>
            </a:endParaRPr>
          </a:p>
        </p:txBody>
      </p:sp>
      <p:sp>
        <p:nvSpPr>
          <p:cNvPr id="34" name="副标题 2"/>
          <p:cNvSpPr txBox="1"/>
          <p:nvPr/>
        </p:nvSpPr>
        <p:spPr>
          <a:xfrm>
            <a:off x="5793105" y="1666240"/>
            <a:ext cx="1080008"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en-US" b="1" dirty="0">
                <a:solidFill>
                  <a:srgbClr val="FF0000"/>
                </a:solidFill>
                <a:latin typeface="黑体" panose="02010609060101010101" pitchFamily="49" charset="-122"/>
                <a:ea typeface="黑体" panose="02010609060101010101" pitchFamily="49" charset="-122"/>
              </a:rPr>
              <a:t>技能</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5" name="副标题 2"/>
          <p:cNvSpPr txBox="1"/>
          <p:nvPr/>
        </p:nvSpPr>
        <p:spPr>
          <a:xfrm>
            <a:off x="5793105" y="2204720"/>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a:t>
            </a:r>
            <a:endParaRPr lang="en-US" b="1" dirty="0">
              <a:latin typeface="黑体" panose="02010609060101010101" pitchFamily="49" charset="-122"/>
              <a:ea typeface="黑体" panose="02010609060101010101" pitchFamily="49" charset="-122"/>
            </a:endParaRPr>
          </a:p>
        </p:txBody>
      </p:sp>
      <p:sp>
        <p:nvSpPr>
          <p:cNvPr id="37" name="副标题 2"/>
          <p:cNvSpPr txBox="1"/>
          <p:nvPr/>
        </p:nvSpPr>
        <p:spPr>
          <a:xfrm>
            <a:off x="5793105" y="2672076"/>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a:t>
            </a:r>
            <a:endParaRPr lang="en-US" b="1" dirty="0">
              <a:latin typeface="黑体" panose="02010609060101010101" pitchFamily="49" charset="-122"/>
              <a:ea typeface="黑体" panose="02010609060101010101" pitchFamily="49" charset="-122"/>
            </a:endParaRPr>
          </a:p>
        </p:txBody>
      </p:sp>
      <p:sp>
        <p:nvSpPr>
          <p:cNvPr id="38" name="副标题 2"/>
          <p:cNvSpPr txBox="1"/>
          <p:nvPr/>
        </p:nvSpPr>
        <p:spPr>
          <a:xfrm>
            <a:off x="5793105" y="3140710"/>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20</a:t>
            </a:r>
            <a:endParaRPr lang="en-US" b="1" dirty="0">
              <a:latin typeface="黑体" panose="02010609060101010101" pitchFamily="49" charset="-122"/>
              <a:ea typeface="黑体" panose="02010609060101010101" pitchFamily="49" charset="-122"/>
            </a:endParaRPr>
          </a:p>
        </p:txBody>
      </p:sp>
      <p:sp>
        <p:nvSpPr>
          <p:cNvPr id="39" name="副标题 2"/>
          <p:cNvSpPr txBox="1"/>
          <p:nvPr/>
        </p:nvSpPr>
        <p:spPr>
          <a:xfrm>
            <a:off x="6873240" y="1664335"/>
            <a:ext cx="1080008"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en-US" b="1" dirty="0">
                <a:solidFill>
                  <a:srgbClr val="FF0000"/>
                </a:solidFill>
                <a:latin typeface="黑体" panose="02010609060101010101" pitchFamily="49" charset="-122"/>
                <a:ea typeface="黑体" panose="02010609060101010101" pitchFamily="49" charset="-122"/>
              </a:rPr>
              <a:t>理论</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0" name="副标题 2"/>
          <p:cNvSpPr txBox="1"/>
          <p:nvPr/>
        </p:nvSpPr>
        <p:spPr>
          <a:xfrm>
            <a:off x="7953375" y="1664970"/>
            <a:ext cx="1080008"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en-US" b="1" dirty="0">
                <a:solidFill>
                  <a:srgbClr val="FF0000"/>
                </a:solidFill>
                <a:latin typeface="黑体" panose="02010609060101010101" pitchFamily="49" charset="-122"/>
                <a:ea typeface="黑体" panose="02010609060101010101" pitchFamily="49" charset="-122"/>
              </a:rPr>
              <a:t>技能</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5" name="副标题 2"/>
          <p:cNvSpPr txBox="1"/>
          <p:nvPr/>
        </p:nvSpPr>
        <p:spPr>
          <a:xfrm>
            <a:off x="9033510" y="1666240"/>
            <a:ext cx="1080008"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en-US" b="1" dirty="0">
                <a:solidFill>
                  <a:srgbClr val="FF0000"/>
                </a:solidFill>
                <a:latin typeface="黑体" panose="02010609060101010101" pitchFamily="49" charset="-122"/>
                <a:ea typeface="黑体" panose="02010609060101010101" pitchFamily="49" charset="-122"/>
              </a:rPr>
              <a:t>理论</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51" name="副标题 2"/>
          <p:cNvSpPr txBox="1"/>
          <p:nvPr/>
        </p:nvSpPr>
        <p:spPr>
          <a:xfrm>
            <a:off x="10113645" y="1664335"/>
            <a:ext cx="1080008" cy="539750"/>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en-US" b="1" dirty="0">
                <a:solidFill>
                  <a:srgbClr val="FF0000"/>
                </a:solidFill>
                <a:latin typeface="黑体" panose="02010609060101010101" pitchFamily="49" charset="-122"/>
                <a:ea typeface="黑体" panose="02010609060101010101" pitchFamily="49" charset="-122"/>
              </a:rPr>
              <a:t>技能</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55" name="副标题 2"/>
          <p:cNvSpPr txBox="1"/>
          <p:nvPr/>
        </p:nvSpPr>
        <p:spPr>
          <a:xfrm>
            <a:off x="6873240" y="2204720"/>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10</a:t>
            </a:r>
            <a:endParaRPr lang="en-US" b="1" dirty="0">
              <a:latin typeface="黑体" panose="02010609060101010101" pitchFamily="49" charset="-122"/>
              <a:ea typeface="黑体" panose="02010609060101010101" pitchFamily="49" charset="-122"/>
            </a:endParaRPr>
          </a:p>
        </p:txBody>
      </p:sp>
      <p:sp>
        <p:nvSpPr>
          <p:cNvPr id="59" name="副标题 2"/>
          <p:cNvSpPr txBox="1"/>
          <p:nvPr/>
        </p:nvSpPr>
        <p:spPr>
          <a:xfrm>
            <a:off x="6873240" y="2672076"/>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5</a:t>
            </a:r>
            <a:endParaRPr lang="en-US" b="1" dirty="0">
              <a:latin typeface="黑体" panose="02010609060101010101" pitchFamily="49" charset="-122"/>
              <a:ea typeface="黑体" panose="02010609060101010101" pitchFamily="49" charset="-122"/>
            </a:endParaRPr>
          </a:p>
        </p:txBody>
      </p:sp>
      <p:sp>
        <p:nvSpPr>
          <p:cNvPr id="61" name="副标题 2"/>
          <p:cNvSpPr txBox="1"/>
          <p:nvPr/>
        </p:nvSpPr>
        <p:spPr>
          <a:xfrm>
            <a:off x="7953375" y="2204720"/>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a:t>
            </a:r>
            <a:endParaRPr lang="en-US" b="1" dirty="0">
              <a:latin typeface="黑体" panose="02010609060101010101" pitchFamily="49" charset="-122"/>
              <a:ea typeface="黑体" panose="02010609060101010101" pitchFamily="49" charset="-122"/>
            </a:endParaRPr>
          </a:p>
        </p:txBody>
      </p:sp>
      <p:sp>
        <p:nvSpPr>
          <p:cNvPr id="62" name="副标题 2"/>
          <p:cNvSpPr txBox="1"/>
          <p:nvPr/>
        </p:nvSpPr>
        <p:spPr>
          <a:xfrm>
            <a:off x="7953375" y="2672076"/>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a:t>
            </a:r>
            <a:endParaRPr lang="en-US" b="1" dirty="0">
              <a:latin typeface="黑体" panose="02010609060101010101" pitchFamily="49" charset="-122"/>
              <a:ea typeface="黑体" panose="02010609060101010101" pitchFamily="49" charset="-122"/>
            </a:endParaRPr>
          </a:p>
        </p:txBody>
      </p:sp>
      <p:sp>
        <p:nvSpPr>
          <p:cNvPr id="63" name="副标题 2"/>
          <p:cNvSpPr txBox="1"/>
          <p:nvPr/>
        </p:nvSpPr>
        <p:spPr>
          <a:xfrm>
            <a:off x="9033510" y="2206625"/>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a:t>
            </a:r>
            <a:endParaRPr lang="en-US" b="1" dirty="0">
              <a:latin typeface="黑体" panose="02010609060101010101" pitchFamily="49" charset="-122"/>
              <a:ea typeface="黑体" panose="02010609060101010101" pitchFamily="49" charset="-122"/>
            </a:endParaRPr>
          </a:p>
        </p:txBody>
      </p:sp>
      <p:sp>
        <p:nvSpPr>
          <p:cNvPr id="64" name="副标题 2"/>
          <p:cNvSpPr txBox="1"/>
          <p:nvPr/>
        </p:nvSpPr>
        <p:spPr>
          <a:xfrm>
            <a:off x="9033510" y="2672076"/>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a:t>
            </a:r>
            <a:endParaRPr lang="en-US" b="1" dirty="0">
              <a:latin typeface="黑体" panose="02010609060101010101" pitchFamily="49" charset="-122"/>
              <a:ea typeface="黑体" panose="02010609060101010101" pitchFamily="49" charset="-122"/>
            </a:endParaRPr>
          </a:p>
        </p:txBody>
      </p:sp>
      <p:sp>
        <p:nvSpPr>
          <p:cNvPr id="65" name="副标题 2"/>
          <p:cNvSpPr txBox="1"/>
          <p:nvPr/>
        </p:nvSpPr>
        <p:spPr>
          <a:xfrm>
            <a:off x="10113645" y="2204085"/>
            <a:ext cx="1080008" cy="467995"/>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a:t>
            </a:r>
            <a:endParaRPr lang="en-US" b="1" dirty="0">
              <a:latin typeface="黑体" panose="02010609060101010101" pitchFamily="49" charset="-122"/>
              <a:ea typeface="黑体" panose="02010609060101010101" pitchFamily="49" charset="-122"/>
            </a:endParaRPr>
          </a:p>
        </p:txBody>
      </p:sp>
      <p:sp>
        <p:nvSpPr>
          <p:cNvPr id="66" name="副标题 2"/>
          <p:cNvSpPr txBox="1"/>
          <p:nvPr/>
        </p:nvSpPr>
        <p:spPr>
          <a:xfrm>
            <a:off x="10113645" y="2672080"/>
            <a:ext cx="1080008" cy="467995"/>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a:t>
            </a:r>
            <a:endParaRPr lang="en-US" b="1" dirty="0">
              <a:latin typeface="黑体" panose="02010609060101010101" pitchFamily="49" charset="-122"/>
              <a:ea typeface="黑体" panose="02010609060101010101" pitchFamily="49" charset="-122"/>
            </a:endParaRPr>
          </a:p>
        </p:txBody>
      </p:sp>
      <p:sp>
        <p:nvSpPr>
          <p:cNvPr id="67" name="副标题 2"/>
          <p:cNvSpPr txBox="1"/>
          <p:nvPr/>
        </p:nvSpPr>
        <p:spPr>
          <a:xfrm>
            <a:off x="4712970" y="3608705"/>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15</a:t>
            </a:r>
            <a:endParaRPr lang="en-US" b="1" dirty="0">
              <a:latin typeface="黑体" panose="02010609060101010101" pitchFamily="49" charset="-122"/>
              <a:ea typeface="黑体" panose="02010609060101010101" pitchFamily="49" charset="-122"/>
            </a:endParaRPr>
          </a:p>
        </p:txBody>
      </p:sp>
      <p:sp>
        <p:nvSpPr>
          <p:cNvPr id="68" name="副标题 2"/>
          <p:cNvSpPr txBox="1"/>
          <p:nvPr/>
        </p:nvSpPr>
        <p:spPr>
          <a:xfrm>
            <a:off x="5793105" y="3608705"/>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20</a:t>
            </a:r>
            <a:endParaRPr lang="en-US" b="1" dirty="0">
              <a:latin typeface="黑体" panose="02010609060101010101" pitchFamily="49" charset="-122"/>
              <a:ea typeface="黑体" panose="02010609060101010101" pitchFamily="49" charset="-122"/>
            </a:endParaRPr>
          </a:p>
        </p:txBody>
      </p:sp>
      <p:sp>
        <p:nvSpPr>
          <p:cNvPr id="69" name="副标题 2"/>
          <p:cNvSpPr txBox="1"/>
          <p:nvPr/>
        </p:nvSpPr>
        <p:spPr>
          <a:xfrm>
            <a:off x="6873240" y="3140710"/>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10</a:t>
            </a:r>
            <a:endParaRPr lang="en-US" b="1" dirty="0">
              <a:latin typeface="黑体" panose="02010609060101010101" pitchFamily="49" charset="-122"/>
              <a:ea typeface="黑体" panose="02010609060101010101" pitchFamily="49" charset="-122"/>
            </a:endParaRPr>
          </a:p>
        </p:txBody>
      </p:sp>
      <p:sp>
        <p:nvSpPr>
          <p:cNvPr id="70" name="副标题 2"/>
          <p:cNvSpPr txBox="1"/>
          <p:nvPr/>
        </p:nvSpPr>
        <p:spPr>
          <a:xfrm>
            <a:off x="7953375" y="3140710"/>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15</a:t>
            </a:r>
            <a:endParaRPr lang="en-US" b="1" dirty="0">
              <a:latin typeface="黑体" panose="02010609060101010101" pitchFamily="49" charset="-122"/>
              <a:ea typeface="黑体" panose="02010609060101010101" pitchFamily="49" charset="-122"/>
            </a:endParaRPr>
          </a:p>
        </p:txBody>
      </p:sp>
      <p:sp>
        <p:nvSpPr>
          <p:cNvPr id="71" name="副标题 2"/>
          <p:cNvSpPr txBox="1"/>
          <p:nvPr/>
        </p:nvSpPr>
        <p:spPr>
          <a:xfrm>
            <a:off x="6873240" y="3608705"/>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15</a:t>
            </a:r>
            <a:endParaRPr lang="en-US" b="1" dirty="0">
              <a:latin typeface="黑体" panose="02010609060101010101" pitchFamily="49" charset="-122"/>
              <a:ea typeface="黑体" panose="02010609060101010101" pitchFamily="49" charset="-122"/>
            </a:endParaRPr>
          </a:p>
        </p:txBody>
      </p:sp>
      <p:sp>
        <p:nvSpPr>
          <p:cNvPr id="72" name="副标题 2"/>
          <p:cNvSpPr txBox="1"/>
          <p:nvPr/>
        </p:nvSpPr>
        <p:spPr>
          <a:xfrm>
            <a:off x="7953375" y="3608705"/>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20</a:t>
            </a:r>
            <a:endParaRPr lang="en-US" b="1" dirty="0">
              <a:latin typeface="黑体" panose="02010609060101010101" pitchFamily="49" charset="-122"/>
              <a:ea typeface="黑体" panose="02010609060101010101" pitchFamily="49" charset="-122"/>
            </a:endParaRPr>
          </a:p>
        </p:txBody>
      </p:sp>
      <p:sp>
        <p:nvSpPr>
          <p:cNvPr id="73" name="副标题 2"/>
          <p:cNvSpPr txBox="1"/>
          <p:nvPr/>
        </p:nvSpPr>
        <p:spPr>
          <a:xfrm>
            <a:off x="9033510" y="3142615"/>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10</a:t>
            </a:r>
            <a:endParaRPr lang="en-US" b="1" dirty="0">
              <a:latin typeface="黑体" panose="02010609060101010101" pitchFamily="49" charset="-122"/>
              <a:ea typeface="黑体" panose="02010609060101010101" pitchFamily="49" charset="-122"/>
            </a:endParaRPr>
          </a:p>
        </p:txBody>
      </p:sp>
      <p:sp>
        <p:nvSpPr>
          <p:cNvPr id="74" name="副标题 2"/>
          <p:cNvSpPr txBox="1"/>
          <p:nvPr/>
        </p:nvSpPr>
        <p:spPr>
          <a:xfrm>
            <a:off x="10113645" y="3140075"/>
            <a:ext cx="1080008" cy="467995"/>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10</a:t>
            </a:r>
            <a:endParaRPr lang="en-US" b="1" dirty="0">
              <a:latin typeface="黑体" panose="02010609060101010101" pitchFamily="49" charset="-122"/>
              <a:ea typeface="黑体" panose="02010609060101010101" pitchFamily="49" charset="-122"/>
            </a:endParaRPr>
          </a:p>
        </p:txBody>
      </p:sp>
      <p:sp>
        <p:nvSpPr>
          <p:cNvPr id="75" name="副标题 2"/>
          <p:cNvSpPr txBox="1"/>
          <p:nvPr/>
        </p:nvSpPr>
        <p:spPr>
          <a:xfrm>
            <a:off x="9033510" y="3610610"/>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20</a:t>
            </a:r>
            <a:endParaRPr lang="en-US" b="1" dirty="0">
              <a:latin typeface="黑体" panose="02010609060101010101" pitchFamily="49" charset="-122"/>
              <a:ea typeface="黑体" panose="02010609060101010101" pitchFamily="49" charset="-122"/>
            </a:endParaRPr>
          </a:p>
        </p:txBody>
      </p:sp>
      <p:sp>
        <p:nvSpPr>
          <p:cNvPr id="76" name="副标题 2"/>
          <p:cNvSpPr txBox="1"/>
          <p:nvPr/>
        </p:nvSpPr>
        <p:spPr>
          <a:xfrm>
            <a:off x="10113645" y="3608070"/>
            <a:ext cx="1080008" cy="467995"/>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20</a:t>
            </a:r>
            <a:endParaRPr lang="en-US" b="1" dirty="0">
              <a:latin typeface="黑体" panose="02010609060101010101" pitchFamily="49" charset="-122"/>
              <a:ea typeface="黑体" panose="02010609060101010101" pitchFamily="49" charset="-122"/>
            </a:endParaRPr>
          </a:p>
        </p:txBody>
      </p:sp>
      <p:sp>
        <p:nvSpPr>
          <p:cNvPr id="77" name="副标题 2"/>
          <p:cNvSpPr txBox="1"/>
          <p:nvPr/>
        </p:nvSpPr>
        <p:spPr>
          <a:xfrm>
            <a:off x="1113155" y="4076700"/>
            <a:ext cx="3600026"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集体协商与集体合同管理</a:t>
            </a:r>
            <a:endParaRPr lang="zh-CN" altLang="zh-CN" b="1" dirty="0">
              <a:latin typeface="黑体" panose="02010609060101010101" pitchFamily="49" charset="-122"/>
              <a:ea typeface="黑体" panose="02010609060101010101" pitchFamily="49" charset="-122"/>
            </a:endParaRPr>
          </a:p>
        </p:txBody>
      </p:sp>
      <p:sp>
        <p:nvSpPr>
          <p:cNvPr id="78" name="副标题 2"/>
          <p:cNvSpPr txBox="1"/>
          <p:nvPr/>
        </p:nvSpPr>
        <p:spPr>
          <a:xfrm>
            <a:off x="1113155" y="4544695"/>
            <a:ext cx="3600026"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劳动规章制度建设</a:t>
            </a:r>
            <a:endParaRPr lang="zh-CN" altLang="zh-CN" b="1" dirty="0">
              <a:latin typeface="黑体" panose="02010609060101010101" pitchFamily="49" charset="-122"/>
              <a:ea typeface="黑体" panose="02010609060101010101" pitchFamily="49" charset="-122"/>
            </a:endParaRPr>
          </a:p>
        </p:txBody>
      </p:sp>
      <p:sp>
        <p:nvSpPr>
          <p:cNvPr id="79" name="副标题 2"/>
          <p:cNvSpPr txBox="1"/>
          <p:nvPr/>
        </p:nvSpPr>
        <p:spPr>
          <a:xfrm>
            <a:off x="4712970" y="4076700"/>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10</a:t>
            </a:r>
            <a:endParaRPr lang="en-US" b="1" dirty="0">
              <a:latin typeface="黑体" panose="02010609060101010101" pitchFamily="49" charset="-122"/>
              <a:ea typeface="黑体" panose="02010609060101010101" pitchFamily="49" charset="-122"/>
            </a:endParaRPr>
          </a:p>
        </p:txBody>
      </p:sp>
      <p:sp>
        <p:nvSpPr>
          <p:cNvPr id="80" name="副标题 2"/>
          <p:cNvSpPr txBox="1"/>
          <p:nvPr/>
        </p:nvSpPr>
        <p:spPr>
          <a:xfrm>
            <a:off x="5793105" y="4076700"/>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10</a:t>
            </a:r>
            <a:endParaRPr lang="en-US" b="1" dirty="0">
              <a:latin typeface="黑体" panose="02010609060101010101" pitchFamily="49" charset="-122"/>
              <a:ea typeface="黑体" panose="02010609060101010101" pitchFamily="49" charset="-122"/>
            </a:endParaRPr>
          </a:p>
        </p:txBody>
      </p:sp>
      <p:sp>
        <p:nvSpPr>
          <p:cNvPr id="81" name="副标题 2"/>
          <p:cNvSpPr txBox="1"/>
          <p:nvPr/>
        </p:nvSpPr>
        <p:spPr>
          <a:xfrm>
            <a:off x="4712970" y="4544695"/>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10</a:t>
            </a:r>
            <a:endParaRPr lang="en-US" b="1" dirty="0">
              <a:latin typeface="黑体" panose="02010609060101010101" pitchFamily="49" charset="-122"/>
              <a:ea typeface="黑体" panose="02010609060101010101" pitchFamily="49" charset="-122"/>
            </a:endParaRPr>
          </a:p>
        </p:txBody>
      </p:sp>
      <p:sp>
        <p:nvSpPr>
          <p:cNvPr id="82" name="副标题 2"/>
          <p:cNvSpPr txBox="1"/>
          <p:nvPr/>
        </p:nvSpPr>
        <p:spPr>
          <a:xfrm>
            <a:off x="5793105" y="4544695"/>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10</a:t>
            </a:r>
            <a:endParaRPr lang="en-US" b="1" dirty="0">
              <a:latin typeface="黑体" panose="02010609060101010101" pitchFamily="49" charset="-122"/>
              <a:ea typeface="黑体" panose="02010609060101010101" pitchFamily="49" charset="-122"/>
            </a:endParaRPr>
          </a:p>
        </p:txBody>
      </p:sp>
      <p:sp>
        <p:nvSpPr>
          <p:cNvPr id="83" name="副标题 2"/>
          <p:cNvSpPr txBox="1"/>
          <p:nvPr/>
        </p:nvSpPr>
        <p:spPr>
          <a:xfrm>
            <a:off x="6873240" y="4076700"/>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15</a:t>
            </a:r>
            <a:endParaRPr lang="en-US" b="1" dirty="0">
              <a:latin typeface="黑体" panose="02010609060101010101" pitchFamily="49" charset="-122"/>
              <a:ea typeface="黑体" panose="02010609060101010101" pitchFamily="49" charset="-122"/>
            </a:endParaRPr>
          </a:p>
        </p:txBody>
      </p:sp>
      <p:sp>
        <p:nvSpPr>
          <p:cNvPr id="84" name="副标题 2"/>
          <p:cNvSpPr txBox="1"/>
          <p:nvPr/>
        </p:nvSpPr>
        <p:spPr>
          <a:xfrm>
            <a:off x="7953375" y="4076700"/>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10</a:t>
            </a:r>
            <a:endParaRPr lang="en-US" b="1" dirty="0">
              <a:latin typeface="黑体" panose="02010609060101010101" pitchFamily="49" charset="-122"/>
              <a:ea typeface="黑体" panose="02010609060101010101" pitchFamily="49" charset="-122"/>
            </a:endParaRPr>
          </a:p>
        </p:txBody>
      </p:sp>
      <p:sp>
        <p:nvSpPr>
          <p:cNvPr id="85" name="副标题 2"/>
          <p:cNvSpPr txBox="1"/>
          <p:nvPr/>
        </p:nvSpPr>
        <p:spPr>
          <a:xfrm>
            <a:off x="6873240" y="4544695"/>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10</a:t>
            </a:r>
            <a:endParaRPr lang="en-US" b="1" dirty="0">
              <a:latin typeface="黑体" panose="02010609060101010101" pitchFamily="49" charset="-122"/>
              <a:ea typeface="黑体" panose="02010609060101010101" pitchFamily="49" charset="-122"/>
            </a:endParaRPr>
          </a:p>
        </p:txBody>
      </p:sp>
      <p:sp>
        <p:nvSpPr>
          <p:cNvPr id="86" name="副标题 2"/>
          <p:cNvSpPr txBox="1"/>
          <p:nvPr/>
        </p:nvSpPr>
        <p:spPr>
          <a:xfrm>
            <a:off x="7953375" y="4544695"/>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15</a:t>
            </a:r>
            <a:endParaRPr lang="en-US" b="1" dirty="0">
              <a:latin typeface="黑体" panose="02010609060101010101" pitchFamily="49" charset="-122"/>
              <a:ea typeface="黑体" panose="02010609060101010101" pitchFamily="49" charset="-122"/>
            </a:endParaRPr>
          </a:p>
        </p:txBody>
      </p:sp>
      <p:sp>
        <p:nvSpPr>
          <p:cNvPr id="87" name="副标题 2"/>
          <p:cNvSpPr txBox="1"/>
          <p:nvPr/>
        </p:nvSpPr>
        <p:spPr>
          <a:xfrm>
            <a:off x="9033510" y="4078605"/>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20</a:t>
            </a:r>
            <a:endParaRPr lang="en-US" b="1" dirty="0">
              <a:latin typeface="黑体" panose="02010609060101010101" pitchFamily="49" charset="-122"/>
              <a:ea typeface="黑体" panose="02010609060101010101" pitchFamily="49" charset="-122"/>
            </a:endParaRPr>
          </a:p>
        </p:txBody>
      </p:sp>
      <p:sp>
        <p:nvSpPr>
          <p:cNvPr id="88" name="副标题 2"/>
          <p:cNvSpPr txBox="1"/>
          <p:nvPr/>
        </p:nvSpPr>
        <p:spPr>
          <a:xfrm>
            <a:off x="10113645" y="4076065"/>
            <a:ext cx="1080008" cy="467995"/>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10</a:t>
            </a:r>
            <a:endParaRPr lang="en-US" b="1" dirty="0">
              <a:latin typeface="黑体" panose="02010609060101010101" pitchFamily="49" charset="-122"/>
              <a:ea typeface="黑体" panose="02010609060101010101" pitchFamily="49" charset="-122"/>
            </a:endParaRPr>
          </a:p>
        </p:txBody>
      </p:sp>
      <p:sp>
        <p:nvSpPr>
          <p:cNvPr id="89" name="副标题 2"/>
          <p:cNvSpPr txBox="1"/>
          <p:nvPr/>
        </p:nvSpPr>
        <p:spPr>
          <a:xfrm>
            <a:off x="9033510" y="4546600"/>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10</a:t>
            </a:r>
            <a:endParaRPr lang="en-US" b="1" dirty="0">
              <a:latin typeface="黑体" panose="02010609060101010101" pitchFamily="49" charset="-122"/>
              <a:ea typeface="黑体" panose="02010609060101010101" pitchFamily="49" charset="-122"/>
            </a:endParaRPr>
          </a:p>
        </p:txBody>
      </p:sp>
      <p:sp>
        <p:nvSpPr>
          <p:cNvPr id="90" name="副标题 2"/>
          <p:cNvSpPr txBox="1"/>
          <p:nvPr/>
        </p:nvSpPr>
        <p:spPr>
          <a:xfrm>
            <a:off x="10113645" y="4544060"/>
            <a:ext cx="1080008" cy="467995"/>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15</a:t>
            </a:r>
            <a:endParaRPr lang="en-US" b="1" dirty="0">
              <a:latin typeface="黑体" panose="02010609060101010101" pitchFamily="49" charset="-122"/>
              <a:ea typeface="黑体" panose="02010609060101010101" pitchFamily="49" charset="-122"/>
            </a:endParaRPr>
          </a:p>
        </p:txBody>
      </p:sp>
      <p:sp>
        <p:nvSpPr>
          <p:cNvPr id="91" name="副标题 2"/>
          <p:cNvSpPr txBox="1"/>
          <p:nvPr/>
        </p:nvSpPr>
        <p:spPr>
          <a:xfrm>
            <a:off x="1113155" y="5012690"/>
            <a:ext cx="3600026"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劳资沟通与民主管理</a:t>
            </a:r>
            <a:endParaRPr lang="zh-CN" altLang="zh-CN" b="1" dirty="0">
              <a:latin typeface="黑体" panose="02010609060101010101" pitchFamily="49" charset="-122"/>
              <a:ea typeface="黑体" panose="02010609060101010101" pitchFamily="49" charset="-122"/>
            </a:endParaRPr>
          </a:p>
        </p:txBody>
      </p:sp>
      <p:sp>
        <p:nvSpPr>
          <p:cNvPr id="92" name="副标题 2"/>
          <p:cNvSpPr txBox="1"/>
          <p:nvPr/>
        </p:nvSpPr>
        <p:spPr>
          <a:xfrm>
            <a:off x="1113155" y="5480685"/>
            <a:ext cx="3600026"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latin typeface="黑体" panose="02010609060101010101" pitchFamily="49" charset="-122"/>
                <a:ea typeface="黑体" panose="02010609060101010101" pitchFamily="49" charset="-122"/>
              </a:rPr>
              <a:t>员工申诉与劳动争议处理</a:t>
            </a:r>
            <a:endParaRPr lang="zh-CN" altLang="zh-CN" b="1" dirty="0">
              <a:latin typeface="黑体" panose="02010609060101010101" pitchFamily="49" charset="-122"/>
              <a:ea typeface="黑体" panose="02010609060101010101" pitchFamily="49" charset="-122"/>
            </a:endParaRPr>
          </a:p>
        </p:txBody>
      </p:sp>
      <p:sp>
        <p:nvSpPr>
          <p:cNvPr id="93" name="副标题 2"/>
          <p:cNvSpPr txBox="1"/>
          <p:nvPr/>
        </p:nvSpPr>
        <p:spPr>
          <a:xfrm>
            <a:off x="4712970" y="5012690"/>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10</a:t>
            </a:r>
            <a:endParaRPr lang="en-US" b="1" dirty="0">
              <a:latin typeface="黑体" panose="02010609060101010101" pitchFamily="49" charset="-122"/>
              <a:ea typeface="黑体" panose="02010609060101010101" pitchFamily="49" charset="-122"/>
            </a:endParaRPr>
          </a:p>
        </p:txBody>
      </p:sp>
      <p:sp>
        <p:nvSpPr>
          <p:cNvPr id="94" name="副标题 2"/>
          <p:cNvSpPr txBox="1"/>
          <p:nvPr/>
        </p:nvSpPr>
        <p:spPr>
          <a:xfrm>
            <a:off x="5793105" y="5012690"/>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15</a:t>
            </a:r>
            <a:endParaRPr lang="en-US" b="1" dirty="0">
              <a:latin typeface="黑体" panose="02010609060101010101" pitchFamily="49" charset="-122"/>
              <a:ea typeface="黑体" panose="02010609060101010101" pitchFamily="49" charset="-122"/>
            </a:endParaRPr>
          </a:p>
        </p:txBody>
      </p:sp>
      <p:sp>
        <p:nvSpPr>
          <p:cNvPr id="95" name="副标题 2"/>
          <p:cNvSpPr txBox="1"/>
          <p:nvPr/>
        </p:nvSpPr>
        <p:spPr>
          <a:xfrm>
            <a:off x="6873240" y="5012690"/>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15</a:t>
            </a:r>
            <a:endParaRPr lang="en-US" b="1" dirty="0">
              <a:latin typeface="黑体" panose="02010609060101010101" pitchFamily="49" charset="-122"/>
              <a:ea typeface="黑体" panose="02010609060101010101" pitchFamily="49" charset="-122"/>
            </a:endParaRPr>
          </a:p>
        </p:txBody>
      </p:sp>
      <p:sp>
        <p:nvSpPr>
          <p:cNvPr id="96" name="副标题 2"/>
          <p:cNvSpPr txBox="1"/>
          <p:nvPr/>
        </p:nvSpPr>
        <p:spPr>
          <a:xfrm>
            <a:off x="7953375" y="5012690"/>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15</a:t>
            </a:r>
            <a:endParaRPr lang="en-US" b="1" dirty="0">
              <a:latin typeface="黑体" panose="02010609060101010101" pitchFamily="49" charset="-122"/>
              <a:ea typeface="黑体" panose="02010609060101010101" pitchFamily="49" charset="-122"/>
            </a:endParaRPr>
          </a:p>
        </p:txBody>
      </p:sp>
      <p:sp>
        <p:nvSpPr>
          <p:cNvPr id="97" name="副标题 2"/>
          <p:cNvSpPr txBox="1"/>
          <p:nvPr/>
        </p:nvSpPr>
        <p:spPr>
          <a:xfrm>
            <a:off x="9033510" y="5014595"/>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15</a:t>
            </a:r>
            <a:endParaRPr lang="en-US" b="1" dirty="0">
              <a:latin typeface="黑体" panose="02010609060101010101" pitchFamily="49" charset="-122"/>
              <a:ea typeface="黑体" panose="02010609060101010101" pitchFamily="49" charset="-122"/>
            </a:endParaRPr>
          </a:p>
        </p:txBody>
      </p:sp>
      <p:sp>
        <p:nvSpPr>
          <p:cNvPr id="98" name="副标题 2"/>
          <p:cNvSpPr txBox="1"/>
          <p:nvPr/>
        </p:nvSpPr>
        <p:spPr>
          <a:xfrm>
            <a:off x="10113645" y="5012055"/>
            <a:ext cx="1080008" cy="467995"/>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20</a:t>
            </a:r>
            <a:endParaRPr lang="en-US" b="1" dirty="0">
              <a:latin typeface="黑体" panose="02010609060101010101" pitchFamily="49" charset="-122"/>
              <a:ea typeface="黑体" panose="02010609060101010101" pitchFamily="49" charset="-122"/>
            </a:endParaRPr>
          </a:p>
        </p:txBody>
      </p:sp>
      <p:sp>
        <p:nvSpPr>
          <p:cNvPr id="99" name="副标题 2"/>
          <p:cNvSpPr txBox="1"/>
          <p:nvPr/>
        </p:nvSpPr>
        <p:spPr>
          <a:xfrm>
            <a:off x="4712970" y="5480685"/>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20</a:t>
            </a:r>
            <a:endParaRPr lang="en-US" b="1" dirty="0">
              <a:latin typeface="黑体" panose="02010609060101010101" pitchFamily="49" charset="-122"/>
              <a:ea typeface="黑体" panose="02010609060101010101" pitchFamily="49" charset="-122"/>
            </a:endParaRPr>
          </a:p>
        </p:txBody>
      </p:sp>
      <p:sp>
        <p:nvSpPr>
          <p:cNvPr id="100" name="副标题 2"/>
          <p:cNvSpPr txBox="1"/>
          <p:nvPr/>
        </p:nvSpPr>
        <p:spPr>
          <a:xfrm>
            <a:off x="5793105" y="5480685"/>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25</a:t>
            </a:r>
            <a:endParaRPr lang="en-US" b="1" dirty="0">
              <a:latin typeface="黑体" panose="02010609060101010101" pitchFamily="49" charset="-122"/>
              <a:ea typeface="黑体" panose="02010609060101010101" pitchFamily="49" charset="-122"/>
            </a:endParaRPr>
          </a:p>
        </p:txBody>
      </p:sp>
      <p:sp>
        <p:nvSpPr>
          <p:cNvPr id="101" name="副标题 2"/>
          <p:cNvSpPr txBox="1"/>
          <p:nvPr/>
        </p:nvSpPr>
        <p:spPr>
          <a:xfrm>
            <a:off x="6873240" y="5480685"/>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20</a:t>
            </a:r>
            <a:endParaRPr lang="en-US" b="1" dirty="0">
              <a:latin typeface="黑体" panose="02010609060101010101" pitchFamily="49" charset="-122"/>
              <a:ea typeface="黑体" panose="02010609060101010101" pitchFamily="49" charset="-122"/>
            </a:endParaRPr>
          </a:p>
        </p:txBody>
      </p:sp>
      <p:sp>
        <p:nvSpPr>
          <p:cNvPr id="102" name="副标题 2"/>
          <p:cNvSpPr txBox="1"/>
          <p:nvPr/>
        </p:nvSpPr>
        <p:spPr>
          <a:xfrm>
            <a:off x="7953375" y="5480685"/>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25</a:t>
            </a:r>
            <a:endParaRPr lang="en-US" b="1" dirty="0">
              <a:latin typeface="黑体" panose="02010609060101010101" pitchFamily="49" charset="-122"/>
              <a:ea typeface="黑体" panose="02010609060101010101" pitchFamily="49" charset="-122"/>
            </a:endParaRPr>
          </a:p>
        </p:txBody>
      </p:sp>
      <p:sp>
        <p:nvSpPr>
          <p:cNvPr id="103" name="副标题 2"/>
          <p:cNvSpPr txBox="1"/>
          <p:nvPr/>
        </p:nvSpPr>
        <p:spPr>
          <a:xfrm>
            <a:off x="9033510" y="5482590"/>
            <a:ext cx="1080008" cy="468003"/>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25</a:t>
            </a:r>
            <a:endParaRPr lang="en-US" b="1" dirty="0">
              <a:latin typeface="黑体" panose="02010609060101010101" pitchFamily="49" charset="-122"/>
              <a:ea typeface="黑体" panose="02010609060101010101" pitchFamily="49" charset="-122"/>
            </a:endParaRPr>
          </a:p>
        </p:txBody>
      </p:sp>
      <p:sp>
        <p:nvSpPr>
          <p:cNvPr id="104" name="副标题 2"/>
          <p:cNvSpPr txBox="1"/>
          <p:nvPr/>
        </p:nvSpPr>
        <p:spPr>
          <a:xfrm>
            <a:off x="10113645" y="5480050"/>
            <a:ext cx="1080008" cy="467995"/>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latin typeface="黑体" panose="02010609060101010101" pitchFamily="49" charset="-122"/>
                <a:ea typeface="黑体" panose="02010609060101010101" pitchFamily="49" charset="-122"/>
              </a:rPr>
              <a:t>25</a:t>
            </a:r>
            <a:endParaRPr lang="en-US" b="1" dirty="0">
              <a:latin typeface="黑体" panose="02010609060101010101" pitchFamily="49" charset="-122"/>
              <a:ea typeface="黑体" panose="02010609060101010101" pitchFamily="49" charset="-122"/>
            </a:endParaRPr>
          </a:p>
        </p:txBody>
      </p:sp>
      <p:sp>
        <p:nvSpPr>
          <p:cNvPr id="105" name="副标题 2"/>
          <p:cNvSpPr txBox="1"/>
          <p:nvPr/>
        </p:nvSpPr>
        <p:spPr>
          <a:xfrm>
            <a:off x="1113155" y="5948680"/>
            <a:ext cx="3600026" cy="540004"/>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zh-CN" altLang="zh-CN" b="1" dirty="0">
                <a:solidFill>
                  <a:srgbClr val="FF0000"/>
                </a:solidFill>
                <a:latin typeface="黑体" panose="02010609060101010101" pitchFamily="49" charset="-122"/>
                <a:ea typeface="黑体" panose="02010609060101010101" pitchFamily="49" charset="-122"/>
              </a:rPr>
              <a:t>合计</a:t>
            </a:r>
            <a:endParaRPr lang="zh-CN" altLang="zh-CN" b="1" dirty="0">
              <a:solidFill>
                <a:srgbClr val="FF0000"/>
              </a:solidFill>
              <a:latin typeface="黑体" panose="02010609060101010101" pitchFamily="49" charset="-122"/>
              <a:ea typeface="黑体" panose="02010609060101010101" pitchFamily="49" charset="-122"/>
            </a:endParaRPr>
          </a:p>
        </p:txBody>
      </p:sp>
      <p:sp>
        <p:nvSpPr>
          <p:cNvPr id="106" name="副标题 2"/>
          <p:cNvSpPr txBox="1"/>
          <p:nvPr/>
        </p:nvSpPr>
        <p:spPr>
          <a:xfrm>
            <a:off x="4712970" y="5948680"/>
            <a:ext cx="1080008" cy="540004"/>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solidFill>
                  <a:srgbClr val="FF0000"/>
                </a:solidFill>
                <a:latin typeface="黑体" panose="02010609060101010101" pitchFamily="49" charset="-122"/>
                <a:ea typeface="黑体" panose="02010609060101010101" pitchFamily="49" charset="-122"/>
              </a:rPr>
              <a:t>100</a:t>
            </a:r>
            <a:endParaRPr lang="en-US" b="1" dirty="0">
              <a:solidFill>
                <a:srgbClr val="FF0000"/>
              </a:solidFill>
              <a:latin typeface="黑体" panose="02010609060101010101" pitchFamily="49" charset="-122"/>
              <a:ea typeface="黑体" panose="02010609060101010101" pitchFamily="49" charset="-122"/>
            </a:endParaRPr>
          </a:p>
        </p:txBody>
      </p:sp>
      <p:sp>
        <p:nvSpPr>
          <p:cNvPr id="107" name="副标题 2"/>
          <p:cNvSpPr txBox="1"/>
          <p:nvPr/>
        </p:nvSpPr>
        <p:spPr>
          <a:xfrm>
            <a:off x="5793105" y="5948680"/>
            <a:ext cx="1080008" cy="540004"/>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solidFill>
                  <a:srgbClr val="FF0000"/>
                </a:solidFill>
                <a:latin typeface="黑体" panose="02010609060101010101" pitchFamily="49" charset="-122"/>
                <a:ea typeface="黑体" panose="02010609060101010101" pitchFamily="49" charset="-122"/>
              </a:rPr>
              <a:t>100</a:t>
            </a:r>
            <a:endParaRPr lang="en-US" b="1" dirty="0">
              <a:solidFill>
                <a:srgbClr val="FF0000"/>
              </a:solidFill>
              <a:latin typeface="黑体" panose="02010609060101010101" pitchFamily="49" charset="-122"/>
              <a:ea typeface="黑体" panose="02010609060101010101" pitchFamily="49" charset="-122"/>
            </a:endParaRPr>
          </a:p>
        </p:txBody>
      </p:sp>
      <p:sp>
        <p:nvSpPr>
          <p:cNvPr id="108" name="副标题 2"/>
          <p:cNvSpPr txBox="1"/>
          <p:nvPr/>
        </p:nvSpPr>
        <p:spPr>
          <a:xfrm>
            <a:off x="6873240" y="5948680"/>
            <a:ext cx="1080008" cy="540004"/>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solidFill>
                  <a:srgbClr val="FF0000"/>
                </a:solidFill>
                <a:latin typeface="黑体" panose="02010609060101010101" pitchFamily="49" charset="-122"/>
                <a:ea typeface="黑体" panose="02010609060101010101" pitchFamily="49" charset="-122"/>
              </a:rPr>
              <a:t>100</a:t>
            </a:r>
            <a:endParaRPr lang="en-US" b="1" dirty="0">
              <a:solidFill>
                <a:srgbClr val="FF0000"/>
              </a:solidFill>
              <a:latin typeface="黑体" panose="02010609060101010101" pitchFamily="49" charset="-122"/>
              <a:ea typeface="黑体" panose="02010609060101010101" pitchFamily="49" charset="-122"/>
            </a:endParaRPr>
          </a:p>
        </p:txBody>
      </p:sp>
      <p:sp>
        <p:nvSpPr>
          <p:cNvPr id="109" name="副标题 2"/>
          <p:cNvSpPr txBox="1"/>
          <p:nvPr/>
        </p:nvSpPr>
        <p:spPr>
          <a:xfrm>
            <a:off x="7953375" y="5948680"/>
            <a:ext cx="1080008" cy="540004"/>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solidFill>
                  <a:srgbClr val="FF0000"/>
                </a:solidFill>
                <a:latin typeface="黑体" panose="02010609060101010101" pitchFamily="49" charset="-122"/>
                <a:ea typeface="黑体" panose="02010609060101010101" pitchFamily="49" charset="-122"/>
              </a:rPr>
              <a:t>100</a:t>
            </a:r>
            <a:endParaRPr lang="en-US" b="1" dirty="0">
              <a:solidFill>
                <a:srgbClr val="FF0000"/>
              </a:solidFill>
              <a:latin typeface="黑体" panose="02010609060101010101" pitchFamily="49" charset="-122"/>
              <a:ea typeface="黑体" panose="02010609060101010101" pitchFamily="49" charset="-122"/>
            </a:endParaRPr>
          </a:p>
        </p:txBody>
      </p:sp>
      <p:sp>
        <p:nvSpPr>
          <p:cNvPr id="110" name="副标题 2"/>
          <p:cNvSpPr txBox="1"/>
          <p:nvPr/>
        </p:nvSpPr>
        <p:spPr>
          <a:xfrm>
            <a:off x="9033510" y="5950585"/>
            <a:ext cx="1080008" cy="540004"/>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solidFill>
                  <a:srgbClr val="FF0000"/>
                </a:solidFill>
                <a:latin typeface="黑体" panose="02010609060101010101" pitchFamily="49" charset="-122"/>
                <a:ea typeface="黑体" panose="02010609060101010101" pitchFamily="49" charset="-122"/>
              </a:rPr>
              <a:t>100</a:t>
            </a:r>
            <a:endParaRPr lang="en-US" b="1" dirty="0">
              <a:solidFill>
                <a:srgbClr val="FF0000"/>
              </a:solidFill>
              <a:latin typeface="黑体" panose="02010609060101010101" pitchFamily="49" charset="-122"/>
              <a:ea typeface="黑体" panose="02010609060101010101" pitchFamily="49" charset="-122"/>
            </a:endParaRPr>
          </a:p>
        </p:txBody>
      </p:sp>
      <p:sp>
        <p:nvSpPr>
          <p:cNvPr id="111" name="副标题 2"/>
          <p:cNvSpPr txBox="1"/>
          <p:nvPr/>
        </p:nvSpPr>
        <p:spPr>
          <a:xfrm>
            <a:off x="10113645" y="5948045"/>
            <a:ext cx="1080008" cy="540004"/>
          </a:xfrm>
          <a:prstGeom prst="rect">
            <a:avLst/>
          </a:prstGeom>
          <a:solidFill>
            <a:schemeClr val="accent4">
              <a:lumMod val="20000"/>
              <a:lumOff val="80000"/>
            </a:schemeClr>
          </a:solidFill>
          <a:effectLst>
            <a:innerShdw blurRad="63500" dist="50800" dir="18900000">
              <a:prstClr val="black">
                <a:alpha val="49000"/>
              </a:prstClr>
            </a:inn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fontAlgn="auto">
              <a:lnSpc>
                <a:spcPct val="120000"/>
              </a:lnSpc>
              <a:spcBef>
                <a:spcPts val="0"/>
              </a:spcBef>
              <a:buNone/>
            </a:pPr>
            <a:r>
              <a:rPr lang="en-US" b="1" dirty="0">
                <a:solidFill>
                  <a:srgbClr val="FF0000"/>
                </a:solidFill>
                <a:latin typeface="黑体" panose="02010609060101010101" pitchFamily="49" charset="-122"/>
                <a:ea typeface="黑体" panose="02010609060101010101" pitchFamily="49" charset="-122"/>
              </a:rPr>
              <a:t>100</a:t>
            </a:r>
            <a:endParaRPr lang="en-US" b="1" dirty="0">
              <a:solidFill>
                <a:srgbClr val="FF0000"/>
              </a:solidFill>
              <a:latin typeface="黑体" panose="02010609060101010101" pitchFamily="49" charset="-122"/>
              <a:ea typeface="黑体" panose="0201060906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Box 3"/>
          <p:cNvSpPr txBox="1"/>
          <p:nvPr userDrawn="1"/>
        </p:nvSpPr>
        <p:spPr>
          <a:xfrm>
            <a:off x="829310" y="404495"/>
            <a:ext cx="4348480" cy="521970"/>
          </a:xfrm>
          <a:prstGeom prst="rect">
            <a:avLst/>
          </a:prstGeom>
          <a:noFill/>
        </p:spPr>
        <p:txBody>
          <a:bodyPr wrap="square">
            <a:spAutoFit/>
          </a:bodyPr>
          <a:lstStyle/>
          <a:p>
            <a:pPr algn="l">
              <a:defRPr/>
            </a:pPr>
            <a:r>
              <a:rPr lang="zh-CN" altLang="en-US" sz="2800" b="1" dirty="0" smtClean="0">
                <a:solidFill>
                  <a:srgbClr val="666666"/>
                </a:solidFill>
                <a:latin typeface="微软雅黑" panose="020B0503020204020204" pitchFamily="34" charset="-122"/>
                <a:ea typeface="微软雅黑" panose="020B0503020204020204" pitchFamily="34" charset="-122"/>
              </a:rPr>
              <a:t>本章</a:t>
            </a:r>
            <a:r>
              <a:rPr lang="zh-CN" altLang="en-US" sz="2800" b="1" u="sng" dirty="0" smtClean="0">
                <a:solidFill>
                  <a:srgbClr val="FF0000"/>
                </a:solidFill>
                <a:latin typeface="微软雅黑" panose="020B0503020204020204" pitchFamily="34" charset="-122"/>
                <a:ea typeface="微软雅黑" panose="020B0503020204020204" pitchFamily="34" charset="-122"/>
              </a:rPr>
              <a:t>理论知识</a:t>
            </a:r>
            <a:r>
              <a:rPr lang="zh-CN" altLang="en-US" sz="2800" b="1" dirty="0" smtClean="0">
                <a:solidFill>
                  <a:srgbClr val="666666"/>
                </a:solidFill>
                <a:latin typeface="微软雅黑" panose="020B0503020204020204" pitchFamily="34" charset="-122"/>
                <a:ea typeface="微软雅黑" panose="020B0503020204020204" pitchFamily="34" charset="-122"/>
              </a:rPr>
              <a:t>鉴定要素</a:t>
            </a:r>
            <a:endParaRPr lang="zh-CN" altLang="en-US" sz="2800" b="1" dirty="0">
              <a:solidFill>
                <a:srgbClr val="666666"/>
              </a:solidFill>
              <a:latin typeface="微软雅黑" panose="020B0503020204020204" pitchFamily="34" charset="-122"/>
              <a:ea typeface="微软雅黑" panose="020B0503020204020204" pitchFamily="34" charset="-122"/>
            </a:endParaRPr>
          </a:p>
        </p:txBody>
      </p:sp>
      <p:graphicFrame>
        <p:nvGraphicFramePr>
          <p:cNvPr id="2" name="表格 1"/>
          <p:cNvGraphicFramePr/>
          <p:nvPr/>
        </p:nvGraphicFramePr>
        <p:xfrm>
          <a:off x="443865" y="1217930"/>
          <a:ext cx="11392535" cy="5334000"/>
        </p:xfrm>
        <a:graphic>
          <a:graphicData uri="http://schemas.openxmlformats.org/drawingml/2006/table">
            <a:tbl>
              <a:tblPr firstRow="1" bandRow="1">
                <a:tableStyleId>{5C22544A-7EE6-4342-B048-85BDC9FD1C3A}</a:tableStyleId>
              </a:tblPr>
              <a:tblGrid>
                <a:gridCol w="1168400"/>
                <a:gridCol w="1170305"/>
                <a:gridCol w="1704975"/>
                <a:gridCol w="1152525"/>
                <a:gridCol w="778510"/>
                <a:gridCol w="4290695"/>
                <a:gridCol w="1127125"/>
              </a:tblGrid>
              <a:tr h="381000">
                <a:tc gridSpan="2">
                  <a:txBody>
                    <a:bodyPr/>
                    <a:p>
                      <a:pPr algn="ctr">
                        <a:buNone/>
                      </a:pPr>
                      <a:r>
                        <a:rPr lang="zh-CN" altLang="en-US" b="1"/>
                        <a:t>一级</a:t>
                      </a:r>
                      <a:endParaRPr lang="zh-CN" altLang="en-US" b="1"/>
                    </a:p>
                  </a:txBody>
                  <a:tcPr anchor="ctr" anchorCtr="1"/>
                </a:tc>
                <a:tc hMerge="1">
                  <a:tcPr/>
                </a:tc>
                <a:tc gridSpan="2">
                  <a:txBody>
                    <a:bodyPr/>
                    <a:p>
                      <a:pPr algn="ctr">
                        <a:buNone/>
                      </a:pPr>
                      <a:r>
                        <a:rPr lang="zh-CN" altLang="en-US" b="1"/>
                        <a:t>二级</a:t>
                      </a:r>
                      <a:endParaRPr lang="zh-CN" altLang="en-US" b="1"/>
                    </a:p>
                  </a:txBody>
                  <a:tcPr anchor="ctr" anchorCtr="1"/>
                </a:tc>
                <a:tc hMerge="1">
                  <a:tcPr/>
                </a:tc>
                <a:tc gridSpan="3">
                  <a:txBody>
                    <a:bodyPr/>
                    <a:p>
                      <a:pPr algn="ctr">
                        <a:buNone/>
                      </a:pPr>
                      <a:r>
                        <a:rPr lang="zh-CN" altLang="en-US" b="1"/>
                        <a:t>三级</a:t>
                      </a:r>
                      <a:endParaRPr lang="zh-CN" altLang="en-US" b="1"/>
                    </a:p>
                  </a:txBody>
                  <a:tcPr anchor="ctr" anchorCtr="1"/>
                </a:tc>
                <a:tc hMerge="1">
                  <a:tcPr/>
                </a:tc>
                <a:tc hMerge="1">
                  <a:tcPr/>
                </a:tc>
              </a:tr>
              <a:tr h="381000">
                <a:tc>
                  <a:txBody>
                    <a:bodyPr/>
                    <a:p>
                      <a:pPr algn="ctr">
                        <a:buNone/>
                      </a:pPr>
                      <a:r>
                        <a:rPr lang="zh-CN" altLang="en-US" b="1"/>
                        <a:t>名称代码</a:t>
                      </a:r>
                      <a:endParaRPr lang="zh-CN" altLang="en-US" b="1"/>
                    </a:p>
                  </a:txBody>
                  <a:tcPr anchor="ctr" anchorCtr="1"/>
                </a:tc>
                <a:tc>
                  <a:txBody>
                    <a:bodyPr/>
                    <a:p>
                      <a:pPr algn="ctr">
                        <a:buNone/>
                      </a:pPr>
                      <a:r>
                        <a:rPr lang="zh-CN" altLang="en-US" b="1"/>
                        <a:t>鉴定比重</a:t>
                      </a:r>
                      <a:endParaRPr lang="zh-CN" altLang="en-US" b="1"/>
                    </a:p>
                  </a:txBody>
                  <a:tcPr anchor="ctr" anchorCtr="1"/>
                </a:tc>
                <a:tc>
                  <a:txBody>
                    <a:bodyPr/>
                    <a:p>
                      <a:pPr algn="ctr">
                        <a:buNone/>
                      </a:pPr>
                      <a:r>
                        <a:rPr lang="zh-CN" altLang="en-US" b="1"/>
                        <a:t>名称代码</a:t>
                      </a:r>
                      <a:endParaRPr lang="zh-CN" altLang="en-US" b="1"/>
                    </a:p>
                  </a:txBody>
                  <a:tcPr anchor="ctr" anchorCtr="1"/>
                </a:tc>
                <a:tc>
                  <a:txBody>
                    <a:bodyPr/>
                    <a:p>
                      <a:pPr algn="ctr">
                        <a:buNone/>
                      </a:pPr>
                      <a:r>
                        <a:rPr lang="zh-CN" altLang="en-US" b="1"/>
                        <a:t>鉴定比重</a:t>
                      </a:r>
                      <a:endParaRPr lang="zh-CN" altLang="en-US" b="1"/>
                    </a:p>
                  </a:txBody>
                  <a:tcPr anchor="ctr" anchorCtr="1"/>
                </a:tc>
                <a:tc>
                  <a:txBody>
                    <a:bodyPr/>
                    <a:p>
                      <a:pPr algn="ctr">
                        <a:buNone/>
                      </a:pPr>
                      <a:r>
                        <a:rPr lang="zh-CN" altLang="en-US" b="1"/>
                        <a:t>代码</a:t>
                      </a:r>
                      <a:endParaRPr lang="zh-CN" altLang="en-US" b="1"/>
                    </a:p>
                  </a:txBody>
                  <a:tcPr anchor="ctr" anchorCtr="1"/>
                </a:tc>
                <a:tc>
                  <a:txBody>
                    <a:bodyPr/>
                    <a:p>
                      <a:pPr algn="ctr">
                        <a:buNone/>
                      </a:pPr>
                      <a:r>
                        <a:rPr lang="zh-CN" altLang="en-US" b="1"/>
                        <a:t>名称</a:t>
                      </a:r>
                      <a:endParaRPr lang="zh-CN" altLang="en-US" b="1"/>
                    </a:p>
                  </a:txBody>
                  <a:tcPr anchor="ctr" anchorCtr="1"/>
                </a:tc>
                <a:tc>
                  <a:txBody>
                    <a:bodyPr/>
                    <a:p>
                      <a:pPr algn="ctr">
                        <a:buNone/>
                      </a:pPr>
                      <a:r>
                        <a:rPr lang="zh-CN" altLang="en-US" b="1"/>
                        <a:t>重要程度</a:t>
                      </a:r>
                      <a:endParaRPr lang="zh-CN" altLang="en-US" b="1"/>
                    </a:p>
                  </a:txBody>
                  <a:tcPr anchor="ctr" anchorCtr="1"/>
                </a:tc>
              </a:tr>
              <a:tr h="381000">
                <a:tc rowSpan="12">
                  <a:txBody>
                    <a:bodyPr/>
                    <a:p>
                      <a:pPr algn="ctr" fontAlgn="auto">
                        <a:buNone/>
                      </a:pPr>
                      <a:r>
                        <a:rPr lang="zh-CN" altLang="en-US" b="1"/>
                        <a:t>劳动标准</a:t>
                      </a:r>
                      <a:endParaRPr lang="zh-CN" altLang="en-US" b="1"/>
                    </a:p>
                    <a:p>
                      <a:pPr algn="ctr" fontAlgn="auto">
                        <a:buNone/>
                      </a:pPr>
                      <a:r>
                        <a:rPr lang="zh-CN" altLang="en-US" b="1"/>
                        <a:t>实施管理</a:t>
                      </a:r>
                      <a:endParaRPr lang="zh-CN" altLang="en-US" b="1"/>
                    </a:p>
                    <a:p>
                      <a:pPr algn="ctr" fontAlgn="auto">
                        <a:buNone/>
                      </a:pPr>
                      <a:r>
                        <a:rPr lang="en-US" altLang="zh-CN" b="1"/>
                        <a:t>A</a:t>
                      </a:r>
                      <a:endParaRPr lang="en-US" altLang="zh-CN" b="1"/>
                    </a:p>
                  </a:txBody>
                  <a:tcPr anchor="ctr" anchorCtr="1"/>
                </a:tc>
                <a:tc rowSpan="12">
                  <a:txBody>
                    <a:bodyPr/>
                    <a:p>
                      <a:pPr algn="ctr">
                        <a:buNone/>
                      </a:pPr>
                      <a:r>
                        <a:rPr lang="en-US" sz="1800" b="1">
                          <a:sym typeface="+mn-ea"/>
                        </a:rPr>
                        <a:t>15</a:t>
                      </a:r>
                      <a:endParaRPr lang="en-US" sz="1800" b="1">
                        <a:sym typeface="+mn-ea"/>
                      </a:endParaRPr>
                    </a:p>
                  </a:txBody>
                  <a:tcPr anchor="ctr" anchorCtr="1"/>
                </a:tc>
                <a:tc rowSpan="10">
                  <a:txBody>
                    <a:bodyPr/>
                    <a:p>
                      <a:pPr algn="ctr">
                        <a:buNone/>
                      </a:pPr>
                      <a:r>
                        <a:rPr lang="zh-CN" altLang="en-US" b="1"/>
                        <a:t>用人单位劳动</a:t>
                      </a:r>
                      <a:endParaRPr lang="zh-CN" altLang="en-US" b="1"/>
                    </a:p>
                    <a:p>
                      <a:pPr algn="ctr">
                        <a:buNone/>
                      </a:pPr>
                      <a:r>
                        <a:rPr lang="zh-CN" altLang="en-US" b="1"/>
                        <a:t>标准的制定</a:t>
                      </a:r>
                      <a:endParaRPr lang="zh-CN" altLang="en-US" b="1"/>
                    </a:p>
                    <a:p>
                      <a:pPr algn="ctr">
                        <a:buNone/>
                      </a:pPr>
                      <a:r>
                        <a:rPr lang="en-US" altLang="zh-CN" b="1"/>
                        <a:t>A</a:t>
                      </a:r>
                      <a:endParaRPr lang="en-US" altLang="zh-CN" b="1"/>
                    </a:p>
                  </a:txBody>
                  <a:tcPr anchor="ctr" anchorCtr="1"/>
                </a:tc>
                <a:tc rowSpan="10">
                  <a:txBody>
                    <a:bodyPr/>
                    <a:p>
                      <a:pPr algn="ctr">
                        <a:buNone/>
                      </a:pPr>
                      <a:r>
                        <a:rPr lang="en-US" altLang="zh-CN" b="1"/>
                        <a:t>8</a:t>
                      </a:r>
                      <a:endParaRPr lang="en-US" altLang="zh-CN" b="1"/>
                    </a:p>
                  </a:txBody>
                  <a:tcPr anchor="ctr" anchorCtr="1"/>
                </a:tc>
                <a:tc>
                  <a:txBody>
                    <a:bodyPr/>
                    <a:p>
                      <a:pPr algn="ctr">
                        <a:buNone/>
                      </a:pPr>
                      <a:r>
                        <a:rPr lang="en-US" altLang="zh-CN" b="1">
                          <a:solidFill>
                            <a:srgbClr val="FF0000"/>
                          </a:solidFill>
                        </a:rPr>
                        <a:t>001</a:t>
                      </a:r>
                      <a:endParaRPr lang="en-US" altLang="zh-CN" b="1">
                        <a:solidFill>
                          <a:srgbClr val="FF0000"/>
                        </a:solidFill>
                      </a:endParaRPr>
                    </a:p>
                  </a:txBody>
                  <a:tcPr anchor="ctr" anchorCtr="1"/>
                </a:tc>
                <a:tc>
                  <a:txBody>
                    <a:bodyPr/>
                    <a:p>
                      <a:pPr algn="l">
                        <a:buNone/>
                      </a:pPr>
                      <a:r>
                        <a:rPr lang="zh-CN" altLang="en-US" b="1">
                          <a:solidFill>
                            <a:srgbClr val="FF0000"/>
                          </a:solidFill>
                        </a:rPr>
                        <a:t>用人单位劳动标准的基本概念与分类</a:t>
                      </a:r>
                      <a:endParaRPr lang="zh-CN" altLang="en-US" b="1">
                        <a:solidFill>
                          <a:srgbClr val="FF0000"/>
                        </a:solidFill>
                      </a:endParaRPr>
                    </a:p>
                  </a:txBody>
                  <a:tcPr anchor="t" anchorCtr="0"/>
                </a:tc>
                <a:tc>
                  <a:txBody>
                    <a:bodyPr/>
                    <a:p>
                      <a:pPr algn="ctr">
                        <a:buNone/>
                      </a:pPr>
                      <a:r>
                        <a:rPr lang="en-US" altLang="zh-CN" b="1">
                          <a:solidFill>
                            <a:srgbClr val="FF0000"/>
                          </a:solidFill>
                        </a:rPr>
                        <a:t>X</a:t>
                      </a:r>
                      <a:endParaRPr lang="en-US" altLang="zh-CN" b="1">
                        <a:solidFill>
                          <a:srgbClr val="FF0000"/>
                        </a:solidFill>
                      </a:endParaRPr>
                    </a:p>
                  </a:txBody>
                  <a:tcPr anchor="ctr" anchorCtr="1"/>
                </a:tc>
              </a:tr>
              <a:tr h="381000">
                <a:tc vMerge="1">
                  <a:tcPr/>
                </a:tc>
                <a:tc vMerge="1">
                  <a:tcPr/>
                </a:tc>
                <a:tc vMerge="1">
                  <a:tcPr anchor="ctr" anchorCtr="1"/>
                </a:tc>
                <a:tc vMerge="1">
                  <a:tcPr anchor="ctr" anchorCtr="1"/>
                </a:tc>
                <a:tc>
                  <a:txBody>
                    <a:bodyPr/>
                    <a:p>
                      <a:pPr algn="ctr">
                        <a:buNone/>
                      </a:pPr>
                      <a:r>
                        <a:rPr lang="en-US" altLang="zh-CN" b="1">
                          <a:solidFill>
                            <a:srgbClr val="FF0000"/>
                          </a:solidFill>
                        </a:rPr>
                        <a:t>002</a:t>
                      </a:r>
                      <a:endParaRPr lang="en-US" altLang="zh-CN" b="1">
                        <a:solidFill>
                          <a:srgbClr val="FF0000"/>
                        </a:solidFill>
                      </a:endParaRPr>
                    </a:p>
                  </a:txBody>
                  <a:tcPr anchor="ctr" anchorCtr="1"/>
                </a:tc>
                <a:tc>
                  <a:txBody>
                    <a:bodyPr/>
                    <a:p>
                      <a:pPr algn="l">
                        <a:buNone/>
                      </a:pPr>
                      <a:r>
                        <a:rPr lang="zh-CN" altLang="en-US" b="1">
                          <a:solidFill>
                            <a:srgbClr val="FF0000"/>
                          </a:solidFill>
                        </a:rPr>
                        <a:t>用人单位制定劳动标准的方式</a:t>
                      </a:r>
                      <a:endParaRPr lang="zh-CN" altLang="en-US" b="1">
                        <a:solidFill>
                          <a:srgbClr val="FF0000"/>
                        </a:solidFill>
                      </a:endParaRPr>
                    </a:p>
                  </a:txBody>
                  <a:tcPr anchor="t" anchorCtr="0"/>
                </a:tc>
                <a:tc>
                  <a:txBody>
                    <a:bodyPr/>
                    <a:p>
                      <a:pPr algn="ctr">
                        <a:buNone/>
                      </a:pPr>
                      <a:r>
                        <a:rPr lang="en-US" altLang="zh-CN" b="1">
                          <a:solidFill>
                            <a:srgbClr val="FF0000"/>
                          </a:solidFill>
                        </a:rPr>
                        <a:t>X</a:t>
                      </a:r>
                      <a:endParaRPr lang="en-US" altLang="zh-CN" b="1">
                        <a:solidFill>
                          <a:srgbClr val="FF0000"/>
                        </a:solidFill>
                      </a:endParaRPr>
                    </a:p>
                  </a:txBody>
                  <a:tcPr anchor="ctr" anchorCtr="1"/>
                </a:tc>
              </a:tr>
              <a:tr h="381000">
                <a:tc vMerge="1">
                  <a:tcPr/>
                </a:tc>
                <a:tc vMerge="1">
                  <a:tcPr/>
                </a:tc>
                <a:tc vMerge="1">
                  <a:tcPr anchor="ctr" anchorCtr="1"/>
                </a:tc>
                <a:tc vMerge="1">
                  <a:tcPr anchor="ctr" anchorCtr="1"/>
                </a:tc>
                <a:tc>
                  <a:txBody>
                    <a:bodyPr/>
                    <a:p>
                      <a:pPr algn="ctr">
                        <a:buNone/>
                      </a:pPr>
                      <a:r>
                        <a:rPr lang="en-US" altLang="zh-CN" b="1">
                          <a:solidFill>
                            <a:srgbClr val="FF0000"/>
                          </a:solidFill>
                        </a:rPr>
                        <a:t>003</a:t>
                      </a:r>
                      <a:endParaRPr lang="en-US" altLang="zh-CN" b="1">
                        <a:solidFill>
                          <a:srgbClr val="FF0000"/>
                        </a:solidFill>
                      </a:endParaRPr>
                    </a:p>
                  </a:txBody>
                  <a:tcPr anchor="ctr" anchorCtr="1"/>
                </a:tc>
                <a:tc>
                  <a:txBody>
                    <a:bodyPr/>
                    <a:p>
                      <a:pPr algn="l">
                        <a:buNone/>
                      </a:pPr>
                      <a:r>
                        <a:rPr lang="zh-CN" altLang="en-US" b="1">
                          <a:solidFill>
                            <a:srgbClr val="FF0000"/>
                          </a:solidFill>
                        </a:rPr>
                        <a:t>用人单位制定劳动标准的权利限制</a:t>
                      </a:r>
                      <a:endParaRPr lang="zh-CN" altLang="en-US" b="1">
                        <a:solidFill>
                          <a:srgbClr val="FF0000"/>
                        </a:solidFill>
                      </a:endParaRPr>
                    </a:p>
                  </a:txBody>
                  <a:tcPr anchor="t" anchorCtr="0"/>
                </a:tc>
                <a:tc>
                  <a:txBody>
                    <a:bodyPr/>
                    <a:p>
                      <a:pPr algn="ctr">
                        <a:buNone/>
                      </a:pPr>
                      <a:r>
                        <a:rPr lang="en-US" altLang="zh-CN" b="1">
                          <a:solidFill>
                            <a:srgbClr val="FF0000"/>
                          </a:solidFill>
                        </a:rPr>
                        <a:t>X</a:t>
                      </a:r>
                      <a:endParaRPr lang="en-US" altLang="zh-CN" b="1">
                        <a:solidFill>
                          <a:srgbClr val="FF0000"/>
                        </a:solidFill>
                      </a:endParaRPr>
                    </a:p>
                  </a:txBody>
                  <a:tcPr anchor="ctr" anchorCtr="1"/>
                </a:tc>
              </a:tr>
              <a:tr h="381000">
                <a:tc vMerge="1">
                  <a:tcPr/>
                </a:tc>
                <a:tc vMerge="1">
                  <a:tcPr/>
                </a:tc>
                <a:tc vMerge="1">
                  <a:tcPr anchor="ctr" anchorCtr="1"/>
                </a:tc>
                <a:tc vMerge="1">
                  <a:tcPr anchor="ctr" anchorCtr="1"/>
                </a:tc>
                <a:tc>
                  <a:txBody>
                    <a:bodyPr/>
                    <a:p>
                      <a:pPr algn="ctr">
                        <a:buNone/>
                      </a:pPr>
                      <a:r>
                        <a:rPr lang="en-US" altLang="zh-CN" b="1">
                          <a:solidFill>
                            <a:srgbClr val="FF0000"/>
                          </a:solidFill>
                        </a:rPr>
                        <a:t>004</a:t>
                      </a:r>
                      <a:endParaRPr lang="en-US" altLang="zh-CN" b="1">
                        <a:solidFill>
                          <a:srgbClr val="FF0000"/>
                        </a:solidFill>
                      </a:endParaRPr>
                    </a:p>
                  </a:txBody>
                  <a:tcPr anchor="ctr" anchorCtr="1"/>
                </a:tc>
                <a:tc>
                  <a:txBody>
                    <a:bodyPr/>
                    <a:p>
                      <a:pPr algn="l">
                        <a:buNone/>
                      </a:pPr>
                      <a:r>
                        <a:rPr lang="zh-CN" altLang="en-US" b="1">
                          <a:solidFill>
                            <a:srgbClr val="FF0000"/>
                          </a:solidFill>
                        </a:rPr>
                        <a:t>用人单位劳动标准的效力</a:t>
                      </a:r>
                      <a:endParaRPr lang="zh-CN" altLang="en-US" b="1">
                        <a:solidFill>
                          <a:srgbClr val="FF0000"/>
                        </a:solidFill>
                      </a:endParaRPr>
                    </a:p>
                  </a:txBody>
                  <a:tcPr anchor="t" anchorCtr="0"/>
                </a:tc>
                <a:tc>
                  <a:txBody>
                    <a:bodyPr/>
                    <a:p>
                      <a:pPr algn="ctr">
                        <a:buNone/>
                      </a:pPr>
                      <a:r>
                        <a:rPr lang="en-US" altLang="zh-CN" b="1">
                          <a:solidFill>
                            <a:srgbClr val="FF0000"/>
                          </a:solidFill>
                        </a:rPr>
                        <a:t>X</a:t>
                      </a:r>
                      <a:endParaRPr lang="en-US" altLang="zh-CN" b="1">
                        <a:solidFill>
                          <a:srgbClr val="FF0000"/>
                        </a:solidFill>
                      </a:endParaRPr>
                    </a:p>
                  </a:txBody>
                  <a:tcPr anchor="ctr" anchorCtr="1"/>
                </a:tc>
              </a:tr>
              <a:tr h="381000">
                <a:tc vMerge="1">
                  <a:tcPr/>
                </a:tc>
                <a:tc vMerge="1">
                  <a:tcPr/>
                </a:tc>
                <a:tc vMerge="1">
                  <a:tcPr anchor="ctr" anchorCtr="1"/>
                </a:tc>
                <a:tc vMerge="1">
                  <a:tcPr anchor="ctr" anchorCtr="1"/>
                </a:tc>
                <a:tc>
                  <a:txBody>
                    <a:bodyPr/>
                    <a:p>
                      <a:pPr algn="ctr">
                        <a:buNone/>
                      </a:pPr>
                      <a:r>
                        <a:rPr lang="en-US" altLang="zh-CN" b="1">
                          <a:solidFill>
                            <a:srgbClr val="FF0000"/>
                          </a:solidFill>
                        </a:rPr>
                        <a:t>005</a:t>
                      </a:r>
                      <a:endParaRPr lang="en-US" altLang="zh-CN" b="1">
                        <a:solidFill>
                          <a:srgbClr val="FF0000"/>
                        </a:solidFill>
                      </a:endParaRPr>
                    </a:p>
                  </a:txBody>
                  <a:tcPr anchor="ctr" anchorCtr="1"/>
                </a:tc>
                <a:tc>
                  <a:txBody>
                    <a:bodyPr/>
                    <a:p>
                      <a:pPr algn="l">
                        <a:buNone/>
                      </a:pPr>
                      <a:r>
                        <a:rPr lang="zh-CN" altLang="en-US" b="1">
                          <a:solidFill>
                            <a:srgbClr val="FF0000"/>
                          </a:solidFill>
                        </a:rPr>
                        <a:t>影响用人单位劳动标准的主要因素</a:t>
                      </a:r>
                      <a:endParaRPr lang="zh-CN" altLang="en-US" b="1">
                        <a:solidFill>
                          <a:srgbClr val="FF0000"/>
                        </a:solidFill>
                      </a:endParaRPr>
                    </a:p>
                  </a:txBody>
                  <a:tcPr anchor="t" anchorCtr="0"/>
                </a:tc>
                <a:tc>
                  <a:txBody>
                    <a:bodyPr/>
                    <a:p>
                      <a:pPr algn="ctr">
                        <a:buNone/>
                      </a:pPr>
                      <a:r>
                        <a:rPr lang="en-US" altLang="zh-CN" b="1">
                          <a:solidFill>
                            <a:srgbClr val="FF0000"/>
                          </a:solidFill>
                        </a:rPr>
                        <a:t>X</a:t>
                      </a:r>
                      <a:endParaRPr lang="en-US" altLang="zh-CN" b="1">
                        <a:solidFill>
                          <a:srgbClr val="FF0000"/>
                        </a:solidFill>
                      </a:endParaRPr>
                    </a:p>
                  </a:txBody>
                  <a:tcPr anchor="ctr" anchorCtr="1"/>
                </a:tc>
              </a:tr>
              <a:tr h="381000">
                <a:tc vMerge="1">
                  <a:tcPr/>
                </a:tc>
                <a:tc vMerge="1">
                  <a:tcPr/>
                </a:tc>
                <a:tc vMerge="1">
                  <a:tcPr anchor="ctr" anchorCtr="1"/>
                </a:tc>
                <a:tc vMerge="1">
                  <a:tcPr anchor="ctr" anchorCtr="1"/>
                </a:tc>
                <a:tc>
                  <a:txBody>
                    <a:bodyPr/>
                    <a:p>
                      <a:pPr algn="ctr">
                        <a:buNone/>
                      </a:pPr>
                      <a:r>
                        <a:rPr lang="en-US" altLang="zh-CN" b="1">
                          <a:solidFill>
                            <a:srgbClr val="FF0000"/>
                          </a:solidFill>
                        </a:rPr>
                        <a:t>006</a:t>
                      </a:r>
                      <a:endParaRPr lang="en-US" altLang="zh-CN" b="1">
                        <a:solidFill>
                          <a:srgbClr val="FF0000"/>
                        </a:solidFill>
                      </a:endParaRPr>
                    </a:p>
                  </a:txBody>
                  <a:tcPr anchor="ctr" anchorCtr="1"/>
                </a:tc>
                <a:tc>
                  <a:txBody>
                    <a:bodyPr/>
                    <a:p>
                      <a:pPr algn="l">
                        <a:buNone/>
                      </a:pPr>
                      <a:r>
                        <a:rPr lang="zh-CN" altLang="en-US" b="1">
                          <a:solidFill>
                            <a:srgbClr val="FF0000"/>
                          </a:solidFill>
                        </a:rPr>
                        <a:t>工资标准的主要内容</a:t>
                      </a:r>
                      <a:endParaRPr lang="zh-CN" altLang="en-US" b="1">
                        <a:solidFill>
                          <a:srgbClr val="FF0000"/>
                        </a:solidFill>
                      </a:endParaRPr>
                    </a:p>
                  </a:txBody>
                  <a:tcPr anchor="t" anchorCtr="0"/>
                </a:tc>
                <a:tc>
                  <a:txBody>
                    <a:bodyPr/>
                    <a:p>
                      <a:pPr algn="ctr">
                        <a:buNone/>
                      </a:pPr>
                      <a:r>
                        <a:rPr lang="en-US" altLang="zh-CN" b="1">
                          <a:solidFill>
                            <a:srgbClr val="FF0000"/>
                          </a:solidFill>
                        </a:rPr>
                        <a:t>X</a:t>
                      </a:r>
                      <a:endParaRPr lang="en-US" altLang="zh-CN" b="1">
                        <a:solidFill>
                          <a:srgbClr val="FF0000"/>
                        </a:solidFill>
                      </a:endParaRPr>
                    </a:p>
                  </a:txBody>
                  <a:tcPr anchor="ctr" anchorCtr="1"/>
                </a:tc>
              </a:tr>
              <a:tr h="381000">
                <a:tc vMerge="1">
                  <a:tcPr/>
                </a:tc>
                <a:tc vMerge="1">
                  <a:tcPr/>
                </a:tc>
                <a:tc vMerge="1">
                  <a:tcPr anchor="ctr" anchorCtr="1"/>
                </a:tc>
                <a:tc vMerge="1">
                  <a:tcPr anchor="ctr" anchorCtr="1"/>
                </a:tc>
                <a:tc>
                  <a:txBody>
                    <a:bodyPr/>
                    <a:p>
                      <a:pPr algn="ctr">
                        <a:buNone/>
                      </a:pPr>
                      <a:r>
                        <a:rPr lang="en-US" altLang="zh-CN" b="1">
                          <a:solidFill>
                            <a:srgbClr val="FF0000"/>
                          </a:solidFill>
                        </a:rPr>
                        <a:t>007</a:t>
                      </a:r>
                      <a:endParaRPr lang="en-US" altLang="zh-CN" b="1">
                        <a:solidFill>
                          <a:srgbClr val="FF0000"/>
                        </a:solidFill>
                      </a:endParaRPr>
                    </a:p>
                  </a:txBody>
                  <a:tcPr anchor="ctr" anchorCtr="1"/>
                </a:tc>
                <a:tc>
                  <a:txBody>
                    <a:bodyPr/>
                    <a:p>
                      <a:pPr algn="l">
                        <a:buNone/>
                      </a:pPr>
                      <a:r>
                        <a:rPr lang="zh-CN" altLang="en-US" b="1">
                          <a:solidFill>
                            <a:srgbClr val="FF0000"/>
                          </a:solidFill>
                        </a:rPr>
                        <a:t>带薪休假的主要内容</a:t>
                      </a:r>
                      <a:endParaRPr lang="zh-CN" altLang="en-US" b="1">
                        <a:solidFill>
                          <a:srgbClr val="FF0000"/>
                        </a:solidFill>
                      </a:endParaRPr>
                    </a:p>
                  </a:txBody>
                  <a:tcPr anchor="t" anchorCtr="0"/>
                </a:tc>
                <a:tc>
                  <a:txBody>
                    <a:bodyPr/>
                    <a:p>
                      <a:pPr algn="ctr">
                        <a:buNone/>
                      </a:pPr>
                      <a:r>
                        <a:rPr lang="en-US" altLang="zh-CN" b="1">
                          <a:solidFill>
                            <a:srgbClr val="FF0000"/>
                          </a:solidFill>
                        </a:rPr>
                        <a:t>X</a:t>
                      </a:r>
                      <a:endParaRPr lang="en-US" altLang="zh-CN" b="1">
                        <a:solidFill>
                          <a:srgbClr val="FF0000"/>
                        </a:solidFill>
                      </a:endParaRPr>
                    </a:p>
                  </a:txBody>
                  <a:tcPr anchor="ctr" anchorCtr="1"/>
                </a:tc>
              </a:tr>
              <a:tr h="381000">
                <a:tc vMerge="1">
                  <a:tcPr/>
                </a:tc>
                <a:tc vMerge="1">
                  <a:tcPr/>
                </a:tc>
                <a:tc vMerge="1">
                  <a:tcPr anchor="ctr" anchorCtr="1"/>
                </a:tc>
                <a:tc vMerge="1">
                  <a:tcPr anchor="ctr" anchorCtr="1"/>
                </a:tc>
                <a:tc>
                  <a:txBody>
                    <a:bodyPr/>
                    <a:p>
                      <a:pPr algn="ctr">
                        <a:buNone/>
                      </a:pPr>
                      <a:r>
                        <a:rPr lang="en-US" altLang="zh-CN" b="1">
                          <a:solidFill>
                            <a:srgbClr val="FF0000"/>
                          </a:solidFill>
                        </a:rPr>
                        <a:t>008</a:t>
                      </a:r>
                      <a:endParaRPr lang="en-US" altLang="zh-CN" b="1">
                        <a:solidFill>
                          <a:srgbClr val="FF0000"/>
                        </a:solidFill>
                      </a:endParaRPr>
                    </a:p>
                  </a:txBody>
                  <a:tcPr anchor="ctr" anchorCtr="1"/>
                </a:tc>
                <a:tc>
                  <a:txBody>
                    <a:bodyPr/>
                    <a:p>
                      <a:pPr algn="l">
                        <a:buNone/>
                      </a:pPr>
                      <a:r>
                        <a:rPr lang="zh-CN" altLang="en-US" b="1">
                          <a:solidFill>
                            <a:srgbClr val="FF0000"/>
                          </a:solidFill>
                        </a:rPr>
                        <a:t>劳动定员定额的主要内容</a:t>
                      </a:r>
                      <a:endParaRPr lang="zh-CN" altLang="en-US" b="1">
                        <a:solidFill>
                          <a:srgbClr val="FF0000"/>
                        </a:solidFill>
                      </a:endParaRPr>
                    </a:p>
                  </a:txBody>
                  <a:tcPr anchor="t" anchorCtr="0"/>
                </a:tc>
                <a:tc>
                  <a:txBody>
                    <a:bodyPr/>
                    <a:p>
                      <a:pPr algn="ctr">
                        <a:buNone/>
                      </a:pPr>
                      <a:r>
                        <a:rPr lang="en-US" altLang="zh-CN" b="1">
                          <a:solidFill>
                            <a:srgbClr val="FF0000"/>
                          </a:solidFill>
                        </a:rPr>
                        <a:t>X</a:t>
                      </a:r>
                      <a:endParaRPr lang="en-US" altLang="zh-CN" b="1">
                        <a:solidFill>
                          <a:srgbClr val="FF0000"/>
                        </a:solidFill>
                      </a:endParaRPr>
                    </a:p>
                  </a:txBody>
                  <a:tcPr anchor="ctr" anchorCtr="1"/>
                </a:tc>
              </a:tr>
              <a:tr h="381000">
                <a:tc vMerge="1">
                  <a:tcPr/>
                </a:tc>
                <a:tc vMerge="1">
                  <a:tcPr/>
                </a:tc>
                <a:tc vMerge="1">
                  <a:tcPr anchor="ctr" anchorCtr="1"/>
                </a:tc>
                <a:tc vMerge="1">
                  <a:tcPr anchor="ctr" anchorCtr="1"/>
                </a:tc>
                <a:tc>
                  <a:txBody>
                    <a:bodyPr/>
                    <a:p>
                      <a:pPr algn="ctr">
                        <a:buNone/>
                      </a:pPr>
                      <a:r>
                        <a:rPr lang="en-US" altLang="zh-CN" b="1">
                          <a:solidFill>
                            <a:srgbClr val="FF0000"/>
                          </a:solidFill>
                        </a:rPr>
                        <a:t>009</a:t>
                      </a:r>
                      <a:endParaRPr lang="en-US" altLang="zh-CN" b="1">
                        <a:solidFill>
                          <a:srgbClr val="FF0000"/>
                        </a:solidFill>
                      </a:endParaRPr>
                    </a:p>
                  </a:txBody>
                  <a:tcPr anchor="ctr" anchorCtr="1"/>
                </a:tc>
                <a:tc>
                  <a:txBody>
                    <a:bodyPr/>
                    <a:p>
                      <a:pPr algn="l">
                        <a:buNone/>
                      </a:pPr>
                      <a:r>
                        <a:rPr lang="zh-CN" altLang="en-US" b="1">
                          <a:solidFill>
                            <a:srgbClr val="FF0000"/>
                          </a:solidFill>
                        </a:rPr>
                        <a:t>企业补充保险标准的主要内容</a:t>
                      </a:r>
                      <a:endParaRPr lang="zh-CN" altLang="en-US" b="1">
                        <a:solidFill>
                          <a:srgbClr val="FF0000"/>
                        </a:solidFill>
                      </a:endParaRPr>
                    </a:p>
                  </a:txBody>
                  <a:tcPr anchor="t" anchorCtr="0"/>
                </a:tc>
                <a:tc>
                  <a:txBody>
                    <a:bodyPr/>
                    <a:p>
                      <a:pPr algn="ctr">
                        <a:buNone/>
                      </a:pPr>
                      <a:r>
                        <a:rPr lang="en-US" altLang="zh-CN" b="1">
                          <a:solidFill>
                            <a:srgbClr val="FF0000"/>
                          </a:solidFill>
                        </a:rPr>
                        <a:t>X</a:t>
                      </a:r>
                      <a:endParaRPr lang="en-US" altLang="zh-CN" b="1">
                        <a:solidFill>
                          <a:srgbClr val="FF0000"/>
                        </a:solidFill>
                      </a:endParaRPr>
                    </a:p>
                  </a:txBody>
                  <a:tcPr anchor="ctr" anchorCtr="1"/>
                </a:tc>
              </a:tr>
              <a:tr h="381000">
                <a:tc vMerge="1">
                  <a:tcPr/>
                </a:tc>
                <a:tc vMerge="1">
                  <a:tcPr/>
                </a:tc>
                <a:tc vMerge="1">
                  <a:tcPr anchor="ctr" anchorCtr="1"/>
                </a:tc>
                <a:tc vMerge="1">
                  <a:tcPr anchor="ctr" anchorCtr="1"/>
                </a:tc>
                <a:tc>
                  <a:txBody>
                    <a:bodyPr/>
                    <a:p>
                      <a:pPr algn="ctr">
                        <a:buNone/>
                      </a:pPr>
                      <a:r>
                        <a:rPr lang="en-US" altLang="zh-CN" b="1">
                          <a:solidFill>
                            <a:srgbClr val="FF0000"/>
                          </a:solidFill>
                        </a:rPr>
                        <a:t>010</a:t>
                      </a:r>
                      <a:endParaRPr lang="en-US" altLang="zh-CN" b="1">
                        <a:solidFill>
                          <a:srgbClr val="FF0000"/>
                        </a:solidFill>
                      </a:endParaRPr>
                    </a:p>
                  </a:txBody>
                  <a:tcPr anchor="ctr" anchorCtr="1"/>
                </a:tc>
                <a:tc>
                  <a:txBody>
                    <a:bodyPr/>
                    <a:p>
                      <a:pPr algn="l">
                        <a:buNone/>
                      </a:pPr>
                      <a:r>
                        <a:rPr lang="zh-CN" altLang="en-US" b="1">
                          <a:solidFill>
                            <a:srgbClr val="FF0000"/>
                          </a:solidFill>
                        </a:rPr>
                        <a:t>劳动就业标准</a:t>
                      </a:r>
                      <a:endParaRPr lang="zh-CN" altLang="en-US" b="1">
                        <a:solidFill>
                          <a:srgbClr val="FF0000"/>
                        </a:solidFill>
                      </a:endParaRPr>
                    </a:p>
                  </a:txBody>
                  <a:tcPr anchor="t" anchorCtr="0"/>
                </a:tc>
                <a:tc>
                  <a:txBody>
                    <a:bodyPr/>
                    <a:p>
                      <a:pPr algn="ctr">
                        <a:buNone/>
                      </a:pPr>
                      <a:r>
                        <a:rPr lang="en-US" altLang="zh-CN" b="1">
                          <a:solidFill>
                            <a:srgbClr val="FF0000"/>
                          </a:solidFill>
                        </a:rPr>
                        <a:t>X</a:t>
                      </a:r>
                      <a:endParaRPr lang="en-US" altLang="zh-CN" b="1">
                        <a:solidFill>
                          <a:srgbClr val="FF0000"/>
                        </a:solidFill>
                      </a:endParaRPr>
                    </a:p>
                  </a:txBody>
                  <a:tcPr anchor="ctr" anchorCtr="1"/>
                </a:tc>
              </a:tr>
              <a:tr h="381000">
                <a:tc vMerge="1">
                  <a:tcPr/>
                </a:tc>
                <a:tc vMerge="1">
                  <a:tcPr/>
                </a:tc>
                <a:tc rowSpan="2">
                  <a:txBody>
                    <a:bodyPr/>
                    <a:p>
                      <a:pPr algn="ctr">
                        <a:buNone/>
                      </a:pPr>
                      <a:r>
                        <a:rPr lang="zh-CN" altLang="en-US" b="1"/>
                        <a:t>劳动标准的实施情况评估</a:t>
                      </a:r>
                      <a:r>
                        <a:rPr lang="en-US" altLang="zh-CN" b="1"/>
                        <a:t>B</a:t>
                      </a:r>
                      <a:endParaRPr lang="en-US" altLang="zh-CN" b="1"/>
                    </a:p>
                  </a:txBody>
                  <a:tcPr anchor="ctr" anchorCtr="1"/>
                </a:tc>
                <a:tc rowSpan="2">
                  <a:txBody>
                    <a:bodyPr/>
                    <a:p>
                      <a:pPr algn="ctr">
                        <a:buNone/>
                      </a:pPr>
                      <a:r>
                        <a:rPr lang="en-US" altLang="zh-CN" b="1"/>
                        <a:t>7</a:t>
                      </a:r>
                      <a:endParaRPr lang="en-US" altLang="zh-CN" b="1"/>
                    </a:p>
                  </a:txBody>
                  <a:tcPr anchor="ctr" anchorCtr="1"/>
                </a:tc>
                <a:tc>
                  <a:txBody>
                    <a:bodyPr/>
                    <a:p>
                      <a:pPr algn="ctr">
                        <a:buNone/>
                      </a:pPr>
                      <a:r>
                        <a:rPr lang="en-US" altLang="zh-CN" b="1"/>
                        <a:t>001</a:t>
                      </a:r>
                      <a:endParaRPr lang="en-US" altLang="zh-CN" b="1"/>
                    </a:p>
                  </a:txBody>
                  <a:tcPr anchor="ctr" anchorCtr="1"/>
                </a:tc>
                <a:tc>
                  <a:txBody>
                    <a:bodyPr/>
                    <a:p>
                      <a:pPr algn="l">
                        <a:buNone/>
                      </a:pPr>
                      <a:r>
                        <a:rPr lang="zh-CN" altLang="en-US" b="1"/>
                        <a:t>分析用人单位劳动标准实施情况</a:t>
                      </a:r>
                      <a:endParaRPr lang="zh-CN" altLang="en-US" b="1"/>
                    </a:p>
                  </a:txBody>
                  <a:tcPr anchor="t" anchorCtr="0"/>
                </a:tc>
                <a:tc>
                  <a:txBody>
                    <a:bodyPr/>
                    <a:p>
                      <a:pPr algn="ctr">
                        <a:buNone/>
                      </a:pPr>
                      <a:r>
                        <a:rPr lang="en-US" altLang="zh-CN" b="1"/>
                        <a:t>Y</a:t>
                      </a:r>
                      <a:endParaRPr lang="en-US" altLang="zh-CN" b="1"/>
                    </a:p>
                  </a:txBody>
                  <a:tcPr anchor="ctr" anchorCtr="1"/>
                </a:tc>
              </a:tr>
              <a:tr h="381000">
                <a:tc vMerge="1">
                  <a:tcPr/>
                </a:tc>
                <a:tc vMerge="1">
                  <a:tcPr/>
                </a:tc>
                <a:tc vMerge="1">
                  <a:tcPr anchor="ctr" anchorCtr="1"/>
                </a:tc>
                <a:tc vMerge="1">
                  <a:tcPr anchor="ctr" anchorCtr="1"/>
                </a:tc>
                <a:tc>
                  <a:txBody>
                    <a:bodyPr/>
                    <a:p>
                      <a:pPr algn="ctr">
                        <a:buNone/>
                      </a:pPr>
                      <a:r>
                        <a:rPr lang="en-US" altLang="zh-CN" b="1"/>
                        <a:t>002</a:t>
                      </a:r>
                      <a:endParaRPr lang="en-US" altLang="zh-CN" b="1"/>
                    </a:p>
                  </a:txBody>
                  <a:tcPr anchor="ctr" anchorCtr="1"/>
                </a:tc>
                <a:tc>
                  <a:txBody>
                    <a:bodyPr/>
                    <a:p>
                      <a:pPr algn="l">
                        <a:buNone/>
                      </a:pPr>
                      <a:r>
                        <a:rPr lang="zh-CN" altLang="en-US" b="1"/>
                        <a:t>用人单位劳动标准的实施效果评估</a:t>
                      </a:r>
                      <a:endParaRPr lang="zh-CN" altLang="en-US" b="1"/>
                    </a:p>
                  </a:txBody>
                  <a:tcPr anchor="t" anchorCtr="0"/>
                </a:tc>
                <a:tc>
                  <a:txBody>
                    <a:bodyPr/>
                    <a:p>
                      <a:pPr algn="ctr">
                        <a:buNone/>
                      </a:pPr>
                      <a:r>
                        <a:rPr lang="en-US" altLang="zh-CN" b="1"/>
                        <a:t>Y</a:t>
                      </a:r>
                      <a:endParaRPr lang="en-US" altLang="zh-CN" b="1"/>
                    </a:p>
                  </a:txBody>
                  <a:tcPr anchor="ctr" anchorCtr="1"/>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Box 3"/>
          <p:cNvSpPr txBox="1"/>
          <p:nvPr userDrawn="1"/>
        </p:nvSpPr>
        <p:spPr>
          <a:xfrm>
            <a:off x="905510" y="1430020"/>
            <a:ext cx="2191385" cy="922020"/>
          </a:xfrm>
          <a:prstGeom prst="rect">
            <a:avLst/>
          </a:prstGeom>
          <a:noFill/>
        </p:spPr>
        <p:txBody>
          <a:bodyPr wrap="square">
            <a:spAutoFit/>
          </a:bodyPr>
          <a:lstStyle/>
          <a:p>
            <a:pPr algn="l">
              <a:defRPr/>
            </a:pPr>
            <a:r>
              <a:rPr lang="zh-CN" altLang="en-US" sz="5400" b="1" dirty="0" smtClean="0">
                <a:solidFill>
                  <a:srgbClr val="FF0000"/>
                </a:solidFill>
                <a:latin typeface="微软雅黑" panose="020B0503020204020204" pitchFamily="34" charset="-122"/>
                <a:ea typeface="微软雅黑" panose="020B0503020204020204" pitchFamily="34" charset="-122"/>
              </a:rPr>
              <a:t>注意！</a:t>
            </a:r>
            <a:endParaRPr lang="zh-CN" altLang="en-US" sz="5400" b="1" dirty="0" smtClean="0">
              <a:solidFill>
                <a:srgbClr val="FF0000"/>
              </a:solidFill>
              <a:latin typeface="微软雅黑" panose="020B0503020204020204" pitchFamily="34" charset="-122"/>
              <a:ea typeface="微软雅黑" panose="020B0503020204020204" pitchFamily="34" charset="-122"/>
            </a:endParaRPr>
          </a:p>
        </p:txBody>
      </p:sp>
      <p:sp>
        <p:nvSpPr>
          <p:cNvPr id="8" name="矩形 7"/>
          <p:cNvSpPr>
            <a:spLocks noChangeArrowheads="1"/>
          </p:cNvSpPr>
          <p:nvPr/>
        </p:nvSpPr>
        <p:spPr bwMode="auto">
          <a:xfrm>
            <a:off x="2487930" y="3148330"/>
            <a:ext cx="3642360" cy="1080008"/>
          </a:xfrm>
          <a:prstGeom prst="rect">
            <a:avLst/>
          </a:prstGeom>
          <a:noFill/>
          <a:ln w="254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altLang="en-US" sz="3200">
                <a:solidFill>
                  <a:srgbClr val="C00000"/>
                </a:solidFill>
                <a:latin typeface="微软雅黑" panose="020B0503020204020204" pitchFamily="34" charset="-122"/>
                <a:ea typeface="微软雅黑" panose="020B0503020204020204" pitchFamily="34" charset="-122"/>
                <a:sym typeface="+mn-ea"/>
              </a:rPr>
              <a:t>红框红字</a:t>
            </a:r>
            <a:r>
              <a:rPr lang="en-US" altLang="zh-CN" sz="3200">
                <a:solidFill>
                  <a:srgbClr val="C00000"/>
                </a:solidFill>
                <a:latin typeface="微软雅黑" panose="020B0503020204020204" pitchFamily="34" charset="-122"/>
                <a:ea typeface="微软雅黑" panose="020B0503020204020204" pitchFamily="34" charset="-122"/>
                <a:sym typeface="+mn-ea"/>
              </a:rPr>
              <a:t>X</a:t>
            </a:r>
            <a:r>
              <a:rPr lang="zh-CN" altLang="en-US" sz="3200">
                <a:solidFill>
                  <a:srgbClr val="C00000"/>
                </a:solidFill>
                <a:latin typeface="微软雅黑" panose="020B0503020204020204" pitchFamily="34" charset="-122"/>
                <a:ea typeface="微软雅黑" panose="020B0503020204020204" pitchFamily="34" charset="-122"/>
                <a:sym typeface="+mn-ea"/>
              </a:rPr>
              <a:t>级（</a:t>
            </a:r>
            <a:r>
              <a:rPr lang="en-US" altLang="zh-CN" sz="3200">
                <a:solidFill>
                  <a:srgbClr val="C00000"/>
                </a:solidFill>
                <a:latin typeface="微软雅黑" panose="020B0503020204020204" pitchFamily="34" charset="-122"/>
                <a:ea typeface="微软雅黑" panose="020B0503020204020204" pitchFamily="34" charset="-122"/>
                <a:sym typeface="+mn-ea"/>
              </a:rPr>
              <a:t>42</a:t>
            </a:r>
            <a:r>
              <a:rPr lang="zh-CN" altLang="en-US" sz="3200">
                <a:solidFill>
                  <a:srgbClr val="C00000"/>
                </a:solidFill>
                <a:latin typeface="微软雅黑" panose="020B0503020204020204" pitchFamily="34" charset="-122"/>
                <a:ea typeface="微软雅黑" panose="020B0503020204020204" pitchFamily="34" charset="-122"/>
                <a:sym typeface="+mn-ea"/>
              </a:rPr>
              <a:t>）</a:t>
            </a:r>
            <a:endParaRPr lang="zh-CN" altLang="en-US" sz="3200">
              <a:solidFill>
                <a:srgbClr val="C00000"/>
              </a:solidFill>
              <a:latin typeface="微软雅黑" panose="020B0503020204020204" pitchFamily="34" charset="-122"/>
              <a:ea typeface="微软雅黑" panose="020B0503020204020204" pitchFamily="34" charset="-122"/>
              <a:sym typeface="+mn-ea"/>
            </a:endParaRPr>
          </a:p>
        </p:txBody>
      </p:sp>
      <p:sp>
        <p:nvSpPr>
          <p:cNvPr id="2" name="矩形 1"/>
          <p:cNvSpPr>
            <a:spLocks noChangeArrowheads="1"/>
          </p:cNvSpPr>
          <p:nvPr/>
        </p:nvSpPr>
        <p:spPr bwMode="auto">
          <a:xfrm>
            <a:off x="6445885" y="3148330"/>
            <a:ext cx="3642360" cy="1080008"/>
          </a:xfrm>
          <a:prstGeom prst="rect">
            <a:avLst/>
          </a:prstGeom>
          <a:noFill/>
          <a:ln w="254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altLang="en-US" sz="3200">
                <a:solidFill>
                  <a:schemeClr val="tx1"/>
                </a:solidFill>
                <a:latin typeface="微软雅黑" panose="020B0503020204020204" pitchFamily="34" charset="-122"/>
                <a:ea typeface="微软雅黑" panose="020B0503020204020204" pitchFamily="34" charset="-122"/>
                <a:sym typeface="+mn-ea"/>
              </a:rPr>
              <a:t>红框黑字</a:t>
            </a:r>
            <a:r>
              <a:rPr lang="en-US" altLang="zh-CN" sz="3200">
                <a:solidFill>
                  <a:schemeClr val="tx1"/>
                </a:solidFill>
                <a:latin typeface="微软雅黑" panose="020B0503020204020204" pitchFamily="34" charset="-122"/>
                <a:ea typeface="微软雅黑" panose="020B0503020204020204" pitchFamily="34" charset="-122"/>
                <a:sym typeface="+mn-ea"/>
              </a:rPr>
              <a:t>Y</a:t>
            </a:r>
            <a:r>
              <a:rPr lang="zh-CN" altLang="en-US" sz="3200">
                <a:solidFill>
                  <a:schemeClr val="tx1"/>
                </a:solidFill>
                <a:latin typeface="微软雅黑" panose="020B0503020204020204" pitchFamily="34" charset="-122"/>
                <a:ea typeface="微软雅黑" panose="020B0503020204020204" pitchFamily="34" charset="-122"/>
                <a:sym typeface="+mn-ea"/>
              </a:rPr>
              <a:t>级（</a:t>
            </a:r>
            <a:r>
              <a:rPr lang="en-US" altLang="zh-CN" sz="3200">
                <a:solidFill>
                  <a:schemeClr val="tx1"/>
                </a:solidFill>
                <a:latin typeface="微软雅黑" panose="020B0503020204020204" pitchFamily="34" charset="-122"/>
                <a:ea typeface="微软雅黑" panose="020B0503020204020204" pitchFamily="34" charset="-122"/>
                <a:sym typeface="+mn-ea"/>
              </a:rPr>
              <a:t>5</a:t>
            </a:r>
            <a:r>
              <a:rPr lang="zh-CN" altLang="en-US" sz="3200">
                <a:solidFill>
                  <a:schemeClr val="tx1"/>
                </a:solidFill>
                <a:latin typeface="微软雅黑" panose="020B0503020204020204" pitchFamily="34" charset="-122"/>
                <a:ea typeface="微软雅黑" panose="020B0503020204020204" pitchFamily="34" charset="-122"/>
                <a:sym typeface="+mn-ea"/>
              </a:rPr>
              <a:t>）</a:t>
            </a:r>
            <a:endParaRPr lang="zh-CN" altLang="en-US" sz="3200">
              <a:solidFill>
                <a:schemeClr val="tx1"/>
              </a:solidFill>
              <a:latin typeface="微软雅黑" panose="020B0503020204020204" pitchFamily="34" charset="-122"/>
              <a:ea typeface="微软雅黑" panose="020B0503020204020204" pitchFamily="34" charset="-122"/>
              <a:sym typeface="+mn-ea"/>
            </a:endParaRPr>
          </a:p>
        </p:txBody>
      </p:sp>
      <p:sp>
        <p:nvSpPr>
          <p:cNvPr id="3" name="矩形 2"/>
          <p:cNvSpPr>
            <a:spLocks noChangeArrowheads="1"/>
          </p:cNvSpPr>
          <p:nvPr/>
        </p:nvSpPr>
        <p:spPr bwMode="auto">
          <a:xfrm>
            <a:off x="2487930" y="4387215"/>
            <a:ext cx="3642360" cy="1080008"/>
          </a:xfrm>
          <a:prstGeom prst="rect">
            <a:avLst/>
          </a:prstGeom>
          <a:noFill/>
          <a:ln w="25400">
            <a:solidFill>
              <a:schemeClr val="tx1"/>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altLang="en-US" sz="3200">
                <a:solidFill>
                  <a:schemeClr val="tx1"/>
                </a:solidFill>
                <a:latin typeface="微软雅黑" panose="020B0503020204020204" pitchFamily="34" charset="-122"/>
                <a:ea typeface="微软雅黑" panose="020B0503020204020204" pitchFamily="34" charset="-122"/>
                <a:sym typeface="+mn-ea"/>
              </a:rPr>
              <a:t>黑框黑字</a:t>
            </a:r>
            <a:r>
              <a:rPr lang="en-US" altLang="zh-CN" sz="3200">
                <a:solidFill>
                  <a:schemeClr val="tx1"/>
                </a:solidFill>
                <a:latin typeface="微软雅黑" panose="020B0503020204020204" pitchFamily="34" charset="-122"/>
                <a:ea typeface="微软雅黑" panose="020B0503020204020204" pitchFamily="34" charset="-122"/>
                <a:sym typeface="+mn-ea"/>
              </a:rPr>
              <a:t>Z</a:t>
            </a:r>
            <a:r>
              <a:rPr lang="zh-CN" altLang="en-US" sz="3200">
                <a:solidFill>
                  <a:schemeClr val="tx1"/>
                </a:solidFill>
                <a:latin typeface="微软雅黑" panose="020B0503020204020204" pitchFamily="34" charset="-122"/>
                <a:ea typeface="微软雅黑" panose="020B0503020204020204" pitchFamily="34" charset="-122"/>
                <a:sym typeface="+mn-ea"/>
              </a:rPr>
              <a:t>级（</a:t>
            </a:r>
            <a:r>
              <a:rPr lang="en-US" altLang="zh-CN" sz="3200">
                <a:solidFill>
                  <a:schemeClr val="tx1"/>
                </a:solidFill>
                <a:latin typeface="微软雅黑" panose="020B0503020204020204" pitchFamily="34" charset="-122"/>
                <a:ea typeface="微软雅黑" panose="020B0503020204020204" pitchFamily="34" charset="-122"/>
                <a:sym typeface="+mn-ea"/>
              </a:rPr>
              <a:t>1</a:t>
            </a:r>
            <a:r>
              <a:rPr lang="zh-CN" altLang="en-US" sz="3200">
                <a:solidFill>
                  <a:schemeClr val="tx1"/>
                </a:solidFill>
                <a:latin typeface="微软雅黑" panose="020B0503020204020204" pitchFamily="34" charset="-122"/>
                <a:ea typeface="微软雅黑" panose="020B0503020204020204" pitchFamily="34" charset="-122"/>
                <a:sym typeface="+mn-ea"/>
              </a:rPr>
              <a:t>）</a:t>
            </a:r>
            <a:endParaRPr lang="zh-CN" altLang="en-US" sz="3200">
              <a:solidFill>
                <a:schemeClr val="tx1"/>
              </a:solidFill>
              <a:latin typeface="微软雅黑" panose="020B0503020204020204" pitchFamily="34" charset="-122"/>
              <a:ea typeface="微软雅黑" panose="020B0503020204020204" pitchFamily="34" charset="-122"/>
              <a:sym typeface="+mn-ea"/>
            </a:endParaRPr>
          </a:p>
        </p:txBody>
      </p:sp>
      <p:sp>
        <p:nvSpPr>
          <p:cNvPr id="4" name="矩形 3"/>
          <p:cNvSpPr>
            <a:spLocks noChangeArrowheads="1"/>
          </p:cNvSpPr>
          <p:nvPr/>
        </p:nvSpPr>
        <p:spPr bwMode="auto">
          <a:xfrm>
            <a:off x="6445885" y="4387215"/>
            <a:ext cx="3642360" cy="1080008"/>
          </a:xfrm>
          <a:prstGeom prst="rect">
            <a:avLst/>
          </a:prstGeom>
          <a:noFill/>
          <a:ln w="254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sz="3200">
                <a:solidFill>
                  <a:schemeClr val="tx2"/>
                </a:solidFill>
                <a:latin typeface="微软雅黑" panose="020B0503020204020204" pitchFamily="34" charset="-122"/>
                <a:ea typeface="微软雅黑" panose="020B0503020204020204" pitchFamily="34" charset="-122"/>
                <a:sym typeface="+mn-ea"/>
              </a:rPr>
              <a:t>蓝色字体为自行</a:t>
            </a:r>
            <a:endParaRPr lang="zh-CN" sz="3200">
              <a:solidFill>
                <a:schemeClr val="tx2"/>
              </a:solidFill>
              <a:latin typeface="微软雅黑" panose="020B0503020204020204" pitchFamily="34" charset="-122"/>
              <a:ea typeface="微软雅黑" panose="020B0503020204020204" pitchFamily="34" charset="-122"/>
              <a:sym typeface="+mn-ea"/>
            </a:endParaRPr>
          </a:p>
          <a:p>
            <a:pPr lvl="0" algn="ctr"/>
            <a:r>
              <a:rPr lang="zh-CN" sz="3200">
                <a:solidFill>
                  <a:schemeClr val="tx2"/>
                </a:solidFill>
                <a:latin typeface="微软雅黑" panose="020B0503020204020204" pitchFamily="34" charset="-122"/>
                <a:ea typeface="微软雅黑" panose="020B0503020204020204" pitchFamily="34" charset="-122"/>
                <a:sym typeface="+mn-ea"/>
              </a:rPr>
              <a:t>组织语言描述</a:t>
            </a:r>
            <a:endParaRPr lang="zh-CN" sz="3200">
              <a:solidFill>
                <a:schemeClr val="tx2"/>
              </a:solidFill>
              <a:latin typeface="微软雅黑" panose="020B0503020204020204" pitchFamily="34" charset="-122"/>
              <a:ea typeface="微软雅黑" panose="020B0503020204020204" pitchFamily="34" charset="-122"/>
              <a:sym typeface="+mn-ea"/>
            </a:endParaRPr>
          </a:p>
        </p:txBody>
      </p:sp>
      <p:sp>
        <p:nvSpPr>
          <p:cNvPr id="5" name="矩形 4"/>
          <p:cNvSpPr>
            <a:spLocks noChangeArrowheads="1"/>
          </p:cNvSpPr>
          <p:nvPr/>
        </p:nvSpPr>
        <p:spPr bwMode="auto">
          <a:xfrm>
            <a:off x="3678555" y="2005965"/>
            <a:ext cx="5419090" cy="720090"/>
          </a:xfrm>
          <a:prstGeom prst="rect">
            <a:avLst/>
          </a:prstGeom>
          <a:noFill/>
          <a:ln w="12700">
            <a:no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r>
              <a:rPr lang="zh-CN" sz="2800">
                <a:solidFill>
                  <a:schemeClr val="tx1"/>
                </a:solidFill>
                <a:latin typeface="微软雅黑" panose="020B0503020204020204" pitchFamily="34" charset="-122"/>
                <a:ea typeface="微软雅黑" panose="020B0503020204020204" pitchFamily="34" charset="-122"/>
                <a:sym typeface="+mn-ea"/>
              </a:rPr>
              <a:t>要素级别在课件中的区别</a:t>
            </a:r>
            <a:endParaRPr lang="zh-CN" sz="2800">
              <a:solidFill>
                <a:schemeClr val="tx1"/>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Box 3"/>
          <p:cNvSpPr txBox="1"/>
          <p:nvPr userDrawn="1"/>
        </p:nvSpPr>
        <p:spPr>
          <a:xfrm>
            <a:off x="829310" y="404495"/>
            <a:ext cx="4348480" cy="521970"/>
          </a:xfrm>
          <a:prstGeom prst="rect">
            <a:avLst/>
          </a:prstGeom>
          <a:noFill/>
        </p:spPr>
        <p:txBody>
          <a:bodyPr wrap="square">
            <a:spAutoFit/>
          </a:bodyPr>
          <a:lstStyle/>
          <a:p>
            <a:pPr algn="l">
              <a:defRPr/>
            </a:pPr>
            <a:r>
              <a:rPr lang="zh-CN" altLang="en-US" sz="2800" b="1" dirty="0" smtClean="0">
                <a:solidFill>
                  <a:srgbClr val="666666"/>
                </a:solidFill>
                <a:latin typeface="微软雅黑" panose="020B0503020204020204" pitchFamily="34" charset="-122"/>
                <a:ea typeface="微软雅黑" panose="020B0503020204020204" pitchFamily="34" charset="-122"/>
              </a:rPr>
              <a:t>本章</a:t>
            </a:r>
            <a:r>
              <a:rPr lang="zh-CN" altLang="en-US" sz="2800" b="1" u="sng" dirty="0" smtClean="0">
                <a:solidFill>
                  <a:srgbClr val="FF0000"/>
                </a:solidFill>
                <a:latin typeface="微软雅黑" panose="020B0503020204020204" pitchFamily="34" charset="-122"/>
                <a:ea typeface="微软雅黑" panose="020B0503020204020204" pitchFamily="34" charset="-122"/>
              </a:rPr>
              <a:t>理论知识</a:t>
            </a:r>
            <a:r>
              <a:rPr lang="zh-CN" altLang="en-US" sz="2800" b="1" dirty="0" smtClean="0">
                <a:solidFill>
                  <a:srgbClr val="666666"/>
                </a:solidFill>
                <a:latin typeface="微软雅黑" panose="020B0503020204020204" pitchFamily="34" charset="-122"/>
                <a:ea typeface="微软雅黑" panose="020B0503020204020204" pitchFamily="34" charset="-122"/>
              </a:rPr>
              <a:t>鉴定要素</a:t>
            </a:r>
            <a:endParaRPr lang="zh-CN" altLang="en-US" sz="2800" b="1" dirty="0">
              <a:solidFill>
                <a:srgbClr val="666666"/>
              </a:solidFill>
              <a:latin typeface="微软雅黑" panose="020B0503020204020204" pitchFamily="34" charset="-122"/>
              <a:ea typeface="微软雅黑" panose="020B0503020204020204" pitchFamily="34" charset="-122"/>
            </a:endParaRPr>
          </a:p>
        </p:txBody>
      </p:sp>
      <p:graphicFrame>
        <p:nvGraphicFramePr>
          <p:cNvPr id="2" name="表格 1"/>
          <p:cNvGraphicFramePr/>
          <p:nvPr/>
        </p:nvGraphicFramePr>
        <p:xfrm>
          <a:off x="443865" y="1217930"/>
          <a:ext cx="11392535" cy="5334000"/>
        </p:xfrm>
        <a:graphic>
          <a:graphicData uri="http://schemas.openxmlformats.org/drawingml/2006/table">
            <a:tbl>
              <a:tblPr firstRow="1" bandRow="1">
                <a:tableStyleId>{5C22544A-7EE6-4342-B048-85BDC9FD1C3A}</a:tableStyleId>
              </a:tblPr>
              <a:tblGrid>
                <a:gridCol w="1168400"/>
                <a:gridCol w="1170305"/>
                <a:gridCol w="1704975"/>
                <a:gridCol w="1152525"/>
                <a:gridCol w="778510"/>
                <a:gridCol w="4290695"/>
                <a:gridCol w="1127125"/>
              </a:tblGrid>
              <a:tr h="381000">
                <a:tc gridSpan="2">
                  <a:txBody>
                    <a:bodyPr/>
                    <a:p>
                      <a:pPr algn="ctr">
                        <a:buNone/>
                      </a:pPr>
                      <a:r>
                        <a:rPr lang="zh-CN" altLang="en-US" b="1">
                          <a:latin typeface="微软雅黑" panose="020B0503020204020204" pitchFamily="34" charset="-122"/>
                          <a:ea typeface="微软雅黑" panose="020B0503020204020204" pitchFamily="34" charset="-122"/>
                        </a:rPr>
                        <a:t>一级</a:t>
                      </a:r>
                      <a:endParaRPr lang="zh-CN" altLang="en-US" b="1">
                        <a:latin typeface="微软雅黑" panose="020B0503020204020204" pitchFamily="34" charset="-122"/>
                        <a:ea typeface="微软雅黑" panose="020B0503020204020204" pitchFamily="34" charset="-122"/>
                      </a:endParaRPr>
                    </a:p>
                  </a:txBody>
                  <a:tcPr anchor="ctr" anchorCtr="1"/>
                </a:tc>
                <a:tc hMerge="1">
                  <a:tcPr/>
                </a:tc>
                <a:tc gridSpan="2">
                  <a:txBody>
                    <a:bodyPr/>
                    <a:p>
                      <a:pPr algn="ctr">
                        <a:buNone/>
                      </a:pPr>
                      <a:r>
                        <a:rPr lang="zh-CN" altLang="en-US" b="1">
                          <a:latin typeface="微软雅黑" panose="020B0503020204020204" pitchFamily="34" charset="-122"/>
                          <a:ea typeface="微软雅黑" panose="020B0503020204020204" pitchFamily="34" charset="-122"/>
                        </a:rPr>
                        <a:t>二级</a:t>
                      </a:r>
                      <a:endParaRPr lang="zh-CN" altLang="en-US" b="1">
                        <a:latin typeface="微软雅黑" panose="020B0503020204020204" pitchFamily="34" charset="-122"/>
                        <a:ea typeface="微软雅黑" panose="020B0503020204020204" pitchFamily="34" charset="-122"/>
                      </a:endParaRPr>
                    </a:p>
                  </a:txBody>
                  <a:tcPr anchor="ctr" anchorCtr="1"/>
                </a:tc>
                <a:tc hMerge="1">
                  <a:tcPr/>
                </a:tc>
                <a:tc gridSpan="3">
                  <a:txBody>
                    <a:bodyPr/>
                    <a:p>
                      <a:pPr algn="ctr">
                        <a:buNone/>
                      </a:pPr>
                      <a:r>
                        <a:rPr lang="zh-CN" altLang="en-US" b="1">
                          <a:latin typeface="微软雅黑" panose="020B0503020204020204" pitchFamily="34" charset="-122"/>
                          <a:ea typeface="微软雅黑" panose="020B0503020204020204" pitchFamily="34" charset="-122"/>
                        </a:rPr>
                        <a:t>三级</a:t>
                      </a:r>
                      <a:endParaRPr lang="zh-CN" altLang="en-US" b="1">
                        <a:latin typeface="微软雅黑" panose="020B0503020204020204" pitchFamily="34" charset="-122"/>
                        <a:ea typeface="微软雅黑" panose="020B0503020204020204" pitchFamily="34" charset="-122"/>
                      </a:endParaRPr>
                    </a:p>
                  </a:txBody>
                  <a:tcPr anchor="ctr" anchorCtr="1"/>
                </a:tc>
                <a:tc hMerge="1">
                  <a:tcPr/>
                </a:tc>
                <a:tc hMerge="1">
                  <a:tcPr/>
                </a:tc>
              </a:tr>
              <a:tr h="381000">
                <a:tc>
                  <a:txBody>
                    <a:bodyPr/>
                    <a:p>
                      <a:pPr algn="ctr">
                        <a:buNone/>
                      </a:pPr>
                      <a:r>
                        <a:rPr lang="zh-CN" altLang="en-US" b="1">
                          <a:latin typeface="微软雅黑" panose="020B0503020204020204" pitchFamily="34" charset="-122"/>
                          <a:ea typeface="微软雅黑" panose="020B0503020204020204" pitchFamily="34" charset="-122"/>
                        </a:rPr>
                        <a:t>名称代码</a:t>
                      </a:r>
                      <a:endParaRPr lang="zh-CN" altLang="en-US" b="1">
                        <a:latin typeface="微软雅黑" panose="020B0503020204020204" pitchFamily="34" charset="-122"/>
                        <a:ea typeface="微软雅黑" panose="020B0503020204020204" pitchFamily="34" charset="-122"/>
                      </a:endParaRPr>
                    </a:p>
                  </a:txBody>
                  <a:tcPr anchor="ctr" anchorCtr="1"/>
                </a:tc>
                <a:tc>
                  <a:txBody>
                    <a:bodyPr/>
                    <a:p>
                      <a:pPr algn="ctr">
                        <a:buNone/>
                      </a:pPr>
                      <a:r>
                        <a:rPr lang="zh-CN" altLang="en-US" b="1">
                          <a:latin typeface="微软雅黑" panose="020B0503020204020204" pitchFamily="34" charset="-122"/>
                          <a:ea typeface="微软雅黑" panose="020B0503020204020204" pitchFamily="34" charset="-122"/>
                        </a:rPr>
                        <a:t>鉴定比重</a:t>
                      </a:r>
                      <a:endParaRPr lang="zh-CN" altLang="en-US" b="1">
                        <a:latin typeface="微软雅黑" panose="020B0503020204020204" pitchFamily="34" charset="-122"/>
                        <a:ea typeface="微软雅黑" panose="020B0503020204020204" pitchFamily="34" charset="-122"/>
                      </a:endParaRPr>
                    </a:p>
                  </a:txBody>
                  <a:tcPr anchor="ctr" anchorCtr="1"/>
                </a:tc>
                <a:tc>
                  <a:txBody>
                    <a:bodyPr/>
                    <a:p>
                      <a:pPr algn="ctr">
                        <a:buNone/>
                      </a:pPr>
                      <a:r>
                        <a:rPr lang="zh-CN" altLang="en-US" b="1">
                          <a:latin typeface="微软雅黑" panose="020B0503020204020204" pitchFamily="34" charset="-122"/>
                          <a:ea typeface="微软雅黑" panose="020B0503020204020204" pitchFamily="34" charset="-122"/>
                        </a:rPr>
                        <a:t>名称代码</a:t>
                      </a:r>
                      <a:endParaRPr lang="zh-CN" altLang="en-US" b="1">
                        <a:latin typeface="微软雅黑" panose="020B0503020204020204" pitchFamily="34" charset="-122"/>
                        <a:ea typeface="微软雅黑" panose="020B0503020204020204" pitchFamily="34" charset="-122"/>
                      </a:endParaRPr>
                    </a:p>
                  </a:txBody>
                  <a:tcPr anchor="ctr" anchorCtr="1"/>
                </a:tc>
                <a:tc>
                  <a:txBody>
                    <a:bodyPr/>
                    <a:p>
                      <a:pPr algn="ctr">
                        <a:buNone/>
                      </a:pPr>
                      <a:r>
                        <a:rPr lang="zh-CN" altLang="en-US" b="1">
                          <a:latin typeface="微软雅黑" panose="020B0503020204020204" pitchFamily="34" charset="-122"/>
                          <a:ea typeface="微软雅黑" panose="020B0503020204020204" pitchFamily="34" charset="-122"/>
                        </a:rPr>
                        <a:t>鉴定比重</a:t>
                      </a:r>
                      <a:endParaRPr lang="zh-CN" altLang="en-US" b="1">
                        <a:latin typeface="微软雅黑" panose="020B0503020204020204" pitchFamily="34" charset="-122"/>
                        <a:ea typeface="微软雅黑" panose="020B0503020204020204" pitchFamily="34" charset="-122"/>
                      </a:endParaRPr>
                    </a:p>
                  </a:txBody>
                  <a:tcPr anchor="ctr" anchorCtr="1"/>
                </a:tc>
                <a:tc>
                  <a:txBody>
                    <a:bodyPr/>
                    <a:p>
                      <a:pPr algn="ctr">
                        <a:buNone/>
                      </a:pPr>
                      <a:r>
                        <a:rPr lang="zh-CN" altLang="en-US" b="1">
                          <a:latin typeface="微软雅黑" panose="020B0503020204020204" pitchFamily="34" charset="-122"/>
                          <a:ea typeface="微软雅黑" panose="020B0503020204020204" pitchFamily="34" charset="-122"/>
                        </a:rPr>
                        <a:t>代码</a:t>
                      </a:r>
                      <a:endParaRPr lang="zh-CN" altLang="en-US" b="1">
                        <a:latin typeface="微软雅黑" panose="020B0503020204020204" pitchFamily="34" charset="-122"/>
                        <a:ea typeface="微软雅黑" panose="020B0503020204020204" pitchFamily="34" charset="-122"/>
                      </a:endParaRPr>
                    </a:p>
                  </a:txBody>
                  <a:tcPr anchor="ctr" anchorCtr="1"/>
                </a:tc>
                <a:tc>
                  <a:txBody>
                    <a:bodyPr/>
                    <a:p>
                      <a:pPr algn="ctr">
                        <a:buNone/>
                      </a:pPr>
                      <a:r>
                        <a:rPr lang="zh-CN" altLang="en-US" b="1">
                          <a:latin typeface="微软雅黑" panose="020B0503020204020204" pitchFamily="34" charset="-122"/>
                          <a:ea typeface="微软雅黑" panose="020B0503020204020204" pitchFamily="34" charset="-122"/>
                        </a:rPr>
                        <a:t>名称</a:t>
                      </a:r>
                      <a:endParaRPr lang="zh-CN" altLang="en-US" b="1">
                        <a:latin typeface="微软雅黑" panose="020B0503020204020204" pitchFamily="34" charset="-122"/>
                        <a:ea typeface="微软雅黑" panose="020B0503020204020204" pitchFamily="34" charset="-122"/>
                      </a:endParaRPr>
                    </a:p>
                  </a:txBody>
                  <a:tcPr anchor="ctr" anchorCtr="1"/>
                </a:tc>
                <a:tc>
                  <a:txBody>
                    <a:bodyPr/>
                    <a:p>
                      <a:pPr algn="ctr">
                        <a:buNone/>
                      </a:pPr>
                      <a:r>
                        <a:rPr lang="zh-CN" altLang="en-US" b="1">
                          <a:latin typeface="微软雅黑" panose="020B0503020204020204" pitchFamily="34" charset="-122"/>
                          <a:ea typeface="微软雅黑" panose="020B0503020204020204" pitchFamily="34" charset="-122"/>
                        </a:rPr>
                        <a:t>重要程度</a:t>
                      </a:r>
                      <a:endParaRPr lang="zh-CN" altLang="en-US" b="1">
                        <a:latin typeface="微软雅黑" panose="020B0503020204020204" pitchFamily="34" charset="-122"/>
                        <a:ea typeface="微软雅黑" panose="020B0503020204020204" pitchFamily="34" charset="-122"/>
                      </a:endParaRPr>
                    </a:p>
                  </a:txBody>
                  <a:tcPr anchor="ctr" anchorCtr="1"/>
                </a:tc>
              </a:tr>
              <a:tr h="381000">
                <a:tc rowSpan="12">
                  <a:txBody>
                    <a:bodyPr/>
                    <a:p>
                      <a:pPr algn="ctr" fontAlgn="auto">
                        <a:buNone/>
                      </a:pPr>
                      <a:r>
                        <a:rPr lang="zh-CN" altLang="en-US" b="1">
                          <a:latin typeface="微软雅黑" panose="020B0503020204020204" pitchFamily="34" charset="-122"/>
                          <a:ea typeface="微软雅黑" panose="020B0503020204020204" pitchFamily="34" charset="-122"/>
                          <a:cs typeface="微软雅黑" panose="020B0503020204020204" pitchFamily="34" charset="-122"/>
                        </a:rPr>
                        <a:t>劳动标准</a:t>
                      </a:r>
                      <a:endParaRPr lang="zh-CN" altLang="en-US" b="1">
                        <a:latin typeface="微软雅黑" panose="020B0503020204020204" pitchFamily="34" charset="-122"/>
                        <a:ea typeface="微软雅黑" panose="020B0503020204020204" pitchFamily="34" charset="-122"/>
                        <a:cs typeface="微软雅黑" panose="020B0503020204020204" pitchFamily="34" charset="-122"/>
                      </a:endParaRPr>
                    </a:p>
                    <a:p>
                      <a:pPr algn="ctr" fontAlgn="auto">
                        <a:buNone/>
                      </a:pPr>
                      <a:r>
                        <a:rPr lang="zh-CN" altLang="en-US" b="1">
                          <a:latin typeface="微软雅黑" panose="020B0503020204020204" pitchFamily="34" charset="-122"/>
                          <a:ea typeface="微软雅黑" panose="020B0503020204020204" pitchFamily="34" charset="-122"/>
                          <a:cs typeface="微软雅黑" panose="020B0503020204020204" pitchFamily="34" charset="-122"/>
                        </a:rPr>
                        <a:t>实施管理</a:t>
                      </a:r>
                      <a:endParaRPr lang="zh-CN" altLang="en-US" b="1">
                        <a:latin typeface="微软雅黑" panose="020B0503020204020204" pitchFamily="34" charset="-122"/>
                        <a:ea typeface="微软雅黑" panose="020B0503020204020204" pitchFamily="34" charset="-122"/>
                        <a:cs typeface="微软雅黑" panose="020B0503020204020204" pitchFamily="34" charset="-122"/>
                      </a:endParaRPr>
                    </a:p>
                    <a:p>
                      <a:pPr algn="ctr" fontAlgn="auto">
                        <a:buNone/>
                      </a:pPr>
                      <a:r>
                        <a:rPr lang="en-US" altLang="zh-CN" b="1">
                          <a:latin typeface="微软雅黑" panose="020B0503020204020204" pitchFamily="34" charset="-122"/>
                          <a:ea typeface="微软雅黑" panose="020B0503020204020204" pitchFamily="34" charset="-122"/>
                          <a:cs typeface="微软雅黑" panose="020B0503020204020204" pitchFamily="34" charset="-122"/>
                        </a:rPr>
                        <a:t>A</a:t>
                      </a:r>
                      <a:endParaRPr lang="en-US" altLang="zh-CN" b="1">
                        <a:latin typeface="微软雅黑" panose="020B0503020204020204" pitchFamily="34" charset="-122"/>
                        <a:ea typeface="微软雅黑" panose="020B0503020204020204" pitchFamily="34" charset="-122"/>
                        <a:cs typeface="微软雅黑" panose="020B0503020204020204" pitchFamily="34" charset="-122"/>
                      </a:endParaRPr>
                    </a:p>
                  </a:txBody>
                  <a:tcPr anchor="ctr" anchorCtr="1"/>
                </a:tc>
                <a:tc rowSpan="12">
                  <a:txBody>
                    <a:bodyPr/>
                    <a:p>
                      <a:pPr algn="ctr">
                        <a:buNone/>
                      </a:pPr>
                      <a:r>
                        <a:rPr lang="en-US" sz="1800" b="1">
                          <a:latin typeface="微软雅黑" panose="020B0503020204020204" pitchFamily="34" charset="-122"/>
                          <a:ea typeface="微软雅黑" panose="020B0503020204020204" pitchFamily="34" charset="-122"/>
                          <a:sym typeface="+mn-ea"/>
                        </a:rPr>
                        <a:t>15</a:t>
                      </a:r>
                      <a:endParaRPr lang="en-US" sz="1800" b="1">
                        <a:latin typeface="微软雅黑" panose="020B0503020204020204" pitchFamily="34" charset="-122"/>
                        <a:ea typeface="微软雅黑" panose="020B0503020204020204" pitchFamily="34" charset="-122"/>
                        <a:sym typeface="+mn-ea"/>
                      </a:endParaRPr>
                    </a:p>
                  </a:txBody>
                  <a:tcPr anchor="ctr" anchorCtr="1"/>
                </a:tc>
                <a:tc rowSpan="10">
                  <a:txBody>
                    <a:bodyPr/>
                    <a:p>
                      <a:pPr algn="ctr">
                        <a:buNone/>
                      </a:pPr>
                      <a:r>
                        <a:rPr lang="zh-CN" altLang="en-US" b="1">
                          <a:latin typeface="微软雅黑" panose="020B0503020204020204" pitchFamily="34" charset="-122"/>
                          <a:ea typeface="微软雅黑" panose="020B0503020204020204" pitchFamily="34" charset="-122"/>
                          <a:cs typeface="微软雅黑" panose="020B0503020204020204" pitchFamily="34" charset="-122"/>
                        </a:rPr>
                        <a:t>用人单位劳动</a:t>
                      </a:r>
                      <a:endParaRPr lang="zh-CN" altLang="en-US" b="1">
                        <a:latin typeface="微软雅黑" panose="020B0503020204020204" pitchFamily="34" charset="-122"/>
                        <a:ea typeface="微软雅黑" panose="020B0503020204020204" pitchFamily="34" charset="-122"/>
                        <a:cs typeface="微软雅黑" panose="020B0503020204020204" pitchFamily="34" charset="-122"/>
                      </a:endParaRPr>
                    </a:p>
                    <a:p>
                      <a:pPr algn="ctr">
                        <a:buNone/>
                      </a:pPr>
                      <a:r>
                        <a:rPr lang="zh-CN" altLang="en-US" b="1">
                          <a:latin typeface="微软雅黑" panose="020B0503020204020204" pitchFamily="34" charset="-122"/>
                          <a:ea typeface="微软雅黑" panose="020B0503020204020204" pitchFamily="34" charset="-122"/>
                          <a:cs typeface="微软雅黑" panose="020B0503020204020204" pitchFamily="34" charset="-122"/>
                        </a:rPr>
                        <a:t>标准的制定</a:t>
                      </a:r>
                      <a:endParaRPr lang="zh-CN" altLang="en-US" b="1">
                        <a:latin typeface="微软雅黑" panose="020B0503020204020204" pitchFamily="34" charset="-122"/>
                        <a:ea typeface="微软雅黑" panose="020B0503020204020204" pitchFamily="34" charset="-122"/>
                        <a:cs typeface="微软雅黑" panose="020B0503020204020204" pitchFamily="34" charset="-122"/>
                      </a:endParaRPr>
                    </a:p>
                    <a:p>
                      <a:pPr algn="ctr">
                        <a:buNone/>
                      </a:pPr>
                      <a:r>
                        <a:rPr lang="en-US" altLang="zh-CN" b="1">
                          <a:latin typeface="微软雅黑" panose="020B0503020204020204" pitchFamily="34" charset="-122"/>
                          <a:ea typeface="微软雅黑" panose="020B0503020204020204" pitchFamily="34" charset="-122"/>
                          <a:cs typeface="微软雅黑" panose="020B0503020204020204" pitchFamily="34" charset="-122"/>
                        </a:rPr>
                        <a:t>A</a:t>
                      </a:r>
                      <a:endParaRPr lang="en-US" altLang="zh-CN" b="1">
                        <a:latin typeface="微软雅黑" panose="020B0503020204020204" pitchFamily="34" charset="-122"/>
                        <a:ea typeface="微软雅黑" panose="020B0503020204020204" pitchFamily="34" charset="-122"/>
                        <a:cs typeface="微软雅黑" panose="020B0503020204020204" pitchFamily="34" charset="-122"/>
                      </a:endParaRPr>
                    </a:p>
                  </a:txBody>
                  <a:tcPr anchor="ctr" anchorCtr="1"/>
                </a:tc>
                <a:tc rowSpan="10">
                  <a:txBody>
                    <a:bodyPr/>
                    <a:p>
                      <a:pPr algn="ctr">
                        <a:buNone/>
                      </a:pPr>
                      <a:r>
                        <a:rPr lang="en-US" altLang="zh-CN" b="1">
                          <a:latin typeface="微软雅黑" panose="020B0503020204020204" pitchFamily="34" charset="-122"/>
                          <a:ea typeface="微软雅黑" panose="020B0503020204020204" pitchFamily="34" charset="-122"/>
                        </a:rPr>
                        <a:t>8</a:t>
                      </a:r>
                      <a:endParaRPr lang="en-US" altLang="zh-CN" b="1">
                        <a:latin typeface="微软雅黑" panose="020B0503020204020204" pitchFamily="34" charset="-122"/>
                        <a:ea typeface="微软雅黑" panose="020B0503020204020204" pitchFamily="34" charset="-122"/>
                      </a:endParaRPr>
                    </a:p>
                  </a:txBody>
                  <a:tcPr anchor="ctr" anchorCtr="1"/>
                </a:tc>
                <a:tc>
                  <a:txBody>
                    <a:bodyPr/>
                    <a:p>
                      <a:pPr algn="ctr">
                        <a:buNone/>
                      </a:pPr>
                      <a:r>
                        <a:rPr lang="en-US" altLang="zh-CN" b="1">
                          <a:solidFill>
                            <a:schemeClr val="bg1"/>
                          </a:solidFill>
                          <a:latin typeface="微软雅黑" panose="020B0503020204020204" pitchFamily="34" charset="-122"/>
                          <a:ea typeface="微软雅黑" panose="020B0503020204020204" pitchFamily="34" charset="-122"/>
                        </a:rPr>
                        <a:t>001</a:t>
                      </a:r>
                      <a:endParaRPr lang="en-US" altLang="zh-CN"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a:buNone/>
                      </a:pPr>
                      <a:r>
                        <a:rPr lang="zh-CN" altLang="en-US" b="0">
                          <a:solidFill>
                            <a:schemeClr val="bg1"/>
                          </a:solidFill>
                          <a:latin typeface="微软雅黑" panose="020B0503020204020204" pitchFamily="34" charset="-122"/>
                          <a:ea typeface="微软雅黑" panose="020B0503020204020204" pitchFamily="34" charset="-122"/>
                        </a:rPr>
                        <a:t>用人单位劳动标准的</a:t>
                      </a:r>
                      <a:r>
                        <a:rPr lang="zh-CN" altLang="en-US" b="1" u="sng">
                          <a:solidFill>
                            <a:schemeClr val="bg1"/>
                          </a:solidFill>
                          <a:latin typeface="微软雅黑" panose="020B0503020204020204" pitchFamily="34" charset="-122"/>
                          <a:ea typeface="微软雅黑" panose="020B0503020204020204" pitchFamily="34" charset="-122"/>
                        </a:rPr>
                        <a:t>基本概念与分类</a:t>
                      </a:r>
                      <a:endParaRPr lang="zh-CN" altLang="en-US" b="1" u="sng">
                        <a:solidFill>
                          <a:schemeClr val="bg1"/>
                        </a:solidFill>
                        <a:latin typeface="微软雅黑" panose="020B0503020204020204" pitchFamily="34" charset="-122"/>
                        <a:ea typeface="微软雅黑" panose="020B0503020204020204" pitchFamily="34" charset="-122"/>
                      </a:endParaRPr>
                    </a:p>
                  </a:txBody>
                  <a:tcPr anchor="t" anchorCtr="0">
                    <a:solidFill>
                      <a:srgbClr val="FF0000"/>
                    </a:solidFill>
                  </a:tcPr>
                </a:tc>
                <a:tc>
                  <a:txBody>
                    <a:bodyPr/>
                    <a:p>
                      <a:pPr algn="ctr">
                        <a:buNone/>
                      </a:pPr>
                      <a:r>
                        <a:rPr lang="en-US" altLang="zh-CN" b="1">
                          <a:solidFill>
                            <a:schemeClr val="bg1"/>
                          </a:solidFill>
                          <a:latin typeface="微软雅黑" panose="020B0503020204020204" pitchFamily="34" charset="-122"/>
                          <a:ea typeface="微软雅黑" panose="020B0503020204020204" pitchFamily="34" charset="-122"/>
                        </a:rPr>
                        <a:t>X</a:t>
                      </a:r>
                      <a:endParaRPr lang="en-US" altLang="zh-CN"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r>
              <a:tr h="381000">
                <a:tc vMerge="1">
                  <a:tcPr/>
                </a:tc>
                <a:tc vMerge="1">
                  <a:tcPr/>
                </a:tc>
                <a:tc vMerge="1">
                  <a:tcPr anchor="ctr" anchorCtr="1"/>
                </a:tc>
                <a:tc vMerge="1">
                  <a:tcPr anchor="ctr" anchorCtr="1"/>
                </a:tc>
                <a:tc>
                  <a:txBody>
                    <a:bodyPr/>
                    <a:p>
                      <a:pPr algn="ctr">
                        <a:buNone/>
                      </a:pPr>
                      <a:r>
                        <a:rPr lang="en-US" altLang="zh-CN" b="1">
                          <a:solidFill>
                            <a:schemeClr val="bg1"/>
                          </a:solidFill>
                          <a:latin typeface="微软雅黑" panose="020B0503020204020204" pitchFamily="34" charset="-122"/>
                          <a:ea typeface="微软雅黑" panose="020B0503020204020204" pitchFamily="34" charset="-122"/>
                        </a:rPr>
                        <a:t>002</a:t>
                      </a:r>
                      <a:endParaRPr lang="en-US" altLang="zh-CN"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a:buNone/>
                      </a:pPr>
                      <a:r>
                        <a:rPr lang="zh-CN" altLang="en-US" b="0">
                          <a:solidFill>
                            <a:schemeClr val="bg1"/>
                          </a:solidFill>
                          <a:latin typeface="微软雅黑" panose="020B0503020204020204" pitchFamily="34" charset="-122"/>
                          <a:ea typeface="微软雅黑" panose="020B0503020204020204" pitchFamily="34" charset="-122"/>
                        </a:rPr>
                        <a:t>用人单位制定劳动标准的</a:t>
                      </a:r>
                      <a:r>
                        <a:rPr lang="zh-CN" altLang="en-US" b="1" u="sng">
                          <a:solidFill>
                            <a:schemeClr val="bg1"/>
                          </a:solidFill>
                          <a:latin typeface="微软雅黑" panose="020B0503020204020204" pitchFamily="34" charset="-122"/>
                          <a:ea typeface="微软雅黑" panose="020B0503020204020204" pitchFamily="34" charset="-122"/>
                        </a:rPr>
                        <a:t>方式</a:t>
                      </a:r>
                      <a:endParaRPr lang="zh-CN" altLang="en-US" b="1" u="sng">
                        <a:solidFill>
                          <a:schemeClr val="bg1"/>
                        </a:solidFill>
                        <a:latin typeface="微软雅黑" panose="020B0503020204020204" pitchFamily="34" charset="-122"/>
                        <a:ea typeface="微软雅黑" panose="020B0503020204020204" pitchFamily="34" charset="-122"/>
                      </a:endParaRPr>
                    </a:p>
                  </a:txBody>
                  <a:tcPr anchor="t" anchorCtr="0">
                    <a:solidFill>
                      <a:srgbClr val="FF0000"/>
                    </a:solidFill>
                  </a:tcPr>
                </a:tc>
                <a:tc>
                  <a:txBody>
                    <a:bodyPr/>
                    <a:p>
                      <a:pPr algn="ctr">
                        <a:buNone/>
                      </a:pPr>
                      <a:r>
                        <a:rPr lang="en-US" altLang="zh-CN" b="1">
                          <a:solidFill>
                            <a:schemeClr val="bg1"/>
                          </a:solidFill>
                          <a:latin typeface="微软雅黑" panose="020B0503020204020204" pitchFamily="34" charset="-122"/>
                          <a:ea typeface="微软雅黑" panose="020B0503020204020204" pitchFamily="34" charset="-122"/>
                        </a:rPr>
                        <a:t>X</a:t>
                      </a:r>
                      <a:endParaRPr lang="en-US" altLang="zh-CN"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r>
              <a:tr h="381000">
                <a:tc vMerge="1">
                  <a:tcPr/>
                </a:tc>
                <a:tc vMerge="1">
                  <a:tcPr/>
                </a:tc>
                <a:tc vMerge="1">
                  <a:tcPr anchor="ctr" anchorCtr="1"/>
                </a:tc>
                <a:tc vMerge="1">
                  <a:tcPr anchor="ctr" anchorCtr="1"/>
                </a:tc>
                <a:tc>
                  <a:txBody>
                    <a:bodyPr/>
                    <a:p>
                      <a:pPr algn="ctr">
                        <a:buNone/>
                      </a:pPr>
                      <a:r>
                        <a:rPr lang="en-US" altLang="zh-CN" b="1">
                          <a:solidFill>
                            <a:schemeClr val="bg1"/>
                          </a:solidFill>
                          <a:latin typeface="微软雅黑" panose="020B0503020204020204" pitchFamily="34" charset="-122"/>
                          <a:ea typeface="微软雅黑" panose="020B0503020204020204" pitchFamily="34" charset="-122"/>
                        </a:rPr>
                        <a:t>003</a:t>
                      </a:r>
                      <a:endParaRPr lang="en-US" altLang="zh-CN"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a:buNone/>
                      </a:pPr>
                      <a:r>
                        <a:rPr lang="zh-CN" altLang="en-US" b="0">
                          <a:solidFill>
                            <a:schemeClr val="bg1"/>
                          </a:solidFill>
                          <a:latin typeface="微软雅黑" panose="020B0503020204020204" pitchFamily="34" charset="-122"/>
                          <a:ea typeface="微软雅黑" panose="020B0503020204020204" pitchFamily="34" charset="-122"/>
                        </a:rPr>
                        <a:t>用人单位制定劳动标准的</a:t>
                      </a:r>
                      <a:r>
                        <a:rPr lang="zh-CN" altLang="en-US" b="1" u="sng">
                          <a:solidFill>
                            <a:schemeClr val="bg1"/>
                          </a:solidFill>
                          <a:latin typeface="微软雅黑" panose="020B0503020204020204" pitchFamily="34" charset="-122"/>
                          <a:ea typeface="微软雅黑" panose="020B0503020204020204" pitchFamily="34" charset="-122"/>
                        </a:rPr>
                        <a:t>权利限制</a:t>
                      </a:r>
                      <a:endParaRPr lang="zh-CN" altLang="en-US" b="1" u="sng">
                        <a:solidFill>
                          <a:schemeClr val="bg1"/>
                        </a:solidFill>
                        <a:latin typeface="微软雅黑" panose="020B0503020204020204" pitchFamily="34" charset="-122"/>
                        <a:ea typeface="微软雅黑" panose="020B0503020204020204" pitchFamily="34" charset="-122"/>
                      </a:endParaRPr>
                    </a:p>
                  </a:txBody>
                  <a:tcPr anchor="t" anchorCtr="0">
                    <a:solidFill>
                      <a:srgbClr val="FF0000"/>
                    </a:solidFill>
                  </a:tcPr>
                </a:tc>
                <a:tc>
                  <a:txBody>
                    <a:bodyPr/>
                    <a:p>
                      <a:pPr algn="ctr">
                        <a:buNone/>
                      </a:pPr>
                      <a:r>
                        <a:rPr lang="en-US" altLang="zh-CN" b="1">
                          <a:solidFill>
                            <a:schemeClr val="bg1"/>
                          </a:solidFill>
                          <a:latin typeface="微软雅黑" panose="020B0503020204020204" pitchFamily="34" charset="-122"/>
                          <a:ea typeface="微软雅黑" panose="020B0503020204020204" pitchFamily="34" charset="-122"/>
                        </a:rPr>
                        <a:t>X</a:t>
                      </a:r>
                      <a:endParaRPr lang="en-US" altLang="zh-CN"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r>
              <a:tr h="381000">
                <a:tc vMerge="1">
                  <a:tcPr/>
                </a:tc>
                <a:tc vMerge="1">
                  <a:tcPr/>
                </a:tc>
                <a:tc vMerge="1">
                  <a:tcPr anchor="ctr" anchorCtr="1"/>
                </a:tc>
                <a:tc vMerge="1">
                  <a:tcPr anchor="ctr" anchorCtr="1"/>
                </a:tc>
                <a:tc>
                  <a:txBody>
                    <a:bodyPr/>
                    <a:p>
                      <a:pPr algn="ctr">
                        <a:buNone/>
                      </a:pPr>
                      <a:r>
                        <a:rPr lang="en-US" altLang="zh-CN" b="1">
                          <a:solidFill>
                            <a:schemeClr val="bg1"/>
                          </a:solidFill>
                          <a:latin typeface="微软雅黑" panose="020B0503020204020204" pitchFamily="34" charset="-122"/>
                          <a:ea typeface="微软雅黑" panose="020B0503020204020204" pitchFamily="34" charset="-122"/>
                        </a:rPr>
                        <a:t>004</a:t>
                      </a:r>
                      <a:endParaRPr lang="en-US" altLang="zh-CN"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a:buNone/>
                      </a:pPr>
                      <a:r>
                        <a:rPr lang="zh-CN" altLang="en-US" b="0">
                          <a:solidFill>
                            <a:schemeClr val="bg1"/>
                          </a:solidFill>
                          <a:latin typeface="微软雅黑" panose="020B0503020204020204" pitchFamily="34" charset="-122"/>
                          <a:ea typeface="微软雅黑" panose="020B0503020204020204" pitchFamily="34" charset="-122"/>
                        </a:rPr>
                        <a:t>用人单位劳动标准的</a:t>
                      </a:r>
                      <a:r>
                        <a:rPr lang="zh-CN" altLang="en-US" b="1" u="sng">
                          <a:solidFill>
                            <a:schemeClr val="bg1"/>
                          </a:solidFill>
                          <a:latin typeface="微软雅黑" panose="020B0503020204020204" pitchFamily="34" charset="-122"/>
                          <a:ea typeface="微软雅黑" panose="020B0503020204020204" pitchFamily="34" charset="-122"/>
                        </a:rPr>
                        <a:t>效力</a:t>
                      </a:r>
                      <a:endParaRPr lang="zh-CN" altLang="en-US" b="1" u="sng">
                        <a:solidFill>
                          <a:schemeClr val="bg1"/>
                        </a:solidFill>
                        <a:latin typeface="微软雅黑" panose="020B0503020204020204" pitchFamily="34" charset="-122"/>
                        <a:ea typeface="微软雅黑" panose="020B0503020204020204" pitchFamily="34" charset="-122"/>
                      </a:endParaRPr>
                    </a:p>
                  </a:txBody>
                  <a:tcPr anchor="t" anchorCtr="0">
                    <a:solidFill>
                      <a:srgbClr val="FF0000"/>
                    </a:solidFill>
                  </a:tcPr>
                </a:tc>
                <a:tc>
                  <a:txBody>
                    <a:bodyPr/>
                    <a:p>
                      <a:pPr algn="ctr">
                        <a:buNone/>
                      </a:pPr>
                      <a:r>
                        <a:rPr lang="en-US" altLang="zh-CN" b="1">
                          <a:solidFill>
                            <a:schemeClr val="bg1"/>
                          </a:solidFill>
                          <a:latin typeface="微软雅黑" panose="020B0503020204020204" pitchFamily="34" charset="-122"/>
                          <a:ea typeface="微软雅黑" panose="020B0503020204020204" pitchFamily="34" charset="-122"/>
                        </a:rPr>
                        <a:t>X</a:t>
                      </a:r>
                      <a:endParaRPr lang="en-US" altLang="zh-CN"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r>
              <a:tr h="381000">
                <a:tc vMerge="1">
                  <a:tcPr/>
                </a:tc>
                <a:tc vMerge="1">
                  <a:tcPr/>
                </a:tc>
                <a:tc vMerge="1">
                  <a:tcPr anchor="ctr" anchorCtr="1"/>
                </a:tc>
                <a:tc vMerge="1">
                  <a:tcPr anchor="ctr" anchorCtr="1"/>
                </a:tc>
                <a:tc>
                  <a:txBody>
                    <a:bodyPr/>
                    <a:p>
                      <a:pPr algn="ctr">
                        <a:buNone/>
                      </a:pPr>
                      <a:r>
                        <a:rPr lang="en-US" altLang="zh-CN" b="1">
                          <a:solidFill>
                            <a:schemeClr val="tx1"/>
                          </a:solidFill>
                          <a:latin typeface="微软雅黑" panose="020B0503020204020204" pitchFamily="34" charset="-122"/>
                          <a:ea typeface="微软雅黑" panose="020B0503020204020204" pitchFamily="34" charset="-122"/>
                        </a:rPr>
                        <a:t>005</a:t>
                      </a:r>
                      <a:endParaRPr lang="en-US" altLang="zh-CN" b="1">
                        <a:solidFill>
                          <a:schemeClr val="tx1"/>
                        </a:solidFill>
                        <a:latin typeface="微软雅黑" panose="020B0503020204020204" pitchFamily="34" charset="-122"/>
                        <a:ea typeface="微软雅黑" panose="020B0503020204020204" pitchFamily="34" charset="-122"/>
                      </a:endParaRPr>
                    </a:p>
                  </a:txBody>
                  <a:tcPr anchor="ctr" anchorCtr="1">
                    <a:solidFill>
                      <a:srgbClr val="FFFF00"/>
                    </a:solidFill>
                  </a:tcPr>
                </a:tc>
                <a:tc>
                  <a:txBody>
                    <a:bodyPr/>
                    <a:p>
                      <a:pPr algn="l">
                        <a:buNone/>
                      </a:pPr>
                      <a:r>
                        <a:rPr lang="zh-CN" altLang="en-US" b="0">
                          <a:solidFill>
                            <a:schemeClr val="tx1"/>
                          </a:solidFill>
                          <a:latin typeface="微软雅黑" panose="020B0503020204020204" pitchFamily="34" charset="-122"/>
                          <a:ea typeface="微软雅黑" panose="020B0503020204020204" pitchFamily="34" charset="-122"/>
                        </a:rPr>
                        <a:t>影响用人单位劳动标准的</a:t>
                      </a:r>
                      <a:r>
                        <a:rPr lang="zh-CN" altLang="en-US" b="1" u="sng">
                          <a:solidFill>
                            <a:schemeClr val="tx1"/>
                          </a:solidFill>
                          <a:latin typeface="微软雅黑" panose="020B0503020204020204" pitchFamily="34" charset="-122"/>
                          <a:ea typeface="微软雅黑" panose="020B0503020204020204" pitchFamily="34" charset="-122"/>
                        </a:rPr>
                        <a:t>主要因素</a:t>
                      </a:r>
                      <a:endParaRPr lang="zh-CN" altLang="en-US" b="1" u="sng">
                        <a:solidFill>
                          <a:schemeClr val="tx1"/>
                        </a:solidFill>
                        <a:latin typeface="微软雅黑" panose="020B0503020204020204" pitchFamily="34" charset="-122"/>
                        <a:ea typeface="微软雅黑" panose="020B0503020204020204" pitchFamily="34" charset="-122"/>
                      </a:endParaRPr>
                    </a:p>
                  </a:txBody>
                  <a:tcPr anchor="t" anchorCtr="0">
                    <a:solidFill>
                      <a:srgbClr val="FFFF00"/>
                    </a:solidFill>
                  </a:tcPr>
                </a:tc>
                <a:tc>
                  <a:txBody>
                    <a:bodyPr/>
                    <a:p>
                      <a:pPr algn="ctr">
                        <a:buNone/>
                      </a:pPr>
                      <a:r>
                        <a:rPr lang="en-US" altLang="zh-CN" b="1">
                          <a:solidFill>
                            <a:schemeClr val="tx1"/>
                          </a:solidFill>
                          <a:latin typeface="微软雅黑" panose="020B0503020204020204" pitchFamily="34" charset="-122"/>
                          <a:ea typeface="微软雅黑" panose="020B0503020204020204" pitchFamily="34" charset="-122"/>
                        </a:rPr>
                        <a:t>Y</a:t>
                      </a:r>
                      <a:endParaRPr lang="en-US" altLang="zh-CN" b="1">
                        <a:solidFill>
                          <a:schemeClr val="tx1"/>
                        </a:solidFill>
                        <a:latin typeface="微软雅黑" panose="020B0503020204020204" pitchFamily="34" charset="-122"/>
                        <a:ea typeface="微软雅黑" panose="020B0503020204020204" pitchFamily="34" charset="-122"/>
                      </a:endParaRPr>
                    </a:p>
                  </a:txBody>
                  <a:tcPr anchor="ctr" anchorCtr="1">
                    <a:solidFill>
                      <a:srgbClr val="FFFF00"/>
                    </a:solidFill>
                  </a:tcPr>
                </a:tc>
              </a:tr>
              <a:tr h="381000">
                <a:tc vMerge="1">
                  <a:tcPr/>
                </a:tc>
                <a:tc vMerge="1">
                  <a:tcPr/>
                </a:tc>
                <a:tc vMerge="1">
                  <a:tcPr anchor="ctr" anchorCtr="1"/>
                </a:tc>
                <a:tc vMerge="1">
                  <a:tcPr anchor="ctr" anchorCtr="1"/>
                </a:tc>
                <a:tc>
                  <a:txBody>
                    <a:bodyPr/>
                    <a:p>
                      <a:pPr algn="ctr">
                        <a:buNone/>
                      </a:pPr>
                      <a:r>
                        <a:rPr lang="en-US" altLang="zh-CN" b="1">
                          <a:solidFill>
                            <a:schemeClr val="bg1"/>
                          </a:solidFill>
                          <a:latin typeface="微软雅黑" panose="020B0503020204020204" pitchFamily="34" charset="-122"/>
                          <a:ea typeface="微软雅黑" panose="020B0503020204020204" pitchFamily="34" charset="-122"/>
                        </a:rPr>
                        <a:t>006</a:t>
                      </a:r>
                      <a:endParaRPr lang="en-US" altLang="zh-CN"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a:buNone/>
                      </a:pPr>
                      <a:r>
                        <a:rPr lang="zh-CN" altLang="en-US" b="1" u="sng">
                          <a:solidFill>
                            <a:schemeClr val="bg1"/>
                          </a:solidFill>
                          <a:latin typeface="微软雅黑" panose="020B0503020204020204" pitchFamily="34" charset="-122"/>
                          <a:ea typeface="微软雅黑" panose="020B0503020204020204" pitchFamily="34" charset="-122"/>
                        </a:rPr>
                        <a:t>工资标准</a:t>
                      </a:r>
                      <a:r>
                        <a:rPr lang="zh-CN" altLang="en-US" b="0">
                          <a:solidFill>
                            <a:schemeClr val="bg1"/>
                          </a:solidFill>
                          <a:latin typeface="微软雅黑" panose="020B0503020204020204" pitchFamily="34" charset="-122"/>
                          <a:ea typeface="微软雅黑" panose="020B0503020204020204" pitchFamily="34" charset="-122"/>
                        </a:rPr>
                        <a:t>的主要内容</a:t>
                      </a:r>
                      <a:endParaRPr lang="zh-CN" altLang="en-US" b="0">
                        <a:solidFill>
                          <a:schemeClr val="bg1"/>
                        </a:solidFill>
                        <a:latin typeface="微软雅黑" panose="020B0503020204020204" pitchFamily="34" charset="-122"/>
                        <a:ea typeface="微软雅黑" panose="020B0503020204020204" pitchFamily="34" charset="-122"/>
                      </a:endParaRPr>
                    </a:p>
                  </a:txBody>
                  <a:tcPr anchor="t" anchorCtr="0">
                    <a:solidFill>
                      <a:srgbClr val="FF0000"/>
                    </a:solidFill>
                  </a:tcPr>
                </a:tc>
                <a:tc>
                  <a:txBody>
                    <a:bodyPr/>
                    <a:p>
                      <a:pPr algn="ctr">
                        <a:buNone/>
                      </a:pPr>
                      <a:r>
                        <a:rPr lang="en-US" altLang="zh-CN" b="1">
                          <a:solidFill>
                            <a:schemeClr val="bg1"/>
                          </a:solidFill>
                          <a:latin typeface="微软雅黑" panose="020B0503020204020204" pitchFamily="34" charset="-122"/>
                          <a:ea typeface="微软雅黑" panose="020B0503020204020204" pitchFamily="34" charset="-122"/>
                        </a:rPr>
                        <a:t>X</a:t>
                      </a:r>
                      <a:endParaRPr lang="en-US" altLang="zh-CN"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r>
              <a:tr h="381000">
                <a:tc vMerge="1">
                  <a:tcPr/>
                </a:tc>
                <a:tc vMerge="1">
                  <a:tcPr/>
                </a:tc>
                <a:tc vMerge="1">
                  <a:tcPr anchor="ctr" anchorCtr="1"/>
                </a:tc>
                <a:tc vMerge="1">
                  <a:tcPr anchor="ctr" anchorCtr="1"/>
                </a:tc>
                <a:tc>
                  <a:txBody>
                    <a:bodyPr/>
                    <a:p>
                      <a:pPr algn="ctr">
                        <a:buNone/>
                      </a:pPr>
                      <a:r>
                        <a:rPr lang="en-US" altLang="zh-CN" b="1">
                          <a:solidFill>
                            <a:schemeClr val="bg1"/>
                          </a:solidFill>
                          <a:latin typeface="微软雅黑" panose="020B0503020204020204" pitchFamily="34" charset="-122"/>
                          <a:ea typeface="微软雅黑" panose="020B0503020204020204" pitchFamily="34" charset="-122"/>
                        </a:rPr>
                        <a:t>007</a:t>
                      </a:r>
                      <a:endParaRPr lang="en-US" altLang="zh-CN"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a:buNone/>
                      </a:pPr>
                      <a:r>
                        <a:rPr lang="zh-CN" altLang="en-US" b="1" u="sng">
                          <a:solidFill>
                            <a:schemeClr val="bg1"/>
                          </a:solidFill>
                          <a:latin typeface="微软雅黑" panose="020B0503020204020204" pitchFamily="34" charset="-122"/>
                          <a:ea typeface="微软雅黑" panose="020B0503020204020204" pitchFamily="34" charset="-122"/>
                        </a:rPr>
                        <a:t>带薪休假</a:t>
                      </a:r>
                      <a:r>
                        <a:rPr lang="zh-CN" altLang="en-US" b="0">
                          <a:solidFill>
                            <a:schemeClr val="bg1"/>
                          </a:solidFill>
                          <a:latin typeface="微软雅黑" panose="020B0503020204020204" pitchFamily="34" charset="-122"/>
                          <a:ea typeface="微软雅黑" panose="020B0503020204020204" pitchFamily="34" charset="-122"/>
                        </a:rPr>
                        <a:t>的主要内容</a:t>
                      </a:r>
                      <a:endParaRPr lang="zh-CN" altLang="en-US" b="0">
                        <a:solidFill>
                          <a:schemeClr val="bg1"/>
                        </a:solidFill>
                        <a:latin typeface="微软雅黑" panose="020B0503020204020204" pitchFamily="34" charset="-122"/>
                        <a:ea typeface="微软雅黑" panose="020B0503020204020204" pitchFamily="34" charset="-122"/>
                      </a:endParaRPr>
                    </a:p>
                  </a:txBody>
                  <a:tcPr anchor="t" anchorCtr="0">
                    <a:solidFill>
                      <a:srgbClr val="FF0000"/>
                    </a:solidFill>
                  </a:tcPr>
                </a:tc>
                <a:tc>
                  <a:txBody>
                    <a:bodyPr/>
                    <a:p>
                      <a:pPr algn="ctr">
                        <a:buNone/>
                      </a:pPr>
                      <a:r>
                        <a:rPr lang="en-US" altLang="zh-CN" b="1">
                          <a:solidFill>
                            <a:schemeClr val="bg1"/>
                          </a:solidFill>
                          <a:latin typeface="微软雅黑" panose="020B0503020204020204" pitchFamily="34" charset="-122"/>
                          <a:ea typeface="微软雅黑" panose="020B0503020204020204" pitchFamily="34" charset="-122"/>
                        </a:rPr>
                        <a:t>X</a:t>
                      </a:r>
                      <a:endParaRPr lang="en-US" altLang="zh-CN"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r>
              <a:tr h="381000">
                <a:tc vMerge="1">
                  <a:tcPr/>
                </a:tc>
                <a:tc vMerge="1">
                  <a:tcPr/>
                </a:tc>
                <a:tc vMerge="1">
                  <a:tcPr anchor="ctr" anchorCtr="1"/>
                </a:tc>
                <a:tc vMerge="1">
                  <a:tcPr anchor="ctr" anchorCtr="1"/>
                </a:tc>
                <a:tc>
                  <a:txBody>
                    <a:bodyPr/>
                    <a:p>
                      <a:pPr algn="ctr">
                        <a:buNone/>
                      </a:pPr>
                      <a:r>
                        <a:rPr lang="en-US" altLang="zh-CN" b="1">
                          <a:solidFill>
                            <a:schemeClr val="bg1"/>
                          </a:solidFill>
                          <a:latin typeface="微软雅黑" panose="020B0503020204020204" pitchFamily="34" charset="-122"/>
                          <a:ea typeface="微软雅黑" panose="020B0503020204020204" pitchFamily="34" charset="-122"/>
                        </a:rPr>
                        <a:t>008</a:t>
                      </a:r>
                      <a:endParaRPr lang="en-US" altLang="zh-CN"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a:buNone/>
                      </a:pPr>
                      <a:r>
                        <a:rPr lang="zh-CN" altLang="en-US" b="1" u="sng">
                          <a:solidFill>
                            <a:schemeClr val="bg1"/>
                          </a:solidFill>
                          <a:latin typeface="微软雅黑" panose="020B0503020204020204" pitchFamily="34" charset="-122"/>
                          <a:ea typeface="微软雅黑" panose="020B0503020204020204" pitchFamily="34" charset="-122"/>
                        </a:rPr>
                        <a:t>劳动定员定额</a:t>
                      </a:r>
                      <a:r>
                        <a:rPr lang="zh-CN" altLang="en-US" b="0">
                          <a:solidFill>
                            <a:schemeClr val="bg1"/>
                          </a:solidFill>
                          <a:latin typeface="微软雅黑" panose="020B0503020204020204" pitchFamily="34" charset="-122"/>
                          <a:ea typeface="微软雅黑" panose="020B0503020204020204" pitchFamily="34" charset="-122"/>
                        </a:rPr>
                        <a:t>的主要内容</a:t>
                      </a:r>
                      <a:endParaRPr lang="zh-CN" altLang="en-US" b="0">
                        <a:solidFill>
                          <a:schemeClr val="bg1"/>
                        </a:solidFill>
                        <a:latin typeface="微软雅黑" panose="020B0503020204020204" pitchFamily="34" charset="-122"/>
                        <a:ea typeface="微软雅黑" panose="020B0503020204020204" pitchFamily="34" charset="-122"/>
                      </a:endParaRPr>
                    </a:p>
                  </a:txBody>
                  <a:tcPr anchor="t" anchorCtr="0">
                    <a:solidFill>
                      <a:srgbClr val="FF0000"/>
                    </a:solidFill>
                  </a:tcPr>
                </a:tc>
                <a:tc>
                  <a:txBody>
                    <a:bodyPr/>
                    <a:p>
                      <a:pPr algn="ctr">
                        <a:buNone/>
                      </a:pPr>
                      <a:r>
                        <a:rPr lang="en-US" altLang="zh-CN" b="1">
                          <a:solidFill>
                            <a:schemeClr val="bg1"/>
                          </a:solidFill>
                          <a:latin typeface="微软雅黑" panose="020B0503020204020204" pitchFamily="34" charset="-122"/>
                          <a:ea typeface="微软雅黑" panose="020B0503020204020204" pitchFamily="34" charset="-122"/>
                        </a:rPr>
                        <a:t>X</a:t>
                      </a:r>
                      <a:endParaRPr lang="en-US" altLang="zh-CN"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r>
              <a:tr h="381000">
                <a:tc vMerge="1">
                  <a:tcPr/>
                </a:tc>
                <a:tc vMerge="1">
                  <a:tcPr/>
                </a:tc>
                <a:tc vMerge="1">
                  <a:tcPr anchor="ctr" anchorCtr="1"/>
                </a:tc>
                <a:tc vMerge="1">
                  <a:tcPr anchor="ctr" anchorCtr="1"/>
                </a:tc>
                <a:tc>
                  <a:txBody>
                    <a:bodyPr/>
                    <a:p>
                      <a:pPr algn="ctr">
                        <a:buNone/>
                      </a:pPr>
                      <a:r>
                        <a:rPr lang="en-US" altLang="zh-CN" b="1">
                          <a:solidFill>
                            <a:schemeClr val="bg1"/>
                          </a:solidFill>
                          <a:latin typeface="微软雅黑" panose="020B0503020204020204" pitchFamily="34" charset="-122"/>
                          <a:ea typeface="微软雅黑" panose="020B0503020204020204" pitchFamily="34" charset="-122"/>
                        </a:rPr>
                        <a:t>009</a:t>
                      </a:r>
                      <a:endParaRPr lang="en-US" altLang="zh-CN"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a:buNone/>
                      </a:pPr>
                      <a:r>
                        <a:rPr lang="zh-CN" altLang="en-US" b="1" u="sng">
                          <a:solidFill>
                            <a:schemeClr val="bg1"/>
                          </a:solidFill>
                          <a:latin typeface="微软雅黑" panose="020B0503020204020204" pitchFamily="34" charset="-122"/>
                          <a:ea typeface="微软雅黑" panose="020B0503020204020204" pitchFamily="34" charset="-122"/>
                        </a:rPr>
                        <a:t>企业补充保险标准</a:t>
                      </a:r>
                      <a:r>
                        <a:rPr lang="zh-CN" altLang="en-US" b="0">
                          <a:solidFill>
                            <a:schemeClr val="bg1"/>
                          </a:solidFill>
                          <a:latin typeface="微软雅黑" panose="020B0503020204020204" pitchFamily="34" charset="-122"/>
                          <a:ea typeface="微软雅黑" panose="020B0503020204020204" pitchFamily="34" charset="-122"/>
                        </a:rPr>
                        <a:t>的主要内容</a:t>
                      </a:r>
                      <a:endParaRPr lang="zh-CN" altLang="en-US" b="0">
                        <a:solidFill>
                          <a:schemeClr val="bg1"/>
                        </a:solidFill>
                        <a:latin typeface="微软雅黑" panose="020B0503020204020204" pitchFamily="34" charset="-122"/>
                        <a:ea typeface="微软雅黑" panose="020B0503020204020204" pitchFamily="34" charset="-122"/>
                      </a:endParaRPr>
                    </a:p>
                  </a:txBody>
                  <a:tcPr anchor="t" anchorCtr="0">
                    <a:solidFill>
                      <a:srgbClr val="FF0000"/>
                    </a:solidFill>
                  </a:tcPr>
                </a:tc>
                <a:tc>
                  <a:txBody>
                    <a:bodyPr/>
                    <a:p>
                      <a:pPr algn="ctr">
                        <a:buNone/>
                      </a:pPr>
                      <a:r>
                        <a:rPr lang="en-US" altLang="zh-CN" b="1">
                          <a:solidFill>
                            <a:schemeClr val="bg1"/>
                          </a:solidFill>
                          <a:latin typeface="微软雅黑" panose="020B0503020204020204" pitchFamily="34" charset="-122"/>
                          <a:ea typeface="微软雅黑" panose="020B0503020204020204" pitchFamily="34" charset="-122"/>
                        </a:rPr>
                        <a:t>X</a:t>
                      </a:r>
                      <a:endParaRPr lang="en-US" altLang="zh-CN"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r>
              <a:tr h="381000">
                <a:tc vMerge="1">
                  <a:tcPr/>
                </a:tc>
                <a:tc vMerge="1">
                  <a:tcPr/>
                </a:tc>
                <a:tc vMerge="1">
                  <a:tcPr anchor="ctr" anchorCtr="1"/>
                </a:tc>
                <a:tc vMerge="1">
                  <a:tcPr anchor="ctr" anchorCtr="1"/>
                </a:tc>
                <a:tc>
                  <a:txBody>
                    <a:bodyPr/>
                    <a:p>
                      <a:pPr algn="ctr">
                        <a:buNone/>
                      </a:pPr>
                      <a:r>
                        <a:rPr lang="en-US" altLang="zh-CN" b="1">
                          <a:solidFill>
                            <a:schemeClr val="bg1"/>
                          </a:solidFill>
                          <a:latin typeface="微软雅黑" panose="020B0503020204020204" pitchFamily="34" charset="-122"/>
                          <a:ea typeface="微软雅黑" panose="020B0503020204020204" pitchFamily="34" charset="-122"/>
                        </a:rPr>
                        <a:t>010</a:t>
                      </a:r>
                      <a:endParaRPr lang="en-US" altLang="zh-CN"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a:buNone/>
                      </a:pPr>
                      <a:r>
                        <a:rPr lang="zh-CN" altLang="en-US" b="1" u="sng">
                          <a:solidFill>
                            <a:schemeClr val="bg1"/>
                          </a:solidFill>
                          <a:latin typeface="微软雅黑" panose="020B0503020204020204" pitchFamily="34" charset="-122"/>
                          <a:ea typeface="微软雅黑" panose="020B0503020204020204" pitchFamily="34" charset="-122"/>
                        </a:rPr>
                        <a:t>劳动就业标准</a:t>
                      </a:r>
                      <a:endParaRPr lang="zh-CN" altLang="en-US" b="1" u="sng">
                        <a:solidFill>
                          <a:schemeClr val="bg1"/>
                        </a:solidFill>
                        <a:latin typeface="微软雅黑" panose="020B0503020204020204" pitchFamily="34" charset="-122"/>
                        <a:ea typeface="微软雅黑" panose="020B0503020204020204" pitchFamily="34" charset="-122"/>
                      </a:endParaRPr>
                    </a:p>
                  </a:txBody>
                  <a:tcPr anchor="t" anchorCtr="0">
                    <a:solidFill>
                      <a:srgbClr val="FF0000"/>
                    </a:solidFill>
                  </a:tcPr>
                </a:tc>
                <a:tc>
                  <a:txBody>
                    <a:bodyPr/>
                    <a:p>
                      <a:pPr algn="ctr">
                        <a:buNone/>
                      </a:pPr>
                      <a:r>
                        <a:rPr lang="en-US" altLang="zh-CN" b="1">
                          <a:solidFill>
                            <a:schemeClr val="bg1"/>
                          </a:solidFill>
                          <a:latin typeface="微软雅黑" panose="020B0503020204020204" pitchFamily="34" charset="-122"/>
                          <a:ea typeface="微软雅黑" panose="020B0503020204020204" pitchFamily="34" charset="-122"/>
                        </a:rPr>
                        <a:t>X</a:t>
                      </a:r>
                      <a:endParaRPr lang="en-US" altLang="zh-CN"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r>
              <a:tr h="381000">
                <a:tc vMerge="1">
                  <a:tcPr/>
                </a:tc>
                <a:tc vMerge="1">
                  <a:tcPr/>
                </a:tc>
                <a:tc rowSpan="2">
                  <a:txBody>
                    <a:bodyPr/>
                    <a:p>
                      <a:pPr algn="ctr">
                        <a:buNone/>
                      </a:pPr>
                      <a:r>
                        <a:rPr lang="zh-CN" altLang="en-US" b="1">
                          <a:latin typeface="微软雅黑" panose="020B0503020204020204" pitchFamily="34" charset="-122"/>
                          <a:ea typeface="微软雅黑" panose="020B0503020204020204" pitchFamily="34" charset="-122"/>
                          <a:cs typeface="微软雅黑" panose="020B0503020204020204" pitchFamily="34" charset="-122"/>
                        </a:rPr>
                        <a:t>劳动标准的实施情况评估</a:t>
                      </a:r>
                      <a:r>
                        <a:rPr lang="en-US" altLang="zh-CN" b="1">
                          <a:latin typeface="微软雅黑" panose="020B0503020204020204" pitchFamily="34" charset="-122"/>
                          <a:ea typeface="微软雅黑" panose="020B0503020204020204" pitchFamily="34" charset="-122"/>
                          <a:cs typeface="微软雅黑" panose="020B0503020204020204" pitchFamily="34" charset="-122"/>
                        </a:rPr>
                        <a:t>B</a:t>
                      </a:r>
                      <a:endParaRPr lang="en-US" altLang="zh-CN" b="1">
                        <a:latin typeface="微软雅黑" panose="020B0503020204020204" pitchFamily="34" charset="-122"/>
                        <a:ea typeface="微软雅黑" panose="020B0503020204020204" pitchFamily="34" charset="-122"/>
                        <a:cs typeface="微软雅黑" panose="020B0503020204020204" pitchFamily="34" charset="-122"/>
                      </a:endParaRPr>
                    </a:p>
                  </a:txBody>
                  <a:tcPr anchor="ctr" anchorCtr="1"/>
                </a:tc>
                <a:tc rowSpan="2">
                  <a:txBody>
                    <a:bodyPr/>
                    <a:p>
                      <a:pPr algn="ctr">
                        <a:buNone/>
                      </a:pPr>
                      <a:r>
                        <a:rPr lang="en-US" altLang="zh-CN" b="1">
                          <a:latin typeface="微软雅黑" panose="020B0503020204020204" pitchFamily="34" charset="-122"/>
                          <a:ea typeface="微软雅黑" panose="020B0503020204020204" pitchFamily="34" charset="-122"/>
                        </a:rPr>
                        <a:t>7</a:t>
                      </a:r>
                      <a:endParaRPr lang="en-US" altLang="zh-CN" b="1">
                        <a:latin typeface="微软雅黑" panose="020B0503020204020204" pitchFamily="34" charset="-122"/>
                        <a:ea typeface="微软雅黑" panose="020B0503020204020204" pitchFamily="34" charset="-122"/>
                      </a:endParaRPr>
                    </a:p>
                  </a:txBody>
                  <a:tcPr anchor="ctr" anchorCtr="1"/>
                </a:tc>
                <a:tc>
                  <a:txBody>
                    <a:bodyPr/>
                    <a:p>
                      <a:pPr algn="ctr">
                        <a:buNone/>
                      </a:pPr>
                      <a:r>
                        <a:rPr lang="en-US" altLang="zh-CN" b="1">
                          <a:latin typeface="微软雅黑" panose="020B0503020204020204" pitchFamily="34" charset="-122"/>
                          <a:ea typeface="微软雅黑" panose="020B0503020204020204" pitchFamily="34" charset="-122"/>
                        </a:rPr>
                        <a:t>001</a:t>
                      </a:r>
                      <a:endParaRPr lang="en-US" altLang="zh-CN" b="1">
                        <a:latin typeface="微软雅黑" panose="020B0503020204020204" pitchFamily="34" charset="-122"/>
                        <a:ea typeface="微软雅黑" panose="020B0503020204020204" pitchFamily="34" charset="-122"/>
                      </a:endParaRPr>
                    </a:p>
                  </a:txBody>
                  <a:tcPr anchor="ctr" anchorCtr="1">
                    <a:solidFill>
                      <a:srgbClr val="FFFF00"/>
                    </a:solidFill>
                  </a:tcPr>
                </a:tc>
                <a:tc>
                  <a:txBody>
                    <a:bodyPr/>
                    <a:p>
                      <a:pPr algn="l">
                        <a:buNone/>
                      </a:pPr>
                      <a:r>
                        <a:rPr lang="zh-CN" altLang="en-US" b="0">
                          <a:latin typeface="微软雅黑" panose="020B0503020204020204" pitchFamily="34" charset="-122"/>
                          <a:ea typeface="微软雅黑" panose="020B0503020204020204" pitchFamily="34" charset="-122"/>
                        </a:rPr>
                        <a:t>分析用人单位劳动标准</a:t>
                      </a:r>
                      <a:r>
                        <a:rPr lang="zh-CN" altLang="en-US" b="1" u="sng">
                          <a:latin typeface="微软雅黑" panose="020B0503020204020204" pitchFamily="34" charset="-122"/>
                          <a:ea typeface="微软雅黑" panose="020B0503020204020204" pitchFamily="34" charset="-122"/>
                        </a:rPr>
                        <a:t>实施情况</a:t>
                      </a:r>
                      <a:endParaRPr lang="zh-CN" altLang="en-US" b="1" u="sng">
                        <a:latin typeface="微软雅黑" panose="020B0503020204020204" pitchFamily="34" charset="-122"/>
                        <a:ea typeface="微软雅黑" panose="020B0503020204020204" pitchFamily="34" charset="-122"/>
                      </a:endParaRPr>
                    </a:p>
                  </a:txBody>
                  <a:tcPr anchor="t" anchorCtr="0">
                    <a:solidFill>
                      <a:srgbClr val="FFFF00"/>
                    </a:solidFill>
                  </a:tcPr>
                </a:tc>
                <a:tc>
                  <a:txBody>
                    <a:bodyPr/>
                    <a:p>
                      <a:pPr algn="ctr">
                        <a:buNone/>
                      </a:pPr>
                      <a:r>
                        <a:rPr lang="en-US" altLang="zh-CN" b="1">
                          <a:latin typeface="微软雅黑" panose="020B0503020204020204" pitchFamily="34" charset="-122"/>
                          <a:ea typeface="微软雅黑" panose="020B0503020204020204" pitchFamily="34" charset="-122"/>
                        </a:rPr>
                        <a:t>Y</a:t>
                      </a:r>
                      <a:endParaRPr lang="en-US" altLang="zh-CN" b="1">
                        <a:latin typeface="微软雅黑" panose="020B0503020204020204" pitchFamily="34" charset="-122"/>
                        <a:ea typeface="微软雅黑" panose="020B0503020204020204" pitchFamily="34" charset="-122"/>
                      </a:endParaRPr>
                    </a:p>
                  </a:txBody>
                  <a:tcPr anchor="ctr" anchorCtr="1">
                    <a:solidFill>
                      <a:srgbClr val="FFFF00"/>
                    </a:solidFill>
                  </a:tcPr>
                </a:tc>
              </a:tr>
              <a:tr h="381000">
                <a:tc vMerge="1">
                  <a:tcPr/>
                </a:tc>
                <a:tc vMerge="1">
                  <a:tcPr/>
                </a:tc>
                <a:tc vMerge="1">
                  <a:tcPr anchor="ctr" anchorCtr="1"/>
                </a:tc>
                <a:tc vMerge="1">
                  <a:tcPr anchor="ctr" anchorCtr="1"/>
                </a:tc>
                <a:tc>
                  <a:txBody>
                    <a:bodyPr/>
                    <a:p>
                      <a:pPr algn="ctr">
                        <a:buNone/>
                      </a:pPr>
                      <a:r>
                        <a:rPr lang="en-US" altLang="zh-CN" b="1">
                          <a:latin typeface="微软雅黑" panose="020B0503020204020204" pitchFamily="34" charset="-122"/>
                          <a:ea typeface="微软雅黑" panose="020B0503020204020204" pitchFamily="34" charset="-122"/>
                        </a:rPr>
                        <a:t>002</a:t>
                      </a:r>
                      <a:endParaRPr lang="en-US" altLang="zh-CN" b="1">
                        <a:latin typeface="微软雅黑" panose="020B0503020204020204" pitchFamily="34" charset="-122"/>
                        <a:ea typeface="微软雅黑" panose="020B0503020204020204" pitchFamily="34" charset="-122"/>
                      </a:endParaRPr>
                    </a:p>
                  </a:txBody>
                  <a:tcPr anchor="ctr" anchorCtr="1">
                    <a:solidFill>
                      <a:srgbClr val="FFFF00"/>
                    </a:solidFill>
                  </a:tcPr>
                </a:tc>
                <a:tc>
                  <a:txBody>
                    <a:bodyPr/>
                    <a:p>
                      <a:pPr algn="l">
                        <a:buNone/>
                      </a:pPr>
                      <a:r>
                        <a:rPr lang="zh-CN" altLang="en-US" b="0">
                          <a:latin typeface="微软雅黑" panose="020B0503020204020204" pitchFamily="34" charset="-122"/>
                          <a:ea typeface="微软雅黑" panose="020B0503020204020204" pitchFamily="34" charset="-122"/>
                        </a:rPr>
                        <a:t>用人单位劳动标准的</a:t>
                      </a:r>
                      <a:r>
                        <a:rPr lang="zh-CN" altLang="en-US" b="1" u="sng">
                          <a:latin typeface="微软雅黑" panose="020B0503020204020204" pitchFamily="34" charset="-122"/>
                          <a:ea typeface="微软雅黑" panose="020B0503020204020204" pitchFamily="34" charset="-122"/>
                        </a:rPr>
                        <a:t>实施效果评估</a:t>
                      </a:r>
                      <a:endParaRPr lang="zh-CN" altLang="en-US" b="1" u="sng">
                        <a:latin typeface="微软雅黑" panose="020B0503020204020204" pitchFamily="34" charset="-122"/>
                        <a:ea typeface="微软雅黑" panose="020B0503020204020204" pitchFamily="34" charset="-122"/>
                      </a:endParaRPr>
                    </a:p>
                  </a:txBody>
                  <a:tcPr anchor="t" anchorCtr="0">
                    <a:solidFill>
                      <a:srgbClr val="FFFF00"/>
                    </a:solidFill>
                  </a:tcPr>
                </a:tc>
                <a:tc>
                  <a:txBody>
                    <a:bodyPr/>
                    <a:p>
                      <a:pPr algn="ctr">
                        <a:buNone/>
                      </a:pPr>
                      <a:r>
                        <a:rPr lang="en-US" altLang="zh-CN" b="1">
                          <a:latin typeface="微软雅黑" panose="020B0503020204020204" pitchFamily="34" charset="-122"/>
                          <a:ea typeface="微软雅黑" panose="020B0503020204020204" pitchFamily="34" charset="-122"/>
                        </a:rPr>
                        <a:t>Y</a:t>
                      </a:r>
                      <a:endParaRPr lang="en-US" altLang="zh-CN" b="1">
                        <a:latin typeface="微软雅黑" panose="020B0503020204020204" pitchFamily="34" charset="-122"/>
                        <a:ea typeface="微软雅黑" panose="020B0503020204020204" pitchFamily="34" charset="-122"/>
                      </a:endParaRPr>
                    </a:p>
                  </a:txBody>
                  <a:tcPr anchor="ctr" anchorCtr="1">
                    <a:solidFill>
                      <a:srgbClr val="FFFF00"/>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Box 3"/>
          <p:cNvSpPr txBox="1"/>
          <p:nvPr userDrawn="1"/>
        </p:nvSpPr>
        <p:spPr>
          <a:xfrm>
            <a:off x="829310" y="404495"/>
            <a:ext cx="4348480" cy="521970"/>
          </a:xfrm>
          <a:prstGeom prst="rect">
            <a:avLst/>
          </a:prstGeom>
          <a:noFill/>
        </p:spPr>
        <p:txBody>
          <a:bodyPr wrap="square">
            <a:spAutoFit/>
          </a:bodyPr>
          <a:lstStyle/>
          <a:p>
            <a:pPr algn="l">
              <a:defRPr/>
            </a:pPr>
            <a:r>
              <a:rPr lang="zh-CN" altLang="en-US" sz="2800" b="1" dirty="0" smtClean="0">
                <a:solidFill>
                  <a:srgbClr val="666666"/>
                </a:solidFill>
                <a:latin typeface="微软雅黑" panose="020B0503020204020204" pitchFamily="34" charset="-122"/>
                <a:ea typeface="微软雅黑" panose="020B0503020204020204" pitchFamily="34" charset="-122"/>
              </a:rPr>
              <a:t>本章</a:t>
            </a:r>
            <a:r>
              <a:rPr lang="zh-CN" altLang="en-US" sz="2800" b="1" u="sng" dirty="0" smtClean="0">
                <a:solidFill>
                  <a:srgbClr val="FF0000"/>
                </a:solidFill>
                <a:latin typeface="微软雅黑" panose="020B0503020204020204" pitchFamily="34" charset="-122"/>
                <a:ea typeface="微软雅黑" panose="020B0503020204020204" pitchFamily="34" charset="-122"/>
              </a:rPr>
              <a:t>专业技能</a:t>
            </a:r>
            <a:r>
              <a:rPr lang="zh-CN" altLang="en-US" sz="2800" b="1" dirty="0" smtClean="0">
                <a:solidFill>
                  <a:srgbClr val="666666"/>
                </a:solidFill>
                <a:latin typeface="微软雅黑" panose="020B0503020204020204" pitchFamily="34" charset="-122"/>
                <a:ea typeface="微软雅黑" panose="020B0503020204020204" pitchFamily="34" charset="-122"/>
              </a:rPr>
              <a:t>鉴定要素</a:t>
            </a:r>
            <a:endParaRPr lang="zh-CN" altLang="en-US" sz="2800" b="1" dirty="0">
              <a:solidFill>
                <a:srgbClr val="666666"/>
              </a:solidFill>
              <a:latin typeface="微软雅黑" panose="020B0503020204020204" pitchFamily="34" charset="-122"/>
              <a:ea typeface="微软雅黑" panose="020B0503020204020204" pitchFamily="34" charset="-122"/>
            </a:endParaRPr>
          </a:p>
        </p:txBody>
      </p:sp>
      <p:graphicFrame>
        <p:nvGraphicFramePr>
          <p:cNvPr id="2" name="表格 1"/>
          <p:cNvGraphicFramePr/>
          <p:nvPr/>
        </p:nvGraphicFramePr>
        <p:xfrm>
          <a:off x="730885" y="1217930"/>
          <a:ext cx="10798810" cy="5303520"/>
        </p:xfrm>
        <a:graphic>
          <a:graphicData uri="http://schemas.openxmlformats.org/drawingml/2006/table">
            <a:tbl>
              <a:tblPr firstRow="1" bandRow="1">
                <a:tableStyleId>{5C22544A-7EE6-4342-B048-85BDC9FD1C3A}</a:tableStyleId>
              </a:tblPr>
              <a:tblGrid>
                <a:gridCol w="1251410"/>
                <a:gridCol w="1011337"/>
                <a:gridCol w="720780"/>
                <a:gridCol w="5862320"/>
                <a:gridCol w="1014730"/>
                <a:gridCol w="938233"/>
              </a:tblGrid>
              <a:tr h="381000">
                <a:tc gridSpan="2">
                  <a:txBody>
                    <a:bodyPr/>
                    <a:p>
                      <a:pPr algn="ctr">
                        <a:buNone/>
                      </a:pPr>
                      <a:r>
                        <a:rPr lang="zh-CN" altLang="en-US" sz="2000" b="1">
                          <a:latin typeface="微软雅黑" panose="020B0503020204020204" pitchFamily="34" charset="-122"/>
                          <a:ea typeface="微软雅黑" panose="020B0503020204020204" pitchFamily="34" charset="-122"/>
                        </a:rPr>
                        <a:t>一级</a:t>
                      </a:r>
                      <a:endParaRPr lang="zh-CN" altLang="en-US" sz="2000" b="1">
                        <a:latin typeface="微软雅黑" panose="020B0503020204020204" pitchFamily="34" charset="-122"/>
                        <a:ea typeface="微软雅黑" panose="020B0503020204020204" pitchFamily="34" charset="-122"/>
                      </a:endParaRPr>
                    </a:p>
                  </a:txBody>
                  <a:tcPr anchor="ctr" anchorCtr="1"/>
                </a:tc>
                <a:tc hMerge="1">
                  <a:tcPr/>
                </a:tc>
                <a:tc gridSpan="4">
                  <a:txBody>
                    <a:bodyPr/>
                    <a:p>
                      <a:pPr algn="ctr">
                        <a:buNone/>
                      </a:pPr>
                      <a:r>
                        <a:rPr lang="zh-CN" altLang="en-US" sz="2000" b="1">
                          <a:latin typeface="微软雅黑" panose="020B0503020204020204" pitchFamily="34" charset="-122"/>
                          <a:ea typeface="微软雅黑" panose="020B0503020204020204" pitchFamily="34" charset="-122"/>
                        </a:rPr>
                        <a:t>二级</a:t>
                      </a:r>
                      <a:endParaRPr lang="zh-CN" altLang="en-US" sz="2000" b="1">
                        <a:latin typeface="微软雅黑" panose="020B0503020204020204" pitchFamily="34" charset="-122"/>
                        <a:ea typeface="微软雅黑" panose="020B0503020204020204" pitchFamily="34" charset="-122"/>
                      </a:endParaRPr>
                    </a:p>
                  </a:txBody>
                  <a:tcPr anchor="ctr" anchorCtr="1"/>
                </a:tc>
                <a:tc hMerge="1">
                  <a:tcPr/>
                </a:tc>
                <a:tc hMerge="1">
                  <a:tcPr/>
                </a:tc>
                <a:tc hMerge="1">
                  <a:tcPr/>
                </a:tc>
              </a:tr>
              <a:tr h="381000">
                <a:tc>
                  <a:txBody>
                    <a:bodyPr/>
                    <a:p>
                      <a:pPr algn="ctr">
                        <a:buNone/>
                      </a:pPr>
                      <a:r>
                        <a:rPr lang="zh-CN" altLang="en-US" sz="2000" b="1">
                          <a:latin typeface="微软雅黑" panose="020B0503020204020204" pitchFamily="34" charset="-122"/>
                          <a:ea typeface="微软雅黑" panose="020B0503020204020204" pitchFamily="34" charset="-122"/>
                        </a:rPr>
                        <a:t>名称代码</a:t>
                      </a:r>
                      <a:endParaRPr lang="zh-CN" altLang="en-US" sz="2000" b="1">
                        <a:latin typeface="微软雅黑" panose="020B0503020204020204" pitchFamily="34" charset="-122"/>
                        <a:ea typeface="微软雅黑" panose="020B0503020204020204" pitchFamily="34" charset="-122"/>
                      </a:endParaRPr>
                    </a:p>
                  </a:txBody>
                  <a:tcPr anchor="ctr" anchorCtr="1"/>
                </a:tc>
                <a:tc>
                  <a:txBody>
                    <a:bodyPr/>
                    <a:p>
                      <a:pPr algn="ctr">
                        <a:buNone/>
                      </a:pPr>
                      <a:r>
                        <a:rPr lang="zh-CN" altLang="en-US" sz="2000" b="1">
                          <a:latin typeface="微软雅黑" panose="020B0503020204020204" pitchFamily="34" charset="-122"/>
                          <a:ea typeface="微软雅黑" panose="020B0503020204020204" pitchFamily="34" charset="-122"/>
                        </a:rPr>
                        <a:t>鉴定</a:t>
                      </a:r>
                      <a:endParaRPr lang="zh-CN" altLang="en-US" sz="2000" b="1">
                        <a:latin typeface="微软雅黑" panose="020B0503020204020204" pitchFamily="34" charset="-122"/>
                        <a:ea typeface="微软雅黑" panose="020B0503020204020204" pitchFamily="34" charset="-122"/>
                      </a:endParaRPr>
                    </a:p>
                    <a:p>
                      <a:pPr algn="ctr">
                        <a:buNone/>
                      </a:pPr>
                      <a:r>
                        <a:rPr lang="zh-CN" altLang="en-US" sz="2000" b="1">
                          <a:latin typeface="微软雅黑" panose="020B0503020204020204" pitchFamily="34" charset="-122"/>
                          <a:ea typeface="微软雅黑" panose="020B0503020204020204" pitchFamily="34" charset="-122"/>
                        </a:rPr>
                        <a:t>比重</a:t>
                      </a:r>
                      <a:endParaRPr lang="zh-CN" altLang="en-US" sz="2000" b="1">
                        <a:latin typeface="微软雅黑" panose="020B0503020204020204" pitchFamily="34" charset="-122"/>
                        <a:ea typeface="微软雅黑" panose="020B0503020204020204" pitchFamily="34" charset="-122"/>
                      </a:endParaRPr>
                    </a:p>
                  </a:txBody>
                  <a:tcPr anchor="ctr" anchorCtr="1"/>
                </a:tc>
                <a:tc>
                  <a:txBody>
                    <a:bodyPr/>
                    <a:p>
                      <a:pPr algn="ctr">
                        <a:buNone/>
                      </a:pPr>
                      <a:r>
                        <a:rPr lang="zh-CN" altLang="en-US" sz="2000" b="1">
                          <a:latin typeface="微软雅黑" panose="020B0503020204020204" pitchFamily="34" charset="-122"/>
                          <a:ea typeface="微软雅黑" panose="020B0503020204020204" pitchFamily="34" charset="-122"/>
                        </a:rPr>
                        <a:t>代码</a:t>
                      </a:r>
                      <a:endParaRPr lang="zh-CN" altLang="en-US" sz="2000" b="1">
                        <a:latin typeface="微软雅黑" panose="020B0503020204020204" pitchFamily="34" charset="-122"/>
                        <a:ea typeface="微软雅黑" panose="020B0503020204020204" pitchFamily="34" charset="-122"/>
                      </a:endParaRPr>
                    </a:p>
                  </a:txBody>
                  <a:tcPr anchor="ctr" anchorCtr="1"/>
                </a:tc>
                <a:tc>
                  <a:txBody>
                    <a:bodyPr/>
                    <a:p>
                      <a:pPr algn="ctr">
                        <a:buNone/>
                      </a:pPr>
                      <a:r>
                        <a:rPr lang="zh-CN" altLang="en-US" sz="2000" b="1">
                          <a:latin typeface="微软雅黑" panose="020B0503020204020204" pitchFamily="34" charset="-122"/>
                          <a:ea typeface="微软雅黑" panose="020B0503020204020204" pitchFamily="34" charset="-122"/>
                        </a:rPr>
                        <a:t>名称</a:t>
                      </a:r>
                      <a:endParaRPr lang="zh-CN" altLang="en-US" sz="2000" b="1">
                        <a:latin typeface="微软雅黑" panose="020B0503020204020204" pitchFamily="34" charset="-122"/>
                        <a:ea typeface="微软雅黑" panose="020B0503020204020204" pitchFamily="34" charset="-122"/>
                      </a:endParaRPr>
                    </a:p>
                  </a:txBody>
                  <a:tcPr anchor="ctr" anchorCtr="1"/>
                </a:tc>
                <a:tc>
                  <a:txBody>
                    <a:bodyPr/>
                    <a:p>
                      <a:pPr algn="ctr">
                        <a:buNone/>
                      </a:pPr>
                      <a:r>
                        <a:rPr lang="zh-CN" altLang="en-US" sz="2000" b="1">
                          <a:latin typeface="微软雅黑" panose="020B0503020204020204" pitchFamily="34" charset="-122"/>
                          <a:ea typeface="微软雅黑" panose="020B0503020204020204" pitchFamily="34" charset="-122"/>
                        </a:rPr>
                        <a:t>页码</a:t>
                      </a:r>
                      <a:endParaRPr lang="zh-CN" altLang="en-US" sz="2000" b="1">
                        <a:latin typeface="微软雅黑" panose="020B0503020204020204" pitchFamily="34" charset="-122"/>
                        <a:ea typeface="微软雅黑" panose="020B0503020204020204" pitchFamily="34" charset="-122"/>
                      </a:endParaRPr>
                    </a:p>
                  </a:txBody>
                  <a:tcPr anchor="ctr" anchorCtr="1"/>
                </a:tc>
                <a:tc>
                  <a:txBody>
                    <a:bodyPr/>
                    <a:p>
                      <a:pPr algn="ctr">
                        <a:buNone/>
                      </a:pPr>
                      <a:r>
                        <a:rPr lang="zh-CN" altLang="en-US" sz="2000" b="1">
                          <a:latin typeface="微软雅黑" panose="020B0503020204020204" pitchFamily="34" charset="-122"/>
                          <a:ea typeface="微软雅黑" panose="020B0503020204020204" pitchFamily="34" charset="-122"/>
                        </a:rPr>
                        <a:t>重要</a:t>
                      </a:r>
                      <a:endParaRPr lang="zh-CN" altLang="en-US" sz="2000" b="1">
                        <a:latin typeface="微软雅黑" panose="020B0503020204020204" pitchFamily="34" charset="-122"/>
                        <a:ea typeface="微软雅黑" panose="020B0503020204020204" pitchFamily="34" charset="-122"/>
                      </a:endParaRPr>
                    </a:p>
                    <a:p>
                      <a:pPr algn="ctr">
                        <a:buNone/>
                      </a:pPr>
                      <a:r>
                        <a:rPr lang="zh-CN" altLang="en-US" sz="2000" b="1">
                          <a:latin typeface="微软雅黑" panose="020B0503020204020204" pitchFamily="34" charset="-122"/>
                          <a:ea typeface="微软雅黑" panose="020B0503020204020204" pitchFamily="34" charset="-122"/>
                        </a:rPr>
                        <a:t>程度</a:t>
                      </a:r>
                      <a:endParaRPr lang="zh-CN" altLang="en-US" sz="2000" b="1">
                        <a:latin typeface="微软雅黑" panose="020B0503020204020204" pitchFamily="34" charset="-122"/>
                        <a:ea typeface="微软雅黑" panose="020B0503020204020204" pitchFamily="34" charset="-122"/>
                      </a:endParaRPr>
                    </a:p>
                  </a:txBody>
                  <a:tcPr anchor="ctr" anchorCtr="1"/>
                </a:tc>
              </a:tr>
              <a:tr h="381000">
                <a:tc rowSpan="6">
                  <a:txBody>
                    <a:bodyPr/>
                    <a:p>
                      <a:pPr algn="ctr" fontAlgn="auto">
                        <a:buNone/>
                      </a:pPr>
                      <a:r>
                        <a:rPr lang="zh-CN" altLang="en-US" sz="20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劳动标准</a:t>
                      </a:r>
                      <a:endParaRPr lang="zh-CN" altLang="en-US" sz="20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a:p>
                      <a:pPr algn="ctr" fontAlgn="auto">
                        <a:buNone/>
                      </a:pPr>
                      <a:r>
                        <a:rPr lang="zh-CN" altLang="en-US" sz="20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实施管理</a:t>
                      </a:r>
                      <a:endParaRPr lang="zh-CN" altLang="en-US" sz="20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a:p>
                      <a:pPr algn="ctr" fontAlgn="auto">
                        <a:buNone/>
                      </a:pPr>
                      <a:r>
                        <a:rPr lang="en-US" altLang="zh-CN" sz="20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A</a:t>
                      </a:r>
                      <a:endParaRPr lang="en-US" altLang="zh-CN" sz="20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a:txBody>
                  <a:tcPr anchor="ctr" anchorCtr="1"/>
                </a:tc>
                <a:tc rowSpan="6">
                  <a:txBody>
                    <a:bodyPr/>
                    <a:p>
                      <a:pPr algn="ctr">
                        <a:buNone/>
                      </a:pPr>
                      <a:r>
                        <a:rPr lang="en-US" sz="2000" b="1">
                          <a:solidFill>
                            <a:srgbClr val="FF0000"/>
                          </a:solidFill>
                          <a:latin typeface="微软雅黑" panose="020B0503020204020204" pitchFamily="34" charset="-122"/>
                          <a:ea typeface="微软雅黑" panose="020B0503020204020204" pitchFamily="34" charset="-122"/>
                          <a:sym typeface="+mn-ea"/>
                        </a:rPr>
                        <a:t>15</a:t>
                      </a:r>
                      <a:endParaRPr lang="en-US" sz="2000" b="1">
                        <a:solidFill>
                          <a:srgbClr val="FF0000"/>
                        </a:solidFill>
                        <a:latin typeface="微软雅黑" panose="020B0503020204020204" pitchFamily="34" charset="-122"/>
                        <a:ea typeface="微软雅黑" panose="020B0503020204020204" pitchFamily="34" charset="-122"/>
                        <a:sym typeface="+mn-ea"/>
                      </a:endParaRPr>
                    </a:p>
                  </a:txBody>
                  <a:tcPr anchor="ctr" anchorCtr="1"/>
                </a:tc>
                <a:tc>
                  <a:txBody>
                    <a:bodyPr/>
                    <a:p>
                      <a:pPr algn="l" fontAlgn="auto">
                        <a:lnSpc>
                          <a:spcPct val="200000"/>
                        </a:lnSpc>
                        <a:buNone/>
                      </a:pPr>
                      <a:r>
                        <a:rPr lang="en-US" altLang="zh-CN" sz="2000" b="1">
                          <a:solidFill>
                            <a:schemeClr val="bg1"/>
                          </a:solidFill>
                          <a:latin typeface="微软雅黑" panose="020B0503020204020204" pitchFamily="34" charset="-122"/>
                          <a:ea typeface="微软雅黑" panose="020B0503020204020204" pitchFamily="34" charset="-122"/>
                        </a:rPr>
                        <a:t>001</a:t>
                      </a:r>
                      <a:endParaRPr lang="en-US" altLang="zh-CN" sz="2000"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fontAlgn="auto">
                        <a:lnSpc>
                          <a:spcPct val="200000"/>
                        </a:lnSpc>
                        <a:buNone/>
                      </a:pPr>
                      <a:r>
                        <a:rPr lang="zh-CN" altLang="en-US" sz="2000" b="1">
                          <a:solidFill>
                            <a:schemeClr val="bg1"/>
                          </a:solidFill>
                          <a:latin typeface="微软雅黑" panose="020B0503020204020204" pitchFamily="34" charset="-122"/>
                          <a:ea typeface="微软雅黑" panose="020B0503020204020204" pitchFamily="34" charset="-122"/>
                        </a:rPr>
                        <a:t>起草用人单位劳动标准（前需要做的准备工作）</a:t>
                      </a:r>
                      <a:endParaRPr lang="zh-CN" altLang="en-US" sz="2000" b="1">
                        <a:solidFill>
                          <a:schemeClr val="bg1"/>
                        </a:solidFill>
                        <a:latin typeface="微软雅黑" panose="020B0503020204020204" pitchFamily="34" charset="-122"/>
                        <a:ea typeface="微软雅黑" panose="020B0503020204020204" pitchFamily="34" charset="-122"/>
                      </a:endParaRPr>
                    </a:p>
                  </a:txBody>
                  <a:tcPr anchor="t" anchorCtr="0">
                    <a:solidFill>
                      <a:srgbClr val="FF0000"/>
                    </a:solidFill>
                  </a:tcPr>
                </a:tc>
                <a:tc>
                  <a:txBody>
                    <a:bodyPr/>
                    <a:p>
                      <a:pPr algn="l" fontAlgn="auto">
                        <a:lnSpc>
                          <a:spcPct val="200000"/>
                        </a:lnSpc>
                        <a:buNone/>
                      </a:pPr>
                      <a:r>
                        <a:rPr lang="en-US" altLang="zh-CN" sz="2000" b="1">
                          <a:solidFill>
                            <a:schemeClr val="bg1"/>
                          </a:solidFill>
                          <a:latin typeface="微软雅黑" panose="020B0503020204020204" pitchFamily="34" charset="-122"/>
                          <a:ea typeface="微软雅黑" panose="020B0503020204020204" pitchFamily="34" charset="-122"/>
                        </a:rPr>
                        <a:t>P10</a:t>
                      </a:r>
                      <a:endParaRPr lang="en-US" altLang="zh-CN" sz="2000"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fontAlgn="auto">
                        <a:lnSpc>
                          <a:spcPct val="200000"/>
                        </a:lnSpc>
                        <a:buNone/>
                      </a:pPr>
                      <a:r>
                        <a:rPr lang="en-US" altLang="zh-CN" sz="2000" b="1">
                          <a:solidFill>
                            <a:schemeClr val="bg1"/>
                          </a:solidFill>
                          <a:latin typeface="微软雅黑" panose="020B0503020204020204" pitchFamily="34" charset="-122"/>
                          <a:ea typeface="微软雅黑" panose="020B0503020204020204" pitchFamily="34" charset="-122"/>
                        </a:rPr>
                        <a:t>X</a:t>
                      </a:r>
                      <a:endParaRPr lang="en-US" altLang="zh-CN" sz="2000"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r>
              <a:tr h="381000">
                <a:tc vMerge="1">
                  <a:tcPr/>
                </a:tc>
                <a:tc vMerge="1">
                  <a:tcPr/>
                </a:tc>
                <a:tc>
                  <a:txBody>
                    <a:bodyPr/>
                    <a:p>
                      <a:pPr algn="l" fontAlgn="auto">
                        <a:lnSpc>
                          <a:spcPct val="200000"/>
                        </a:lnSpc>
                        <a:buNone/>
                      </a:pPr>
                      <a:r>
                        <a:rPr lang="en-US" altLang="zh-CN" sz="2000" b="1">
                          <a:solidFill>
                            <a:schemeClr val="bg1"/>
                          </a:solidFill>
                          <a:latin typeface="微软雅黑" panose="020B0503020204020204" pitchFamily="34" charset="-122"/>
                          <a:ea typeface="微软雅黑" panose="020B0503020204020204" pitchFamily="34" charset="-122"/>
                        </a:rPr>
                        <a:t>002</a:t>
                      </a:r>
                      <a:endParaRPr lang="en-US" altLang="zh-CN" sz="2000"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fontAlgn="auto">
                        <a:lnSpc>
                          <a:spcPct val="200000"/>
                        </a:lnSpc>
                        <a:buNone/>
                      </a:pPr>
                      <a:r>
                        <a:rPr lang="zh-CN" altLang="en-US" sz="2000" b="1">
                          <a:solidFill>
                            <a:schemeClr val="bg1"/>
                          </a:solidFill>
                          <a:latin typeface="微软雅黑" panose="020B0503020204020204" pitchFamily="34" charset="-122"/>
                          <a:ea typeface="微软雅黑" panose="020B0503020204020204" pitchFamily="34" charset="-122"/>
                        </a:rPr>
                        <a:t>起草用人单位工资薪酬标准应注意的问题</a:t>
                      </a:r>
                      <a:endParaRPr lang="zh-CN" altLang="en-US" sz="2000" b="1">
                        <a:solidFill>
                          <a:schemeClr val="bg1"/>
                        </a:solidFill>
                        <a:latin typeface="微软雅黑" panose="020B0503020204020204" pitchFamily="34" charset="-122"/>
                        <a:ea typeface="微软雅黑" panose="020B0503020204020204" pitchFamily="34" charset="-122"/>
                      </a:endParaRPr>
                    </a:p>
                  </a:txBody>
                  <a:tcPr anchor="t" anchorCtr="0">
                    <a:solidFill>
                      <a:srgbClr val="FF0000"/>
                    </a:solidFill>
                  </a:tcPr>
                </a:tc>
                <a:tc>
                  <a:txBody>
                    <a:bodyPr/>
                    <a:p>
                      <a:pPr algn="l" fontAlgn="auto">
                        <a:lnSpc>
                          <a:spcPct val="200000"/>
                        </a:lnSpc>
                        <a:buNone/>
                      </a:pPr>
                      <a:r>
                        <a:rPr lang="en-US" altLang="zh-CN" sz="2000" b="1">
                          <a:solidFill>
                            <a:schemeClr val="bg1"/>
                          </a:solidFill>
                          <a:latin typeface="微软雅黑" panose="020B0503020204020204" pitchFamily="34" charset="-122"/>
                          <a:ea typeface="微软雅黑" panose="020B0503020204020204" pitchFamily="34" charset="-122"/>
                        </a:rPr>
                        <a:t>P23</a:t>
                      </a:r>
                      <a:endParaRPr lang="en-US" altLang="zh-CN" sz="2000"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fontAlgn="auto">
                        <a:lnSpc>
                          <a:spcPct val="200000"/>
                        </a:lnSpc>
                        <a:buNone/>
                      </a:pPr>
                      <a:r>
                        <a:rPr lang="en-US" altLang="zh-CN" sz="2000" b="1">
                          <a:solidFill>
                            <a:schemeClr val="bg1"/>
                          </a:solidFill>
                          <a:latin typeface="微软雅黑" panose="020B0503020204020204" pitchFamily="34" charset="-122"/>
                          <a:ea typeface="微软雅黑" panose="020B0503020204020204" pitchFamily="34" charset="-122"/>
                        </a:rPr>
                        <a:t>X</a:t>
                      </a:r>
                      <a:endParaRPr lang="en-US" altLang="zh-CN" sz="2000"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r>
              <a:tr h="381000">
                <a:tc vMerge="1">
                  <a:tcPr/>
                </a:tc>
                <a:tc vMerge="1">
                  <a:tcPr/>
                </a:tc>
                <a:tc>
                  <a:txBody>
                    <a:bodyPr/>
                    <a:p>
                      <a:pPr algn="l" fontAlgn="auto">
                        <a:lnSpc>
                          <a:spcPct val="200000"/>
                        </a:lnSpc>
                        <a:buNone/>
                      </a:pPr>
                      <a:r>
                        <a:rPr lang="en-US" altLang="zh-CN" sz="2000" b="1">
                          <a:solidFill>
                            <a:schemeClr val="bg1"/>
                          </a:solidFill>
                          <a:latin typeface="微软雅黑" panose="020B0503020204020204" pitchFamily="34" charset="-122"/>
                          <a:ea typeface="微软雅黑" panose="020B0503020204020204" pitchFamily="34" charset="-122"/>
                        </a:rPr>
                        <a:t>003</a:t>
                      </a:r>
                      <a:endParaRPr lang="en-US" altLang="zh-CN" sz="2000"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fontAlgn="auto">
                        <a:lnSpc>
                          <a:spcPct val="200000"/>
                        </a:lnSpc>
                        <a:buNone/>
                      </a:pPr>
                      <a:r>
                        <a:rPr lang="zh-CN" altLang="en-US" sz="2000" b="1">
                          <a:solidFill>
                            <a:schemeClr val="bg1"/>
                          </a:solidFill>
                          <a:latin typeface="微软雅黑" panose="020B0503020204020204" pitchFamily="34" charset="-122"/>
                          <a:ea typeface="微软雅黑" panose="020B0503020204020204" pitchFamily="34" charset="-122"/>
                        </a:rPr>
                        <a:t>用人单位实施特殊工时制应注意的问题</a:t>
                      </a:r>
                      <a:endParaRPr lang="zh-CN" altLang="en-US" sz="2000" b="1">
                        <a:solidFill>
                          <a:schemeClr val="bg1"/>
                        </a:solidFill>
                        <a:latin typeface="微软雅黑" panose="020B0503020204020204" pitchFamily="34" charset="-122"/>
                        <a:ea typeface="微软雅黑" panose="020B0503020204020204" pitchFamily="34" charset="-122"/>
                      </a:endParaRPr>
                    </a:p>
                  </a:txBody>
                  <a:tcPr anchor="t" anchorCtr="0">
                    <a:solidFill>
                      <a:srgbClr val="FF0000"/>
                    </a:solidFill>
                  </a:tcPr>
                </a:tc>
                <a:tc>
                  <a:txBody>
                    <a:bodyPr/>
                    <a:p>
                      <a:pPr algn="l" fontAlgn="auto">
                        <a:lnSpc>
                          <a:spcPct val="200000"/>
                        </a:lnSpc>
                        <a:buNone/>
                      </a:pPr>
                      <a:r>
                        <a:rPr lang="en-US" altLang="zh-CN" sz="2000" b="1">
                          <a:solidFill>
                            <a:schemeClr val="bg1"/>
                          </a:solidFill>
                          <a:latin typeface="微软雅黑" panose="020B0503020204020204" pitchFamily="34" charset="-122"/>
                          <a:ea typeface="微软雅黑" panose="020B0503020204020204" pitchFamily="34" charset="-122"/>
                        </a:rPr>
                        <a:t>P24</a:t>
                      </a:r>
                      <a:endParaRPr lang="en-US" altLang="zh-CN" sz="2000"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fontAlgn="auto">
                        <a:lnSpc>
                          <a:spcPct val="200000"/>
                        </a:lnSpc>
                        <a:buNone/>
                      </a:pPr>
                      <a:r>
                        <a:rPr lang="en-US" altLang="zh-CN" sz="2000" b="1">
                          <a:solidFill>
                            <a:schemeClr val="bg1"/>
                          </a:solidFill>
                          <a:latin typeface="微软雅黑" panose="020B0503020204020204" pitchFamily="34" charset="-122"/>
                          <a:ea typeface="微软雅黑" panose="020B0503020204020204" pitchFamily="34" charset="-122"/>
                        </a:rPr>
                        <a:t>X</a:t>
                      </a:r>
                      <a:endParaRPr lang="en-US" altLang="zh-CN" sz="2000"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r>
              <a:tr h="381000">
                <a:tc vMerge="1">
                  <a:tcPr/>
                </a:tc>
                <a:tc vMerge="1">
                  <a:tcPr/>
                </a:tc>
                <a:tc>
                  <a:txBody>
                    <a:bodyPr/>
                    <a:p>
                      <a:pPr algn="l" fontAlgn="auto">
                        <a:lnSpc>
                          <a:spcPct val="200000"/>
                        </a:lnSpc>
                        <a:buNone/>
                      </a:pPr>
                      <a:r>
                        <a:rPr lang="en-US" altLang="zh-CN" sz="2000" b="1">
                          <a:solidFill>
                            <a:schemeClr val="bg1"/>
                          </a:solidFill>
                          <a:latin typeface="微软雅黑" panose="020B0503020204020204" pitchFamily="34" charset="-122"/>
                          <a:ea typeface="微软雅黑" panose="020B0503020204020204" pitchFamily="34" charset="-122"/>
                        </a:rPr>
                        <a:t>004</a:t>
                      </a:r>
                      <a:endParaRPr lang="en-US" altLang="zh-CN" sz="2000"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fontAlgn="auto">
                        <a:lnSpc>
                          <a:spcPct val="200000"/>
                        </a:lnSpc>
                        <a:buNone/>
                      </a:pPr>
                      <a:r>
                        <a:rPr lang="zh-CN" altLang="en-US" sz="2000" b="1">
                          <a:solidFill>
                            <a:schemeClr val="bg1"/>
                          </a:solidFill>
                          <a:latin typeface="微软雅黑" panose="020B0503020204020204" pitchFamily="34" charset="-122"/>
                          <a:ea typeface="微软雅黑" panose="020B0503020204020204" pitchFamily="34" charset="-122"/>
                        </a:rPr>
                        <a:t>用人单位劳动标准的横向比较</a:t>
                      </a:r>
                      <a:r>
                        <a:rPr lang="zh-CN" altLang="en-US" sz="2000" b="1">
                          <a:solidFill>
                            <a:schemeClr val="bg1"/>
                          </a:solidFill>
                          <a:latin typeface="微软雅黑" panose="020B0503020204020204" pitchFamily="34" charset="-122"/>
                          <a:ea typeface="微软雅黑" panose="020B0503020204020204" pitchFamily="34" charset="-122"/>
                          <a:sym typeface="+mn-ea"/>
                        </a:rPr>
                        <a:t>（时应注意的问题）</a:t>
                      </a:r>
                      <a:endParaRPr lang="zh-CN" altLang="en-US" sz="2000" b="1">
                        <a:solidFill>
                          <a:schemeClr val="bg1"/>
                        </a:solidFill>
                        <a:latin typeface="微软雅黑" panose="020B0503020204020204" pitchFamily="34" charset="-122"/>
                        <a:ea typeface="微软雅黑" panose="020B0503020204020204" pitchFamily="34" charset="-122"/>
                        <a:sym typeface="+mn-ea"/>
                      </a:endParaRPr>
                    </a:p>
                  </a:txBody>
                  <a:tcPr anchor="t" anchorCtr="0">
                    <a:solidFill>
                      <a:srgbClr val="FF0000"/>
                    </a:solidFill>
                  </a:tcPr>
                </a:tc>
                <a:tc>
                  <a:txBody>
                    <a:bodyPr/>
                    <a:p>
                      <a:pPr algn="l" fontAlgn="auto">
                        <a:lnSpc>
                          <a:spcPct val="200000"/>
                        </a:lnSpc>
                        <a:buNone/>
                      </a:pPr>
                      <a:r>
                        <a:rPr lang="en-US" altLang="zh-CN" sz="2000" b="1">
                          <a:solidFill>
                            <a:schemeClr val="bg1"/>
                          </a:solidFill>
                          <a:latin typeface="微软雅黑" panose="020B0503020204020204" pitchFamily="34" charset="-122"/>
                          <a:ea typeface="微软雅黑" panose="020B0503020204020204" pitchFamily="34" charset="-122"/>
                        </a:rPr>
                        <a:t>P27</a:t>
                      </a:r>
                      <a:endParaRPr lang="en-US" altLang="zh-CN" sz="2000"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fontAlgn="auto">
                        <a:lnSpc>
                          <a:spcPct val="200000"/>
                        </a:lnSpc>
                        <a:buNone/>
                      </a:pPr>
                      <a:r>
                        <a:rPr lang="en-US" altLang="zh-CN" sz="2000" b="1">
                          <a:solidFill>
                            <a:schemeClr val="bg1"/>
                          </a:solidFill>
                          <a:latin typeface="微软雅黑" panose="020B0503020204020204" pitchFamily="34" charset="-122"/>
                          <a:ea typeface="微软雅黑" panose="020B0503020204020204" pitchFamily="34" charset="-122"/>
                        </a:rPr>
                        <a:t>X</a:t>
                      </a:r>
                      <a:endParaRPr lang="en-US" altLang="zh-CN" sz="2000"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r>
              <a:tr h="381000">
                <a:tc vMerge="1">
                  <a:tcPr/>
                </a:tc>
                <a:tc vMerge="1">
                  <a:tcPr/>
                </a:tc>
                <a:tc>
                  <a:txBody>
                    <a:bodyPr/>
                    <a:p>
                      <a:pPr algn="l" fontAlgn="auto">
                        <a:lnSpc>
                          <a:spcPct val="200000"/>
                        </a:lnSpc>
                        <a:buNone/>
                      </a:pPr>
                      <a:r>
                        <a:rPr lang="en-US" altLang="zh-CN" sz="2000" b="1">
                          <a:solidFill>
                            <a:schemeClr val="bg1"/>
                          </a:solidFill>
                          <a:latin typeface="微软雅黑" panose="020B0503020204020204" pitchFamily="34" charset="-122"/>
                          <a:ea typeface="微软雅黑" panose="020B0503020204020204" pitchFamily="34" charset="-122"/>
                        </a:rPr>
                        <a:t>005</a:t>
                      </a:r>
                      <a:endParaRPr lang="en-US" altLang="zh-CN" sz="2000"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fontAlgn="auto">
                        <a:lnSpc>
                          <a:spcPct val="200000"/>
                        </a:lnSpc>
                        <a:buNone/>
                      </a:pPr>
                      <a:r>
                        <a:rPr lang="zh-CN" altLang="en-US" sz="2000" b="1">
                          <a:solidFill>
                            <a:schemeClr val="bg1"/>
                          </a:solidFill>
                          <a:latin typeface="微软雅黑" panose="020B0503020204020204" pitchFamily="34" charset="-122"/>
                          <a:ea typeface="微软雅黑" panose="020B0503020204020204" pitchFamily="34" charset="-122"/>
                        </a:rPr>
                        <a:t>用人单位劳动标准实施中存在问题汇总</a:t>
                      </a:r>
                      <a:r>
                        <a:rPr lang="zh-CN" altLang="en-US" sz="2000" b="1">
                          <a:solidFill>
                            <a:schemeClr val="bg1"/>
                          </a:solidFill>
                          <a:latin typeface="微软雅黑" panose="020B0503020204020204" pitchFamily="34" charset="-122"/>
                          <a:ea typeface="微软雅黑" panose="020B0503020204020204" pitchFamily="34" charset="-122"/>
                          <a:sym typeface="+mn-ea"/>
                        </a:rPr>
                        <a:t>（方法）</a:t>
                      </a:r>
                      <a:endParaRPr lang="zh-CN" altLang="en-US" sz="2000" b="1">
                        <a:solidFill>
                          <a:schemeClr val="bg1"/>
                        </a:solidFill>
                        <a:latin typeface="微软雅黑" panose="020B0503020204020204" pitchFamily="34" charset="-122"/>
                        <a:ea typeface="微软雅黑" panose="020B0503020204020204" pitchFamily="34" charset="-122"/>
                        <a:sym typeface="+mn-ea"/>
                      </a:endParaRPr>
                    </a:p>
                  </a:txBody>
                  <a:tcPr anchor="t" anchorCtr="0">
                    <a:solidFill>
                      <a:srgbClr val="FF0000"/>
                    </a:solidFill>
                  </a:tcPr>
                </a:tc>
                <a:tc>
                  <a:txBody>
                    <a:bodyPr/>
                    <a:p>
                      <a:pPr algn="l" fontAlgn="auto">
                        <a:lnSpc>
                          <a:spcPct val="200000"/>
                        </a:lnSpc>
                        <a:buNone/>
                      </a:pPr>
                      <a:r>
                        <a:rPr lang="en-US" altLang="zh-CN" sz="2000" b="1">
                          <a:solidFill>
                            <a:schemeClr val="bg1"/>
                          </a:solidFill>
                          <a:latin typeface="微软雅黑" panose="020B0503020204020204" pitchFamily="34" charset="-122"/>
                          <a:ea typeface="微软雅黑" panose="020B0503020204020204" pitchFamily="34" charset="-122"/>
                        </a:rPr>
                        <a:t>P27</a:t>
                      </a:r>
                      <a:endParaRPr lang="en-US" altLang="zh-CN" sz="2000"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fontAlgn="auto">
                        <a:lnSpc>
                          <a:spcPct val="200000"/>
                        </a:lnSpc>
                        <a:buNone/>
                      </a:pPr>
                      <a:r>
                        <a:rPr lang="en-US" altLang="zh-CN" sz="2000" b="1">
                          <a:solidFill>
                            <a:schemeClr val="bg1"/>
                          </a:solidFill>
                          <a:latin typeface="微软雅黑" panose="020B0503020204020204" pitchFamily="34" charset="-122"/>
                          <a:ea typeface="微软雅黑" panose="020B0503020204020204" pitchFamily="34" charset="-122"/>
                        </a:rPr>
                        <a:t>X</a:t>
                      </a:r>
                      <a:endParaRPr lang="en-US" altLang="zh-CN" sz="2000"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r>
              <a:tr h="640080">
                <a:tc vMerge="1">
                  <a:tcPr/>
                </a:tc>
                <a:tc vMerge="1">
                  <a:tcPr/>
                </a:tc>
                <a:tc>
                  <a:txBody>
                    <a:bodyPr/>
                    <a:p>
                      <a:pPr algn="l" fontAlgn="auto">
                        <a:lnSpc>
                          <a:spcPct val="200000"/>
                        </a:lnSpc>
                        <a:buNone/>
                      </a:pPr>
                      <a:r>
                        <a:rPr lang="en-US" altLang="zh-CN" sz="2000" b="1">
                          <a:solidFill>
                            <a:schemeClr val="bg1"/>
                          </a:solidFill>
                          <a:latin typeface="微软雅黑" panose="020B0503020204020204" pitchFamily="34" charset="-122"/>
                          <a:ea typeface="微软雅黑" panose="020B0503020204020204" pitchFamily="34" charset="-122"/>
                        </a:rPr>
                        <a:t>006</a:t>
                      </a:r>
                      <a:endParaRPr lang="en-US" altLang="zh-CN" sz="2000"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fontAlgn="auto">
                        <a:lnSpc>
                          <a:spcPct val="200000"/>
                        </a:lnSpc>
                        <a:buNone/>
                      </a:pPr>
                      <a:r>
                        <a:rPr lang="zh-CN" altLang="en-US" sz="2000" b="1">
                          <a:solidFill>
                            <a:schemeClr val="bg1"/>
                          </a:solidFill>
                          <a:latin typeface="微软雅黑" panose="020B0503020204020204" pitchFamily="34" charset="-122"/>
                          <a:ea typeface="微软雅黑" panose="020B0503020204020204" pitchFamily="34" charset="-122"/>
                        </a:rPr>
                        <a:t>用人单位劳动标准实施情况评估</a:t>
                      </a:r>
                      <a:r>
                        <a:rPr lang="zh-CN" altLang="en-US" sz="2000" b="1">
                          <a:solidFill>
                            <a:schemeClr val="bg1"/>
                          </a:solidFill>
                          <a:latin typeface="微软雅黑" panose="020B0503020204020204" pitchFamily="34" charset="-122"/>
                          <a:ea typeface="微软雅黑" panose="020B0503020204020204" pitchFamily="34" charset="-122"/>
                          <a:sym typeface="+mn-ea"/>
                        </a:rPr>
                        <a:t>（的准备与组织）</a:t>
                      </a:r>
                      <a:endParaRPr lang="zh-CN" altLang="en-US" sz="2000" b="1">
                        <a:solidFill>
                          <a:schemeClr val="bg1"/>
                        </a:solidFill>
                        <a:latin typeface="微软雅黑" panose="020B0503020204020204" pitchFamily="34" charset="-122"/>
                        <a:ea typeface="微软雅黑" panose="020B0503020204020204" pitchFamily="34" charset="-122"/>
                        <a:sym typeface="+mn-ea"/>
                      </a:endParaRPr>
                    </a:p>
                  </a:txBody>
                  <a:tcPr anchor="t" anchorCtr="0">
                    <a:solidFill>
                      <a:srgbClr val="FF0000"/>
                    </a:solidFill>
                  </a:tcPr>
                </a:tc>
                <a:tc>
                  <a:txBody>
                    <a:bodyPr/>
                    <a:p>
                      <a:pPr algn="l" fontAlgn="auto">
                        <a:lnSpc>
                          <a:spcPct val="200000"/>
                        </a:lnSpc>
                        <a:buNone/>
                      </a:pPr>
                      <a:r>
                        <a:rPr lang="en-US" altLang="zh-CN" sz="2000" b="1">
                          <a:solidFill>
                            <a:schemeClr val="bg1"/>
                          </a:solidFill>
                          <a:latin typeface="微软雅黑" panose="020B0503020204020204" pitchFamily="34" charset="-122"/>
                          <a:ea typeface="微软雅黑" panose="020B0503020204020204" pitchFamily="34" charset="-122"/>
                        </a:rPr>
                        <a:t>P31</a:t>
                      </a:r>
                      <a:endParaRPr lang="en-US" altLang="zh-CN" sz="2000"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c>
                  <a:txBody>
                    <a:bodyPr/>
                    <a:p>
                      <a:pPr algn="l" fontAlgn="auto">
                        <a:lnSpc>
                          <a:spcPct val="200000"/>
                        </a:lnSpc>
                        <a:buNone/>
                      </a:pPr>
                      <a:r>
                        <a:rPr lang="en-US" altLang="zh-CN" sz="2000" b="1">
                          <a:solidFill>
                            <a:schemeClr val="bg1"/>
                          </a:solidFill>
                          <a:latin typeface="微软雅黑" panose="020B0503020204020204" pitchFamily="34" charset="-122"/>
                          <a:ea typeface="微软雅黑" panose="020B0503020204020204" pitchFamily="34" charset="-122"/>
                        </a:rPr>
                        <a:t>X</a:t>
                      </a:r>
                      <a:endParaRPr lang="en-US" altLang="zh-CN" sz="2000" b="1">
                        <a:solidFill>
                          <a:schemeClr val="bg1"/>
                        </a:solidFill>
                        <a:latin typeface="微软雅黑" panose="020B0503020204020204" pitchFamily="34" charset="-122"/>
                        <a:ea typeface="微软雅黑" panose="020B0503020204020204" pitchFamily="34" charset="-122"/>
                      </a:endParaRPr>
                    </a:p>
                  </a:txBody>
                  <a:tcPr anchor="ctr" anchorCtr="1">
                    <a:solidFill>
                      <a:srgbClr val="FF0000"/>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userDrawn="1"/>
        </p:nvSpPr>
        <p:spPr>
          <a:xfrm>
            <a:off x="1147445" y="1390015"/>
            <a:ext cx="1534160" cy="539750"/>
          </a:xfrm>
          <a:prstGeom prst="rect">
            <a:avLst/>
          </a:prstGeom>
          <a:solidFill>
            <a:srgbClr val="9C393E"/>
          </a:solidFill>
          <a:ln>
            <a:noFill/>
          </a:ln>
          <a:effectLst>
            <a:outerShdw blurRad="50800" dist="38100" algn="l" rotWithShape="0">
              <a:schemeClr val="tx1">
                <a:alpha val="10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b="1" dirty="0">
                <a:solidFill>
                  <a:schemeClr val="bg1"/>
                </a:solidFill>
                <a:effectLst>
                  <a:outerShdw dist="38100" algn="l" rotWithShape="0">
                    <a:prstClr val="black">
                      <a:alpha val="40000"/>
                    </a:prstClr>
                  </a:outerShdw>
                </a:effectLst>
                <a:latin typeface="微软雅黑" panose="020B0503020204020204" pitchFamily="34" charset="-122"/>
                <a:ea typeface="微软雅黑" panose="020B0503020204020204" pitchFamily="34" charset="-122"/>
              </a:rPr>
              <a:t>学习目标</a:t>
            </a:r>
            <a:r>
              <a:rPr lang="zh-CN" altLang="en-US" sz="2000">
                <a:solidFill>
                  <a:schemeClr val="bg1"/>
                </a:solidFill>
                <a:latin typeface="微软雅黑" panose="020B0503020204020204" pitchFamily="34" charset="-122"/>
                <a:ea typeface="微软雅黑" panose="020B0503020204020204" pitchFamily="34" charset="-122"/>
              </a:rPr>
              <a:t>     </a:t>
            </a:r>
            <a:endParaRPr lang="en-US" altLang="zh-CN" sz="2000">
              <a:solidFill>
                <a:schemeClr val="bg1"/>
              </a:solidFill>
              <a:latin typeface="微软雅黑" panose="020B0503020204020204" pitchFamily="34" charset="-122"/>
              <a:ea typeface="微软雅黑" panose="020B0503020204020204" pitchFamily="34" charset="-122"/>
            </a:endParaRPr>
          </a:p>
        </p:txBody>
      </p:sp>
      <p:sp>
        <p:nvSpPr>
          <p:cNvPr id="11" name="矩形 10"/>
          <p:cNvSpPr>
            <a:spLocks noChangeArrowheads="1"/>
          </p:cNvSpPr>
          <p:nvPr/>
        </p:nvSpPr>
        <p:spPr bwMode="auto">
          <a:xfrm>
            <a:off x="2346960" y="2288540"/>
            <a:ext cx="7231380" cy="3274695"/>
          </a:xfrm>
          <a:prstGeom prst="rect">
            <a:avLst/>
          </a:prstGeom>
          <a:noFill/>
          <a:ln w="12700">
            <a:solidFill>
              <a:srgbClr val="C00000"/>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fontAlgn="auto">
              <a:lnSpc>
                <a:spcPct val="150000"/>
              </a:lnSpc>
            </a:pPr>
            <a:r>
              <a:rPr lang="en-US" altLang="zh-CN" sz="2400" b="1">
                <a:solidFill>
                  <a:srgbClr val="C00000"/>
                </a:solidFill>
                <a:latin typeface="微软雅黑" panose="020B0503020204020204" pitchFamily="34" charset="-122"/>
                <a:ea typeface="微软雅黑" panose="020B0503020204020204" pitchFamily="34" charset="-122"/>
                <a:sym typeface="+mn-ea"/>
              </a:rPr>
              <a:t>1.</a:t>
            </a:r>
            <a:r>
              <a:rPr lang="zh-CN" altLang="en-US" sz="2400" b="1">
                <a:solidFill>
                  <a:srgbClr val="C00000"/>
                </a:solidFill>
                <a:latin typeface="微软雅黑" panose="020B0503020204020204" pitchFamily="34" charset="-122"/>
                <a:ea typeface="微软雅黑" panose="020B0503020204020204" pitchFamily="34" charset="-122"/>
                <a:sym typeface="+mn-ea"/>
              </a:rPr>
              <a:t>掌握用人单位劳动标准的概念和效力。</a:t>
            </a:r>
            <a:endParaRPr lang="zh-CN" altLang="en-US" sz="2400" b="1">
              <a:solidFill>
                <a:srgbClr val="C00000"/>
              </a:solidFill>
              <a:latin typeface="微软雅黑" panose="020B0503020204020204" pitchFamily="34" charset="-122"/>
              <a:ea typeface="微软雅黑" panose="020B0503020204020204" pitchFamily="34" charset="-122"/>
              <a:sym typeface="+mn-ea"/>
            </a:endParaRPr>
          </a:p>
          <a:p>
            <a:pPr lvl="0" algn="l" fontAlgn="auto">
              <a:lnSpc>
                <a:spcPct val="150000"/>
              </a:lnSpc>
            </a:pPr>
            <a:r>
              <a:rPr lang="en-US" altLang="zh-CN" sz="2400" b="1">
                <a:solidFill>
                  <a:srgbClr val="C00000"/>
                </a:solidFill>
                <a:latin typeface="微软雅黑" panose="020B0503020204020204" pitchFamily="34" charset="-122"/>
                <a:ea typeface="微软雅黑" panose="020B0503020204020204" pitchFamily="34" charset="-122"/>
                <a:sym typeface="+mn-ea"/>
              </a:rPr>
              <a:t>2.</a:t>
            </a:r>
            <a:r>
              <a:rPr lang="zh-CN" altLang="en-US" sz="2400" b="1">
                <a:solidFill>
                  <a:srgbClr val="C00000"/>
                </a:solidFill>
                <a:latin typeface="微软雅黑" panose="020B0503020204020204" pitchFamily="34" charset="-122"/>
                <a:ea typeface="微软雅黑" panose="020B0503020204020204" pitchFamily="34" charset="-122"/>
                <a:sym typeface="+mn-ea"/>
              </a:rPr>
              <a:t>掌握用人单位制定劳动标准的方式和权利限制。</a:t>
            </a:r>
            <a:endParaRPr lang="zh-CN" altLang="en-US" sz="2400" b="1">
              <a:solidFill>
                <a:srgbClr val="C00000"/>
              </a:solidFill>
              <a:latin typeface="微软雅黑" panose="020B0503020204020204" pitchFamily="34" charset="-122"/>
              <a:ea typeface="微软雅黑" panose="020B0503020204020204" pitchFamily="34" charset="-122"/>
              <a:sym typeface="+mn-ea"/>
            </a:endParaRPr>
          </a:p>
          <a:p>
            <a:pPr lvl="0" algn="l" fontAlgn="auto">
              <a:lnSpc>
                <a:spcPct val="150000"/>
              </a:lnSpc>
            </a:pPr>
            <a:r>
              <a:rPr lang="en-US" altLang="zh-CN" sz="2400" b="1">
                <a:solidFill>
                  <a:srgbClr val="C00000"/>
                </a:solidFill>
                <a:latin typeface="微软雅黑" panose="020B0503020204020204" pitchFamily="34" charset="-122"/>
                <a:ea typeface="微软雅黑" panose="020B0503020204020204" pitchFamily="34" charset="-122"/>
                <a:sym typeface="+mn-ea"/>
              </a:rPr>
              <a:t>3.</a:t>
            </a:r>
            <a:r>
              <a:rPr lang="zh-CN" altLang="en-US" sz="2400" b="1">
                <a:solidFill>
                  <a:srgbClr val="C00000"/>
                </a:solidFill>
                <a:latin typeface="微软雅黑" panose="020B0503020204020204" pitchFamily="34" charset="-122"/>
                <a:ea typeface="微软雅黑" panose="020B0503020204020204" pitchFamily="34" charset="-122"/>
                <a:sym typeface="+mn-ea"/>
              </a:rPr>
              <a:t>掌握用人单位制定劳动标准的影响因素。</a:t>
            </a:r>
            <a:endParaRPr lang="zh-CN" altLang="en-US" sz="2400" b="1">
              <a:solidFill>
                <a:srgbClr val="C00000"/>
              </a:solidFill>
              <a:latin typeface="微软雅黑" panose="020B0503020204020204" pitchFamily="34" charset="-122"/>
              <a:ea typeface="微软雅黑" panose="020B0503020204020204" pitchFamily="34" charset="-122"/>
              <a:sym typeface="+mn-ea"/>
            </a:endParaRPr>
          </a:p>
          <a:p>
            <a:pPr lvl="0" algn="l" fontAlgn="auto">
              <a:lnSpc>
                <a:spcPct val="150000"/>
              </a:lnSpc>
            </a:pPr>
            <a:r>
              <a:rPr lang="en-US" altLang="zh-CN" sz="2400" b="1">
                <a:solidFill>
                  <a:srgbClr val="C00000"/>
                </a:solidFill>
                <a:latin typeface="微软雅黑" panose="020B0503020204020204" pitchFamily="34" charset="-122"/>
                <a:ea typeface="微软雅黑" panose="020B0503020204020204" pitchFamily="34" charset="-122"/>
                <a:sym typeface="+mn-ea"/>
              </a:rPr>
              <a:t>4.</a:t>
            </a:r>
            <a:r>
              <a:rPr lang="zh-CN" altLang="en-US" sz="2400" b="1">
                <a:solidFill>
                  <a:srgbClr val="C00000"/>
                </a:solidFill>
                <a:latin typeface="微软雅黑" panose="020B0503020204020204" pitchFamily="34" charset="-122"/>
                <a:ea typeface="微软雅黑" panose="020B0503020204020204" pitchFamily="34" charset="-122"/>
                <a:sym typeface="+mn-ea"/>
              </a:rPr>
              <a:t>掌握用人单位制定基本劳动标准的内容。</a:t>
            </a:r>
            <a:endParaRPr lang="zh-CN" altLang="en-US" sz="2400" b="1">
              <a:solidFill>
                <a:srgbClr val="C00000"/>
              </a:solidFill>
              <a:latin typeface="微软雅黑" panose="020B0503020204020204" pitchFamily="34" charset="-122"/>
              <a:ea typeface="微软雅黑" panose="020B0503020204020204" pitchFamily="34" charset="-122"/>
              <a:sym typeface="+mn-ea"/>
            </a:endParaRPr>
          </a:p>
          <a:p>
            <a:pPr lvl="0" algn="l" fontAlgn="auto">
              <a:lnSpc>
                <a:spcPct val="150000"/>
              </a:lnSpc>
            </a:pPr>
            <a:r>
              <a:rPr lang="en-US" altLang="zh-CN" sz="2400" b="1">
                <a:solidFill>
                  <a:srgbClr val="C00000"/>
                </a:solidFill>
                <a:latin typeface="微软雅黑" panose="020B0503020204020204" pitchFamily="34" charset="-122"/>
                <a:ea typeface="微软雅黑" panose="020B0503020204020204" pitchFamily="34" charset="-122"/>
                <a:sym typeface="+mn-ea"/>
              </a:rPr>
              <a:t>5.</a:t>
            </a:r>
            <a:r>
              <a:rPr lang="zh-CN" altLang="en-US" sz="2400" b="1">
                <a:solidFill>
                  <a:srgbClr val="C00000"/>
                </a:solidFill>
                <a:latin typeface="微软雅黑" panose="020B0503020204020204" pitchFamily="34" charset="-122"/>
                <a:ea typeface="微软雅黑" panose="020B0503020204020204" pitchFamily="34" charset="-122"/>
                <a:sym typeface="+mn-ea"/>
              </a:rPr>
              <a:t>掌握用人单位劳动标准的起草和评估方法。</a:t>
            </a:r>
            <a:endParaRPr lang="zh-CN" altLang="en-US" sz="2400" b="1">
              <a:solidFill>
                <a:srgbClr val="C00000"/>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2000" fill="hold">
                                          <p:stCondLst>
                                            <p:cond delay="0"/>
                                          </p:stCondLst>
                                        </p:cTn>
                                        <p:tgtEl>
                                          <p:spTgt spid="10"/>
                                        </p:tgtEl>
                                        <p:attrNameLst>
                                          <p:attrName>style.visibility</p:attrName>
                                        </p:attrNameLst>
                                      </p:cBhvr>
                                      <p:to>
                                        <p:strVal val="visible"/>
                                      </p:to>
                                    </p:set>
                                    <p:animEffect transition="in" filter="wipe(up)">
                                      <p:cBhvr>
                                        <p:cTn id="7" dur="2000"/>
                                        <p:tgtEl>
                                          <p:spTgt spid="10"/>
                                        </p:tgtEl>
                                      </p:cBhvr>
                                    </p:animEffect>
                                  </p:childTnLst>
                                </p:cTn>
                              </p:par>
                            </p:childTnLst>
                          </p:cTn>
                        </p:par>
                        <p:par>
                          <p:cTn id="8" fill="hold">
                            <p:stCondLst>
                              <p:cond delay="2000"/>
                            </p:stCondLst>
                            <p:childTnLst>
                              <p:par>
                                <p:cTn id="9" presetID="22" presetClass="entr" presetSubtype="1" fill="hold" grpId="0" nodeType="afterEffect">
                                  <p:stCondLst>
                                    <p:cond delay="0"/>
                                  </p:stCondLst>
                                  <p:childTnLst>
                                    <p:set>
                                      <p:cBhvr>
                                        <p:cTn id="10" dur="2000" fill="hold">
                                          <p:stCondLst>
                                            <p:cond delay="0"/>
                                          </p:stCondLst>
                                        </p:cTn>
                                        <p:tgtEl>
                                          <p:spTgt spid="11"/>
                                        </p:tgtEl>
                                        <p:attrNameLst>
                                          <p:attrName>style.visibility</p:attrName>
                                        </p:attrNameLst>
                                      </p:cBhvr>
                                      <p:to>
                                        <p:strVal val="visible"/>
                                      </p:to>
                                    </p:set>
                                    <p:animEffect transition="in" filter="wipe(up)">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11" grpId="0" bldLvl="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4">
            <a:lumMod val="20000"/>
            <a:lumOff val="80000"/>
          </a:schemeClr>
        </a:solidFill>
        <a:effectLst>
          <a:innerShdw blurRad="63500" dist="50800" dir="18900000">
            <a:prstClr val="black">
              <a:alpha val="49000"/>
            </a:prstClr>
          </a:innerShdw>
        </a:effectLst>
      </a:spPr>
      <a:bodyPr vert="horz" lIns="91440" tIns="45720" rIns="91440" bIns="45720" rtlCol="0">
        <a:noAutofit/>
      </a:bodyPr>
      <a:lstStyle>
        <a:defPPr algn="ctr" fontAlgn="auto">
          <a:lnSpc>
            <a:spcPct val="120000"/>
          </a:lnSpc>
          <a:spcBef>
            <a:spcPts val="0"/>
          </a:spcBef>
          <a:buNone/>
          <a:defRPr lang="zh-CN" altLang="zh-CN" b="1" dirty="0">
            <a:latin typeface="黑体" panose="02010609060101010101" pitchFamily="49" charset="-122"/>
            <a:ea typeface="黑体" panose="02010609060101010101" pitchFamily="49"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4">
            <a:lumMod val="20000"/>
            <a:lumOff val="80000"/>
          </a:schemeClr>
        </a:solidFill>
        <a:effectLst>
          <a:innerShdw blurRad="63500" dist="50800" dir="18900000">
            <a:prstClr val="black">
              <a:alpha val="49000"/>
            </a:prstClr>
          </a:innerShdw>
        </a:effectLst>
      </a:spPr>
      <a:bodyPr vert="horz" lIns="91440" tIns="45720" rIns="91440" bIns="45720" rtlCol="0">
        <a:noAutofit/>
      </a:bodyPr>
      <a:lstStyle>
        <a:defPPr algn="ctr" fontAlgn="auto">
          <a:lnSpc>
            <a:spcPct val="120000"/>
          </a:lnSpc>
          <a:spcBef>
            <a:spcPts val="0"/>
          </a:spcBef>
          <a:buNone/>
          <a:defRPr lang="zh-CN" altLang="zh-CN" b="1" dirty="0">
            <a:latin typeface="黑体" panose="02010609060101010101" pitchFamily="49" charset="-122"/>
            <a:ea typeface="黑体" panose="02010609060101010101" pitchFamily="49"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13934</Words>
  <Application>WPS 演示</Application>
  <PresentationFormat>自定义</PresentationFormat>
  <Paragraphs>1653</Paragraphs>
  <Slides>36</Slides>
  <Notes>2</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36</vt:i4>
      </vt:variant>
    </vt:vector>
  </HeadingPairs>
  <TitlesOfParts>
    <vt:vector size="47" baseType="lpstr">
      <vt:lpstr>Arial</vt:lpstr>
      <vt:lpstr>宋体</vt:lpstr>
      <vt:lpstr>Wingdings</vt:lpstr>
      <vt:lpstr>黑体</vt:lpstr>
      <vt:lpstr>微软雅黑</vt:lpstr>
      <vt:lpstr>锐字云字库行楷体1.0</vt:lpstr>
      <vt:lpstr>Calibri</vt:lpstr>
      <vt:lpstr>Arial Unicode MS</vt:lpstr>
      <vt:lpstr>Wingdings</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lastModifiedBy>丰台成职</cp:lastModifiedBy>
  <cp:revision>2690</cp:revision>
  <dcterms:created xsi:type="dcterms:W3CDTF">2012-10-07T00:28:00Z</dcterms:created>
  <dcterms:modified xsi:type="dcterms:W3CDTF">2019-11-28T03:37:21Z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2052-11.3.0.8632</vt:lpwstr>
  </property>
</Properties>
</file>