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Lst>
  <p:notesMasterIdLst>
    <p:notesMasterId r:id="rId92"/>
  </p:notesMasterIdLst>
  <p:handoutMasterIdLst>
    <p:handoutMasterId r:id="rId93"/>
  </p:handoutMasterIdLst>
  <p:sldIdLst>
    <p:sldId id="280" r:id="rId4"/>
    <p:sldId id="281" r:id="rId5"/>
    <p:sldId id="282" r:id="rId6"/>
    <p:sldId id="283" r:id="rId7"/>
    <p:sldId id="284" r:id="rId8"/>
    <p:sldId id="285" r:id="rId9"/>
    <p:sldId id="286" r:id="rId10"/>
    <p:sldId id="287" r:id="rId11"/>
    <p:sldId id="256" r:id="rId12"/>
    <p:sldId id="25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3" r:id="rId28"/>
    <p:sldId id="272" r:id="rId29"/>
    <p:sldId id="274" r:id="rId30"/>
    <p:sldId id="275" r:id="rId31"/>
    <p:sldId id="276" r:id="rId32"/>
    <p:sldId id="277" r:id="rId33"/>
    <p:sldId id="278" r:id="rId34"/>
    <p:sldId id="279" r:id="rId35"/>
    <p:sldId id="288" r:id="rId36"/>
    <p:sldId id="289" r:id="rId37"/>
    <p:sldId id="290" r:id="rId38"/>
    <p:sldId id="291" r:id="rId39"/>
    <p:sldId id="292" r:id="rId40"/>
    <p:sldId id="294" r:id="rId41"/>
    <p:sldId id="293" r:id="rId42"/>
    <p:sldId id="296" r:id="rId43"/>
    <p:sldId id="301" r:id="rId44"/>
    <p:sldId id="302" r:id="rId45"/>
    <p:sldId id="303" r:id="rId46"/>
    <p:sldId id="304" r:id="rId47"/>
    <p:sldId id="305" r:id="rId48"/>
    <p:sldId id="306" r:id="rId49"/>
    <p:sldId id="307" r:id="rId50"/>
    <p:sldId id="310" r:id="rId51"/>
    <p:sldId id="313" r:id="rId52"/>
    <p:sldId id="314" r:id="rId53"/>
    <p:sldId id="315" r:id="rId54"/>
    <p:sldId id="316" r:id="rId55"/>
    <p:sldId id="317" r:id="rId56"/>
    <p:sldId id="320" r:id="rId57"/>
    <p:sldId id="322" r:id="rId58"/>
    <p:sldId id="323" r:id="rId59"/>
    <p:sldId id="324" r:id="rId60"/>
    <p:sldId id="325" r:id="rId61"/>
    <p:sldId id="295" r:id="rId62"/>
    <p:sldId id="326" r:id="rId63"/>
    <p:sldId id="327" r:id="rId64"/>
    <p:sldId id="328" r:id="rId65"/>
    <p:sldId id="329" r:id="rId66"/>
    <p:sldId id="330" r:id="rId67"/>
    <p:sldId id="331" r:id="rId68"/>
    <p:sldId id="332" r:id="rId69"/>
    <p:sldId id="334" r:id="rId70"/>
    <p:sldId id="333" r:id="rId71"/>
    <p:sldId id="335" r:id="rId72"/>
    <p:sldId id="336" r:id="rId73"/>
    <p:sldId id="337" r:id="rId74"/>
    <p:sldId id="338" r:id="rId75"/>
    <p:sldId id="339" r:id="rId76"/>
    <p:sldId id="356" r:id="rId77"/>
    <p:sldId id="340" r:id="rId78"/>
    <p:sldId id="341" r:id="rId79"/>
    <p:sldId id="342" r:id="rId80"/>
    <p:sldId id="343" r:id="rId81"/>
    <p:sldId id="344" r:id="rId82"/>
    <p:sldId id="347" r:id="rId83"/>
    <p:sldId id="348" r:id="rId84"/>
    <p:sldId id="349" r:id="rId85"/>
    <p:sldId id="350" r:id="rId86"/>
    <p:sldId id="354" r:id="rId87"/>
    <p:sldId id="355" r:id="rId88"/>
    <p:sldId id="357" r:id="rId89"/>
    <p:sldId id="358" r:id="rId90"/>
    <p:sldId id="359" r:id="rId9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099" autoAdjust="0"/>
  </p:normalViewPr>
  <p:slideViewPr>
    <p:cSldViewPr>
      <p:cViewPr>
        <p:scale>
          <a:sx n="77" d="100"/>
          <a:sy n="77" d="100"/>
        </p:scale>
        <p:origin x="-306" y="27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878"/>
    </p:cViewPr>
  </p:sorterViewPr>
  <p:notesViewPr>
    <p:cSldViewPr>
      <p:cViewPr varScale="1">
        <p:scale>
          <a:sx n="51" d="100"/>
          <a:sy n="51" d="100"/>
        </p:scale>
        <p:origin x="-2652"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97"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viewProps" Target="viewProp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68E253-4BEB-4424-AA5A-91E21751AB4A}" type="datetimeFigureOut">
              <a:rPr lang="zh-CN" altLang="en-US" smtClean="0"/>
              <a:pPr/>
              <a:t>2016/10/15 Saturday</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3AA542-90FB-4240-BFD3-8D2D81EE7520}" type="slidenum">
              <a:rPr lang="zh-CN" altLang="en-US" smtClean="0"/>
              <a:pPr/>
              <a:t>‹#›</a:t>
            </a:fld>
            <a:endParaRPr lang="zh-CN" altLang="en-US"/>
          </a:p>
        </p:txBody>
      </p:sp>
    </p:spTree>
    <p:extLst>
      <p:ext uri="{BB962C8B-B14F-4D97-AF65-F5344CB8AC3E}">
        <p14:creationId xmlns:p14="http://schemas.microsoft.com/office/powerpoint/2010/main" xmlns="" val="1369329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97EAA7-7094-4466-81E4-AF36E9ADD419}" type="datetimeFigureOut">
              <a:rPr lang="zh-CN" altLang="en-US" smtClean="0"/>
              <a:pPr/>
              <a:t>2016/10/15 Saturday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CDF817-1FFC-4097-B855-2454A0F43223}" type="slidenum">
              <a:rPr lang="zh-CN" altLang="en-US" smtClean="0"/>
              <a:pPr/>
              <a:t>‹#›</a:t>
            </a:fld>
            <a:endParaRPr lang="zh-CN" altLang="en-US"/>
          </a:p>
        </p:txBody>
      </p:sp>
    </p:spTree>
    <p:extLst>
      <p:ext uri="{BB962C8B-B14F-4D97-AF65-F5344CB8AC3E}">
        <p14:creationId xmlns:p14="http://schemas.microsoft.com/office/powerpoint/2010/main" xmlns="" val="1130850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49.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51.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2.xml"/><Relationship Id="rId2" Type="http://schemas.openxmlformats.org/officeDocument/2006/relationships/notesMaster" Target="../notesMasters/notesMaster1.xml"/><Relationship Id="rId1" Type="http://schemas.openxmlformats.org/officeDocument/2006/relationships/themeOverride" Target="../theme/themeOverr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幻灯片图像占位符 1"/>
          <p:cNvSpPr>
            <a:spLocks noGrp="1" noRot="1" noChangeAspect="1" noTextEdit="1"/>
          </p:cNvSpPr>
          <p:nvPr>
            <p:ph type="sldImg"/>
          </p:nvPr>
        </p:nvSpPr>
        <p:spPr bwMode="auto">
          <a:noFill/>
          <a:ln>
            <a:solidFill>
              <a:srgbClr val="000000"/>
            </a:solidFill>
            <a:miter lim="800000"/>
            <a:headEnd/>
            <a:tailEnd/>
          </a:ln>
        </p:spPr>
      </p:sp>
      <p:sp>
        <p:nvSpPr>
          <p:cNvPr id="113667"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幻灯片图像占位符 1"/>
          <p:cNvSpPr>
            <a:spLocks noGrp="1" noRot="1" noChangeAspect="1" noTextEdit="1"/>
          </p:cNvSpPr>
          <p:nvPr>
            <p:ph type="sldImg"/>
          </p:nvPr>
        </p:nvSpPr>
        <p:spPr bwMode="auto">
          <a:noFill/>
          <a:ln>
            <a:solidFill>
              <a:srgbClr val="000000"/>
            </a:solidFill>
            <a:miter lim="800000"/>
            <a:headEnd/>
            <a:tailEnd/>
          </a:ln>
        </p:spPr>
      </p:sp>
      <p:sp>
        <p:nvSpPr>
          <p:cNvPr id="11469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zh-CN" altLang="en-US" smtClean="0"/>
              <a:t>对策：</a:t>
            </a:r>
            <a:endParaRPr lang="en-US" altLang="zh-CN" smtClean="0"/>
          </a:p>
          <a:p>
            <a:pPr eaLnBrk="1" hangingPunct="1">
              <a:spcBef>
                <a:spcPct val="0"/>
              </a:spcBef>
            </a:pPr>
            <a:r>
              <a:rPr lang="en-US" altLang="zh-CN" smtClean="0">
                <a:latin typeface="微软雅黑" pitchFamily="34" charset="-122"/>
                <a:ea typeface="微软雅黑" pitchFamily="34" charset="-122"/>
              </a:rPr>
              <a:t>1.</a:t>
            </a:r>
            <a:r>
              <a:rPr lang="zh-CN" altLang="en-US" smtClean="0">
                <a:latin typeface="微软雅黑" pitchFamily="34" charset="-122"/>
                <a:ea typeface="微软雅黑" pitchFamily="34" charset="-122"/>
              </a:rPr>
              <a:t>每隔</a:t>
            </a:r>
            <a:r>
              <a:rPr lang="en-US" altLang="zh-CN" smtClean="0">
                <a:latin typeface="微软雅黑" pitchFamily="34" charset="-122"/>
                <a:ea typeface="微软雅黑" pitchFamily="34" charset="-122"/>
              </a:rPr>
              <a:t>20</a:t>
            </a:r>
            <a:r>
              <a:rPr lang="zh-CN" altLang="en-US" smtClean="0">
                <a:latin typeface="微软雅黑" pitchFamily="34" charset="-122"/>
                <a:ea typeface="微软雅黑" pitchFamily="34" charset="-122"/>
              </a:rPr>
              <a:t>分钟创造一个小高潮，帮助参与者放松，并再次集中参与者的注意力； </a:t>
            </a:r>
          </a:p>
          <a:p>
            <a:pPr eaLnBrk="1" hangingPunct="1">
              <a:spcBef>
                <a:spcPct val="0"/>
              </a:spcBef>
            </a:pPr>
            <a:r>
              <a:rPr lang="en-US" altLang="zh-CN" smtClean="0">
                <a:latin typeface="微软雅黑" pitchFamily="34" charset="-122"/>
                <a:ea typeface="微软雅黑" pitchFamily="34" charset="-122"/>
              </a:rPr>
              <a:t>2.</a:t>
            </a:r>
            <a:r>
              <a:rPr lang="zh-CN" altLang="en-US" smtClean="0">
                <a:latin typeface="微软雅黑" pitchFamily="34" charset="-122"/>
                <a:ea typeface="微软雅黑" pitchFamily="34" charset="-122"/>
              </a:rPr>
              <a:t>如果以讲授为主，连续讲授不要超过</a:t>
            </a:r>
            <a:r>
              <a:rPr lang="en-US" altLang="zh-CN" smtClean="0">
                <a:latin typeface="微软雅黑" pitchFamily="34" charset="-122"/>
                <a:ea typeface="微软雅黑" pitchFamily="34" charset="-122"/>
              </a:rPr>
              <a:t>20</a:t>
            </a:r>
            <a:r>
              <a:rPr lang="zh-CN" altLang="en-US" smtClean="0">
                <a:latin typeface="微软雅黑" pitchFamily="34" charset="-122"/>
                <a:ea typeface="微软雅黑" pitchFamily="34" charset="-122"/>
              </a:rPr>
              <a:t>分钟，哪怕学员表现出来的状态似乎不错；</a:t>
            </a:r>
          </a:p>
          <a:p>
            <a:pPr eaLnBrk="1" hangingPunct="1">
              <a:spcBef>
                <a:spcPct val="0"/>
              </a:spcBef>
            </a:pPr>
            <a:r>
              <a:rPr lang="en-US" altLang="zh-CN" smtClean="0">
                <a:latin typeface="微软雅黑" pitchFamily="34" charset="-122"/>
                <a:ea typeface="微软雅黑" pitchFamily="34" charset="-122"/>
              </a:rPr>
              <a:t>3.</a:t>
            </a:r>
            <a:r>
              <a:rPr lang="zh-CN" altLang="en-US" smtClean="0">
                <a:latin typeface="微软雅黑" pitchFamily="34" charset="-122"/>
                <a:ea typeface="微软雅黑" pitchFamily="34" charset="-122"/>
              </a:rPr>
              <a:t>授课过程中每隔</a:t>
            </a:r>
            <a:r>
              <a:rPr lang="en-US" altLang="zh-CN" smtClean="0">
                <a:latin typeface="微软雅黑" pitchFamily="34" charset="-122"/>
                <a:ea typeface="微软雅黑" pitchFamily="34" charset="-122"/>
              </a:rPr>
              <a:t>20</a:t>
            </a:r>
            <a:r>
              <a:rPr lang="zh-CN" altLang="en-US" smtClean="0">
                <a:latin typeface="微软雅黑" pitchFamily="34" charset="-122"/>
                <a:ea typeface="微软雅黑" pitchFamily="34" charset="-122"/>
              </a:rPr>
              <a:t>分钟进行一次要点总结，帮助参训者强化课程要点；</a:t>
            </a:r>
          </a:p>
          <a:p>
            <a:pPr eaLnBrk="1" hangingPunct="1">
              <a:spcBef>
                <a:spcPct val="0"/>
              </a:spcBef>
            </a:pPr>
            <a:r>
              <a:rPr lang="en-US" altLang="zh-CN" smtClean="0">
                <a:latin typeface="微软雅黑" pitchFamily="34" charset="-122"/>
                <a:ea typeface="微软雅黑" pitchFamily="34" charset="-122"/>
              </a:rPr>
              <a:t>4.</a:t>
            </a:r>
            <a:r>
              <a:rPr lang="zh-CN" altLang="en-US" smtClean="0">
                <a:latin typeface="微软雅黑" pitchFamily="34" charset="-122"/>
                <a:ea typeface="微软雅黑" pitchFamily="34" charset="-122"/>
              </a:rPr>
              <a:t>善于观察。授课过程中培训师要眼观六路，耳听八方，时刻留意现场的反应，一旦四分之一参训者表现出疲意，培训师要快速拿出对策，此时最好的方式是让大家稍事休息。 </a:t>
            </a:r>
          </a:p>
          <a:p>
            <a:pPr eaLnBrk="1" hangingPunct="1">
              <a:spcBef>
                <a:spcPct val="0"/>
              </a:spcBef>
            </a:pPr>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5715" name="Rectangle 3"/>
          <p:cNvSpPr>
            <a:spLocks noGrp="1" noRot="1" noChangeAspect="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Tree>
  </p:cSld>
  <p:clrMapOvr>
    <a:overrideClrMapping bg1="lt1" tx1="dk1" bg2="lt2" tx2="dk2" accent1="accent1" accent2="accent2" accent3="accent3" accent4="accent4" accent5="accent5" accent6="accent6" hlink="hlink" folHlink="folHlink"/>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6739" name="Rectangle 3"/>
          <p:cNvSpPr>
            <a:spLocks noGrp="1" noRot="1" noChangeAspect="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dirty="0" smtClean="0"/>
          </a:p>
        </p:txBody>
      </p:sp>
    </p:spTree>
  </p:cSld>
  <p:clrMapOvr>
    <a:overrideClrMapping bg1="lt1" tx1="dk1" bg2="lt2" tx2="dk2" accent1="accent1" accent2="accent2" accent3="accent3" accent4="accent4" accent5="accent5" accent6="accent6" hlink="hlink" folHlink="folHlink"/>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7763" name="Rectangle 3"/>
          <p:cNvSpPr>
            <a:spLocks noGrp="1" noRot="1" noChangeAspect="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dirty="0" smtClean="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E5539651-51CA-466B-9E9A-16DF17F5A714}" type="datetimeFigureOut">
              <a:rPr lang="zh-CN" altLang="en-US" smtClean="0"/>
              <a:pPr/>
              <a:t>2016/10/15 Saturday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6D5A16-5327-4835-A3AC-1C5870EF0695}"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5539651-51CA-466B-9E9A-16DF17F5A714}" type="datetimeFigureOut">
              <a:rPr lang="zh-CN" altLang="en-US" smtClean="0"/>
              <a:pPr/>
              <a:t>2016/10/15 Saturday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6D5A16-5327-4835-A3AC-1C5870EF0695}"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5539651-51CA-466B-9E9A-16DF17F5A714}" type="datetimeFigureOut">
              <a:rPr lang="zh-CN" altLang="en-US" smtClean="0"/>
              <a:pPr/>
              <a:t>2016/10/15 Saturday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6D5A16-5327-4835-A3AC-1C5870EF0695}"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fontAlgn="base">
                  <a:spcBef>
                    <a:spcPct val="0"/>
                  </a:spcBef>
                  <a:spcAft>
                    <a:spcPct val="0"/>
                  </a:spcAft>
                  <a:defRPr/>
                </a:pPr>
                <a:endParaRPr lang="zh-CN" altLang="en-US">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fontAlgn="base">
                  <a:spcBef>
                    <a:spcPct val="0"/>
                  </a:spcBef>
                  <a:spcAft>
                    <a:spcPct val="0"/>
                  </a:spcAft>
                  <a:defRPr/>
                </a:pPr>
                <a:endParaRPr lang="zh-CN" altLang="en-US">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fontAlgn="base">
                  <a:spcBef>
                    <a:spcPct val="0"/>
                  </a:spcBef>
                  <a:spcAft>
                    <a:spcPct val="0"/>
                  </a:spcAft>
                  <a:defRPr/>
                </a:pPr>
                <a:endParaRPr lang="zh-CN" altLang="en-US">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fontAlgn="base">
                  <a:spcBef>
                    <a:spcPct val="0"/>
                  </a:spcBef>
                  <a:spcAft>
                    <a:spcPct val="0"/>
                  </a:spcAft>
                  <a:defRPr/>
                </a:pPr>
                <a:endParaRPr lang="zh-CN" altLang="en-US">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fontAlgn="base">
                <a:spcBef>
                  <a:spcPct val="0"/>
                </a:spcBef>
                <a:spcAft>
                  <a:spcPct val="0"/>
                </a:spcAft>
                <a:defRPr/>
              </a:pPr>
              <a:endParaRPr lang="zh-CN" altLang="en-US">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fontAlgn="base">
                <a:spcBef>
                  <a:spcPct val="0"/>
                </a:spcBef>
                <a:spcAft>
                  <a:spcPct val="0"/>
                </a:spcAft>
                <a:defRPr/>
              </a:pPr>
              <a:endParaRPr lang="zh-CN" altLang="en-US">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fontAlgn="base">
                <a:spcBef>
                  <a:spcPct val="0"/>
                </a:spcBef>
                <a:spcAft>
                  <a:spcPct val="0"/>
                </a:spcAft>
                <a:defRPr/>
              </a:pPr>
              <a:endParaRPr lang="zh-CN" altLang="en-US">
                <a:solidFill>
                  <a:srgbClr val="000000"/>
                </a:solidFill>
              </a:endParaRPr>
            </a:p>
          </p:txBody>
        </p:sp>
      </p:grpSp>
      <p:sp>
        <p:nvSpPr>
          <p:cNvPr id="7180" name="Rectangle 12"/>
          <p:cNvSpPr>
            <a:spLocks noGrp="1" noChangeArrowheads="1"/>
          </p:cNvSpPr>
          <p:nvPr>
            <p:ph type="ctrTitle"/>
          </p:nvPr>
        </p:nvSpPr>
        <p:spPr>
          <a:xfrm>
            <a:off x="990600" y="1676400"/>
            <a:ext cx="7772400" cy="1462088"/>
          </a:xfrm>
        </p:spPr>
        <p:txBody>
          <a:bodyPr/>
          <a:lstStyle>
            <a:lvl1pPr>
              <a:defRPr/>
            </a:lvl1pPr>
          </a:lstStyle>
          <a:p>
            <a:r>
              <a:rPr lang="zh-CN" altLang="en-US"/>
              <a:t>单击此处编辑母版标题样式</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CN" altLang="en-US"/>
              <a:t>单击此处编辑母版副标题样式</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zh-CN">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zh-CN">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79AC3D2A-487D-4440-8BF4-08F79C543F96}" type="slidenum">
              <a:rPr lang="en-US" altLang="zh-CN">
                <a:solidFill>
                  <a:srgbClr val="1C1C1C"/>
                </a:solidFill>
              </a:rPr>
              <a:pPr>
                <a:defRPr/>
              </a:pPr>
              <a:t>‹#›</a:t>
            </a:fld>
            <a:endParaRPr lang="en-US" altLang="zh-CN">
              <a:solidFill>
                <a:srgbClr val="1C1C1C"/>
              </a:solidFill>
            </a:endParaRPr>
          </a:p>
        </p:txBody>
      </p:sp>
    </p:spTree>
    <p:extLst>
      <p:ext uri="{BB962C8B-B14F-4D97-AF65-F5344CB8AC3E}">
        <p14:creationId xmlns:p14="http://schemas.microsoft.com/office/powerpoint/2010/main" xmlns="" val="2411939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36A95D35-5DD2-4A62-A8C4-5D3AEAFA4618}"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091268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08ED86C8-AF36-4E3B-ABAB-0611B2D941B9}"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522253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6BE8D80D-F94D-4CCE-AB37-97880DE8ED90}"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867984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599FCA38-0537-4AC2-9FE5-F6B7E4F837AB}"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2116963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EDAC6F69-C4B0-4F6B-AB97-ED80EB11267B}"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9865364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BAC2B80B-B0B2-4CDA-B7D9-9B17CB24A636}"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7189548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9E32695-7032-4AB9-AFE5-42AD95C4CA8E}"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60654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5539651-51CA-466B-9E9A-16DF17F5A714}" type="datetimeFigureOut">
              <a:rPr lang="zh-CN" altLang="en-US" smtClean="0"/>
              <a:pPr/>
              <a:t>2016/10/15 Saturday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6D5A16-5327-4835-A3AC-1C5870EF0695}"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D2DD1FC-9824-4A24-8FAD-1D82F22D8681}"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4796254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65843E44-B3C1-4CA4-B057-62C2A1A20542}"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3545854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0" y="214313"/>
            <a:ext cx="1951038" cy="5918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150938" y="214313"/>
            <a:ext cx="5700712" cy="5918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B8160FCB-86A6-452D-8E7F-24DEFF03E475}"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8032739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89D6AFC1-7D56-4132-A3AA-E4F18DD72114}" type="datetimeFigureOut">
              <a:rPr lang="zh-CN" altLang="en-US">
                <a:solidFill>
                  <a:srgbClr val="000000"/>
                </a:solidFill>
              </a:rPr>
              <a:pPr>
                <a:defRPr/>
              </a:pPr>
              <a:t>2016/10/15 Saturday</a:t>
            </a:fld>
            <a:endParaRPr lang="zh-CN" altLang="en-US">
              <a:solidFill>
                <a:srgbClr val="000000"/>
              </a:solidFill>
            </a:endParaRPr>
          </a:p>
        </p:txBody>
      </p:sp>
      <p:sp>
        <p:nvSpPr>
          <p:cNvPr id="3" name="页脚占位符 4"/>
          <p:cNvSpPr>
            <a:spLocks noGrp="1"/>
          </p:cNvSpPr>
          <p:nvPr>
            <p:ph type="ftr" sz="quarter" idx="11"/>
          </p:nvPr>
        </p:nvSpPr>
        <p:spPr/>
        <p:txBody>
          <a:bodyPr/>
          <a:lstStyle>
            <a:lvl1pPr>
              <a:defRPr/>
            </a:lvl1pPr>
          </a:lstStyle>
          <a:p>
            <a:pPr>
              <a:defRPr/>
            </a:pPr>
            <a:endParaRPr lang="zh-CN" altLang="en-US">
              <a:solidFill>
                <a:srgbClr val="000000"/>
              </a:solidFill>
            </a:endParaRPr>
          </a:p>
        </p:txBody>
      </p:sp>
      <p:sp>
        <p:nvSpPr>
          <p:cNvPr id="4" name="灯片编号占位符 5"/>
          <p:cNvSpPr>
            <a:spLocks noGrp="1"/>
          </p:cNvSpPr>
          <p:nvPr>
            <p:ph type="sldNum" sz="quarter" idx="12"/>
          </p:nvPr>
        </p:nvSpPr>
        <p:spPr/>
        <p:txBody>
          <a:bodyPr/>
          <a:lstStyle>
            <a:lvl1pPr>
              <a:defRPr/>
            </a:lvl1pPr>
          </a:lstStyle>
          <a:p>
            <a:pPr>
              <a:defRPr/>
            </a:pPr>
            <a:fld id="{E844ADDD-90B4-4CB8-8030-351671AB839A}" type="slidenum">
              <a:rPr lang="zh-CN" altLang="en-US">
                <a:solidFill>
                  <a:srgbClr val="000000"/>
                </a:solidFill>
              </a:rPr>
              <a:pPr>
                <a:defRPr/>
              </a:pPr>
              <a:t>‹#›</a:t>
            </a:fld>
            <a:endParaRPr lang="zh-CN" altLang="en-US">
              <a:solidFill>
                <a:srgbClr val="000000"/>
              </a:solidFill>
            </a:endParaRPr>
          </a:p>
        </p:txBody>
      </p:sp>
    </p:spTree>
    <p:extLst>
      <p:ext uri="{BB962C8B-B14F-4D97-AF65-F5344CB8AC3E}">
        <p14:creationId xmlns:p14="http://schemas.microsoft.com/office/powerpoint/2010/main" xmlns="" val="41971392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2870711432"/>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13849970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4070704213"/>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979035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9486548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1285216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5539651-51CA-466B-9E9A-16DF17F5A714}" type="datetimeFigureOut">
              <a:rPr lang="zh-CN" altLang="en-US" smtClean="0"/>
              <a:pPr/>
              <a:t>2016/10/15 Saturday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6D5A16-5327-4835-A3AC-1C5870EF0695}"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3708710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extLst>
      <p:ext uri="{BB962C8B-B14F-4D97-AF65-F5344CB8AC3E}">
        <p14:creationId xmlns:p14="http://schemas.microsoft.com/office/powerpoint/2010/main" xmlns="" val="25686096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30961966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38471797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1343220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5539651-51CA-466B-9E9A-16DF17F5A714}" type="datetimeFigureOut">
              <a:rPr lang="zh-CN" altLang="en-US" smtClean="0"/>
              <a:pPr/>
              <a:t>2016/10/15 Saturday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6D5A16-5327-4835-A3AC-1C5870EF069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E5539651-51CA-466B-9E9A-16DF17F5A714}" type="datetimeFigureOut">
              <a:rPr lang="zh-CN" altLang="en-US" smtClean="0"/>
              <a:pPr/>
              <a:t>2016/10/15 Saturday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E6D5A16-5327-4835-A3AC-1C5870EF0695}"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E5539651-51CA-466B-9E9A-16DF17F5A714}" type="datetimeFigureOut">
              <a:rPr lang="zh-CN" altLang="en-US" smtClean="0"/>
              <a:pPr/>
              <a:t>2016/10/15 Saturday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6D5A16-5327-4835-A3AC-1C5870EF0695}"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5539651-51CA-466B-9E9A-16DF17F5A714}" type="datetimeFigureOut">
              <a:rPr lang="zh-CN" altLang="en-US" smtClean="0"/>
              <a:pPr/>
              <a:t>2016/10/15 Saturday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6D5A16-5327-4835-A3AC-1C5870EF0695}"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5539651-51CA-466B-9E9A-16DF17F5A714}" type="datetimeFigureOut">
              <a:rPr lang="zh-CN" altLang="en-US" smtClean="0"/>
              <a:pPr/>
              <a:t>2016/10/15 Saturday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6D5A16-5327-4835-A3AC-1C5870EF0695}" type="slidenum">
              <a:rPr lang="zh-CN" altLang="en-US" smtClean="0"/>
              <a:pPr/>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5539651-51CA-466B-9E9A-16DF17F5A714}" type="datetimeFigureOut">
              <a:rPr lang="zh-CN" altLang="en-US" smtClean="0"/>
              <a:pPr/>
              <a:t>2016/10/15 Saturday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6D5A16-5327-4835-A3AC-1C5870EF0695}"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3.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cstate="print">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cstate="print">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dirty="0" smtClean="0"/>
              <a:t>单击此处编辑母版文本样式</a:t>
            </a:r>
          </a:p>
          <a:p>
            <a:pPr lvl="1" eaLnBrk="1" latinLnBrk="0" hangingPunct="1"/>
            <a:r>
              <a:rPr kumimoji="0" lang="zh-CN" altLang="en-US" dirty="0" smtClean="0"/>
              <a:t>第二级</a:t>
            </a:r>
          </a:p>
          <a:p>
            <a:pPr lvl="2" eaLnBrk="1" latinLnBrk="0" hangingPunct="1"/>
            <a:r>
              <a:rPr kumimoji="0" lang="zh-CN" altLang="en-US" dirty="0" smtClean="0"/>
              <a:t>第三级</a:t>
            </a:r>
          </a:p>
          <a:p>
            <a:pPr lvl="3" eaLnBrk="1" latinLnBrk="0" hangingPunct="1"/>
            <a:r>
              <a:rPr kumimoji="0" lang="zh-CN" altLang="en-US" dirty="0" smtClean="0"/>
              <a:t>第四级</a:t>
            </a:r>
          </a:p>
          <a:p>
            <a:pPr lvl="4" eaLnBrk="1" latinLnBrk="0" hangingPunct="1"/>
            <a:r>
              <a:rPr kumimoji="0" lang="zh-CN" altLang="en-US" dirty="0" smtClean="0"/>
              <a:t>第五级</a:t>
            </a:r>
            <a:endParaRPr kumimoji="0" 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E5539651-51CA-466B-9E9A-16DF17F5A714}" type="datetimeFigureOut">
              <a:rPr lang="zh-CN" altLang="en-US" smtClean="0"/>
              <a:pPr/>
              <a:t>2016/10/15 Saturday</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2E6D5A16-5327-4835-A3AC-1C5870EF069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Tx/>
        <a:buNone/>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Tx/>
        <a:buNone/>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Tx/>
        <a:buNone/>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Tx/>
        <a:buNone/>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Tx/>
        <a:buNone/>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kumimoji="1" lang="zh-CN" altLang="zh-CN" sz="2400">
              <a:solidFill>
                <a:srgbClr val="000000"/>
              </a:solidFill>
            </a:endParaRPr>
          </a:p>
        </p:txBody>
      </p:sp>
      <p:sp>
        <p:nvSpPr>
          <p:cNvPr id="614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zh-CN" altLang="zh-CN" sz="2400">
              <a:solidFill>
                <a:srgbClr val="000000"/>
              </a:solidFill>
            </a:endParaRPr>
          </a:p>
        </p:txBody>
      </p:sp>
      <p:sp>
        <p:nvSpPr>
          <p:cNvPr id="614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kumimoji="1" lang="zh-CN" altLang="zh-CN" sz="2400">
              <a:solidFill>
                <a:srgbClr val="000000"/>
              </a:solidFill>
            </a:endParaRPr>
          </a:p>
        </p:txBody>
      </p:sp>
      <p:sp>
        <p:nvSpPr>
          <p:cNvPr id="614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zh-CN" altLang="zh-CN" sz="2400">
              <a:solidFill>
                <a:srgbClr val="000000"/>
              </a:solidFill>
            </a:endParaRPr>
          </a:p>
        </p:txBody>
      </p:sp>
      <p:sp>
        <p:nvSpPr>
          <p:cNvPr id="615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fontAlgn="base">
              <a:spcBef>
                <a:spcPct val="0"/>
              </a:spcBef>
              <a:spcAft>
                <a:spcPct val="0"/>
              </a:spcAft>
              <a:defRPr/>
            </a:pPr>
            <a:endParaRPr kumimoji="1" lang="zh-CN" altLang="zh-CN" sz="2400">
              <a:solidFill>
                <a:srgbClr val="000000"/>
              </a:solidFill>
            </a:endParaRPr>
          </a:p>
        </p:txBody>
      </p:sp>
      <p:sp>
        <p:nvSpPr>
          <p:cNvPr id="615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kumimoji="1" lang="zh-CN" altLang="zh-CN" sz="2400">
              <a:solidFill>
                <a:srgbClr val="000000"/>
              </a:solidFill>
            </a:endParaRPr>
          </a:p>
        </p:txBody>
      </p:sp>
      <p:sp>
        <p:nvSpPr>
          <p:cNvPr id="615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zh-CN" altLang="zh-CN" sz="2400">
              <a:solidFill>
                <a:srgbClr val="000000"/>
              </a:solidFill>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615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endParaRPr>
          </a:p>
        </p:txBody>
      </p:sp>
      <p:sp>
        <p:nvSpPr>
          <p:cNvPr id="615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endParaRPr>
          </a:p>
        </p:txBody>
      </p:sp>
      <p:sp>
        <p:nvSpPr>
          <p:cNvPr id="615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fontAlgn="base">
              <a:spcBef>
                <a:spcPct val="0"/>
              </a:spcBef>
              <a:spcAft>
                <a:spcPct val="0"/>
              </a:spcAft>
              <a:defRPr/>
            </a:pPr>
            <a:fld id="{8FFC24FB-C39B-47DD-94E5-D824A254180F}" type="slidenum">
              <a:rPr lang="en-US" altLang="zh-CN">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xmlns="" val="2894110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ea typeface="宋体" pitchFamily="2" charset="-122"/>
        </a:defRPr>
      </a:lvl2pPr>
      <a:lvl3pPr algn="l" rtl="0" eaLnBrk="0" fontAlgn="base" hangingPunct="0">
        <a:spcBef>
          <a:spcPct val="0"/>
        </a:spcBef>
        <a:spcAft>
          <a:spcPct val="0"/>
        </a:spcAft>
        <a:defRPr sz="4400">
          <a:solidFill>
            <a:schemeClr val="tx2"/>
          </a:solidFill>
          <a:latin typeface="Tahoma" pitchFamily="34" charset="0"/>
          <a:ea typeface="宋体" pitchFamily="2" charset="-122"/>
        </a:defRPr>
      </a:lvl3pPr>
      <a:lvl4pPr algn="l" rtl="0" eaLnBrk="0" fontAlgn="base" hangingPunct="0">
        <a:spcBef>
          <a:spcPct val="0"/>
        </a:spcBef>
        <a:spcAft>
          <a:spcPct val="0"/>
        </a:spcAft>
        <a:defRPr sz="4400">
          <a:solidFill>
            <a:schemeClr val="tx2"/>
          </a:solidFill>
          <a:latin typeface="Tahoma" pitchFamily="34" charset="0"/>
          <a:ea typeface="宋体" pitchFamily="2" charset="-122"/>
        </a:defRPr>
      </a:lvl4pPr>
      <a:lvl5pPr algn="l" rtl="0" eaLnBrk="0" fontAlgn="base" hangingPunct="0">
        <a:spcBef>
          <a:spcPct val="0"/>
        </a:spcBef>
        <a:spcAft>
          <a:spcPct val="0"/>
        </a:spcAft>
        <a:defRPr sz="4400">
          <a:solidFill>
            <a:schemeClr val="tx2"/>
          </a:solidFill>
          <a:latin typeface="Tahoma" pitchFamily="34" charset="0"/>
          <a:ea typeface="宋体" pitchFamily="2" charset="-122"/>
        </a:defRPr>
      </a:lvl5pPr>
      <a:lvl6pPr marL="457200" algn="l" rtl="0" fontAlgn="base">
        <a:spcBef>
          <a:spcPct val="0"/>
        </a:spcBef>
        <a:spcAft>
          <a:spcPct val="0"/>
        </a:spcAft>
        <a:defRPr sz="4400">
          <a:solidFill>
            <a:schemeClr val="tx2"/>
          </a:solidFill>
          <a:latin typeface="Tahoma" pitchFamily="34" charset="0"/>
          <a:ea typeface="宋体" pitchFamily="2" charset="-122"/>
        </a:defRPr>
      </a:lvl6pPr>
      <a:lvl7pPr marL="914400" algn="l" rtl="0" fontAlgn="base">
        <a:spcBef>
          <a:spcPct val="0"/>
        </a:spcBef>
        <a:spcAft>
          <a:spcPct val="0"/>
        </a:spcAft>
        <a:defRPr sz="4400">
          <a:solidFill>
            <a:schemeClr val="tx2"/>
          </a:solidFill>
          <a:latin typeface="Tahoma" pitchFamily="34" charset="0"/>
          <a:ea typeface="宋体" pitchFamily="2" charset="-122"/>
        </a:defRPr>
      </a:lvl7pPr>
      <a:lvl8pPr marL="1371600" algn="l" rtl="0" fontAlgn="base">
        <a:spcBef>
          <a:spcPct val="0"/>
        </a:spcBef>
        <a:spcAft>
          <a:spcPct val="0"/>
        </a:spcAft>
        <a:defRPr sz="4400">
          <a:solidFill>
            <a:schemeClr val="tx2"/>
          </a:solidFill>
          <a:latin typeface="Tahoma" pitchFamily="34" charset="0"/>
          <a:ea typeface="宋体" pitchFamily="2" charset="-122"/>
        </a:defRPr>
      </a:lvl8pPr>
      <a:lvl9pPr marL="1828800" algn="l" rtl="0" fontAlgn="base">
        <a:spcBef>
          <a:spcPct val="0"/>
        </a:spcBef>
        <a:spcAft>
          <a:spcPct val="0"/>
        </a:spcAft>
        <a:defRPr sz="4400">
          <a:solidFill>
            <a:schemeClr val="tx2"/>
          </a:solidFill>
          <a:latin typeface="Tahoma" pitchFamily="34" charset="0"/>
          <a:ea typeface="宋体" pitchFamily="2" charset="-122"/>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cstate="print">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solidFill>
                <a:prstClr val="black"/>
              </a:solidFill>
            </a:endParaRPr>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solidFill>
                <a:prstClr val="black"/>
              </a:solidFill>
            </a:endParaRPr>
          </a:p>
        </p:txBody>
      </p:sp>
      <p:pic>
        <p:nvPicPr>
          <p:cNvPr id="9" name="图片 8"/>
          <p:cNvPicPr>
            <a:picLocks noChangeAspect="1"/>
          </p:cNvPicPr>
          <p:nvPr/>
        </p:nvPicPr>
        <p:blipFill>
          <a:blip r:embed="rId14" cstate="print">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dirty="0" smtClean="0"/>
              <a:t>单击此处编辑母版文本样式</a:t>
            </a:r>
          </a:p>
          <a:p>
            <a:pPr lvl="1" eaLnBrk="1" latinLnBrk="0" hangingPunct="1"/>
            <a:r>
              <a:rPr kumimoji="0" lang="zh-CN" altLang="en-US" dirty="0" smtClean="0"/>
              <a:t>第二级</a:t>
            </a:r>
          </a:p>
          <a:p>
            <a:pPr lvl="2" eaLnBrk="1" latinLnBrk="0" hangingPunct="1"/>
            <a:r>
              <a:rPr kumimoji="0" lang="zh-CN" altLang="en-US" dirty="0" smtClean="0"/>
              <a:t>第三级</a:t>
            </a:r>
          </a:p>
          <a:p>
            <a:pPr lvl="3" eaLnBrk="1" latinLnBrk="0" hangingPunct="1"/>
            <a:r>
              <a:rPr kumimoji="0" lang="zh-CN" altLang="en-US" dirty="0" smtClean="0"/>
              <a:t>第四级</a:t>
            </a:r>
          </a:p>
          <a:p>
            <a:pPr lvl="4" eaLnBrk="1" latinLnBrk="0" hangingPunct="1"/>
            <a:r>
              <a:rPr kumimoji="0" lang="zh-CN" altLang="en-US" dirty="0" smtClean="0"/>
              <a:t>第五级</a:t>
            </a:r>
            <a:endParaRPr kumimoji="0" 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E5539651-51CA-466B-9E9A-16DF17F5A714}" type="datetimeFigureOut">
              <a:rPr lang="zh-CN" altLang="en-US" smtClean="0">
                <a:solidFill>
                  <a:prstClr val="black">
                    <a:tint val="75000"/>
                  </a:prstClr>
                </a:solidFill>
              </a:rPr>
              <a:pPr/>
              <a:t>2016/10/15 Saturday</a:t>
            </a:fld>
            <a:endParaRPr lang="zh-CN" altLang="en-US">
              <a:solidFill>
                <a:prstClr val="black">
                  <a:tint val="75000"/>
                </a:prstClr>
              </a:solidFill>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2E6D5A16-5327-4835-A3AC-1C5870EF0695}"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15817125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Tx/>
        <a:buNone/>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Tx/>
        <a:buNone/>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Tx/>
        <a:buNone/>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Tx/>
        <a:buNone/>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Tx/>
        <a:buNone/>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29.xml"/><Relationship Id="rId1" Type="http://schemas.openxmlformats.org/officeDocument/2006/relationships/slideLayout" Target="../slideLayouts/slideLayout2.xml"/><Relationship Id="rId4" Type="http://schemas.openxmlformats.org/officeDocument/2006/relationships/slide" Target="slide2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29.xml"/><Relationship Id="rId1" Type="http://schemas.openxmlformats.org/officeDocument/2006/relationships/slideLayout" Target="../slideLayouts/slideLayout2.xml"/><Relationship Id="rId4" Type="http://schemas.openxmlformats.org/officeDocument/2006/relationships/slide" Target="slide27.xml"/></Relationships>
</file>

<file path=ppt/slides/_rels/slide5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pPr algn="ctr"/>
            <a:r>
              <a:rPr lang="zh-CN" altLang="en-US" sz="5600" dirty="0" smtClean="0"/>
              <a:t>劳动关系协调师</a:t>
            </a:r>
            <a:endParaRPr lang="zh-CN" altLang="en-US" sz="5600" dirty="0"/>
          </a:p>
        </p:txBody>
      </p:sp>
      <p:sp>
        <p:nvSpPr>
          <p:cNvPr id="3" name="副标题 2"/>
          <p:cNvSpPr>
            <a:spLocks noGrp="1"/>
          </p:cNvSpPr>
          <p:nvPr>
            <p:ph type="subTitle" idx="1"/>
          </p:nvPr>
        </p:nvSpPr>
        <p:spPr/>
        <p:txBody>
          <a:bodyPr>
            <a:normAutofit/>
          </a:bodyPr>
          <a:lstStyle/>
          <a:p>
            <a:pPr algn="ctr"/>
            <a:r>
              <a:rPr lang="zh-CN" altLang="en-US" sz="3600" dirty="0" smtClean="0">
                <a:solidFill>
                  <a:srgbClr val="002060"/>
                </a:solidFill>
              </a:rPr>
              <a:t>第一讲</a:t>
            </a:r>
            <a:endParaRPr lang="zh-CN" altLang="en-US" sz="3600"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考点一</a:t>
            </a:r>
            <a:r>
              <a:rPr lang="en-US" altLang="zh-CN" dirty="0" smtClean="0"/>
              <a:t>  </a:t>
            </a:r>
            <a:r>
              <a:rPr lang="zh-CN" altLang="en-US" dirty="0" smtClean="0"/>
              <a:t>劳动标准</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关键概念：</a:t>
            </a:r>
            <a:endParaRPr lang="en-US" altLang="zh-CN" dirty="0" smtClean="0"/>
          </a:p>
          <a:p>
            <a:r>
              <a:rPr lang="zh-CN" altLang="en-US" dirty="0" smtClean="0"/>
              <a:t>（</a:t>
            </a:r>
            <a:r>
              <a:rPr lang="en-US" altLang="zh-CN" dirty="0" smtClean="0"/>
              <a:t>1</a:t>
            </a:r>
            <a:r>
              <a:rPr lang="zh-CN" altLang="en-US" dirty="0" smtClean="0"/>
              <a:t>）</a:t>
            </a:r>
            <a:r>
              <a:rPr lang="zh-CN" altLang="en-US" sz="3000" dirty="0" smtClean="0"/>
              <a:t>劳动标准，是在劳动领域内的</a:t>
            </a:r>
            <a:r>
              <a:rPr lang="zh-CN" altLang="en-US" sz="3000" b="1" dirty="0" smtClean="0">
                <a:solidFill>
                  <a:srgbClr val="FF0000"/>
                </a:solidFill>
              </a:rPr>
              <a:t>重复性</a:t>
            </a:r>
            <a:r>
              <a:rPr lang="zh-CN" altLang="en-US" sz="3000" dirty="0" smtClean="0"/>
              <a:t>事物、概念和行为进行规范，以</a:t>
            </a:r>
            <a:r>
              <a:rPr lang="zh-CN" altLang="en-US" sz="3000" b="1" dirty="0" smtClean="0">
                <a:solidFill>
                  <a:srgbClr val="FF0000"/>
                </a:solidFill>
              </a:rPr>
              <a:t>定性或定量形式</a:t>
            </a:r>
            <a:r>
              <a:rPr lang="zh-CN" altLang="en-US" sz="3000" dirty="0" smtClean="0"/>
              <a:t>所作出的统一规定。</a:t>
            </a:r>
            <a:endParaRPr lang="en-US" altLang="zh-CN" sz="3000" dirty="0" smtClean="0"/>
          </a:p>
          <a:p>
            <a:r>
              <a:rPr lang="en-US" altLang="zh-CN" sz="3000" dirty="0" smtClean="0"/>
              <a:t> </a:t>
            </a:r>
            <a:r>
              <a:rPr lang="zh-CN" altLang="en-US" sz="3000" dirty="0" smtClean="0"/>
              <a:t>（</a:t>
            </a:r>
            <a:r>
              <a:rPr lang="en-US" altLang="zh-CN" sz="3000" dirty="0" smtClean="0"/>
              <a:t>2</a:t>
            </a:r>
            <a:r>
              <a:rPr lang="zh-CN" altLang="en-US" sz="3000" dirty="0" smtClean="0"/>
              <a:t>）用人单位劳动标准，是指劳动者和用人单位双方共同遵守的劳动方面的办事章程或行为准则。</a:t>
            </a:r>
            <a:endParaRPr lang="zh-CN" altLang="en-US" sz="3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2.</a:t>
            </a:r>
            <a:r>
              <a:rPr lang="zh-CN" altLang="en-US" dirty="0" smtClean="0"/>
              <a:t>劳动标准的种类</a:t>
            </a:r>
            <a:endParaRPr lang="en-US" altLang="zh-CN" dirty="0" smtClean="0"/>
          </a:p>
          <a:p>
            <a:r>
              <a:rPr lang="en-US" altLang="zh-CN" dirty="0" smtClean="0"/>
              <a:t> </a:t>
            </a:r>
            <a:r>
              <a:rPr lang="zh-CN" altLang="en-US" sz="3000" dirty="0" smtClean="0"/>
              <a:t>（</a:t>
            </a:r>
            <a:r>
              <a:rPr lang="en-US" altLang="zh-CN" sz="3000" dirty="0" smtClean="0"/>
              <a:t>1</a:t>
            </a:r>
            <a:r>
              <a:rPr lang="zh-CN" altLang="en-US" sz="3000" dirty="0" smtClean="0"/>
              <a:t>）国家级</a:t>
            </a:r>
            <a:endParaRPr lang="en-US" altLang="zh-CN" sz="3000" dirty="0" smtClean="0"/>
          </a:p>
          <a:p>
            <a:r>
              <a:rPr lang="en-US" altLang="zh-CN" sz="3000" dirty="0" smtClean="0"/>
              <a:t> </a:t>
            </a:r>
            <a:r>
              <a:rPr lang="zh-CN" altLang="en-US" sz="3000" dirty="0" smtClean="0"/>
              <a:t>（</a:t>
            </a:r>
            <a:r>
              <a:rPr lang="en-US" altLang="zh-CN" sz="3000" dirty="0" smtClean="0"/>
              <a:t>2</a:t>
            </a:r>
            <a:r>
              <a:rPr lang="zh-CN" altLang="en-US" sz="3000" dirty="0" smtClean="0"/>
              <a:t>）地方级</a:t>
            </a:r>
            <a:endParaRPr lang="en-US" altLang="zh-CN" sz="3000" dirty="0" smtClean="0"/>
          </a:p>
          <a:p>
            <a:r>
              <a:rPr lang="en-US" altLang="zh-CN" sz="3000" dirty="0" smtClean="0"/>
              <a:t> </a:t>
            </a:r>
            <a:r>
              <a:rPr lang="zh-CN" altLang="en-US" sz="3000" dirty="0" smtClean="0"/>
              <a:t>（</a:t>
            </a:r>
            <a:r>
              <a:rPr lang="en-US" altLang="zh-CN" sz="3000" dirty="0" smtClean="0"/>
              <a:t>3</a:t>
            </a:r>
            <a:r>
              <a:rPr lang="zh-CN" altLang="en-US" sz="3000" dirty="0" smtClean="0"/>
              <a:t>）行业级</a:t>
            </a:r>
            <a:endParaRPr lang="en-US" altLang="zh-CN" sz="3000" dirty="0" smtClean="0"/>
          </a:p>
          <a:p>
            <a:r>
              <a:rPr lang="en-US" altLang="zh-CN" sz="3000" dirty="0" smtClean="0"/>
              <a:t> </a:t>
            </a:r>
            <a:r>
              <a:rPr lang="zh-CN" altLang="en-US" sz="3000" dirty="0" smtClean="0"/>
              <a:t>（</a:t>
            </a:r>
            <a:r>
              <a:rPr lang="en-US" altLang="zh-CN" sz="3000" dirty="0" smtClean="0"/>
              <a:t>4</a:t>
            </a:r>
            <a:r>
              <a:rPr lang="zh-CN" altLang="en-US" sz="3000" dirty="0" smtClean="0"/>
              <a:t>）企业级</a:t>
            </a:r>
            <a:r>
              <a:rPr lang="en-US" altLang="zh-CN" sz="3000" dirty="0" smtClean="0"/>
              <a:t>——</a:t>
            </a:r>
            <a:r>
              <a:rPr lang="zh-CN" altLang="en-US" sz="3000" dirty="0" smtClean="0"/>
              <a:t>适用于用人单位范围内的全体劳动者。</a:t>
            </a:r>
            <a:endParaRPr lang="zh-CN" altLang="en-US" sz="3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zh-CN" altLang="en-US" dirty="0" smtClean="0"/>
              <a:t>制定方式</a:t>
            </a:r>
            <a:endParaRPr lang="en-US" altLang="zh-CN" dirty="0" smtClean="0"/>
          </a:p>
          <a:p>
            <a:r>
              <a:rPr lang="en-US" altLang="zh-CN" sz="3000" dirty="0" smtClean="0"/>
              <a:t> </a:t>
            </a:r>
            <a:r>
              <a:rPr lang="zh-CN" altLang="en-US" sz="3000" dirty="0" smtClean="0"/>
              <a:t>（</a:t>
            </a:r>
            <a:r>
              <a:rPr lang="en-US" altLang="zh-CN" sz="3000" dirty="0" smtClean="0"/>
              <a:t>1</a:t>
            </a:r>
            <a:r>
              <a:rPr lang="zh-CN" altLang="en-US" sz="3000" dirty="0" smtClean="0"/>
              <a:t>）集体合同</a:t>
            </a:r>
            <a:r>
              <a:rPr lang="en-US" altLang="zh-CN" sz="3000" dirty="0" smtClean="0"/>
              <a:t>——</a:t>
            </a:r>
            <a:r>
              <a:rPr lang="zh-CN" altLang="en-US" sz="3000" dirty="0" smtClean="0"/>
              <a:t>由</a:t>
            </a:r>
            <a:r>
              <a:rPr lang="zh-CN" altLang="en-US" sz="3000" b="1" dirty="0" smtClean="0">
                <a:solidFill>
                  <a:srgbClr val="FF0000"/>
                </a:solidFill>
              </a:rPr>
              <a:t>用人单位</a:t>
            </a:r>
            <a:r>
              <a:rPr lang="zh-CN" altLang="en-US" sz="3000" dirty="0" smtClean="0"/>
              <a:t>与</a:t>
            </a:r>
            <a:r>
              <a:rPr lang="zh-CN" altLang="en-US" sz="3000" b="1" dirty="0" smtClean="0">
                <a:solidFill>
                  <a:srgbClr val="FF0000"/>
                </a:solidFill>
              </a:rPr>
              <a:t>工会或职工代表</a:t>
            </a:r>
            <a:r>
              <a:rPr lang="zh-CN" altLang="en-US" sz="3000" dirty="0" smtClean="0"/>
              <a:t>在协商基础下签订，适用于本单位所有劳动者以及未来加入本单位的劳动者。</a:t>
            </a:r>
            <a:endParaRPr lang="en-US" altLang="zh-CN" sz="3000" dirty="0" smtClean="0"/>
          </a:p>
          <a:p>
            <a:r>
              <a:rPr lang="en-US" altLang="zh-CN" sz="3000" dirty="0" smtClean="0"/>
              <a:t> </a:t>
            </a:r>
            <a:r>
              <a:rPr lang="zh-CN" altLang="en-US" sz="3000" dirty="0" smtClean="0"/>
              <a:t>（</a:t>
            </a:r>
            <a:r>
              <a:rPr lang="en-US" altLang="zh-CN" sz="3000" dirty="0" smtClean="0"/>
              <a:t>2</a:t>
            </a:r>
            <a:r>
              <a:rPr lang="zh-CN" altLang="en-US" sz="3000" dirty="0" smtClean="0"/>
              <a:t>）劳动规章制度</a:t>
            </a:r>
            <a:r>
              <a:rPr lang="en-US" altLang="zh-CN" sz="3000" dirty="0" smtClean="0"/>
              <a:t>——</a:t>
            </a:r>
            <a:r>
              <a:rPr lang="zh-CN" altLang="en-US" sz="3000" dirty="0" smtClean="0"/>
              <a:t>程序和内容必须合法，经职工代表或全体职工讨论，平等协商确定。</a:t>
            </a:r>
            <a:endParaRPr lang="en-US" altLang="zh-CN" sz="3000" dirty="0" smtClean="0"/>
          </a:p>
          <a:p>
            <a:r>
              <a:rPr lang="en-US" altLang="zh-CN" sz="3000" dirty="0" smtClean="0"/>
              <a:t>  </a:t>
            </a:r>
            <a:r>
              <a:rPr lang="zh-CN" altLang="en-US" sz="3000" dirty="0" smtClean="0"/>
              <a:t>（</a:t>
            </a:r>
            <a:r>
              <a:rPr lang="en-US" altLang="zh-CN" sz="3000" dirty="0" smtClean="0"/>
              <a:t>3</a:t>
            </a:r>
            <a:r>
              <a:rPr lang="zh-CN" altLang="en-US" sz="3000" dirty="0" smtClean="0"/>
              <a:t>）劳动合同</a:t>
            </a:r>
            <a:endParaRPr lang="zh-CN" altLang="en-US" sz="3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4.</a:t>
            </a:r>
            <a:r>
              <a:rPr lang="zh-CN" altLang="en-US" dirty="0" smtClean="0"/>
              <a:t>影响因素</a:t>
            </a:r>
            <a:endParaRPr lang="en-US" altLang="zh-CN" dirty="0" smtClean="0"/>
          </a:p>
          <a:p>
            <a:r>
              <a:rPr lang="en-US" altLang="zh-CN" dirty="0" smtClean="0"/>
              <a:t> </a:t>
            </a:r>
            <a:r>
              <a:rPr lang="zh-CN" altLang="en-US" sz="3000" dirty="0" smtClean="0"/>
              <a:t>（</a:t>
            </a:r>
            <a:r>
              <a:rPr lang="en-US" altLang="zh-CN" sz="3000" dirty="0" smtClean="0"/>
              <a:t>1</a:t>
            </a:r>
            <a:r>
              <a:rPr lang="zh-CN" altLang="en-US" sz="3000" dirty="0" smtClean="0"/>
              <a:t>）劳动监察力度</a:t>
            </a:r>
            <a:endParaRPr lang="en-US" altLang="zh-CN" sz="3000" dirty="0" smtClean="0"/>
          </a:p>
          <a:p>
            <a:r>
              <a:rPr lang="en-US" altLang="zh-CN" sz="3000" dirty="0" smtClean="0"/>
              <a:t> </a:t>
            </a:r>
            <a:r>
              <a:rPr lang="zh-CN" altLang="en-US" sz="3000" dirty="0" smtClean="0"/>
              <a:t>（</a:t>
            </a:r>
            <a:r>
              <a:rPr lang="en-US" altLang="zh-CN" sz="3000" dirty="0" smtClean="0"/>
              <a:t>2</a:t>
            </a:r>
            <a:r>
              <a:rPr lang="zh-CN" altLang="en-US" sz="3000" dirty="0" smtClean="0"/>
              <a:t>）劳动标准的制定（过程要合理，内容要可操作）</a:t>
            </a:r>
            <a:endParaRPr lang="en-US" altLang="zh-CN" sz="3000" dirty="0" smtClean="0"/>
          </a:p>
          <a:p>
            <a:r>
              <a:rPr lang="en-US" altLang="zh-CN" sz="3000" dirty="0" smtClean="0"/>
              <a:t> </a:t>
            </a:r>
            <a:r>
              <a:rPr lang="zh-CN" altLang="en-US" sz="3000" dirty="0" smtClean="0"/>
              <a:t>（</a:t>
            </a:r>
            <a:r>
              <a:rPr lang="en-US" altLang="zh-CN" sz="3000" dirty="0" smtClean="0"/>
              <a:t>3</a:t>
            </a:r>
            <a:r>
              <a:rPr lang="zh-CN" altLang="en-US" sz="3000" dirty="0" smtClean="0"/>
              <a:t>）经营情况</a:t>
            </a:r>
            <a:endParaRPr lang="en-US" altLang="zh-CN" sz="3000" dirty="0" smtClean="0"/>
          </a:p>
          <a:p>
            <a:r>
              <a:rPr lang="en-US" altLang="zh-CN" sz="3000" dirty="0" smtClean="0"/>
              <a:t> </a:t>
            </a:r>
            <a:r>
              <a:rPr lang="zh-CN" altLang="en-US" sz="3000" dirty="0" smtClean="0"/>
              <a:t>（</a:t>
            </a:r>
            <a:r>
              <a:rPr lang="en-US" altLang="zh-CN" sz="3000" dirty="0" smtClean="0"/>
              <a:t>4</a:t>
            </a:r>
            <a:r>
              <a:rPr lang="zh-CN" altLang="en-US" sz="3000" dirty="0" smtClean="0"/>
              <a:t>）劳动力供求关系</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5.</a:t>
            </a:r>
            <a:r>
              <a:rPr lang="zh-CN" altLang="en-US" dirty="0" smtClean="0"/>
              <a:t>国际劳工标准</a:t>
            </a:r>
            <a:endParaRPr lang="en-US" altLang="zh-CN" dirty="0" smtClean="0"/>
          </a:p>
          <a:p>
            <a:r>
              <a:rPr lang="en-US" altLang="zh-CN" sz="3000" dirty="0" smtClean="0"/>
              <a:t> </a:t>
            </a:r>
            <a:r>
              <a:rPr lang="zh-CN" altLang="en-US" sz="3000" dirty="0" smtClean="0"/>
              <a:t>（</a:t>
            </a:r>
            <a:r>
              <a:rPr lang="en-US" altLang="zh-CN" sz="3000" dirty="0" smtClean="0"/>
              <a:t>1</a:t>
            </a:r>
            <a:r>
              <a:rPr lang="zh-CN" altLang="en-US" sz="3000" dirty="0" smtClean="0"/>
              <a:t>）主要形式：国际公约（</a:t>
            </a:r>
            <a:r>
              <a:rPr lang="en-US" altLang="zh-CN" sz="3000" dirty="0" smtClean="0"/>
              <a:t>189</a:t>
            </a:r>
            <a:r>
              <a:rPr lang="zh-CN" altLang="en-US" sz="3000" dirty="0" smtClean="0"/>
              <a:t>个）、建议书（</a:t>
            </a:r>
            <a:r>
              <a:rPr lang="en-US" altLang="zh-CN" sz="3000" dirty="0" smtClean="0"/>
              <a:t>201</a:t>
            </a:r>
            <a:r>
              <a:rPr lang="zh-CN" altLang="en-US" sz="3000" dirty="0" smtClean="0"/>
              <a:t>个），国际公约需经成员国批准，而建议书无需成员国批准。</a:t>
            </a:r>
            <a:endParaRPr lang="en-US" altLang="zh-CN" sz="3000" dirty="0" smtClean="0"/>
          </a:p>
          <a:p>
            <a:r>
              <a:rPr lang="zh-CN" altLang="en-US" sz="3000" dirty="0" smtClean="0"/>
              <a:t>（</a:t>
            </a:r>
            <a:r>
              <a:rPr lang="en-US" altLang="zh-CN" sz="3000" dirty="0" smtClean="0"/>
              <a:t>2</a:t>
            </a:r>
            <a:r>
              <a:rPr lang="zh-CN" altLang="en-US" sz="3000" dirty="0" smtClean="0"/>
              <a:t>）核心（宗旨）：确保劳工权益</a:t>
            </a:r>
            <a:endParaRPr lang="en-US" altLang="zh-CN" sz="3000" dirty="0" smtClean="0"/>
          </a:p>
          <a:p>
            <a:r>
              <a:rPr lang="en-US" altLang="zh-CN" sz="3000" dirty="0" smtClean="0"/>
              <a:t>  《</a:t>
            </a:r>
            <a:r>
              <a:rPr lang="zh-CN" altLang="en-US" sz="3000" dirty="0" smtClean="0"/>
              <a:t>国际劳工组织章程</a:t>
            </a:r>
            <a:r>
              <a:rPr lang="en-US" altLang="zh-CN" sz="3000" dirty="0" smtClean="0"/>
              <a:t>》</a:t>
            </a:r>
            <a:r>
              <a:rPr lang="zh-CN" altLang="en-US" sz="3000" dirty="0" smtClean="0"/>
              <a:t>：只有以社会主义为基础，才能建立世界持久和平。</a:t>
            </a:r>
            <a:endParaRPr lang="en-US" altLang="zh-CN" sz="3000" dirty="0" smtClean="0"/>
          </a:p>
          <a:p>
            <a:r>
              <a:rPr lang="en-US" altLang="zh-CN" sz="3000" dirty="0" smtClean="0"/>
              <a:t>  《</a:t>
            </a:r>
            <a:r>
              <a:rPr lang="zh-CN" altLang="en-US" sz="3000" dirty="0" smtClean="0"/>
              <a:t>费城宣言</a:t>
            </a:r>
            <a:r>
              <a:rPr lang="en-US" altLang="zh-CN" sz="3000" dirty="0" smtClean="0"/>
              <a:t>》</a:t>
            </a:r>
            <a:r>
              <a:rPr lang="zh-CN" altLang="en-US" sz="3000" dirty="0" smtClean="0"/>
              <a:t>：全人类不分种族、信仰、性别都有权在自由和尊严</a:t>
            </a:r>
            <a:r>
              <a:rPr lang="en-US" altLang="zh-CN" sz="3000" dirty="0" smtClean="0"/>
              <a:t>…….</a:t>
            </a:r>
            <a:endParaRPr lang="zh-CN" altLang="en-US" sz="3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zh-CN" altLang="en-US" dirty="0" smtClean="0"/>
              <a:t>（</a:t>
            </a:r>
            <a:r>
              <a:rPr lang="en-US" altLang="zh-CN" dirty="0" smtClean="0"/>
              <a:t>3</a:t>
            </a:r>
            <a:r>
              <a:rPr lang="zh-CN" altLang="en-US" dirty="0" smtClean="0"/>
              <a:t>）内容（</a:t>
            </a:r>
            <a:r>
              <a:rPr lang="en-US" altLang="zh-CN" dirty="0" smtClean="0"/>
              <a:t>23</a:t>
            </a:r>
            <a:r>
              <a:rPr lang="zh-CN" altLang="en-US" dirty="0" smtClean="0"/>
              <a:t>个，其中有</a:t>
            </a:r>
            <a:r>
              <a:rPr lang="en-US" altLang="zh-CN" dirty="0" smtClean="0"/>
              <a:t>8</a:t>
            </a:r>
            <a:r>
              <a:rPr lang="zh-CN" altLang="en-US" dirty="0" smtClean="0"/>
              <a:t>个核心标准）：</a:t>
            </a:r>
            <a:endParaRPr lang="en-US" altLang="zh-CN" dirty="0" smtClean="0"/>
          </a:p>
          <a:p>
            <a:pPr marL="712788" indent="-179388">
              <a:buFont typeface="+mj-ea"/>
              <a:buAutoNum type="circleNumDbPlain"/>
            </a:pPr>
            <a:r>
              <a:rPr lang="en-US" altLang="zh-CN" dirty="0" smtClean="0"/>
              <a:t>  </a:t>
            </a:r>
            <a:r>
              <a:rPr lang="zh-CN" altLang="en-US" dirty="0" smtClean="0"/>
              <a:t>结社和自由谈判权</a:t>
            </a:r>
            <a:endParaRPr lang="en-US" altLang="zh-CN" dirty="0" smtClean="0"/>
          </a:p>
          <a:p>
            <a:pPr marL="712788" indent="-179388">
              <a:buFont typeface="+mj-ea"/>
              <a:buAutoNum type="circleNumDbPlain"/>
            </a:pPr>
            <a:r>
              <a:rPr lang="en-US" altLang="zh-CN" dirty="0" smtClean="0"/>
              <a:t> </a:t>
            </a:r>
            <a:r>
              <a:rPr lang="zh-CN" altLang="en-US" dirty="0" smtClean="0"/>
              <a:t>禁止强迫劳动</a:t>
            </a:r>
            <a:endParaRPr lang="en-US" altLang="zh-CN" dirty="0" smtClean="0"/>
          </a:p>
          <a:p>
            <a:pPr marL="712788" indent="-179388">
              <a:buFont typeface="+mj-ea"/>
              <a:buAutoNum type="circleNumDbPlain"/>
            </a:pPr>
            <a:r>
              <a:rPr lang="en-US" altLang="zh-CN" dirty="0" smtClean="0"/>
              <a:t> </a:t>
            </a:r>
            <a:r>
              <a:rPr lang="zh-CN" altLang="en-US" dirty="0" smtClean="0"/>
              <a:t>平等</a:t>
            </a:r>
            <a:endParaRPr lang="en-US" altLang="zh-CN" dirty="0" smtClean="0"/>
          </a:p>
          <a:p>
            <a:pPr marL="712788" indent="-179388">
              <a:buFont typeface="+mj-ea"/>
              <a:buAutoNum type="circleNumDbPlain"/>
            </a:pPr>
            <a:r>
              <a:rPr lang="zh-CN" altLang="en-US" dirty="0" smtClean="0"/>
              <a:t>禁止（废除）童工</a:t>
            </a: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6.</a:t>
            </a:r>
            <a:r>
              <a:rPr lang="zh-CN" altLang="en-US" dirty="0" smtClean="0"/>
              <a:t>实施中存在问题的汇总</a:t>
            </a:r>
            <a:endParaRPr lang="en-US" altLang="zh-CN" dirty="0" smtClean="0"/>
          </a:p>
          <a:p>
            <a:r>
              <a:rPr lang="zh-CN" altLang="en-US" sz="3000" dirty="0" smtClean="0"/>
              <a:t>（</a:t>
            </a:r>
            <a:r>
              <a:rPr lang="en-US" altLang="zh-CN" sz="3000" dirty="0" smtClean="0"/>
              <a:t>1</a:t>
            </a:r>
            <a:r>
              <a:rPr lang="zh-CN" altLang="en-US" sz="3000" dirty="0" smtClean="0"/>
              <a:t>）资料鉴别：对原始资料的质量进行评价和核实，从而进行取舍。</a:t>
            </a:r>
            <a:endParaRPr lang="en-US" altLang="zh-CN" sz="3000" dirty="0" smtClean="0"/>
          </a:p>
          <a:p>
            <a:pPr marL="514350" indent="-73025">
              <a:buFont typeface="+mj-ea"/>
              <a:buAutoNum type="circleNumDbPlain"/>
            </a:pPr>
            <a:r>
              <a:rPr lang="en-US" altLang="zh-CN" sz="3000" dirty="0" smtClean="0"/>
              <a:t> </a:t>
            </a:r>
            <a:r>
              <a:rPr lang="zh-CN" altLang="en-US" sz="3000" dirty="0" smtClean="0"/>
              <a:t>资料真伪的鉴别</a:t>
            </a:r>
            <a:endParaRPr lang="en-US" altLang="zh-CN" sz="3000" dirty="0" smtClean="0"/>
          </a:p>
          <a:p>
            <a:pPr marL="514350" indent="-73025">
              <a:buFont typeface="+mj-ea"/>
              <a:buAutoNum type="circleNumDbPlain"/>
            </a:pPr>
            <a:r>
              <a:rPr lang="en-US" altLang="zh-CN" sz="3000" dirty="0" smtClean="0"/>
              <a:t> </a:t>
            </a:r>
            <a:r>
              <a:rPr lang="zh-CN" altLang="en-US" sz="3000" dirty="0" smtClean="0"/>
              <a:t>资料程度的鉴别：同是真实资料，也有深浅程度的不同，可采用</a:t>
            </a:r>
            <a:r>
              <a:rPr lang="zh-CN" altLang="en-US" sz="3000" b="1" dirty="0" smtClean="0">
                <a:solidFill>
                  <a:srgbClr val="FF0000"/>
                </a:solidFill>
              </a:rPr>
              <a:t>比较法和专注法</a:t>
            </a:r>
            <a:r>
              <a:rPr lang="zh-CN" altLang="en-US" sz="3000" dirty="0" smtClean="0"/>
              <a:t>进行鉴别。</a:t>
            </a:r>
            <a:endParaRPr lang="en-US" altLang="zh-CN" sz="3000" dirty="0" smtClean="0"/>
          </a:p>
          <a:p>
            <a:pPr marL="239713" indent="-239713">
              <a:buFont typeface="+mj-ea"/>
              <a:buAutoNum type="circleNumDbPlain"/>
            </a:pPr>
            <a:r>
              <a:rPr lang="zh-CN" altLang="en-US" sz="3000" dirty="0" smtClean="0"/>
              <a:t>（</a:t>
            </a:r>
            <a:r>
              <a:rPr lang="en-US" altLang="zh-CN" sz="3000" dirty="0" smtClean="0"/>
              <a:t>2</a:t>
            </a:r>
            <a:r>
              <a:rPr lang="zh-CN" altLang="en-US" sz="3000" dirty="0" smtClean="0"/>
              <a:t>）问题的整理</a:t>
            </a:r>
            <a:endParaRPr lang="en-US" altLang="zh-CN" sz="3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marL="239713" indent="-239713">
              <a:buNone/>
            </a:pPr>
            <a:r>
              <a:rPr lang="zh-CN" altLang="en-US" dirty="0" smtClean="0"/>
              <a:t>（</a:t>
            </a:r>
            <a:r>
              <a:rPr lang="en-US" altLang="zh-CN" dirty="0" smtClean="0"/>
              <a:t>2</a:t>
            </a:r>
            <a:r>
              <a:rPr lang="zh-CN" altLang="en-US" dirty="0" smtClean="0"/>
              <a:t>）问题的整理</a:t>
            </a:r>
            <a:endParaRPr lang="en-US" altLang="zh-CN" dirty="0" smtClean="0"/>
          </a:p>
          <a:p>
            <a:pPr marL="514350" indent="-73025">
              <a:buFont typeface="+mj-ea"/>
              <a:buAutoNum type="circleNumDbPlain"/>
            </a:pPr>
            <a:r>
              <a:rPr lang="en-US" altLang="zh-CN" dirty="0" smtClean="0"/>
              <a:t>  </a:t>
            </a:r>
            <a:r>
              <a:rPr lang="zh-CN" altLang="en-US" dirty="0" smtClean="0"/>
              <a:t>对资料进行分类：相同或相似的合为一类，相异的区别开来。</a:t>
            </a:r>
            <a:endParaRPr lang="en-US" altLang="zh-CN" dirty="0" smtClean="0"/>
          </a:p>
          <a:p>
            <a:pPr marL="514350" indent="-73025">
              <a:buFont typeface="+mj-ea"/>
              <a:buAutoNum type="circleNumDbPlain"/>
            </a:pPr>
            <a:r>
              <a:rPr lang="en-US" altLang="zh-CN" dirty="0" smtClean="0"/>
              <a:t> </a:t>
            </a:r>
            <a:r>
              <a:rPr lang="zh-CN" altLang="en-US" dirty="0" smtClean="0"/>
              <a:t> 对资料进行汇编：按照调研的目的和要求，对分类后的资料进行汇编，使之成为有用的材料。</a:t>
            </a:r>
            <a:endParaRPr lang="en-US" altLang="zh-CN" dirty="0" smtClean="0"/>
          </a:p>
          <a:p>
            <a:pPr marL="514350" indent="-73025">
              <a:buFont typeface="+mj-ea"/>
              <a:buAutoNum type="circleNumDbPlain"/>
            </a:pPr>
            <a:r>
              <a:rPr lang="en-US" altLang="zh-CN" dirty="0" smtClean="0"/>
              <a:t>  </a:t>
            </a:r>
            <a:r>
              <a:rPr lang="zh-CN" altLang="en-US" dirty="0" smtClean="0"/>
              <a:t>对资料进行分析</a:t>
            </a:r>
            <a:endParaRPr lang="en-US" altLang="zh-CN"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7.</a:t>
            </a:r>
            <a:r>
              <a:rPr lang="zh-CN" altLang="en-US" dirty="0" smtClean="0"/>
              <a:t>制定用人单位劳动标准的程序</a:t>
            </a:r>
            <a:endParaRPr lang="en-US" altLang="zh-CN" dirty="0" smtClean="0"/>
          </a:p>
          <a:p>
            <a:r>
              <a:rPr lang="zh-CN" altLang="en-US" sz="3000" dirty="0" smtClean="0"/>
              <a:t>（</a:t>
            </a:r>
            <a:r>
              <a:rPr lang="en-US" altLang="zh-CN" sz="3000" dirty="0" smtClean="0"/>
              <a:t>1</a:t>
            </a:r>
            <a:r>
              <a:rPr lang="zh-CN" altLang="en-US" sz="3000" dirty="0" smtClean="0"/>
              <a:t>）方案的起草。</a:t>
            </a:r>
            <a:endParaRPr lang="en-US" altLang="zh-CN" sz="3000" dirty="0" smtClean="0"/>
          </a:p>
          <a:p>
            <a:pPr marL="514350" indent="-73025">
              <a:buFont typeface="+mj-ea"/>
              <a:buAutoNum type="circleNumDbPlain"/>
            </a:pPr>
            <a:r>
              <a:rPr lang="en-US" altLang="zh-CN" sz="3000" dirty="0" smtClean="0"/>
              <a:t> </a:t>
            </a:r>
            <a:r>
              <a:rPr lang="zh-CN" altLang="en-US" sz="3000" dirty="0" smtClean="0"/>
              <a:t>组织班子</a:t>
            </a:r>
            <a:endParaRPr lang="en-US" altLang="zh-CN" sz="3000" dirty="0" smtClean="0"/>
          </a:p>
          <a:p>
            <a:pPr marL="514350" indent="-73025">
              <a:buFont typeface="+mj-ea"/>
              <a:buAutoNum type="circleNumDbPlain"/>
            </a:pPr>
            <a:r>
              <a:rPr lang="en-US" altLang="zh-CN" sz="3000" dirty="0" smtClean="0"/>
              <a:t> </a:t>
            </a:r>
            <a:r>
              <a:rPr lang="zh-CN" altLang="en-US" sz="3000" dirty="0" smtClean="0"/>
              <a:t>汇报：主要领导亲自带队调研的，汇报可以从简甚至省略；一般工作人员为主调研的，需要比较详细的汇报</a:t>
            </a:r>
            <a:endParaRPr lang="en-US" altLang="zh-CN" sz="3000" dirty="0" smtClean="0"/>
          </a:p>
          <a:p>
            <a:pPr marL="514350" indent="-73025">
              <a:buFont typeface="+mj-ea"/>
              <a:buAutoNum type="circleNumDbPlain"/>
            </a:pPr>
            <a:r>
              <a:rPr lang="en-US" altLang="zh-CN" sz="3000" dirty="0" smtClean="0"/>
              <a:t> </a:t>
            </a:r>
            <a:r>
              <a:rPr lang="zh-CN" altLang="en-US" sz="3000" dirty="0" smtClean="0"/>
              <a:t>正式起草</a:t>
            </a:r>
            <a:endParaRPr lang="en-US" altLang="zh-CN" sz="3000" dirty="0" smtClean="0"/>
          </a:p>
          <a:p>
            <a:pPr marL="514350" indent="-73025">
              <a:buFont typeface="+mj-ea"/>
              <a:buAutoNum type="circleNumDbPlain"/>
            </a:pPr>
            <a:r>
              <a:rPr lang="en-US" altLang="zh-CN" sz="3000" dirty="0" smtClean="0"/>
              <a:t> </a:t>
            </a:r>
            <a:r>
              <a:rPr lang="zh-CN" altLang="en-US" sz="3000" dirty="0" smtClean="0"/>
              <a:t>征求意见</a:t>
            </a:r>
            <a:endParaRPr lang="en-US" altLang="zh-CN" sz="3000" dirty="0" smtClean="0"/>
          </a:p>
          <a:p>
            <a:pPr marL="514350" indent="-73025">
              <a:buFont typeface="+mj-ea"/>
              <a:buAutoNum type="circleNumDbPlain"/>
            </a:pPr>
            <a:r>
              <a:rPr lang="en-US" altLang="zh-CN" sz="3000" dirty="0" smtClean="0"/>
              <a:t> </a:t>
            </a:r>
            <a:r>
              <a:rPr lang="zh-CN" altLang="en-US" sz="3000" dirty="0" smtClean="0"/>
              <a:t>公布实施</a:t>
            </a:r>
            <a:endParaRPr lang="en-US" altLang="zh-CN" sz="3000" dirty="0" smtClean="0"/>
          </a:p>
          <a:p>
            <a:pPr marL="239713" indent="-239713">
              <a:buNone/>
            </a:pPr>
            <a:endParaRPr lang="en-US" altLang="zh-CN" sz="30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7.</a:t>
            </a:r>
            <a:r>
              <a:rPr lang="zh-CN" altLang="en-US" dirty="0" smtClean="0"/>
              <a:t>制定用人单位劳动标准的程序</a:t>
            </a:r>
            <a:endParaRPr lang="en-US" altLang="zh-CN" dirty="0" smtClean="0"/>
          </a:p>
          <a:p>
            <a:r>
              <a:rPr lang="zh-CN" altLang="en-US" sz="3000" dirty="0" smtClean="0"/>
              <a:t>（</a:t>
            </a:r>
            <a:r>
              <a:rPr lang="en-US" altLang="zh-CN" sz="3000" dirty="0" smtClean="0"/>
              <a:t>2</a:t>
            </a:r>
            <a:r>
              <a:rPr lang="zh-CN" altLang="en-US" sz="3000" dirty="0" smtClean="0"/>
              <a:t>）方案可行性分析（</a:t>
            </a:r>
            <a:r>
              <a:rPr lang="zh-CN" altLang="en-US" sz="3000" b="1" dirty="0" smtClean="0">
                <a:solidFill>
                  <a:srgbClr val="FF0000"/>
                </a:solidFill>
              </a:rPr>
              <a:t>技术、经济、社会</a:t>
            </a:r>
            <a:r>
              <a:rPr lang="zh-CN" altLang="en-US" sz="3000" dirty="0" smtClean="0"/>
              <a:t>）。</a:t>
            </a:r>
            <a:endParaRPr lang="en-US" altLang="zh-CN" sz="3000" dirty="0" smtClean="0"/>
          </a:p>
          <a:p>
            <a:pPr marL="514350" indent="-73025">
              <a:buNone/>
            </a:pPr>
            <a:r>
              <a:rPr lang="en-US" altLang="zh-CN" sz="3000" dirty="0" smtClean="0"/>
              <a:t>  ❶ </a:t>
            </a:r>
            <a:r>
              <a:rPr lang="zh-CN" altLang="en-US" sz="3000" dirty="0" smtClean="0"/>
              <a:t>一般要求：</a:t>
            </a:r>
            <a:endParaRPr lang="en-US" altLang="zh-CN" sz="3000" dirty="0" smtClean="0"/>
          </a:p>
          <a:p>
            <a:pPr marL="239713" indent="-239713">
              <a:buNone/>
            </a:pPr>
            <a:r>
              <a:rPr lang="en-US" altLang="zh-CN" sz="3000" dirty="0" smtClean="0"/>
              <a:t>      A.</a:t>
            </a:r>
            <a:r>
              <a:rPr lang="zh-CN" altLang="en-US" sz="3000" dirty="0" smtClean="0"/>
              <a:t>内容要完整</a:t>
            </a:r>
            <a:endParaRPr lang="en-US" altLang="zh-CN" sz="3000" dirty="0" smtClean="0"/>
          </a:p>
          <a:p>
            <a:pPr marL="239713" indent="-239713">
              <a:buNone/>
            </a:pPr>
            <a:r>
              <a:rPr lang="en-US" altLang="zh-CN" sz="3000" dirty="0" smtClean="0"/>
              <a:t>      B.</a:t>
            </a:r>
            <a:r>
              <a:rPr lang="zh-CN" altLang="en-US" sz="3000" dirty="0" smtClean="0"/>
              <a:t>应尽可能多的占有数据资料，避免粗制滥造</a:t>
            </a:r>
            <a:endParaRPr lang="en-US" altLang="zh-CN" sz="3000" dirty="0" smtClean="0"/>
          </a:p>
          <a:p>
            <a:pPr marL="239713" indent="-239713">
              <a:buNone/>
            </a:pPr>
            <a:r>
              <a:rPr lang="en-US" altLang="zh-CN" sz="3000" dirty="0" smtClean="0"/>
              <a:t>      C.</a:t>
            </a:r>
            <a:r>
              <a:rPr lang="zh-CN" altLang="en-US" sz="3000" dirty="0" smtClean="0"/>
              <a:t>应先论证，后决策</a:t>
            </a:r>
            <a:endParaRPr lang="en-US" altLang="zh-CN" sz="3000" dirty="0" smtClean="0"/>
          </a:p>
          <a:p>
            <a:pPr marL="239713" indent="-239713">
              <a:buNone/>
            </a:pPr>
            <a:r>
              <a:rPr lang="en-US" altLang="zh-CN" sz="3000" dirty="0" smtClean="0"/>
              <a:t>      D.</a:t>
            </a:r>
            <a:r>
              <a:rPr lang="zh-CN" altLang="en-US" sz="3000" dirty="0" smtClean="0"/>
              <a:t>应贯彻始终，保证资料的全面性、重要性、客观性和连续性。</a:t>
            </a:r>
            <a:endParaRPr lang="en-US" altLang="zh-CN" sz="3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考试介绍</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分为三个项目：理论、技能、综合评审，在一天内考完，上午考理论和技能，下午考综合评审。</a:t>
            </a:r>
            <a:endParaRPr lang="en-US" altLang="zh-CN" dirty="0" smtClean="0"/>
          </a:p>
          <a:p>
            <a:r>
              <a:rPr lang="en-US" altLang="zh-CN" dirty="0" smtClean="0"/>
              <a:t>2.</a:t>
            </a:r>
            <a:r>
              <a:rPr lang="zh-CN" altLang="en-US" dirty="0" smtClean="0"/>
              <a:t>各个项目的答题技巧</a:t>
            </a:r>
            <a:endParaRPr lang="en-US" altLang="zh-CN" dirty="0" smtClean="0"/>
          </a:p>
          <a:p>
            <a:r>
              <a:rPr lang="en-US" altLang="zh-CN" dirty="0" smtClean="0"/>
              <a:t> </a:t>
            </a:r>
            <a:r>
              <a:rPr lang="zh-CN" altLang="en-US" dirty="0" smtClean="0"/>
              <a:t>（</a:t>
            </a:r>
            <a:r>
              <a:rPr lang="en-US" altLang="zh-CN" dirty="0" smtClean="0"/>
              <a:t>1</a:t>
            </a:r>
            <a:r>
              <a:rPr lang="zh-CN" altLang="en-US" dirty="0" smtClean="0"/>
              <a:t>）理论：共分为单选、多选、判断三个题型。判断题既需要判断是否正确，如果错误还需要将正确的内容写上去。</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buNone/>
            </a:pPr>
            <a:r>
              <a:rPr lang="zh-CN" altLang="en-US" sz="3000" dirty="0" smtClean="0"/>
              <a:t>（</a:t>
            </a:r>
            <a:r>
              <a:rPr lang="en-US" altLang="zh-CN" sz="3000" dirty="0" smtClean="0"/>
              <a:t>2</a:t>
            </a:r>
            <a:r>
              <a:rPr lang="zh-CN" altLang="en-US" sz="3000" dirty="0" smtClean="0"/>
              <a:t>）方案可行性分析（</a:t>
            </a:r>
            <a:r>
              <a:rPr lang="zh-CN" altLang="en-US" sz="3000" b="1" dirty="0" smtClean="0">
                <a:solidFill>
                  <a:srgbClr val="FF0000"/>
                </a:solidFill>
              </a:rPr>
              <a:t>技术、经济、社会</a:t>
            </a:r>
            <a:r>
              <a:rPr lang="zh-CN" altLang="en-US" sz="3000" dirty="0" smtClean="0"/>
              <a:t>）。</a:t>
            </a:r>
            <a:endParaRPr lang="en-US" altLang="zh-CN" sz="3000" dirty="0" smtClean="0"/>
          </a:p>
          <a:p>
            <a:pPr marL="514350" indent="-73025">
              <a:buNone/>
            </a:pPr>
            <a:r>
              <a:rPr lang="en-US" altLang="zh-CN" sz="3000" dirty="0" smtClean="0"/>
              <a:t>   ❷</a:t>
            </a:r>
            <a:r>
              <a:rPr lang="zh-CN" altLang="en-US" sz="3000" dirty="0" smtClean="0"/>
              <a:t>内容</a:t>
            </a:r>
            <a:endParaRPr lang="en-US" altLang="zh-CN" sz="3000" dirty="0" smtClean="0"/>
          </a:p>
          <a:p>
            <a:pPr marL="239713" indent="-239713">
              <a:buNone/>
            </a:pPr>
            <a:r>
              <a:rPr lang="en-US" altLang="zh-CN" sz="3000" dirty="0" smtClean="0"/>
              <a:t>      A.</a:t>
            </a:r>
            <a:r>
              <a:rPr lang="zh-CN" altLang="en-US" sz="3000" dirty="0" smtClean="0"/>
              <a:t>技术可行性</a:t>
            </a:r>
            <a:endParaRPr lang="en-US" altLang="zh-CN" sz="3000" dirty="0" smtClean="0"/>
          </a:p>
          <a:p>
            <a:pPr marL="239713" indent="-239713">
              <a:buNone/>
            </a:pPr>
            <a:r>
              <a:rPr lang="en-US" altLang="zh-CN" sz="3000" dirty="0" smtClean="0"/>
              <a:t>      B.</a:t>
            </a:r>
            <a:r>
              <a:rPr lang="zh-CN" altLang="en-US" sz="3000" dirty="0" smtClean="0"/>
              <a:t>财务可行性</a:t>
            </a:r>
            <a:endParaRPr lang="en-US" altLang="zh-CN" sz="3000" dirty="0" smtClean="0"/>
          </a:p>
          <a:p>
            <a:pPr marL="239713" indent="-239713">
              <a:buNone/>
            </a:pPr>
            <a:r>
              <a:rPr lang="en-US" altLang="zh-CN" sz="3000" dirty="0" smtClean="0"/>
              <a:t>      C.</a:t>
            </a:r>
            <a:r>
              <a:rPr lang="zh-CN" altLang="en-US" sz="3000" dirty="0" smtClean="0"/>
              <a:t>社会可行性</a:t>
            </a:r>
            <a:endParaRPr lang="en-US" altLang="zh-CN" sz="3000" dirty="0" smtClean="0"/>
          </a:p>
          <a:p>
            <a:pPr marL="239713" indent="-239713">
              <a:buNone/>
            </a:pPr>
            <a:r>
              <a:rPr lang="en-US" altLang="zh-CN" sz="3000" dirty="0" smtClean="0"/>
              <a:t>      D.</a:t>
            </a:r>
            <a:r>
              <a:rPr lang="zh-CN" altLang="en-US" sz="3000" dirty="0" smtClean="0"/>
              <a:t>风险因素及对策</a:t>
            </a:r>
            <a:endParaRPr lang="en-US" altLang="zh-CN" sz="3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考点二   企业社会责任</a:t>
            </a:r>
            <a:endParaRPr lang="zh-CN" altLang="en-US" dirty="0"/>
          </a:p>
        </p:txBody>
      </p:sp>
      <p:sp>
        <p:nvSpPr>
          <p:cNvPr id="3" name="内容占位符 2"/>
          <p:cNvSpPr>
            <a:spLocks noGrp="1"/>
          </p:cNvSpPr>
          <p:nvPr>
            <p:ph idx="1"/>
          </p:nvPr>
        </p:nvSpPr>
        <p:spPr/>
        <p:txBody>
          <a:bodyPr/>
          <a:lstStyle/>
          <a:p>
            <a:r>
              <a:rPr lang="zh-CN" altLang="en-US" dirty="0" smtClean="0"/>
              <a:t>一、关键概念</a:t>
            </a:r>
            <a:endParaRPr lang="en-US" altLang="zh-CN" dirty="0" smtClean="0"/>
          </a:p>
          <a:p>
            <a:r>
              <a:rPr lang="en-US" altLang="zh-CN" sz="3000" dirty="0" smtClean="0"/>
              <a:t> 1.</a:t>
            </a:r>
            <a:r>
              <a:rPr lang="zh-CN" altLang="en-US" sz="3000" dirty="0" smtClean="0"/>
              <a:t>企业社会责任：指一定时期，社会赋予企业</a:t>
            </a:r>
            <a:r>
              <a:rPr lang="zh-CN" altLang="en-US" sz="3000" b="1" dirty="0" smtClean="0">
                <a:solidFill>
                  <a:srgbClr val="FF0000"/>
                </a:solidFill>
              </a:rPr>
              <a:t>经济、法律、伦理和人道主义</a:t>
            </a:r>
            <a:r>
              <a:rPr lang="zh-CN" altLang="en-US" sz="3000" dirty="0" smtClean="0"/>
              <a:t>的期望。</a:t>
            </a:r>
            <a:endParaRPr lang="en-US" altLang="zh-CN" sz="3000" dirty="0" smtClean="0"/>
          </a:p>
          <a:p>
            <a:r>
              <a:rPr lang="en-US" altLang="zh-CN" sz="3000" dirty="0" smtClean="0"/>
              <a:t>2.</a:t>
            </a:r>
            <a:r>
              <a:rPr lang="zh-CN" altLang="en-US" sz="3000" dirty="0" smtClean="0"/>
              <a:t>企业社会责任报告：企业履行社会责任的理念、方式、绩效等所进行的系统信息披露，是企业与利益相关方沟通交流的载体。</a:t>
            </a:r>
            <a:endParaRPr lang="zh-CN" altLang="en-US" sz="3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二、企业社会责任的影响</a:t>
            </a:r>
            <a:endParaRPr lang="en-US" altLang="zh-CN" dirty="0" smtClean="0"/>
          </a:p>
          <a:p>
            <a:r>
              <a:rPr lang="en-US" altLang="zh-CN" sz="3000" dirty="0" smtClean="0"/>
              <a:t>  1.</a:t>
            </a:r>
            <a:r>
              <a:rPr lang="zh-CN" altLang="en-US" sz="3000" dirty="0" smtClean="0"/>
              <a:t>优势：</a:t>
            </a:r>
            <a:endParaRPr lang="en-US" altLang="zh-CN" sz="3000" dirty="0" smtClean="0"/>
          </a:p>
          <a:p>
            <a:r>
              <a:rPr lang="en-US" altLang="zh-CN" sz="3000" dirty="0" smtClean="0"/>
              <a:t>  </a:t>
            </a:r>
            <a:r>
              <a:rPr lang="zh-CN" altLang="en-US" sz="3000" dirty="0" smtClean="0"/>
              <a:t>（</a:t>
            </a:r>
            <a:r>
              <a:rPr lang="en-US" altLang="zh-CN" sz="3000" dirty="0" smtClean="0"/>
              <a:t>1</a:t>
            </a:r>
            <a:r>
              <a:rPr lang="zh-CN" altLang="en-US" sz="3000" dirty="0" smtClean="0"/>
              <a:t>）促进竞争力的增强和效益的提高</a:t>
            </a:r>
            <a:endParaRPr lang="en-US" altLang="zh-CN" sz="3000" dirty="0" smtClean="0"/>
          </a:p>
          <a:p>
            <a:r>
              <a:rPr lang="en-US" altLang="zh-CN" sz="3000" dirty="0" smtClean="0"/>
              <a:t>  </a:t>
            </a:r>
            <a:r>
              <a:rPr lang="zh-CN" altLang="en-US" sz="3000" dirty="0" smtClean="0"/>
              <a:t>（</a:t>
            </a:r>
            <a:r>
              <a:rPr lang="en-US" altLang="zh-CN" sz="3000" dirty="0" smtClean="0"/>
              <a:t>2</a:t>
            </a:r>
            <a:r>
              <a:rPr lang="zh-CN" altLang="en-US" sz="3000" dirty="0" smtClean="0"/>
              <a:t>）有利于吸引人才，提高员工绩效</a:t>
            </a:r>
            <a:endParaRPr lang="en-US" altLang="zh-CN" sz="3000" dirty="0" smtClean="0"/>
          </a:p>
          <a:p>
            <a:r>
              <a:rPr lang="en-US" altLang="zh-CN" sz="3000" dirty="0" smtClean="0"/>
              <a:t>2.</a:t>
            </a:r>
            <a:r>
              <a:rPr lang="zh-CN" altLang="en-US" sz="3000" dirty="0" smtClean="0"/>
              <a:t>不利</a:t>
            </a:r>
            <a:r>
              <a:rPr lang="en-US" altLang="zh-CN" sz="3000" dirty="0" smtClean="0"/>
              <a:t/>
            </a:r>
            <a:br>
              <a:rPr lang="en-US" altLang="zh-CN" sz="3000" dirty="0" smtClean="0"/>
            </a:br>
            <a:r>
              <a:rPr lang="en-US" altLang="zh-CN" sz="3000" dirty="0" smtClean="0"/>
              <a:t> </a:t>
            </a:r>
            <a:r>
              <a:rPr lang="zh-CN" altLang="en-US" sz="3000" dirty="0" smtClean="0"/>
              <a:t>（</a:t>
            </a:r>
            <a:r>
              <a:rPr lang="en-US" altLang="zh-CN" sz="3000" dirty="0" smtClean="0"/>
              <a:t>1</a:t>
            </a:r>
            <a:r>
              <a:rPr lang="zh-CN" altLang="en-US" sz="3000" dirty="0" smtClean="0"/>
              <a:t>）形成新的贸易壁垒，提高发达国家的市场准入条件</a:t>
            </a:r>
            <a:endParaRPr lang="en-US" altLang="zh-CN" sz="3000" dirty="0" smtClean="0"/>
          </a:p>
          <a:p>
            <a:r>
              <a:rPr lang="en-US" altLang="zh-CN" sz="3000" dirty="0" smtClean="0"/>
              <a:t> </a:t>
            </a:r>
            <a:r>
              <a:rPr lang="zh-CN" altLang="en-US" sz="3000" dirty="0" smtClean="0"/>
              <a:t>（</a:t>
            </a:r>
            <a:r>
              <a:rPr lang="en-US" altLang="zh-CN" sz="3000" dirty="0" smtClean="0"/>
              <a:t>2</a:t>
            </a:r>
            <a:r>
              <a:rPr lang="zh-CN" altLang="en-US" sz="3000" dirty="0" smtClean="0"/>
              <a:t>）提高运营成本，削弱产品市场竞争力</a:t>
            </a:r>
            <a:endParaRPr lang="zh-CN" altLang="en-US" sz="3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zh-CN" altLang="en-US" dirty="0" smtClean="0"/>
              <a:t>三、企业社会责任报告</a:t>
            </a:r>
            <a:endParaRPr lang="en-US" altLang="zh-CN" dirty="0" smtClean="0"/>
          </a:p>
          <a:p>
            <a:pPr>
              <a:buNone/>
            </a:pPr>
            <a:r>
              <a:rPr lang="en-US" altLang="zh-CN" dirty="0" smtClean="0"/>
              <a:t> </a:t>
            </a:r>
            <a:r>
              <a:rPr lang="zh-CN" altLang="en-US" dirty="0" smtClean="0"/>
              <a:t>（一）报告原则</a:t>
            </a:r>
            <a:endParaRPr lang="en-US" altLang="zh-CN" dirty="0" smtClean="0"/>
          </a:p>
          <a:p>
            <a:pPr>
              <a:buNone/>
            </a:pPr>
            <a:r>
              <a:rPr lang="en-US" altLang="zh-CN" sz="3000" dirty="0" smtClean="0"/>
              <a:t>     1.</a:t>
            </a:r>
            <a:r>
              <a:rPr lang="zh-CN" altLang="en-US" sz="3000" dirty="0" smtClean="0"/>
              <a:t>内容：</a:t>
            </a:r>
            <a:endParaRPr lang="en-US" altLang="zh-CN" sz="3000" dirty="0" smtClean="0"/>
          </a:p>
          <a:p>
            <a:pPr>
              <a:buNone/>
            </a:pPr>
            <a:r>
              <a:rPr lang="en-US" altLang="zh-CN" sz="3000" dirty="0" smtClean="0"/>
              <a:t>    </a:t>
            </a:r>
            <a:r>
              <a:rPr lang="zh-CN" altLang="en-US" sz="3000" dirty="0" smtClean="0"/>
              <a:t>（</a:t>
            </a:r>
            <a:r>
              <a:rPr lang="en-US" altLang="zh-CN" sz="3000" dirty="0" smtClean="0"/>
              <a:t>1</a:t>
            </a:r>
            <a:r>
              <a:rPr lang="zh-CN" altLang="en-US" sz="3000" dirty="0" smtClean="0"/>
              <a:t>）关键性：该议题对各方有关键性影响。</a:t>
            </a:r>
            <a:endParaRPr lang="en-US" altLang="zh-CN" sz="3000" dirty="0" smtClean="0"/>
          </a:p>
          <a:p>
            <a:pPr>
              <a:buNone/>
            </a:pPr>
            <a:r>
              <a:rPr lang="en-US" altLang="zh-CN" sz="3000" dirty="0" smtClean="0"/>
              <a:t>    </a:t>
            </a:r>
            <a:r>
              <a:rPr lang="zh-CN" altLang="en-US" sz="3000" dirty="0" smtClean="0"/>
              <a:t>（</a:t>
            </a:r>
            <a:r>
              <a:rPr lang="en-US" altLang="zh-CN" sz="3000" dirty="0" smtClean="0"/>
              <a:t>2</a:t>
            </a:r>
            <a:r>
              <a:rPr lang="zh-CN" altLang="en-US" sz="3000" dirty="0" smtClean="0"/>
              <a:t>）完整：包括该议题对经济、社会和环境的影响；利益相关者的关注度；时代背景）、 （</a:t>
            </a:r>
            <a:r>
              <a:rPr lang="en-US" altLang="zh-CN" sz="3000" dirty="0" smtClean="0"/>
              <a:t>3</a:t>
            </a:r>
            <a:r>
              <a:rPr lang="zh-CN" altLang="en-US" sz="3000" dirty="0" smtClean="0"/>
              <a:t>）参与</a:t>
            </a:r>
            <a:endParaRPr lang="zh-CN" altLang="en-US" sz="3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zh-CN" altLang="en-US" dirty="0" smtClean="0"/>
              <a:t>三、企业社会责任报告</a:t>
            </a:r>
            <a:endParaRPr lang="en-US" altLang="zh-CN" dirty="0" smtClean="0"/>
          </a:p>
          <a:p>
            <a:pPr>
              <a:buNone/>
            </a:pPr>
            <a:r>
              <a:rPr lang="en-US" altLang="zh-CN" dirty="0" smtClean="0"/>
              <a:t> </a:t>
            </a:r>
            <a:r>
              <a:rPr lang="zh-CN" altLang="en-US" dirty="0" smtClean="0"/>
              <a:t>（一）报告原则</a:t>
            </a:r>
            <a:endParaRPr lang="en-US" altLang="zh-CN" dirty="0" smtClean="0"/>
          </a:p>
          <a:p>
            <a:pPr>
              <a:buNone/>
            </a:pPr>
            <a:r>
              <a:rPr lang="en-US" altLang="zh-CN" sz="3000" dirty="0" smtClean="0"/>
              <a:t>     2.</a:t>
            </a:r>
            <a:r>
              <a:rPr lang="zh-CN" altLang="en-US" sz="3000" dirty="0" smtClean="0"/>
              <a:t>质量：</a:t>
            </a:r>
            <a:endParaRPr lang="en-US" altLang="zh-CN" sz="3000" dirty="0" smtClean="0"/>
          </a:p>
          <a:p>
            <a:pPr>
              <a:buNone/>
            </a:pPr>
            <a:r>
              <a:rPr lang="en-US" altLang="zh-CN" sz="3000" dirty="0" smtClean="0"/>
              <a:t>    </a:t>
            </a:r>
            <a:r>
              <a:rPr lang="zh-CN" altLang="en-US" sz="3000" dirty="0" smtClean="0"/>
              <a:t>（</a:t>
            </a:r>
            <a:r>
              <a:rPr lang="en-US" altLang="zh-CN" sz="3000" dirty="0" smtClean="0"/>
              <a:t>1</a:t>
            </a:r>
            <a:r>
              <a:rPr lang="zh-CN" altLang="en-US" sz="3000" dirty="0" smtClean="0"/>
              <a:t>）可比性。</a:t>
            </a:r>
            <a:endParaRPr lang="en-US" altLang="zh-CN" sz="3000" dirty="0" smtClean="0"/>
          </a:p>
          <a:p>
            <a:pPr>
              <a:buNone/>
            </a:pPr>
            <a:r>
              <a:rPr lang="en-US" altLang="zh-CN" sz="3000" dirty="0" smtClean="0"/>
              <a:t>    </a:t>
            </a:r>
            <a:r>
              <a:rPr lang="zh-CN" altLang="en-US" sz="3000" dirty="0" smtClean="0"/>
              <a:t>（</a:t>
            </a:r>
            <a:r>
              <a:rPr lang="en-US" altLang="zh-CN" sz="3000" dirty="0" smtClean="0"/>
              <a:t>2</a:t>
            </a:r>
            <a:r>
              <a:rPr lang="zh-CN" altLang="en-US" sz="3000" dirty="0" smtClean="0"/>
              <a:t>）平衡性</a:t>
            </a:r>
            <a:endParaRPr lang="en-US" altLang="zh-CN" sz="3000" dirty="0" smtClean="0"/>
          </a:p>
          <a:p>
            <a:pPr>
              <a:buNone/>
            </a:pPr>
            <a:r>
              <a:rPr lang="en-US" altLang="zh-CN" sz="3000" dirty="0" smtClean="0"/>
              <a:t>    </a:t>
            </a:r>
            <a:r>
              <a:rPr lang="zh-CN" altLang="en-US" sz="3000" dirty="0" smtClean="0"/>
              <a:t>（</a:t>
            </a:r>
            <a:r>
              <a:rPr lang="en-US" altLang="zh-CN" sz="3000" dirty="0" smtClean="0"/>
              <a:t>3</a:t>
            </a:r>
            <a:r>
              <a:rPr lang="zh-CN" altLang="en-US" sz="3000" dirty="0" smtClean="0"/>
              <a:t>）时效性</a:t>
            </a:r>
            <a:endParaRPr lang="en-US" altLang="zh-CN" sz="3000" dirty="0" smtClean="0"/>
          </a:p>
          <a:p>
            <a:pPr>
              <a:buNone/>
            </a:pPr>
            <a:r>
              <a:rPr lang="en-US" altLang="zh-CN" sz="3000" dirty="0" smtClean="0"/>
              <a:t>    </a:t>
            </a:r>
            <a:r>
              <a:rPr lang="zh-CN" altLang="en-US" sz="3000" dirty="0" smtClean="0"/>
              <a:t>（</a:t>
            </a:r>
            <a:r>
              <a:rPr lang="en-US" altLang="zh-CN" sz="3000" dirty="0" smtClean="0"/>
              <a:t>4</a:t>
            </a:r>
            <a:r>
              <a:rPr lang="zh-CN" altLang="en-US" sz="3000" dirty="0" smtClean="0"/>
              <a:t>）易读性</a:t>
            </a:r>
            <a:endParaRPr lang="en-US" altLang="zh-CN" sz="3000" dirty="0" smtClean="0"/>
          </a:p>
          <a:p>
            <a:pPr>
              <a:buNone/>
            </a:pPr>
            <a:r>
              <a:rPr lang="en-US" altLang="zh-CN" sz="3000" dirty="0" smtClean="0"/>
              <a:t>    </a:t>
            </a:r>
            <a:r>
              <a:rPr lang="zh-CN" altLang="en-US" sz="3000" dirty="0" smtClean="0"/>
              <a:t>（</a:t>
            </a:r>
            <a:r>
              <a:rPr lang="en-US" altLang="zh-CN" sz="3000" dirty="0" smtClean="0"/>
              <a:t>5</a:t>
            </a:r>
            <a:r>
              <a:rPr lang="zh-CN" altLang="en-US" sz="3000" dirty="0" smtClean="0"/>
              <a:t>）可验证性</a:t>
            </a:r>
            <a:endParaRPr lang="zh-CN" altLang="en-US" sz="3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zh-CN" altLang="en-US" dirty="0" smtClean="0"/>
              <a:t>（二）提高质量的方法</a:t>
            </a:r>
            <a:endParaRPr lang="en-US" altLang="zh-CN" dirty="0" smtClean="0"/>
          </a:p>
          <a:p>
            <a:pPr>
              <a:buNone/>
            </a:pPr>
            <a:r>
              <a:rPr lang="en-US" altLang="zh-CN" sz="3000" dirty="0" smtClean="0"/>
              <a:t>   1.</a:t>
            </a:r>
            <a:r>
              <a:rPr lang="zh-CN" altLang="en-US" sz="3000" dirty="0" smtClean="0"/>
              <a:t>借用外脑，提升专业水平</a:t>
            </a:r>
            <a:endParaRPr lang="en-US" altLang="zh-CN" sz="3000" dirty="0" smtClean="0"/>
          </a:p>
          <a:p>
            <a:pPr>
              <a:buNone/>
            </a:pPr>
            <a:r>
              <a:rPr lang="en-US" altLang="zh-CN" sz="3000" dirty="0" smtClean="0"/>
              <a:t>   2.</a:t>
            </a:r>
            <a:r>
              <a:rPr lang="zh-CN" altLang="en-US" sz="3000" dirty="0" smtClean="0"/>
              <a:t>以终为始，控制时间</a:t>
            </a:r>
            <a:endParaRPr lang="en-US" altLang="zh-CN" sz="3000" dirty="0" smtClean="0"/>
          </a:p>
          <a:p>
            <a:pPr>
              <a:buNone/>
            </a:pPr>
            <a:r>
              <a:rPr lang="en-US" altLang="zh-CN" sz="3000" dirty="0" smtClean="0"/>
              <a:t>   3.</a:t>
            </a:r>
            <a:r>
              <a:rPr lang="zh-CN" altLang="en-US" sz="3000" dirty="0" smtClean="0"/>
              <a:t>资料清单，确保资料收集质量</a:t>
            </a:r>
            <a:endParaRPr lang="en-US" altLang="zh-CN" sz="3000" dirty="0" smtClean="0"/>
          </a:p>
          <a:p>
            <a:pPr>
              <a:buNone/>
            </a:pPr>
            <a:r>
              <a:rPr lang="en-US" altLang="zh-CN" sz="3000" dirty="0" smtClean="0"/>
              <a:t>   4.</a:t>
            </a:r>
            <a:r>
              <a:rPr lang="zh-CN" altLang="en-US" sz="3000" dirty="0" smtClean="0"/>
              <a:t>深入访谈，提炼报告之魂</a:t>
            </a:r>
            <a:endParaRPr lang="en-US" altLang="zh-CN" sz="3000" dirty="0" smtClean="0"/>
          </a:p>
          <a:p>
            <a:pPr>
              <a:buNone/>
            </a:pPr>
            <a:r>
              <a:rPr lang="en-US" altLang="zh-CN" sz="3000" dirty="0" smtClean="0"/>
              <a:t>   5.</a:t>
            </a:r>
            <a:r>
              <a:rPr lang="zh-CN" altLang="en-US" sz="3000" dirty="0" smtClean="0"/>
              <a:t>数据挖掘，确保内容翔实</a:t>
            </a:r>
            <a:endParaRPr lang="en-US" altLang="zh-CN" sz="3000" dirty="0" smtClean="0"/>
          </a:p>
          <a:p>
            <a:pPr>
              <a:buNone/>
            </a:pPr>
            <a:r>
              <a:rPr lang="en-US" altLang="zh-CN" sz="3000" dirty="0" smtClean="0"/>
              <a:t>   6.</a:t>
            </a:r>
            <a:r>
              <a:rPr lang="zh-CN" altLang="en-US" sz="3000" dirty="0" smtClean="0"/>
              <a:t>反复修改</a:t>
            </a:r>
            <a:r>
              <a:rPr lang="en-US" altLang="zh-CN" sz="3000" dirty="0" err="1" smtClean="0"/>
              <a:t>i</a:t>
            </a:r>
            <a:r>
              <a:rPr lang="zh-CN" altLang="en-US" sz="3000" dirty="0" smtClean="0"/>
              <a:t>，达到完美</a:t>
            </a:r>
            <a:endParaRPr lang="zh-CN" altLang="en-US" sz="3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zh-CN" altLang="en-US" dirty="0" smtClean="0"/>
              <a:t>（三）编制流程</a:t>
            </a:r>
            <a:endParaRPr lang="en-US" altLang="zh-CN" dirty="0" smtClean="0"/>
          </a:p>
          <a:p>
            <a:pPr>
              <a:buNone/>
            </a:pPr>
            <a:r>
              <a:rPr lang="en-US" altLang="zh-CN" sz="3000" dirty="0" smtClean="0"/>
              <a:t>     1.</a:t>
            </a:r>
            <a:r>
              <a:rPr lang="zh-CN" altLang="en-US" sz="3000" dirty="0" smtClean="0"/>
              <a:t>项目启动：进行报告编制工作动员和对员工进行社会责任及报告编制相关知识的培训。</a:t>
            </a:r>
            <a:endParaRPr lang="en-US" altLang="zh-CN" sz="3000" dirty="0" smtClean="0"/>
          </a:p>
          <a:p>
            <a:pPr>
              <a:buNone/>
            </a:pPr>
            <a:r>
              <a:rPr lang="en-US" altLang="zh-CN" sz="3000" dirty="0" smtClean="0"/>
              <a:t>     2.</a:t>
            </a:r>
            <a:r>
              <a:rPr lang="zh-CN" altLang="en-US" sz="3000" dirty="0" smtClean="0"/>
              <a:t>组建团队：报告编制小组的组成有三种模式：</a:t>
            </a:r>
            <a:endParaRPr lang="en-US" altLang="zh-CN" sz="3000" dirty="0" smtClean="0"/>
          </a:p>
          <a:p>
            <a:pPr>
              <a:buNone/>
            </a:pPr>
            <a:r>
              <a:rPr lang="en-US" altLang="zh-CN" sz="3000" dirty="0" smtClean="0"/>
              <a:t>   </a:t>
            </a:r>
            <a:r>
              <a:rPr lang="zh-CN" altLang="en-US" sz="3000" dirty="0" smtClean="0"/>
              <a:t>（</a:t>
            </a:r>
            <a:r>
              <a:rPr lang="en-US" altLang="zh-CN" sz="3000" dirty="0" smtClean="0"/>
              <a:t>1</a:t>
            </a:r>
            <a:r>
              <a:rPr lang="zh-CN" altLang="en-US" sz="3000" dirty="0" smtClean="0"/>
              <a:t>）以外为主：以外部机构或专家为主要成员，内部人员协助</a:t>
            </a:r>
            <a:endParaRPr lang="en-US" altLang="zh-CN" sz="3000" dirty="0" smtClean="0"/>
          </a:p>
          <a:p>
            <a:pPr>
              <a:buNone/>
            </a:pPr>
            <a:r>
              <a:rPr lang="en-US" altLang="zh-CN" sz="3000" dirty="0" smtClean="0"/>
              <a:t>   </a:t>
            </a:r>
            <a:r>
              <a:rPr lang="zh-CN" altLang="en-US" sz="3000" dirty="0" smtClean="0"/>
              <a:t>（</a:t>
            </a:r>
            <a:r>
              <a:rPr lang="en-US" altLang="zh-CN" sz="3000" dirty="0" smtClean="0"/>
              <a:t>2</a:t>
            </a:r>
            <a:r>
              <a:rPr lang="zh-CN" altLang="en-US" sz="3000" dirty="0" smtClean="0"/>
              <a:t>）以内为主</a:t>
            </a:r>
            <a:endParaRPr lang="en-US" altLang="zh-CN" sz="3000" dirty="0" smtClean="0"/>
          </a:p>
          <a:p>
            <a:pPr>
              <a:buNone/>
            </a:pPr>
            <a:r>
              <a:rPr lang="en-US" altLang="zh-CN" sz="3000" dirty="0" smtClean="0"/>
              <a:t>   </a:t>
            </a:r>
            <a:r>
              <a:rPr lang="zh-CN" altLang="en-US" sz="3000" dirty="0" smtClean="0"/>
              <a:t>（</a:t>
            </a:r>
            <a:r>
              <a:rPr lang="en-US" altLang="zh-CN" sz="3000" dirty="0" smtClean="0"/>
              <a:t>3</a:t>
            </a:r>
            <a:r>
              <a:rPr lang="zh-CN" altLang="en-US" sz="3000" dirty="0" smtClean="0"/>
              <a:t>）内外结合</a:t>
            </a:r>
            <a:endParaRPr lang="zh-CN" altLang="en-US" sz="3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a:buNone/>
            </a:pPr>
            <a:r>
              <a:rPr lang="zh-CN" altLang="en-US" dirty="0" smtClean="0"/>
              <a:t>（三）编制流程</a:t>
            </a:r>
            <a:endParaRPr lang="en-US" altLang="zh-CN" dirty="0" smtClean="0"/>
          </a:p>
          <a:p>
            <a:pPr>
              <a:buNone/>
            </a:pPr>
            <a:r>
              <a:rPr lang="en-US" altLang="zh-CN" sz="3000" dirty="0" smtClean="0"/>
              <a:t>     3.</a:t>
            </a:r>
            <a:r>
              <a:rPr lang="zh-CN" altLang="en-US" sz="3000" dirty="0" smtClean="0"/>
              <a:t>制定计划：包括预算、时间、人员分工、报告发布方式等。</a:t>
            </a:r>
            <a:endParaRPr lang="en-US" altLang="zh-CN" sz="3000" dirty="0" smtClean="0"/>
          </a:p>
          <a:p>
            <a:pPr>
              <a:buNone/>
            </a:pPr>
            <a:r>
              <a:rPr lang="en-US" altLang="zh-CN" sz="3000" dirty="0" smtClean="0"/>
              <a:t>     4.</a:t>
            </a:r>
            <a:r>
              <a:rPr lang="zh-CN" altLang="en-US" sz="3000" dirty="0" smtClean="0"/>
              <a:t>资料收集：基础资料收集和专题资料收集</a:t>
            </a:r>
            <a:endParaRPr lang="en-US" altLang="zh-CN" sz="3000" dirty="0" smtClean="0"/>
          </a:p>
          <a:p>
            <a:pPr>
              <a:buNone/>
            </a:pPr>
            <a:r>
              <a:rPr lang="en-US" altLang="zh-CN" sz="3000" dirty="0" smtClean="0"/>
              <a:t>     5.</a:t>
            </a:r>
            <a:r>
              <a:rPr lang="zh-CN" altLang="en-US" sz="3000" dirty="0" smtClean="0"/>
              <a:t>内容撰写：对资料进行加工，形成报告语言</a:t>
            </a:r>
            <a:endParaRPr lang="en-US" altLang="zh-CN" sz="3000" dirty="0" smtClean="0"/>
          </a:p>
          <a:p>
            <a:pPr>
              <a:buNone/>
            </a:pPr>
            <a:r>
              <a:rPr lang="en-US" altLang="zh-CN" sz="3000" dirty="0" smtClean="0"/>
              <a:t>     6.</a:t>
            </a:r>
            <a:r>
              <a:rPr lang="zh-CN" altLang="en-US" sz="3000" dirty="0" smtClean="0"/>
              <a:t>报告设计：对报告的风格和版式进行设计</a:t>
            </a:r>
            <a:endParaRPr lang="en-US" altLang="zh-CN" sz="3000" dirty="0" smtClean="0"/>
          </a:p>
          <a:p>
            <a:pPr>
              <a:buNone/>
            </a:pPr>
            <a:r>
              <a:rPr lang="en-US" altLang="zh-CN" sz="3000" dirty="0" smtClean="0"/>
              <a:t>     7.</a:t>
            </a:r>
            <a:r>
              <a:rPr lang="zh-CN" altLang="en-US" sz="3000" dirty="0" smtClean="0"/>
              <a:t>意见征集：倾听各部门意见，修改、完善报告</a:t>
            </a:r>
            <a:endParaRPr lang="en-US" altLang="zh-CN" sz="3000" dirty="0" smtClean="0"/>
          </a:p>
          <a:p>
            <a:pPr>
              <a:buNone/>
            </a:pPr>
            <a:r>
              <a:rPr lang="en-US" altLang="zh-CN" sz="3000" dirty="0" smtClean="0"/>
              <a:t>    8.</a:t>
            </a:r>
            <a:r>
              <a:rPr lang="zh-CN" altLang="en-US" sz="3000" dirty="0" smtClean="0"/>
              <a:t>定稿发布：发布会、印刷版、网络版等方式</a:t>
            </a:r>
            <a:endParaRPr lang="zh-CN" altLang="en-US" sz="3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buNone/>
            </a:pPr>
            <a:r>
              <a:rPr lang="zh-CN" altLang="en-US" dirty="0" smtClean="0"/>
              <a:t>（四）我国企业社会责任问题及应对策略 </a:t>
            </a:r>
            <a:endParaRPr lang="en-US" altLang="zh-CN" dirty="0" smtClean="0"/>
          </a:p>
          <a:p>
            <a:pPr>
              <a:buNone/>
            </a:pPr>
            <a:r>
              <a:rPr lang="en-US" altLang="zh-CN" dirty="0" smtClean="0"/>
              <a:t>      </a:t>
            </a:r>
            <a:r>
              <a:rPr lang="zh-CN" altLang="en-US" dirty="0" smtClean="0"/>
              <a:t>我国企业生产经营活动引发了一系列的社会问题。如产品的假冒伪劣、环境污染、严重的社会诚信危机等。社会责任问题是一个全局性的社会问题，需要政府、社会和企业自身的互动与合作：</a:t>
            </a:r>
            <a:endParaRPr lang="en-US" altLang="zh-CN" sz="30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en-US" altLang="zh-CN" dirty="0" smtClean="0"/>
              <a:t>1.</a:t>
            </a:r>
            <a:r>
              <a:rPr lang="zh-CN" altLang="en-US" dirty="0" smtClean="0"/>
              <a:t>政府的应对策略</a:t>
            </a:r>
            <a:endParaRPr lang="en-US" altLang="zh-CN" dirty="0" smtClean="0"/>
          </a:p>
          <a:p>
            <a:pPr>
              <a:buNone/>
            </a:pPr>
            <a:r>
              <a:rPr lang="en-US" altLang="zh-CN" dirty="0" smtClean="0"/>
              <a:t>  </a:t>
            </a:r>
            <a:r>
              <a:rPr lang="zh-CN" altLang="en-US" dirty="0" smtClean="0"/>
              <a:t>（</a:t>
            </a:r>
            <a:r>
              <a:rPr lang="en-US" altLang="zh-CN" dirty="0" smtClean="0"/>
              <a:t>1</a:t>
            </a:r>
            <a:r>
              <a:rPr lang="zh-CN" altLang="en-US" dirty="0" smtClean="0"/>
              <a:t>）建立有关企业社会责任标准的法律规范</a:t>
            </a:r>
            <a:endParaRPr lang="en-US" altLang="zh-CN" dirty="0" smtClean="0"/>
          </a:p>
          <a:p>
            <a:pPr>
              <a:buNone/>
            </a:pPr>
            <a:r>
              <a:rPr lang="en-US" altLang="zh-CN" dirty="0" smtClean="0"/>
              <a:t>  </a:t>
            </a:r>
            <a:r>
              <a:rPr lang="zh-CN" altLang="en-US" dirty="0" smtClean="0"/>
              <a:t>（</a:t>
            </a:r>
            <a:r>
              <a:rPr lang="en-US" altLang="zh-CN" dirty="0" smtClean="0"/>
              <a:t>2</a:t>
            </a:r>
            <a:r>
              <a:rPr lang="zh-CN" altLang="en-US" dirty="0" smtClean="0"/>
              <a:t>）注重惩戒，更注重引导</a:t>
            </a:r>
            <a:endParaRPr lang="en-US" altLang="zh-CN" dirty="0" smtClean="0"/>
          </a:p>
          <a:p>
            <a:pPr>
              <a:buNone/>
            </a:pPr>
            <a:r>
              <a:rPr lang="en-US" altLang="zh-CN" dirty="0" smtClean="0"/>
              <a:t>  </a:t>
            </a:r>
            <a:r>
              <a:rPr lang="zh-CN" altLang="en-US" dirty="0" smtClean="0"/>
              <a:t>（</a:t>
            </a:r>
            <a:r>
              <a:rPr lang="en-US" altLang="zh-CN" dirty="0" smtClean="0"/>
              <a:t>3</a:t>
            </a:r>
            <a:r>
              <a:rPr lang="zh-CN" altLang="en-US" dirty="0" smtClean="0"/>
              <a:t>）加强科学指导，提高技术支持，搭建通向国际标准的企业社会责任的桥梁。</a:t>
            </a:r>
            <a:endParaRPr lang="en-US" altLang="zh-CN" dirty="0" smtClean="0"/>
          </a:p>
          <a:p>
            <a:pPr>
              <a:buNone/>
            </a:pPr>
            <a:r>
              <a:rPr lang="en-US" altLang="zh-CN" dirty="0" smtClean="0"/>
              <a:t>  </a:t>
            </a:r>
            <a:r>
              <a:rPr lang="zh-CN" altLang="en-US" dirty="0" smtClean="0"/>
              <a:t>（</a:t>
            </a:r>
            <a:r>
              <a:rPr lang="en-US" altLang="zh-CN" dirty="0" smtClean="0"/>
              <a:t>4</a:t>
            </a:r>
            <a:r>
              <a:rPr lang="zh-CN" altLang="en-US" dirty="0" smtClean="0"/>
              <a:t>）加强对企业家的社会责任教育，让他们意识到这是长期投资，舍小得大。</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如：用人单位应自用工之日起</a:t>
            </a:r>
            <a:r>
              <a:rPr lang="en-US" altLang="zh-CN" dirty="0" smtClean="0"/>
              <a:t>1</a:t>
            </a:r>
            <a:r>
              <a:rPr lang="zh-CN" altLang="en-US" dirty="0" smtClean="0"/>
              <a:t>年内与劳动者订立书面劳动合同。</a:t>
            </a:r>
            <a:endParaRPr lang="en-US" altLang="zh-CN" dirty="0" smtClean="0"/>
          </a:p>
          <a:p>
            <a:r>
              <a:rPr lang="en-US" altLang="zh-CN" dirty="0" smtClean="0"/>
              <a:t>  </a:t>
            </a:r>
            <a:r>
              <a:rPr lang="zh-CN" altLang="en-US" sz="3000" dirty="0" smtClean="0">
                <a:solidFill>
                  <a:srgbClr val="FF0000"/>
                </a:solidFill>
              </a:rPr>
              <a:t>解答：错误。应自用工之日起</a:t>
            </a:r>
            <a:r>
              <a:rPr lang="en-US" altLang="zh-CN" sz="3000" dirty="0" smtClean="0">
                <a:solidFill>
                  <a:srgbClr val="FF0000"/>
                </a:solidFill>
              </a:rPr>
              <a:t>1</a:t>
            </a:r>
            <a:r>
              <a:rPr lang="zh-CN" altLang="en-US" sz="3000" dirty="0" smtClean="0">
                <a:solidFill>
                  <a:srgbClr val="FF0000"/>
                </a:solidFill>
              </a:rPr>
              <a:t>个月内</a:t>
            </a:r>
            <a:endParaRPr lang="zh-CN" altLang="en-US" sz="3000" dirty="0">
              <a:solidFill>
                <a:srgbClr val="FF0000"/>
              </a:solidFill>
            </a:endParaRPr>
          </a:p>
        </p:txBody>
      </p:sp>
      <p:cxnSp>
        <p:nvCxnSpPr>
          <p:cNvPr id="5" name="直接连接符 4"/>
          <p:cNvCxnSpPr/>
          <p:nvPr/>
        </p:nvCxnSpPr>
        <p:spPr>
          <a:xfrm>
            <a:off x="6215074" y="2143116"/>
            <a:ext cx="1143008"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buNone/>
            </a:pPr>
            <a:r>
              <a:rPr lang="en-US" altLang="zh-CN" dirty="0" smtClean="0"/>
              <a:t>2.</a:t>
            </a:r>
            <a:r>
              <a:rPr lang="zh-CN" altLang="en-US" dirty="0" smtClean="0"/>
              <a:t>社会的应对策略</a:t>
            </a:r>
            <a:endParaRPr lang="en-US" altLang="zh-CN" dirty="0" smtClean="0"/>
          </a:p>
          <a:p>
            <a:pPr>
              <a:buNone/>
            </a:pPr>
            <a:r>
              <a:rPr lang="en-US" altLang="zh-CN" dirty="0" smtClean="0"/>
              <a:t>  </a:t>
            </a:r>
            <a:r>
              <a:rPr lang="zh-CN" altLang="en-US" dirty="0" smtClean="0"/>
              <a:t>（</a:t>
            </a:r>
            <a:r>
              <a:rPr lang="en-US" altLang="zh-CN" dirty="0" smtClean="0"/>
              <a:t>1</a:t>
            </a:r>
            <a:r>
              <a:rPr lang="zh-CN" altLang="en-US" dirty="0" smtClean="0"/>
              <a:t>）加大宣传力度</a:t>
            </a:r>
            <a:endParaRPr lang="en-US" altLang="zh-CN" dirty="0" smtClean="0"/>
          </a:p>
          <a:p>
            <a:pPr>
              <a:buNone/>
            </a:pPr>
            <a:r>
              <a:rPr lang="en-US" altLang="zh-CN" dirty="0" smtClean="0"/>
              <a:t>  </a:t>
            </a:r>
            <a:r>
              <a:rPr lang="zh-CN" altLang="en-US" dirty="0" smtClean="0"/>
              <a:t>（</a:t>
            </a:r>
            <a:r>
              <a:rPr lang="en-US" altLang="zh-CN" dirty="0" smtClean="0"/>
              <a:t>2</a:t>
            </a:r>
            <a:r>
              <a:rPr lang="zh-CN" altLang="en-US" dirty="0" smtClean="0"/>
              <a:t>）重视社会思想道德建设</a:t>
            </a:r>
            <a:endParaRPr lang="en-US" altLang="zh-CN" dirty="0" smtClean="0"/>
          </a:p>
          <a:p>
            <a:pPr>
              <a:buNone/>
            </a:pPr>
            <a:r>
              <a:rPr lang="en-US" altLang="zh-CN" dirty="0" smtClean="0"/>
              <a:t>  </a:t>
            </a:r>
            <a:r>
              <a:rPr lang="zh-CN" altLang="en-US" dirty="0" smtClean="0"/>
              <a:t>（</a:t>
            </a:r>
            <a:r>
              <a:rPr lang="en-US" altLang="zh-CN" dirty="0" smtClean="0"/>
              <a:t>3</a:t>
            </a:r>
            <a:r>
              <a:rPr lang="zh-CN" altLang="en-US" dirty="0" smtClean="0"/>
              <a:t>）提供良好的舆论环境，让那些认真履行社会责任的企业得到社会的普遍认可，促使那些不履行社会责任的企业感受到社会舆论的强大压力。</a:t>
            </a:r>
            <a:endParaRPr lang="en-US" altLang="zh-CN" dirty="0" smtClean="0"/>
          </a:p>
          <a:p>
            <a:pPr>
              <a:buNone/>
            </a:pPr>
            <a:r>
              <a:rPr lang="en-US" altLang="zh-CN" dirty="0" smtClean="0"/>
              <a:t>  </a:t>
            </a: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buNone/>
            </a:pPr>
            <a:r>
              <a:rPr lang="en-US" altLang="zh-CN" dirty="0" smtClean="0"/>
              <a:t>3.</a:t>
            </a:r>
            <a:r>
              <a:rPr lang="zh-CN" altLang="en-US" dirty="0" smtClean="0"/>
              <a:t>企业的应对策略</a:t>
            </a:r>
            <a:endParaRPr lang="en-US" altLang="zh-CN" dirty="0" smtClean="0"/>
          </a:p>
          <a:p>
            <a:pPr>
              <a:buNone/>
            </a:pPr>
            <a:r>
              <a:rPr lang="en-US" altLang="zh-CN" dirty="0" smtClean="0"/>
              <a:t>  </a:t>
            </a:r>
            <a:r>
              <a:rPr lang="zh-CN" altLang="en-US" dirty="0" smtClean="0"/>
              <a:t>（</a:t>
            </a:r>
            <a:r>
              <a:rPr lang="en-US" altLang="zh-CN" dirty="0" smtClean="0"/>
              <a:t>1</a:t>
            </a:r>
            <a:r>
              <a:rPr lang="zh-CN" altLang="en-US" dirty="0" smtClean="0"/>
              <a:t>）积极响应政府号召，接受社会责任教育</a:t>
            </a:r>
            <a:endParaRPr lang="en-US" altLang="zh-CN" dirty="0" smtClean="0"/>
          </a:p>
          <a:p>
            <a:pPr>
              <a:buNone/>
            </a:pPr>
            <a:r>
              <a:rPr lang="en-US" altLang="zh-CN" dirty="0" smtClean="0"/>
              <a:t>  </a:t>
            </a:r>
            <a:r>
              <a:rPr lang="zh-CN" altLang="en-US" dirty="0" smtClean="0"/>
              <a:t>（</a:t>
            </a:r>
            <a:r>
              <a:rPr lang="en-US" altLang="zh-CN" dirty="0" smtClean="0"/>
              <a:t>2</a:t>
            </a:r>
            <a:r>
              <a:rPr lang="zh-CN" altLang="en-US" dirty="0" smtClean="0"/>
              <a:t>）更新观念</a:t>
            </a:r>
            <a:endParaRPr lang="en-US" altLang="zh-CN" dirty="0" smtClean="0"/>
          </a:p>
          <a:p>
            <a:pPr>
              <a:buNone/>
            </a:pPr>
            <a:r>
              <a:rPr lang="en-US" altLang="zh-CN" dirty="0" smtClean="0"/>
              <a:t>  </a:t>
            </a:r>
            <a:r>
              <a:rPr lang="zh-CN" altLang="en-US" dirty="0" smtClean="0"/>
              <a:t>（</a:t>
            </a:r>
            <a:r>
              <a:rPr lang="en-US" altLang="zh-CN" dirty="0" smtClean="0"/>
              <a:t>3</a:t>
            </a:r>
            <a:r>
              <a:rPr lang="zh-CN" altLang="en-US" dirty="0" smtClean="0"/>
              <a:t>）制定实施社会责任标准的战略方针</a:t>
            </a:r>
            <a:endParaRPr lang="en-US" altLang="zh-CN" dirty="0" smtClean="0"/>
          </a:p>
          <a:p>
            <a:pPr>
              <a:buNone/>
            </a:pPr>
            <a:r>
              <a:rPr lang="en-US" altLang="zh-CN" dirty="0" smtClean="0"/>
              <a:t>   </a:t>
            </a:r>
            <a:r>
              <a:rPr lang="zh-CN" altLang="en-US" dirty="0" smtClean="0"/>
              <a:t>（</a:t>
            </a:r>
            <a:r>
              <a:rPr lang="en-US" altLang="zh-CN" dirty="0" smtClean="0"/>
              <a:t>4</a:t>
            </a:r>
            <a:r>
              <a:rPr lang="zh-CN" altLang="en-US" dirty="0" smtClean="0"/>
              <a:t>）履行对职工、消费者、债权人、环境资料等方面的责任。</a:t>
            </a:r>
            <a:endParaRPr lang="en-US" altLang="zh-CN" dirty="0" smtClean="0"/>
          </a:p>
          <a:p>
            <a:pPr>
              <a:buNone/>
            </a:pPr>
            <a:r>
              <a:rPr lang="en-US" altLang="zh-CN" dirty="0" smtClean="0"/>
              <a:t>  </a:t>
            </a:r>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考点三 用人单位劳动标准的修改与完善</a:t>
            </a:r>
            <a:endParaRPr lang="zh-CN" altLang="en-US" dirty="0"/>
          </a:p>
        </p:txBody>
      </p:sp>
      <p:sp>
        <p:nvSpPr>
          <p:cNvPr id="3" name="内容占位符 2"/>
          <p:cNvSpPr>
            <a:spLocks noGrp="1"/>
          </p:cNvSpPr>
          <p:nvPr>
            <p:ph idx="1"/>
          </p:nvPr>
        </p:nvSpPr>
        <p:spPr/>
        <p:txBody>
          <a:bodyPr/>
          <a:lstStyle/>
          <a:p>
            <a:r>
              <a:rPr lang="zh-CN" altLang="en-US" dirty="0" smtClean="0"/>
              <a:t>一、关键概念</a:t>
            </a:r>
            <a:endParaRPr lang="en-US" altLang="zh-CN" dirty="0" smtClean="0"/>
          </a:p>
          <a:p>
            <a:r>
              <a:rPr lang="en-US" altLang="zh-CN" dirty="0" smtClean="0"/>
              <a:t>  </a:t>
            </a:r>
            <a:r>
              <a:rPr lang="zh-CN" altLang="en-US" dirty="0" smtClean="0"/>
              <a:t>强制执行的劳动标准：是指劳动</a:t>
            </a:r>
            <a:r>
              <a:rPr lang="zh-CN" altLang="en-US" b="1" dirty="0" smtClean="0">
                <a:solidFill>
                  <a:srgbClr val="FF0000"/>
                </a:solidFill>
              </a:rPr>
              <a:t>安全与卫生</a:t>
            </a:r>
            <a:r>
              <a:rPr lang="zh-CN" altLang="en-US" dirty="0" smtClean="0"/>
              <a:t>方面的</a:t>
            </a:r>
            <a:r>
              <a:rPr lang="zh-CN" altLang="en-US" b="1" dirty="0" smtClean="0">
                <a:solidFill>
                  <a:srgbClr val="FF0000"/>
                </a:solidFill>
              </a:rPr>
              <a:t>技术性标准</a:t>
            </a:r>
            <a:r>
              <a:rPr lang="zh-CN" altLang="en-US" dirty="0" smtClean="0"/>
              <a:t>，主要是涉及劳动领域</a:t>
            </a:r>
            <a:r>
              <a:rPr lang="zh-CN" altLang="en-US" b="1" dirty="0" smtClean="0">
                <a:solidFill>
                  <a:srgbClr val="FF0000"/>
                </a:solidFill>
              </a:rPr>
              <a:t>自然科学属性</a:t>
            </a:r>
            <a:r>
              <a:rPr lang="zh-CN" altLang="en-US" dirty="0" smtClean="0"/>
              <a:t>的劳动标准。</a:t>
            </a:r>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考点三 用人单位劳动标准的修改与完善</a:t>
            </a:r>
            <a:endParaRPr lang="zh-CN" altLang="en-US" dirty="0"/>
          </a:p>
        </p:txBody>
      </p:sp>
      <p:sp>
        <p:nvSpPr>
          <p:cNvPr id="3" name="内容占位符 2"/>
          <p:cNvSpPr>
            <a:spLocks noGrp="1"/>
          </p:cNvSpPr>
          <p:nvPr>
            <p:ph idx="1"/>
          </p:nvPr>
        </p:nvSpPr>
        <p:spPr>
          <a:xfrm>
            <a:off x="285720" y="1600200"/>
            <a:ext cx="8643998" cy="4757758"/>
          </a:xfrm>
        </p:spPr>
        <p:txBody>
          <a:bodyPr>
            <a:normAutofit fontScale="92500"/>
          </a:bodyPr>
          <a:lstStyle/>
          <a:p>
            <a:r>
              <a:rPr lang="zh-CN" altLang="en-US" dirty="0" smtClean="0"/>
              <a:t>二、修改与完善的情形</a:t>
            </a:r>
            <a:endParaRPr lang="en-US" altLang="zh-CN" dirty="0" smtClean="0"/>
          </a:p>
          <a:p>
            <a:r>
              <a:rPr lang="en-US" altLang="zh-CN" dirty="0" smtClean="0"/>
              <a:t>  1.</a:t>
            </a:r>
            <a:r>
              <a:rPr lang="zh-CN" altLang="en-US" dirty="0" smtClean="0"/>
              <a:t>法律法规修改</a:t>
            </a:r>
            <a:endParaRPr lang="en-US" altLang="zh-CN" dirty="0" smtClean="0"/>
          </a:p>
          <a:p>
            <a:r>
              <a:rPr lang="en-US" altLang="zh-CN" dirty="0" smtClean="0"/>
              <a:t>  2.</a:t>
            </a:r>
            <a:r>
              <a:rPr lang="zh-CN" altLang="en-US" dirty="0" smtClean="0"/>
              <a:t>不符合用人单位生产发展需要</a:t>
            </a:r>
            <a:endParaRPr lang="en-US" altLang="zh-CN" dirty="0" smtClean="0"/>
          </a:p>
          <a:p>
            <a:r>
              <a:rPr lang="en-US" altLang="zh-CN" dirty="0" smtClean="0"/>
              <a:t>  </a:t>
            </a:r>
            <a:r>
              <a:rPr lang="zh-CN" altLang="en-US" dirty="0" smtClean="0"/>
              <a:t>（</a:t>
            </a:r>
            <a:r>
              <a:rPr lang="en-US" altLang="zh-CN" dirty="0" smtClean="0"/>
              <a:t>1</a:t>
            </a:r>
            <a:r>
              <a:rPr lang="zh-CN" altLang="en-US" dirty="0" smtClean="0"/>
              <a:t>）单位发展初期：求生存，制定的劳动标准水平较低；</a:t>
            </a:r>
            <a:endParaRPr lang="en-US" altLang="zh-CN" dirty="0" smtClean="0"/>
          </a:p>
          <a:p>
            <a:r>
              <a:rPr lang="en-US" altLang="zh-CN" dirty="0" smtClean="0"/>
              <a:t>  </a:t>
            </a:r>
            <a:r>
              <a:rPr lang="zh-CN" altLang="en-US" dirty="0" smtClean="0"/>
              <a:t>（</a:t>
            </a:r>
            <a:r>
              <a:rPr lang="en-US" altLang="zh-CN" dirty="0" smtClean="0"/>
              <a:t>2</a:t>
            </a:r>
            <a:r>
              <a:rPr lang="zh-CN" altLang="en-US" dirty="0" smtClean="0"/>
              <a:t>）发展成熟期：求发展，建全劳动标准体系，保持自身内外部的竞争力。在企业的发展过程中，当劳动标准不符合企业的发展需要时，必须及时修改和调整劳动标准以保持自身的竞争力</a:t>
            </a:r>
            <a:r>
              <a:rPr lang="en-US" altLang="zh-CN" dirty="0" smtClean="0"/>
              <a:t>.</a:t>
            </a:r>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三、适当性的判断依据和方法</a:t>
            </a:r>
            <a:endParaRPr lang="en-US" altLang="zh-CN" dirty="0" smtClean="0"/>
          </a:p>
          <a:p>
            <a:r>
              <a:rPr lang="en-US" altLang="zh-CN" sz="3000" dirty="0" smtClean="0"/>
              <a:t> 1.</a:t>
            </a:r>
            <a:r>
              <a:rPr lang="zh-CN" altLang="en-US" sz="3000" dirty="0" smtClean="0"/>
              <a:t>合法</a:t>
            </a:r>
            <a:endParaRPr lang="en-US" altLang="zh-CN" sz="3000" dirty="0" smtClean="0"/>
          </a:p>
          <a:p>
            <a:r>
              <a:rPr lang="en-US" altLang="zh-CN" sz="3000" dirty="0" smtClean="0"/>
              <a:t>  </a:t>
            </a:r>
            <a:r>
              <a:rPr lang="zh-CN" altLang="en-US" sz="3000" dirty="0" smtClean="0"/>
              <a:t>（</a:t>
            </a:r>
            <a:r>
              <a:rPr lang="en-US" altLang="zh-CN" sz="3000" dirty="0" smtClean="0"/>
              <a:t>1</a:t>
            </a:r>
            <a:r>
              <a:rPr lang="zh-CN" altLang="en-US" sz="3000" dirty="0" smtClean="0"/>
              <a:t>）内容合法：不能与法律法规相抵触</a:t>
            </a:r>
            <a:endParaRPr lang="en-US" altLang="zh-CN" sz="3000" dirty="0" smtClean="0"/>
          </a:p>
          <a:p>
            <a:r>
              <a:rPr lang="en-US" altLang="zh-CN" sz="3000" dirty="0" smtClean="0"/>
              <a:t>  </a:t>
            </a:r>
            <a:r>
              <a:rPr lang="zh-CN" altLang="en-US" sz="3000" dirty="0" smtClean="0"/>
              <a:t>（</a:t>
            </a:r>
            <a:r>
              <a:rPr lang="en-US" altLang="zh-CN" sz="3000" dirty="0" smtClean="0"/>
              <a:t>2</a:t>
            </a:r>
            <a:r>
              <a:rPr lang="zh-CN" altLang="en-US" sz="3000" dirty="0" smtClean="0"/>
              <a:t>）程序合法：讨论              提出方案和意见</a:t>
            </a:r>
            <a:endParaRPr lang="en-US" altLang="zh-CN" sz="3000" dirty="0" smtClean="0"/>
          </a:p>
          <a:p>
            <a:r>
              <a:rPr lang="en-US" altLang="zh-CN" sz="3000" dirty="0" smtClean="0"/>
              <a:t>         </a:t>
            </a:r>
            <a:r>
              <a:rPr lang="zh-CN" altLang="en-US" sz="3000" dirty="0" smtClean="0"/>
              <a:t>平等协商           确定方案           公示</a:t>
            </a:r>
            <a:endParaRPr lang="en-US" altLang="zh-CN" sz="3000" dirty="0" smtClean="0"/>
          </a:p>
        </p:txBody>
      </p:sp>
      <p:sp>
        <p:nvSpPr>
          <p:cNvPr id="4" name="右箭头 3"/>
          <p:cNvSpPr/>
          <p:nvPr/>
        </p:nvSpPr>
        <p:spPr>
          <a:xfrm>
            <a:off x="4572000" y="3500438"/>
            <a:ext cx="78581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右箭头 4"/>
          <p:cNvSpPr/>
          <p:nvPr/>
        </p:nvSpPr>
        <p:spPr>
          <a:xfrm>
            <a:off x="500034" y="4071942"/>
            <a:ext cx="71438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右箭头 5"/>
          <p:cNvSpPr/>
          <p:nvPr/>
        </p:nvSpPr>
        <p:spPr>
          <a:xfrm>
            <a:off x="5357818" y="4071942"/>
            <a:ext cx="71438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右箭头 6"/>
          <p:cNvSpPr/>
          <p:nvPr/>
        </p:nvSpPr>
        <p:spPr>
          <a:xfrm>
            <a:off x="2928926" y="4071942"/>
            <a:ext cx="71438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85720" y="1600200"/>
            <a:ext cx="8401080" cy="4543444"/>
          </a:xfrm>
        </p:spPr>
        <p:txBody>
          <a:bodyPr/>
          <a:lstStyle/>
          <a:p>
            <a:pPr>
              <a:buNone/>
            </a:pPr>
            <a:r>
              <a:rPr lang="zh-CN" altLang="en-US" dirty="0" smtClean="0"/>
              <a:t>三、适当性的判断依据和方法</a:t>
            </a:r>
            <a:endParaRPr lang="en-US" altLang="zh-CN" dirty="0" smtClean="0"/>
          </a:p>
          <a:p>
            <a:pPr>
              <a:buNone/>
            </a:pPr>
            <a:r>
              <a:rPr lang="en-US" altLang="zh-CN" sz="3000" dirty="0" smtClean="0"/>
              <a:t> 2.</a:t>
            </a:r>
            <a:r>
              <a:rPr lang="zh-CN" altLang="en-US" sz="3000" dirty="0" smtClean="0"/>
              <a:t>合情</a:t>
            </a:r>
            <a:endParaRPr lang="en-US" altLang="zh-CN" sz="3000" dirty="0" smtClean="0"/>
          </a:p>
          <a:p>
            <a:pPr>
              <a:buNone/>
            </a:pPr>
            <a:r>
              <a:rPr lang="zh-CN" altLang="en-US" sz="3000" dirty="0" smtClean="0"/>
              <a:t>遵循公平原则，依据员工的反馈，采用问卷调查法和访谈法，充分考虑劳动者的权益</a:t>
            </a:r>
            <a:endParaRPr lang="en-US" altLang="zh-CN" sz="3000" dirty="0" smtClean="0"/>
          </a:p>
          <a:p>
            <a:pPr>
              <a:buNone/>
            </a:pPr>
            <a:r>
              <a:rPr lang="en-US" altLang="zh-CN" sz="3000" dirty="0" smtClean="0"/>
              <a:t>3.</a:t>
            </a:r>
            <a:r>
              <a:rPr lang="zh-CN" altLang="en-US" sz="3000" dirty="0" smtClean="0"/>
              <a:t>合理</a:t>
            </a:r>
            <a:endParaRPr lang="en-US" altLang="zh-CN" sz="3000" dirty="0" smtClean="0"/>
          </a:p>
          <a:p>
            <a:pPr>
              <a:buNone/>
            </a:pPr>
            <a:r>
              <a:rPr lang="en-US" altLang="zh-CN" sz="3000" dirty="0" smtClean="0"/>
              <a:t> </a:t>
            </a:r>
            <a:r>
              <a:rPr lang="zh-CN" altLang="en-US" sz="3000" dirty="0" smtClean="0"/>
              <a:t>（</a:t>
            </a:r>
            <a:r>
              <a:rPr lang="en-US" altLang="zh-CN" sz="3000" dirty="0" smtClean="0"/>
              <a:t>1</a:t>
            </a:r>
            <a:r>
              <a:rPr lang="zh-CN" altLang="en-US" sz="3000" dirty="0" smtClean="0"/>
              <a:t>）依据：用人单位经济效益</a:t>
            </a:r>
            <a:endParaRPr lang="en-US" altLang="zh-CN" sz="3000" dirty="0" smtClean="0"/>
          </a:p>
          <a:p>
            <a:pPr>
              <a:buNone/>
            </a:pPr>
            <a:r>
              <a:rPr lang="en-US" altLang="zh-CN" sz="3000" dirty="0" smtClean="0"/>
              <a:t> </a:t>
            </a:r>
            <a:r>
              <a:rPr lang="zh-CN" altLang="en-US" sz="3000" dirty="0" smtClean="0"/>
              <a:t>（</a:t>
            </a:r>
            <a:r>
              <a:rPr lang="en-US" altLang="zh-CN" sz="3000" dirty="0" smtClean="0"/>
              <a:t>2</a:t>
            </a:r>
            <a:r>
              <a:rPr lang="zh-CN" altLang="en-US" sz="3000" dirty="0" smtClean="0"/>
              <a:t>）方法：指数法、功效系数法、打分排队法</a:t>
            </a:r>
            <a:endParaRPr lang="en-US" altLang="zh-CN" sz="30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85720" y="1600200"/>
            <a:ext cx="8643998" cy="4829196"/>
          </a:xfrm>
        </p:spPr>
        <p:txBody>
          <a:bodyPr>
            <a:normAutofit lnSpcReduction="10000"/>
          </a:bodyPr>
          <a:lstStyle/>
          <a:p>
            <a:r>
              <a:rPr lang="zh-CN" altLang="en-US" dirty="0" smtClean="0"/>
              <a:t>四、工资标准制度</a:t>
            </a:r>
            <a:endParaRPr lang="en-US" altLang="zh-CN" dirty="0" smtClean="0"/>
          </a:p>
          <a:p>
            <a:r>
              <a:rPr lang="en-US" altLang="zh-CN" dirty="0" smtClean="0"/>
              <a:t> 1.</a:t>
            </a:r>
            <a:r>
              <a:rPr lang="zh-CN" altLang="en-US" dirty="0" smtClean="0"/>
              <a:t>类型：岗位工资制、技能工资制、结构工资制、绩效工资制等</a:t>
            </a:r>
            <a:endParaRPr lang="en-US" altLang="zh-CN" dirty="0" smtClean="0"/>
          </a:p>
          <a:p>
            <a:r>
              <a:rPr lang="en-US" altLang="zh-CN" dirty="0" smtClean="0"/>
              <a:t> 2.</a:t>
            </a:r>
            <a:r>
              <a:rPr lang="zh-CN" altLang="en-US" dirty="0" smtClean="0"/>
              <a:t>设计原则：</a:t>
            </a:r>
            <a:endParaRPr lang="en-US" altLang="zh-CN" dirty="0" smtClean="0"/>
          </a:p>
          <a:p>
            <a:r>
              <a:rPr lang="en-US" altLang="zh-CN" dirty="0" smtClean="0"/>
              <a:t>  </a:t>
            </a:r>
            <a:r>
              <a:rPr lang="zh-CN" altLang="en-US" dirty="0" smtClean="0"/>
              <a:t>（</a:t>
            </a:r>
            <a:r>
              <a:rPr lang="en-US" altLang="zh-CN" dirty="0" smtClean="0"/>
              <a:t>1</a:t>
            </a:r>
            <a:r>
              <a:rPr lang="zh-CN" altLang="en-US" dirty="0" smtClean="0"/>
              <a:t>）按劳取酬</a:t>
            </a:r>
            <a:endParaRPr lang="en-US" altLang="zh-CN" dirty="0" smtClean="0"/>
          </a:p>
          <a:p>
            <a:r>
              <a:rPr lang="en-US" altLang="zh-CN" dirty="0" smtClean="0"/>
              <a:t>  </a:t>
            </a:r>
            <a:r>
              <a:rPr lang="zh-CN" altLang="en-US" dirty="0" smtClean="0"/>
              <a:t>（</a:t>
            </a:r>
            <a:r>
              <a:rPr lang="en-US" altLang="zh-CN" dirty="0" smtClean="0"/>
              <a:t>2</a:t>
            </a:r>
            <a:r>
              <a:rPr lang="zh-CN" altLang="en-US" dirty="0" smtClean="0"/>
              <a:t>）同工同酬</a:t>
            </a:r>
            <a:endParaRPr lang="en-US" altLang="zh-CN" dirty="0" smtClean="0"/>
          </a:p>
          <a:p>
            <a:r>
              <a:rPr lang="en-US" altLang="zh-CN" dirty="0" smtClean="0"/>
              <a:t>  </a:t>
            </a:r>
            <a:r>
              <a:rPr lang="zh-CN" altLang="en-US" dirty="0" smtClean="0"/>
              <a:t>（</a:t>
            </a:r>
            <a:r>
              <a:rPr lang="en-US" altLang="zh-CN" dirty="0" smtClean="0"/>
              <a:t>3</a:t>
            </a:r>
            <a:r>
              <a:rPr lang="zh-CN" altLang="en-US" dirty="0" smtClean="0"/>
              <a:t>）平衡</a:t>
            </a:r>
            <a:endParaRPr lang="en-US" altLang="zh-CN" dirty="0" smtClean="0"/>
          </a:p>
          <a:p>
            <a:r>
              <a:rPr lang="en-US" altLang="zh-CN" dirty="0" smtClean="0"/>
              <a:t>  </a:t>
            </a:r>
            <a:r>
              <a:rPr lang="zh-CN" altLang="en-US" dirty="0" smtClean="0"/>
              <a:t>（</a:t>
            </a:r>
            <a:r>
              <a:rPr lang="en-US" altLang="zh-CN" dirty="0" smtClean="0"/>
              <a:t>4</a:t>
            </a:r>
            <a:r>
              <a:rPr lang="zh-CN" altLang="en-US" dirty="0" smtClean="0"/>
              <a:t>）合法保障：最低工资保障、工资支付规则</a:t>
            </a:r>
            <a:r>
              <a:rPr lang="zh-CN" altLang="en-US" sz="3000" dirty="0" smtClean="0"/>
              <a:t>（货币支付、直接支付、定期支付、优先支付）</a:t>
            </a:r>
            <a:endParaRPr lang="zh-CN" altLang="en-US" sz="30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zh-CN" altLang="en-US" dirty="0" smtClean="0"/>
              <a:t>设计方法</a:t>
            </a:r>
            <a:endParaRPr lang="en-US" altLang="zh-CN" dirty="0" smtClean="0"/>
          </a:p>
          <a:p>
            <a:r>
              <a:rPr lang="en-US" altLang="zh-CN" dirty="0" smtClean="0"/>
              <a:t> </a:t>
            </a:r>
            <a:r>
              <a:rPr lang="zh-CN" altLang="en-US" sz="3000" dirty="0" smtClean="0">
                <a:solidFill>
                  <a:srgbClr val="FF0000"/>
                </a:solidFill>
              </a:rPr>
              <a:t>（</a:t>
            </a:r>
            <a:r>
              <a:rPr lang="en-US" altLang="zh-CN" sz="3000" dirty="0" smtClean="0">
                <a:solidFill>
                  <a:srgbClr val="FF0000"/>
                </a:solidFill>
              </a:rPr>
              <a:t>1</a:t>
            </a:r>
            <a:r>
              <a:rPr lang="zh-CN" altLang="en-US" sz="3000" dirty="0" smtClean="0">
                <a:solidFill>
                  <a:srgbClr val="FF0000"/>
                </a:solidFill>
              </a:rPr>
              <a:t>）工作评价法</a:t>
            </a:r>
            <a:r>
              <a:rPr lang="zh-CN" altLang="en-US" sz="3000" dirty="0" smtClean="0"/>
              <a:t>：经验排序法、因素综合分类法、因素比较法、因素评分法、市场定位法。</a:t>
            </a:r>
            <a:endParaRPr lang="en-US" altLang="zh-CN" sz="3000" dirty="0" smtClean="0"/>
          </a:p>
          <a:p>
            <a:r>
              <a:rPr lang="en-US" altLang="zh-CN" sz="3000" dirty="0" smtClean="0"/>
              <a:t>  </a:t>
            </a:r>
            <a:r>
              <a:rPr lang="zh-CN" altLang="en-US" sz="3000" dirty="0" smtClean="0"/>
              <a:t>（</a:t>
            </a:r>
            <a:r>
              <a:rPr lang="en-US" altLang="zh-CN" sz="3000" dirty="0" smtClean="0">
                <a:solidFill>
                  <a:srgbClr val="FF0000"/>
                </a:solidFill>
              </a:rPr>
              <a:t>2</a:t>
            </a:r>
            <a:r>
              <a:rPr lang="zh-CN" altLang="en-US" sz="3000" dirty="0" smtClean="0">
                <a:solidFill>
                  <a:srgbClr val="FF0000"/>
                </a:solidFill>
              </a:rPr>
              <a:t>）工资结构线的确定方法</a:t>
            </a:r>
            <a:r>
              <a:rPr lang="zh-CN" altLang="en-US" sz="3000" dirty="0" smtClean="0"/>
              <a:t>：为各项工作评价值确定一个对应的工资值。</a:t>
            </a:r>
            <a:endParaRPr lang="en-US" altLang="zh-CN" sz="3000" dirty="0" smtClean="0"/>
          </a:p>
          <a:p>
            <a:r>
              <a:rPr lang="en-US" altLang="zh-CN" sz="3000" dirty="0" smtClean="0"/>
              <a:t>  </a:t>
            </a:r>
            <a:r>
              <a:rPr lang="zh-CN" altLang="en-US" sz="3000" dirty="0" smtClean="0">
                <a:solidFill>
                  <a:srgbClr val="FF0000"/>
                </a:solidFill>
              </a:rPr>
              <a:t>（</a:t>
            </a:r>
            <a:r>
              <a:rPr lang="en-US" altLang="zh-CN" sz="3000" dirty="0" smtClean="0">
                <a:solidFill>
                  <a:srgbClr val="FF0000"/>
                </a:solidFill>
              </a:rPr>
              <a:t>3</a:t>
            </a:r>
            <a:r>
              <a:rPr lang="zh-CN" altLang="en-US" sz="3000" dirty="0" smtClean="0">
                <a:solidFill>
                  <a:srgbClr val="FF0000"/>
                </a:solidFill>
              </a:rPr>
              <a:t>）工资分级法</a:t>
            </a:r>
            <a:r>
              <a:rPr lang="zh-CN" altLang="en-US" sz="3000" dirty="0" smtClean="0"/>
              <a:t>：把工作评价值相近的工作归到同一等级，形成一个工资等级系列，一般在</a:t>
            </a:r>
            <a:r>
              <a:rPr lang="en-US" altLang="zh-CN" sz="3000" dirty="0" smtClean="0"/>
              <a:t>10-15</a:t>
            </a:r>
            <a:r>
              <a:rPr lang="zh-CN" altLang="en-US" sz="3000" dirty="0" smtClean="0"/>
              <a:t>级之间，不能太多，不能太少。</a:t>
            </a:r>
            <a:endParaRPr lang="zh-CN" altLang="en-US" sz="3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4.</a:t>
            </a:r>
            <a:r>
              <a:rPr lang="zh-CN" altLang="en-US" dirty="0" smtClean="0"/>
              <a:t>影响因素</a:t>
            </a:r>
            <a:endParaRPr lang="en-US" altLang="zh-CN" dirty="0" smtClean="0"/>
          </a:p>
          <a:p>
            <a:r>
              <a:rPr lang="en-US" altLang="zh-CN" dirty="0" smtClean="0"/>
              <a:t> </a:t>
            </a:r>
            <a:r>
              <a:rPr lang="zh-CN" altLang="en-US" sz="3000" dirty="0" smtClean="0">
                <a:solidFill>
                  <a:srgbClr val="FF0000"/>
                </a:solidFill>
              </a:rPr>
              <a:t>（</a:t>
            </a:r>
            <a:r>
              <a:rPr lang="en-US" altLang="zh-CN" sz="3000" dirty="0" smtClean="0">
                <a:solidFill>
                  <a:srgbClr val="FF0000"/>
                </a:solidFill>
              </a:rPr>
              <a:t>1</a:t>
            </a:r>
            <a:r>
              <a:rPr lang="zh-CN" altLang="en-US" sz="3000" dirty="0" smtClean="0">
                <a:solidFill>
                  <a:srgbClr val="FF0000"/>
                </a:solidFill>
              </a:rPr>
              <a:t>）外部因素</a:t>
            </a:r>
            <a:r>
              <a:rPr lang="zh-CN" altLang="en-US" sz="3000" dirty="0" smtClean="0"/>
              <a:t>：劳动力市场、法律法规</a:t>
            </a:r>
            <a:endParaRPr lang="en-US" altLang="zh-CN" sz="3000" dirty="0" smtClean="0"/>
          </a:p>
          <a:p>
            <a:r>
              <a:rPr lang="en-US" altLang="zh-CN" sz="3000" dirty="0" smtClean="0"/>
              <a:t>  </a:t>
            </a:r>
            <a:r>
              <a:rPr lang="zh-CN" altLang="en-US" sz="3000" dirty="0" smtClean="0"/>
              <a:t>（</a:t>
            </a:r>
            <a:r>
              <a:rPr lang="en-US" altLang="zh-CN" sz="3000" dirty="0" smtClean="0">
                <a:solidFill>
                  <a:srgbClr val="FF0000"/>
                </a:solidFill>
              </a:rPr>
              <a:t>2</a:t>
            </a:r>
            <a:r>
              <a:rPr lang="zh-CN" altLang="en-US" sz="3000" dirty="0" smtClean="0">
                <a:solidFill>
                  <a:srgbClr val="FF0000"/>
                </a:solidFill>
              </a:rPr>
              <a:t>）内部因素</a:t>
            </a:r>
            <a:r>
              <a:rPr lang="zh-CN" altLang="en-US" sz="3000" dirty="0" smtClean="0"/>
              <a:t>：单位经营情况、企业文化和战略。</a:t>
            </a:r>
            <a:endParaRPr lang="zh-CN" altLang="en-US" sz="3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85720" y="571480"/>
            <a:ext cx="8401080" cy="5572164"/>
          </a:xfrm>
        </p:spPr>
        <p:txBody>
          <a:bodyPr>
            <a:normAutofit fontScale="92500" lnSpcReduction="10000"/>
          </a:bodyPr>
          <a:lstStyle/>
          <a:p>
            <a:r>
              <a:rPr lang="en-US" altLang="zh-CN" dirty="0" smtClean="0"/>
              <a:t>5.</a:t>
            </a:r>
            <a:r>
              <a:rPr lang="zh-CN" altLang="en-US" dirty="0" smtClean="0"/>
              <a:t>修改和完善工资标准应注意的问题</a:t>
            </a:r>
            <a:endParaRPr lang="en-US" altLang="zh-CN" dirty="0" smtClean="0"/>
          </a:p>
          <a:p>
            <a:r>
              <a:rPr lang="en-US" altLang="zh-CN" dirty="0" smtClean="0"/>
              <a:t> </a:t>
            </a:r>
            <a:r>
              <a:rPr lang="zh-CN" altLang="en-US" sz="3000" dirty="0" smtClean="0"/>
              <a:t>（</a:t>
            </a:r>
            <a:r>
              <a:rPr lang="en-US" altLang="zh-CN" sz="3000" dirty="0" smtClean="0"/>
              <a:t>1</a:t>
            </a:r>
            <a:r>
              <a:rPr lang="zh-CN" altLang="en-US" sz="3000" dirty="0" smtClean="0"/>
              <a:t>）用人单位应进行完善薪酬标准的必要性和可行性评估，判断现有薪酬标准是否符合法律，是否维护了公平目标，是否提高了组织效率。</a:t>
            </a:r>
            <a:endParaRPr lang="en-US" altLang="zh-CN" sz="3000" dirty="0" smtClean="0"/>
          </a:p>
          <a:p>
            <a:r>
              <a:rPr lang="en-US" altLang="zh-CN" sz="3000" dirty="0" smtClean="0"/>
              <a:t> </a:t>
            </a:r>
            <a:r>
              <a:rPr lang="zh-CN" altLang="en-US" sz="3000" dirty="0" smtClean="0"/>
              <a:t>（</a:t>
            </a:r>
            <a:r>
              <a:rPr lang="en-US" altLang="zh-CN" sz="3000" dirty="0" smtClean="0"/>
              <a:t>2</a:t>
            </a:r>
            <a:r>
              <a:rPr lang="zh-CN" altLang="en-US" sz="3000" dirty="0" smtClean="0"/>
              <a:t>）对完善工资标准的调整方案必须遵循按劳取酬原则、同工同酬原则、平衡原则和合法保障原则。</a:t>
            </a:r>
            <a:endParaRPr lang="en-US" altLang="zh-CN" sz="3000" dirty="0" smtClean="0"/>
          </a:p>
          <a:p>
            <a:r>
              <a:rPr lang="en-US" altLang="zh-CN" sz="3000" dirty="0" smtClean="0"/>
              <a:t>  </a:t>
            </a:r>
            <a:r>
              <a:rPr lang="zh-CN" altLang="en-US" sz="3000" dirty="0" smtClean="0"/>
              <a:t>（</a:t>
            </a:r>
            <a:r>
              <a:rPr lang="en-US" altLang="zh-CN" sz="3000" dirty="0" smtClean="0"/>
              <a:t>3</a:t>
            </a:r>
            <a:r>
              <a:rPr lang="zh-CN" altLang="en-US" sz="3000" dirty="0" smtClean="0"/>
              <a:t>）完善工资标准，必须考虑外部因素和内部因素。</a:t>
            </a:r>
            <a:endParaRPr lang="en-US" altLang="zh-CN" sz="3000" dirty="0" smtClean="0"/>
          </a:p>
          <a:p>
            <a:r>
              <a:rPr lang="en-US" altLang="zh-CN" sz="3000" dirty="0" smtClean="0"/>
              <a:t>  </a:t>
            </a:r>
            <a:r>
              <a:rPr lang="zh-CN" altLang="en-US" sz="3000" dirty="0" smtClean="0"/>
              <a:t>（</a:t>
            </a:r>
            <a:r>
              <a:rPr lang="en-US" altLang="zh-CN" sz="3000" dirty="0" smtClean="0"/>
              <a:t>4</a:t>
            </a:r>
            <a:r>
              <a:rPr lang="zh-CN" altLang="en-US" sz="3000" dirty="0" smtClean="0"/>
              <a:t>）完善工资标准，要充分保障员工接受度，要将调整后的方案征求员工意见。</a:t>
            </a:r>
            <a:endParaRPr lang="en-US" altLang="zh-CN" sz="3000" dirty="0" smtClean="0"/>
          </a:p>
          <a:p>
            <a:r>
              <a:rPr lang="en-US" altLang="zh-CN" sz="3000" dirty="0" smtClean="0"/>
              <a:t>   </a:t>
            </a:r>
            <a:r>
              <a:rPr lang="zh-CN" altLang="en-US" sz="3000" dirty="0" smtClean="0"/>
              <a:t>（</a:t>
            </a:r>
            <a:r>
              <a:rPr lang="en-US" altLang="zh-CN" sz="3000" dirty="0" smtClean="0"/>
              <a:t>5</a:t>
            </a:r>
            <a:r>
              <a:rPr lang="zh-CN" altLang="en-US" sz="3000" dirty="0" smtClean="0"/>
              <a:t>）完善工资标准，要确保该标准符合单位发展战略的要求（是否配合了单位的发展战略、是否具有外部竞争力、是否具有内部公平性、是否节约成本、是否有效率）</a:t>
            </a:r>
            <a:endParaRPr lang="zh-CN" altLang="en-US" sz="3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57158" y="1600200"/>
            <a:ext cx="8329642" cy="4829196"/>
          </a:xfrm>
        </p:spPr>
        <p:txBody>
          <a:bodyPr>
            <a:normAutofit/>
          </a:bodyPr>
          <a:lstStyle/>
          <a:p>
            <a:pPr>
              <a:buNone/>
            </a:pPr>
            <a:r>
              <a:rPr lang="zh-CN" altLang="en-US" dirty="0" smtClean="0">
                <a:latin typeface="宋体" pitchFamily="2" charset="-122"/>
                <a:ea typeface="宋体" pitchFamily="2" charset="-122"/>
              </a:rPr>
              <a:t>（</a:t>
            </a:r>
            <a:r>
              <a:rPr lang="en-US" altLang="zh-CN" dirty="0" smtClean="0">
                <a:latin typeface="宋体" pitchFamily="2" charset="-122"/>
                <a:ea typeface="宋体" pitchFamily="2" charset="-122"/>
              </a:rPr>
              <a:t>2</a:t>
            </a:r>
            <a:r>
              <a:rPr lang="zh-CN" altLang="en-US" dirty="0" smtClean="0">
                <a:latin typeface="宋体" pitchFamily="2" charset="-122"/>
                <a:ea typeface="宋体" pitchFamily="2" charset="-122"/>
              </a:rPr>
              <a:t>）技能：</a:t>
            </a:r>
            <a:r>
              <a:rPr lang="en-US" altLang="zh-CN" dirty="0" smtClean="0">
                <a:latin typeface="宋体" pitchFamily="2" charset="-122"/>
                <a:ea typeface="宋体" pitchFamily="2" charset="-122"/>
              </a:rPr>
              <a:t>2+3</a:t>
            </a:r>
            <a:r>
              <a:rPr lang="zh-CN" altLang="en-US" dirty="0" smtClean="0">
                <a:latin typeface="宋体" pitchFamily="2" charset="-122"/>
                <a:ea typeface="宋体" pitchFamily="2" charset="-122"/>
              </a:rPr>
              <a:t>，即</a:t>
            </a:r>
            <a:r>
              <a:rPr lang="en-US" altLang="zh-CN" dirty="0" smtClean="0">
                <a:latin typeface="宋体" pitchFamily="2" charset="-122"/>
                <a:ea typeface="宋体" pitchFamily="2" charset="-122"/>
              </a:rPr>
              <a:t>2</a:t>
            </a:r>
            <a:r>
              <a:rPr lang="zh-CN" altLang="en-US" dirty="0" smtClean="0">
                <a:latin typeface="宋体" pitchFamily="2" charset="-122"/>
                <a:ea typeface="宋体" pitchFamily="2" charset="-122"/>
              </a:rPr>
              <a:t>个简答题，</a:t>
            </a:r>
            <a:r>
              <a:rPr lang="en-US" altLang="zh-CN" dirty="0" smtClean="0">
                <a:latin typeface="宋体" pitchFamily="2" charset="-122"/>
                <a:ea typeface="宋体" pitchFamily="2" charset="-122"/>
              </a:rPr>
              <a:t>3</a:t>
            </a:r>
            <a:r>
              <a:rPr lang="zh-CN" altLang="en-US" dirty="0" smtClean="0">
                <a:latin typeface="宋体" pitchFamily="2" charset="-122"/>
                <a:ea typeface="宋体" pitchFamily="2" charset="-122"/>
              </a:rPr>
              <a:t>个综合题。</a:t>
            </a:r>
            <a:endParaRPr lang="en-US" altLang="zh-CN" dirty="0" smtClean="0">
              <a:latin typeface="宋体" pitchFamily="2" charset="-122"/>
              <a:ea typeface="宋体" pitchFamily="2" charset="-122"/>
            </a:endParaRPr>
          </a:p>
          <a:p>
            <a:pPr marL="514350" indent="-514350">
              <a:buNone/>
            </a:pPr>
            <a:r>
              <a:rPr lang="en-US" altLang="zh-CN" sz="3000" dirty="0" smtClean="0">
                <a:latin typeface="宋体" pitchFamily="2" charset="-122"/>
                <a:ea typeface="宋体" pitchFamily="2" charset="-122"/>
              </a:rPr>
              <a:t>  ① </a:t>
            </a:r>
            <a:r>
              <a:rPr lang="zh-CN" altLang="en-US" sz="3000" dirty="0" smtClean="0">
                <a:latin typeface="宋体" pitchFamily="2" charset="-122"/>
                <a:ea typeface="宋体" pitchFamily="2" charset="-122"/>
              </a:rPr>
              <a:t>简答题：一定要回答出要点，然后用自己的语言对这些要点进行润色。</a:t>
            </a:r>
            <a:endParaRPr lang="en-US" altLang="zh-CN" sz="3000" dirty="0" smtClean="0">
              <a:latin typeface="宋体" pitchFamily="2" charset="-122"/>
              <a:ea typeface="宋体" pitchFamily="2" charset="-122"/>
            </a:endParaRPr>
          </a:p>
          <a:p>
            <a:pPr marL="514350" indent="-514350">
              <a:buNone/>
            </a:pPr>
            <a:r>
              <a:rPr lang="en-US" altLang="zh-CN" sz="2800" dirty="0" smtClean="0">
                <a:latin typeface="宋体" pitchFamily="2" charset="-122"/>
                <a:ea typeface="宋体" pitchFamily="2" charset="-122"/>
              </a:rPr>
              <a:t>  </a:t>
            </a:r>
            <a:r>
              <a:rPr lang="zh-CN" altLang="en-US" sz="2800" dirty="0" smtClean="0">
                <a:latin typeface="宋体" pitchFamily="2" charset="-122"/>
                <a:ea typeface="宋体" pitchFamily="2" charset="-122"/>
              </a:rPr>
              <a:t>如：职工代表大会的工作制度包含哪些内容？</a:t>
            </a:r>
            <a:endParaRPr lang="en-US" altLang="zh-CN" sz="2800" dirty="0" smtClean="0">
              <a:latin typeface="宋体" pitchFamily="2" charset="-122"/>
              <a:ea typeface="宋体" pitchFamily="2" charset="-122"/>
            </a:endParaRPr>
          </a:p>
          <a:p>
            <a:pPr marL="514350" indent="-73025">
              <a:buFont typeface="+mj-lt"/>
              <a:buAutoNum type="alphaLcParenR"/>
            </a:pPr>
            <a:r>
              <a:rPr lang="en-US" altLang="zh-CN" sz="2800" dirty="0" smtClean="0">
                <a:latin typeface="宋体" pitchFamily="2" charset="-122"/>
                <a:ea typeface="宋体" pitchFamily="2" charset="-122"/>
              </a:rPr>
              <a:t> </a:t>
            </a:r>
            <a:r>
              <a:rPr lang="zh-CN" altLang="en-US" sz="2800" dirty="0" smtClean="0">
                <a:latin typeface="宋体" pitchFamily="2" charset="-122"/>
                <a:ea typeface="宋体" pitchFamily="2" charset="-122"/>
              </a:rPr>
              <a:t>职代会的会议制度</a:t>
            </a:r>
            <a:endParaRPr lang="en-US" altLang="zh-CN" sz="2800" dirty="0" smtClean="0">
              <a:latin typeface="宋体" pitchFamily="2" charset="-122"/>
              <a:ea typeface="宋体" pitchFamily="2" charset="-122"/>
            </a:endParaRPr>
          </a:p>
          <a:p>
            <a:pPr marL="514350" indent="-73025">
              <a:buFont typeface="+mj-lt"/>
              <a:buAutoNum type="alphaLcParenR"/>
            </a:pPr>
            <a:r>
              <a:rPr lang="en-US" altLang="zh-CN" sz="2800" dirty="0" smtClean="0">
                <a:latin typeface="宋体" pitchFamily="2" charset="-122"/>
                <a:ea typeface="宋体" pitchFamily="2" charset="-122"/>
              </a:rPr>
              <a:t> </a:t>
            </a:r>
            <a:r>
              <a:rPr lang="zh-CN" altLang="en-US" sz="2800" dirty="0" smtClean="0">
                <a:latin typeface="宋体" pitchFamily="2" charset="-122"/>
                <a:ea typeface="宋体" pitchFamily="2" charset="-122"/>
              </a:rPr>
              <a:t>职代会专门小组工作制度</a:t>
            </a:r>
            <a:endParaRPr lang="en-US" altLang="zh-CN" sz="2800" dirty="0" smtClean="0">
              <a:latin typeface="宋体" pitchFamily="2" charset="-122"/>
              <a:ea typeface="宋体" pitchFamily="2" charset="-122"/>
            </a:endParaRPr>
          </a:p>
          <a:p>
            <a:pPr marL="514350" indent="-73025">
              <a:buFont typeface="+mj-lt"/>
              <a:buAutoNum type="alphaLcParenR"/>
            </a:pPr>
            <a:r>
              <a:rPr lang="en-US" altLang="zh-CN" sz="2800" dirty="0" smtClean="0">
                <a:latin typeface="宋体" pitchFamily="2" charset="-122"/>
                <a:ea typeface="宋体" pitchFamily="2" charset="-122"/>
              </a:rPr>
              <a:t> </a:t>
            </a:r>
            <a:r>
              <a:rPr lang="zh-CN" altLang="en-US" sz="2800" dirty="0" smtClean="0">
                <a:latin typeface="宋体" pitchFamily="2" charset="-122"/>
                <a:ea typeface="宋体" pitchFamily="2" charset="-122"/>
              </a:rPr>
              <a:t>职代会组长和专门小组负责人联席会议</a:t>
            </a:r>
            <a:endParaRPr lang="en-US" altLang="zh-CN" sz="2800" dirty="0" smtClean="0">
              <a:latin typeface="宋体" pitchFamily="2" charset="-122"/>
              <a:ea typeface="宋体" pitchFamily="2" charset="-122"/>
            </a:endParaRPr>
          </a:p>
          <a:p>
            <a:pPr marL="514350" indent="-73025">
              <a:buFont typeface="+mj-lt"/>
              <a:buAutoNum type="alphaLcParenR"/>
            </a:pPr>
            <a:r>
              <a:rPr lang="en-US" altLang="zh-CN" sz="2800" dirty="0" smtClean="0">
                <a:latin typeface="宋体" pitchFamily="2" charset="-122"/>
                <a:ea typeface="宋体" pitchFamily="2" charset="-122"/>
              </a:rPr>
              <a:t> </a:t>
            </a:r>
            <a:r>
              <a:rPr lang="zh-CN" altLang="en-US" sz="2800" dirty="0" smtClean="0">
                <a:latin typeface="宋体" pitchFamily="2" charset="-122"/>
                <a:ea typeface="宋体" pitchFamily="2" charset="-122"/>
              </a:rPr>
              <a:t>职工代表活动制度</a:t>
            </a:r>
            <a:endParaRPr lang="en-US" altLang="zh-CN" sz="2800" dirty="0" smtClean="0">
              <a:latin typeface="宋体" pitchFamily="2" charset="-122"/>
              <a:ea typeface="宋体" pitchFamily="2" charset="-122"/>
            </a:endParaRPr>
          </a:p>
          <a:p>
            <a:pPr marL="514350" indent="-73025">
              <a:buFont typeface="+mj-lt"/>
              <a:buAutoNum type="alphaLcParenR"/>
            </a:pPr>
            <a:r>
              <a:rPr lang="en-US" altLang="zh-CN" sz="2800" dirty="0" smtClean="0">
                <a:latin typeface="宋体" pitchFamily="2" charset="-122"/>
                <a:ea typeface="宋体" pitchFamily="2" charset="-122"/>
              </a:rPr>
              <a:t> </a:t>
            </a:r>
            <a:r>
              <a:rPr lang="zh-CN" altLang="en-US" sz="2800" dirty="0" smtClean="0">
                <a:latin typeface="宋体" pitchFamily="2" charset="-122"/>
                <a:ea typeface="宋体" pitchFamily="2" charset="-122"/>
              </a:rPr>
              <a:t>民主管理考评制度</a:t>
            </a:r>
            <a:r>
              <a:rPr lang="en-US" altLang="zh-CN" sz="2800" dirty="0" smtClean="0">
                <a:latin typeface="宋体" pitchFamily="2" charset="-122"/>
                <a:ea typeface="宋体" pitchFamily="2" charset="-122"/>
              </a:rPr>
              <a:t>    </a:t>
            </a:r>
            <a:endParaRPr lang="zh-CN" altLang="en-US" sz="2800" dirty="0">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第二章  劳动合同管理</a:t>
            </a:r>
            <a:endParaRPr lang="zh-CN" altLang="en-US" dirty="0"/>
          </a:p>
        </p:txBody>
      </p:sp>
      <p:sp>
        <p:nvSpPr>
          <p:cNvPr id="3" name="副标题 2"/>
          <p:cNvSpPr>
            <a:spLocks noGrp="1"/>
          </p:cNvSpPr>
          <p:nvPr>
            <p:ph type="subTitle" idx="1"/>
          </p:nvPr>
        </p:nvSpPr>
        <p:spPr/>
        <p:txBody>
          <a:bodyPr/>
          <a:lstStyle/>
          <a:p>
            <a:r>
              <a:rPr lang="zh-CN" altLang="en-US" dirty="0" smtClean="0"/>
              <a:t>           </a:t>
            </a:r>
            <a:r>
              <a:rPr lang="zh-CN" altLang="en-US" sz="3600" dirty="0" smtClean="0">
                <a:solidFill>
                  <a:schemeClr val="tx1"/>
                </a:solidFill>
              </a:rPr>
              <a:t>第一节 劳动合同订立</a:t>
            </a:r>
            <a:endParaRPr lang="zh-CN" altLang="en-US" sz="3600" dirty="0">
              <a:solidFill>
                <a:schemeClr val="tx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1"/>
          <p:cNvSpPr>
            <a:spLocks noGrp="1"/>
          </p:cNvSpPr>
          <p:nvPr>
            <p:ph type="title"/>
          </p:nvPr>
        </p:nvSpPr>
        <p:spPr>
          <a:xfrm>
            <a:off x="414338" y="500063"/>
            <a:ext cx="8229600" cy="1143000"/>
          </a:xfrm>
        </p:spPr>
        <p:txBody>
          <a:bodyPr/>
          <a:lstStyle/>
          <a:p>
            <a:pPr algn="l" eaLnBrk="1" hangingPunct="1"/>
            <a:r>
              <a:rPr lang="zh-CN" altLang="en-US" dirty="0" smtClean="0"/>
              <a:t>一、劳动合同的特征</a:t>
            </a:r>
          </a:p>
        </p:txBody>
      </p:sp>
      <p:sp>
        <p:nvSpPr>
          <p:cNvPr id="3" name="内容占位符 2"/>
          <p:cNvSpPr>
            <a:spLocks noGrp="1"/>
          </p:cNvSpPr>
          <p:nvPr>
            <p:ph idx="1"/>
          </p:nvPr>
        </p:nvSpPr>
        <p:spPr>
          <a:xfrm>
            <a:off x="285750" y="1785938"/>
            <a:ext cx="8429625" cy="5000625"/>
          </a:xfrm>
        </p:spPr>
        <p:txBody>
          <a:bodyPr rtlCol="0">
            <a:normAutofit/>
          </a:bodyPr>
          <a:lstStyle/>
          <a:p>
            <a:pPr eaLnBrk="1" fontAlgn="auto" hangingPunct="1">
              <a:lnSpc>
                <a:spcPct val="110000"/>
              </a:lnSpc>
              <a:spcAft>
                <a:spcPts val="0"/>
              </a:spcAft>
              <a:buFont typeface="Arial" pitchFamily="34" charset="0"/>
              <a:buNone/>
              <a:defRPr/>
            </a:pPr>
            <a:r>
              <a:rPr lang="en-US" altLang="zh-CN" dirty="0" smtClean="0"/>
              <a:t> 1.</a:t>
            </a:r>
            <a:r>
              <a:rPr lang="zh-CN" altLang="en-US" dirty="0" smtClean="0"/>
              <a:t>订立主体的特殊性。一方是劳动者，一方是用人单位。</a:t>
            </a:r>
            <a:endParaRPr lang="en-US" altLang="zh-CN" u="dbl" dirty="0" smtClean="0"/>
          </a:p>
          <a:p>
            <a:pPr eaLnBrk="1" fontAlgn="auto" hangingPunct="1">
              <a:lnSpc>
                <a:spcPct val="110000"/>
              </a:lnSpc>
              <a:spcAft>
                <a:spcPts val="0"/>
              </a:spcAft>
              <a:buFont typeface="Arial" pitchFamily="34" charset="0"/>
              <a:buNone/>
              <a:defRPr/>
            </a:pPr>
            <a:r>
              <a:rPr lang="en-US" altLang="zh-CN" dirty="0" smtClean="0"/>
              <a:t> 2.</a:t>
            </a:r>
            <a:r>
              <a:rPr lang="zh-CN" altLang="en-US" dirty="0" smtClean="0"/>
              <a:t> 合同双方在地位上具有从属性。双方是支配与被支配、管理与服从的关系。</a:t>
            </a:r>
            <a:endParaRPr lang="en-US" altLang="zh-CN" dirty="0" smtClean="0"/>
          </a:p>
          <a:p>
            <a:pPr eaLnBrk="1" fontAlgn="auto" hangingPunct="1">
              <a:lnSpc>
                <a:spcPct val="110000"/>
              </a:lnSpc>
              <a:spcAft>
                <a:spcPts val="0"/>
              </a:spcAft>
              <a:buFont typeface="Arial" pitchFamily="34" charset="0"/>
              <a:buNone/>
              <a:defRPr/>
            </a:pPr>
            <a:r>
              <a:rPr lang="en-US" altLang="zh-CN" dirty="0" smtClean="0"/>
              <a:t> 3.</a:t>
            </a:r>
            <a:r>
              <a:rPr lang="zh-CN" altLang="en-US" dirty="0" smtClean="0"/>
              <a:t>劳动合同的内容具有更强的法定性。</a:t>
            </a:r>
            <a:endParaRPr lang="en-US" altLang="zh-CN" dirty="0" smtClean="0"/>
          </a:p>
          <a:p>
            <a:pPr eaLnBrk="1" fontAlgn="auto" hangingPunct="1">
              <a:lnSpc>
                <a:spcPct val="110000"/>
              </a:lnSpc>
              <a:spcAft>
                <a:spcPts val="0"/>
              </a:spcAft>
              <a:buFont typeface="Arial" pitchFamily="34" charset="0"/>
              <a:buNone/>
              <a:defRPr/>
            </a:pPr>
            <a:r>
              <a:rPr lang="en-US" altLang="zh-CN" dirty="0" smtClean="0"/>
              <a:t> 4.</a:t>
            </a:r>
            <a:r>
              <a:rPr lang="zh-CN" altLang="en-US" dirty="0" smtClean="0"/>
              <a:t>在时间上具有继续性。劳动合同一般持续时间较长，续订也比较常见</a:t>
            </a:r>
            <a:endParaRPr lang="en-US" altLang="zh-CN" dirty="0" smtClean="0"/>
          </a:p>
          <a:p>
            <a:pPr eaLnBrk="1" fontAlgn="auto" hangingPunct="1">
              <a:lnSpc>
                <a:spcPct val="110000"/>
              </a:lnSpc>
              <a:spcAft>
                <a:spcPts val="0"/>
              </a:spcAft>
              <a:buFont typeface="Arial" pitchFamily="34" charset="0"/>
              <a:buNone/>
              <a:defRPr/>
            </a:pPr>
            <a:r>
              <a:rPr lang="en-US" altLang="zh-CN" dirty="0" smtClean="0"/>
              <a:t> 5.</a:t>
            </a:r>
            <a:r>
              <a:rPr lang="zh-CN" altLang="en-US" dirty="0" smtClean="0"/>
              <a:t>具有简洁和灵活性</a:t>
            </a:r>
            <a:endParaRPr lang="zh-CN" altLang="en-US" dirty="0"/>
          </a:p>
        </p:txBody>
      </p:sp>
      <p:sp>
        <p:nvSpPr>
          <p:cNvPr id="4" name="灯片编号占位符 3"/>
          <p:cNvSpPr>
            <a:spLocks noGrp="1"/>
          </p:cNvSpPr>
          <p:nvPr>
            <p:ph type="sldNum" sz="quarter" idx="11"/>
          </p:nvPr>
        </p:nvSpPr>
        <p:spPr/>
        <p:txBody>
          <a:bodyPr/>
          <a:lstStyle/>
          <a:p>
            <a:pPr>
              <a:defRPr/>
            </a:pPr>
            <a:fld id="{F373C45E-EA8C-4D34-AE53-9557DF39B1F6}" type="slidenum">
              <a:rPr lang="zh-CN" altLang="en-US"/>
              <a:pPr>
                <a:defRPr/>
              </a:pPr>
              <a:t>41</a:t>
            </a:fld>
            <a:endParaRPr lang="zh-CN" altLang="en-US"/>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图片 3" descr="11053221_115419658148_2.jpg"/>
          <p:cNvPicPr>
            <a:picLocks noChangeAspect="1"/>
          </p:cNvPicPr>
          <p:nvPr/>
        </p:nvPicPr>
        <p:blipFill>
          <a:blip r:embed="rId2" cstate="print"/>
          <a:srcRect/>
          <a:stretch>
            <a:fillRect/>
          </a:stretch>
        </p:blipFill>
        <p:spPr bwMode="auto">
          <a:xfrm>
            <a:off x="4071934" y="4929187"/>
            <a:ext cx="3714776" cy="1543061"/>
          </a:xfrm>
          <a:prstGeom prst="rect">
            <a:avLst/>
          </a:prstGeom>
          <a:ln>
            <a:noFill/>
          </a:ln>
          <a:effectLst>
            <a:softEdge rad="112500"/>
          </a:effectLst>
        </p:spPr>
      </p:pic>
      <p:sp>
        <p:nvSpPr>
          <p:cNvPr id="19459" name="标题 1"/>
          <p:cNvSpPr>
            <a:spLocks noGrp="1"/>
          </p:cNvSpPr>
          <p:nvPr>
            <p:ph type="title"/>
          </p:nvPr>
        </p:nvSpPr>
        <p:spPr>
          <a:xfrm>
            <a:off x="414338" y="500063"/>
            <a:ext cx="8229600" cy="1143000"/>
          </a:xfrm>
        </p:spPr>
        <p:txBody>
          <a:bodyPr/>
          <a:lstStyle/>
          <a:p>
            <a:pPr eaLnBrk="1" hangingPunct="1"/>
            <a:r>
              <a:rPr lang="zh-CN" altLang="en-US" smtClean="0"/>
              <a:t>二、劳动合同的订立</a:t>
            </a:r>
          </a:p>
        </p:txBody>
      </p:sp>
      <p:sp>
        <p:nvSpPr>
          <p:cNvPr id="19460" name="内容占位符 2"/>
          <p:cNvSpPr>
            <a:spLocks noGrp="1"/>
          </p:cNvSpPr>
          <p:nvPr>
            <p:ph idx="1"/>
          </p:nvPr>
        </p:nvSpPr>
        <p:spPr>
          <a:xfrm>
            <a:off x="0" y="1714500"/>
            <a:ext cx="8229600" cy="4525963"/>
          </a:xfrm>
        </p:spPr>
        <p:txBody>
          <a:bodyPr/>
          <a:lstStyle/>
          <a:p>
            <a:pPr eaLnBrk="1" hangingPunct="1"/>
            <a:r>
              <a:rPr lang="en-US" altLang="zh-CN" smtClean="0">
                <a:ea typeface="华文楷体" pitchFamily="2" charset="-122"/>
              </a:rPr>
              <a:t>   </a:t>
            </a:r>
            <a:r>
              <a:rPr lang="zh-CN" altLang="en-US" smtClean="0"/>
              <a:t>（一）订立原则（★）（多选）</a:t>
            </a:r>
            <a:endParaRPr lang="en-US" altLang="zh-CN" smtClean="0"/>
          </a:p>
          <a:p>
            <a:pPr eaLnBrk="1" hangingPunct="1"/>
            <a:r>
              <a:rPr lang="en-US" altLang="zh-CN" smtClean="0"/>
              <a:t>      1.</a:t>
            </a:r>
            <a:r>
              <a:rPr lang="zh-CN" altLang="en-US" smtClean="0"/>
              <a:t>合法原则</a:t>
            </a:r>
            <a:r>
              <a:rPr lang="en-US" smtClean="0">
                <a:ea typeface="华文楷体" pitchFamily="2" charset="-122"/>
              </a:rPr>
              <a:t/>
            </a:r>
            <a:br>
              <a:rPr lang="en-US" smtClean="0">
                <a:ea typeface="华文楷体" pitchFamily="2" charset="-122"/>
              </a:rPr>
            </a:br>
            <a:r>
              <a:rPr lang="zh-CN" altLang="en-US" smtClean="0"/>
              <a:t>　</a:t>
            </a:r>
            <a:r>
              <a:rPr lang="en-US" altLang="zh-CN" smtClean="0"/>
              <a:t>2.</a:t>
            </a:r>
            <a:r>
              <a:rPr lang="zh-CN" altLang="en-US" smtClean="0"/>
              <a:t>公平原则</a:t>
            </a:r>
            <a:r>
              <a:rPr lang="en-US" smtClean="0">
                <a:ea typeface="华文楷体" pitchFamily="2" charset="-122"/>
              </a:rPr>
              <a:t/>
            </a:r>
            <a:br>
              <a:rPr lang="en-US" smtClean="0">
                <a:ea typeface="华文楷体" pitchFamily="2" charset="-122"/>
              </a:rPr>
            </a:br>
            <a:r>
              <a:rPr lang="zh-CN" altLang="en-US" smtClean="0"/>
              <a:t>　</a:t>
            </a:r>
            <a:r>
              <a:rPr lang="en-US" altLang="zh-CN" smtClean="0"/>
              <a:t>3.</a:t>
            </a:r>
            <a:r>
              <a:rPr lang="zh-CN" altLang="en-US" smtClean="0"/>
              <a:t>平等自愿原则</a:t>
            </a:r>
            <a:r>
              <a:rPr lang="en-US" smtClean="0">
                <a:ea typeface="华文楷体" pitchFamily="2" charset="-122"/>
              </a:rPr>
              <a:t/>
            </a:r>
            <a:br>
              <a:rPr lang="en-US" smtClean="0">
                <a:ea typeface="华文楷体" pitchFamily="2" charset="-122"/>
              </a:rPr>
            </a:br>
            <a:r>
              <a:rPr lang="zh-CN" altLang="en-US" smtClean="0"/>
              <a:t>　</a:t>
            </a:r>
            <a:r>
              <a:rPr lang="en-US" altLang="zh-CN" smtClean="0"/>
              <a:t>4.</a:t>
            </a:r>
            <a:r>
              <a:rPr lang="zh-CN" altLang="en-US" smtClean="0"/>
              <a:t>协商一致原则</a:t>
            </a:r>
            <a:r>
              <a:rPr lang="en-US" smtClean="0">
                <a:ea typeface="华文楷体" pitchFamily="2" charset="-122"/>
              </a:rPr>
              <a:t/>
            </a:r>
            <a:br>
              <a:rPr lang="en-US" smtClean="0">
                <a:ea typeface="华文楷体" pitchFamily="2" charset="-122"/>
              </a:rPr>
            </a:br>
            <a:r>
              <a:rPr lang="zh-CN" altLang="en-US" smtClean="0"/>
              <a:t>　</a:t>
            </a:r>
            <a:r>
              <a:rPr lang="en-US" altLang="zh-CN" smtClean="0"/>
              <a:t>5.</a:t>
            </a:r>
            <a:r>
              <a:rPr lang="zh-CN" altLang="en-US" smtClean="0"/>
              <a:t>诚实信用原则（双方均不得有欺诈行为）</a:t>
            </a:r>
          </a:p>
          <a:p>
            <a:pPr eaLnBrk="1" hangingPunct="1"/>
            <a:endParaRPr lang="zh-CN" altLang="en-US" smtClean="0"/>
          </a:p>
        </p:txBody>
      </p:sp>
      <p:sp>
        <p:nvSpPr>
          <p:cNvPr id="5" name="灯片编号占位符 4"/>
          <p:cNvSpPr>
            <a:spLocks noGrp="1"/>
          </p:cNvSpPr>
          <p:nvPr>
            <p:ph type="sldNum" sz="quarter" idx="11"/>
          </p:nvPr>
        </p:nvSpPr>
        <p:spPr/>
        <p:txBody>
          <a:bodyPr/>
          <a:lstStyle/>
          <a:p>
            <a:pPr>
              <a:defRPr/>
            </a:pPr>
            <a:fld id="{C7AF4D67-FB42-46E6-BF76-4475726D0FBC}" type="slidenum">
              <a:rPr lang="zh-CN" altLang="en-US"/>
              <a:pPr>
                <a:defRPr/>
              </a:pPr>
              <a:t>42</a:t>
            </a:fld>
            <a:endParaRPr lang="zh-CN" altLang="en-US"/>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图片 3" descr="图片1.jpg"/>
          <p:cNvPicPr>
            <a:picLocks noChangeAspect="1"/>
          </p:cNvPicPr>
          <p:nvPr/>
        </p:nvPicPr>
        <p:blipFill>
          <a:blip r:embed="rId2" cstate="print"/>
          <a:srcRect/>
          <a:stretch>
            <a:fillRect/>
          </a:stretch>
        </p:blipFill>
        <p:spPr bwMode="auto">
          <a:xfrm>
            <a:off x="5786438" y="4714875"/>
            <a:ext cx="2238375" cy="1571625"/>
          </a:xfrm>
          <a:prstGeom prst="rect">
            <a:avLst/>
          </a:prstGeom>
          <a:noFill/>
          <a:ln w="9525">
            <a:noFill/>
            <a:miter lim="800000"/>
            <a:headEnd/>
            <a:tailEnd/>
          </a:ln>
        </p:spPr>
      </p:pic>
      <p:sp>
        <p:nvSpPr>
          <p:cNvPr id="20483" name="内容占位符 2"/>
          <p:cNvSpPr>
            <a:spLocks noGrp="1"/>
          </p:cNvSpPr>
          <p:nvPr>
            <p:ph idx="1"/>
          </p:nvPr>
        </p:nvSpPr>
        <p:spPr>
          <a:xfrm>
            <a:off x="414338" y="1760538"/>
            <a:ext cx="8229600" cy="4525962"/>
          </a:xfrm>
        </p:spPr>
        <p:txBody>
          <a:bodyPr/>
          <a:lstStyle/>
          <a:p>
            <a:pPr eaLnBrk="1" hangingPunct="1"/>
            <a:r>
              <a:rPr lang="zh-CN" altLang="en-US" dirty="0" smtClean="0"/>
              <a:t>（二）订立主体（★ ★ ）</a:t>
            </a:r>
            <a:endParaRPr lang="en-US" altLang="zh-CN" dirty="0" smtClean="0"/>
          </a:p>
          <a:p>
            <a:pPr eaLnBrk="1" hangingPunct="1"/>
            <a:r>
              <a:rPr lang="zh-CN" altLang="en-US" b="1" dirty="0" smtClean="0">
                <a:solidFill>
                  <a:srgbClr val="7030A0"/>
                </a:solidFill>
              </a:rPr>
              <a:t>   第</a:t>
            </a:r>
            <a:r>
              <a:rPr lang="en-US" altLang="zh-CN" b="1" dirty="0" smtClean="0">
                <a:solidFill>
                  <a:srgbClr val="7030A0"/>
                </a:solidFill>
              </a:rPr>
              <a:t>1</a:t>
            </a:r>
            <a:r>
              <a:rPr lang="zh-CN" altLang="en-US" b="1" dirty="0" smtClean="0">
                <a:solidFill>
                  <a:srgbClr val="7030A0"/>
                </a:solidFill>
              </a:rPr>
              <a:t>：资格要求</a:t>
            </a:r>
            <a:endParaRPr lang="en-US" altLang="zh-CN" b="1" dirty="0" smtClean="0">
              <a:solidFill>
                <a:srgbClr val="7030A0"/>
              </a:solidFill>
            </a:endParaRPr>
          </a:p>
          <a:p>
            <a:pPr eaLnBrk="1" hangingPunct="1"/>
            <a:r>
              <a:rPr lang="en-US" altLang="zh-CN" dirty="0" smtClean="0"/>
              <a:t>    1.</a:t>
            </a:r>
            <a:r>
              <a:rPr lang="zh-CN" altLang="en-US" dirty="0" smtClean="0"/>
              <a:t>劳动者</a:t>
            </a:r>
            <a:endParaRPr lang="en-US" altLang="zh-CN" dirty="0" smtClean="0"/>
          </a:p>
          <a:p>
            <a:pPr eaLnBrk="1" hangingPunct="1"/>
            <a:r>
              <a:rPr lang="en-US" altLang="zh-CN" dirty="0" smtClean="0"/>
              <a:t>      </a:t>
            </a:r>
            <a:r>
              <a:rPr lang="zh-CN" altLang="en-US" dirty="0" smtClean="0"/>
              <a:t>（</a:t>
            </a:r>
            <a:r>
              <a:rPr lang="en-US" altLang="zh-CN" sz="2800" dirty="0" smtClean="0"/>
              <a:t>1</a:t>
            </a:r>
            <a:r>
              <a:rPr lang="zh-CN" altLang="en-US" sz="2800" dirty="0" smtClean="0"/>
              <a:t>）必须年满</a:t>
            </a:r>
            <a:r>
              <a:rPr lang="en-US" altLang="zh-CN" sz="2800" dirty="0" smtClean="0"/>
              <a:t>16</a:t>
            </a:r>
            <a:r>
              <a:rPr lang="zh-CN" altLang="en-US" sz="2800" dirty="0" smtClean="0"/>
              <a:t>周岁，文艺、体育、特种工艺除外。</a:t>
            </a:r>
            <a:endParaRPr lang="en-US" altLang="zh-CN" sz="2800" dirty="0" smtClean="0"/>
          </a:p>
          <a:p>
            <a:pPr eaLnBrk="1" hangingPunct="1"/>
            <a:r>
              <a:rPr lang="en-US" altLang="zh-CN" sz="2800" dirty="0" smtClean="0"/>
              <a:t>       </a:t>
            </a:r>
            <a:r>
              <a:rPr lang="zh-CN" altLang="en-US" sz="2800" dirty="0" smtClean="0"/>
              <a:t>（</a:t>
            </a:r>
            <a:r>
              <a:rPr lang="en-US" altLang="zh-CN" sz="2800" dirty="0" smtClean="0"/>
              <a:t> 2</a:t>
            </a:r>
            <a:r>
              <a:rPr lang="zh-CN" altLang="en-US" sz="2800" dirty="0" smtClean="0"/>
              <a:t>）必须必备行为能力。</a:t>
            </a:r>
            <a:endParaRPr lang="zh-CN" altLang="en-US" dirty="0" smtClean="0"/>
          </a:p>
        </p:txBody>
      </p:sp>
      <p:sp>
        <p:nvSpPr>
          <p:cNvPr id="5" name="灯片编号占位符 4"/>
          <p:cNvSpPr>
            <a:spLocks noGrp="1"/>
          </p:cNvSpPr>
          <p:nvPr>
            <p:ph type="sldNum" sz="quarter" idx="11"/>
          </p:nvPr>
        </p:nvSpPr>
        <p:spPr/>
        <p:txBody>
          <a:bodyPr/>
          <a:lstStyle/>
          <a:p>
            <a:pPr>
              <a:defRPr/>
            </a:pPr>
            <a:fld id="{FD6A95AD-DDF6-47C7-856B-2E07C7ECC7F4}" type="slidenum">
              <a:rPr lang="zh-CN" altLang="en-US"/>
              <a:pPr>
                <a:defRPr/>
              </a:pPr>
              <a:t>43</a:t>
            </a:fld>
            <a:endParaRPr lang="zh-CN" alt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a:xfrm>
            <a:off x="414338" y="500063"/>
            <a:ext cx="8229600" cy="1143000"/>
          </a:xfrm>
        </p:spPr>
        <p:txBody>
          <a:bodyPr/>
          <a:lstStyle/>
          <a:p>
            <a:pPr eaLnBrk="1" hangingPunct="1"/>
            <a:endParaRPr lang="zh-CN" altLang="en-US" smtClean="0"/>
          </a:p>
        </p:txBody>
      </p:sp>
      <p:sp>
        <p:nvSpPr>
          <p:cNvPr id="21507" name="内容占位符 2"/>
          <p:cNvSpPr>
            <a:spLocks noGrp="1"/>
          </p:cNvSpPr>
          <p:nvPr>
            <p:ph idx="1"/>
          </p:nvPr>
        </p:nvSpPr>
        <p:spPr>
          <a:xfrm>
            <a:off x="414338" y="1760538"/>
            <a:ext cx="8229600" cy="4525962"/>
          </a:xfrm>
        </p:spPr>
        <p:txBody>
          <a:bodyPr/>
          <a:lstStyle/>
          <a:p>
            <a:pPr eaLnBrk="1" hangingPunct="1"/>
            <a:r>
              <a:rPr lang="en-US" altLang="zh-CN" smtClean="0"/>
              <a:t>2.</a:t>
            </a:r>
            <a:r>
              <a:rPr lang="zh-CN" altLang="en-US" smtClean="0"/>
              <a:t>用人单位</a:t>
            </a:r>
            <a:endParaRPr lang="en-US" altLang="zh-CN" smtClean="0"/>
          </a:p>
          <a:p>
            <a:pPr eaLnBrk="1" hangingPunct="1"/>
            <a:r>
              <a:rPr lang="en-US" altLang="zh-CN" smtClean="0"/>
              <a:t>   </a:t>
            </a:r>
            <a:r>
              <a:rPr lang="zh-CN" altLang="en-US" smtClean="0"/>
              <a:t>（</a:t>
            </a:r>
            <a:r>
              <a:rPr lang="en-US" altLang="zh-CN" smtClean="0"/>
              <a:t>1</a:t>
            </a:r>
            <a:r>
              <a:rPr lang="zh-CN" altLang="en-US" smtClean="0"/>
              <a:t>）必须具备营业执照或登记证书。</a:t>
            </a:r>
            <a:endParaRPr lang="en-US" altLang="zh-CN" smtClean="0"/>
          </a:p>
          <a:p>
            <a:pPr eaLnBrk="1" hangingPunct="1"/>
            <a:r>
              <a:rPr lang="en-US" altLang="zh-CN" smtClean="0"/>
              <a:t>    </a:t>
            </a:r>
            <a:r>
              <a:rPr lang="zh-CN" altLang="en-US" smtClean="0"/>
              <a:t>（</a:t>
            </a:r>
            <a:r>
              <a:rPr lang="en-US" altLang="zh-CN" smtClean="0"/>
              <a:t>2</a:t>
            </a:r>
            <a:r>
              <a:rPr lang="zh-CN" altLang="en-US" smtClean="0"/>
              <a:t>）用人单位的分支机构的资格。</a:t>
            </a:r>
            <a:r>
              <a:rPr lang="zh-CN" altLang="en-US" smtClean="0">
                <a:solidFill>
                  <a:srgbClr val="C00000"/>
                </a:solidFill>
              </a:rPr>
              <a:t>（证书</a:t>
            </a:r>
            <a:r>
              <a:rPr lang="en-US" altLang="zh-CN" smtClean="0">
                <a:solidFill>
                  <a:srgbClr val="C00000"/>
                </a:solidFill>
              </a:rPr>
              <a:t>—</a:t>
            </a:r>
            <a:r>
              <a:rPr lang="zh-CN" altLang="en-US" smtClean="0">
                <a:solidFill>
                  <a:srgbClr val="C00000"/>
                </a:solidFill>
              </a:rPr>
              <a:t>委托书）</a:t>
            </a:r>
            <a:endParaRPr lang="en-US" altLang="zh-CN" smtClean="0">
              <a:solidFill>
                <a:srgbClr val="C00000"/>
              </a:solidFill>
            </a:endParaRPr>
          </a:p>
          <a:p>
            <a:pPr eaLnBrk="1" hangingPunct="1"/>
            <a:r>
              <a:rPr lang="zh-CN" altLang="en-US" smtClean="0"/>
              <a:t>    </a:t>
            </a:r>
            <a:r>
              <a:rPr lang="en-US" altLang="zh-CN" b="1" smtClean="0">
                <a:solidFill>
                  <a:srgbClr val="7030A0"/>
                </a:solidFill>
                <a:latin typeface="宋体" charset="-122"/>
                <a:ea typeface="宋体" charset="-122"/>
              </a:rPr>
              <a:t>※</a:t>
            </a:r>
            <a:r>
              <a:rPr lang="zh-CN" altLang="en-US" smtClean="0"/>
              <a:t>如果</a:t>
            </a:r>
            <a:r>
              <a:rPr lang="zh-CN" altLang="en-US" u="sng" smtClean="0">
                <a:solidFill>
                  <a:srgbClr val="C00000"/>
                </a:solidFill>
              </a:rPr>
              <a:t>具备营业执照或登记证书</a:t>
            </a:r>
            <a:r>
              <a:rPr lang="zh-CN" altLang="en-US" smtClean="0"/>
              <a:t>，可以以自己名义与劳动者订立劳动合同。</a:t>
            </a:r>
            <a:endParaRPr lang="en-US" altLang="zh-CN" smtClean="0"/>
          </a:p>
          <a:p>
            <a:pPr eaLnBrk="1" hangingPunct="1"/>
            <a:r>
              <a:rPr lang="en-US" altLang="zh-CN" smtClean="0"/>
              <a:t>    </a:t>
            </a:r>
            <a:r>
              <a:rPr lang="en-US" altLang="zh-CN" b="1" smtClean="0">
                <a:solidFill>
                  <a:srgbClr val="7030A0"/>
                </a:solidFill>
                <a:latin typeface="宋体" charset="-122"/>
                <a:ea typeface="宋体" charset="-122"/>
              </a:rPr>
              <a:t>※</a:t>
            </a:r>
            <a:r>
              <a:rPr lang="zh-CN" altLang="en-US" smtClean="0"/>
              <a:t>如果没有营业执照或登记证书的，可以</a:t>
            </a:r>
            <a:r>
              <a:rPr lang="zh-CN" altLang="en-US" u="sng" smtClean="0">
                <a:solidFill>
                  <a:srgbClr val="C00000"/>
                </a:solidFill>
              </a:rPr>
              <a:t>接受委托</a:t>
            </a:r>
            <a:r>
              <a:rPr lang="zh-CN" altLang="en-US" smtClean="0"/>
              <a:t>以用人单位的名义订立劳动合同。</a:t>
            </a:r>
          </a:p>
        </p:txBody>
      </p:sp>
      <p:sp>
        <p:nvSpPr>
          <p:cNvPr id="4" name="灯片编号占位符 3"/>
          <p:cNvSpPr>
            <a:spLocks noGrp="1"/>
          </p:cNvSpPr>
          <p:nvPr>
            <p:ph type="sldNum" sz="quarter" idx="11"/>
          </p:nvPr>
        </p:nvSpPr>
        <p:spPr/>
        <p:txBody>
          <a:bodyPr/>
          <a:lstStyle/>
          <a:p>
            <a:pPr>
              <a:defRPr/>
            </a:pPr>
            <a:fld id="{02600211-1ABD-45C0-9E75-113BEA47BF1A}" type="slidenum">
              <a:rPr lang="zh-CN" altLang="en-US"/>
              <a:pPr>
                <a:defRPr/>
              </a:pPr>
              <a:t>44</a:t>
            </a:fld>
            <a:endParaRPr lang="zh-CN" altLang="en-US"/>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a:xfrm>
            <a:off x="414338" y="500063"/>
            <a:ext cx="8229600" cy="1143000"/>
          </a:xfrm>
        </p:spPr>
        <p:txBody>
          <a:bodyPr/>
          <a:lstStyle/>
          <a:p>
            <a:pPr eaLnBrk="1" hangingPunct="1"/>
            <a:endParaRPr lang="zh-CN" altLang="en-US" smtClean="0"/>
          </a:p>
        </p:txBody>
      </p:sp>
      <p:sp>
        <p:nvSpPr>
          <p:cNvPr id="11267" name="内容占位符 2"/>
          <p:cNvSpPr>
            <a:spLocks noGrp="1"/>
          </p:cNvSpPr>
          <p:nvPr>
            <p:ph idx="1"/>
          </p:nvPr>
        </p:nvSpPr>
        <p:spPr>
          <a:xfrm>
            <a:off x="414338" y="1760538"/>
            <a:ext cx="8229600" cy="4525962"/>
          </a:xfrm>
        </p:spPr>
        <p:txBody>
          <a:bodyPr/>
          <a:lstStyle/>
          <a:p>
            <a:pPr eaLnBrk="1" hangingPunct="1"/>
            <a:r>
              <a:rPr lang="zh-CN" altLang="en-US" b="1" dirty="0" smtClean="0">
                <a:solidFill>
                  <a:srgbClr val="7030A0"/>
                </a:solidFill>
              </a:rPr>
              <a:t>第</a:t>
            </a:r>
            <a:r>
              <a:rPr lang="en-US" altLang="zh-CN" b="1" dirty="0" smtClean="0">
                <a:solidFill>
                  <a:srgbClr val="7030A0"/>
                </a:solidFill>
              </a:rPr>
              <a:t>2</a:t>
            </a:r>
            <a:r>
              <a:rPr lang="zh-CN" altLang="en-US" b="1" dirty="0" smtClean="0">
                <a:solidFill>
                  <a:srgbClr val="7030A0"/>
                </a:solidFill>
              </a:rPr>
              <a:t>：义务</a:t>
            </a:r>
            <a:endParaRPr lang="en-US" altLang="zh-CN" b="1" dirty="0" smtClean="0">
              <a:solidFill>
                <a:srgbClr val="7030A0"/>
              </a:solidFill>
            </a:endParaRPr>
          </a:p>
          <a:p>
            <a:pPr eaLnBrk="1" hangingPunct="1"/>
            <a:r>
              <a:rPr lang="en-US" altLang="zh-CN" dirty="0" smtClean="0"/>
              <a:t>   1.</a:t>
            </a:r>
            <a:r>
              <a:rPr lang="zh-CN" altLang="en-US" dirty="0" smtClean="0"/>
              <a:t>劳动者</a:t>
            </a:r>
            <a:endParaRPr lang="en-US" altLang="zh-CN" dirty="0" smtClean="0"/>
          </a:p>
          <a:p>
            <a:pPr eaLnBrk="1" hangingPunct="1"/>
            <a:r>
              <a:rPr lang="en-US" altLang="zh-CN" dirty="0" smtClean="0"/>
              <a:t>     </a:t>
            </a:r>
            <a:r>
              <a:rPr lang="zh-CN" altLang="en-US" u="sng" dirty="0" smtClean="0">
                <a:solidFill>
                  <a:srgbClr val="FF0000"/>
                </a:solidFill>
              </a:rPr>
              <a:t>如实</a:t>
            </a:r>
            <a:r>
              <a:rPr lang="zh-CN" altLang="en-US" dirty="0" smtClean="0"/>
              <a:t>告知用人单位与</a:t>
            </a:r>
            <a:r>
              <a:rPr lang="zh-CN" altLang="en-US" b="1" u="sng" dirty="0" smtClean="0">
                <a:solidFill>
                  <a:srgbClr val="FF0000"/>
                </a:solidFill>
              </a:rPr>
              <a:t>工作有关</a:t>
            </a:r>
            <a:r>
              <a:rPr lang="zh-CN" altLang="en-US" dirty="0" smtClean="0"/>
              <a:t>的情况。</a:t>
            </a:r>
            <a:endParaRPr lang="en-US" altLang="zh-CN" dirty="0" smtClean="0"/>
          </a:p>
          <a:p>
            <a:pPr eaLnBrk="1" hangingPunct="1"/>
            <a:r>
              <a:rPr lang="en-US" altLang="zh-CN" dirty="0" smtClean="0">
                <a:solidFill>
                  <a:srgbClr val="FF0000"/>
                </a:solidFill>
              </a:rPr>
              <a:t>【</a:t>
            </a:r>
            <a:r>
              <a:rPr lang="zh-CN" altLang="en-US" dirty="0" smtClean="0">
                <a:solidFill>
                  <a:srgbClr val="FF0000"/>
                </a:solidFill>
              </a:rPr>
              <a:t>提示</a:t>
            </a:r>
            <a:r>
              <a:rPr lang="en-US" altLang="zh-CN" dirty="0" smtClean="0">
                <a:solidFill>
                  <a:srgbClr val="FF0000"/>
                </a:solidFill>
              </a:rPr>
              <a:t>1】</a:t>
            </a:r>
            <a:r>
              <a:rPr lang="zh-CN" altLang="en-US" dirty="0" smtClean="0"/>
              <a:t>无需告知其与</a:t>
            </a:r>
            <a:r>
              <a:rPr lang="zh-CN" altLang="en-US" dirty="0" smtClean="0">
                <a:solidFill>
                  <a:srgbClr val="FF0000"/>
                </a:solidFill>
              </a:rPr>
              <a:t>生活有关</a:t>
            </a:r>
            <a:r>
              <a:rPr lang="zh-CN" altLang="en-US" dirty="0" smtClean="0"/>
              <a:t>的情况。</a:t>
            </a:r>
            <a:endParaRPr lang="en-US" altLang="zh-CN" dirty="0" smtClean="0"/>
          </a:p>
          <a:p>
            <a:pPr eaLnBrk="1" hangingPunct="1"/>
            <a:r>
              <a:rPr lang="en-US" altLang="zh-CN" dirty="0" smtClean="0">
                <a:solidFill>
                  <a:srgbClr val="FF0000"/>
                </a:solidFill>
              </a:rPr>
              <a:t>【</a:t>
            </a:r>
            <a:r>
              <a:rPr lang="zh-CN" altLang="en-US" dirty="0" smtClean="0">
                <a:solidFill>
                  <a:srgbClr val="FF0000"/>
                </a:solidFill>
              </a:rPr>
              <a:t>提示</a:t>
            </a:r>
            <a:r>
              <a:rPr lang="en-US" altLang="zh-CN" dirty="0" smtClean="0">
                <a:solidFill>
                  <a:srgbClr val="FF0000"/>
                </a:solidFill>
              </a:rPr>
              <a:t>2】</a:t>
            </a:r>
            <a:r>
              <a:rPr lang="zh-CN" altLang="en-US" dirty="0" smtClean="0"/>
              <a:t>如果告知用人单位的情况是虚假的（即以欺诈方式），那已签订的合同为无效合同；如果给用人单位造成损失，需进行赔偿。</a:t>
            </a:r>
          </a:p>
        </p:txBody>
      </p:sp>
      <p:sp>
        <p:nvSpPr>
          <p:cNvPr id="4" name="灯片编号占位符 3"/>
          <p:cNvSpPr>
            <a:spLocks noGrp="1"/>
          </p:cNvSpPr>
          <p:nvPr>
            <p:ph type="sldNum" sz="quarter" idx="11"/>
          </p:nvPr>
        </p:nvSpPr>
        <p:spPr/>
        <p:txBody>
          <a:bodyPr/>
          <a:lstStyle/>
          <a:p>
            <a:pPr>
              <a:defRPr/>
            </a:pPr>
            <a:fld id="{128B7D40-1CDD-4E7E-8744-42238D9518C6}" type="slidenum">
              <a:rPr lang="zh-CN" altLang="en-US"/>
              <a:pPr>
                <a:defRPr/>
              </a:pPr>
              <a:t>45</a:t>
            </a:fld>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3" end="3"/>
                                            </p:txEl>
                                          </p:spTgt>
                                        </p:tgtEl>
                                        <p:attrNameLst>
                                          <p:attrName>style.visibility</p:attrName>
                                        </p:attrNameLst>
                                      </p:cBhvr>
                                      <p:to>
                                        <p:strVal val="visible"/>
                                      </p:to>
                                    </p:set>
                                    <p:anim calcmode="lin" valueType="num">
                                      <p:cBhvr additive="base">
                                        <p:cTn id="7"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267">
                                            <p:txEl>
                                              <p:pRg st="4" end="4"/>
                                            </p:txEl>
                                          </p:spTgt>
                                        </p:tgtEl>
                                        <p:attrNameLst>
                                          <p:attrName>style.visibility</p:attrName>
                                        </p:attrNameLst>
                                      </p:cBhvr>
                                      <p:to>
                                        <p:strVal val="visible"/>
                                      </p:to>
                                    </p:set>
                                    <p:anim calcmode="lin" valueType="num">
                                      <p:cBhvr additive="base">
                                        <p:cTn id="1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内容占位符 2"/>
          <p:cNvSpPr>
            <a:spLocks noGrp="1"/>
          </p:cNvSpPr>
          <p:nvPr>
            <p:ph idx="1"/>
          </p:nvPr>
        </p:nvSpPr>
        <p:spPr>
          <a:xfrm>
            <a:off x="500063" y="1689100"/>
            <a:ext cx="8229600" cy="4525963"/>
          </a:xfrm>
        </p:spPr>
        <p:txBody>
          <a:bodyPr/>
          <a:lstStyle/>
          <a:p>
            <a:pPr eaLnBrk="1" hangingPunct="1"/>
            <a:r>
              <a:rPr lang="en-US" altLang="zh-CN" smtClean="0"/>
              <a:t>2.</a:t>
            </a:r>
            <a:r>
              <a:rPr lang="zh-CN" altLang="en-US" smtClean="0"/>
              <a:t>用人单位</a:t>
            </a:r>
            <a:endParaRPr lang="en-US" altLang="zh-CN" smtClean="0"/>
          </a:p>
          <a:p>
            <a:pPr eaLnBrk="1" hangingPunct="1"/>
            <a:r>
              <a:rPr lang="en-US" altLang="zh-CN" smtClean="0"/>
              <a:t> </a:t>
            </a:r>
            <a:r>
              <a:rPr lang="zh-CN" altLang="en-US" smtClean="0"/>
              <a:t>（</a:t>
            </a:r>
            <a:r>
              <a:rPr lang="en-US" altLang="zh-CN" smtClean="0"/>
              <a:t>1</a:t>
            </a:r>
            <a:r>
              <a:rPr lang="zh-CN" altLang="en-US" smtClean="0"/>
              <a:t>）如实告知劳动者与工作有关的情况。如：工作时间、地点、报酬、条件等。</a:t>
            </a:r>
            <a:endParaRPr lang="en-US" altLang="zh-CN" smtClean="0"/>
          </a:p>
          <a:p>
            <a:pPr eaLnBrk="1" hangingPunct="1"/>
            <a:r>
              <a:rPr lang="en-US" altLang="zh-CN" smtClean="0"/>
              <a:t> </a:t>
            </a:r>
            <a:r>
              <a:rPr lang="zh-CN" altLang="en-US" smtClean="0"/>
              <a:t>（</a:t>
            </a:r>
            <a:r>
              <a:rPr lang="en-US" altLang="zh-CN" smtClean="0"/>
              <a:t>2</a:t>
            </a:r>
            <a:r>
              <a:rPr lang="zh-CN" altLang="en-US" smtClean="0"/>
              <a:t>）不得扣押劳动者相关证件。</a:t>
            </a:r>
            <a:endParaRPr lang="en-US" altLang="zh-CN" smtClean="0"/>
          </a:p>
          <a:p>
            <a:pPr eaLnBrk="1" hangingPunct="1"/>
            <a:r>
              <a:rPr lang="en-US" altLang="zh-CN" smtClean="0"/>
              <a:t> </a:t>
            </a:r>
            <a:r>
              <a:rPr lang="zh-CN" altLang="en-US" smtClean="0"/>
              <a:t>（</a:t>
            </a:r>
            <a:r>
              <a:rPr lang="en-US" altLang="zh-CN" smtClean="0"/>
              <a:t>3</a:t>
            </a:r>
            <a:r>
              <a:rPr lang="zh-CN" altLang="en-US" smtClean="0"/>
              <a:t>）不得以任何名义向劳动者收取费用。</a:t>
            </a:r>
            <a:endParaRPr lang="en-US" altLang="zh-CN" smtClean="0"/>
          </a:p>
          <a:p>
            <a:pPr eaLnBrk="1" hangingPunct="1"/>
            <a:r>
              <a:rPr lang="en-US" altLang="zh-CN" smtClean="0">
                <a:solidFill>
                  <a:srgbClr val="0070C0"/>
                </a:solidFill>
              </a:rPr>
              <a:t>【</a:t>
            </a:r>
            <a:r>
              <a:rPr lang="zh-CN" altLang="en-US" smtClean="0">
                <a:solidFill>
                  <a:srgbClr val="0070C0"/>
                </a:solidFill>
              </a:rPr>
              <a:t>提示</a:t>
            </a:r>
            <a:r>
              <a:rPr lang="en-US" altLang="zh-CN" smtClean="0">
                <a:solidFill>
                  <a:srgbClr val="0070C0"/>
                </a:solidFill>
              </a:rPr>
              <a:t>1】</a:t>
            </a:r>
            <a:r>
              <a:rPr lang="zh-CN" altLang="en-US" smtClean="0">
                <a:solidFill>
                  <a:srgbClr val="0070C0"/>
                </a:solidFill>
              </a:rPr>
              <a:t>如果用人单位以欺诈方式与劳动者订立劳动合同的，该合同无效；给劳动者造成损失的，给予赔偿。</a:t>
            </a:r>
          </a:p>
        </p:txBody>
      </p:sp>
      <p:sp>
        <p:nvSpPr>
          <p:cNvPr id="4" name="灯片编号占位符 3"/>
          <p:cNvSpPr>
            <a:spLocks noGrp="1"/>
          </p:cNvSpPr>
          <p:nvPr>
            <p:ph type="sldNum" sz="quarter" idx="11"/>
          </p:nvPr>
        </p:nvSpPr>
        <p:spPr/>
        <p:txBody>
          <a:bodyPr/>
          <a:lstStyle/>
          <a:p>
            <a:pPr>
              <a:defRPr/>
            </a:pPr>
            <a:fld id="{4A3DDEB6-7955-4F22-A67E-1CEA89178FD5}" type="slidenum">
              <a:rPr lang="zh-CN" altLang="en-US"/>
              <a:pPr>
                <a:defRPr/>
              </a:pPr>
              <a:t>46</a:t>
            </a:fld>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2291">
                                            <p:txEl>
                                              <p:pRg st="4" end="4"/>
                                            </p:txEl>
                                          </p:spTgt>
                                        </p:tgtEl>
                                        <p:attrNameLst>
                                          <p:attrName>style.visibility</p:attrName>
                                        </p:attrNameLst>
                                      </p:cBhvr>
                                      <p:to>
                                        <p:strVal val="visible"/>
                                      </p:to>
                                    </p:set>
                                    <p:animEffect transition="in" filter="box(in)">
                                      <p:cBhvr>
                                        <p:cTn id="7" dur="5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图片 5" descr="3D小人系列072.jpg"/>
          <p:cNvPicPr>
            <a:picLocks noChangeAspect="1"/>
          </p:cNvPicPr>
          <p:nvPr/>
        </p:nvPicPr>
        <p:blipFill>
          <a:blip r:embed="rId3" cstate="print"/>
          <a:srcRect t="16968" b="9956"/>
          <a:stretch>
            <a:fillRect/>
          </a:stretch>
        </p:blipFill>
        <p:spPr bwMode="auto">
          <a:xfrm>
            <a:off x="0" y="0"/>
            <a:ext cx="7775575" cy="4751388"/>
          </a:xfrm>
          <a:prstGeom prst="rect">
            <a:avLst/>
          </a:prstGeom>
          <a:noFill/>
          <a:ln w="9525">
            <a:noFill/>
            <a:miter lim="800000"/>
            <a:headEnd/>
            <a:tailEnd/>
          </a:ln>
        </p:spPr>
      </p:pic>
      <p:sp>
        <p:nvSpPr>
          <p:cNvPr id="114691" name="Rectangle 3"/>
          <p:cNvSpPr>
            <a:spLocks noGrp="1" noChangeArrowheads="1"/>
          </p:cNvSpPr>
          <p:nvPr>
            <p:ph idx="1"/>
          </p:nvPr>
        </p:nvSpPr>
        <p:spPr>
          <a:xfrm>
            <a:off x="2571750" y="500063"/>
            <a:ext cx="4752975" cy="1428750"/>
          </a:xfrm>
        </p:spPr>
        <p:txBody>
          <a:bodyPr/>
          <a:lstStyle/>
          <a:p>
            <a:pPr eaLnBrk="1" hangingPunct="1">
              <a:buFont typeface="Wingdings" pitchFamily="2" charset="2"/>
              <a:buNone/>
            </a:pPr>
            <a:r>
              <a:rPr lang="en-US" altLang="zh-CN" sz="4400" b="1" smtClean="0">
                <a:solidFill>
                  <a:srgbClr val="3399FF"/>
                </a:solidFill>
              </a:rPr>
              <a:t>     </a:t>
            </a:r>
            <a:r>
              <a:rPr lang="zh-CN" altLang="en-US" b="1" smtClean="0">
                <a:solidFill>
                  <a:srgbClr val="3399FF"/>
                </a:solidFill>
              </a:rPr>
              <a:t>扣押证件或收取费用的法律责任</a:t>
            </a:r>
          </a:p>
        </p:txBody>
      </p:sp>
      <p:sp>
        <p:nvSpPr>
          <p:cNvPr id="11" name="灯片编号占位符 10"/>
          <p:cNvSpPr>
            <a:spLocks noGrp="1"/>
          </p:cNvSpPr>
          <p:nvPr>
            <p:ph type="sldNum" sz="quarter" idx="11"/>
          </p:nvPr>
        </p:nvSpPr>
        <p:spPr/>
        <p:txBody>
          <a:bodyPr/>
          <a:lstStyle/>
          <a:p>
            <a:pPr>
              <a:defRPr/>
            </a:pPr>
            <a:fld id="{96E75DEE-572D-46FB-9CF0-ED6736D2E0E0}" type="slidenum">
              <a:rPr lang="zh-CN" altLang="en-US"/>
              <a:pPr>
                <a:defRPr/>
              </a:pPr>
              <a:t>47</a:t>
            </a:fld>
            <a:endParaRPr lang="zh-CN" altLang="en-US"/>
          </a:p>
        </p:txBody>
      </p:sp>
      <p:sp>
        <p:nvSpPr>
          <p:cNvPr id="4" name="圆角矩形 3"/>
          <p:cNvSpPr/>
          <p:nvPr/>
        </p:nvSpPr>
        <p:spPr>
          <a:xfrm>
            <a:off x="2428875" y="428625"/>
            <a:ext cx="792163" cy="785813"/>
          </a:xfrm>
          <a:prstGeom prst="roundRect">
            <a:avLst>
              <a:gd name="adj" fmla="val 8322"/>
            </a:avLst>
          </a:prstGeom>
          <a:solidFill>
            <a:srgbClr val="D1E751"/>
          </a:solidFill>
        </p:spPr>
        <p:style>
          <a:lnRef idx="3">
            <a:schemeClr val="lt1"/>
          </a:lnRef>
          <a:fillRef idx="1">
            <a:schemeClr val="accent3"/>
          </a:fillRef>
          <a:effectRef idx="1">
            <a:schemeClr val="accent3"/>
          </a:effectRef>
          <a:fontRef idx="minor">
            <a:schemeClr val="lt1"/>
          </a:fontRef>
        </p:style>
        <p:txBody>
          <a:bodyPr anchor="ctr"/>
          <a:lstStyle/>
          <a:p>
            <a:pPr algn="ctr">
              <a:defRPr/>
            </a:pPr>
            <a:r>
              <a:rPr lang="en-US" altLang="zh-CN" sz="4800" dirty="0">
                <a:latin typeface="Arial Black" pitchFamily="34" charset="0"/>
              </a:rPr>
              <a:t>2</a:t>
            </a:r>
            <a:endParaRPr lang="zh-CN" altLang="en-US" sz="4800" dirty="0">
              <a:latin typeface="Arial Black" pitchFamily="34" charset="0"/>
            </a:endParaRPr>
          </a:p>
        </p:txBody>
      </p:sp>
      <p:sp>
        <p:nvSpPr>
          <p:cNvPr id="7" name="TextBox 6"/>
          <p:cNvSpPr txBox="1"/>
          <p:nvPr/>
        </p:nvSpPr>
        <p:spPr>
          <a:xfrm>
            <a:off x="2714625" y="4357688"/>
            <a:ext cx="615950" cy="2000250"/>
          </a:xfrm>
          <a:prstGeom prst="rect">
            <a:avLst/>
          </a:prstGeom>
        </p:spPr>
        <p:style>
          <a:lnRef idx="2">
            <a:schemeClr val="accent3"/>
          </a:lnRef>
          <a:fillRef idx="1">
            <a:schemeClr val="lt1"/>
          </a:fillRef>
          <a:effectRef idx="0">
            <a:schemeClr val="accent3"/>
          </a:effectRef>
          <a:fontRef idx="minor">
            <a:schemeClr val="dk1"/>
          </a:fontRef>
        </p:style>
        <p:txBody>
          <a:bodyPr vert="eaVert">
            <a:spAutoFit/>
          </a:bodyPr>
          <a:lstStyle/>
          <a:p>
            <a:pPr>
              <a:defRPr/>
            </a:pPr>
            <a:r>
              <a:rPr lang="zh-CN" altLang="en-US" sz="2800" dirty="0">
                <a:latin typeface="微软雅黑" pitchFamily="34" charset="-122"/>
                <a:ea typeface="微软雅黑" pitchFamily="34" charset="-122"/>
              </a:rPr>
              <a:t>限期退还</a:t>
            </a:r>
          </a:p>
        </p:txBody>
      </p:sp>
      <p:sp>
        <p:nvSpPr>
          <p:cNvPr id="9" name="TextBox 8"/>
          <p:cNvSpPr txBox="1"/>
          <p:nvPr/>
        </p:nvSpPr>
        <p:spPr>
          <a:xfrm>
            <a:off x="6288772" y="4429132"/>
            <a:ext cx="1046440" cy="2000264"/>
          </a:xfrm>
          <a:prstGeom prst="rect">
            <a:avLst/>
          </a:prstGeom>
          <a:scene3d>
            <a:camera prst="orthographicFront"/>
            <a:lightRig rig="threePt" dir="t"/>
          </a:scene3d>
          <a:sp3d>
            <a:bevelT/>
          </a:sp3d>
        </p:spPr>
        <p:style>
          <a:lnRef idx="2">
            <a:schemeClr val="accent3"/>
          </a:lnRef>
          <a:fillRef idx="1">
            <a:schemeClr val="lt1"/>
          </a:fillRef>
          <a:effectRef idx="0">
            <a:schemeClr val="accent3"/>
          </a:effectRef>
          <a:fontRef idx="minor">
            <a:schemeClr val="dk1"/>
          </a:fontRef>
        </p:style>
        <p:txBody>
          <a:bodyPr vert="eaVert">
            <a:spAutoFit/>
          </a:bodyPr>
          <a:lstStyle/>
          <a:p>
            <a:pPr>
              <a:defRPr/>
            </a:pPr>
            <a:r>
              <a:rPr lang="zh-CN" altLang="en-US" sz="2800" dirty="0">
                <a:latin typeface="微软雅黑" pitchFamily="34" charset="-122"/>
                <a:ea typeface="微软雅黑" pitchFamily="34" charset="-122"/>
              </a:rPr>
              <a:t>造成损害的，需进行赔偿</a:t>
            </a:r>
          </a:p>
        </p:txBody>
      </p:sp>
      <p:sp>
        <p:nvSpPr>
          <p:cNvPr id="10" name="TextBox 9"/>
          <p:cNvSpPr txBox="1"/>
          <p:nvPr/>
        </p:nvSpPr>
        <p:spPr>
          <a:xfrm>
            <a:off x="3714744" y="4572008"/>
            <a:ext cx="2000264" cy="954107"/>
          </a:xfrm>
          <a:prstGeom prst="rect">
            <a:avLst/>
          </a:prstGeom>
          <a:effectLst>
            <a:glow rad="63500">
              <a:schemeClr val="accent2">
                <a:satMod val="175000"/>
                <a:alpha val="40000"/>
              </a:schemeClr>
            </a:glow>
          </a:effectLst>
        </p:spPr>
        <p:style>
          <a:lnRef idx="2">
            <a:schemeClr val="accent4"/>
          </a:lnRef>
          <a:fillRef idx="1">
            <a:schemeClr val="lt1"/>
          </a:fillRef>
          <a:effectRef idx="0">
            <a:schemeClr val="accent4"/>
          </a:effectRef>
          <a:fontRef idx="minor">
            <a:schemeClr val="dk1"/>
          </a:fontRef>
        </p:style>
        <p:txBody>
          <a:bodyPr>
            <a:spAutoFit/>
          </a:bodyPr>
          <a:lstStyle/>
          <a:p>
            <a:pPr>
              <a:defRPr/>
            </a:pPr>
            <a:r>
              <a:rPr lang="zh-CN" altLang="en-US" sz="2800" dirty="0">
                <a:latin typeface="微软雅黑" pitchFamily="34" charset="-122"/>
                <a:ea typeface="微软雅黑" pitchFamily="34" charset="-122"/>
              </a:rPr>
              <a:t>罚款</a:t>
            </a:r>
            <a:r>
              <a:rPr lang="en-US" altLang="zh-CN" sz="2800" dirty="0">
                <a:latin typeface="微软雅黑" pitchFamily="34" charset="-122"/>
                <a:ea typeface="微软雅黑" pitchFamily="34" charset="-122"/>
              </a:rPr>
              <a:t>:500-2000/</a:t>
            </a:r>
            <a:r>
              <a:rPr lang="zh-CN" altLang="en-US" sz="2800" dirty="0">
                <a:latin typeface="微软雅黑" pitchFamily="34" charset="-122"/>
                <a:ea typeface="微软雅黑" pitchFamily="34" charset="-122"/>
              </a:rPr>
              <a:t>人</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 calcmode="lin" valueType="num">
                                      <p:cBhvr additive="base">
                                        <p:cTn id="7" dur="200" fill="hold"/>
                                        <p:tgtEl>
                                          <p:spTgt spid="114691">
                                            <p:txEl>
                                              <p:pRg st="0" end="0"/>
                                            </p:txEl>
                                          </p:spTgt>
                                        </p:tgtEl>
                                        <p:attrNameLst>
                                          <p:attrName>ppt_x</p:attrName>
                                        </p:attrNameLst>
                                      </p:cBhvr>
                                      <p:tavLst>
                                        <p:tav tm="0">
                                          <p:val>
                                            <p:strVal val="1+#ppt_w/2"/>
                                          </p:val>
                                        </p:tav>
                                        <p:tav tm="100000">
                                          <p:val>
                                            <p:strVal val="#ppt_x"/>
                                          </p:val>
                                        </p:tav>
                                      </p:tavLst>
                                    </p:anim>
                                    <p:anim calcmode="lin" valueType="num">
                                      <p:cBhvr additive="base">
                                        <p:cTn id="8" dur="200" fill="hold"/>
                                        <p:tgtEl>
                                          <p:spTgt spid="11469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200" fill="hold"/>
                                        <p:tgtEl>
                                          <p:spTgt spid="4"/>
                                        </p:tgtEl>
                                        <p:attrNameLst>
                                          <p:attrName>ppt_x</p:attrName>
                                        </p:attrNameLst>
                                      </p:cBhvr>
                                      <p:tavLst>
                                        <p:tav tm="0">
                                          <p:val>
                                            <p:strVal val="0-#ppt_w/2"/>
                                          </p:val>
                                        </p:tav>
                                        <p:tav tm="100000">
                                          <p:val>
                                            <p:strVal val="#ppt_x"/>
                                          </p:val>
                                        </p:tav>
                                      </p:tavLst>
                                    </p:anim>
                                    <p:anim calcmode="lin" valueType="num">
                                      <p:cBhvr additive="base">
                                        <p:cTn id="12" dur="2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灯片编号占位符 8"/>
          <p:cNvSpPr>
            <a:spLocks noGrp="1"/>
          </p:cNvSpPr>
          <p:nvPr>
            <p:ph type="sldNum" sz="quarter" idx="11"/>
          </p:nvPr>
        </p:nvSpPr>
        <p:spPr/>
        <p:txBody>
          <a:bodyPr/>
          <a:lstStyle/>
          <a:p>
            <a:pPr>
              <a:defRPr/>
            </a:pPr>
            <a:fld id="{00418CB6-8EBA-4500-BEBC-7BE537EAA7B3}" type="slidenum">
              <a:rPr lang="zh-CN" altLang="en-US"/>
              <a:pPr>
                <a:defRPr/>
              </a:pPr>
              <a:t>48</a:t>
            </a:fld>
            <a:endParaRPr lang="zh-CN" altLang="en-US" dirty="0"/>
          </a:p>
        </p:txBody>
      </p:sp>
      <p:sp>
        <p:nvSpPr>
          <p:cNvPr id="6" name="矩形 5"/>
          <p:cNvSpPr/>
          <p:nvPr/>
        </p:nvSpPr>
        <p:spPr>
          <a:xfrm>
            <a:off x="571472" y="1785926"/>
            <a:ext cx="8215370" cy="1477328"/>
          </a:xfrm>
          <a:prstGeom prst="rect">
            <a:avLst/>
          </a:prstGeom>
        </p:spPr>
        <p:txBody>
          <a:bodyPr>
            <a:spAutoFit/>
          </a:bodyPr>
          <a:lstStyle/>
          <a:p>
            <a:pPr>
              <a:lnSpc>
                <a:spcPct val="150000"/>
              </a:lnSpc>
              <a:defRPr/>
            </a:pPr>
            <a:r>
              <a:rPr lang="zh-CN" altLang="en-US" sz="3000" dirty="0">
                <a:effectLst>
                  <a:reflection blurRad="6350" stA="55000" endA="300" endPos="45500" dir="5400000" sy="-100000" algn="bl" rotWithShape="0"/>
                </a:effectLst>
                <a:latin typeface="微软雅黑" pitchFamily="34" charset="-122"/>
                <a:ea typeface="微软雅黑" pitchFamily="34" charset="-122"/>
              </a:rPr>
              <a:t>  用人单位自</a:t>
            </a:r>
            <a:r>
              <a:rPr lang="zh-CN" altLang="en-US" sz="3000" u="sng" dirty="0">
                <a:solidFill>
                  <a:srgbClr val="FF0000"/>
                </a:solidFill>
                <a:effectLst>
                  <a:reflection blurRad="6350" stA="55000" endA="300" endPos="45500" dir="5400000" sy="-100000" algn="bl" rotWithShape="0"/>
                </a:effectLst>
                <a:latin typeface="微软雅黑" pitchFamily="34" charset="-122"/>
                <a:ea typeface="微软雅黑" pitchFamily="34" charset="-122"/>
              </a:rPr>
              <a:t>用工之日</a:t>
            </a:r>
            <a:r>
              <a:rPr lang="zh-CN" altLang="en-US" sz="3000" dirty="0">
                <a:effectLst>
                  <a:reflection blurRad="6350" stA="55000" endA="300" endPos="45500" dir="5400000" sy="-100000" algn="bl" rotWithShape="0"/>
                </a:effectLst>
                <a:latin typeface="微软雅黑" pitchFamily="34" charset="-122"/>
                <a:ea typeface="微软雅黑" pitchFamily="34" charset="-122"/>
              </a:rPr>
              <a:t>起与劳动者建立劳动关系。与是否订立劳动合同无关。</a:t>
            </a:r>
          </a:p>
        </p:txBody>
      </p:sp>
      <p:pic>
        <p:nvPicPr>
          <p:cNvPr id="17413" name="图片 6" descr="秒表手.png"/>
          <p:cNvPicPr>
            <a:picLocks noChangeAspect="1"/>
          </p:cNvPicPr>
          <p:nvPr/>
        </p:nvPicPr>
        <p:blipFill>
          <a:blip r:embed="rId3" cstate="print"/>
          <a:srcRect/>
          <a:stretch>
            <a:fillRect/>
          </a:stretch>
        </p:blipFill>
        <p:spPr bwMode="auto">
          <a:xfrm>
            <a:off x="5857884" y="3286124"/>
            <a:ext cx="3000396" cy="2953838"/>
          </a:xfrm>
          <a:prstGeom prst="rect">
            <a:avLst/>
          </a:prstGeom>
          <a:ln>
            <a:noFill/>
          </a:ln>
          <a:effectLst>
            <a:softEdge rad="112500"/>
          </a:effectLst>
        </p:spPr>
      </p:pic>
      <p:sp>
        <p:nvSpPr>
          <p:cNvPr id="8" name="矩形 7"/>
          <p:cNvSpPr/>
          <p:nvPr/>
        </p:nvSpPr>
        <p:spPr>
          <a:xfrm>
            <a:off x="357158" y="3286124"/>
            <a:ext cx="5786478" cy="2677656"/>
          </a:xfrm>
          <a:prstGeom prst="rect">
            <a:avLst/>
          </a:prstGeom>
        </p:spPr>
        <p:txBody>
          <a:bodyPr>
            <a:spAutoFit/>
          </a:bodyPr>
          <a:lstStyle/>
          <a:p>
            <a:pPr>
              <a:lnSpc>
                <a:spcPct val="150000"/>
              </a:lnSpc>
              <a:defRPr/>
            </a:pPr>
            <a:r>
              <a:rPr lang="en-US" altLang="zh-CN" sz="2800" dirty="0">
                <a:solidFill>
                  <a:srgbClr val="FF0000"/>
                </a:solidFill>
                <a:effectLst>
                  <a:reflection blurRad="6350" stA="55000" endA="300" endPos="45500" dir="5400000" sy="-100000" algn="bl" rotWithShape="0"/>
                </a:effectLst>
                <a:latin typeface="微软雅黑" pitchFamily="34" charset="-122"/>
                <a:ea typeface="微软雅黑" pitchFamily="34" charset="-122"/>
              </a:rPr>
              <a:t>【</a:t>
            </a:r>
            <a:r>
              <a:rPr lang="zh-CN" altLang="en-US" sz="2800" dirty="0">
                <a:solidFill>
                  <a:srgbClr val="FF0000"/>
                </a:solidFill>
                <a:effectLst>
                  <a:reflection blurRad="6350" stA="55000" endA="300" endPos="45500" dir="5400000" sy="-100000" algn="bl" rotWithShape="0"/>
                </a:effectLst>
                <a:latin typeface="微软雅黑" pitchFamily="34" charset="-122"/>
                <a:ea typeface="微软雅黑" pitchFamily="34" charset="-122"/>
              </a:rPr>
              <a:t>提示</a:t>
            </a:r>
            <a:r>
              <a:rPr lang="en-US" altLang="zh-CN" sz="2800" dirty="0">
                <a:solidFill>
                  <a:srgbClr val="FF0000"/>
                </a:solidFill>
                <a:effectLst>
                  <a:reflection blurRad="6350" stA="55000" endA="300" endPos="45500" dir="5400000" sy="-100000" algn="bl" rotWithShape="0"/>
                </a:effectLst>
                <a:latin typeface="微软雅黑" pitchFamily="34" charset="-122"/>
                <a:ea typeface="微软雅黑" pitchFamily="34" charset="-122"/>
              </a:rPr>
              <a:t>】</a:t>
            </a:r>
            <a:r>
              <a:rPr lang="zh-CN" altLang="en-US" sz="2800" dirty="0">
                <a:effectLst>
                  <a:reflection blurRad="6350" stA="55000" endA="300" endPos="45500" dir="5400000" sy="-100000" algn="bl" rotWithShape="0"/>
                </a:effectLst>
                <a:latin typeface="微软雅黑" pitchFamily="34" charset="-122"/>
                <a:ea typeface="微软雅黑" pitchFamily="34" charset="-122"/>
              </a:rPr>
              <a:t>建立劳动关系后，用人单位应建立职工名册备查。否则由劳动行政部门责令限期改正；逾期不改正的，处</a:t>
            </a:r>
            <a:r>
              <a:rPr lang="en-US" altLang="zh-CN" sz="2800" dirty="0">
                <a:solidFill>
                  <a:srgbClr val="FF0000"/>
                </a:solidFill>
                <a:effectLst>
                  <a:reflection blurRad="6350" stA="55000" endA="300" endPos="45500" dir="5400000" sy="-100000" algn="bl" rotWithShape="0"/>
                </a:effectLst>
                <a:latin typeface="微软雅黑" pitchFamily="34" charset="-122"/>
                <a:ea typeface="微软雅黑" pitchFamily="34" charset="-122"/>
              </a:rPr>
              <a:t>2000-20000</a:t>
            </a:r>
            <a:r>
              <a:rPr lang="zh-CN" altLang="en-US" sz="2800" dirty="0">
                <a:effectLst>
                  <a:reflection blurRad="6350" stA="55000" endA="300" endPos="45500" dir="5400000" sy="-100000" algn="bl" rotWithShape="0"/>
                </a:effectLst>
                <a:latin typeface="微软雅黑" pitchFamily="34" charset="-122"/>
                <a:ea typeface="微软雅黑" pitchFamily="34" charset="-122"/>
              </a:rPr>
              <a:t>的罚款。</a:t>
            </a:r>
          </a:p>
        </p:txBody>
      </p:sp>
      <p:sp>
        <p:nvSpPr>
          <p:cNvPr id="27654" name="矩形 9"/>
          <p:cNvSpPr>
            <a:spLocks noChangeArrowheads="1"/>
          </p:cNvSpPr>
          <p:nvPr/>
        </p:nvSpPr>
        <p:spPr bwMode="auto">
          <a:xfrm>
            <a:off x="571500" y="785813"/>
            <a:ext cx="3878263" cy="584200"/>
          </a:xfrm>
          <a:prstGeom prst="rect">
            <a:avLst/>
          </a:prstGeom>
          <a:noFill/>
          <a:ln w="9525">
            <a:noFill/>
            <a:miter lim="800000"/>
            <a:headEnd/>
            <a:tailEnd/>
          </a:ln>
        </p:spPr>
        <p:txBody>
          <a:bodyPr wrap="none">
            <a:spAutoFit/>
          </a:bodyPr>
          <a:lstStyle/>
          <a:p>
            <a:pPr marL="342900" indent="-342900">
              <a:spcBef>
                <a:spcPct val="20000"/>
              </a:spcBef>
            </a:pPr>
            <a:r>
              <a:rPr lang="zh-CN" altLang="en-US" sz="3200" dirty="0">
                <a:solidFill>
                  <a:srgbClr val="000000"/>
                </a:solidFill>
                <a:latin typeface="微软雅黑" pitchFamily="34" charset="-122"/>
                <a:ea typeface="微软雅黑" pitchFamily="34" charset="-122"/>
              </a:rPr>
              <a:t>（三）建立劳动关系</a:t>
            </a:r>
            <a:endParaRPr lang="en-US" altLang="zh-CN" sz="3200" dirty="0">
              <a:solidFill>
                <a:srgbClr val="000000"/>
              </a:solidFill>
              <a:latin typeface="微软雅黑" pitchFamily="34" charset="-122"/>
              <a:ea typeface="微软雅黑"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TextBox 10"/>
          <p:cNvSpPr>
            <a:spLocks noChangeArrowheads="1"/>
          </p:cNvSpPr>
          <p:nvPr/>
        </p:nvSpPr>
        <p:spPr bwMode="auto">
          <a:xfrm>
            <a:off x="5287963" y="2274888"/>
            <a:ext cx="3748087" cy="1570037"/>
          </a:xfrm>
          <a:prstGeom prst="rect">
            <a:avLst/>
          </a:prstGeom>
          <a:solidFill>
            <a:schemeClr val="bg1"/>
          </a:solidFill>
          <a:ln w="9525">
            <a:solidFill>
              <a:schemeClr val="bg1"/>
            </a:solidFill>
            <a:miter lim="800000"/>
            <a:headEnd/>
            <a:tailEnd/>
          </a:ln>
        </p:spPr>
        <p:txBody>
          <a:bodyPr>
            <a:spAutoFit/>
          </a:bodyPr>
          <a:lstStyle/>
          <a:p>
            <a:r>
              <a:rPr lang="zh-CN" altLang="en-US" sz="3200" b="1">
                <a:latin typeface="微软雅黑" pitchFamily="34" charset="-122"/>
                <a:ea typeface="微软雅黑" pitchFamily="34" charset="-122"/>
                <a:sym typeface="微软雅黑" pitchFamily="34" charset="-122"/>
              </a:rPr>
              <a:t>应当订立“</a:t>
            </a:r>
            <a:r>
              <a:rPr lang="zh-CN" altLang="en-US" sz="3200" b="1">
                <a:solidFill>
                  <a:srgbClr val="FF0000"/>
                </a:solidFill>
                <a:latin typeface="微软雅黑" pitchFamily="34" charset="-122"/>
                <a:ea typeface="微软雅黑" pitchFamily="34" charset="-122"/>
                <a:sym typeface="微软雅黑" pitchFamily="34" charset="-122"/>
              </a:rPr>
              <a:t>书面</a:t>
            </a:r>
            <a:r>
              <a:rPr lang="zh-CN" altLang="en-US" sz="3200" b="1">
                <a:latin typeface="微软雅黑" pitchFamily="34" charset="-122"/>
                <a:ea typeface="微软雅黑" pitchFamily="34" charset="-122"/>
                <a:sym typeface="微软雅黑" pitchFamily="34" charset="-122"/>
              </a:rPr>
              <a:t>”劳动合同</a:t>
            </a:r>
            <a:endParaRPr lang="en-US" sz="3200">
              <a:latin typeface="微软雅黑" pitchFamily="34" charset="-122"/>
              <a:ea typeface="微软雅黑" pitchFamily="34" charset="-122"/>
              <a:sym typeface="微软雅黑" pitchFamily="34" charset="-122"/>
            </a:endParaRPr>
          </a:p>
          <a:p>
            <a:r>
              <a:rPr lang="zh-CN" altLang="en-US" sz="3200" b="1">
                <a:latin typeface="微软雅黑" pitchFamily="34" charset="-122"/>
                <a:ea typeface="微软雅黑" pitchFamily="34" charset="-122"/>
                <a:sym typeface="微软雅黑" pitchFamily="34" charset="-122"/>
              </a:rPr>
              <a:t>          </a:t>
            </a:r>
            <a:endParaRPr lang="zh-CN" altLang="en-US" sz="3200"/>
          </a:p>
        </p:txBody>
      </p:sp>
      <p:sp>
        <p:nvSpPr>
          <p:cNvPr id="27652" name="AutoShape 5"/>
          <p:cNvSpPr>
            <a:spLocks noChangeArrowheads="1"/>
          </p:cNvSpPr>
          <p:nvPr/>
        </p:nvSpPr>
        <p:spPr bwMode="auto">
          <a:xfrm flipH="1">
            <a:off x="606053" y="1916832"/>
            <a:ext cx="4608513" cy="1655762"/>
          </a:xfrm>
          <a:prstGeom prst="leftArrowCallout">
            <a:avLst>
              <a:gd name="adj1" fmla="val 6889"/>
              <a:gd name="adj2" fmla="val 7495"/>
              <a:gd name="adj3" fmla="val 18208"/>
              <a:gd name="adj4" fmla="val 64329"/>
            </a:avLst>
          </a:prstGeom>
          <a:solidFill>
            <a:srgbClr val="D1E751"/>
          </a:solidFill>
          <a:ln w="9525" cap="flat" cmpd="sng">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zh-CN" altLang="en-US" sz="3200" dirty="0">
                <a:solidFill>
                  <a:srgbClr val="4C4C4C"/>
                </a:solidFill>
                <a:latin typeface="Arial" pitchFamily="34" charset="0"/>
                <a:ea typeface="宋体" pitchFamily="2" charset="-122"/>
              </a:rPr>
              <a:t>全日制用工</a:t>
            </a:r>
          </a:p>
        </p:txBody>
      </p:sp>
      <p:sp>
        <p:nvSpPr>
          <p:cNvPr id="27653" name="AutoShape 6"/>
          <p:cNvSpPr>
            <a:spLocks noChangeArrowheads="1"/>
          </p:cNvSpPr>
          <p:nvPr/>
        </p:nvSpPr>
        <p:spPr bwMode="auto">
          <a:xfrm flipH="1">
            <a:off x="606052" y="4257303"/>
            <a:ext cx="4611821" cy="1655763"/>
          </a:xfrm>
          <a:prstGeom prst="leftArrowCallout">
            <a:avLst>
              <a:gd name="adj1" fmla="val 6889"/>
              <a:gd name="adj2" fmla="val 8306"/>
              <a:gd name="adj3" fmla="val 18208"/>
              <a:gd name="adj4" fmla="val 66667"/>
            </a:avLst>
          </a:prstGeom>
          <a:solidFill>
            <a:srgbClr val="D1E751"/>
          </a:solidFill>
          <a:ln w="9525" cap="flat" cmpd="sng">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zh-CN" altLang="en-US" sz="3200" dirty="0">
                <a:solidFill>
                  <a:srgbClr val="4C4C4C"/>
                </a:solidFill>
                <a:latin typeface="Arial" pitchFamily="34" charset="0"/>
                <a:ea typeface="宋体" pitchFamily="2" charset="-122"/>
              </a:rPr>
              <a:t>非全日制用工</a:t>
            </a:r>
          </a:p>
        </p:txBody>
      </p:sp>
      <p:sp>
        <p:nvSpPr>
          <p:cNvPr id="30729" name="标题 10"/>
          <p:cNvSpPr>
            <a:spLocks noGrp="1"/>
          </p:cNvSpPr>
          <p:nvPr>
            <p:ph type="title"/>
          </p:nvPr>
        </p:nvSpPr>
        <p:spPr>
          <a:xfrm>
            <a:off x="457200" y="334963"/>
            <a:ext cx="8218488" cy="790575"/>
          </a:xfrm>
        </p:spPr>
        <p:txBody>
          <a:bodyPr/>
          <a:lstStyle/>
          <a:p>
            <a:pPr algn="l" eaLnBrk="1" hangingPunct="1"/>
            <a:r>
              <a:rPr lang="zh-CN" altLang="en-US" dirty="0" smtClean="0"/>
              <a:t>（四）订立形式</a:t>
            </a:r>
          </a:p>
        </p:txBody>
      </p:sp>
      <p:sp>
        <p:nvSpPr>
          <p:cNvPr id="30730" name="TextBox 10"/>
          <p:cNvSpPr>
            <a:spLocks noChangeArrowheads="1"/>
          </p:cNvSpPr>
          <p:nvPr/>
        </p:nvSpPr>
        <p:spPr bwMode="auto">
          <a:xfrm>
            <a:off x="5214938" y="4572000"/>
            <a:ext cx="3748087" cy="1570038"/>
          </a:xfrm>
          <a:prstGeom prst="rect">
            <a:avLst/>
          </a:prstGeom>
          <a:solidFill>
            <a:schemeClr val="bg1"/>
          </a:solidFill>
          <a:ln w="9525">
            <a:solidFill>
              <a:schemeClr val="bg1"/>
            </a:solidFill>
            <a:miter lim="800000"/>
            <a:headEnd/>
            <a:tailEnd/>
          </a:ln>
        </p:spPr>
        <p:txBody>
          <a:bodyPr>
            <a:spAutoFit/>
          </a:bodyPr>
          <a:lstStyle/>
          <a:p>
            <a:r>
              <a:rPr lang="zh-CN" altLang="en-US" sz="3200" b="1">
                <a:latin typeface="微软雅黑" pitchFamily="34" charset="-122"/>
                <a:ea typeface="微软雅黑" pitchFamily="34" charset="-122"/>
                <a:sym typeface="微软雅黑" pitchFamily="34" charset="-122"/>
              </a:rPr>
              <a:t>可以订立“口头”协议</a:t>
            </a:r>
            <a:endParaRPr lang="en-US" sz="3200">
              <a:latin typeface="微软雅黑" pitchFamily="34" charset="-122"/>
              <a:ea typeface="微软雅黑" pitchFamily="34" charset="-122"/>
              <a:sym typeface="微软雅黑" pitchFamily="34" charset="-122"/>
            </a:endParaRPr>
          </a:p>
          <a:p>
            <a:r>
              <a:rPr lang="zh-CN" altLang="en-US" sz="3200" b="1">
                <a:latin typeface="微软雅黑" pitchFamily="34" charset="-122"/>
                <a:ea typeface="微软雅黑" pitchFamily="34" charset="-122"/>
                <a:sym typeface="微软雅黑" pitchFamily="34" charset="-122"/>
              </a:rPr>
              <a:t>          </a:t>
            </a:r>
            <a:endParaRPr lang="zh-CN" altLang="en-US" sz="320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zh-CN" altLang="en-US" dirty="0" smtClean="0">
                <a:latin typeface="宋体"/>
                <a:ea typeface="宋体"/>
              </a:rPr>
              <a:t>  ② 综合题：一般是先给一个案例，然后根据案例设置</a:t>
            </a:r>
            <a:r>
              <a:rPr lang="en-US" altLang="zh-CN" dirty="0" smtClean="0">
                <a:latin typeface="宋体"/>
                <a:ea typeface="宋体"/>
              </a:rPr>
              <a:t>2</a:t>
            </a:r>
            <a:r>
              <a:rPr lang="zh-CN" altLang="en-US" dirty="0" smtClean="0">
                <a:latin typeface="宋体"/>
                <a:ea typeface="宋体"/>
              </a:rPr>
              <a:t>个简答题。在做这种题目的时候，我们必须先将法律规定写上去，然后再阐述案例，最后摆出结论。</a:t>
            </a:r>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a:spLocks noGrp="1"/>
          </p:cNvSpPr>
          <p:nvPr>
            <p:ph type="title"/>
          </p:nvPr>
        </p:nvSpPr>
        <p:spPr>
          <a:xfrm>
            <a:off x="414338" y="500063"/>
            <a:ext cx="8229600" cy="1143000"/>
          </a:xfrm>
        </p:spPr>
        <p:txBody>
          <a:bodyPr/>
          <a:lstStyle/>
          <a:p>
            <a:pPr eaLnBrk="1" hangingPunct="1"/>
            <a:r>
              <a:rPr lang="en-US" altLang="zh-CN" smtClean="0"/>
              <a:t>1.</a:t>
            </a:r>
            <a:r>
              <a:rPr lang="zh-CN" altLang="en-US" smtClean="0"/>
              <a:t>书面形式（★★★）</a:t>
            </a:r>
          </a:p>
        </p:txBody>
      </p:sp>
      <p:sp>
        <p:nvSpPr>
          <p:cNvPr id="13" name="灯片编号占位符 12"/>
          <p:cNvSpPr>
            <a:spLocks noGrp="1"/>
          </p:cNvSpPr>
          <p:nvPr>
            <p:ph type="sldNum" sz="quarter" idx="11"/>
          </p:nvPr>
        </p:nvSpPr>
        <p:spPr/>
        <p:txBody>
          <a:bodyPr/>
          <a:lstStyle/>
          <a:p>
            <a:pPr>
              <a:defRPr/>
            </a:pPr>
            <a:fld id="{0A6321BF-26DA-4F19-A383-204EDE75D446}" type="slidenum">
              <a:rPr lang="zh-CN" altLang="en-US"/>
              <a:pPr>
                <a:defRPr/>
              </a:pPr>
              <a:t>50</a:t>
            </a:fld>
            <a:endParaRPr lang="zh-CN" altLang="en-US"/>
          </a:p>
        </p:txBody>
      </p:sp>
      <p:sp>
        <p:nvSpPr>
          <p:cNvPr id="31748" name="Rectangle 5"/>
          <p:cNvSpPr>
            <a:spLocks noChangeArrowheads="1"/>
          </p:cNvSpPr>
          <p:nvPr/>
        </p:nvSpPr>
        <p:spPr bwMode="auto">
          <a:xfrm>
            <a:off x="500063" y="1571625"/>
            <a:ext cx="8162925" cy="4460875"/>
          </a:xfrm>
          <a:prstGeom prst="rect">
            <a:avLst/>
          </a:prstGeom>
          <a:noFill/>
          <a:ln w="9525">
            <a:solidFill>
              <a:schemeClr val="tx1"/>
            </a:solidFill>
            <a:miter lim="800000"/>
            <a:headEnd/>
            <a:tailEnd/>
          </a:ln>
        </p:spPr>
        <p:txBody>
          <a:bodyPr wrap="none" anchor="ctr"/>
          <a:lstStyle/>
          <a:p>
            <a:endParaRPr lang="zh-CN" altLang="zh-CN" b="1">
              <a:latin typeface="微软雅黑" pitchFamily="34" charset="-122"/>
              <a:ea typeface="微软雅黑" pitchFamily="34" charset="-122"/>
              <a:sym typeface="微软雅黑" pitchFamily="34" charset="-122"/>
            </a:endParaRPr>
          </a:p>
        </p:txBody>
      </p:sp>
      <p:sp>
        <p:nvSpPr>
          <p:cNvPr id="31749" name="Line 9"/>
          <p:cNvSpPr>
            <a:spLocks noChangeShapeType="1"/>
          </p:cNvSpPr>
          <p:nvPr/>
        </p:nvSpPr>
        <p:spPr bwMode="auto">
          <a:xfrm>
            <a:off x="1922463" y="3441700"/>
            <a:ext cx="5097462" cy="1588"/>
          </a:xfrm>
          <a:prstGeom prst="line">
            <a:avLst/>
          </a:prstGeom>
          <a:noFill/>
          <a:ln w="9525">
            <a:solidFill>
              <a:schemeClr val="tx1"/>
            </a:solidFill>
            <a:round/>
            <a:headEnd/>
            <a:tailEnd/>
          </a:ln>
        </p:spPr>
        <p:txBody>
          <a:bodyPr/>
          <a:lstStyle/>
          <a:p>
            <a:endParaRPr lang="zh-CN" altLang="en-US"/>
          </a:p>
        </p:txBody>
      </p:sp>
      <p:sp>
        <p:nvSpPr>
          <p:cNvPr id="31750" name="Line 10"/>
          <p:cNvSpPr>
            <a:spLocks noChangeShapeType="1"/>
          </p:cNvSpPr>
          <p:nvPr/>
        </p:nvSpPr>
        <p:spPr bwMode="auto">
          <a:xfrm>
            <a:off x="1922463" y="4659313"/>
            <a:ext cx="5097462" cy="1587"/>
          </a:xfrm>
          <a:prstGeom prst="line">
            <a:avLst/>
          </a:prstGeom>
          <a:noFill/>
          <a:ln w="9525">
            <a:solidFill>
              <a:schemeClr val="tx1"/>
            </a:solidFill>
            <a:round/>
            <a:headEnd/>
            <a:tailEnd/>
          </a:ln>
        </p:spPr>
        <p:txBody>
          <a:bodyPr/>
          <a:lstStyle/>
          <a:p>
            <a:endParaRPr lang="zh-CN" altLang="en-US"/>
          </a:p>
        </p:txBody>
      </p:sp>
      <p:sp>
        <p:nvSpPr>
          <p:cNvPr id="31751" name="Line 11"/>
          <p:cNvSpPr>
            <a:spLocks noChangeShapeType="1"/>
          </p:cNvSpPr>
          <p:nvPr/>
        </p:nvSpPr>
        <p:spPr bwMode="auto">
          <a:xfrm>
            <a:off x="1922463" y="5875338"/>
            <a:ext cx="5097462" cy="1587"/>
          </a:xfrm>
          <a:prstGeom prst="line">
            <a:avLst/>
          </a:prstGeom>
          <a:noFill/>
          <a:ln w="9525">
            <a:solidFill>
              <a:schemeClr val="tx1"/>
            </a:solidFill>
            <a:round/>
            <a:headEnd/>
            <a:tailEnd/>
          </a:ln>
        </p:spPr>
        <p:txBody>
          <a:bodyPr/>
          <a:lstStyle/>
          <a:p>
            <a:endParaRPr lang="zh-CN" altLang="en-US"/>
          </a:p>
        </p:txBody>
      </p:sp>
      <p:sp>
        <p:nvSpPr>
          <p:cNvPr id="8" name="矩形 15">
            <a:hlinkClick r:id="rId2" action="ppaction://hlinksldjump"/>
          </p:cNvPr>
          <p:cNvSpPr>
            <a:spLocks noChangeArrowheads="1"/>
          </p:cNvSpPr>
          <p:nvPr/>
        </p:nvSpPr>
        <p:spPr bwMode="auto">
          <a:xfrm>
            <a:off x="3857625" y="3857625"/>
            <a:ext cx="5029200" cy="523875"/>
          </a:xfrm>
          <a:prstGeom prst="rect">
            <a:avLst/>
          </a:prstGeom>
          <a:noFill/>
          <a:ln w="9525">
            <a:noFill/>
            <a:miter lim="800000"/>
            <a:headEnd/>
            <a:tailEnd/>
          </a:ln>
        </p:spPr>
        <p:txBody>
          <a:bodyPr>
            <a:spAutoFit/>
          </a:bodyPr>
          <a:lstStyle/>
          <a:p>
            <a:pPr algn="ctr"/>
            <a:r>
              <a:rPr lang="zh-CN" altLang="en-US" sz="2800" b="1">
                <a:latin typeface="微软雅黑" pitchFamily="34" charset="-122"/>
                <a:ea typeface="微软雅黑" pitchFamily="34" charset="-122"/>
                <a:sym typeface="微软雅黑" pitchFamily="34" charset="-122"/>
              </a:rPr>
              <a:t>用工之日起超过</a:t>
            </a:r>
            <a:r>
              <a:rPr lang="en-US" altLang="zh-CN" sz="2800" b="1">
                <a:latin typeface="微软雅黑" pitchFamily="34" charset="-122"/>
                <a:ea typeface="微软雅黑" pitchFamily="34" charset="-122"/>
                <a:sym typeface="微软雅黑" pitchFamily="34" charset="-122"/>
              </a:rPr>
              <a:t>1</a:t>
            </a:r>
            <a:r>
              <a:rPr lang="zh-CN" altLang="en-US" sz="2800" b="1">
                <a:latin typeface="微软雅黑" pitchFamily="34" charset="-122"/>
                <a:ea typeface="微软雅黑" pitchFamily="34" charset="-122"/>
                <a:sym typeface="微软雅黑" pitchFamily="34" charset="-122"/>
              </a:rPr>
              <a:t>个月不满</a:t>
            </a:r>
            <a:r>
              <a:rPr lang="en-US" altLang="zh-CN" sz="2800" b="1">
                <a:latin typeface="微软雅黑" pitchFamily="34" charset="-122"/>
                <a:ea typeface="微软雅黑" pitchFamily="34" charset="-122"/>
                <a:sym typeface="微软雅黑" pitchFamily="34" charset="-122"/>
              </a:rPr>
              <a:t>1</a:t>
            </a:r>
            <a:r>
              <a:rPr lang="zh-CN" altLang="en-US" sz="2800" b="1">
                <a:latin typeface="微软雅黑" pitchFamily="34" charset="-122"/>
                <a:ea typeface="微软雅黑" pitchFamily="34" charset="-122"/>
                <a:sym typeface="微软雅黑" pitchFamily="34" charset="-122"/>
              </a:rPr>
              <a:t>年</a:t>
            </a:r>
          </a:p>
        </p:txBody>
      </p:sp>
      <p:pic>
        <p:nvPicPr>
          <p:cNvPr id="31753" name="图片 10" descr="PNG348.png"/>
          <p:cNvPicPr>
            <a:picLocks noChangeAspect="1"/>
          </p:cNvPicPr>
          <p:nvPr/>
        </p:nvPicPr>
        <p:blipFill>
          <a:blip r:embed="rId3" cstate="print"/>
          <a:srcRect/>
          <a:stretch>
            <a:fillRect/>
          </a:stretch>
        </p:blipFill>
        <p:spPr bwMode="auto">
          <a:xfrm>
            <a:off x="2544763" y="3532188"/>
            <a:ext cx="1049337" cy="1049337"/>
          </a:xfrm>
          <a:prstGeom prst="rect">
            <a:avLst/>
          </a:prstGeom>
          <a:noFill/>
          <a:ln w="9525">
            <a:noFill/>
            <a:miter lim="800000"/>
            <a:headEnd/>
            <a:tailEnd/>
          </a:ln>
        </p:spPr>
      </p:pic>
      <p:sp>
        <p:nvSpPr>
          <p:cNvPr id="14" name="矩形 15"/>
          <p:cNvSpPr>
            <a:spLocks noChangeArrowheads="1"/>
          </p:cNvSpPr>
          <p:nvPr/>
        </p:nvSpPr>
        <p:spPr bwMode="auto">
          <a:xfrm>
            <a:off x="3543300" y="2689225"/>
            <a:ext cx="3886200" cy="523875"/>
          </a:xfrm>
          <a:prstGeom prst="rect">
            <a:avLst/>
          </a:prstGeom>
          <a:noFill/>
          <a:ln w="9525">
            <a:noFill/>
            <a:miter lim="800000"/>
            <a:headEnd/>
            <a:tailEnd/>
          </a:ln>
        </p:spPr>
        <p:txBody>
          <a:bodyPr>
            <a:spAutoFit/>
          </a:bodyPr>
          <a:lstStyle/>
          <a:p>
            <a:pPr algn="ctr"/>
            <a:r>
              <a:rPr lang="zh-CN" altLang="en-US" sz="2800" b="1">
                <a:latin typeface="微软雅黑" pitchFamily="34" charset="-122"/>
                <a:ea typeface="微软雅黑" pitchFamily="34" charset="-122"/>
                <a:sym typeface="微软雅黑" pitchFamily="34" charset="-122"/>
              </a:rPr>
              <a:t>用工之日</a:t>
            </a:r>
            <a:r>
              <a:rPr lang="zh-CN" altLang="en-US" sz="2800" b="1">
                <a:latin typeface="微软雅黑" pitchFamily="34" charset="-122"/>
                <a:ea typeface="微软雅黑" pitchFamily="34" charset="-122"/>
                <a:sym typeface="微软雅黑" pitchFamily="34" charset="-122"/>
                <a:hlinkClick r:id="" action="ppaction://hlinkshowjump?jump=nextslide"/>
              </a:rPr>
              <a:t>起</a:t>
            </a:r>
            <a:r>
              <a:rPr lang="en-US" altLang="zh-CN" sz="2800" b="1">
                <a:latin typeface="微软雅黑" pitchFamily="34" charset="-122"/>
                <a:ea typeface="微软雅黑" pitchFamily="34" charset="-122"/>
                <a:sym typeface="微软雅黑" pitchFamily="34" charset="-122"/>
              </a:rPr>
              <a:t>1</a:t>
            </a:r>
            <a:r>
              <a:rPr lang="zh-CN" altLang="en-US" sz="2800" b="1">
                <a:latin typeface="微软雅黑" pitchFamily="34" charset="-122"/>
                <a:ea typeface="微软雅黑" pitchFamily="34" charset="-122"/>
                <a:sym typeface="微软雅黑" pitchFamily="34" charset="-122"/>
              </a:rPr>
              <a:t>个月内</a:t>
            </a:r>
          </a:p>
        </p:txBody>
      </p:sp>
      <p:pic>
        <p:nvPicPr>
          <p:cNvPr id="31755" name="图片 14" descr="PNG348.png"/>
          <p:cNvPicPr>
            <a:picLocks noChangeAspect="1"/>
          </p:cNvPicPr>
          <p:nvPr/>
        </p:nvPicPr>
        <p:blipFill>
          <a:blip r:embed="rId3" cstate="print"/>
          <a:srcRect/>
          <a:stretch>
            <a:fillRect/>
          </a:stretch>
        </p:blipFill>
        <p:spPr bwMode="auto">
          <a:xfrm>
            <a:off x="2544763" y="2425700"/>
            <a:ext cx="1049337" cy="1049338"/>
          </a:xfrm>
          <a:prstGeom prst="rect">
            <a:avLst/>
          </a:prstGeom>
          <a:noFill/>
          <a:ln w="9525">
            <a:noFill/>
            <a:miter lim="800000"/>
            <a:headEnd/>
            <a:tailEnd/>
          </a:ln>
        </p:spPr>
      </p:pic>
      <p:sp>
        <p:nvSpPr>
          <p:cNvPr id="17" name="矩形 15">
            <a:hlinkClick r:id="rId4" action="ppaction://hlinksldjump"/>
          </p:cNvPr>
          <p:cNvSpPr>
            <a:spLocks noChangeArrowheads="1"/>
          </p:cNvSpPr>
          <p:nvPr/>
        </p:nvSpPr>
        <p:spPr bwMode="auto">
          <a:xfrm>
            <a:off x="3543300" y="5019675"/>
            <a:ext cx="4100513" cy="522288"/>
          </a:xfrm>
          <a:prstGeom prst="rect">
            <a:avLst/>
          </a:prstGeom>
          <a:noFill/>
          <a:ln w="9525">
            <a:noFill/>
            <a:miter lim="800000"/>
            <a:headEnd/>
            <a:tailEnd/>
          </a:ln>
        </p:spPr>
        <p:txBody>
          <a:bodyPr>
            <a:spAutoFit/>
          </a:bodyPr>
          <a:lstStyle/>
          <a:p>
            <a:pPr algn="ctr"/>
            <a:r>
              <a:rPr lang="zh-CN" altLang="en-US" sz="2800" b="1">
                <a:latin typeface="微软雅黑" pitchFamily="34" charset="-122"/>
                <a:ea typeface="微软雅黑" pitchFamily="34" charset="-122"/>
                <a:sym typeface="微软雅黑" pitchFamily="34" charset="-122"/>
              </a:rPr>
              <a:t>用工之日起超过</a:t>
            </a:r>
            <a:r>
              <a:rPr lang="en-US" altLang="zh-CN" sz="2800" b="1">
                <a:latin typeface="微软雅黑" pitchFamily="34" charset="-122"/>
                <a:ea typeface="微软雅黑" pitchFamily="34" charset="-122"/>
                <a:sym typeface="微软雅黑" pitchFamily="34" charset="-122"/>
              </a:rPr>
              <a:t>1</a:t>
            </a:r>
            <a:r>
              <a:rPr lang="zh-CN" altLang="en-US" sz="2800" b="1">
                <a:latin typeface="微软雅黑" pitchFamily="34" charset="-122"/>
                <a:ea typeface="微软雅黑" pitchFamily="34" charset="-122"/>
                <a:sym typeface="微软雅黑" pitchFamily="34" charset="-122"/>
              </a:rPr>
              <a:t>年</a:t>
            </a:r>
          </a:p>
        </p:txBody>
      </p:sp>
      <p:pic>
        <p:nvPicPr>
          <p:cNvPr id="31757" name="图片 17" descr="PNG348.png"/>
          <p:cNvPicPr>
            <a:picLocks noChangeAspect="1"/>
          </p:cNvPicPr>
          <p:nvPr/>
        </p:nvPicPr>
        <p:blipFill>
          <a:blip r:embed="rId3" cstate="print"/>
          <a:srcRect/>
          <a:stretch>
            <a:fillRect/>
          </a:stretch>
        </p:blipFill>
        <p:spPr bwMode="auto">
          <a:xfrm>
            <a:off x="2544763" y="4756150"/>
            <a:ext cx="1049337" cy="10493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out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out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arn(outVertical)">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7" grpId="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TextBox 10"/>
          <p:cNvSpPr>
            <a:spLocks noChangeArrowheads="1"/>
          </p:cNvSpPr>
          <p:nvPr/>
        </p:nvSpPr>
        <p:spPr bwMode="auto">
          <a:xfrm>
            <a:off x="4357688" y="2000250"/>
            <a:ext cx="4605337" cy="4216400"/>
          </a:xfrm>
          <a:prstGeom prst="rect">
            <a:avLst/>
          </a:prstGeom>
          <a:solidFill>
            <a:schemeClr val="bg1"/>
          </a:solidFill>
          <a:ln w="9525">
            <a:solidFill>
              <a:schemeClr val="bg1"/>
            </a:solidFill>
            <a:miter lim="800000"/>
            <a:headEnd/>
            <a:tailEnd/>
          </a:ln>
        </p:spPr>
        <p:txBody>
          <a:bodyPr>
            <a:spAutoFit/>
          </a:bodyPr>
          <a:lstStyle/>
          <a:p>
            <a:endParaRPr lang="en-US" altLang="zh-CN" sz="3200" b="1">
              <a:latin typeface="微软雅黑" pitchFamily="34" charset="-122"/>
              <a:ea typeface="微软雅黑" pitchFamily="34" charset="-122"/>
              <a:sym typeface="微软雅黑" pitchFamily="34" charset="-122"/>
            </a:endParaRPr>
          </a:p>
          <a:p>
            <a:r>
              <a:rPr lang="zh-CN" altLang="en-US" sz="3200" b="1">
                <a:latin typeface="微软雅黑" pitchFamily="34" charset="-122"/>
                <a:ea typeface="微软雅黑" pitchFamily="34" charset="-122"/>
                <a:sym typeface="微软雅黑" pitchFamily="34" charset="-122"/>
              </a:rPr>
              <a:t>签订书面劳动合同</a:t>
            </a:r>
          </a:p>
          <a:p>
            <a:endParaRPr lang="en-US" altLang="zh-CN">
              <a:latin typeface="微软雅黑" pitchFamily="34" charset="-122"/>
              <a:ea typeface="微软雅黑" pitchFamily="34" charset="-122"/>
              <a:sym typeface="微软雅黑" pitchFamily="34" charset="-122"/>
            </a:endParaRPr>
          </a:p>
          <a:p>
            <a:r>
              <a:rPr lang="zh-CN" altLang="en-US" b="1">
                <a:latin typeface="微软雅黑" pitchFamily="34" charset="-122"/>
                <a:ea typeface="微软雅黑" pitchFamily="34" charset="-122"/>
                <a:sym typeface="微软雅黑" pitchFamily="34" charset="-122"/>
              </a:rPr>
              <a:t>          </a:t>
            </a:r>
            <a:endParaRPr lang="en-US" altLang="zh-CN" b="1">
              <a:latin typeface="微软雅黑" pitchFamily="34" charset="-122"/>
              <a:ea typeface="微软雅黑" pitchFamily="34" charset="-122"/>
              <a:sym typeface="微软雅黑" pitchFamily="34" charset="-122"/>
            </a:endParaRPr>
          </a:p>
          <a:p>
            <a:endParaRPr lang="en-US" altLang="zh-CN" sz="2400" b="1">
              <a:latin typeface="微软雅黑" pitchFamily="34" charset="-122"/>
              <a:ea typeface="微软雅黑" pitchFamily="34" charset="-122"/>
              <a:sym typeface="微软雅黑" pitchFamily="34" charset="-122"/>
            </a:endParaRPr>
          </a:p>
          <a:p>
            <a:r>
              <a:rPr lang="en-US" altLang="zh-CN" sz="2400" b="1">
                <a:latin typeface="微软雅黑" pitchFamily="34" charset="-122"/>
                <a:ea typeface="微软雅黑" pitchFamily="34" charset="-122"/>
                <a:sym typeface="微软雅黑" pitchFamily="34" charset="-122"/>
              </a:rPr>
              <a:t>A.</a:t>
            </a:r>
            <a:r>
              <a:rPr lang="zh-CN" altLang="en-US" sz="2400" b="1">
                <a:latin typeface="微软雅黑" pitchFamily="34" charset="-122"/>
                <a:ea typeface="微软雅黑" pitchFamily="34" charset="-122"/>
                <a:sym typeface="微软雅黑" pitchFamily="34" charset="-122"/>
              </a:rPr>
              <a:t>书面通知劳动者解除劳动关系</a:t>
            </a:r>
            <a:r>
              <a:rPr lang="zh-CN" altLang="en-US" sz="2400">
                <a:latin typeface="微软雅黑" pitchFamily="34" charset="-122"/>
                <a:ea typeface="微软雅黑" pitchFamily="34" charset="-122"/>
                <a:sym typeface="微软雅黑" pitchFamily="34" charset="-122"/>
              </a:rPr>
              <a:t> </a:t>
            </a:r>
          </a:p>
          <a:p>
            <a:endParaRPr lang="en-US" altLang="zh-CN" sz="2400" b="1">
              <a:latin typeface="微软雅黑" pitchFamily="34" charset="-122"/>
              <a:ea typeface="微软雅黑" pitchFamily="34" charset="-122"/>
              <a:sym typeface="微软雅黑" pitchFamily="34" charset="-122"/>
            </a:endParaRPr>
          </a:p>
          <a:p>
            <a:r>
              <a:rPr lang="en-US" altLang="zh-CN" sz="2400" b="1">
                <a:latin typeface="微软雅黑" pitchFamily="34" charset="-122"/>
                <a:ea typeface="微软雅黑" pitchFamily="34" charset="-122"/>
                <a:sym typeface="微软雅黑" pitchFamily="34" charset="-122"/>
              </a:rPr>
              <a:t>B.</a:t>
            </a:r>
            <a:r>
              <a:rPr lang="zh-CN" altLang="en-US" sz="2400" b="1">
                <a:latin typeface="微软雅黑" pitchFamily="34" charset="-122"/>
                <a:ea typeface="微软雅黑" pitchFamily="34" charset="-122"/>
                <a:sym typeface="微软雅黑" pitchFamily="34" charset="-122"/>
              </a:rPr>
              <a:t>向劳动者支付劳动报酬</a:t>
            </a:r>
            <a:endParaRPr lang="zh-CN" altLang="en-US" sz="2400">
              <a:latin typeface="微软雅黑" pitchFamily="34" charset="-122"/>
              <a:ea typeface="微软雅黑" pitchFamily="34" charset="-122"/>
              <a:sym typeface="微软雅黑" pitchFamily="34" charset="-122"/>
            </a:endParaRPr>
          </a:p>
          <a:p>
            <a:endParaRPr lang="en-US" altLang="zh-CN" sz="2400" b="1">
              <a:latin typeface="微软雅黑" pitchFamily="34" charset="-122"/>
              <a:ea typeface="微软雅黑" pitchFamily="34" charset="-122"/>
              <a:sym typeface="微软雅黑" pitchFamily="34" charset="-122"/>
            </a:endParaRPr>
          </a:p>
          <a:p>
            <a:r>
              <a:rPr lang="en-US" altLang="zh-CN" sz="2400" b="1">
                <a:latin typeface="微软雅黑" pitchFamily="34" charset="-122"/>
                <a:ea typeface="微软雅黑" pitchFamily="34" charset="-122"/>
                <a:sym typeface="微软雅黑" pitchFamily="34" charset="-122"/>
              </a:rPr>
              <a:t>C.</a:t>
            </a:r>
            <a:r>
              <a:rPr lang="zh-CN" altLang="en-US" sz="2400" b="1">
                <a:latin typeface="微软雅黑" pitchFamily="34" charset="-122"/>
                <a:ea typeface="微软雅黑" pitchFamily="34" charset="-122"/>
                <a:sym typeface="微软雅黑" pitchFamily="34" charset="-122"/>
              </a:rPr>
              <a:t>无需支付经济补偿</a:t>
            </a:r>
          </a:p>
          <a:p>
            <a:r>
              <a:rPr lang="zh-CN" altLang="en-US" sz="2400">
                <a:latin typeface="微软雅黑" pitchFamily="34" charset="-122"/>
                <a:ea typeface="微软雅黑" pitchFamily="34" charset="-122"/>
                <a:sym typeface="微软雅黑" pitchFamily="34" charset="-122"/>
              </a:rPr>
              <a:t>          </a:t>
            </a:r>
            <a:endParaRPr lang="zh-CN" altLang="en-US" sz="2400"/>
          </a:p>
        </p:txBody>
      </p:sp>
      <p:sp>
        <p:nvSpPr>
          <p:cNvPr id="27652" name="AutoShape 5"/>
          <p:cNvSpPr>
            <a:spLocks noChangeArrowheads="1"/>
          </p:cNvSpPr>
          <p:nvPr/>
        </p:nvSpPr>
        <p:spPr bwMode="auto">
          <a:xfrm flipH="1">
            <a:off x="428596" y="2071678"/>
            <a:ext cx="3929090" cy="1655762"/>
          </a:xfrm>
          <a:prstGeom prst="leftArrowCallout">
            <a:avLst>
              <a:gd name="adj1" fmla="val 6889"/>
              <a:gd name="adj2" fmla="val 7495"/>
              <a:gd name="adj3" fmla="val 18208"/>
              <a:gd name="adj4" fmla="val 64329"/>
            </a:avLst>
          </a:prstGeom>
          <a:solidFill>
            <a:srgbClr val="D1E751"/>
          </a:solidFill>
          <a:ln w="9525" cap="flat" cmpd="sng">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zh-CN" altLang="en-US" sz="3200" dirty="0">
                <a:solidFill>
                  <a:srgbClr val="4C4C4C"/>
                </a:solidFill>
                <a:latin typeface="Arial" pitchFamily="34" charset="0"/>
                <a:ea typeface="宋体" pitchFamily="2" charset="-122"/>
              </a:rPr>
              <a:t>劳动者同意</a:t>
            </a:r>
          </a:p>
        </p:txBody>
      </p:sp>
      <p:grpSp>
        <p:nvGrpSpPr>
          <p:cNvPr id="2" name="组合 9"/>
          <p:cNvGrpSpPr/>
          <p:nvPr/>
        </p:nvGrpSpPr>
        <p:grpSpPr>
          <a:xfrm>
            <a:off x="428596" y="3857628"/>
            <a:ext cx="4000528" cy="2013944"/>
            <a:chOff x="393700" y="4142810"/>
            <a:chExt cx="4751464" cy="1728192"/>
          </a:xfrm>
          <a:solidFill>
            <a:srgbClr val="D1E751"/>
          </a:solidFill>
          <a:scene3d>
            <a:camera prst="orthographicFront">
              <a:rot lat="0" lon="0" rev="0"/>
            </a:camera>
            <a:lightRig rig="balanced" dir="t">
              <a:rot lat="0" lon="0" rev="8700000"/>
            </a:lightRig>
          </a:scene3d>
        </p:grpSpPr>
        <p:sp>
          <p:nvSpPr>
            <p:cNvPr id="27653" name="AutoShape 6"/>
            <p:cNvSpPr>
              <a:spLocks noChangeArrowheads="1"/>
            </p:cNvSpPr>
            <p:nvPr/>
          </p:nvSpPr>
          <p:spPr bwMode="auto">
            <a:xfrm flipH="1">
              <a:off x="393700" y="4185295"/>
              <a:ext cx="4608513" cy="1655763"/>
            </a:xfrm>
            <a:prstGeom prst="leftArrowCallout">
              <a:avLst>
                <a:gd name="adj1" fmla="val 6889"/>
                <a:gd name="adj2" fmla="val 8306"/>
                <a:gd name="adj3" fmla="val 18208"/>
                <a:gd name="adj4" fmla="val 66667"/>
              </a:avLst>
            </a:prstGeom>
            <a:grpFill/>
            <a:ln w="9525" cap="flat" cmpd="sng">
              <a:noFill/>
              <a:miter lim="800000"/>
              <a:headEnd/>
              <a:tailEnd/>
            </a:ln>
            <a:effectLst>
              <a:outerShdw blurRad="44450" dist="27940" dir="5400000" algn="ctr">
                <a:srgbClr val="000000">
                  <a:alpha val="32000"/>
                </a:srgbClr>
              </a:outerShdw>
            </a:effectLst>
            <a:sp3d>
              <a:bevelT w="190500" h="38100"/>
            </a:sp3d>
          </p:spPr>
          <p:txBody>
            <a:bodyPr wrap="none" anchor="ctr"/>
            <a:lstStyle/>
            <a:p>
              <a:pPr algn="ctr">
                <a:defRPr/>
              </a:pPr>
              <a:r>
                <a:rPr lang="zh-CN" altLang="en-US" sz="3200" dirty="0">
                  <a:solidFill>
                    <a:srgbClr val="4C4C4C"/>
                  </a:solidFill>
                  <a:latin typeface="Arial" pitchFamily="34" charset="0"/>
                  <a:ea typeface="宋体" pitchFamily="2" charset="-122"/>
                </a:rPr>
                <a:t>劳动者不同意</a:t>
              </a:r>
            </a:p>
          </p:txBody>
        </p:sp>
        <p:sp>
          <p:nvSpPr>
            <p:cNvPr id="8" name="左大括号 7"/>
            <p:cNvSpPr/>
            <p:nvPr/>
          </p:nvSpPr>
          <p:spPr bwMode="auto">
            <a:xfrm>
              <a:off x="4785124" y="4142810"/>
              <a:ext cx="360040" cy="1728192"/>
            </a:xfrm>
            <a:prstGeom prst="leftBrace">
              <a:avLst>
                <a:gd name="adj1" fmla="val 51871"/>
                <a:gd name="adj2" fmla="val 51512"/>
              </a:avLst>
            </a:prstGeom>
            <a:grpFill/>
            <a:ln>
              <a:noFill/>
              <a:headEnd type="none" w="med" len="med"/>
              <a:tailEnd type="none" w="med" len="med"/>
            </a:ln>
            <a:effectLst>
              <a:outerShdw blurRad="44450" dist="27940" dir="5400000" algn="ctr">
                <a:srgbClr val="000000">
                  <a:alpha val="32000"/>
                </a:srgbClr>
              </a:outerShdw>
            </a:effectLst>
            <a:sp3d>
              <a:bevelT w="190500" h="38100"/>
            </a:sp3d>
          </p:spPr>
          <p:style>
            <a:lnRef idx="3">
              <a:schemeClr val="dk1"/>
            </a:lnRef>
            <a:fillRef idx="0">
              <a:schemeClr val="dk1"/>
            </a:fillRef>
            <a:effectRef idx="2">
              <a:schemeClr val="dk1"/>
            </a:effectRef>
            <a:fontRef idx="minor">
              <a:schemeClr val="tx1"/>
            </a:fontRef>
          </p:style>
          <p:txBody>
            <a:bodyPr/>
            <a:lstStyle/>
            <a:p>
              <a:pPr eaLnBrk="0" hangingPunct="0">
                <a:defRPr/>
              </a:pPr>
              <a:endParaRPr lang="zh-CN" altLang="en-US">
                <a:solidFill>
                  <a:srgbClr val="4C4C4C"/>
                </a:solidFill>
                <a:effectLst>
                  <a:outerShdw blurRad="38100" dist="38100" dir="2700000" algn="tl">
                    <a:srgbClr val="000000">
                      <a:alpha val="43137"/>
                    </a:srgbClr>
                  </a:outerShdw>
                </a:effectLst>
                <a:latin typeface="Verdana" pitchFamily="34" charset="0"/>
              </a:endParaRPr>
            </a:p>
          </p:txBody>
        </p:sp>
      </p:grpSp>
      <p:sp>
        <p:nvSpPr>
          <p:cNvPr id="32775" name="标题 10"/>
          <p:cNvSpPr>
            <a:spLocks noGrp="1"/>
          </p:cNvSpPr>
          <p:nvPr>
            <p:ph type="title"/>
          </p:nvPr>
        </p:nvSpPr>
        <p:spPr>
          <a:xfrm>
            <a:off x="457200" y="334963"/>
            <a:ext cx="8218488" cy="790575"/>
          </a:xfrm>
        </p:spPr>
        <p:txBody>
          <a:bodyPr/>
          <a:lstStyle/>
          <a:p>
            <a:pPr algn="l" eaLnBrk="1" hangingPunct="1"/>
            <a:r>
              <a:rPr lang="zh-CN" altLang="en-US" dirty="0" smtClean="0"/>
              <a:t>（</a:t>
            </a:r>
            <a:r>
              <a:rPr lang="en-US" altLang="zh-CN" dirty="0" smtClean="0"/>
              <a:t>1</a:t>
            </a:r>
            <a:r>
              <a:rPr lang="zh-CN" altLang="en-US" dirty="0" smtClean="0"/>
              <a:t>）用工之日起</a:t>
            </a:r>
            <a:r>
              <a:rPr lang="en-US" altLang="zh-CN" dirty="0" smtClean="0"/>
              <a:t>1</a:t>
            </a:r>
            <a:r>
              <a:rPr lang="zh-CN" altLang="en-US" dirty="0" smtClean="0"/>
              <a:t>个月内</a:t>
            </a:r>
          </a:p>
        </p:txBody>
      </p:sp>
      <p:sp>
        <p:nvSpPr>
          <p:cNvPr id="10" name="灯片编号占位符 9"/>
          <p:cNvSpPr>
            <a:spLocks noGrp="1"/>
          </p:cNvSpPr>
          <p:nvPr>
            <p:ph type="sldNum" sz="quarter" idx="11"/>
          </p:nvPr>
        </p:nvSpPr>
        <p:spPr/>
        <p:txBody>
          <a:bodyPr/>
          <a:lstStyle/>
          <a:p>
            <a:pPr>
              <a:defRPr/>
            </a:pPr>
            <a:fld id="{96582085-73E0-4A11-A0C3-037961F24443}" type="slidenum">
              <a:rPr lang="zh-CN" altLang="en-US"/>
              <a:pPr>
                <a:defRPr/>
              </a:pPr>
              <a:t>51</a:t>
            </a:fld>
            <a:endParaRPr lang="zh-CN" altLang="en-US"/>
          </a:p>
        </p:txBody>
      </p:sp>
      <p:sp>
        <p:nvSpPr>
          <p:cNvPr id="9" name="TextBox 8"/>
          <p:cNvSpPr txBox="1"/>
          <p:nvPr/>
        </p:nvSpPr>
        <p:spPr>
          <a:xfrm>
            <a:off x="857224" y="1285860"/>
            <a:ext cx="6429420" cy="523220"/>
          </a:xfrm>
          <a:prstGeom prst="rect">
            <a:avLst/>
          </a:prstGeom>
          <a:solidFill>
            <a:schemeClr val="accent6">
              <a:lumMod val="40000"/>
              <a:lumOff val="60000"/>
            </a:schemeClr>
          </a:solidFill>
          <a:effectLst>
            <a:glow rad="101600">
              <a:schemeClr val="accent3">
                <a:satMod val="175000"/>
                <a:alpha val="40000"/>
              </a:schemeClr>
            </a:glo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zh-CN" altLang="en-US" sz="2800" dirty="0">
                <a:latin typeface="微软雅黑" pitchFamily="34" charset="-122"/>
                <a:ea typeface="微软雅黑" pitchFamily="34" charset="-122"/>
              </a:rPr>
              <a:t>用人单位应书面通知劳动者签订合同</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fade">
                                      <p:cBhvr>
                                        <p:cTn id="7" dur="500"/>
                                        <p:tgtEl>
                                          <p:spTgt spid="276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fade">
                                      <p:cBhvr>
                                        <p:cTn id="12" dur="500"/>
                                        <p:tgtEl>
                                          <p:spTgt spid="276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651">
                                            <p:txEl>
                                              <p:pRg st="5" end="5"/>
                                            </p:txEl>
                                          </p:spTgt>
                                        </p:tgtEl>
                                        <p:attrNameLst>
                                          <p:attrName>style.visibility</p:attrName>
                                        </p:attrNameLst>
                                      </p:cBhvr>
                                      <p:to>
                                        <p:strVal val="visible"/>
                                      </p:to>
                                    </p:set>
                                    <p:animEffect transition="in" filter="fade">
                                      <p:cBhvr>
                                        <p:cTn id="22" dur="500"/>
                                        <p:tgtEl>
                                          <p:spTgt spid="2765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651">
                                            <p:txEl>
                                              <p:pRg st="7" end="7"/>
                                            </p:txEl>
                                          </p:spTgt>
                                        </p:tgtEl>
                                        <p:attrNameLst>
                                          <p:attrName>style.visibility</p:attrName>
                                        </p:attrNameLst>
                                      </p:cBhvr>
                                      <p:to>
                                        <p:strVal val="visible"/>
                                      </p:to>
                                    </p:set>
                                    <p:animEffect transition="in" filter="fade">
                                      <p:cBhvr>
                                        <p:cTn id="27" dur="500"/>
                                        <p:tgtEl>
                                          <p:spTgt spid="27651">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651">
                                            <p:txEl>
                                              <p:pRg st="9" end="9"/>
                                            </p:txEl>
                                          </p:spTgt>
                                        </p:tgtEl>
                                        <p:attrNameLst>
                                          <p:attrName>style.visibility</p:attrName>
                                        </p:attrNameLst>
                                      </p:cBhvr>
                                      <p:to>
                                        <p:strVal val="visible"/>
                                      </p:to>
                                    </p:set>
                                    <p:animEffect transition="in" filter="fade">
                                      <p:cBhvr>
                                        <p:cTn id="32" dur="500"/>
                                        <p:tgtEl>
                                          <p:spTgt spid="2765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TextBox 10"/>
          <p:cNvSpPr>
            <a:spLocks noChangeArrowheads="1"/>
          </p:cNvSpPr>
          <p:nvPr/>
        </p:nvSpPr>
        <p:spPr bwMode="auto">
          <a:xfrm>
            <a:off x="4429125" y="2357438"/>
            <a:ext cx="4533900" cy="3694112"/>
          </a:xfrm>
          <a:prstGeom prst="rect">
            <a:avLst/>
          </a:prstGeom>
          <a:solidFill>
            <a:schemeClr val="bg1"/>
          </a:solidFill>
          <a:ln w="9525">
            <a:solidFill>
              <a:schemeClr val="bg1"/>
            </a:solidFill>
            <a:miter lim="800000"/>
            <a:headEnd/>
            <a:tailEnd/>
          </a:ln>
        </p:spPr>
        <p:txBody>
          <a:bodyPr>
            <a:spAutoFit/>
          </a:bodyPr>
          <a:lstStyle/>
          <a:p>
            <a:r>
              <a:rPr lang="en-US" altLang="zh-CN" sz="2000" b="1">
                <a:latin typeface="微软雅黑" pitchFamily="34" charset="-122"/>
                <a:ea typeface="微软雅黑" pitchFamily="34" charset="-122"/>
                <a:sym typeface="微软雅黑" pitchFamily="34" charset="-122"/>
              </a:rPr>
              <a:t>  </a:t>
            </a:r>
            <a:r>
              <a:rPr lang="en-US" altLang="zh-CN" sz="2600" b="1">
                <a:latin typeface="微软雅黑" pitchFamily="34" charset="-122"/>
                <a:ea typeface="微软雅黑" pitchFamily="34" charset="-122"/>
                <a:sym typeface="微软雅黑" pitchFamily="34" charset="-122"/>
              </a:rPr>
              <a:t>A.</a:t>
            </a:r>
            <a:r>
              <a:rPr lang="zh-CN" altLang="en-US" sz="2600" b="1">
                <a:latin typeface="微软雅黑" pitchFamily="34" charset="-122"/>
                <a:ea typeface="微软雅黑" pitchFamily="34" charset="-122"/>
                <a:sym typeface="微软雅黑" pitchFamily="34" charset="-122"/>
              </a:rPr>
              <a:t>签订书面劳动合同</a:t>
            </a:r>
          </a:p>
          <a:p>
            <a:r>
              <a:rPr lang="en-US" altLang="en-US" sz="2600" b="1">
                <a:latin typeface="微软雅黑" pitchFamily="34" charset="-122"/>
                <a:ea typeface="微软雅黑" pitchFamily="34" charset="-122"/>
                <a:sym typeface="微软雅黑" pitchFamily="34" charset="-122"/>
              </a:rPr>
              <a:t>  B.</a:t>
            </a:r>
            <a:r>
              <a:rPr lang="zh-CN" altLang="en-US" sz="2600" b="1">
                <a:latin typeface="微软雅黑" pitchFamily="34" charset="-122"/>
                <a:ea typeface="微软雅黑" pitchFamily="34" charset="-122"/>
                <a:sym typeface="微软雅黑" pitchFamily="34" charset="-122"/>
              </a:rPr>
              <a:t>支付</a:t>
            </a:r>
            <a:r>
              <a:rPr lang="en-US" altLang="zh-CN" sz="2600" b="1">
                <a:latin typeface="微软雅黑" pitchFamily="34" charset="-122"/>
                <a:ea typeface="微软雅黑" pitchFamily="34" charset="-122"/>
                <a:sym typeface="微软雅黑" pitchFamily="34" charset="-122"/>
              </a:rPr>
              <a:t>2</a:t>
            </a:r>
            <a:r>
              <a:rPr lang="zh-CN" altLang="en-US" sz="2600" b="1">
                <a:latin typeface="微软雅黑" pitchFamily="34" charset="-122"/>
                <a:ea typeface="微软雅黑" pitchFamily="34" charset="-122"/>
                <a:sym typeface="微软雅黑" pitchFamily="34" charset="-122"/>
              </a:rPr>
              <a:t>倍工资</a:t>
            </a:r>
            <a:r>
              <a:rPr lang="zh-CN" altLang="en-US" sz="2600" b="1">
                <a:solidFill>
                  <a:srgbClr val="FF0000"/>
                </a:solidFill>
                <a:latin typeface="微软雅黑" pitchFamily="34" charset="-122"/>
                <a:ea typeface="微软雅黑" pitchFamily="34" charset="-122"/>
                <a:sym typeface="微软雅黑" pitchFamily="34" charset="-122"/>
              </a:rPr>
              <a:t>（满</a:t>
            </a:r>
            <a:r>
              <a:rPr lang="en-US" altLang="zh-CN" sz="2600" b="1">
                <a:solidFill>
                  <a:srgbClr val="FF0000"/>
                </a:solidFill>
                <a:latin typeface="微软雅黑" pitchFamily="34" charset="-122"/>
                <a:ea typeface="微软雅黑" pitchFamily="34" charset="-122"/>
                <a:sym typeface="微软雅黑" pitchFamily="34" charset="-122"/>
              </a:rPr>
              <a:t>1</a:t>
            </a:r>
            <a:r>
              <a:rPr lang="zh-CN" altLang="en-US" sz="2600" b="1">
                <a:solidFill>
                  <a:srgbClr val="FF0000"/>
                </a:solidFill>
                <a:latin typeface="微软雅黑" pitchFamily="34" charset="-122"/>
                <a:ea typeface="微软雅黑" pitchFamily="34" charset="-122"/>
                <a:sym typeface="微软雅黑" pitchFamily="34" charset="-122"/>
              </a:rPr>
              <a:t>月的次日至签订合同的前一日）</a:t>
            </a:r>
            <a:endParaRPr lang="en-US" altLang="en-US" sz="2600" b="1">
              <a:solidFill>
                <a:srgbClr val="FF0000"/>
              </a:solidFill>
              <a:latin typeface="微软雅黑" pitchFamily="34" charset="-122"/>
              <a:ea typeface="微软雅黑" pitchFamily="34" charset="-122"/>
              <a:sym typeface="微软雅黑" pitchFamily="34" charset="-122"/>
            </a:endParaRPr>
          </a:p>
          <a:p>
            <a:r>
              <a:rPr lang="zh-CN" altLang="en-US" sz="2600" b="1">
                <a:latin typeface="微软雅黑" pitchFamily="34" charset="-122"/>
                <a:ea typeface="微软雅黑" pitchFamily="34" charset="-122"/>
                <a:sym typeface="微软雅黑" pitchFamily="34" charset="-122"/>
              </a:rPr>
              <a:t>          </a:t>
            </a:r>
            <a:endParaRPr lang="en-US" altLang="zh-CN" sz="2400" b="1">
              <a:latin typeface="微软雅黑" pitchFamily="34" charset="-122"/>
              <a:ea typeface="微软雅黑" pitchFamily="34" charset="-122"/>
              <a:sym typeface="微软雅黑" pitchFamily="34" charset="-122"/>
            </a:endParaRPr>
          </a:p>
          <a:p>
            <a:r>
              <a:rPr lang="en-US" altLang="zh-CN" sz="2600" b="1">
                <a:latin typeface="微软雅黑" pitchFamily="34" charset="-122"/>
                <a:ea typeface="微软雅黑" pitchFamily="34" charset="-122"/>
                <a:sym typeface="微软雅黑" pitchFamily="34" charset="-122"/>
              </a:rPr>
              <a:t>A.</a:t>
            </a:r>
            <a:r>
              <a:rPr lang="zh-CN" altLang="en-US" sz="2600" b="1">
                <a:latin typeface="微软雅黑" pitchFamily="34" charset="-122"/>
                <a:ea typeface="微软雅黑" pitchFamily="34" charset="-122"/>
                <a:sym typeface="微软雅黑" pitchFamily="34" charset="-122"/>
              </a:rPr>
              <a:t>书面通知劳动者解除劳动关系</a:t>
            </a:r>
            <a:endParaRPr lang="en-US" altLang="zh-CN" sz="2600" b="1">
              <a:latin typeface="微软雅黑" pitchFamily="34" charset="-122"/>
              <a:ea typeface="微软雅黑" pitchFamily="34" charset="-122"/>
              <a:sym typeface="微软雅黑" pitchFamily="34" charset="-122"/>
            </a:endParaRPr>
          </a:p>
          <a:p>
            <a:r>
              <a:rPr lang="en-US" altLang="zh-CN" sz="2600" b="1">
                <a:latin typeface="微软雅黑" pitchFamily="34" charset="-122"/>
                <a:ea typeface="微软雅黑" pitchFamily="34" charset="-122"/>
                <a:sym typeface="微软雅黑" pitchFamily="34" charset="-122"/>
              </a:rPr>
              <a:t>B.</a:t>
            </a:r>
            <a:r>
              <a:rPr lang="zh-CN" altLang="en-US" sz="2600" b="1">
                <a:latin typeface="微软雅黑" pitchFamily="34" charset="-122"/>
                <a:ea typeface="微软雅黑" pitchFamily="34" charset="-122"/>
                <a:sym typeface="微软雅黑" pitchFamily="34" charset="-122"/>
              </a:rPr>
              <a:t>向劳动者支付劳动报酬</a:t>
            </a:r>
            <a:endParaRPr lang="en-US" altLang="zh-CN" sz="2600" b="1">
              <a:latin typeface="微软雅黑" pitchFamily="34" charset="-122"/>
              <a:ea typeface="微软雅黑" pitchFamily="34" charset="-122"/>
              <a:sym typeface="微软雅黑" pitchFamily="34" charset="-122"/>
            </a:endParaRPr>
          </a:p>
          <a:p>
            <a:r>
              <a:rPr lang="en-US" altLang="zh-CN" sz="2600" b="1">
                <a:latin typeface="微软雅黑" pitchFamily="34" charset="-122"/>
                <a:ea typeface="微软雅黑" pitchFamily="34" charset="-122"/>
                <a:sym typeface="微软雅黑" pitchFamily="34" charset="-122"/>
              </a:rPr>
              <a:t>C.</a:t>
            </a:r>
            <a:r>
              <a:rPr lang="zh-CN" altLang="en-US" sz="2600" b="1">
                <a:latin typeface="微软雅黑" pitchFamily="34" charset="-122"/>
                <a:ea typeface="微软雅黑" pitchFamily="34" charset="-122"/>
                <a:sym typeface="微软雅黑" pitchFamily="34" charset="-122"/>
              </a:rPr>
              <a:t>支付经济补偿</a:t>
            </a:r>
          </a:p>
          <a:p>
            <a:r>
              <a:rPr lang="zh-CN" altLang="en-US" sz="2600">
                <a:latin typeface="微软雅黑" pitchFamily="34" charset="-122"/>
                <a:ea typeface="微软雅黑" pitchFamily="34" charset="-122"/>
                <a:sym typeface="微软雅黑" pitchFamily="34" charset="-122"/>
              </a:rPr>
              <a:t>          </a:t>
            </a:r>
            <a:endParaRPr lang="zh-CN" altLang="en-US" sz="2600"/>
          </a:p>
        </p:txBody>
      </p:sp>
      <p:sp>
        <p:nvSpPr>
          <p:cNvPr id="27652" name="AutoShape 5"/>
          <p:cNvSpPr>
            <a:spLocks noChangeArrowheads="1"/>
          </p:cNvSpPr>
          <p:nvPr/>
        </p:nvSpPr>
        <p:spPr bwMode="auto">
          <a:xfrm flipH="1">
            <a:off x="428596" y="2071678"/>
            <a:ext cx="4000528" cy="1571636"/>
          </a:xfrm>
          <a:prstGeom prst="leftArrowCallout">
            <a:avLst>
              <a:gd name="adj1" fmla="val 6889"/>
              <a:gd name="adj2" fmla="val 7495"/>
              <a:gd name="adj3" fmla="val 18208"/>
              <a:gd name="adj4" fmla="val 64329"/>
            </a:avLst>
          </a:prstGeom>
          <a:solidFill>
            <a:srgbClr val="D1E751"/>
          </a:solidFill>
          <a:ln w="9525" cap="flat" cmpd="sng">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zh-CN" altLang="en-US" sz="3200" dirty="0">
                <a:solidFill>
                  <a:srgbClr val="4C4C4C"/>
                </a:solidFill>
                <a:latin typeface="Arial" pitchFamily="34" charset="0"/>
                <a:ea typeface="宋体" pitchFamily="2" charset="-122"/>
              </a:rPr>
              <a:t>劳动者同意</a:t>
            </a:r>
          </a:p>
        </p:txBody>
      </p:sp>
      <p:grpSp>
        <p:nvGrpSpPr>
          <p:cNvPr id="2" name="组合 9"/>
          <p:cNvGrpSpPr/>
          <p:nvPr/>
        </p:nvGrpSpPr>
        <p:grpSpPr>
          <a:xfrm>
            <a:off x="428596" y="4143380"/>
            <a:ext cx="3929090" cy="1728192"/>
            <a:chOff x="393700" y="4142810"/>
            <a:chExt cx="4751464" cy="1728192"/>
          </a:xfrm>
          <a:solidFill>
            <a:srgbClr val="D1E751"/>
          </a:solidFill>
          <a:scene3d>
            <a:camera prst="orthographicFront">
              <a:rot lat="0" lon="0" rev="0"/>
            </a:camera>
            <a:lightRig rig="balanced" dir="t">
              <a:rot lat="0" lon="0" rev="8700000"/>
            </a:lightRig>
          </a:scene3d>
        </p:grpSpPr>
        <p:sp>
          <p:nvSpPr>
            <p:cNvPr id="27653" name="AutoShape 6"/>
            <p:cNvSpPr>
              <a:spLocks noChangeArrowheads="1"/>
            </p:cNvSpPr>
            <p:nvPr/>
          </p:nvSpPr>
          <p:spPr bwMode="auto">
            <a:xfrm flipH="1">
              <a:off x="393700" y="4185295"/>
              <a:ext cx="4608513" cy="1655763"/>
            </a:xfrm>
            <a:prstGeom prst="leftArrowCallout">
              <a:avLst>
                <a:gd name="adj1" fmla="val 6889"/>
                <a:gd name="adj2" fmla="val 8306"/>
                <a:gd name="adj3" fmla="val 18208"/>
                <a:gd name="adj4" fmla="val 66667"/>
              </a:avLst>
            </a:prstGeom>
            <a:grpFill/>
            <a:ln w="9525" cap="flat" cmpd="sng">
              <a:noFill/>
              <a:miter lim="800000"/>
              <a:headEnd/>
              <a:tailEnd/>
            </a:ln>
            <a:effectLst>
              <a:outerShdw blurRad="44450" dist="27940" dir="5400000" algn="ctr">
                <a:srgbClr val="000000">
                  <a:alpha val="32000"/>
                </a:srgbClr>
              </a:outerShdw>
            </a:effectLst>
            <a:sp3d>
              <a:bevelT w="190500" h="38100"/>
            </a:sp3d>
          </p:spPr>
          <p:txBody>
            <a:bodyPr wrap="none" anchor="ctr"/>
            <a:lstStyle/>
            <a:p>
              <a:pPr algn="ctr">
                <a:defRPr/>
              </a:pPr>
              <a:r>
                <a:rPr lang="zh-CN" altLang="en-US" sz="3200" dirty="0">
                  <a:solidFill>
                    <a:srgbClr val="4C4C4C"/>
                  </a:solidFill>
                  <a:latin typeface="Arial" pitchFamily="34" charset="0"/>
                  <a:ea typeface="宋体" pitchFamily="2" charset="-122"/>
                </a:rPr>
                <a:t>劳动者不同意</a:t>
              </a:r>
            </a:p>
          </p:txBody>
        </p:sp>
        <p:sp>
          <p:nvSpPr>
            <p:cNvPr id="8" name="左大括号 7"/>
            <p:cNvSpPr/>
            <p:nvPr/>
          </p:nvSpPr>
          <p:spPr bwMode="auto">
            <a:xfrm>
              <a:off x="4785124" y="4142810"/>
              <a:ext cx="360040" cy="1728192"/>
            </a:xfrm>
            <a:prstGeom prst="leftBrace">
              <a:avLst>
                <a:gd name="adj1" fmla="val 51871"/>
                <a:gd name="adj2" fmla="val 51512"/>
              </a:avLst>
            </a:prstGeom>
            <a:grpFill/>
            <a:ln>
              <a:noFill/>
              <a:headEnd type="none" w="med" len="med"/>
              <a:tailEnd type="none" w="med" len="med"/>
            </a:ln>
            <a:effectLst>
              <a:outerShdw blurRad="44450" dist="27940" dir="5400000" algn="ctr">
                <a:srgbClr val="000000">
                  <a:alpha val="32000"/>
                </a:srgbClr>
              </a:outerShdw>
            </a:effectLst>
            <a:sp3d>
              <a:bevelT w="190500" h="38100"/>
            </a:sp3d>
          </p:spPr>
          <p:style>
            <a:lnRef idx="3">
              <a:schemeClr val="dk1"/>
            </a:lnRef>
            <a:fillRef idx="0">
              <a:schemeClr val="dk1"/>
            </a:fillRef>
            <a:effectRef idx="2">
              <a:schemeClr val="dk1"/>
            </a:effectRef>
            <a:fontRef idx="minor">
              <a:schemeClr val="tx1"/>
            </a:fontRef>
          </p:style>
          <p:txBody>
            <a:bodyPr/>
            <a:lstStyle/>
            <a:p>
              <a:pPr eaLnBrk="0" hangingPunct="0">
                <a:defRPr/>
              </a:pPr>
              <a:endParaRPr lang="zh-CN" altLang="en-US">
                <a:solidFill>
                  <a:srgbClr val="4C4C4C"/>
                </a:solidFill>
                <a:effectLst>
                  <a:outerShdw blurRad="38100" dist="38100" dir="2700000" algn="tl">
                    <a:srgbClr val="000000">
                      <a:alpha val="43137"/>
                    </a:srgbClr>
                  </a:outerShdw>
                </a:effectLst>
                <a:latin typeface="Verdana" pitchFamily="34" charset="0"/>
              </a:endParaRPr>
            </a:p>
          </p:txBody>
        </p:sp>
      </p:grpSp>
      <p:sp>
        <p:nvSpPr>
          <p:cNvPr id="33799" name="标题 10"/>
          <p:cNvSpPr>
            <a:spLocks noGrp="1"/>
          </p:cNvSpPr>
          <p:nvPr>
            <p:ph type="title"/>
          </p:nvPr>
        </p:nvSpPr>
        <p:spPr>
          <a:xfrm>
            <a:off x="357188" y="334963"/>
            <a:ext cx="8786812" cy="790575"/>
          </a:xfrm>
        </p:spPr>
        <p:txBody>
          <a:bodyPr>
            <a:normAutofit fontScale="90000"/>
          </a:bodyPr>
          <a:lstStyle/>
          <a:p>
            <a:pPr eaLnBrk="1" hangingPunct="1"/>
            <a:r>
              <a:rPr lang="zh-CN" altLang="en-US" smtClean="0"/>
              <a:t>（</a:t>
            </a:r>
            <a:r>
              <a:rPr lang="en-US" altLang="zh-CN" smtClean="0"/>
              <a:t>2</a:t>
            </a:r>
            <a:r>
              <a:rPr lang="zh-CN" altLang="en-US" smtClean="0"/>
              <a:t>）用工之日起超过</a:t>
            </a:r>
            <a:r>
              <a:rPr lang="en-US" altLang="zh-CN" smtClean="0"/>
              <a:t>1</a:t>
            </a:r>
            <a:r>
              <a:rPr lang="zh-CN" altLang="en-US" smtClean="0"/>
              <a:t>个月不满</a:t>
            </a:r>
            <a:r>
              <a:rPr lang="en-US" altLang="zh-CN" smtClean="0"/>
              <a:t>1</a:t>
            </a:r>
            <a:r>
              <a:rPr lang="zh-CN" altLang="en-US" smtClean="0"/>
              <a:t>年</a:t>
            </a:r>
          </a:p>
        </p:txBody>
      </p:sp>
      <p:sp>
        <p:nvSpPr>
          <p:cNvPr id="10" name="灯片编号占位符 9"/>
          <p:cNvSpPr>
            <a:spLocks noGrp="1"/>
          </p:cNvSpPr>
          <p:nvPr>
            <p:ph type="sldNum" sz="quarter" idx="11"/>
          </p:nvPr>
        </p:nvSpPr>
        <p:spPr/>
        <p:txBody>
          <a:bodyPr/>
          <a:lstStyle/>
          <a:p>
            <a:pPr>
              <a:defRPr/>
            </a:pPr>
            <a:fld id="{7487FEE7-09D9-4E72-892F-116BE4CE17F8}" type="slidenum">
              <a:rPr lang="zh-CN" altLang="en-US"/>
              <a:pPr>
                <a:defRPr/>
              </a:pPr>
              <a:t>52</a:t>
            </a:fld>
            <a:endParaRPr lang="zh-CN" altLang="en-US"/>
          </a:p>
        </p:txBody>
      </p:sp>
      <p:sp>
        <p:nvSpPr>
          <p:cNvPr id="9" name="TextBox 8"/>
          <p:cNvSpPr txBox="1"/>
          <p:nvPr/>
        </p:nvSpPr>
        <p:spPr>
          <a:xfrm>
            <a:off x="1357290" y="1285860"/>
            <a:ext cx="6429420" cy="523220"/>
          </a:xfrm>
          <a:prstGeom prst="rect">
            <a:avLst/>
          </a:prstGeom>
          <a:solidFill>
            <a:schemeClr val="accent6">
              <a:lumMod val="40000"/>
              <a:lumOff val="60000"/>
            </a:schemeClr>
          </a:solidFill>
          <a:effectLst>
            <a:glow rad="101600">
              <a:schemeClr val="accent3">
                <a:satMod val="175000"/>
                <a:alpha val="40000"/>
              </a:schemeClr>
            </a:glo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zh-CN" altLang="en-US" sz="2800" dirty="0">
                <a:latin typeface="微软雅黑" pitchFamily="34" charset="-122"/>
                <a:ea typeface="微软雅黑" pitchFamily="34" charset="-122"/>
              </a:rPr>
              <a:t>用人单位应书面通知劳动者补签合同</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fade">
                                      <p:cBhvr>
                                        <p:cTn id="7" dur="500"/>
                                        <p:tgtEl>
                                          <p:spTgt spid="276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Effect transition="in" filter="fade">
                                      <p:cBhvr>
                                        <p:cTn id="12" dur="500"/>
                                        <p:tgtEl>
                                          <p:spTgt spid="2765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651">
                                            <p:txEl>
                                              <p:pRg st="1" end="1"/>
                                            </p:txEl>
                                          </p:spTgt>
                                        </p:tgtEl>
                                        <p:attrNameLst>
                                          <p:attrName>style.visibility</p:attrName>
                                        </p:attrNameLst>
                                      </p:cBhvr>
                                      <p:to>
                                        <p:strVal val="visible"/>
                                      </p:to>
                                    </p:set>
                                    <p:animEffect transition="in" filter="fade">
                                      <p:cBhvr>
                                        <p:cTn id="17" dur="500"/>
                                        <p:tgtEl>
                                          <p:spTgt spid="2765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1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651">
                                            <p:txEl>
                                              <p:pRg st="3" end="3"/>
                                            </p:txEl>
                                          </p:spTgt>
                                        </p:tgtEl>
                                        <p:attrNameLst>
                                          <p:attrName>style.visibility</p:attrName>
                                        </p:attrNameLst>
                                      </p:cBhvr>
                                      <p:to>
                                        <p:strVal val="visible"/>
                                      </p:to>
                                    </p:set>
                                    <p:animEffect transition="in" filter="fade">
                                      <p:cBhvr>
                                        <p:cTn id="27" dur="500"/>
                                        <p:tgtEl>
                                          <p:spTgt spid="2765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651">
                                            <p:txEl>
                                              <p:pRg st="4" end="4"/>
                                            </p:txEl>
                                          </p:spTgt>
                                        </p:tgtEl>
                                        <p:attrNameLst>
                                          <p:attrName>style.visibility</p:attrName>
                                        </p:attrNameLst>
                                      </p:cBhvr>
                                      <p:to>
                                        <p:strVal val="visible"/>
                                      </p:to>
                                    </p:set>
                                    <p:animEffect transition="in" filter="fade">
                                      <p:cBhvr>
                                        <p:cTn id="32" dur="500"/>
                                        <p:tgtEl>
                                          <p:spTgt spid="2765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7651">
                                            <p:txEl>
                                              <p:pRg st="5" end="5"/>
                                            </p:txEl>
                                          </p:spTgt>
                                        </p:tgtEl>
                                        <p:attrNameLst>
                                          <p:attrName>style.visibility</p:attrName>
                                        </p:attrNameLst>
                                      </p:cBhvr>
                                      <p:to>
                                        <p:strVal val="visible"/>
                                      </p:to>
                                    </p:set>
                                    <p:animEffect transition="in" filter="fade">
                                      <p:cBhvr>
                                        <p:cTn id="37" dur="500"/>
                                        <p:tgtEl>
                                          <p:spTgt spid="276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矩形 27"/>
          <p:cNvSpPr>
            <a:spLocks noChangeArrowheads="1"/>
          </p:cNvSpPr>
          <p:nvPr/>
        </p:nvSpPr>
        <p:spPr bwMode="auto">
          <a:xfrm>
            <a:off x="0" y="6473825"/>
            <a:ext cx="9144000" cy="384175"/>
          </a:xfrm>
          <a:prstGeom prst="rect">
            <a:avLst/>
          </a:prstGeom>
          <a:solidFill>
            <a:srgbClr val="595959"/>
          </a:solidFill>
          <a:ln w="9525">
            <a:noFill/>
            <a:miter lim="800000"/>
            <a:headEnd/>
            <a:tailEnd/>
          </a:ln>
        </p:spPr>
        <p:txBody>
          <a:bodyPr anchor="ctr"/>
          <a:lstStyle/>
          <a:p>
            <a:pPr algn="ctr"/>
            <a:endParaRPr lang="zh-CN" altLang="en-US">
              <a:solidFill>
                <a:srgbClr val="FFFFFF"/>
              </a:solidFill>
              <a:latin typeface="Calibri" pitchFamily="34" charset="0"/>
            </a:endParaRPr>
          </a:p>
        </p:txBody>
      </p:sp>
      <p:sp>
        <p:nvSpPr>
          <p:cNvPr id="34819" name="矩形 3"/>
          <p:cNvSpPr>
            <a:spLocks noChangeArrowheads="1"/>
          </p:cNvSpPr>
          <p:nvPr/>
        </p:nvSpPr>
        <p:spPr bwMode="auto">
          <a:xfrm>
            <a:off x="0" y="6515100"/>
            <a:ext cx="1333500" cy="342900"/>
          </a:xfrm>
          <a:prstGeom prst="rect">
            <a:avLst/>
          </a:prstGeom>
          <a:solidFill>
            <a:srgbClr val="00618E"/>
          </a:solidFill>
          <a:ln w="9525">
            <a:noFill/>
            <a:miter lim="800000"/>
            <a:headEnd/>
            <a:tailEnd/>
          </a:ln>
        </p:spPr>
        <p:txBody>
          <a:bodyPr anchor="ctr"/>
          <a:lstStyle/>
          <a:p>
            <a:pPr algn="ctr"/>
            <a:endParaRPr lang="zh-CN" altLang="en-US">
              <a:solidFill>
                <a:srgbClr val="FFFFFF"/>
              </a:solidFill>
              <a:latin typeface="Calibri" pitchFamily="34" charset="0"/>
            </a:endParaRPr>
          </a:p>
        </p:txBody>
      </p:sp>
      <p:sp>
        <p:nvSpPr>
          <p:cNvPr id="34820" name="矩形 6"/>
          <p:cNvSpPr>
            <a:spLocks noChangeArrowheads="1"/>
          </p:cNvSpPr>
          <p:nvPr/>
        </p:nvSpPr>
        <p:spPr bwMode="auto">
          <a:xfrm>
            <a:off x="1301750" y="6515100"/>
            <a:ext cx="1333500" cy="342900"/>
          </a:xfrm>
          <a:prstGeom prst="rect">
            <a:avLst/>
          </a:prstGeom>
          <a:solidFill>
            <a:srgbClr val="4F94BE"/>
          </a:solidFill>
          <a:ln w="9525">
            <a:noFill/>
            <a:miter lim="800000"/>
            <a:headEnd/>
            <a:tailEnd/>
          </a:ln>
        </p:spPr>
        <p:txBody>
          <a:bodyPr anchor="ctr"/>
          <a:lstStyle/>
          <a:p>
            <a:pPr algn="ctr"/>
            <a:endParaRPr lang="zh-CN" altLang="en-US">
              <a:solidFill>
                <a:srgbClr val="FFFFFF"/>
              </a:solidFill>
              <a:latin typeface="Calibri" pitchFamily="34" charset="0"/>
            </a:endParaRPr>
          </a:p>
        </p:txBody>
      </p:sp>
      <p:sp>
        <p:nvSpPr>
          <p:cNvPr id="34821" name="矩形 7"/>
          <p:cNvSpPr>
            <a:spLocks noChangeArrowheads="1"/>
          </p:cNvSpPr>
          <p:nvPr/>
        </p:nvSpPr>
        <p:spPr bwMode="auto">
          <a:xfrm>
            <a:off x="2603500" y="6515100"/>
            <a:ext cx="1333500" cy="342900"/>
          </a:xfrm>
          <a:prstGeom prst="rect">
            <a:avLst/>
          </a:prstGeom>
          <a:solidFill>
            <a:srgbClr val="7995A1"/>
          </a:solidFill>
          <a:ln w="9525">
            <a:noFill/>
            <a:miter lim="800000"/>
            <a:headEnd/>
            <a:tailEnd/>
          </a:ln>
        </p:spPr>
        <p:txBody>
          <a:bodyPr anchor="ctr"/>
          <a:lstStyle/>
          <a:p>
            <a:pPr algn="ctr"/>
            <a:endParaRPr lang="zh-CN" altLang="en-US">
              <a:solidFill>
                <a:srgbClr val="FFFFFF"/>
              </a:solidFill>
              <a:latin typeface="Calibri" pitchFamily="34" charset="0"/>
            </a:endParaRPr>
          </a:p>
        </p:txBody>
      </p:sp>
      <p:sp>
        <p:nvSpPr>
          <p:cNvPr id="34822" name="矩形 8"/>
          <p:cNvSpPr>
            <a:spLocks noChangeArrowheads="1"/>
          </p:cNvSpPr>
          <p:nvPr/>
        </p:nvSpPr>
        <p:spPr bwMode="auto">
          <a:xfrm>
            <a:off x="3905250" y="6515100"/>
            <a:ext cx="1333500" cy="342900"/>
          </a:xfrm>
          <a:prstGeom prst="rect">
            <a:avLst/>
          </a:prstGeom>
          <a:solidFill>
            <a:srgbClr val="F7F7F7"/>
          </a:solidFill>
          <a:ln w="9525">
            <a:noFill/>
            <a:miter lim="800000"/>
            <a:headEnd/>
            <a:tailEnd/>
          </a:ln>
        </p:spPr>
        <p:txBody>
          <a:bodyPr anchor="ctr"/>
          <a:lstStyle/>
          <a:p>
            <a:pPr algn="ctr"/>
            <a:endParaRPr lang="zh-CN" altLang="en-US">
              <a:solidFill>
                <a:srgbClr val="FFFFFF"/>
              </a:solidFill>
              <a:latin typeface="Calibri" pitchFamily="34" charset="0"/>
            </a:endParaRPr>
          </a:p>
        </p:txBody>
      </p:sp>
      <p:sp>
        <p:nvSpPr>
          <p:cNvPr id="34823" name="矩形 9"/>
          <p:cNvSpPr>
            <a:spLocks noChangeArrowheads="1"/>
          </p:cNvSpPr>
          <p:nvPr/>
        </p:nvSpPr>
        <p:spPr bwMode="auto">
          <a:xfrm>
            <a:off x="5207000" y="6515100"/>
            <a:ext cx="1333500" cy="342900"/>
          </a:xfrm>
          <a:prstGeom prst="rect">
            <a:avLst/>
          </a:prstGeom>
          <a:solidFill>
            <a:srgbClr val="C7AF07"/>
          </a:solidFill>
          <a:ln w="9525">
            <a:noFill/>
            <a:miter lim="800000"/>
            <a:headEnd/>
            <a:tailEnd/>
          </a:ln>
        </p:spPr>
        <p:txBody>
          <a:bodyPr anchor="ctr"/>
          <a:lstStyle/>
          <a:p>
            <a:pPr algn="ctr"/>
            <a:endParaRPr lang="zh-CN" altLang="en-US">
              <a:solidFill>
                <a:srgbClr val="FFFFFF"/>
              </a:solidFill>
              <a:latin typeface="Calibri" pitchFamily="34" charset="0"/>
            </a:endParaRPr>
          </a:p>
        </p:txBody>
      </p:sp>
      <p:sp>
        <p:nvSpPr>
          <p:cNvPr id="34824" name="矩形 10"/>
          <p:cNvSpPr>
            <a:spLocks noChangeArrowheads="1"/>
          </p:cNvSpPr>
          <p:nvPr/>
        </p:nvSpPr>
        <p:spPr bwMode="auto">
          <a:xfrm>
            <a:off x="6508750" y="6515100"/>
            <a:ext cx="1333500" cy="342900"/>
          </a:xfrm>
          <a:prstGeom prst="rect">
            <a:avLst/>
          </a:prstGeom>
          <a:solidFill>
            <a:srgbClr val="9EA809"/>
          </a:solidFill>
          <a:ln w="9525">
            <a:noFill/>
            <a:miter lim="800000"/>
            <a:headEnd/>
            <a:tailEnd/>
          </a:ln>
        </p:spPr>
        <p:txBody>
          <a:bodyPr anchor="ctr"/>
          <a:lstStyle/>
          <a:p>
            <a:pPr algn="ctr"/>
            <a:endParaRPr lang="zh-CN" altLang="en-US">
              <a:solidFill>
                <a:srgbClr val="FFFFFF"/>
              </a:solidFill>
              <a:latin typeface="Calibri" pitchFamily="34" charset="0"/>
            </a:endParaRPr>
          </a:p>
        </p:txBody>
      </p:sp>
      <p:sp>
        <p:nvSpPr>
          <p:cNvPr id="34825" name="矩形 11"/>
          <p:cNvSpPr>
            <a:spLocks noChangeArrowheads="1"/>
          </p:cNvSpPr>
          <p:nvPr/>
        </p:nvSpPr>
        <p:spPr bwMode="auto">
          <a:xfrm>
            <a:off x="7810500" y="6515100"/>
            <a:ext cx="1333500" cy="342900"/>
          </a:xfrm>
          <a:prstGeom prst="rect">
            <a:avLst/>
          </a:prstGeom>
          <a:solidFill>
            <a:srgbClr val="00BED1"/>
          </a:solidFill>
          <a:ln w="9525">
            <a:noFill/>
            <a:miter lim="800000"/>
            <a:headEnd/>
            <a:tailEnd/>
          </a:ln>
        </p:spPr>
        <p:txBody>
          <a:bodyPr anchor="ctr"/>
          <a:lstStyle/>
          <a:p>
            <a:pPr algn="ctr"/>
            <a:endParaRPr lang="zh-CN" altLang="en-US">
              <a:solidFill>
                <a:srgbClr val="FFFFFF"/>
              </a:solidFill>
              <a:latin typeface="Calibri" pitchFamily="34" charset="0"/>
            </a:endParaRPr>
          </a:p>
        </p:txBody>
      </p:sp>
      <p:pic>
        <p:nvPicPr>
          <p:cNvPr id="34826" name="图片 43" descr="6.png"/>
          <p:cNvPicPr>
            <a:picLocks noChangeAspect="1" noChangeArrowheads="1"/>
          </p:cNvPicPr>
          <p:nvPr/>
        </p:nvPicPr>
        <p:blipFill>
          <a:blip r:embed="rId2" cstate="print"/>
          <a:srcRect/>
          <a:stretch>
            <a:fillRect/>
          </a:stretch>
        </p:blipFill>
        <p:spPr bwMode="auto">
          <a:xfrm>
            <a:off x="8443913" y="346075"/>
            <a:ext cx="522287" cy="379413"/>
          </a:xfrm>
          <a:prstGeom prst="rect">
            <a:avLst/>
          </a:prstGeom>
          <a:noFill/>
          <a:ln w="9525">
            <a:noFill/>
            <a:miter lim="800000"/>
            <a:headEnd/>
            <a:tailEnd/>
          </a:ln>
        </p:spPr>
      </p:pic>
      <p:grpSp>
        <p:nvGrpSpPr>
          <p:cNvPr id="2" name="Group 14"/>
          <p:cNvGrpSpPr>
            <a:grpSpLocks/>
          </p:cNvGrpSpPr>
          <p:nvPr/>
        </p:nvGrpSpPr>
        <p:grpSpPr bwMode="auto">
          <a:xfrm>
            <a:off x="357188" y="1762125"/>
            <a:ext cx="3571875" cy="3305175"/>
            <a:chOff x="0" y="0"/>
            <a:chExt cx="2754313" cy="2754312"/>
          </a:xfrm>
        </p:grpSpPr>
        <p:grpSp>
          <p:nvGrpSpPr>
            <p:cNvPr id="3" name="Group 15"/>
            <p:cNvGrpSpPr>
              <a:grpSpLocks noChangeAspect="1"/>
            </p:cNvGrpSpPr>
            <p:nvPr/>
          </p:nvGrpSpPr>
          <p:grpSpPr bwMode="auto">
            <a:xfrm>
              <a:off x="0" y="0"/>
              <a:ext cx="2754313" cy="2754312"/>
              <a:chOff x="0" y="0"/>
              <a:chExt cx="3060000" cy="3060000"/>
            </a:xfrm>
          </p:grpSpPr>
          <p:sp>
            <p:nvSpPr>
              <p:cNvPr id="34842" name="椭圆 2"/>
              <p:cNvSpPr>
                <a:spLocks noChangeAspect="1"/>
              </p:cNvSpPr>
              <p:nvPr/>
            </p:nvSpPr>
            <p:spPr bwMode="auto">
              <a:xfrm>
                <a:off x="0" y="0"/>
                <a:ext cx="3060000" cy="3060000"/>
              </a:xfrm>
              <a:prstGeom prst="ellipse">
                <a:avLst/>
              </a:prstGeom>
              <a:noFill/>
              <a:ln w="76200">
                <a:solidFill>
                  <a:srgbClr val="595959"/>
                </a:solidFill>
                <a:round/>
                <a:headEnd/>
                <a:tailEnd/>
              </a:ln>
            </p:spPr>
            <p:txBody>
              <a:bodyPr anchor="ctr"/>
              <a:lstStyle/>
              <a:p>
                <a:pPr algn="ctr"/>
                <a:endParaRPr lang="zh-CN" altLang="en-US">
                  <a:solidFill>
                    <a:srgbClr val="FFFFFF"/>
                  </a:solidFill>
                  <a:latin typeface="Calibri" pitchFamily="34" charset="0"/>
                </a:endParaRPr>
              </a:p>
            </p:txBody>
          </p:sp>
          <p:sp>
            <p:nvSpPr>
              <p:cNvPr id="34843" name="椭圆 3"/>
              <p:cNvSpPr>
                <a:spLocks noChangeAspect="1"/>
              </p:cNvSpPr>
              <p:nvPr/>
            </p:nvSpPr>
            <p:spPr bwMode="auto">
              <a:xfrm>
                <a:off x="234571" y="234570"/>
                <a:ext cx="2590858" cy="2590860"/>
              </a:xfrm>
              <a:prstGeom prst="ellipse">
                <a:avLst/>
              </a:prstGeom>
              <a:solidFill>
                <a:schemeClr val="bg1">
                  <a:alpha val="25098"/>
                </a:schemeClr>
              </a:solidFill>
              <a:ln w="76200">
                <a:solidFill>
                  <a:srgbClr val="595959">
                    <a:alpha val="25098"/>
                  </a:srgbClr>
                </a:solidFill>
                <a:round/>
                <a:headEnd/>
                <a:tailEnd/>
              </a:ln>
            </p:spPr>
            <p:txBody>
              <a:bodyPr anchor="ctr"/>
              <a:lstStyle/>
              <a:p>
                <a:pPr algn="ctr"/>
                <a:endParaRPr lang="zh-CN" altLang="en-US">
                  <a:solidFill>
                    <a:srgbClr val="FFFFFF"/>
                  </a:solidFill>
                  <a:latin typeface="Calibri" pitchFamily="34" charset="0"/>
                </a:endParaRPr>
              </a:p>
            </p:txBody>
          </p:sp>
        </p:grpSp>
        <p:sp>
          <p:nvSpPr>
            <p:cNvPr id="34841" name="Rectangle 13"/>
            <p:cNvSpPr>
              <a:spLocks noChangeArrowheads="1"/>
            </p:cNvSpPr>
            <p:nvPr/>
          </p:nvSpPr>
          <p:spPr bwMode="auto">
            <a:xfrm>
              <a:off x="271806" y="853277"/>
              <a:ext cx="1714522" cy="795089"/>
            </a:xfrm>
            <a:prstGeom prst="rect">
              <a:avLst/>
            </a:prstGeom>
            <a:noFill/>
            <a:ln w="9525">
              <a:noFill/>
              <a:miter lim="800000"/>
              <a:headEnd/>
              <a:tailEnd/>
            </a:ln>
          </p:spPr>
          <p:txBody>
            <a:bodyPr>
              <a:spAutoFit/>
            </a:bodyPr>
            <a:lstStyle/>
            <a:p>
              <a:pPr algn="ctr"/>
              <a:r>
                <a:rPr lang="zh-CN" altLang="en-US" sz="2800" b="1">
                  <a:latin typeface="微软雅黑" pitchFamily="34" charset="-122"/>
                  <a:ea typeface="微软雅黑" pitchFamily="34" charset="-122"/>
                </a:rPr>
                <a:t>（</a:t>
              </a:r>
              <a:r>
                <a:rPr lang="en-US" altLang="zh-CN" sz="2800" b="1">
                  <a:latin typeface="微软雅黑" pitchFamily="34" charset="-122"/>
                  <a:ea typeface="微软雅黑" pitchFamily="34" charset="-122"/>
                </a:rPr>
                <a:t>3</a:t>
              </a:r>
              <a:r>
                <a:rPr lang="zh-CN" altLang="en-US" sz="2800" b="1">
                  <a:latin typeface="微软雅黑" pitchFamily="34" charset="-122"/>
                  <a:ea typeface="微软雅黑" pitchFamily="34" charset="-122"/>
                </a:rPr>
                <a:t>）用工之日起超过</a:t>
              </a:r>
              <a:r>
                <a:rPr lang="en-US" altLang="zh-CN" sz="2800" b="1">
                  <a:latin typeface="微软雅黑" pitchFamily="34" charset="-122"/>
                  <a:ea typeface="微软雅黑" pitchFamily="34" charset="-122"/>
                </a:rPr>
                <a:t>1</a:t>
              </a:r>
              <a:r>
                <a:rPr lang="zh-CN" altLang="en-US" sz="2800" b="1">
                  <a:latin typeface="微软雅黑" pitchFamily="34" charset="-122"/>
                  <a:ea typeface="微软雅黑" pitchFamily="34" charset="-122"/>
                </a:rPr>
                <a:t>年</a:t>
              </a:r>
            </a:p>
          </p:txBody>
        </p:sp>
      </p:grpSp>
      <p:grpSp>
        <p:nvGrpSpPr>
          <p:cNvPr id="4" name="Group 20"/>
          <p:cNvGrpSpPr>
            <a:grpSpLocks/>
          </p:cNvGrpSpPr>
          <p:nvPr/>
        </p:nvGrpSpPr>
        <p:grpSpPr bwMode="auto">
          <a:xfrm>
            <a:off x="3071802" y="1500174"/>
            <a:ext cx="5715040" cy="961086"/>
            <a:chOff x="0" y="-59543"/>
            <a:chExt cx="5715040" cy="800905"/>
          </a:xfrm>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2700000" scaled="0"/>
          </a:gradFill>
        </p:grpSpPr>
        <p:sp>
          <p:nvSpPr>
            <p:cNvPr id="19490" name="矩形 6"/>
            <p:cNvSpPr>
              <a:spLocks/>
            </p:cNvSpPr>
            <p:nvPr/>
          </p:nvSpPr>
          <p:spPr bwMode="auto">
            <a:xfrm>
              <a:off x="698493" y="-59543"/>
              <a:ext cx="5016547" cy="595317"/>
            </a:xfrm>
            <a:prstGeom prst="rect">
              <a:avLst/>
            </a:prstGeom>
            <a:grpFill/>
            <a:ln w="12700">
              <a:solidFill>
                <a:schemeClr val="bg1"/>
              </a:solidFill>
              <a:miter lim="800000"/>
              <a:headEnd/>
              <a:tailEnd/>
            </a:ln>
          </p:spPr>
          <p:txBody>
            <a:bodyPr wrap="none" anchor="ctr"/>
            <a:lstStyle/>
            <a:p>
              <a:pPr algn="ctr" eaLnBrk="0" hangingPunct="0">
                <a:buClr>
                  <a:srgbClr val="FF0000"/>
                </a:buClr>
                <a:buSzPct val="70000"/>
                <a:defRPr/>
              </a:pPr>
              <a:endParaRPr lang="zh-CN" altLang="en-US" sz="2000">
                <a:solidFill>
                  <a:schemeClr val="tx2"/>
                </a:solidFill>
                <a:latin typeface="Calibri" pitchFamily="34" charset="0"/>
                <a:ea typeface="微软雅黑" pitchFamily="34" charset="-122"/>
              </a:endParaRPr>
            </a:p>
          </p:txBody>
        </p:sp>
        <p:grpSp>
          <p:nvGrpSpPr>
            <p:cNvPr id="5" name="Group 22"/>
            <p:cNvGrpSpPr>
              <a:grpSpLocks noChangeAspect="1"/>
            </p:cNvGrpSpPr>
            <p:nvPr/>
          </p:nvGrpSpPr>
          <p:grpSpPr bwMode="auto">
            <a:xfrm>
              <a:off x="3175" y="0"/>
              <a:ext cx="741363" cy="741362"/>
              <a:chOff x="0" y="0"/>
              <a:chExt cx="823237" cy="823237"/>
            </a:xfrm>
            <a:grpFill/>
          </p:grpSpPr>
          <p:sp>
            <p:nvSpPr>
              <p:cNvPr id="19494" name="椭圆 11"/>
              <p:cNvSpPr>
                <a:spLocks noChangeAspect="1" noChangeArrowheads="1"/>
              </p:cNvSpPr>
              <p:nvPr/>
            </p:nvSpPr>
            <p:spPr bwMode="auto">
              <a:xfrm>
                <a:off x="0" y="0"/>
                <a:ext cx="823237" cy="823237"/>
              </a:xfrm>
              <a:prstGeom prst="ellipse">
                <a:avLst/>
              </a:prstGeom>
              <a:grpFill/>
              <a:ln w="9525">
                <a:noFill/>
                <a:round/>
                <a:headEnd/>
                <a:tailEnd/>
              </a:ln>
            </p:spPr>
            <p:txBody>
              <a:bodyPr wrap="none" anchor="ctr"/>
              <a:lstStyle/>
              <a:p>
                <a:pPr algn="ctr" eaLnBrk="0" fontAlgn="ctr" hangingPunct="0">
                  <a:buClr>
                    <a:srgbClr val="FF0000"/>
                  </a:buClr>
                  <a:buSzPct val="70000"/>
                  <a:defRPr/>
                </a:pPr>
                <a:endParaRPr lang="zh-CN" altLang="en-US" sz="2000">
                  <a:solidFill>
                    <a:schemeClr val="tx2"/>
                  </a:solidFill>
                  <a:latin typeface="Calibri" pitchFamily="34" charset="0"/>
                  <a:ea typeface="微软雅黑" pitchFamily="34" charset="-122"/>
                </a:endParaRPr>
              </a:p>
            </p:txBody>
          </p:sp>
          <p:sp>
            <p:nvSpPr>
              <p:cNvPr id="19495" name="椭圆 12"/>
              <p:cNvSpPr>
                <a:spLocks noChangeAspect="1"/>
              </p:cNvSpPr>
              <p:nvPr/>
            </p:nvSpPr>
            <p:spPr bwMode="auto">
              <a:xfrm>
                <a:off x="51620" y="51621"/>
                <a:ext cx="720000" cy="720000"/>
              </a:xfrm>
              <a:prstGeom prst="ellipse">
                <a:avLst/>
              </a:prstGeom>
              <a:grpFill/>
              <a:ln w="12700">
                <a:solidFill>
                  <a:schemeClr val="bg1"/>
                </a:solidFill>
                <a:round/>
                <a:headEnd/>
                <a:tailEnd/>
              </a:ln>
            </p:spPr>
            <p:txBody>
              <a:bodyPr wrap="none" anchor="ctr"/>
              <a:lstStyle/>
              <a:p>
                <a:pPr algn="ctr" eaLnBrk="0" hangingPunct="0">
                  <a:buClr>
                    <a:srgbClr val="FF0000"/>
                  </a:buClr>
                  <a:buSzPct val="70000"/>
                  <a:defRPr/>
                </a:pPr>
                <a:endParaRPr lang="zh-CN" altLang="en-US" sz="2000">
                  <a:solidFill>
                    <a:schemeClr val="tx2"/>
                  </a:solidFill>
                  <a:latin typeface="Calibri" pitchFamily="34" charset="0"/>
                  <a:ea typeface="微软雅黑" pitchFamily="34" charset="-122"/>
                </a:endParaRPr>
              </a:p>
            </p:txBody>
          </p:sp>
        </p:grpSp>
        <p:sp>
          <p:nvSpPr>
            <p:cNvPr id="19492" name="TextBox 146"/>
            <p:cNvSpPr txBox="1">
              <a:spLocks noChangeArrowheads="1"/>
            </p:cNvSpPr>
            <p:nvPr/>
          </p:nvSpPr>
          <p:spPr bwMode="auto">
            <a:xfrm>
              <a:off x="769931" y="59520"/>
              <a:ext cx="4186261" cy="436017"/>
            </a:xfrm>
            <a:prstGeom prst="rect">
              <a:avLst/>
            </a:prstGeom>
            <a:solidFill>
              <a:schemeClr val="accent4">
                <a:lumMod val="20000"/>
                <a:lumOff val="80000"/>
              </a:schemeClr>
            </a:solidFill>
            <a:ln w="9525">
              <a:noFill/>
              <a:miter lim="800000"/>
              <a:headEnd/>
              <a:tailEnd/>
            </a:ln>
          </p:spPr>
          <p:txBody>
            <a:bodyPr>
              <a:spAutoFit/>
            </a:bodyPr>
            <a:lstStyle/>
            <a:p>
              <a:pPr>
                <a:defRPr/>
              </a:pPr>
              <a:r>
                <a:rPr lang="zh-CN" altLang="en-US" sz="2800" dirty="0">
                  <a:latin typeface="微软雅黑" pitchFamily="34" charset="-122"/>
                  <a:ea typeface="微软雅黑" pitchFamily="34" charset="-122"/>
                </a:rPr>
                <a:t>支付两倍工资</a:t>
              </a:r>
              <a:endParaRPr lang="en-US" sz="2800" dirty="0">
                <a:latin typeface="微软雅黑" pitchFamily="34" charset="-122"/>
                <a:ea typeface="微软雅黑" pitchFamily="34" charset="-122"/>
              </a:endParaRPr>
            </a:p>
          </p:txBody>
        </p:sp>
        <p:sp>
          <p:nvSpPr>
            <p:cNvPr id="19493" name="Rectangle 13"/>
            <p:cNvSpPr>
              <a:spLocks noChangeArrowheads="1"/>
            </p:cNvSpPr>
            <p:nvPr/>
          </p:nvSpPr>
          <p:spPr bwMode="auto">
            <a:xfrm>
              <a:off x="0" y="169862"/>
              <a:ext cx="747713" cy="333425"/>
            </a:xfrm>
            <a:prstGeom prst="rect">
              <a:avLst/>
            </a:prstGeom>
            <a:grpFill/>
            <a:ln w="9525">
              <a:noFill/>
              <a:miter lim="800000"/>
              <a:headEnd/>
              <a:tailEnd/>
            </a:ln>
          </p:spPr>
          <p:txBody>
            <a:bodyPr>
              <a:spAutoFit/>
            </a:bodyPr>
            <a:lstStyle/>
            <a:p>
              <a:pPr algn="ctr">
                <a:defRPr/>
              </a:pPr>
              <a:r>
                <a:rPr lang="en-US" altLang="zh-CN" sz="2000">
                  <a:solidFill>
                    <a:schemeClr val="bg1"/>
                  </a:solidFill>
                  <a:latin typeface="微软雅黑" pitchFamily="34" charset="-122"/>
                  <a:ea typeface="微软雅黑" pitchFamily="34" charset="-122"/>
                </a:rPr>
                <a:t>1</a:t>
              </a:r>
              <a:endParaRPr lang="zh-CN" altLang="en-US" sz="2000">
                <a:solidFill>
                  <a:schemeClr val="bg1"/>
                </a:solidFill>
                <a:latin typeface="微软雅黑" pitchFamily="34" charset="-122"/>
                <a:ea typeface="微软雅黑" pitchFamily="34" charset="-122"/>
              </a:endParaRPr>
            </a:p>
          </p:txBody>
        </p:sp>
      </p:grpSp>
      <p:sp>
        <p:nvSpPr>
          <p:cNvPr id="19473" name="TextBox 146"/>
          <p:cNvSpPr txBox="1">
            <a:spLocks noChangeArrowheads="1"/>
          </p:cNvSpPr>
          <p:nvPr/>
        </p:nvSpPr>
        <p:spPr bwMode="auto">
          <a:xfrm>
            <a:off x="3643313" y="2293938"/>
            <a:ext cx="5572125" cy="492125"/>
          </a:xfrm>
          <a:prstGeom prst="rect">
            <a:avLst/>
          </a:prstGeom>
          <a:noFill/>
          <a:ln w="9525">
            <a:noFill/>
            <a:miter lim="800000"/>
            <a:headEnd/>
            <a:tailEnd/>
          </a:ln>
        </p:spPr>
        <p:txBody>
          <a:bodyPr>
            <a:spAutoFit/>
          </a:bodyPr>
          <a:lstStyle/>
          <a:p>
            <a:r>
              <a:rPr lang="zh-CN" altLang="en-US" sz="2600">
                <a:solidFill>
                  <a:srgbClr val="FF0000"/>
                </a:solidFill>
                <a:latin typeface="微软雅黑" pitchFamily="34" charset="-122"/>
                <a:ea typeface="微软雅黑" pitchFamily="34" charset="-122"/>
              </a:rPr>
              <a:t>注：满</a:t>
            </a:r>
            <a:r>
              <a:rPr lang="en-US" altLang="zh-CN" sz="2600">
                <a:solidFill>
                  <a:srgbClr val="FF0000"/>
                </a:solidFill>
                <a:latin typeface="微软雅黑" pitchFamily="34" charset="-122"/>
                <a:ea typeface="微软雅黑" pitchFamily="34" charset="-122"/>
              </a:rPr>
              <a:t>1</a:t>
            </a:r>
            <a:r>
              <a:rPr lang="zh-CN" altLang="en-US" sz="2600">
                <a:solidFill>
                  <a:srgbClr val="FF0000"/>
                </a:solidFill>
                <a:latin typeface="微软雅黑" pitchFamily="34" charset="-122"/>
                <a:ea typeface="微软雅黑" pitchFamily="34" charset="-122"/>
              </a:rPr>
              <a:t>个月的次日至满</a:t>
            </a:r>
            <a:r>
              <a:rPr lang="en-US" altLang="zh-CN" sz="2600">
                <a:solidFill>
                  <a:srgbClr val="FF0000"/>
                </a:solidFill>
                <a:latin typeface="微软雅黑" pitchFamily="34" charset="-122"/>
                <a:ea typeface="微软雅黑" pitchFamily="34" charset="-122"/>
              </a:rPr>
              <a:t>1</a:t>
            </a:r>
            <a:r>
              <a:rPr lang="zh-CN" altLang="en-US" sz="2600">
                <a:solidFill>
                  <a:srgbClr val="FF0000"/>
                </a:solidFill>
                <a:latin typeface="微软雅黑" pitchFamily="34" charset="-122"/>
                <a:ea typeface="微软雅黑" pitchFamily="34" charset="-122"/>
              </a:rPr>
              <a:t>年的前一日</a:t>
            </a:r>
            <a:endParaRPr lang="en-US" altLang="zh-CN" sz="2600">
              <a:solidFill>
                <a:srgbClr val="FF0000"/>
              </a:solidFill>
              <a:latin typeface="微软雅黑" pitchFamily="34" charset="-122"/>
              <a:ea typeface="微软雅黑" pitchFamily="34" charset="-122"/>
            </a:endParaRPr>
          </a:p>
        </p:txBody>
      </p:sp>
      <p:grpSp>
        <p:nvGrpSpPr>
          <p:cNvPr id="6" name="Group 28"/>
          <p:cNvGrpSpPr>
            <a:grpSpLocks/>
          </p:cNvGrpSpPr>
          <p:nvPr/>
        </p:nvGrpSpPr>
        <p:grpSpPr bwMode="auto">
          <a:xfrm>
            <a:off x="3643306" y="2928934"/>
            <a:ext cx="5205441" cy="1096984"/>
            <a:chOff x="0" y="-35723"/>
            <a:chExt cx="5205441" cy="914154"/>
          </a:xfrm>
          <a:gradFill flip="none" rotWithShape="1">
            <a:gsLst>
              <a:gs pos="0">
                <a:srgbClr val="FF3399"/>
              </a:gs>
              <a:gs pos="25000">
                <a:srgbClr val="FF6633"/>
              </a:gs>
              <a:gs pos="50000">
                <a:srgbClr val="FFFF00"/>
              </a:gs>
              <a:gs pos="75000">
                <a:srgbClr val="01A78F"/>
              </a:gs>
              <a:gs pos="100000">
                <a:srgbClr val="3366FF"/>
              </a:gs>
            </a:gsLst>
            <a:lin ang="2700000" scaled="0"/>
            <a:tileRect/>
          </a:gradFill>
          <a:effectLst/>
        </p:grpSpPr>
        <p:sp>
          <p:nvSpPr>
            <p:cNvPr id="19484" name="矩形 57"/>
            <p:cNvSpPr>
              <a:spLocks/>
            </p:cNvSpPr>
            <p:nvPr/>
          </p:nvSpPr>
          <p:spPr bwMode="auto">
            <a:xfrm>
              <a:off x="611188" y="-35723"/>
              <a:ext cx="4594253" cy="599286"/>
            </a:xfrm>
            <a:prstGeom prst="rect">
              <a:avLst/>
            </a:prstGeom>
            <a:grpFill/>
            <a:ln w="12700">
              <a:solidFill>
                <a:schemeClr val="bg1"/>
              </a:solidFill>
              <a:miter lim="800000"/>
              <a:headEnd/>
              <a:tailEnd/>
            </a:ln>
          </p:spPr>
          <p:txBody>
            <a:bodyPr wrap="none" anchor="ctr"/>
            <a:lstStyle/>
            <a:p>
              <a:pPr algn="ctr" eaLnBrk="0" fontAlgn="ctr" hangingPunct="0">
                <a:buClr>
                  <a:srgbClr val="FF0000"/>
                </a:buClr>
                <a:buSzPct val="70000"/>
                <a:defRPr/>
              </a:pPr>
              <a:endParaRPr lang="zh-CN" altLang="en-US" sz="2000">
                <a:solidFill>
                  <a:schemeClr val="tx2"/>
                </a:solidFill>
                <a:latin typeface="Calibri" pitchFamily="34" charset="0"/>
                <a:ea typeface="微软雅黑" pitchFamily="34" charset="-122"/>
              </a:endParaRPr>
            </a:p>
          </p:txBody>
        </p:sp>
        <p:grpSp>
          <p:nvGrpSpPr>
            <p:cNvPr id="7" name="Group 30"/>
            <p:cNvGrpSpPr>
              <a:grpSpLocks noChangeAspect="1"/>
            </p:cNvGrpSpPr>
            <p:nvPr/>
          </p:nvGrpSpPr>
          <p:grpSpPr bwMode="auto">
            <a:xfrm>
              <a:off x="3175" y="0"/>
              <a:ext cx="739775" cy="739775"/>
              <a:chOff x="0" y="0"/>
              <a:chExt cx="822211" cy="822211"/>
            </a:xfrm>
            <a:grpFill/>
          </p:grpSpPr>
          <p:sp>
            <p:nvSpPr>
              <p:cNvPr id="19488" name="椭圆 8"/>
              <p:cNvSpPr>
                <a:spLocks noChangeAspect="1" noChangeArrowheads="1"/>
              </p:cNvSpPr>
              <p:nvPr/>
            </p:nvSpPr>
            <p:spPr bwMode="auto">
              <a:xfrm>
                <a:off x="0" y="0"/>
                <a:ext cx="822211" cy="822211"/>
              </a:xfrm>
              <a:prstGeom prst="ellipse">
                <a:avLst/>
              </a:prstGeom>
              <a:grpFill/>
              <a:ln w="9525">
                <a:noFill/>
                <a:round/>
                <a:headEnd/>
                <a:tailEnd/>
              </a:ln>
            </p:spPr>
            <p:txBody>
              <a:bodyPr wrap="none" anchor="ctr"/>
              <a:lstStyle/>
              <a:p>
                <a:pPr algn="ctr" eaLnBrk="0" fontAlgn="ctr" hangingPunct="0">
                  <a:buClr>
                    <a:srgbClr val="FF0000"/>
                  </a:buClr>
                  <a:buSzPct val="70000"/>
                  <a:defRPr/>
                </a:pPr>
                <a:endParaRPr lang="zh-CN" altLang="en-US" sz="2000">
                  <a:solidFill>
                    <a:schemeClr val="tx2"/>
                  </a:solidFill>
                  <a:latin typeface="Calibri" pitchFamily="34" charset="0"/>
                  <a:ea typeface="微软雅黑" pitchFamily="34" charset="-122"/>
                </a:endParaRPr>
              </a:p>
            </p:txBody>
          </p:sp>
          <p:sp>
            <p:nvSpPr>
              <p:cNvPr id="19489" name="椭圆 9"/>
              <p:cNvSpPr>
                <a:spLocks noChangeAspect="1"/>
              </p:cNvSpPr>
              <p:nvPr/>
            </p:nvSpPr>
            <p:spPr bwMode="auto">
              <a:xfrm>
                <a:off x="51168" y="51168"/>
                <a:ext cx="719876" cy="719876"/>
              </a:xfrm>
              <a:prstGeom prst="ellipse">
                <a:avLst/>
              </a:prstGeom>
              <a:grpFill/>
              <a:ln w="12700">
                <a:solidFill>
                  <a:srgbClr val="7F7F7F"/>
                </a:solidFill>
                <a:round/>
                <a:headEnd/>
                <a:tailEnd/>
              </a:ln>
            </p:spPr>
            <p:txBody>
              <a:bodyPr wrap="none" anchor="ctr"/>
              <a:lstStyle/>
              <a:p>
                <a:pPr algn="ctr" eaLnBrk="0" fontAlgn="ctr" hangingPunct="0">
                  <a:buClr>
                    <a:srgbClr val="FF0000"/>
                  </a:buClr>
                  <a:buSzPct val="70000"/>
                  <a:defRPr/>
                </a:pPr>
                <a:endParaRPr lang="zh-CN" altLang="en-US" sz="2000">
                  <a:solidFill>
                    <a:schemeClr val="tx2"/>
                  </a:solidFill>
                  <a:latin typeface="Calibri" pitchFamily="34" charset="0"/>
                  <a:ea typeface="微软雅黑" pitchFamily="34" charset="-122"/>
                </a:endParaRPr>
              </a:p>
            </p:txBody>
          </p:sp>
        </p:grpSp>
        <p:sp>
          <p:nvSpPr>
            <p:cNvPr id="19486" name="TextBox 146"/>
            <p:cNvSpPr txBox="1">
              <a:spLocks noChangeArrowheads="1"/>
            </p:cNvSpPr>
            <p:nvPr/>
          </p:nvSpPr>
          <p:spPr bwMode="auto">
            <a:xfrm>
              <a:off x="633409" y="83341"/>
              <a:ext cx="4572032" cy="795090"/>
            </a:xfrm>
            <a:prstGeom prst="rect">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2700000" scaled="0"/>
            </a:gradFill>
            <a:ln w="9525">
              <a:noFill/>
              <a:miter lim="800000"/>
              <a:headEnd/>
              <a:tailEnd/>
            </a:ln>
          </p:spPr>
          <p:txBody>
            <a:bodyPr>
              <a:spAutoFit/>
            </a:bodyPr>
            <a:lstStyle/>
            <a:p>
              <a:pPr>
                <a:defRPr/>
              </a:pPr>
              <a:r>
                <a:rPr lang="zh-CN" altLang="en-US" sz="2400" dirty="0">
                  <a:solidFill>
                    <a:schemeClr val="bg1"/>
                  </a:solidFill>
                  <a:latin typeface="微软雅黑" pitchFamily="34" charset="-122"/>
                  <a:ea typeface="微软雅黑" pitchFamily="34" charset="-122"/>
                </a:rPr>
                <a:t> </a:t>
              </a:r>
              <a:r>
                <a:rPr lang="zh-CN" altLang="en-US" sz="2800" dirty="0">
                  <a:solidFill>
                    <a:schemeClr val="bg1"/>
                  </a:solidFill>
                  <a:latin typeface="微软雅黑" pitchFamily="34" charset="-122"/>
                  <a:ea typeface="微软雅黑" pitchFamily="34" charset="-122"/>
                </a:rPr>
                <a:t>视为已订立无固定期限劳动合同</a:t>
              </a:r>
              <a:endParaRPr lang="en-US" sz="2800" dirty="0">
                <a:solidFill>
                  <a:schemeClr val="bg1"/>
                </a:solidFill>
                <a:latin typeface="微软雅黑" pitchFamily="34" charset="-122"/>
                <a:ea typeface="微软雅黑" pitchFamily="34" charset="-122"/>
              </a:endParaRPr>
            </a:p>
          </p:txBody>
        </p:sp>
        <p:sp>
          <p:nvSpPr>
            <p:cNvPr id="19487" name="Rectangle 13"/>
            <p:cNvSpPr>
              <a:spLocks noChangeArrowheads="1"/>
            </p:cNvSpPr>
            <p:nvPr/>
          </p:nvSpPr>
          <p:spPr bwMode="auto">
            <a:xfrm>
              <a:off x="0" y="169863"/>
              <a:ext cx="747713" cy="333425"/>
            </a:xfrm>
            <a:prstGeom prst="rect">
              <a:avLst/>
            </a:prstGeom>
            <a:grpFill/>
            <a:ln w="9525">
              <a:noFill/>
              <a:miter lim="800000"/>
              <a:headEnd/>
              <a:tailEnd/>
            </a:ln>
          </p:spPr>
          <p:txBody>
            <a:bodyPr>
              <a:spAutoFit/>
            </a:bodyPr>
            <a:lstStyle/>
            <a:p>
              <a:pPr algn="ctr">
                <a:defRPr/>
              </a:pPr>
              <a:r>
                <a:rPr lang="en-US" altLang="zh-CN" sz="2000">
                  <a:solidFill>
                    <a:schemeClr val="bg1"/>
                  </a:solidFill>
                  <a:latin typeface="微软雅黑" pitchFamily="34" charset="-122"/>
                  <a:ea typeface="微软雅黑" pitchFamily="34" charset="-122"/>
                </a:rPr>
                <a:t>2</a:t>
              </a:r>
              <a:endParaRPr lang="zh-CN" altLang="en-US" sz="2000">
                <a:solidFill>
                  <a:schemeClr val="bg1"/>
                </a:solidFill>
                <a:latin typeface="微软雅黑" pitchFamily="34" charset="-122"/>
                <a:ea typeface="微软雅黑" pitchFamily="34" charset="-122"/>
              </a:endParaRPr>
            </a:p>
          </p:txBody>
        </p:sp>
      </p:grpSp>
      <p:sp>
        <p:nvSpPr>
          <p:cNvPr id="22546" name="TextBox 146"/>
          <p:cNvSpPr txBox="1">
            <a:spLocks noChangeArrowheads="1"/>
          </p:cNvSpPr>
          <p:nvPr/>
        </p:nvSpPr>
        <p:spPr bwMode="auto">
          <a:xfrm>
            <a:off x="4286250" y="4029075"/>
            <a:ext cx="4030663" cy="492125"/>
          </a:xfrm>
          <a:prstGeom prst="rect">
            <a:avLst/>
          </a:prstGeom>
          <a:noFill/>
          <a:ln w="9525">
            <a:noFill/>
            <a:miter lim="800000"/>
            <a:headEnd/>
            <a:tailEnd/>
          </a:ln>
        </p:spPr>
        <p:txBody>
          <a:bodyPr>
            <a:spAutoFit/>
          </a:bodyPr>
          <a:lstStyle/>
          <a:p>
            <a:r>
              <a:rPr lang="zh-CN" altLang="en-US" sz="2600">
                <a:solidFill>
                  <a:srgbClr val="FF0000"/>
                </a:solidFill>
                <a:latin typeface="微软雅黑" pitchFamily="34" charset="-122"/>
                <a:ea typeface="微软雅黑" pitchFamily="34" charset="-122"/>
              </a:rPr>
              <a:t>注：满</a:t>
            </a:r>
            <a:r>
              <a:rPr lang="en-US" altLang="zh-CN" sz="2600">
                <a:solidFill>
                  <a:srgbClr val="FF0000"/>
                </a:solidFill>
                <a:latin typeface="微软雅黑" pitchFamily="34" charset="-122"/>
                <a:ea typeface="微软雅黑" pitchFamily="34" charset="-122"/>
              </a:rPr>
              <a:t>1</a:t>
            </a:r>
            <a:r>
              <a:rPr lang="zh-CN" altLang="en-US" sz="2600">
                <a:solidFill>
                  <a:srgbClr val="FF0000"/>
                </a:solidFill>
                <a:latin typeface="微软雅黑" pitchFamily="34" charset="-122"/>
                <a:ea typeface="微软雅黑" pitchFamily="34" charset="-122"/>
              </a:rPr>
              <a:t>年的当日</a:t>
            </a:r>
            <a:endParaRPr lang="en-US" altLang="zh-CN" sz="2600">
              <a:solidFill>
                <a:srgbClr val="FF0000"/>
              </a:solidFill>
              <a:latin typeface="微软雅黑" pitchFamily="34" charset="-122"/>
              <a:ea typeface="微软雅黑" pitchFamily="34" charset="-122"/>
            </a:endParaRPr>
          </a:p>
        </p:txBody>
      </p:sp>
      <p:grpSp>
        <p:nvGrpSpPr>
          <p:cNvPr id="8" name="Group 36"/>
          <p:cNvGrpSpPr>
            <a:grpSpLocks/>
          </p:cNvGrpSpPr>
          <p:nvPr/>
        </p:nvGrpSpPr>
        <p:grpSpPr bwMode="auto">
          <a:xfrm>
            <a:off x="2873375" y="4381500"/>
            <a:ext cx="5048250" cy="887413"/>
            <a:chOff x="0" y="0"/>
            <a:chExt cx="5048250" cy="739775"/>
          </a:xfrm>
        </p:grpSpPr>
        <p:sp>
          <p:nvSpPr>
            <p:cNvPr id="34834" name="矩形 4"/>
            <p:cNvSpPr>
              <a:spLocks/>
            </p:cNvSpPr>
            <p:nvPr/>
          </p:nvSpPr>
          <p:spPr bwMode="auto">
            <a:xfrm>
              <a:off x="676275" y="99224"/>
              <a:ext cx="4371975" cy="535785"/>
            </a:xfrm>
            <a:prstGeom prst="rect">
              <a:avLst/>
            </a:prstGeom>
            <a:gradFill rotWithShape="0">
              <a:gsLst>
                <a:gs pos="0">
                  <a:srgbClr val="000082"/>
                </a:gs>
                <a:gs pos="30000">
                  <a:srgbClr val="66008F"/>
                </a:gs>
                <a:gs pos="64999">
                  <a:srgbClr val="BA0066"/>
                </a:gs>
                <a:gs pos="89999">
                  <a:srgbClr val="FF0000"/>
                </a:gs>
                <a:gs pos="100000">
                  <a:srgbClr val="FF8200"/>
                </a:gs>
              </a:gsLst>
              <a:lin ang="2700000"/>
            </a:gradFill>
            <a:ln w="12700">
              <a:solidFill>
                <a:schemeClr val="bg1"/>
              </a:solidFill>
              <a:miter lim="800000"/>
              <a:headEnd/>
              <a:tailEnd/>
            </a:ln>
          </p:spPr>
          <p:txBody>
            <a:bodyPr wrap="none" anchor="ctr"/>
            <a:lstStyle/>
            <a:p>
              <a:pPr algn="ctr" eaLnBrk="0" fontAlgn="ctr" hangingPunct="0">
                <a:buClr>
                  <a:srgbClr val="FF0000"/>
                </a:buClr>
                <a:buSzPct val="70000"/>
              </a:pPr>
              <a:endParaRPr lang="zh-CN" altLang="en-US" sz="2000">
                <a:solidFill>
                  <a:schemeClr val="tx2"/>
                </a:solidFill>
                <a:latin typeface="Calibri" pitchFamily="34" charset="0"/>
                <a:ea typeface="微软雅黑" pitchFamily="34" charset="-122"/>
              </a:endParaRPr>
            </a:p>
          </p:txBody>
        </p:sp>
        <p:grpSp>
          <p:nvGrpSpPr>
            <p:cNvPr id="9" name="Group 38"/>
            <p:cNvGrpSpPr>
              <a:grpSpLocks noChangeAspect="1"/>
            </p:cNvGrpSpPr>
            <p:nvPr/>
          </p:nvGrpSpPr>
          <p:grpSpPr bwMode="auto">
            <a:xfrm>
              <a:off x="4763" y="0"/>
              <a:ext cx="739775" cy="739775"/>
              <a:chOff x="0" y="0"/>
              <a:chExt cx="822355" cy="822355"/>
            </a:xfrm>
          </p:grpSpPr>
          <p:sp>
            <p:nvSpPr>
              <p:cNvPr id="34838" name="椭圆 14"/>
              <p:cNvSpPr>
                <a:spLocks noChangeAspect="1" noChangeArrowheads="1"/>
              </p:cNvSpPr>
              <p:nvPr/>
            </p:nvSpPr>
            <p:spPr bwMode="auto">
              <a:xfrm>
                <a:off x="0" y="0"/>
                <a:ext cx="822355" cy="822355"/>
              </a:xfrm>
              <a:prstGeom prst="ellipse">
                <a:avLst/>
              </a:prstGeom>
              <a:solidFill>
                <a:schemeClr val="bg1"/>
              </a:solidFill>
              <a:ln w="9525">
                <a:noFill/>
                <a:round/>
                <a:headEnd/>
                <a:tailEnd/>
              </a:ln>
            </p:spPr>
            <p:txBody>
              <a:bodyPr wrap="none" anchor="ctr"/>
              <a:lstStyle/>
              <a:p>
                <a:pPr algn="ctr" eaLnBrk="0" fontAlgn="ctr" hangingPunct="0">
                  <a:buClr>
                    <a:srgbClr val="FF0000"/>
                  </a:buClr>
                  <a:buSzPct val="70000"/>
                </a:pPr>
                <a:endParaRPr lang="zh-CN" altLang="en-US" sz="2000">
                  <a:solidFill>
                    <a:schemeClr val="tx2"/>
                  </a:solidFill>
                  <a:latin typeface="Calibri" pitchFamily="34" charset="0"/>
                  <a:ea typeface="微软雅黑" pitchFamily="34" charset="-122"/>
                </a:endParaRPr>
              </a:p>
            </p:txBody>
          </p:sp>
          <p:sp>
            <p:nvSpPr>
              <p:cNvPr id="34839" name="椭圆 70"/>
              <p:cNvSpPr>
                <a:spLocks noChangeAspect="1"/>
              </p:cNvSpPr>
              <p:nvPr/>
            </p:nvSpPr>
            <p:spPr bwMode="auto">
              <a:xfrm>
                <a:off x="51176" y="51177"/>
                <a:ext cx="720002" cy="720002"/>
              </a:xfrm>
              <a:prstGeom prst="ellipse">
                <a:avLst/>
              </a:prstGeom>
              <a:solidFill>
                <a:srgbClr val="595959">
                  <a:alpha val="79999"/>
                </a:srgbClr>
              </a:solidFill>
              <a:ln w="12700">
                <a:solidFill>
                  <a:srgbClr val="595959"/>
                </a:solidFill>
                <a:round/>
                <a:headEnd/>
                <a:tailEnd/>
              </a:ln>
            </p:spPr>
            <p:txBody>
              <a:bodyPr wrap="none" anchor="ctr"/>
              <a:lstStyle/>
              <a:p>
                <a:pPr algn="ctr" eaLnBrk="0" fontAlgn="ctr" hangingPunct="0">
                  <a:buClr>
                    <a:srgbClr val="FF0000"/>
                  </a:buClr>
                  <a:buSzPct val="70000"/>
                </a:pPr>
                <a:endParaRPr lang="zh-CN" altLang="en-US" sz="2000">
                  <a:solidFill>
                    <a:schemeClr val="tx2"/>
                  </a:solidFill>
                  <a:latin typeface="Calibri" pitchFamily="34" charset="0"/>
                  <a:ea typeface="微软雅黑" pitchFamily="34" charset="-122"/>
                </a:endParaRPr>
              </a:p>
            </p:txBody>
          </p:sp>
        </p:grpSp>
        <p:sp>
          <p:nvSpPr>
            <p:cNvPr id="34836" name="TextBox 146"/>
            <p:cNvSpPr txBox="1">
              <a:spLocks noChangeArrowheads="1"/>
            </p:cNvSpPr>
            <p:nvPr/>
          </p:nvSpPr>
          <p:spPr bwMode="auto">
            <a:xfrm>
              <a:off x="869949" y="139511"/>
              <a:ext cx="3829072" cy="436172"/>
            </a:xfrm>
            <a:prstGeom prst="rect">
              <a:avLst/>
            </a:prstGeom>
            <a:noFill/>
            <a:ln w="9525">
              <a:noFill/>
              <a:miter lim="800000"/>
              <a:headEnd/>
              <a:tailEnd/>
            </a:ln>
          </p:spPr>
          <p:txBody>
            <a:bodyPr>
              <a:spAutoFit/>
            </a:bodyPr>
            <a:lstStyle/>
            <a:p>
              <a:r>
                <a:rPr lang="zh-CN" altLang="en-US" sz="2800">
                  <a:solidFill>
                    <a:schemeClr val="bg1"/>
                  </a:solidFill>
                  <a:latin typeface="微软雅黑" pitchFamily="34" charset="-122"/>
                  <a:ea typeface="微软雅黑" pitchFamily="34" charset="-122"/>
                </a:rPr>
                <a:t>立即补订书面劳动合同</a:t>
              </a:r>
              <a:endParaRPr lang="en-US" altLang="en-US" sz="2800">
                <a:solidFill>
                  <a:schemeClr val="bg1"/>
                </a:solidFill>
                <a:latin typeface="微软雅黑" pitchFamily="34" charset="-122"/>
                <a:ea typeface="微软雅黑" pitchFamily="34" charset="-122"/>
              </a:endParaRPr>
            </a:p>
          </p:txBody>
        </p:sp>
        <p:sp>
          <p:nvSpPr>
            <p:cNvPr id="34837" name="Rectangle 13"/>
            <p:cNvSpPr>
              <a:spLocks noChangeArrowheads="1"/>
            </p:cNvSpPr>
            <p:nvPr/>
          </p:nvSpPr>
          <p:spPr bwMode="auto">
            <a:xfrm>
              <a:off x="0" y="169863"/>
              <a:ext cx="747713" cy="333425"/>
            </a:xfrm>
            <a:prstGeom prst="rect">
              <a:avLst/>
            </a:prstGeom>
            <a:noFill/>
            <a:ln w="9525">
              <a:noFill/>
              <a:miter lim="800000"/>
              <a:headEnd/>
              <a:tailEnd/>
            </a:ln>
          </p:spPr>
          <p:txBody>
            <a:bodyPr>
              <a:spAutoFit/>
            </a:bodyPr>
            <a:lstStyle/>
            <a:p>
              <a:pPr algn="ctr"/>
              <a:r>
                <a:rPr lang="en-US" altLang="zh-CN" sz="2000">
                  <a:solidFill>
                    <a:schemeClr val="bg1"/>
                  </a:solidFill>
                  <a:latin typeface="微软雅黑" pitchFamily="34" charset="-122"/>
                  <a:ea typeface="微软雅黑" pitchFamily="34" charset="-122"/>
                </a:rPr>
                <a:t>3</a:t>
              </a:r>
              <a:endParaRPr lang="zh-CN" altLang="en-US" sz="2000">
                <a:solidFill>
                  <a:schemeClr val="bg1"/>
                </a:solidFill>
                <a:latin typeface="微软雅黑" pitchFamily="34" charset="-122"/>
                <a:ea typeface="微软雅黑" pitchFamily="34" charset="-122"/>
              </a:endParaRPr>
            </a:p>
          </p:txBody>
        </p:sp>
      </p:grpSp>
      <p:sp>
        <p:nvSpPr>
          <p:cNvPr id="44" name="灯片编号占位符 43"/>
          <p:cNvSpPr>
            <a:spLocks noGrp="1"/>
          </p:cNvSpPr>
          <p:nvPr>
            <p:ph type="sldNum" sz="quarter" idx="11"/>
          </p:nvPr>
        </p:nvSpPr>
        <p:spPr/>
        <p:txBody>
          <a:bodyPr/>
          <a:lstStyle/>
          <a:p>
            <a:pPr>
              <a:defRPr/>
            </a:pPr>
            <a:fld id="{998C60DB-21AC-4162-BB82-B523FD8191BF}" type="slidenum">
              <a:rPr lang="zh-CN" altLang="en-US"/>
              <a:pPr>
                <a:defRPr/>
              </a:pPr>
              <a:t>53</a:t>
            </a:fld>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73"/>
                                        </p:tgtEl>
                                        <p:attrNameLst>
                                          <p:attrName>style.visibility</p:attrName>
                                        </p:attrNameLst>
                                      </p:cBhvr>
                                      <p:to>
                                        <p:strVal val="visible"/>
                                      </p:to>
                                    </p:set>
                                    <p:anim calcmode="lin" valueType="num">
                                      <p:cBhvr additive="base">
                                        <p:cTn id="13" dur="500" fill="hold"/>
                                        <p:tgtEl>
                                          <p:spTgt spid="19473"/>
                                        </p:tgtEl>
                                        <p:attrNameLst>
                                          <p:attrName>ppt_x</p:attrName>
                                        </p:attrNameLst>
                                      </p:cBhvr>
                                      <p:tavLst>
                                        <p:tav tm="0">
                                          <p:val>
                                            <p:strVal val="#ppt_x"/>
                                          </p:val>
                                        </p:tav>
                                        <p:tav tm="100000">
                                          <p:val>
                                            <p:strVal val="#ppt_x"/>
                                          </p:val>
                                        </p:tav>
                                      </p:tavLst>
                                    </p:anim>
                                    <p:anim calcmode="lin" valueType="num">
                                      <p:cBhvr additive="base">
                                        <p:cTn id="14" dur="500" fill="hold"/>
                                        <p:tgtEl>
                                          <p:spTgt spid="1947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546"/>
                                        </p:tgtEl>
                                        <p:attrNameLst>
                                          <p:attrName>style.visibility</p:attrName>
                                        </p:attrNameLst>
                                      </p:cBhvr>
                                      <p:to>
                                        <p:strVal val="visible"/>
                                      </p:to>
                                    </p:set>
                                    <p:anim calcmode="lin" valueType="num">
                                      <p:cBhvr additive="base">
                                        <p:cTn id="25" dur="500" fill="hold"/>
                                        <p:tgtEl>
                                          <p:spTgt spid="22546"/>
                                        </p:tgtEl>
                                        <p:attrNameLst>
                                          <p:attrName>ppt_x</p:attrName>
                                        </p:attrNameLst>
                                      </p:cBhvr>
                                      <p:tavLst>
                                        <p:tav tm="0">
                                          <p:val>
                                            <p:strVal val="#ppt_x"/>
                                          </p:val>
                                        </p:tav>
                                        <p:tav tm="100000">
                                          <p:val>
                                            <p:strVal val="#ppt_x"/>
                                          </p:val>
                                        </p:tav>
                                      </p:tavLst>
                                    </p:anim>
                                    <p:anim calcmode="lin" valueType="num">
                                      <p:cBhvr additive="base">
                                        <p:cTn id="26" dur="500" fill="hold"/>
                                        <p:tgtEl>
                                          <p:spTgt spid="2254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73" grpId="0"/>
      <p:bldP spid="2254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a:xfrm>
            <a:off x="414338" y="214313"/>
            <a:ext cx="8229600" cy="1143000"/>
          </a:xfrm>
        </p:spPr>
        <p:txBody>
          <a:bodyPr/>
          <a:lstStyle/>
          <a:p>
            <a:pPr eaLnBrk="1" hangingPunct="1"/>
            <a:r>
              <a:rPr lang="en-US" altLang="zh-CN" smtClean="0"/>
              <a:t>2.</a:t>
            </a:r>
            <a:r>
              <a:rPr lang="zh-CN" altLang="en-US" smtClean="0"/>
              <a:t>非全日制用工（★）</a:t>
            </a:r>
          </a:p>
        </p:txBody>
      </p:sp>
      <p:sp>
        <p:nvSpPr>
          <p:cNvPr id="13" name="灯片编号占位符 12"/>
          <p:cNvSpPr>
            <a:spLocks noGrp="1"/>
          </p:cNvSpPr>
          <p:nvPr>
            <p:ph type="sldNum" sz="quarter" idx="11"/>
          </p:nvPr>
        </p:nvSpPr>
        <p:spPr/>
        <p:txBody>
          <a:bodyPr/>
          <a:lstStyle/>
          <a:p>
            <a:pPr>
              <a:defRPr/>
            </a:pPr>
            <a:fld id="{2684D829-F8E9-4CAE-A13A-B3C5800C7C81}" type="slidenum">
              <a:rPr lang="zh-CN" altLang="en-US"/>
              <a:pPr>
                <a:defRPr/>
              </a:pPr>
              <a:t>54</a:t>
            </a:fld>
            <a:endParaRPr lang="zh-CN" altLang="en-US"/>
          </a:p>
        </p:txBody>
      </p:sp>
      <p:sp>
        <p:nvSpPr>
          <p:cNvPr id="37892" name="Rectangle 5"/>
          <p:cNvSpPr>
            <a:spLocks noChangeArrowheads="1"/>
          </p:cNvSpPr>
          <p:nvPr/>
        </p:nvSpPr>
        <p:spPr bwMode="auto">
          <a:xfrm>
            <a:off x="285750" y="1428750"/>
            <a:ext cx="8643938" cy="5143500"/>
          </a:xfrm>
          <a:prstGeom prst="rect">
            <a:avLst/>
          </a:prstGeom>
          <a:noFill/>
          <a:ln w="9525">
            <a:solidFill>
              <a:schemeClr val="tx1"/>
            </a:solidFill>
            <a:miter lim="800000"/>
            <a:headEnd/>
            <a:tailEnd/>
          </a:ln>
        </p:spPr>
        <p:txBody>
          <a:bodyPr wrap="none" anchor="ctr"/>
          <a:lstStyle/>
          <a:p>
            <a:endParaRPr lang="zh-CN" altLang="zh-CN" b="1">
              <a:latin typeface="微软雅黑" pitchFamily="34" charset="-122"/>
              <a:ea typeface="微软雅黑" pitchFamily="34" charset="-122"/>
              <a:sym typeface="微软雅黑" pitchFamily="34" charset="-122"/>
            </a:endParaRPr>
          </a:p>
        </p:txBody>
      </p:sp>
      <p:sp>
        <p:nvSpPr>
          <p:cNvPr id="37893" name="Line 9"/>
          <p:cNvSpPr>
            <a:spLocks noChangeShapeType="1"/>
          </p:cNvSpPr>
          <p:nvPr/>
        </p:nvSpPr>
        <p:spPr bwMode="auto">
          <a:xfrm>
            <a:off x="1857375" y="2143125"/>
            <a:ext cx="6500813" cy="46038"/>
          </a:xfrm>
          <a:prstGeom prst="line">
            <a:avLst/>
          </a:prstGeom>
          <a:noFill/>
          <a:ln w="19050">
            <a:solidFill>
              <a:schemeClr val="tx1"/>
            </a:solidFill>
            <a:round/>
            <a:headEnd/>
            <a:tailEnd/>
          </a:ln>
        </p:spPr>
        <p:txBody>
          <a:bodyPr/>
          <a:lstStyle/>
          <a:p>
            <a:endParaRPr lang="zh-CN" altLang="en-US"/>
          </a:p>
        </p:txBody>
      </p:sp>
      <p:sp>
        <p:nvSpPr>
          <p:cNvPr id="37894" name="Line 10"/>
          <p:cNvSpPr>
            <a:spLocks noChangeShapeType="1"/>
          </p:cNvSpPr>
          <p:nvPr/>
        </p:nvSpPr>
        <p:spPr bwMode="auto">
          <a:xfrm>
            <a:off x="1857375" y="3286125"/>
            <a:ext cx="6572250" cy="46038"/>
          </a:xfrm>
          <a:prstGeom prst="line">
            <a:avLst/>
          </a:prstGeom>
          <a:noFill/>
          <a:ln w="9525">
            <a:solidFill>
              <a:schemeClr val="tx1"/>
            </a:solidFill>
            <a:round/>
            <a:headEnd/>
            <a:tailEnd/>
          </a:ln>
        </p:spPr>
        <p:txBody>
          <a:bodyPr/>
          <a:lstStyle/>
          <a:p>
            <a:endParaRPr lang="zh-CN" altLang="en-US"/>
          </a:p>
        </p:txBody>
      </p:sp>
      <p:sp>
        <p:nvSpPr>
          <p:cNvPr id="37895" name="Line 11"/>
          <p:cNvSpPr>
            <a:spLocks noChangeShapeType="1"/>
          </p:cNvSpPr>
          <p:nvPr/>
        </p:nvSpPr>
        <p:spPr bwMode="auto">
          <a:xfrm>
            <a:off x="1857375" y="4143375"/>
            <a:ext cx="6572250" cy="46038"/>
          </a:xfrm>
          <a:prstGeom prst="line">
            <a:avLst/>
          </a:prstGeom>
          <a:noFill/>
          <a:ln w="9525">
            <a:solidFill>
              <a:schemeClr val="tx1"/>
            </a:solidFill>
            <a:round/>
            <a:headEnd/>
            <a:tailEnd/>
          </a:ln>
        </p:spPr>
        <p:txBody>
          <a:bodyPr/>
          <a:lstStyle/>
          <a:p>
            <a:endParaRPr lang="zh-CN" altLang="en-US"/>
          </a:p>
        </p:txBody>
      </p:sp>
      <p:sp>
        <p:nvSpPr>
          <p:cNvPr id="8" name="矩形 15">
            <a:hlinkClick r:id="rId2" action="ppaction://hlinksldjump"/>
          </p:cNvPr>
          <p:cNvSpPr>
            <a:spLocks noChangeArrowheads="1"/>
          </p:cNvSpPr>
          <p:nvPr/>
        </p:nvSpPr>
        <p:spPr bwMode="auto">
          <a:xfrm>
            <a:off x="1857375" y="2286000"/>
            <a:ext cx="6357938" cy="954088"/>
          </a:xfrm>
          <a:prstGeom prst="rect">
            <a:avLst/>
          </a:prstGeom>
          <a:noFill/>
          <a:ln w="9525">
            <a:noFill/>
            <a:miter lim="800000"/>
            <a:headEnd/>
            <a:tailEnd/>
          </a:ln>
        </p:spPr>
        <p:txBody>
          <a:bodyPr>
            <a:spAutoFit/>
          </a:bodyPr>
          <a:lstStyle/>
          <a:p>
            <a:r>
              <a:rPr lang="zh-CN" altLang="en-US" sz="2800" dirty="0">
                <a:latin typeface="微软雅黑" pitchFamily="34" charset="-122"/>
                <a:ea typeface="微软雅黑" pitchFamily="34" charset="-122"/>
                <a:sym typeface="微软雅黑" pitchFamily="34" charset="-122"/>
              </a:rPr>
              <a:t>在同一用人单位平均</a:t>
            </a:r>
            <a:r>
              <a:rPr lang="zh-CN" altLang="en-US" sz="2800" dirty="0">
                <a:solidFill>
                  <a:srgbClr val="FF0000"/>
                </a:solidFill>
                <a:latin typeface="微软雅黑" pitchFamily="34" charset="-122"/>
                <a:ea typeface="微软雅黑" pitchFamily="34" charset="-122"/>
                <a:sym typeface="微软雅黑" pitchFamily="34" charset="-122"/>
              </a:rPr>
              <a:t>每日</a:t>
            </a:r>
            <a:r>
              <a:rPr lang="zh-CN" altLang="en-US" sz="2800" dirty="0">
                <a:latin typeface="微软雅黑" pitchFamily="34" charset="-122"/>
                <a:ea typeface="微软雅黑" pitchFamily="34" charset="-122"/>
                <a:sym typeface="微软雅黑" pitchFamily="34" charset="-122"/>
              </a:rPr>
              <a:t>工作时间不超过</a:t>
            </a:r>
            <a:r>
              <a:rPr lang="en-US" altLang="zh-CN" sz="2800" dirty="0">
                <a:solidFill>
                  <a:srgbClr val="FF0000"/>
                </a:solidFill>
                <a:latin typeface="微软雅黑" pitchFamily="34" charset="-122"/>
                <a:ea typeface="微软雅黑" pitchFamily="34" charset="-122"/>
                <a:sym typeface="微软雅黑" pitchFamily="34" charset="-122"/>
              </a:rPr>
              <a:t>4</a:t>
            </a:r>
            <a:r>
              <a:rPr lang="zh-CN" altLang="en-US" sz="2800" dirty="0">
                <a:solidFill>
                  <a:srgbClr val="FF0000"/>
                </a:solidFill>
                <a:latin typeface="微软雅黑" pitchFamily="34" charset="-122"/>
                <a:ea typeface="微软雅黑" pitchFamily="34" charset="-122"/>
                <a:sym typeface="微软雅黑" pitchFamily="34" charset="-122"/>
              </a:rPr>
              <a:t>小时</a:t>
            </a:r>
            <a:r>
              <a:rPr lang="zh-CN" altLang="en-US" sz="2800" dirty="0">
                <a:latin typeface="微软雅黑" pitchFamily="34" charset="-122"/>
                <a:ea typeface="微软雅黑" pitchFamily="34" charset="-122"/>
                <a:sym typeface="微软雅黑" pitchFamily="34" charset="-122"/>
              </a:rPr>
              <a:t>，</a:t>
            </a:r>
            <a:r>
              <a:rPr lang="zh-CN" altLang="en-US" sz="2800" dirty="0">
                <a:solidFill>
                  <a:srgbClr val="FF0000"/>
                </a:solidFill>
                <a:latin typeface="微软雅黑" pitchFamily="34" charset="-122"/>
                <a:ea typeface="微软雅黑" pitchFamily="34" charset="-122"/>
                <a:sym typeface="微软雅黑" pitchFamily="34" charset="-122"/>
              </a:rPr>
              <a:t>每周</a:t>
            </a:r>
            <a:r>
              <a:rPr lang="zh-CN" altLang="en-US" sz="2800" dirty="0">
                <a:latin typeface="微软雅黑" pitchFamily="34" charset="-122"/>
                <a:ea typeface="微软雅黑" pitchFamily="34" charset="-122"/>
                <a:sym typeface="微软雅黑" pitchFamily="34" charset="-122"/>
              </a:rPr>
              <a:t>累计不超过</a:t>
            </a:r>
            <a:r>
              <a:rPr lang="en-US" altLang="zh-CN" sz="2800" dirty="0">
                <a:solidFill>
                  <a:srgbClr val="FF0000"/>
                </a:solidFill>
                <a:latin typeface="微软雅黑" pitchFamily="34" charset="-122"/>
                <a:ea typeface="微软雅黑" pitchFamily="34" charset="-122"/>
                <a:sym typeface="微软雅黑" pitchFamily="34" charset="-122"/>
              </a:rPr>
              <a:t>24</a:t>
            </a:r>
            <a:r>
              <a:rPr lang="zh-CN" altLang="en-US" sz="2800" dirty="0">
                <a:solidFill>
                  <a:srgbClr val="FF0000"/>
                </a:solidFill>
                <a:latin typeface="微软雅黑" pitchFamily="34" charset="-122"/>
                <a:ea typeface="微软雅黑" pitchFamily="34" charset="-122"/>
                <a:sym typeface="微软雅黑" pitchFamily="34" charset="-122"/>
              </a:rPr>
              <a:t>小时</a:t>
            </a:r>
          </a:p>
        </p:txBody>
      </p:sp>
      <p:pic>
        <p:nvPicPr>
          <p:cNvPr id="37897" name="图片 10" descr="PNG348.png"/>
          <p:cNvPicPr>
            <a:picLocks noChangeAspect="1"/>
          </p:cNvPicPr>
          <p:nvPr/>
        </p:nvPicPr>
        <p:blipFill>
          <a:blip r:embed="rId3" cstate="print"/>
          <a:srcRect/>
          <a:stretch>
            <a:fillRect/>
          </a:stretch>
        </p:blipFill>
        <p:spPr bwMode="auto">
          <a:xfrm>
            <a:off x="785813" y="2071688"/>
            <a:ext cx="1049337" cy="1049337"/>
          </a:xfrm>
          <a:prstGeom prst="rect">
            <a:avLst/>
          </a:prstGeom>
          <a:noFill/>
          <a:ln w="9525">
            <a:noFill/>
            <a:miter lim="800000"/>
            <a:headEnd/>
            <a:tailEnd/>
          </a:ln>
        </p:spPr>
      </p:pic>
      <p:sp>
        <p:nvSpPr>
          <p:cNvPr id="14" name="矩形 15"/>
          <p:cNvSpPr>
            <a:spLocks noChangeArrowheads="1"/>
          </p:cNvSpPr>
          <p:nvPr/>
        </p:nvSpPr>
        <p:spPr bwMode="auto">
          <a:xfrm>
            <a:off x="1857375" y="1500188"/>
            <a:ext cx="6072188" cy="523875"/>
          </a:xfrm>
          <a:prstGeom prst="rect">
            <a:avLst/>
          </a:prstGeom>
          <a:noFill/>
          <a:ln w="9525">
            <a:noFill/>
            <a:miter lim="800000"/>
            <a:headEnd/>
            <a:tailEnd/>
          </a:ln>
        </p:spPr>
        <p:txBody>
          <a:bodyPr>
            <a:spAutoFit/>
          </a:bodyPr>
          <a:lstStyle/>
          <a:p>
            <a:r>
              <a:rPr lang="zh-CN" altLang="en-US" sz="2800">
                <a:latin typeface="微软雅黑" pitchFamily="34" charset="-122"/>
                <a:ea typeface="微软雅黑" pitchFamily="34" charset="-122"/>
              </a:rPr>
              <a:t>可以订立“口头协议”</a:t>
            </a:r>
            <a:r>
              <a:rPr lang="zh-CN" altLang="en-US" sz="2800"/>
              <a:t>；</a:t>
            </a:r>
            <a:endParaRPr lang="zh-CN" altLang="en-US" sz="2800">
              <a:sym typeface="微软雅黑" pitchFamily="34" charset="-122"/>
            </a:endParaRPr>
          </a:p>
        </p:txBody>
      </p:sp>
      <p:pic>
        <p:nvPicPr>
          <p:cNvPr id="37899" name="图片 14" descr="PNG348.png"/>
          <p:cNvPicPr>
            <a:picLocks noChangeAspect="1"/>
          </p:cNvPicPr>
          <p:nvPr/>
        </p:nvPicPr>
        <p:blipFill>
          <a:blip r:embed="rId3" cstate="print"/>
          <a:srcRect/>
          <a:stretch>
            <a:fillRect/>
          </a:stretch>
        </p:blipFill>
        <p:spPr bwMode="auto">
          <a:xfrm>
            <a:off x="785813" y="1285875"/>
            <a:ext cx="1049337" cy="1049338"/>
          </a:xfrm>
          <a:prstGeom prst="rect">
            <a:avLst/>
          </a:prstGeom>
          <a:noFill/>
          <a:ln w="9525">
            <a:noFill/>
            <a:miter lim="800000"/>
            <a:headEnd/>
            <a:tailEnd/>
          </a:ln>
        </p:spPr>
      </p:pic>
      <p:sp>
        <p:nvSpPr>
          <p:cNvPr id="17" name="矩形 15">
            <a:hlinkClick r:id="rId4" action="ppaction://hlinksldjump"/>
          </p:cNvPr>
          <p:cNvSpPr>
            <a:spLocks noChangeArrowheads="1"/>
          </p:cNvSpPr>
          <p:nvPr/>
        </p:nvSpPr>
        <p:spPr bwMode="auto">
          <a:xfrm>
            <a:off x="1857375" y="3571875"/>
            <a:ext cx="4100513" cy="522288"/>
          </a:xfrm>
          <a:prstGeom prst="rect">
            <a:avLst/>
          </a:prstGeom>
          <a:noFill/>
          <a:ln w="9525">
            <a:noFill/>
            <a:miter lim="800000"/>
            <a:headEnd/>
            <a:tailEnd/>
          </a:ln>
        </p:spPr>
        <p:txBody>
          <a:bodyPr>
            <a:spAutoFit/>
          </a:bodyPr>
          <a:lstStyle/>
          <a:p>
            <a:r>
              <a:rPr lang="zh-CN" altLang="en-US" sz="2800">
                <a:latin typeface="微软雅黑" pitchFamily="34" charset="-122"/>
                <a:ea typeface="微软雅黑" pitchFamily="34" charset="-122"/>
                <a:sym typeface="微软雅黑" pitchFamily="34" charset="-122"/>
              </a:rPr>
              <a:t>不得约定试用期</a:t>
            </a:r>
          </a:p>
        </p:txBody>
      </p:sp>
      <p:pic>
        <p:nvPicPr>
          <p:cNvPr id="37901" name="图片 17" descr="PNG348.png"/>
          <p:cNvPicPr>
            <a:picLocks noChangeAspect="1"/>
          </p:cNvPicPr>
          <p:nvPr/>
        </p:nvPicPr>
        <p:blipFill>
          <a:blip r:embed="rId3" cstate="print"/>
          <a:srcRect/>
          <a:stretch>
            <a:fillRect/>
          </a:stretch>
        </p:blipFill>
        <p:spPr bwMode="auto">
          <a:xfrm>
            <a:off x="642938" y="4286250"/>
            <a:ext cx="1049337" cy="1049338"/>
          </a:xfrm>
          <a:prstGeom prst="rect">
            <a:avLst/>
          </a:prstGeom>
          <a:noFill/>
          <a:ln w="9525">
            <a:noFill/>
            <a:miter lim="800000"/>
            <a:headEnd/>
            <a:tailEnd/>
          </a:ln>
        </p:spPr>
      </p:pic>
      <p:pic>
        <p:nvPicPr>
          <p:cNvPr id="37902" name="图片 19" descr="PNG348.png"/>
          <p:cNvPicPr>
            <a:picLocks noChangeAspect="1"/>
          </p:cNvPicPr>
          <p:nvPr/>
        </p:nvPicPr>
        <p:blipFill>
          <a:blip r:embed="rId3" cstate="print"/>
          <a:srcRect/>
          <a:stretch>
            <a:fillRect/>
          </a:stretch>
        </p:blipFill>
        <p:spPr bwMode="auto">
          <a:xfrm>
            <a:off x="714375" y="3357563"/>
            <a:ext cx="1049338" cy="1049337"/>
          </a:xfrm>
          <a:prstGeom prst="rect">
            <a:avLst/>
          </a:prstGeom>
          <a:noFill/>
          <a:ln w="9525">
            <a:noFill/>
            <a:miter lim="800000"/>
            <a:headEnd/>
            <a:tailEnd/>
          </a:ln>
        </p:spPr>
      </p:pic>
      <p:pic>
        <p:nvPicPr>
          <p:cNvPr id="37903" name="图片 20" descr="PNG348.png"/>
          <p:cNvPicPr>
            <a:picLocks noChangeAspect="1"/>
          </p:cNvPicPr>
          <p:nvPr/>
        </p:nvPicPr>
        <p:blipFill>
          <a:blip r:embed="rId3" cstate="print"/>
          <a:srcRect/>
          <a:stretch>
            <a:fillRect/>
          </a:stretch>
        </p:blipFill>
        <p:spPr bwMode="auto">
          <a:xfrm>
            <a:off x="642938" y="5000625"/>
            <a:ext cx="1049337" cy="1049338"/>
          </a:xfrm>
          <a:prstGeom prst="rect">
            <a:avLst/>
          </a:prstGeom>
          <a:noFill/>
          <a:ln w="9525">
            <a:noFill/>
            <a:miter lim="800000"/>
            <a:headEnd/>
            <a:tailEnd/>
          </a:ln>
        </p:spPr>
      </p:pic>
      <p:pic>
        <p:nvPicPr>
          <p:cNvPr id="37904" name="图片 21" descr="PNG348.png"/>
          <p:cNvPicPr>
            <a:picLocks noChangeAspect="1"/>
          </p:cNvPicPr>
          <p:nvPr/>
        </p:nvPicPr>
        <p:blipFill>
          <a:blip r:embed="rId3" cstate="print"/>
          <a:srcRect/>
          <a:stretch>
            <a:fillRect/>
          </a:stretch>
        </p:blipFill>
        <p:spPr bwMode="auto">
          <a:xfrm>
            <a:off x="571500" y="5808663"/>
            <a:ext cx="1049338" cy="1049337"/>
          </a:xfrm>
          <a:prstGeom prst="rect">
            <a:avLst/>
          </a:prstGeom>
          <a:noFill/>
          <a:ln w="9525">
            <a:noFill/>
            <a:miter lim="800000"/>
            <a:headEnd/>
            <a:tailEnd/>
          </a:ln>
        </p:spPr>
      </p:pic>
      <p:sp>
        <p:nvSpPr>
          <p:cNvPr id="37905" name="Line 11"/>
          <p:cNvSpPr>
            <a:spLocks noChangeShapeType="1"/>
          </p:cNvSpPr>
          <p:nvPr/>
        </p:nvSpPr>
        <p:spPr bwMode="auto">
          <a:xfrm>
            <a:off x="1857375" y="4929188"/>
            <a:ext cx="6643688" cy="46037"/>
          </a:xfrm>
          <a:prstGeom prst="line">
            <a:avLst/>
          </a:prstGeom>
          <a:noFill/>
          <a:ln w="9525">
            <a:solidFill>
              <a:schemeClr val="tx1"/>
            </a:solidFill>
            <a:round/>
            <a:headEnd/>
            <a:tailEnd/>
          </a:ln>
        </p:spPr>
        <p:txBody>
          <a:bodyPr/>
          <a:lstStyle/>
          <a:p>
            <a:endParaRPr lang="zh-CN" altLang="en-US"/>
          </a:p>
        </p:txBody>
      </p:sp>
      <p:sp>
        <p:nvSpPr>
          <p:cNvPr id="37906" name="Line 11"/>
          <p:cNvSpPr>
            <a:spLocks noChangeShapeType="1"/>
          </p:cNvSpPr>
          <p:nvPr/>
        </p:nvSpPr>
        <p:spPr bwMode="auto">
          <a:xfrm flipV="1">
            <a:off x="1785938" y="5786438"/>
            <a:ext cx="6643687" cy="71437"/>
          </a:xfrm>
          <a:prstGeom prst="line">
            <a:avLst/>
          </a:prstGeom>
          <a:noFill/>
          <a:ln w="9525">
            <a:solidFill>
              <a:schemeClr val="tx1"/>
            </a:solidFill>
            <a:round/>
            <a:headEnd/>
            <a:tailEnd/>
          </a:ln>
        </p:spPr>
        <p:txBody>
          <a:bodyPr/>
          <a:lstStyle/>
          <a:p>
            <a:endParaRPr lang="zh-CN" altLang="en-US"/>
          </a:p>
        </p:txBody>
      </p:sp>
      <p:sp>
        <p:nvSpPr>
          <p:cNvPr id="37907" name="Line 11"/>
          <p:cNvSpPr>
            <a:spLocks noChangeShapeType="1"/>
          </p:cNvSpPr>
          <p:nvPr/>
        </p:nvSpPr>
        <p:spPr bwMode="auto">
          <a:xfrm>
            <a:off x="1643063" y="6572250"/>
            <a:ext cx="6715125" cy="46038"/>
          </a:xfrm>
          <a:prstGeom prst="line">
            <a:avLst/>
          </a:prstGeom>
          <a:noFill/>
          <a:ln w="9525">
            <a:solidFill>
              <a:schemeClr val="tx1"/>
            </a:solidFill>
            <a:round/>
            <a:headEnd/>
            <a:tailEnd/>
          </a:ln>
        </p:spPr>
        <p:txBody>
          <a:bodyPr/>
          <a:lstStyle/>
          <a:p>
            <a:endParaRPr lang="zh-CN" altLang="en-US"/>
          </a:p>
        </p:txBody>
      </p:sp>
      <p:sp>
        <p:nvSpPr>
          <p:cNvPr id="26" name="矩形 15">
            <a:hlinkClick r:id="rId4" action="ppaction://hlinksldjump"/>
          </p:cNvPr>
          <p:cNvSpPr>
            <a:spLocks noChangeArrowheads="1"/>
          </p:cNvSpPr>
          <p:nvPr/>
        </p:nvSpPr>
        <p:spPr bwMode="auto">
          <a:xfrm>
            <a:off x="1928813" y="4357688"/>
            <a:ext cx="6643687" cy="523875"/>
          </a:xfrm>
          <a:prstGeom prst="rect">
            <a:avLst/>
          </a:prstGeom>
          <a:noFill/>
          <a:ln w="9525">
            <a:noFill/>
            <a:miter lim="800000"/>
            <a:headEnd/>
            <a:tailEnd/>
          </a:ln>
        </p:spPr>
        <p:txBody>
          <a:bodyPr>
            <a:spAutoFit/>
          </a:bodyPr>
          <a:lstStyle/>
          <a:p>
            <a:r>
              <a:rPr lang="zh-CN" altLang="en-US" sz="2800" dirty="0">
                <a:latin typeface="微软雅黑" pitchFamily="34" charset="-122"/>
                <a:ea typeface="微软雅黑" pitchFamily="34" charset="-122"/>
                <a:sym typeface="微软雅黑" pitchFamily="34" charset="-122"/>
              </a:rPr>
              <a:t>双方可随时通知对方终止用工，无需补偿</a:t>
            </a:r>
          </a:p>
        </p:txBody>
      </p:sp>
      <p:sp>
        <p:nvSpPr>
          <p:cNvPr id="27" name="矩形 15">
            <a:hlinkClick r:id="rId4" action="ppaction://hlinksldjump"/>
          </p:cNvPr>
          <p:cNvSpPr>
            <a:spLocks noChangeArrowheads="1"/>
          </p:cNvSpPr>
          <p:nvPr/>
        </p:nvSpPr>
        <p:spPr bwMode="auto">
          <a:xfrm>
            <a:off x="1928813" y="4929188"/>
            <a:ext cx="6500812" cy="954087"/>
          </a:xfrm>
          <a:prstGeom prst="rect">
            <a:avLst/>
          </a:prstGeom>
          <a:noFill/>
          <a:ln w="9525">
            <a:noFill/>
            <a:miter lim="800000"/>
            <a:headEnd/>
            <a:tailEnd/>
          </a:ln>
        </p:spPr>
        <p:txBody>
          <a:bodyPr>
            <a:spAutoFit/>
          </a:bodyPr>
          <a:lstStyle/>
          <a:p>
            <a:r>
              <a:rPr lang="zh-CN" altLang="en-US" sz="2800" dirty="0">
                <a:latin typeface="微软雅黑" pitchFamily="34" charset="-122"/>
                <a:ea typeface="微软雅黑" pitchFamily="34" charset="-122"/>
                <a:sym typeface="微软雅黑" pitchFamily="34" charset="-122"/>
              </a:rPr>
              <a:t>可以按小时、日、周为单位结算工资，支付周期最长不得超过</a:t>
            </a:r>
            <a:r>
              <a:rPr lang="en-US" altLang="zh-CN" sz="2800" dirty="0">
                <a:solidFill>
                  <a:srgbClr val="FF0000"/>
                </a:solidFill>
                <a:latin typeface="微软雅黑" pitchFamily="34" charset="-122"/>
                <a:ea typeface="微软雅黑" pitchFamily="34" charset="-122"/>
                <a:sym typeface="微软雅黑" pitchFamily="34" charset="-122"/>
              </a:rPr>
              <a:t>15</a:t>
            </a:r>
            <a:r>
              <a:rPr lang="zh-CN" altLang="en-US" sz="2800" dirty="0">
                <a:solidFill>
                  <a:srgbClr val="FF0000"/>
                </a:solidFill>
                <a:latin typeface="微软雅黑" pitchFamily="34" charset="-122"/>
                <a:ea typeface="微软雅黑" pitchFamily="34" charset="-122"/>
                <a:sym typeface="微软雅黑" pitchFamily="34" charset="-122"/>
              </a:rPr>
              <a:t>日</a:t>
            </a:r>
          </a:p>
        </p:txBody>
      </p:sp>
      <p:sp>
        <p:nvSpPr>
          <p:cNvPr id="28" name="矩形 15">
            <a:hlinkClick r:id="rId4" action="ppaction://hlinksldjump"/>
          </p:cNvPr>
          <p:cNvSpPr>
            <a:spLocks noChangeArrowheads="1"/>
          </p:cNvSpPr>
          <p:nvPr/>
        </p:nvSpPr>
        <p:spPr bwMode="auto">
          <a:xfrm>
            <a:off x="1643063" y="5929313"/>
            <a:ext cx="7500937" cy="523875"/>
          </a:xfrm>
          <a:prstGeom prst="rect">
            <a:avLst/>
          </a:prstGeom>
          <a:noFill/>
          <a:ln w="9525">
            <a:noFill/>
            <a:miter lim="800000"/>
            <a:headEnd/>
            <a:tailEnd/>
          </a:ln>
        </p:spPr>
        <p:txBody>
          <a:bodyPr>
            <a:spAutoFit/>
          </a:bodyPr>
          <a:lstStyle/>
          <a:p>
            <a:r>
              <a:rPr lang="zh-CN" altLang="en-US" sz="2800">
                <a:latin typeface="微软雅黑" pitchFamily="34" charset="-122"/>
                <a:ea typeface="微软雅黑" pitchFamily="34" charset="-122"/>
                <a:sym typeface="微软雅黑" pitchFamily="34" charset="-122"/>
              </a:rPr>
              <a:t>工资标准不可低于单位所在地最低工资标准</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out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out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arn(outVertic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barn(outVertical)">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barn(outVertical)">
                                      <p:cBhvr>
                                        <p:cTn id="27" dur="5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barn(outVertical)">
                                      <p:cBhvr>
                                        <p:cTn id="3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7" grpId="0"/>
      <p:bldP spid="26" grpId="0"/>
      <p:bldP spid="27" grpId="0"/>
      <p:bldP spid="2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内容占位符 2"/>
          <p:cNvSpPr>
            <a:spLocks noGrp="1"/>
          </p:cNvSpPr>
          <p:nvPr>
            <p:ph idx="1"/>
          </p:nvPr>
        </p:nvSpPr>
        <p:spPr>
          <a:xfrm>
            <a:off x="0" y="1643063"/>
            <a:ext cx="9144000" cy="5357812"/>
          </a:xfrm>
        </p:spPr>
        <p:txBody>
          <a:bodyPr>
            <a:normAutofit fontScale="92500"/>
          </a:bodyPr>
          <a:lstStyle/>
          <a:p>
            <a:pPr eaLnBrk="1" hangingPunct="1">
              <a:buFont typeface="Wingdings 2" pitchFamily="18" charset="2"/>
              <a:buNone/>
              <a:defRPr/>
            </a:pPr>
            <a:r>
              <a:rPr lang="en-US" altLang="zh-CN" dirty="0" smtClean="0"/>
              <a:t>【</a:t>
            </a:r>
            <a:r>
              <a:rPr lang="zh-CN" altLang="en-US" dirty="0" smtClean="0"/>
              <a:t>例题</a:t>
            </a:r>
            <a:r>
              <a:rPr lang="en-US" altLang="zh-CN" dirty="0" smtClean="0"/>
              <a:t>·</a:t>
            </a:r>
            <a:r>
              <a:rPr lang="zh-CN" altLang="en-US" dirty="0" smtClean="0"/>
              <a:t>多选题</a:t>
            </a:r>
            <a:r>
              <a:rPr lang="en-US" altLang="zh-CN" dirty="0" smtClean="0"/>
              <a:t>】</a:t>
            </a:r>
            <a:r>
              <a:rPr lang="zh-CN" altLang="en-US" dirty="0" smtClean="0"/>
              <a:t>老赵因工作较忙无暇打理家务，遂与张某口头约定，由张某每周来老赵家两次，每次整理家务</a:t>
            </a:r>
            <a:r>
              <a:rPr lang="en-US" dirty="0" smtClean="0"/>
              <a:t>3</a:t>
            </a:r>
            <a:r>
              <a:rPr lang="zh-CN" altLang="en-US" dirty="0" smtClean="0"/>
              <a:t>小时，每次工资</a:t>
            </a:r>
            <a:r>
              <a:rPr lang="en-US" dirty="0" smtClean="0"/>
              <a:t>100</a:t>
            </a:r>
            <a:r>
              <a:rPr lang="zh-CN" altLang="en-US" dirty="0" smtClean="0"/>
              <a:t>元，试用一次，试用期工资</a:t>
            </a:r>
            <a:r>
              <a:rPr lang="en-US" dirty="0" smtClean="0"/>
              <a:t>80</a:t>
            </a:r>
            <a:r>
              <a:rPr lang="zh-CN" altLang="en-US" dirty="0" smtClean="0"/>
              <a:t>元，工资每月支付一次。</a:t>
            </a:r>
            <a:r>
              <a:rPr lang="en-US" dirty="0" smtClean="0"/>
              <a:t>3</a:t>
            </a:r>
            <a:r>
              <a:rPr lang="zh-CN" altLang="en-US" dirty="0" smtClean="0"/>
              <a:t>个月后老赵感觉张某整理家务比较马虎，遂通知张某解除约定，张某要求老赵多支付一次的工资作为经济补偿。根据劳动法的有关规定，下列说法中错误的有（　）。</a:t>
            </a:r>
            <a:r>
              <a:rPr lang="en-US" dirty="0" smtClean="0"/>
              <a:t/>
            </a:r>
            <a:br>
              <a:rPr lang="en-US" dirty="0" smtClean="0"/>
            </a:br>
            <a:r>
              <a:rPr lang="zh-CN" altLang="en-US" dirty="0" smtClean="0"/>
              <a:t>　　</a:t>
            </a:r>
            <a:r>
              <a:rPr lang="en-US" dirty="0" smtClean="0"/>
              <a:t>A.</a:t>
            </a:r>
            <a:r>
              <a:rPr lang="zh-CN" altLang="en-US" dirty="0" smtClean="0"/>
              <a:t>老赵可以与张某订立口头劳动合同</a:t>
            </a:r>
            <a:r>
              <a:rPr lang="en-US" dirty="0" smtClean="0"/>
              <a:t/>
            </a:r>
            <a:br>
              <a:rPr lang="en-US" dirty="0" smtClean="0"/>
            </a:br>
            <a:r>
              <a:rPr lang="zh-CN" altLang="en-US" dirty="0" smtClean="0"/>
              <a:t>　　</a:t>
            </a:r>
            <a:r>
              <a:rPr lang="en-US" dirty="0" smtClean="0"/>
              <a:t>B.</a:t>
            </a:r>
            <a:r>
              <a:rPr lang="zh-CN" altLang="en-US" dirty="0" smtClean="0"/>
              <a:t>老赵可以与张某约定试用期</a:t>
            </a:r>
            <a:r>
              <a:rPr lang="en-US" dirty="0" smtClean="0"/>
              <a:t/>
            </a:r>
            <a:br>
              <a:rPr lang="en-US" dirty="0" smtClean="0"/>
            </a:br>
            <a:r>
              <a:rPr lang="zh-CN" altLang="en-US" dirty="0" smtClean="0"/>
              <a:t>　　</a:t>
            </a:r>
            <a:r>
              <a:rPr lang="en-US" dirty="0" smtClean="0"/>
              <a:t>C.</a:t>
            </a:r>
            <a:r>
              <a:rPr lang="zh-CN" altLang="en-US" dirty="0" smtClean="0"/>
              <a:t>工资的支付标准及结算周期符合规定</a:t>
            </a:r>
            <a:r>
              <a:rPr lang="en-US" dirty="0" smtClean="0"/>
              <a:t/>
            </a:r>
            <a:br>
              <a:rPr lang="en-US" dirty="0" smtClean="0"/>
            </a:br>
            <a:r>
              <a:rPr lang="zh-CN" altLang="en-US" dirty="0" smtClean="0"/>
              <a:t>　　</a:t>
            </a:r>
            <a:r>
              <a:rPr lang="en-US" dirty="0" smtClean="0"/>
              <a:t>D.</a:t>
            </a:r>
            <a:r>
              <a:rPr lang="zh-CN" altLang="en-US" dirty="0" smtClean="0"/>
              <a:t>张某可以要求经济补偿</a:t>
            </a:r>
            <a:endParaRPr lang="en-US" altLang="zh-CN" dirty="0" smtClean="0"/>
          </a:p>
        </p:txBody>
      </p:sp>
      <p:sp>
        <p:nvSpPr>
          <p:cNvPr id="4" name="灯片编号占位符 3"/>
          <p:cNvSpPr>
            <a:spLocks noGrp="1"/>
          </p:cNvSpPr>
          <p:nvPr>
            <p:ph type="sldNum" sz="quarter" idx="11"/>
          </p:nvPr>
        </p:nvSpPr>
        <p:spPr/>
        <p:txBody>
          <a:bodyPr/>
          <a:lstStyle/>
          <a:p>
            <a:pPr>
              <a:defRPr/>
            </a:pPr>
            <a:fld id="{59415A84-0D6A-463C-A35F-5099DA8B74E8}" type="slidenum">
              <a:rPr lang="zh-CN" altLang="en-US"/>
              <a:pPr>
                <a:defRPr/>
              </a:pPr>
              <a:t>55</a:t>
            </a:fld>
            <a:endParaRPr lang="zh-CN" altLang="en-US"/>
          </a:p>
        </p:txBody>
      </p:sp>
      <p:sp>
        <p:nvSpPr>
          <p:cNvPr id="39940" name="TextBox 8"/>
          <p:cNvSpPr txBox="1">
            <a:spLocks noChangeArrowheads="1"/>
          </p:cNvSpPr>
          <p:nvPr/>
        </p:nvSpPr>
        <p:spPr bwMode="auto">
          <a:xfrm>
            <a:off x="1643063" y="571500"/>
            <a:ext cx="4214812" cy="646113"/>
          </a:xfrm>
          <a:prstGeom prst="rect">
            <a:avLst/>
          </a:prstGeom>
          <a:noFill/>
          <a:ln w="9525">
            <a:noFill/>
            <a:miter lim="800000"/>
            <a:headEnd/>
            <a:tailEnd/>
          </a:ln>
        </p:spPr>
        <p:txBody>
          <a:bodyPr>
            <a:spAutoFit/>
          </a:bodyPr>
          <a:lstStyle/>
          <a:p>
            <a:r>
              <a:rPr lang="zh-CN" altLang="zh-CN" sz="3600" b="1">
                <a:solidFill>
                  <a:srgbClr val="FF0000"/>
                </a:solidFill>
                <a:latin typeface="微软雅黑" pitchFamily="34" charset="-122"/>
                <a:ea typeface="微软雅黑" pitchFamily="34" charset="-122"/>
              </a:rPr>
              <a:t>【</a:t>
            </a:r>
            <a:r>
              <a:rPr lang="zh-CN" altLang="en-US" sz="3600" b="1">
                <a:solidFill>
                  <a:srgbClr val="FF0000"/>
                </a:solidFill>
                <a:latin typeface="微软雅黑" pitchFamily="34" charset="-122"/>
                <a:ea typeface="微软雅黑" pitchFamily="34" charset="-122"/>
              </a:rPr>
              <a:t>真题演练</a:t>
            </a:r>
            <a:r>
              <a:rPr lang="zh-CN" altLang="zh-CN" sz="3600" b="1">
                <a:solidFill>
                  <a:srgbClr val="FF0000"/>
                </a:solidFill>
                <a:latin typeface="微软雅黑" pitchFamily="34" charset="-122"/>
                <a:ea typeface="微软雅黑" pitchFamily="34" charset="-122"/>
              </a:rPr>
              <a:t>】</a:t>
            </a:r>
            <a:endParaRPr lang="zh-CN" altLang="en-US" sz="3600" b="1">
              <a:solidFill>
                <a:srgbClr val="FF0000"/>
              </a:solidFill>
              <a:latin typeface="微软雅黑" pitchFamily="34" charset="-122"/>
              <a:ea typeface="微软雅黑" pitchFamily="34" charset="-122"/>
            </a:endParaRPr>
          </a:p>
        </p:txBody>
      </p:sp>
      <p:pic>
        <p:nvPicPr>
          <p:cNvPr id="39941" name="图片 4" descr="87.png"/>
          <p:cNvPicPr>
            <a:picLocks noChangeAspect="1"/>
          </p:cNvPicPr>
          <p:nvPr/>
        </p:nvPicPr>
        <p:blipFill>
          <a:blip r:embed="rId2" cstate="print"/>
          <a:srcRect/>
          <a:stretch>
            <a:fillRect/>
          </a:stretch>
        </p:blipFill>
        <p:spPr bwMode="auto">
          <a:xfrm>
            <a:off x="642938" y="214313"/>
            <a:ext cx="1143000" cy="11525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流程图: 多文档 6"/>
          <p:cNvSpPr/>
          <p:nvPr/>
        </p:nvSpPr>
        <p:spPr>
          <a:xfrm>
            <a:off x="1000125" y="2214563"/>
            <a:ext cx="6643688" cy="3357562"/>
          </a:xfrm>
          <a:prstGeom prst="flowChartMultidocument">
            <a:avLst/>
          </a:prstGeom>
          <a:noFill/>
          <a:ln>
            <a:solidFill>
              <a:srgbClr val="D6009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0963" name="内容占位符 2"/>
          <p:cNvSpPr>
            <a:spLocks noGrp="1"/>
          </p:cNvSpPr>
          <p:nvPr>
            <p:ph idx="1"/>
          </p:nvPr>
        </p:nvSpPr>
        <p:spPr>
          <a:xfrm>
            <a:off x="1785938" y="3429000"/>
            <a:ext cx="4643437" cy="1196975"/>
          </a:xfrm>
        </p:spPr>
        <p:txBody>
          <a:bodyPr/>
          <a:lstStyle/>
          <a:p>
            <a:pPr eaLnBrk="1" hangingPunct="1"/>
            <a:r>
              <a:rPr lang="en-US" altLang="zh-CN" smtClean="0">
                <a:solidFill>
                  <a:srgbClr val="FF0000"/>
                </a:solidFill>
              </a:rPr>
              <a:t>【</a:t>
            </a:r>
            <a:r>
              <a:rPr lang="zh-CN" altLang="en-US" smtClean="0">
                <a:solidFill>
                  <a:srgbClr val="FF0000"/>
                </a:solidFill>
              </a:rPr>
              <a:t>正确答案</a:t>
            </a:r>
            <a:r>
              <a:rPr lang="en-US" altLang="zh-CN" smtClean="0">
                <a:solidFill>
                  <a:srgbClr val="FF0000"/>
                </a:solidFill>
              </a:rPr>
              <a:t>』</a:t>
            </a:r>
            <a:r>
              <a:rPr lang="zh-CN" altLang="en-US" smtClean="0"/>
              <a:t> </a:t>
            </a:r>
            <a:r>
              <a:rPr lang="en-US" altLang="zh-CN" smtClean="0">
                <a:solidFill>
                  <a:srgbClr val="FF0000"/>
                </a:solidFill>
              </a:rPr>
              <a:t>BCD</a:t>
            </a:r>
          </a:p>
        </p:txBody>
      </p:sp>
      <p:sp>
        <p:nvSpPr>
          <p:cNvPr id="4" name="灯片编号占位符 3"/>
          <p:cNvSpPr>
            <a:spLocks noGrp="1"/>
          </p:cNvSpPr>
          <p:nvPr>
            <p:ph type="sldNum" sz="quarter" idx="11"/>
          </p:nvPr>
        </p:nvSpPr>
        <p:spPr/>
        <p:txBody>
          <a:bodyPr/>
          <a:lstStyle/>
          <a:p>
            <a:pPr>
              <a:defRPr/>
            </a:pPr>
            <a:fld id="{CD19F520-672F-4B92-9889-C5C90302758A}" type="slidenum">
              <a:rPr lang="zh-CN" altLang="en-US"/>
              <a:pPr>
                <a:defRPr/>
              </a:pPr>
              <a:t>56</a:t>
            </a:fld>
            <a:endParaRPr lang="zh-CN" altLang="en-US"/>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页脚占位符 3"/>
          <p:cNvSpPr txBox="1">
            <a:spLocks noGrp="1" noChangeArrowheads="1"/>
          </p:cNvSpPr>
          <p:nvPr/>
        </p:nvSpPr>
        <p:spPr bwMode="auto">
          <a:xfrm>
            <a:off x="7046913" y="6381750"/>
            <a:ext cx="2133600" cy="244475"/>
          </a:xfrm>
          <a:prstGeom prst="rect">
            <a:avLst/>
          </a:prstGeom>
          <a:noFill/>
          <a:ln w="9525">
            <a:noFill/>
            <a:miter lim="800000"/>
            <a:headEnd/>
            <a:tailEnd/>
          </a:ln>
        </p:spPr>
        <p:txBody>
          <a:bodyPr/>
          <a:lstStyle/>
          <a:p>
            <a:r>
              <a:rPr lang="zh-CN" altLang="zh-CN"/>
              <a:t>   </a:t>
            </a:r>
          </a:p>
          <a:p>
            <a:r>
              <a:rPr lang="zh-CN" altLang="zh-CN"/>
              <a:t>   </a:t>
            </a:r>
          </a:p>
        </p:txBody>
      </p:sp>
      <p:sp>
        <p:nvSpPr>
          <p:cNvPr id="41987" name="Rectangle 2"/>
          <p:cNvSpPr>
            <a:spLocks noGrp="1" noChangeArrowheads="1"/>
          </p:cNvSpPr>
          <p:nvPr>
            <p:ph type="title"/>
          </p:nvPr>
        </p:nvSpPr>
        <p:spPr>
          <a:xfrm>
            <a:off x="414338" y="571500"/>
            <a:ext cx="8229600" cy="1143000"/>
          </a:xfrm>
        </p:spPr>
        <p:txBody>
          <a:bodyPr/>
          <a:lstStyle/>
          <a:p>
            <a:pPr eaLnBrk="1" hangingPunct="1"/>
            <a:r>
              <a:rPr lang="zh-CN" altLang="en-US" dirty="0" smtClean="0"/>
              <a:t>（五）合同效力</a:t>
            </a:r>
            <a:endParaRPr lang="zh-CN" altLang="zh-CN" dirty="0" smtClean="0"/>
          </a:p>
        </p:txBody>
      </p:sp>
      <p:sp>
        <p:nvSpPr>
          <p:cNvPr id="41988" name="Line 3"/>
          <p:cNvSpPr>
            <a:spLocks noChangeShapeType="1"/>
          </p:cNvSpPr>
          <p:nvPr/>
        </p:nvSpPr>
        <p:spPr bwMode="auto">
          <a:xfrm flipH="1" flipV="1">
            <a:off x="3878263" y="5122863"/>
            <a:ext cx="2116137" cy="665162"/>
          </a:xfrm>
          <a:prstGeom prst="line">
            <a:avLst/>
          </a:prstGeom>
          <a:noFill/>
          <a:ln w="12700">
            <a:solidFill>
              <a:schemeClr val="bg2"/>
            </a:solidFill>
            <a:prstDash val="sysDot"/>
            <a:round/>
            <a:headEnd/>
            <a:tailEnd/>
          </a:ln>
        </p:spPr>
        <p:txBody>
          <a:bodyPr wrap="none" anchor="ctr"/>
          <a:lstStyle/>
          <a:p>
            <a:endParaRPr lang="zh-CN" altLang="en-US"/>
          </a:p>
        </p:txBody>
      </p:sp>
      <p:sp>
        <p:nvSpPr>
          <p:cNvPr id="41989" name="Line 4"/>
          <p:cNvSpPr>
            <a:spLocks noChangeShapeType="1"/>
          </p:cNvSpPr>
          <p:nvPr/>
        </p:nvSpPr>
        <p:spPr bwMode="auto">
          <a:xfrm flipH="1" flipV="1">
            <a:off x="3851275" y="1979613"/>
            <a:ext cx="3095625" cy="920750"/>
          </a:xfrm>
          <a:prstGeom prst="line">
            <a:avLst/>
          </a:prstGeom>
          <a:noFill/>
          <a:ln w="12700">
            <a:solidFill>
              <a:schemeClr val="bg2"/>
            </a:solidFill>
            <a:prstDash val="sysDot"/>
            <a:round/>
            <a:headEnd/>
            <a:tailEnd/>
          </a:ln>
        </p:spPr>
        <p:txBody>
          <a:bodyPr wrap="none" anchor="ctr"/>
          <a:lstStyle/>
          <a:p>
            <a:endParaRPr lang="zh-CN" altLang="en-US"/>
          </a:p>
        </p:txBody>
      </p:sp>
      <p:sp>
        <p:nvSpPr>
          <p:cNvPr id="41990" name="Oval 5"/>
          <p:cNvSpPr>
            <a:spLocks noChangeArrowheads="1"/>
          </p:cNvSpPr>
          <p:nvPr/>
        </p:nvSpPr>
        <p:spPr bwMode="auto">
          <a:xfrm>
            <a:off x="5929313" y="3214688"/>
            <a:ext cx="2743200" cy="2590800"/>
          </a:xfrm>
          <a:prstGeom prst="ellipse">
            <a:avLst/>
          </a:prstGeom>
          <a:gradFill rotWithShape="1">
            <a:gsLst>
              <a:gs pos="0">
                <a:srgbClr val="063B56"/>
              </a:gs>
              <a:gs pos="100000">
                <a:srgbClr val="0B6A99"/>
              </a:gs>
            </a:gsLst>
            <a:lin ang="0" scaled="1"/>
          </a:gradFill>
          <a:ln w="9525">
            <a:noFill/>
            <a:round/>
            <a:headEnd/>
            <a:tailEnd/>
          </a:ln>
        </p:spPr>
        <p:txBody>
          <a:bodyPr wrap="none" anchor="ctr"/>
          <a:lstStyle/>
          <a:p>
            <a:endParaRPr lang="zh-CN" altLang="zh-CN"/>
          </a:p>
        </p:txBody>
      </p:sp>
      <p:sp>
        <p:nvSpPr>
          <p:cNvPr id="41991" name="AutoShape 6"/>
          <p:cNvSpPr>
            <a:spLocks/>
          </p:cNvSpPr>
          <p:nvPr/>
        </p:nvSpPr>
        <p:spPr bwMode="auto">
          <a:xfrm rot="6625733">
            <a:off x="5631656" y="2778919"/>
            <a:ext cx="2976563" cy="32099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2147483647 w 21600"/>
              <a:gd name="T15" fmla="*/ 2147483647 h 21600"/>
              <a:gd name="T16" fmla="*/ 2147483647 w 21600"/>
              <a:gd name="T17" fmla="*/ 2147483647 h 21600"/>
              <a:gd name="T18" fmla="*/ 2147483647 w 21600"/>
              <a:gd name="T19" fmla="*/ 2147483647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21080 w 21600"/>
              <a:gd name="T31" fmla="*/ 0 h 21600"/>
              <a:gd name="T32" fmla="*/ 520 w 21600"/>
              <a:gd name="T33" fmla="*/ 10405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a:moveTo>
                  <a:pt x="12037" y="10437"/>
                </a:moveTo>
                <a:cubicBezTo>
                  <a:pt x="12072" y="10554"/>
                  <a:pt x="12090" y="10677"/>
                  <a:pt x="12090" y="10800"/>
                </a:cubicBezTo>
                <a:cubicBezTo>
                  <a:pt x="12090" y="11512"/>
                  <a:pt x="11512" y="12090"/>
                  <a:pt x="10800" y="12090"/>
                </a:cubicBezTo>
                <a:cubicBezTo>
                  <a:pt x="10087" y="12090"/>
                  <a:pt x="9510" y="11512"/>
                  <a:pt x="9510" y="10800"/>
                </a:cubicBezTo>
                <a:cubicBezTo>
                  <a:pt x="9509" y="10677"/>
                  <a:pt x="9527" y="10554"/>
                  <a:pt x="9562" y="10437"/>
                </a:cubicBezTo>
                <a:lnTo>
                  <a:pt x="436" y="7761"/>
                </a:lnTo>
                <a:cubicBezTo>
                  <a:pt x="146" y="8748"/>
                  <a:pt x="-1" y="9771"/>
                  <a:pt x="0" y="10800"/>
                </a:cubicBezTo>
                <a:cubicBezTo>
                  <a:pt x="0" y="16764"/>
                  <a:pt x="4835" y="21600"/>
                  <a:pt x="10800" y="21600"/>
                </a:cubicBezTo>
                <a:cubicBezTo>
                  <a:pt x="16764" y="21600"/>
                  <a:pt x="21600" y="16764"/>
                  <a:pt x="21600" y="10800"/>
                </a:cubicBezTo>
                <a:cubicBezTo>
                  <a:pt x="21600" y="9771"/>
                  <a:pt x="21453" y="8748"/>
                  <a:pt x="21163" y="7761"/>
                </a:cubicBezTo>
                <a:close/>
              </a:path>
            </a:pathLst>
          </a:custGeom>
          <a:gradFill rotWithShape="1">
            <a:gsLst>
              <a:gs pos="0">
                <a:srgbClr val="EEDD00"/>
              </a:gs>
              <a:gs pos="100000">
                <a:srgbClr val="A39800"/>
              </a:gs>
            </a:gsLst>
            <a:lin ang="18900000" scaled="1"/>
          </a:gradFill>
          <a:ln w="9525">
            <a:miter lim="800000"/>
            <a:headEnd/>
            <a:tailEnd/>
          </a:ln>
          <a:scene3d>
            <a:camera prst="legacyPerspectiveBottom"/>
            <a:lightRig rig="legacyFlat3" dir="t"/>
          </a:scene3d>
          <a:sp3d extrusionH="887400" prstMaterial="legacyMatte">
            <a:bevelT w="13500" h="13500" prst="angle"/>
            <a:bevelB w="13500" h="13500" prst="angle"/>
            <a:extrusionClr>
              <a:srgbClr val="EEDD00"/>
            </a:extrusionClr>
          </a:sp3d>
        </p:spPr>
        <p:txBody>
          <a:bodyPr wrap="none" anchor="ctr">
            <a:flatTx/>
          </a:bodyPr>
          <a:lstStyle/>
          <a:p>
            <a:endParaRPr lang="zh-CN" altLang="en-US"/>
          </a:p>
        </p:txBody>
      </p:sp>
      <p:sp>
        <p:nvSpPr>
          <p:cNvPr id="41992" name="Oval 7"/>
          <p:cNvSpPr>
            <a:spLocks noChangeArrowheads="1"/>
          </p:cNvSpPr>
          <p:nvPr/>
        </p:nvSpPr>
        <p:spPr bwMode="auto">
          <a:xfrm>
            <a:off x="6299200" y="4140200"/>
            <a:ext cx="344488" cy="344488"/>
          </a:xfrm>
          <a:prstGeom prst="ellipse">
            <a:avLst/>
          </a:prstGeom>
          <a:solidFill>
            <a:srgbClr val="453D2F"/>
          </a:solidFill>
          <a:ln w="9525">
            <a:noFill/>
            <a:round/>
            <a:headEnd/>
            <a:tailEnd/>
          </a:ln>
        </p:spPr>
        <p:txBody>
          <a:bodyPr wrap="none" anchor="ctr"/>
          <a:lstStyle/>
          <a:p>
            <a:endParaRPr lang="zh-CN" altLang="zh-CN"/>
          </a:p>
        </p:txBody>
      </p:sp>
      <p:sp>
        <p:nvSpPr>
          <p:cNvPr id="41993" name="Text Box 8"/>
          <p:cNvSpPr txBox="1">
            <a:spLocks noChangeArrowheads="1"/>
          </p:cNvSpPr>
          <p:nvPr/>
        </p:nvSpPr>
        <p:spPr bwMode="auto">
          <a:xfrm>
            <a:off x="5929313" y="4643438"/>
            <a:ext cx="938212" cy="519112"/>
          </a:xfrm>
          <a:prstGeom prst="rect">
            <a:avLst/>
          </a:prstGeom>
          <a:noFill/>
          <a:ln w="9525">
            <a:noFill/>
            <a:miter lim="800000"/>
            <a:headEnd/>
            <a:tailEnd/>
          </a:ln>
        </p:spPr>
        <p:txBody>
          <a:bodyPr>
            <a:spAutoFit/>
          </a:bodyPr>
          <a:lstStyle/>
          <a:p>
            <a:pPr algn="ctr">
              <a:spcBef>
                <a:spcPct val="50000"/>
              </a:spcBef>
            </a:pPr>
            <a:r>
              <a:rPr lang="zh-CN" altLang="en-US" sz="2800" b="1"/>
              <a:t>无效</a:t>
            </a:r>
            <a:endParaRPr lang="zh-CN" altLang="zh-CN" sz="2800" b="1"/>
          </a:p>
        </p:txBody>
      </p:sp>
      <p:grpSp>
        <p:nvGrpSpPr>
          <p:cNvPr id="2" name="Group 10"/>
          <p:cNvGrpSpPr>
            <a:grpSpLocks/>
          </p:cNvGrpSpPr>
          <p:nvPr/>
        </p:nvGrpSpPr>
        <p:grpSpPr bwMode="auto">
          <a:xfrm>
            <a:off x="7500938" y="4071938"/>
            <a:ext cx="555625" cy="688975"/>
            <a:chOff x="0" y="0"/>
            <a:chExt cx="482" cy="596"/>
          </a:xfrm>
        </p:grpSpPr>
        <p:sp>
          <p:nvSpPr>
            <p:cNvPr id="42009" name="Oval 10"/>
            <p:cNvSpPr>
              <a:spLocks noChangeArrowheads="1"/>
            </p:cNvSpPr>
            <p:nvPr/>
          </p:nvSpPr>
          <p:spPr bwMode="auto">
            <a:xfrm>
              <a:off x="178" y="0"/>
              <a:ext cx="126" cy="123"/>
            </a:xfrm>
            <a:prstGeom prst="ellipse">
              <a:avLst/>
            </a:prstGeom>
            <a:solidFill>
              <a:schemeClr val="bg2">
                <a:alpha val="39999"/>
              </a:schemeClr>
            </a:solidFill>
            <a:ln w="9525">
              <a:noFill/>
              <a:round/>
              <a:headEnd/>
              <a:tailEnd/>
            </a:ln>
          </p:spPr>
          <p:txBody>
            <a:bodyPr wrap="none" anchor="ctr"/>
            <a:lstStyle/>
            <a:p>
              <a:endParaRPr lang="zh-CN" altLang="zh-CN"/>
            </a:p>
          </p:txBody>
        </p:sp>
        <p:sp>
          <p:nvSpPr>
            <p:cNvPr id="42010" name="Freeform 11"/>
            <p:cNvSpPr>
              <a:spLocks/>
            </p:cNvSpPr>
            <p:nvPr/>
          </p:nvSpPr>
          <p:spPr bwMode="auto">
            <a:xfrm>
              <a:off x="0" y="18"/>
              <a:ext cx="482" cy="578"/>
            </a:xfrm>
            <a:custGeom>
              <a:avLst/>
              <a:gdLst>
                <a:gd name="T0" fmla="*/ 0 w 3312"/>
                <a:gd name="T1" fmla="*/ 0 h 3962"/>
                <a:gd name="T2" fmla="*/ 0 w 3312"/>
                <a:gd name="T3" fmla="*/ 0 h 3962"/>
                <a:gd name="T4" fmla="*/ 0 w 3312"/>
                <a:gd name="T5" fmla="*/ 0 h 3962"/>
                <a:gd name="T6" fmla="*/ 0 w 3312"/>
                <a:gd name="T7" fmla="*/ 0 h 3962"/>
                <a:gd name="T8" fmla="*/ 0 w 3312"/>
                <a:gd name="T9" fmla="*/ 0 h 3962"/>
                <a:gd name="T10" fmla="*/ 0 w 3312"/>
                <a:gd name="T11" fmla="*/ 0 h 3962"/>
                <a:gd name="T12" fmla="*/ 0 w 3312"/>
                <a:gd name="T13" fmla="*/ 0 h 3962"/>
                <a:gd name="T14" fmla="*/ 0 w 3312"/>
                <a:gd name="T15" fmla="*/ 0 h 3962"/>
                <a:gd name="T16" fmla="*/ 0 w 3312"/>
                <a:gd name="T17" fmla="*/ 0 h 3962"/>
                <a:gd name="T18" fmla="*/ 0 w 3312"/>
                <a:gd name="T19" fmla="*/ 0 h 3962"/>
                <a:gd name="T20" fmla="*/ 0 w 3312"/>
                <a:gd name="T21" fmla="*/ 0 h 3962"/>
                <a:gd name="T22" fmla="*/ 0 w 3312"/>
                <a:gd name="T23" fmla="*/ 0 h 3962"/>
                <a:gd name="T24" fmla="*/ 0 w 3312"/>
                <a:gd name="T25" fmla="*/ 0 h 3962"/>
                <a:gd name="T26" fmla="*/ 0 w 3312"/>
                <a:gd name="T27" fmla="*/ 0 h 3962"/>
                <a:gd name="T28" fmla="*/ 0 w 3312"/>
                <a:gd name="T29" fmla="*/ 0 h 3962"/>
                <a:gd name="T30" fmla="*/ 0 w 3312"/>
                <a:gd name="T31" fmla="*/ 0 h 3962"/>
                <a:gd name="T32" fmla="*/ 0 w 3312"/>
                <a:gd name="T33" fmla="*/ 0 h 3962"/>
                <a:gd name="T34" fmla="*/ 0 w 3312"/>
                <a:gd name="T35" fmla="*/ 0 h 3962"/>
                <a:gd name="T36" fmla="*/ 0 w 3312"/>
                <a:gd name="T37" fmla="*/ 0 h 3962"/>
                <a:gd name="T38" fmla="*/ 0 w 3312"/>
                <a:gd name="T39" fmla="*/ 0 h 3962"/>
                <a:gd name="T40" fmla="*/ 0 w 3312"/>
                <a:gd name="T41" fmla="*/ 0 h 3962"/>
                <a:gd name="T42" fmla="*/ 0 w 3312"/>
                <a:gd name="T43" fmla="*/ 0 h 3962"/>
                <a:gd name="T44" fmla="*/ 0 w 3312"/>
                <a:gd name="T45" fmla="*/ 0 h 3962"/>
                <a:gd name="T46" fmla="*/ 0 w 3312"/>
                <a:gd name="T47" fmla="*/ 0 h 39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12"/>
                <a:gd name="T73" fmla="*/ 0 h 3962"/>
                <a:gd name="T74" fmla="*/ 3312 w 3312"/>
                <a:gd name="T75" fmla="*/ 3962 h 39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12" h="3962">
                  <a:moveTo>
                    <a:pt x="1376" y="696"/>
                  </a:moveTo>
                  <a:cubicBezTo>
                    <a:pt x="1401" y="795"/>
                    <a:pt x="1489" y="920"/>
                    <a:pt x="1639" y="920"/>
                  </a:cubicBezTo>
                  <a:cubicBezTo>
                    <a:pt x="1801" y="920"/>
                    <a:pt x="1876" y="795"/>
                    <a:pt x="1926" y="708"/>
                  </a:cubicBezTo>
                  <a:lnTo>
                    <a:pt x="2940" y="66"/>
                  </a:lnTo>
                  <a:cubicBezTo>
                    <a:pt x="3042" y="0"/>
                    <a:pt x="3142" y="16"/>
                    <a:pt x="3204" y="78"/>
                  </a:cubicBezTo>
                  <a:cubicBezTo>
                    <a:pt x="3267" y="140"/>
                    <a:pt x="3312" y="264"/>
                    <a:pt x="3072" y="444"/>
                  </a:cubicBezTo>
                  <a:lnTo>
                    <a:pt x="2139" y="1081"/>
                  </a:lnTo>
                  <a:lnTo>
                    <a:pt x="2476" y="2372"/>
                  </a:lnTo>
                  <a:lnTo>
                    <a:pt x="2251" y="2435"/>
                  </a:lnTo>
                  <a:lnTo>
                    <a:pt x="2614" y="3589"/>
                  </a:lnTo>
                  <a:cubicBezTo>
                    <a:pt x="2651" y="3751"/>
                    <a:pt x="2639" y="3863"/>
                    <a:pt x="2539" y="3925"/>
                  </a:cubicBezTo>
                  <a:cubicBezTo>
                    <a:pt x="2401" y="3962"/>
                    <a:pt x="2289" y="3863"/>
                    <a:pt x="2226" y="3689"/>
                  </a:cubicBezTo>
                  <a:cubicBezTo>
                    <a:pt x="2101" y="3453"/>
                    <a:pt x="1876" y="2720"/>
                    <a:pt x="1789" y="2534"/>
                  </a:cubicBezTo>
                  <a:lnTo>
                    <a:pt x="1414" y="2534"/>
                  </a:lnTo>
                  <a:cubicBezTo>
                    <a:pt x="1339" y="2770"/>
                    <a:pt x="1151" y="3465"/>
                    <a:pt x="1051" y="3689"/>
                  </a:cubicBezTo>
                  <a:cubicBezTo>
                    <a:pt x="1001" y="3838"/>
                    <a:pt x="914" y="3950"/>
                    <a:pt x="789" y="3925"/>
                  </a:cubicBezTo>
                  <a:cubicBezTo>
                    <a:pt x="714" y="3875"/>
                    <a:pt x="614" y="3838"/>
                    <a:pt x="676" y="3577"/>
                  </a:cubicBezTo>
                  <a:lnTo>
                    <a:pt x="1001" y="2459"/>
                  </a:lnTo>
                  <a:lnTo>
                    <a:pt x="751" y="2397"/>
                  </a:lnTo>
                  <a:lnTo>
                    <a:pt x="1126" y="1081"/>
                  </a:lnTo>
                  <a:lnTo>
                    <a:pt x="139" y="497"/>
                  </a:lnTo>
                  <a:cubicBezTo>
                    <a:pt x="54" y="402"/>
                    <a:pt x="0" y="342"/>
                    <a:pt x="60" y="180"/>
                  </a:cubicBezTo>
                  <a:cubicBezTo>
                    <a:pt x="186" y="102"/>
                    <a:pt x="214" y="112"/>
                    <a:pt x="389" y="162"/>
                  </a:cubicBezTo>
                  <a:lnTo>
                    <a:pt x="1376" y="696"/>
                  </a:lnTo>
                  <a:close/>
                </a:path>
              </a:pathLst>
            </a:custGeom>
            <a:solidFill>
              <a:schemeClr val="bg2">
                <a:alpha val="39999"/>
              </a:schemeClr>
            </a:solidFill>
            <a:ln w="9525">
              <a:noFill/>
              <a:round/>
              <a:headEnd/>
              <a:tailEnd/>
            </a:ln>
          </p:spPr>
          <p:txBody>
            <a:bodyPr/>
            <a:lstStyle/>
            <a:p>
              <a:endParaRPr lang="zh-CN" altLang="en-US"/>
            </a:p>
          </p:txBody>
        </p:sp>
      </p:grpSp>
      <p:sp>
        <p:nvSpPr>
          <p:cNvPr id="41995" name="Rectangle 13"/>
          <p:cNvSpPr>
            <a:spLocks noChangeArrowheads="1"/>
          </p:cNvSpPr>
          <p:nvPr/>
        </p:nvSpPr>
        <p:spPr bwMode="auto">
          <a:xfrm>
            <a:off x="1139825" y="1981200"/>
            <a:ext cx="2630488" cy="3363913"/>
          </a:xfrm>
          <a:prstGeom prst="rect">
            <a:avLst/>
          </a:prstGeom>
          <a:noFill/>
          <a:ln w="38100" cap="rnd">
            <a:solidFill>
              <a:schemeClr val="bg2"/>
            </a:solidFill>
            <a:prstDash val="sysDot"/>
            <a:miter lim="800000"/>
            <a:headEnd/>
            <a:tailEnd/>
          </a:ln>
        </p:spPr>
        <p:txBody>
          <a:bodyPr wrap="none" anchor="ctr"/>
          <a:lstStyle/>
          <a:p>
            <a:endParaRPr lang="zh-CN" altLang="zh-CN"/>
          </a:p>
        </p:txBody>
      </p:sp>
      <p:sp>
        <p:nvSpPr>
          <p:cNvPr id="41996" name="Rectangle 14"/>
          <p:cNvSpPr>
            <a:spLocks noChangeArrowheads="1"/>
          </p:cNvSpPr>
          <p:nvPr/>
        </p:nvSpPr>
        <p:spPr bwMode="auto">
          <a:xfrm>
            <a:off x="571500" y="2420938"/>
            <a:ext cx="6143625" cy="973137"/>
          </a:xfrm>
          <a:prstGeom prst="rect">
            <a:avLst/>
          </a:prstGeom>
          <a:noFill/>
          <a:ln w="9525">
            <a:noFill/>
            <a:miter lim="800000"/>
            <a:headEnd/>
            <a:tailEnd/>
          </a:ln>
        </p:spPr>
        <p:txBody>
          <a:bodyPr>
            <a:spAutoFit/>
          </a:bodyPr>
          <a:lstStyle/>
          <a:p>
            <a:pPr marL="171450" indent="-171450">
              <a:lnSpc>
                <a:spcPct val="110000"/>
              </a:lnSpc>
            </a:pPr>
            <a:r>
              <a:rPr lang="zh-CN" altLang="en-US" sz="2600">
                <a:latin typeface="微软雅黑" pitchFamily="34" charset="-122"/>
                <a:ea typeface="微软雅黑" pitchFamily="34" charset="-122"/>
              </a:rPr>
              <a:t>   劳动合同是</a:t>
            </a:r>
            <a:r>
              <a:rPr lang="zh-CN" altLang="en-US" sz="2600">
                <a:solidFill>
                  <a:srgbClr val="FF0000"/>
                </a:solidFill>
                <a:latin typeface="微软雅黑" pitchFamily="34" charset="-122"/>
                <a:ea typeface="微软雅黑" pitchFamily="34" charset="-122"/>
              </a:rPr>
              <a:t>诺成合同</a:t>
            </a:r>
            <a:r>
              <a:rPr lang="zh-CN" altLang="en-US" sz="2600">
                <a:latin typeface="微软雅黑" pitchFamily="34" charset="-122"/>
                <a:ea typeface="微软雅黑" pitchFamily="34" charset="-122"/>
              </a:rPr>
              <a:t>，双方协商一致，签字盖章依法订立即生效。</a:t>
            </a:r>
            <a:endParaRPr lang="zh-CN" altLang="zh-CN" sz="2600">
              <a:latin typeface="微软雅黑" pitchFamily="34" charset="-122"/>
              <a:ea typeface="微软雅黑" pitchFamily="34" charset="-122"/>
            </a:endParaRPr>
          </a:p>
        </p:txBody>
      </p:sp>
      <p:sp>
        <p:nvSpPr>
          <p:cNvPr id="9232" name="AutoShape 15"/>
          <p:cNvSpPr>
            <a:spLocks noChangeArrowheads="1"/>
          </p:cNvSpPr>
          <p:nvPr/>
        </p:nvSpPr>
        <p:spPr bwMode="auto">
          <a:xfrm>
            <a:off x="500063" y="1763713"/>
            <a:ext cx="2711450" cy="593725"/>
          </a:xfrm>
          <a:prstGeom prst="roundRect">
            <a:avLst>
              <a:gd name="adj" fmla="val 0"/>
            </a:avLst>
          </a:prstGeom>
          <a:gradFill rotWithShape="1">
            <a:gsLst>
              <a:gs pos="0">
                <a:schemeClr val="accent1"/>
              </a:gs>
              <a:gs pos="100000">
                <a:srgbClr val="B8DCF7"/>
              </a:gs>
            </a:gsLst>
            <a:lin ang="5400000" scaled="1"/>
          </a:gradFill>
          <a:ln w="19050" cmpd="sng">
            <a:solidFill>
              <a:schemeClr val="bg1"/>
            </a:solidFill>
            <a:round/>
            <a:headEnd/>
            <a:tailEnd/>
          </a:ln>
          <a:effectLst>
            <a:outerShdw dist="53882" dir="2700000" algn="ctr" rotWithShape="0">
              <a:srgbClr val="292929">
                <a:alpha val="50000"/>
              </a:srgbClr>
            </a:outerShdw>
          </a:effectLst>
        </p:spPr>
        <p:txBody>
          <a:bodyPr wrap="none" anchor="ctr"/>
          <a:lstStyle/>
          <a:p>
            <a:pPr>
              <a:defRPr/>
            </a:pPr>
            <a:endParaRPr lang="zh-CN" altLang="zh-CN">
              <a:latin typeface="Arial" pitchFamily="34" charset="0"/>
              <a:ea typeface="宋体" pitchFamily="2" charset="-122"/>
            </a:endParaRPr>
          </a:p>
        </p:txBody>
      </p:sp>
      <p:sp>
        <p:nvSpPr>
          <p:cNvPr id="41998" name="Rectangle 16"/>
          <p:cNvSpPr>
            <a:spLocks noChangeArrowheads="1"/>
          </p:cNvSpPr>
          <p:nvPr/>
        </p:nvSpPr>
        <p:spPr bwMode="auto">
          <a:xfrm>
            <a:off x="571500" y="1785938"/>
            <a:ext cx="2362200" cy="523875"/>
          </a:xfrm>
          <a:prstGeom prst="rect">
            <a:avLst/>
          </a:prstGeom>
          <a:noFill/>
          <a:ln w="9525">
            <a:noFill/>
            <a:miter lim="800000"/>
            <a:headEnd/>
            <a:tailEnd/>
          </a:ln>
        </p:spPr>
        <p:txBody>
          <a:bodyPr>
            <a:spAutoFit/>
          </a:bodyPr>
          <a:lstStyle/>
          <a:p>
            <a:r>
              <a:rPr lang="en-US" altLang="zh-CN" sz="2800" b="1">
                <a:solidFill>
                  <a:srgbClr val="1C1C1C"/>
                </a:solidFill>
              </a:rPr>
              <a:t>1</a:t>
            </a:r>
            <a:r>
              <a:rPr lang="zh-CN" altLang="en-US" sz="2800" b="1">
                <a:solidFill>
                  <a:srgbClr val="1C1C1C"/>
                </a:solidFill>
              </a:rPr>
              <a:t>、生效</a:t>
            </a:r>
            <a:endParaRPr lang="zh-CN" altLang="zh-CN" sz="2800" b="1">
              <a:solidFill>
                <a:srgbClr val="1C1C1C"/>
              </a:solidFill>
            </a:endParaRPr>
          </a:p>
        </p:txBody>
      </p:sp>
      <p:grpSp>
        <p:nvGrpSpPr>
          <p:cNvPr id="3" name="Group 18"/>
          <p:cNvGrpSpPr>
            <a:grpSpLocks/>
          </p:cNvGrpSpPr>
          <p:nvPr/>
        </p:nvGrpSpPr>
        <p:grpSpPr bwMode="auto">
          <a:xfrm>
            <a:off x="5715000" y="3000375"/>
            <a:ext cx="2057400" cy="1254125"/>
            <a:chOff x="0" y="0"/>
            <a:chExt cx="796" cy="594"/>
          </a:xfrm>
        </p:grpSpPr>
        <p:grpSp>
          <p:nvGrpSpPr>
            <p:cNvPr id="4" name="Group 19"/>
            <p:cNvGrpSpPr>
              <a:grpSpLocks/>
            </p:cNvGrpSpPr>
            <p:nvPr/>
          </p:nvGrpSpPr>
          <p:grpSpPr bwMode="auto">
            <a:xfrm>
              <a:off x="0" y="0"/>
              <a:ext cx="404" cy="594"/>
              <a:chOff x="0" y="0"/>
              <a:chExt cx="404" cy="594"/>
            </a:xfrm>
          </p:grpSpPr>
          <p:sp>
            <p:nvSpPr>
              <p:cNvPr id="42007" name="Oval 19"/>
              <p:cNvSpPr>
                <a:spLocks noChangeArrowheads="1"/>
              </p:cNvSpPr>
              <p:nvPr/>
            </p:nvSpPr>
            <p:spPr bwMode="auto">
              <a:xfrm flipH="1">
                <a:off x="146" y="0"/>
                <a:ext cx="109" cy="124"/>
              </a:xfrm>
              <a:prstGeom prst="ellipse">
                <a:avLst/>
              </a:prstGeom>
              <a:gradFill rotWithShape="1">
                <a:gsLst>
                  <a:gs pos="0">
                    <a:srgbClr val="53A5FF"/>
                  </a:gs>
                  <a:gs pos="100000">
                    <a:srgbClr val="488EDC"/>
                  </a:gs>
                </a:gsLst>
                <a:lin ang="5400000" scaled="1"/>
              </a:gradFill>
              <a:ln w="9525">
                <a:round/>
                <a:headEnd/>
                <a:tailEnd/>
              </a:ln>
              <a:scene3d>
                <a:camera prst="legacyPerspectiveFront">
                  <a:rot lat="21299970" lon="600000" rev="0"/>
                </a:camera>
                <a:lightRig rig="legacyNormal3" dir="t"/>
              </a:scene3d>
              <a:sp3d extrusionH="227000" prstMaterial="legacyMatte">
                <a:bevelT w="13500" h="13500" prst="angle"/>
                <a:bevelB w="13500" h="13500" prst="angle"/>
                <a:extrusionClr>
                  <a:srgbClr val="8BDAFD"/>
                </a:extrusionClr>
              </a:sp3d>
            </p:spPr>
            <p:txBody>
              <a:bodyPr wrap="none" anchor="ctr">
                <a:flatTx/>
              </a:bodyPr>
              <a:lstStyle/>
              <a:p>
                <a:endParaRPr lang="zh-CN" altLang="zh-CN"/>
              </a:p>
            </p:txBody>
          </p:sp>
          <p:sp>
            <p:nvSpPr>
              <p:cNvPr id="42008" name="Freeform 20"/>
              <p:cNvSpPr>
                <a:spLocks/>
              </p:cNvSpPr>
              <p:nvPr/>
            </p:nvSpPr>
            <p:spPr bwMode="auto">
              <a:xfrm flipH="1">
                <a:off x="0" y="121"/>
                <a:ext cx="404" cy="473"/>
              </a:xfrm>
              <a:custGeom>
                <a:avLst/>
                <a:gdLst>
                  <a:gd name="T0" fmla="*/ 0 w 2614"/>
                  <a:gd name="T1" fmla="*/ 0 h 2630"/>
                  <a:gd name="T2" fmla="*/ 0 w 2614"/>
                  <a:gd name="T3" fmla="*/ 0 h 2630"/>
                  <a:gd name="T4" fmla="*/ 0 w 2614"/>
                  <a:gd name="T5" fmla="*/ 0 h 2630"/>
                  <a:gd name="T6" fmla="*/ 0 w 2614"/>
                  <a:gd name="T7" fmla="*/ 0 h 2630"/>
                  <a:gd name="T8" fmla="*/ 0 w 2614"/>
                  <a:gd name="T9" fmla="*/ 0 h 2630"/>
                  <a:gd name="T10" fmla="*/ 0 w 2614"/>
                  <a:gd name="T11" fmla="*/ 0 h 2630"/>
                  <a:gd name="T12" fmla="*/ 0 w 2614"/>
                  <a:gd name="T13" fmla="*/ 0 h 2630"/>
                  <a:gd name="T14" fmla="*/ 0 w 2614"/>
                  <a:gd name="T15" fmla="*/ 0 h 2630"/>
                  <a:gd name="T16" fmla="*/ 0 w 2614"/>
                  <a:gd name="T17" fmla="*/ 0 h 2630"/>
                  <a:gd name="T18" fmla="*/ 0 w 2614"/>
                  <a:gd name="T19" fmla="*/ 0 h 2630"/>
                  <a:gd name="T20" fmla="*/ 0 w 2614"/>
                  <a:gd name="T21" fmla="*/ 0 h 2630"/>
                  <a:gd name="T22" fmla="*/ 0 w 2614"/>
                  <a:gd name="T23" fmla="*/ 0 h 2630"/>
                  <a:gd name="T24" fmla="*/ 0 w 2614"/>
                  <a:gd name="T25" fmla="*/ 0 h 2630"/>
                  <a:gd name="T26" fmla="*/ 0 w 2614"/>
                  <a:gd name="T27" fmla="*/ 0 h 2630"/>
                  <a:gd name="T28" fmla="*/ 0 w 2614"/>
                  <a:gd name="T29" fmla="*/ 0 h 2630"/>
                  <a:gd name="T30" fmla="*/ 0 w 2614"/>
                  <a:gd name="T31" fmla="*/ 0 h 2630"/>
                  <a:gd name="T32" fmla="*/ 0 w 2614"/>
                  <a:gd name="T33" fmla="*/ 0 h 2630"/>
                  <a:gd name="T34" fmla="*/ 0 w 2614"/>
                  <a:gd name="T35" fmla="*/ 0 h 2630"/>
                  <a:gd name="T36" fmla="*/ 0 w 2614"/>
                  <a:gd name="T37" fmla="*/ 0 h 2630"/>
                  <a:gd name="T38" fmla="*/ 0 w 2614"/>
                  <a:gd name="T39" fmla="*/ 0 h 2630"/>
                  <a:gd name="T40" fmla="*/ 0 w 2614"/>
                  <a:gd name="T41" fmla="*/ 0 h 263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614"/>
                  <a:gd name="T64" fmla="*/ 0 h 2630"/>
                  <a:gd name="T65" fmla="*/ 2614 w 2614"/>
                  <a:gd name="T66" fmla="*/ 2630 h 263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614" h="2630">
                    <a:moveTo>
                      <a:pt x="1176" y="0"/>
                    </a:moveTo>
                    <a:cubicBezTo>
                      <a:pt x="1196" y="78"/>
                      <a:pt x="1274" y="182"/>
                      <a:pt x="1316" y="180"/>
                    </a:cubicBezTo>
                    <a:cubicBezTo>
                      <a:pt x="1358" y="178"/>
                      <a:pt x="1412" y="78"/>
                      <a:pt x="1448" y="0"/>
                    </a:cubicBezTo>
                    <a:cubicBezTo>
                      <a:pt x="1976" y="0"/>
                      <a:pt x="2504" y="0"/>
                      <a:pt x="2504" y="0"/>
                    </a:cubicBezTo>
                    <a:cubicBezTo>
                      <a:pt x="2576" y="4"/>
                      <a:pt x="2612" y="94"/>
                      <a:pt x="2610" y="146"/>
                    </a:cubicBezTo>
                    <a:cubicBezTo>
                      <a:pt x="2610" y="194"/>
                      <a:pt x="2614" y="294"/>
                      <a:pt x="2492" y="312"/>
                    </a:cubicBezTo>
                    <a:cubicBezTo>
                      <a:pt x="2104" y="312"/>
                      <a:pt x="1716" y="312"/>
                      <a:pt x="1716" y="312"/>
                    </a:cubicBezTo>
                    <a:lnTo>
                      <a:pt x="2180" y="2278"/>
                    </a:lnTo>
                    <a:cubicBezTo>
                      <a:pt x="2210" y="2506"/>
                      <a:pt x="2116" y="2574"/>
                      <a:pt x="2048" y="2586"/>
                    </a:cubicBezTo>
                    <a:cubicBezTo>
                      <a:pt x="1982" y="2614"/>
                      <a:pt x="1826" y="2600"/>
                      <a:pt x="1770" y="2454"/>
                    </a:cubicBezTo>
                    <a:cubicBezTo>
                      <a:pt x="1681" y="2159"/>
                      <a:pt x="1592" y="1864"/>
                      <a:pt x="1592" y="1864"/>
                    </a:cubicBezTo>
                    <a:cubicBezTo>
                      <a:pt x="1520" y="1604"/>
                      <a:pt x="1380" y="1490"/>
                      <a:pt x="1304" y="1494"/>
                    </a:cubicBezTo>
                    <a:cubicBezTo>
                      <a:pt x="1164" y="1510"/>
                      <a:pt x="1062" y="1698"/>
                      <a:pt x="1006" y="1888"/>
                    </a:cubicBezTo>
                    <a:cubicBezTo>
                      <a:pt x="910" y="2176"/>
                      <a:pt x="900" y="2302"/>
                      <a:pt x="856" y="2396"/>
                    </a:cubicBezTo>
                    <a:cubicBezTo>
                      <a:pt x="816" y="2508"/>
                      <a:pt x="720" y="2630"/>
                      <a:pt x="570" y="2596"/>
                    </a:cubicBezTo>
                    <a:cubicBezTo>
                      <a:pt x="506" y="2564"/>
                      <a:pt x="376" y="2548"/>
                      <a:pt x="440" y="2256"/>
                    </a:cubicBezTo>
                    <a:lnTo>
                      <a:pt x="906" y="310"/>
                    </a:lnTo>
                    <a:lnTo>
                      <a:pt x="148" y="310"/>
                    </a:lnTo>
                    <a:cubicBezTo>
                      <a:pt x="48" y="304"/>
                      <a:pt x="7" y="226"/>
                      <a:pt x="2" y="174"/>
                    </a:cubicBezTo>
                    <a:cubicBezTo>
                      <a:pt x="0" y="118"/>
                      <a:pt x="20" y="0"/>
                      <a:pt x="148" y="2"/>
                    </a:cubicBezTo>
                    <a:cubicBezTo>
                      <a:pt x="342" y="2"/>
                      <a:pt x="1176" y="0"/>
                      <a:pt x="1176" y="0"/>
                    </a:cubicBezTo>
                    <a:close/>
                  </a:path>
                </a:pathLst>
              </a:custGeom>
              <a:gradFill rotWithShape="1">
                <a:gsLst>
                  <a:gs pos="0">
                    <a:srgbClr val="53A5FF"/>
                  </a:gs>
                  <a:gs pos="100000">
                    <a:srgbClr val="488EDC"/>
                  </a:gs>
                </a:gsLst>
                <a:lin ang="5400000" scaled="1"/>
              </a:gradFill>
              <a:ln w="9525">
                <a:miter lim="800000"/>
                <a:headEnd/>
                <a:tailEnd/>
              </a:ln>
              <a:scene3d>
                <a:camera prst="legacyPerspectiveFront">
                  <a:rot lat="21299970" lon="600000" rev="0"/>
                </a:camera>
                <a:lightRig rig="legacyNormal3" dir="t"/>
              </a:scene3d>
              <a:sp3d extrusionH="227000" prstMaterial="legacyMatte">
                <a:bevelT w="13500" h="13500" prst="angle"/>
                <a:bevelB w="13500" h="13500" prst="angle"/>
                <a:extrusionClr>
                  <a:srgbClr val="8BDAFD"/>
                </a:extrusionClr>
              </a:sp3d>
            </p:spPr>
            <p:txBody>
              <a:bodyPr>
                <a:flatTx/>
              </a:bodyPr>
              <a:lstStyle/>
              <a:p>
                <a:endParaRPr lang="zh-CN" altLang="en-US"/>
              </a:p>
            </p:txBody>
          </p:sp>
        </p:grpSp>
        <p:grpSp>
          <p:nvGrpSpPr>
            <p:cNvPr id="5" name="Group 22"/>
            <p:cNvGrpSpPr>
              <a:grpSpLocks/>
            </p:cNvGrpSpPr>
            <p:nvPr/>
          </p:nvGrpSpPr>
          <p:grpSpPr bwMode="auto">
            <a:xfrm>
              <a:off x="410" y="23"/>
              <a:ext cx="386" cy="568"/>
              <a:chOff x="0" y="0"/>
              <a:chExt cx="386" cy="568"/>
            </a:xfrm>
          </p:grpSpPr>
          <p:sp>
            <p:nvSpPr>
              <p:cNvPr id="42005" name="Freeform 22"/>
              <p:cNvSpPr>
                <a:spLocks/>
              </p:cNvSpPr>
              <p:nvPr/>
            </p:nvSpPr>
            <p:spPr bwMode="auto">
              <a:xfrm>
                <a:off x="0" y="114"/>
                <a:ext cx="386" cy="454"/>
              </a:xfrm>
              <a:custGeom>
                <a:avLst/>
                <a:gdLst>
                  <a:gd name="T0" fmla="*/ 0 w 2614"/>
                  <a:gd name="T1" fmla="*/ 0 h 2628"/>
                  <a:gd name="T2" fmla="*/ 0 w 2614"/>
                  <a:gd name="T3" fmla="*/ 0 h 2628"/>
                  <a:gd name="T4" fmla="*/ 0 w 2614"/>
                  <a:gd name="T5" fmla="*/ 0 h 2628"/>
                  <a:gd name="T6" fmla="*/ 0 w 2614"/>
                  <a:gd name="T7" fmla="*/ 0 h 2628"/>
                  <a:gd name="T8" fmla="*/ 0 w 2614"/>
                  <a:gd name="T9" fmla="*/ 0 h 2628"/>
                  <a:gd name="T10" fmla="*/ 0 w 2614"/>
                  <a:gd name="T11" fmla="*/ 0 h 2628"/>
                  <a:gd name="T12" fmla="*/ 0 w 2614"/>
                  <a:gd name="T13" fmla="*/ 0 h 2628"/>
                  <a:gd name="T14" fmla="*/ 0 w 2614"/>
                  <a:gd name="T15" fmla="*/ 0 h 2628"/>
                  <a:gd name="T16" fmla="*/ 0 w 2614"/>
                  <a:gd name="T17" fmla="*/ 0 h 2628"/>
                  <a:gd name="T18" fmla="*/ 0 w 2614"/>
                  <a:gd name="T19" fmla="*/ 0 h 2628"/>
                  <a:gd name="T20" fmla="*/ 0 w 2614"/>
                  <a:gd name="T21" fmla="*/ 0 h 2628"/>
                  <a:gd name="T22" fmla="*/ 0 w 2614"/>
                  <a:gd name="T23" fmla="*/ 0 h 2628"/>
                  <a:gd name="T24" fmla="*/ 0 w 2614"/>
                  <a:gd name="T25" fmla="*/ 0 h 2628"/>
                  <a:gd name="T26" fmla="*/ 0 w 2614"/>
                  <a:gd name="T27" fmla="*/ 0 h 2628"/>
                  <a:gd name="T28" fmla="*/ 0 w 2614"/>
                  <a:gd name="T29" fmla="*/ 0 h 2628"/>
                  <a:gd name="T30" fmla="*/ 0 w 2614"/>
                  <a:gd name="T31" fmla="*/ 0 h 2628"/>
                  <a:gd name="T32" fmla="*/ 0 w 2614"/>
                  <a:gd name="T33" fmla="*/ 0 h 2628"/>
                  <a:gd name="T34" fmla="*/ 0 w 2614"/>
                  <a:gd name="T35" fmla="*/ 0 h 2628"/>
                  <a:gd name="T36" fmla="*/ 0 w 2614"/>
                  <a:gd name="T37" fmla="*/ 0 h 2628"/>
                  <a:gd name="T38" fmla="*/ 0 w 2614"/>
                  <a:gd name="T39" fmla="*/ 0 h 2628"/>
                  <a:gd name="T40" fmla="*/ 0 w 2614"/>
                  <a:gd name="T41" fmla="*/ 0 h 2628"/>
                  <a:gd name="T42" fmla="*/ 0 w 2614"/>
                  <a:gd name="T43" fmla="*/ 0 h 2628"/>
                  <a:gd name="T44" fmla="*/ 0 w 2614"/>
                  <a:gd name="T45" fmla="*/ 0 h 2628"/>
                  <a:gd name="T46" fmla="*/ 0 w 2614"/>
                  <a:gd name="T47" fmla="*/ 0 h 26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614"/>
                  <a:gd name="T73" fmla="*/ 0 h 2628"/>
                  <a:gd name="T74" fmla="*/ 2614 w 2614"/>
                  <a:gd name="T75" fmla="*/ 2628 h 262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614" h="2628">
                    <a:moveTo>
                      <a:pt x="1100" y="0"/>
                    </a:moveTo>
                    <a:cubicBezTo>
                      <a:pt x="1120" y="78"/>
                      <a:pt x="1193" y="183"/>
                      <a:pt x="1316" y="180"/>
                    </a:cubicBezTo>
                    <a:cubicBezTo>
                      <a:pt x="1439" y="177"/>
                      <a:pt x="1472" y="84"/>
                      <a:pt x="1508" y="6"/>
                    </a:cubicBezTo>
                    <a:cubicBezTo>
                      <a:pt x="2036" y="6"/>
                      <a:pt x="2504" y="0"/>
                      <a:pt x="2504" y="0"/>
                    </a:cubicBezTo>
                    <a:cubicBezTo>
                      <a:pt x="2576" y="4"/>
                      <a:pt x="2612" y="94"/>
                      <a:pt x="2610" y="146"/>
                    </a:cubicBezTo>
                    <a:cubicBezTo>
                      <a:pt x="2610" y="194"/>
                      <a:pt x="2614" y="294"/>
                      <a:pt x="2492" y="312"/>
                    </a:cubicBezTo>
                    <a:cubicBezTo>
                      <a:pt x="2104" y="312"/>
                      <a:pt x="1716" y="312"/>
                      <a:pt x="1716" y="312"/>
                    </a:cubicBezTo>
                    <a:lnTo>
                      <a:pt x="1985" y="1350"/>
                    </a:lnTo>
                    <a:lnTo>
                      <a:pt x="1805" y="1401"/>
                    </a:lnTo>
                    <a:lnTo>
                      <a:pt x="2093" y="2328"/>
                    </a:lnTo>
                    <a:cubicBezTo>
                      <a:pt x="2126" y="2457"/>
                      <a:pt x="2117" y="2547"/>
                      <a:pt x="2030" y="2598"/>
                    </a:cubicBezTo>
                    <a:cubicBezTo>
                      <a:pt x="1919" y="2628"/>
                      <a:pt x="1834" y="2552"/>
                      <a:pt x="1778" y="2406"/>
                    </a:cubicBezTo>
                    <a:cubicBezTo>
                      <a:pt x="1679" y="2219"/>
                      <a:pt x="1507" y="1628"/>
                      <a:pt x="1436" y="1476"/>
                    </a:cubicBezTo>
                    <a:lnTo>
                      <a:pt x="1136" y="1476"/>
                    </a:lnTo>
                    <a:cubicBezTo>
                      <a:pt x="1070" y="1668"/>
                      <a:pt x="926" y="2226"/>
                      <a:pt x="842" y="2412"/>
                    </a:cubicBezTo>
                    <a:cubicBezTo>
                      <a:pt x="802" y="2524"/>
                      <a:pt x="728" y="2616"/>
                      <a:pt x="635" y="2595"/>
                    </a:cubicBezTo>
                    <a:cubicBezTo>
                      <a:pt x="571" y="2563"/>
                      <a:pt x="488" y="2532"/>
                      <a:pt x="545" y="2316"/>
                    </a:cubicBezTo>
                    <a:lnTo>
                      <a:pt x="797" y="1416"/>
                    </a:lnTo>
                    <a:lnTo>
                      <a:pt x="602" y="1368"/>
                    </a:lnTo>
                    <a:lnTo>
                      <a:pt x="906" y="310"/>
                    </a:lnTo>
                    <a:lnTo>
                      <a:pt x="148" y="310"/>
                    </a:lnTo>
                    <a:cubicBezTo>
                      <a:pt x="48" y="304"/>
                      <a:pt x="7" y="226"/>
                      <a:pt x="2" y="174"/>
                    </a:cubicBezTo>
                    <a:cubicBezTo>
                      <a:pt x="0" y="118"/>
                      <a:pt x="20" y="0"/>
                      <a:pt x="148" y="2"/>
                    </a:cubicBezTo>
                    <a:cubicBezTo>
                      <a:pt x="342" y="2"/>
                      <a:pt x="1160" y="0"/>
                      <a:pt x="1100" y="0"/>
                    </a:cubicBezTo>
                    <a:close/>
                  </a:path>
                </a:pathLst>
              </a:custGeom>
              <a:gradFill rotWithShape="1">
                <a:gsLst>
                  <a:gs pos="0">
                    <a:srgbClr val="FEB759"/>
                  </a:gs>
                  <a:gs pos="100000">
                    <a:srgbClr val="FE9E1E"/>
                  </a:gs>
                </a:gsLst>
                <a:lin ang="5400000" scaled="1"/>
              </a:gradFill>
              <a:ln w="9525">
                <a:miter lim="800000"/>
                <a:headEnd/>
                <a:tailEnd/>
              </a:ln>
              <a:scene3d>
                <a:camera prst="legacyPerspectiveBottomRight"/>
                <a:lightRig rig="legacyNormal2" dir="t"/>
              </a:scene3d>
              <a:sp3d extrusionH="227000" prstMaterial="legacyMatte">
                <a:bevelT w="13500" h="13500" prst="angle"/>
                <a:bevelB w="13500" h="13500" prst="angle"/>
                <a:extrusionClr>
                  <a:srgbClr val="F9FF11"/>
                </a:extrusionClr>
              </a:sp3d>
            </p:spPr>
            <p:txBody>
              <a:bodyPr>
                <a:flatTx/>
              </a:bodyPr>
              <a:lstStyle/>
              <a:p>
                <a:endParaRPr lang="zh-CN" altLang="en-US"/>
              </a:p>
            </p:txBody>
          </p:sp>
          <p:sp>
            <p:nvSpPr>
              <p:cNvPr id="42006" name="Oval 23"/>
              <p:cNvSpPr>
                <a:spLocks noChangeArrowheads="1"/>
              </p:cNvSpPr>
              <p:nvPr/>
            </p:nvSpPr>
            <p:spPr bwMode="auto">
              <a:xfrm>
                <a:off x="143" y="0"/>
                <a:ext cx="102" cy="117"/>
              </a:xfrm>
              <a:prstGeom prst="ellipse">
                <a:avLst/>
              </a:prstGeom>
              <a:gradFill rotWithShape="1">
                <a:gsLst>
                  <a:gs pos="0">
                    <a:srgbClr val="FEB759"/>
                  </a:gs>
                  <a:gs pos="100000">
                    <a:srgbClr val="FE9E1E"/>
                  </a:gs>
                </a:gsLst>
                <a:lin ang="5400000" scaled="1"/>
              </a:gradFill>
              <a:ln w="9525">
                <a:round/>
                <a:headEnd/>
                <a:tailEnd/>
              </a:ln>
              <a:scene3d>
                <a:camera prst="legacyPerspectiveBottomRight"/>
                <a:lightRig rig="legacyNormal2" dir="t"/>
              </a:scene3d>
              <a:sp3d extrusionH="227000" prstMaterial="legacyMatte">
                <a:bevelT w="13500" h="13500" prst="angle"/>
                <a:bevelB w="13500" h="13500" prst="angle"/>
                <a:extrusionClr>
                  <a:srgbClr val="F9FF11"/>
                </a:extrusionClr>
              </a:sp3d>
            </p:spPr>
            <p:txBody>
              <a:bodyPr wrap="none" anchor="ctr">
                <a:flatTx/>
              </a:bodyPr>
              <a:lstStyle/>
              <a:p>
                <a:endParaRPr lang="zh-CN" altLang="zh-CN"/>
              </a:p>
            </p:txBody>
          </p:sp>
        </p:grpSp>
      </p:grpSp>
      <p:sp>
        <p:nvSpPr>
          <p:cNvPr id="42000" name="Text Box 24"/>
          <p:cNvSpPr txBox="1">
            <a:spLocks noChangeArrowheads="1"/>
          </p:cNvSpPr>
          <p:nvPr/>
        </p:nvSpPr>
        <p:spPr bwMode="auto">
          <a:xfrm>
            <a:off x="7215188" y="4786313"/>
            <a:ext cx="1298575" cy="584200"/>
          </a:xfrm>
          <a:prstGeom prst="rect">
            <a:avLst/>
          </a:prstGeom>
          <a:noFill/>
          <a:ln w="9525">
            <a:noFill/>
            <a:miter lim="800000"/>
            <a:headEnd/>
            <a:tailEnd/>
          </a:ln>
        </p:spPr>
        <p:txBody>
          <a:bodyPr>
            <a:spAutoFit/>
          </a:bodyPr>
          <a:lstStyle/>
          <a:p>
            <a:pPr>
              <a:spcBef>
                <a:spcPct val="50000"/>
              </a:spcBef>
            </a:pPr>
            <a:r>
              <a:rPr lang="zh-CN" altLang="en-US" sz="3200">
                <a:solidFill>
                  <a:schemeClr val="bg1"/>
                </a:solidFill>
              </a:rPr>
              <a:t>生效</a:t>
            </a:r>
            <a:endParaRPr lang="zh-CN" altLang="zh-CN" sz="3200">
              <a:solidFill>
                <a:schemeClr val="bg1"/>
              </a:solidFill>
            </a:endParaRPr>
          </a:p>
        </p:txBody>
      </p:sp>
      <p:sp>
        <p:nvSpPr>
          <p:cNvPr id="26" name="AutoShape 15"/>
          <p:cNvSpPr>
            <a:spLocks noChangeArrowheads="1"/>
          </p:cNvSpPr>
          <p:nvPr/>
        </p:nvSpPr>
        <p:spPr bwMode="auto">
          <a:xfrm>
            <a:off x="500063" y="3478213"/>
            <a:ext cx="2711450" cy="593725"/>
          </a:xfrm>
          <a:prstGeom prst="roundRect">
            <a:avLst>
              <a:gd name="adj" fmla="val 0"/>
            </a:avLst>
          </a:prstGeom>
          <a:gradFill rotWithShape="1">
            <a:gsLst>
              <a:gs pos="0">
                <a:schemeClr val="accent1"/>
              </a:gs>
              <a:gs pos="100000">
                <a:srgbClr val="B8DCF7"/>
              </a:gs>
            </a:gsLst>
            <a:lin ang="5400000" scaled="1"/>
          </a:gradFill>
          <a:ln w="19050" cmpd="sng">
            <a:solidFill>
              <a:schemeClr val="bg1"/>
            </a:solidFill>
            <a:round/>
            <a:headEnd/>
            <a:tailEnd/>
          </a:ln>
          <a:effectLst>
            <a:outerShdw dist="53882" dir="2700000" algn="ctr" rotWithShape="0">
              <a:srgbClr val="292929">
                <a:alpha val="50000"/>
              </a:srgbClr>
            </a:outerShdw>
          </a:effectLst>
        </p:spPr>
        <p:txBody>
          <a:bodyPr wrap="none" anchor="ctr"/>
          <a:lstStyle/>
          <a:p>
            <a:pPr>
              <a:defRPr/>
            </a:pPr>
            <a:r>
              <a:rPr lang="en-US" altLang="zh-CN" sz="2800" dirty="0">
                <a:latin typeface="Arial" pitchFamily="34" charset="0"/>
                <a:ea typeface="宋体" pitchFamily="2" charset="-122"/>
              </a:rPr>
              <a:t>2</a:t>
            </a:r>
            <a:r>
              <a:rPr lang="zh-CN" altLang="en-US" sz="2800" dirty="0">
                <a:latin typeface="Arial" pitchFamily="34" charset="0"/>
                <a:ea typeface="宋体" pitchFamily="2" charset="-122"/>
              </a:rPr>
              <a:t>、无效</a:t>
            </a:r>
            <a:endParaRPr lang="zh-CN" altLang="zh-CN" sz="2800" dirty="0">
              <a:latin typeface="Arial" pitchFamily="34" charset="0"/>
              <a:ea typeface="宋体" pitchFamily="2" charset="-122"/>
            </a:endParaRPr>
          </a:p>
        </p:txBody>
      </p:sp>
      <p:sp>
        <p:nvSpPr>
          <p:cNvPr id="42002" name="Rectangle 14"/>
          <p:cNvSpPr>
            <a:spLocks noChangeArrowheads="1"/>
          </p:cNvSpPr>
          <p:nvPr/>
        </p:nvSpPr>
        <p:spPr bwMode="auto">
          <a:xfrm>
            <a:off x="0" y="4373563"/>
            <a:ext cx="5786438" cy="2292935"/>
          </a:xfrm>
          <a:prstGeom prst="rect">
            <a:avLst/>
          </a:prstGeom>
          <a:noFill/>
          <a:ln w="9525">
            <a:noFill/>
            <a:miter lim="800000"/>
            <a:headEnd/>
            <a:tailEnd/>
          </a:ln>
        </p:spPr>
        <p:txBody>
          <a:bodyPr>
            <a:spAutoFit/>
          </a:bodyPr>
          <a:lstStyle/>
          <a:p>
            <a:pPr marL="171450" indent="-171450">
              <a:lnSpc>
                <a:spcPct val="110000"/>
              </a:lnSpc>
            </a:pPr>
            <a:r>
              <a:rPr lang="zh-CN" altLang="en-US" sz="2600" dirty="0">
                <a:latin typeface="微软雅黑" pitchFamily="34" charset="-122"/>
                <a:ea typeface="微软雅黑" pitchFamily="34" charset="-122"/>
              </a:rPr>
              <a:t>     是指劳动合同虽然“</a:t>
            </a:r>
            <a:r>
              <a:rPr lang="zh-CN" altLang="en-US" sz="2600" b="1" u="sng" dirty="0">
                <a:solidFill>
                  <a:srgbClr val="FF0000"/>
                </a:solidFill>
                <a:latin typeface="微软雅黑" pitchFamily="34" charset="-122"/>
                <a:ea typeface="微软雅黑" pitchFamily="34" charset="-122"/>
              </a:rPr>
              <a:t>已经成立</a:t>
            </a:r>
            <a:r>
              <a:rPr lang="zh-CN" altLang="en-US" sz="2600" dirty="0">
                <a:latin typeface="微软雅黑" pitchFamily="34" charset="-122"/>
                <a:ea typeface="微软雅黑" pitchFamily="34" charset="-122"/>
              </a:rPr>
              <a:t>”，但因</a:t>
            </a:r>
            <a:r>
              <a:rPr lang="zh-CN" altLang="en-US" sz="2600" u="sng" dirty="0">
                <a:solidFill>
                  <a:srgbClr val="FF0000"/>
                </a:solidFill>
                <a:latin typeface="微软雅黑" pitchFamily="34" charset="-122"/>
                <a:ea typeface="微软雅黑" pitchFamily="34" charset="-122"/>
              </a:rPr>
              <a:t>违反了订立原则和法律、行政法规的强制性规定</a:t>
            </a:r>
            <a:r>
              <a:rPr lang="zh-CN" altLang="en-US" sz="2600" dirty="0">
                <a:latin typeface="微软雅黑" pitchFamily="34" charset="-122"/>
                <a:ea typeface="微软雅黑" pitchFamily="34" charset="-122"/>
              </a:rPr>
              <a:t>而被确认为无效的劳动合同</a:t>
            </a:r>
            <a:r>
              <a:rPr lang="zh-CN" altLang="en-US" sz="2600" dirty="0" smtClean="0">
                <a:latin typeface="微软雅黑" pitchFamily="34" charset="-122"/>
                <a:ea typeface="微软雅黑" pitchFamily="34" charset="-122"/>
              </a:rPr>
              <a:t>。双方对合同效力有异议的，由</a:t>
            </a:r>
            <a:r>
              <a:rPr lang="zh-CN" altLang="en-US" sz="2600" u="sng" dirty="0" smtClean="0">
                <a:solidFill>
                  <a:srgbClr val="FF0000"/>
                </a:solidFill>
                <a:latin typeface="微软雅黑" pitchFamily="34" charset="-122"/>
                <a:ea typeface="微软雅黑" pitchFamily="34" charset="-122"/>
              </a:rPr>
              <a:t>劳动争议仲裁机构或人民法院</a:t>
            </a:r>
            <a:r>
              <a:rPr lang="zh-CN" altLang="en-US" sz="2600" dirty="0" smtClean="0">
                <a:latin typeface="微软雅黑" pitchFamily="34" charset="-122"/>
                <a:ea typeface="微软雅黑" pitchFamily="34" charset="-122"/>
              </a:rPr>
              <a:t>确认。</a:t>
            </a:r>
            <a:endParaRPr lang="zh-CN" altLang="zh-CN" sz="2600" dirty="0">
              <a:latin typeface="微软雅黑" pitchFamily="34" charset="-122"/>
              <a:ea typeface="微软雅黑" pitchFamily="34" charset="-122"/>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页脚占位符 3"/>
          <p:cNvSpPr txBox="1">
            <a:spLocks noGrp="1" noChangeArrowheads="1"/>
          </p:cNvSpPr>
          <p:nvPr/>
        </p:nvSpPr>
        <p:spPr bwMode="auto">
          <a:xfrm>
            <a:off x="7046913" y="6381750"/>
            <a:ext cx="2133600" cy="244475"/>
          </a:xfrm>
          <a:prstGeom prst="rect">
            <a:avLst/>
          </a:prstGeom>
          <a:noFill/>
          <a:ln w="9525">
            <a:noFill/>
            <a:miter lim="800000"/>
            <a:headEnd/>
            <a:tailEnd/>
          </a:ln>
        </p:spPr>
        <p:txBody>
          <a:bodyPr/>
          <a:lstStyle/>
          <a:p>
            <a:r>
              <a:rPr lang="zh-CN" altLang="zh-CN"/>
              <a:t>   </a:t>
            </a:r>
          </a:p>
          <a:p>
            <a:r>
              <a:rPr lang="zh-CN" altLang="zh-CN"/>
              <a:t>   </a:t>
            </a:r>
          </a:p>
        </p:txBody>
      </p:sp>
      <p:sp>
        <p:nvSpPr>
          <p:cNvPr id="43011" name="Oval 2"/>
          <p:cNvSpPr>
            <a:spLocks noChangeArrowheads="1"/>
          </p:cNvSpPr>
          <p:nvPr/>
        </p:nvSpPr>
        <p:spPr bwMode="auto">
          <a:xfrm>
            <a:off x="4800600" y="1743075"/>
            <a:ext cx="4114800" cy="4343400"/>
          </a:xfrm>
          <a:prstGeom prst="ellipse">
            <a:avLst/>
          </a:prstGeom>
          <a:solidFill>
            <a:srgbClr val="BBB3F7"/>
          </a:solidFill>
          <a:ln w="9525">
            <a:noFill/>
            <a:round/>
            <a:headEnd/>
            <a:tailEnd/>
          </a:ln>
        </p:spPr>
        <p:txBody>
          <a:bodyPr wrap="none" anchor="ctr"/>
          <a:lstStyle/>
          <a:p>
            <a:endParaRPr lang="zh-CN" altLang="zh-CN"/>
          </a:p>
        </p:txBody>
      </p:sp>
      <p:sp>
        <p:nvSpPr>
          <p:cNvPr id="43012" name="Oval 3"/>
          <p:cNvSpPr>
            <a:spLocks noChangeArrowheads="1"/>
          </p:cNvSpPr>
          <p:nvPr/>
        </p:nvSpPr>
        <p:spPr bwMode="auto">
          <a:xfrm>
            <a:off x="261938" y="1743075"/>
            <a:ext cx="4114800" cy="4343400"/>
          </a:xfrm>
          <a:prstGeom prst="ellipse">
            <a:avLst/>
          </a:prstGeom>
          <a:solidFill>
            <a:srgbClr val="8BC2E7"/>
          </a:solidFill>
          <a:ln w="9525">
            <a:noFill/>
            <a:round/>
            <a:headEnd/>
            <a:tailEnd/>
          </a:ln>
        </p:spPr>
        <p:txBody>
          <a:bodyPr wrap="none" anchor="ctr"/>
          <a:lstStyle/>
          <a:p>
            <a:endParaRPr lang="zh-CN" altLang="zh-CN"/>
          </a:p>
        </p:txBody>
      </p:sp>
      <p:sp>
        <p:nvSpPr>
          <p:cNvPr id="43013" name="Text Box 4"/>
          <p:cNvSpPr txBox="1">
            <a:spLocks noChangeArrowheads="1"/>
          </p:cNvSpPr>
          <p:nvPr/>
        </p:nvSpPr>
        <p:spPr bwMode="auto">
          <a:xfrm>
            <a:off x="6143625" y="2214563"/>
            <a:ext cx="1724025" cy="554037"/>
          </a:xfrm>
          <a:prstGeom prst="rect">
            <a:avLst/>
          </a:prstGeom>
          <a:noFill/>
          <a:ln w="9525">
            <a:noFill/>
            <a:miter lim="800000"/>
            <a:headEnd/>
            <a:tailEnd/>
          </a:ln>
        </p:spPr>
        <p:txBody>
          <a:bodyPr wrap="none">
            <a:spAutoFit/>
          </a:bodyPr>
          <a:lstStyle/>
          <a:p>
            <a:pPr eaLnBrk="0" hangingPunct="0"/>
            <a:r>
              <a:rPr lang="zh-CN" altLang="en-US" sz="3000" u="sng">
                <a:solidFill>
                  <a:srgbClr val="FF0000"/>
                </a:solidFill>
                <a:latin typeface="微软雅黑" pitchFamily="34" charset="-122"/>
                <a:ea typeface="微软雅黑" pitchFamily="34" charset="-122"/>
              </a:rPr>
              <a:t>法律后果</a:t>
            </a:r>
            <a:endParaRPr lang="zh-CN" altLang="zh-CN" sz="3000" u="sng">
              <a:solidFill>
                <a:srgbClr val="FF0000"/>
              </a:solidFill>
              <a:latin typeface="微软雅黑" pitchFamily="34" charset="-122"/>
              <a:ea typeface="微软雅黑" pitchFamily="34" charset="-122"/>
            </a:endParaRPr>
          </a:p>
        </p:txBody>
      </p:sp>
      <p:sp>
        <p:nvSpPr>
          <p:cNvPr id="25606" name="Text Box 5"/>
          <p:cNvSpPr txBox="1">
            <a:spLocks noChangeArrowheads="1"/>
          </p:cNvSpPr>
          <p:nvPr/>
        </p:nvSpPr>
        <p:spPr bwMode="auto">
          <a:xfrm>
            <a:off x="5143500" y="3000375"/>
            <a:ext cx="3571875" cy="954088"/>
          </a:xfrm>
          <a:prstGeom prst="rect">
            <a:avLst/>
          </a:prstGeom>
          <a:noFill/>
          <a:ln w="9525">
            <a:noFill/>
            <a:miter lim="800000"/>
            <a:headEnd/>
            <a:tailEnd/>
          </a:ln>
        </p:spPr>
        <p:txBody>
          <a:bodyPr>
            <a:spAutoFit/>
          </a:bodyPr>
          <a:lstStyle/>
          <a:p>
            <a:pPr eaLnBrk="0" hangingPunct="0"/>
            <a:r>
              <a:rPr lang="zh-CN" altLang="en-US" sz="2800" u="sng" dirty="0">
                <a:latin typeface="微软雅黑" pitchFamily="34" charset="-122"/>
                <a:ea typeface="微软雅黑" pitchFamily="34" charset="-122"/>
              </a:rPr>
              <a:t>没有法律约束力</a:t>
            </a:r>
            <a:r>
              <a:rPr lang="en-US" altLang="zh-CN" sz="2800" u="sng" dirty="0">
                <a:solidFill>
                  <a:srgbClr val="FF0000"/>
                </a:solidFill>
                <a:latin typeface="微软雅黑" pitchFamily="34" charset="-122"/>
                <a:ea typeface="微软雅黑" pitchFamily="34" charset="-122"/>
              </a:rPr>
              <a:t>(</a:t>
            </a:r>
            <a:r>
              <a:rPr lang="zh-CN" altLang="en-US" sz="2800" u="sng" dirty="0">
                <a:solidFill>
                  <a:srgbClr val="FF0000"/>
                </a:solidFill>
                <a:latin typeface="微软雅黑" pitchFamily="34" charset="-122"/>
                <a:ea typeface="微软雅黑" pitchFamily="34" charset="-122"/>
              </a:rPr>
              <a:t>订立时起</a:t>
            </a:r>
            <a:r>
              <a:rPr lang="en-US" altLang="zh-CN" sz="2800" u="sng" dirty="0">
                <a:solidFill>
                  <a:srgbClr val="FF0000"/>
                </a:solidFill>
                <a:latin typeface="微软雅黑" pitchFamily="34" charset="-122"/>
                <a:ea typeface="微软雅黑" pitchFamily="34" charset="-122"/>
              </a:rPr>
              <a:t>)</a:t>
            </a:r>
            <a:endParaRPr lang="zh-CN" altLang="zh-CN" sz="2800" u="sng" dirty="0">
              <a:solidFill>
                <a:srgbClr val="FF0000"/>
              </a:solidFill>
              <a:latin typeface="微软雅黑" pitchFamily="34" charset="-122"/>
              <a:ea typeface="微软雅黑" pitchFamily="34" charset="-122"/>
            </a:endParaRPr>
          </a:p>
        </p:txBody>
      </p:sp>
      <p:sp>
        <p:nvSpPr>
          <p:cNvPr id="25607" name="Text Box 6"/>
          <p:cNvSpPr txBox="1">
            <a:spLocks noChangeArrowheads="1"/>
          </p:cNvSpPr>
          <p:nvPr/>
        </p:nvSpPr>
        <p:spPr bwMode="auto">
          <a:xfrm>
            <a:off x="5591175" y="3984625"/>
            <a:ext cx="2338388" cy="523875"/>
          </a:xfrm>
          <a:prstGeom prst="rect">
            <a:avLst/>
          </a:prstGeom>
          <a:noFill/>
          <a:ln w="9525">
            <a:noFill/>
            <a:miter lim="800000"/>
            <a:headEnd/>
            <a:tailEnd/>
          </a:ln>
        </p:spPr>
        <p:txBody>
          <a:bodyPr wrap="none">
            <a:spAutoFit/>
          </a:bodyPr>
          <a:lstStyle/>
          <a:p>
            <a:pPr eaLnBrk="0" hangingPunct="0"/>
            <a:r>
              <a:rPr lang="zh-CN" altLang="en-US" sz="2800" u="sng">
                <a:latin typeface="微软雅黑" pitchFamily="34" charset="-122"/>
                <a:ea typeface="微软雅黑" pitchFamily="34" charset="-122"/>
              </a:rPr>
              <a:t>支付劳动报酬</a:t>
            </a:r>
            <a:endParaRPr lang="zh-CN" altLang="zh-CN" sz="2800" u="sng">
              <a:latin typeface="微软雅黑" pitchFamily="34" charset="-122"/>
              <a:ea typeface="微软雅黑" pitchFamily="34" charset="-122"/>
            </a:endParaRPr>
          </a:p>
        </p:txBody>
      </p:sp>
      <p:sp>
        <p:nvSpPr>
          <p:cNvPr id="25608" name="Text Box 7"/>
          <p:cNvSpPr txBox="1">
            <a:spLocks noChangeArrowheads="1"/>
          </p:cNvSpPr>
          <p:nvPr/>
        </p:nvSpPr>
        <p:spPr bwMode="auto">
          <a:xfrm>
            <a:off x="5786438" y="4714875"/>
            <a:ext cx="903287" cy="523875"/>
          </a:xfrm>
          <a:prstGeom prst="rect">
            <a:avLst/>
          </a:prstGeom>
          <a:noFill/>
          <a:ln w="9525">
            <a:noFill/>
            <a:miter lim="800000"/>
            <a:headEnd/>
            <a:tailEnd/>
          </a:ln>
        </p:spPr>
        <p:txBody>
          <a:bodyPr wrap="none">
            <a:spAutoFit/>
          </a:bodyPr>
          <a:lstStyle/>
          <a:p>
            <a:pPr eaLnBrk="0" hangingPunct="0"/>
            <a:r>
              <a:rPr lang="zh-CN" altLang="en-US" sz="2800" u="sng">
                <a:latin typeface="微软雅黑" pitchFamily="34" charset="-122"/>
                <a:ea typeface="微软雅黑" pitchFamily="34" charset="-122"/>
              </a:rPr>
              <a:t>赔偿</a:t>
            </a:r>
            <a:endParaRPr lang="zh-CN" altLang="zh-CN" sz="2800" u="sng">
              <a:latin typeface="微软雅黑" pitchFamily="34" charset="-122"/>
              <a:ea typeface="微软雅黑" pitchFamily="34" charset="-122"/>
            </a:endParaRPr>
          </a:p>
        </p:txBody>
      </p:sp>
      <p:sp>
        <p:nvSpPr>
          <p:cNvPr id="43017" name="Text Box 8"/>
          <p:cNvSpPr txBox="1">
            <a:spLocks noChangeArrowheads="1"/>
          </p:cNvSpPr>
          <p:nvPr/>
        </p:nvSpPr>
        <p:spPr bwMode="auto">
          <a:xfrm>
            <a:off x="1857375" y="2143125"/>
            <a:ext cx="957263" cy="554038"/>
          </a:xfrm>
          <a:prstGeom prst="rect">
            <a:avLst/>
          </a:prstGeom>
          <a:noFill/>
          <a:ln w="9525">
            <a:noFill/>
            <a:miter lim="800000"/>
            <a:headEnd/>
            <a:tailEnd/>
          </a:ln>
        </p:spPr>
        <p:txBody>
          <a:bodyPr wrap="none">
            <a:spAutoFit/>
          </a:bodyPr>
          <a:lstStyle/>
          <a:p>
            <a:pPr eaLnBrk="0" hangingPunct="0"/>
            <a:r>
              <a:rPr lang="zh-CN" altLang="en-US" sz="3000" b="1" u="sng">
                <a:solidFill>
                  <a:srgbClr val="FF0000"/>
                </a:solidFill>
                <a:latin typeface="微软雅黑" pitchFamily="34" charset="-122"/>
                <a:ea typeface="微软雅黑" pitchFamily="34" charset="-122"/>
              </a:rPr>
              <a:t>情形</a:t>
            </a:r>
            <a:endParaRPr lang="zh-CN" altLang="zh-CN" sz="3000" b="1" u="sng">
              <a:solidFill>
                <a:srgbClr val="FF0000"/>
              </a:solidFill>
              <a:latin typeface="微软雅黑" pitchFamily="34" charset="-122"/>
              <a:ea typeface="微软雅黑" pitchFamily="34" charset="-122"/>
            </a:endParaRPr>
          </a:p>
        </p:txBody>
      </p:sp>
      <p:sp>
        <p:nvSpPr>
          <p:cNvPr id="25610" name="Text Box 9"/>
          <p:cNvSpPr txBox="1">
            <a:spLocks noChangeArrowheads="1"/>
          </p:cNvSpPr>
          <p:nvPr/>
        </p:nvSpPr>
        <p:spPr bwMode="auto">
          <a:xfrm>
            <a:off x="714375" y="3214688"/>
            <a:ext cx="3775075" cy="523875"/>
          </a:xfrm>
          <a:prstGeom prst="rect">
            <a:avLst/>
          </a:prstGeom>
          <a:noFill/>
          <a:ln w="9525">
            <a:noFill/>
            <a:miter lim="800000"/>
            <a:headEnd/>
            <a:tailEnd/>
          </a:ln>
        </p:spPr>
        <p:txBody>
          <a:bodyPr wrap="none">
            <a:spAutoFit/>
          </a:bodyPr>
          <a:lstStyle/>
          <a:p>
            <a:pPr eaLnBrk="0" hangingPunct="0"/>
            <a:r>
              <a:rPr lang="zh-CN" altLang="en-US" sz="2800" u="sng">
                <a:latin typeface="微软雅黑" pitchFamily="34" charset="-122"/>
                <a:ea typeface="微软雅黑" pitchFamily="34" charset="-122"/>
              </a:rPr>
              <a:t>欺诈、胁迫、乘人之危</a:t>
            </a:r>
            <a:endParaRPr lang="zh-CN" altLang="zh-CN" sz="2800" u="sng">
              <a:latin typeface="微软雅黑" pitchFamily="34" charset="-122"/>
              <a:ea typeface="微软雅黑" pitchFamily="34" charset="-122"/>
            </a:endParaRPr>
          </a:p>
        </p:txBody>
      </p:sp>
      <p:sp>
        <p:nvSpPr>
          <p:cNvPr id="25611" name="Text Box 10"/>
          <p:cNvSpPr txBox="1">
            <a:spLocks noChangeArrowheads="1"/>
          </p:cNvSpPr>
          <p:nvPr/>
        </p:nvSpPr>
        <p:spPr bwMode="auto">
          <a:xfrm>
            <a:off x="785813" y="4000500"/>
            <a:ext cx="3416300" cy="523875"/>
          </a:xfrm>
          <a:prstGeom prst="rect">
            <a:avLst/>
          </a:prstGeom>
          <a:noFill/>
          <a:ln w="9525">
            <a:noFill/>
            <a:miter lim="800000"/>
            <a:headEnd/>
            <a:tailEnd/>
          </a:ln>
        </p:spPr>
        <p:txBody>
          <a:bodyPr wrap="none">
            <a:spAutoFit/>
          </a:bodyPr>
          <a:lstStyle/>
          <a:p>
            <a:pPr eaLnBrk="0" hangingPunct="0"/>
            <a:r>
              <a:rPr lang="zh-CN" altLang="en-US" sz="2800" u="sng">
                <a:latin typeface="微软雅黑" pitchFamily="34" charset="-122"/>
                <a:ea typeface="微软雅黑" pitchFamily="34" charset="-122"/>
              </a:rPr>
              <a:t>免除责任、排除权利</a:t>
            </a:r>
            <a:endParaRPr lang="zh-CN" altLang="zh-CN" sz="2800" u="sng">
              <a:latin typeface="微软雅黑" pitchFamily="34" charset="-122"/>
              <a:ea typeface="微软雅黑" pitchFamily="34" charset="-122"/>
            </a:endParaRPr>
          </a:p>
        </p:txBody>
      </p:sp>
      <p:sp>
        <p:nvSpPr>
          <p:cNvPr id="25612" name="Text Box 11"/>
          <p:cNvSpPr txBox="1">
            <a:spLocks noChangeArrowheads="1"/>
          </p:cNvSpPr>
          <p:nvPr/>
        </p:nvSpPr>
        <p:spPr bwMode="auto">
          <a:xfrm>
            <a:off x="928688" y="4714875"/>
            <a:ext cx="2338387" cy="523875"/>
          </a:xfrm>
          <a:prstGeom prst="rect">
            <a:avLst/>
          </a:prstGeom>
          <a:noFill/>
          <a:ln w="9525">
            <a:noFill/>
            <a:miter lim="800000"/>
            <a:headEnd/>
            <a:tailEnd/>
          </a:ln>
        </p:spPr>
        <p:txBody>
          <a:bodyPr wrap="none">
            <a:spAutoFit/>
          </a:bodyPr>
          <a:lstStyle/>
          <a:p>
            <a:pPr eaLnBrk="0" hangingPunct="0"/>
            <a:r>
              <a:rPr lang="zh-CN" altLang="en-US" sz="2800" u="sng">
                <a:latin typeface="微软雅黑" pitchFamily="34" charset="-122"/>
                <a:ea typeface="微软雅黑" pitchFamily="34" charset="-122"/>
              </a:rPr>
              <a:t>违反法律规定</a:t>
            </a:r>
            <a:endParaRPr lang="zh-CN" altLang="zh-CN" sz="2800" u="sng">
              <a:latin typeface="微软雅黑" pitchFamily="34" charset="-122"/>
              <a:ea typeface="微软雅黑" pitchFamily="34" charset="-122"/>
            </a:endParaRPr>
          </a:p>
        </p:txBody>
      </p:sp>
      <p:sp>
        <p:nvSpPr>
          <p:cNvPr id="43021" name="Rectangle 12"/>
          <p:cNvSpPr>
            <a:spLocks noGrp="1" noChangeArrowheads="1"/>
          </p:cNvSpPr>
          <p:nvPr>
            <p:ph type="title"/>
          </p:nvPr>
        </p:nvSpPr>
        <p:spPr>
          <a:xfrm>
            <a:off x="414338" y="500063"/>
            <a:ext cx="8229600" cy="1143000"/>
          </a:xfrm>
        </p:spPr>
        <p:txBody>
          <a:bodyPr anchorCtr="1"/>
          <a:lstStyle/>
          <a:p>
            <a:pPr eaLnBrk="1" hangingPunct="1"/>
            <a:r>
              <a:rPr lang="zh-CN" altLang="en-US" smtClean="0"/>
              <a:t>无效合同</a:t>
            </a:r>
            <a:endParaRPr lang="zh-CN" altLang="zh-CN" smtClean="0"/>
          </a:p>
        </p:txBody>
      </p:sp>
      <p:grpSp>
        <p:nvGrpSpPr>
          <p:cNvPr id="2" name="Group 14"/>
          <p:cNvGrpSpPr>
            <a:grpSpLocks/>
          </p:cNvGrpSpPr>
          <p:nvPr/>
        </p:nvGrpSpPr>
        <p:grpSpPr bwMode="auto">
          <a:xfrm>
            <a:off x="4395788" y="2809875"/>
            <a:ext cx="381000" cy="381000"/>
            <a:chOff x="0" y="0"/>
            <a:chExt cx="1615" cy="1615"/>
          </a:xfrm>
        </p:grpSpPr>
        <p:sp>
          <p:nvSpPr>
            <p:cNvPr id="43051" name="Oval 14"/>
            <p:cNvSpPr>
              <a:spLocks noChangeArrowheads="1"/>
            </p:cNvSpPr>
            <p:nvPr/>
          </p:nvSpPr>
          <p:spPr bwMode="auto">
            <a:xfrm>
              <a:off x="0" y="0"/>
              <a:ext cx="1615" cy="1615"/>
            </a:xfrm>
            <a:prstGeom prst="ellipse">
              <a:avLst/>
            </a:prstGeom>
            <a:gradFill rotWithShape="1">
              <a:gsLst>
                <a:gs pos="0">
                  <a:srgbClr val="767676"/>
                </a:gs>
                <a:gs pos="50000">
                  <a:srgbClr val="FFFFFF"/>
                </a:gs>
                <a:gs pos="100000">
                  <a:srgbClr val="767676"/>
                </a:gs>
              </a:gsLst>
              <a:lin ang="5400000" scaled="1"/>
            </a:gradFill>
            <a:ln w="9525">
              <a:noFill/>
              <a:round/>
              <a:headEnd/>
              <a:tailEnd/>
            </a:ln>
          </p:spPr>
          <p:txBody>
            <a:bodyPr wrap="none" anchor="ctr"/>
            <a:lstStyle/>
            <a:p>
              <a:endParaRPr lang="zh-CN" altLang="zh-CN"/>
            </a:p>
          </p:txBody>
        </p:sp>
        <p:sp>
          <p:nvSpPr>
            <p:cNvPr id="43052" name="Oval 15"/>
            <p:cNvSpPr>
              <a:spLocks noChangeArrowheads="1"/>
            </p:cNvSpPr>
            <p:nvPr/>
          </p:nvSpPr>
          <p:spPr bwMode="auto">
            <a:xfrm>
              <a:off x="92" y="91"/>
              <a:ext cx="1430" cy="1430"/>
            </a:xfrm>
            <a:prstGeom prst="ellipse">
              <a:avLst/>
            </a:prstGeom>
            <a:gradFill rotWithShape="1">
              <a:gsLst>
                <a:gs pos="0">
                  <a:srgbClr val="FFFFFF"/>
                </a:gs>
                <a:gs pos="50000">
                  <a:srgbClr val="A2A2A2"/>
                </a:gs>
                <a:gs pos="100000">
                  <a:srgbClr val="FFFFFF"/>
                </a:gs>
              </a:gsLst>
              <a:lin ang="0" scaled="1"/>
            </a:gradFill>
            <a:ln w="9525">
              <a:noFill/>
              <a:round/>
              <a:headEnd/>
              <a:tailEnd/>
            </a:ln>
          </p:spPr>
          <p:txBody>
            <a:bodyPr wrap="none" anchor="ctr"/>
            <a:lstStyle/>
            <a:p>
              <a:endParaRPr lang="zh-CN" altLang="zh-CN"/>
            </a:p>
          </p:txBody>
        </p:sp>
        <p:sp>
          <p:nvSpPr>
            <p:cNvPr id="25617" name="Oval 16"/>
            <p:cNvSpPr>
              <a:spLocks noChangeArrowheads="1"/>
            </p:cNvSpPr>
            <p:nvPr/>
          </p:nvSpPr>
          <p:spPr bwMode="auto">
            <a:xfrm>
              <a:off x="175" y="175"/>
              <a:ext cx="1265" cy="1265"/>
            </a:xfrm>
            <a:prstGeom prst="ellipse">
              <a:avLst/>
            </a:prstGeom>
            <a:gradFill rotWithShape="1">
              <a:gsLst>
                <a:gs pos="0">
                  <a:schemeClr val="hlink"/>
                </a:gs>
                <a:gs pos="50000">
                  <a:srgbClr val="FFFFFF"/>
                </a:gs>
                <a:gs pos="100000">
                  <a:schemeClr val="hlink"/>
                </a:gs>
              </a:gsLst>
              <a:lin ang="18900000" scaled="1"/>
            </a:gradFill>
            <a:ln w="9525">
              <a:noFill/>
              <a:round/>
              <a:headEnd/>
              <a:tailEnd/>
            </a:ln>
          </p:spPr>
          <p:txBody>
            <a:bodyPr wrap="none" anchor="ctr">
              <a:spAutoFit/>
            </a:bodyPr>
            <a:lstStyle/>
            <a:p>
              <a:pPr>
                <a:defRPr/>
              </a:pPr>
              <a:endParaRPr lang="zh-CN" altLang="zh-CN">
                <a:latin typeface="Arial" pitchFamily="34" charset="0"/>
                <a:ea typeface="宋体" pitchFamily="2" charset="-122"/>
              </a:endParaRPr>
            </a:p>
          </p:txBody>
        </p:sp>
        <p:sp>
          <p:nvSpPr>
            <p:cNvPr id="43054" name="Oval 17"/>
            <p:cNvSpPr>
              <a:spLocks noChangeArrowheads="1"/>
            </p:cNvSpPr>
            <p:nvPr/>
          </p:nvSpPr>
          <p:spPr bwMode="auto">
            <a:xfrm>
              <a:off x="176" y="176"/>
              <a:ext cx="1262" cy="1264"/>
            </a:xfrm>
            <a:prstGeom prst="ellipse">
              <a:avLst/>
            </a:prstGeom>
            <a:gradFill rotWithShape="1">
              <a:gsLst>
                <a:gs pos="0">
                  <a:srgbClr val="000000"/>
                </a:gs>
                <a:gs pos="100000">
                  <a:srgbClr val="FFCC00"/>
                </a:gs>
              </a:gsLst>
              <a:lin ang="18900000" scaled="1"/>
            </a:gradFill>
            <a:ln w="9525">
              <a:noFill/>
              <a:round/>
              <a:headEnd/>
              <a:tailEnd/>
            </a:ln>
          </p:spPr>
          <p:txBody>
            <a:bodyPr wrap="none" anchor="ctr">
              <a:spAutoFit/>
            </a:bodyPr>
            <a:lstStyle/>
            <a:p>
              <a:endParaRPr lang="zh-CN" altLang="zh-CN"/>
            </a:p>
          </p:txBody>
        </p:sp>
        <p:sp>
          <p:nvSpPr>
            <p:cNvPr id="25619" name="Oval 18"/>
            <p:cNvSpPr>
              <a:spLocks noChangeArrowheads="1"/>
            </p:cNvSpPr>
            <p:nvPr/>
          </p:nvSpPr>
          <p:spPr bwMode="auto">
            <a:xfrm>
              <a:off x="256" y="256"/>
              <a:ext cx="1097" cy="1104"/>
            </a:xfrm>
            <a:prstGeom prst="ellipse">
              <a:avLst/>
            </a:prstGeom>
            <a:gradFill rotWithShape="1">
              <a:gsLst>
                <a:gs pos="0">
                  <a:schemeClr val="hlink"/>
                </a:gs>
                <a:gs pos="50000">
                  <a:srgbClr val="53538A"/>
                </a:gs>
                <a:gs pos="100000">
                  <a:schemeClr val="hlink"/>
                </a:gs>
              </a:gsLst>
              <a:lin ang="2700000" scaled="1"/>
            </a:gradFill>
            <a:ln w="9525">
              <a:noFill/>
              <a:round/>
              <a:headEnd/>
              <a:tailEnd/>
            </a:ln>
          </p:spPr>
          <p:txBody>
            <a:bodyPr anchor="ctr">
              <a:spAutoFit/>
            </a:bodyPr>
            <a:lstStyle/>
            <a:p>
              <a:pPr>
                <a:defRPr/>
              </a:pPr>
              <a:endParaRPr lang="zh-CN" altLang="zh-CN">
                <a:latin typeface="Arial" pitchFamily="34" charset="0"/>
                <a:ea typeface="宋体" pitchFamily="2" charset="-122"/>
              </a:endParaRPr>
            </a:p>
          </p:txBody>
        </p:sp>
        <p:sp>
          <p:nvSpPr>
            <p:cNvPr id="43056" name="Oval 19"/>
            <p:cNvSpPr>
              <a:spLocks noChangeArrowheads="1"/>
            </p:cNvSpPr>
            <p:nvPr/>
          </p:nvSpPr>
          <p:spPr bwMode="auto">
            <a:xfrm>
              <a:off x="259" y="259"/>
              <a:ext cx="1096" cy="1098"/>
            </a:xfrm>
            <a:prstGeom prst="ellipse">
              <a:avLst/>
            </a:prstGeom>
            <a:gradFill rotWithShape="1">
              <a:gsLst>
                <a:gs pos="0">
                  <a:srgbClr val="FFCC00"/>
                </a:gs>
                <a:gs pos="100000">
                  <a:srgbClr val="7C6300"/>
                </a:gs>
              </a:gsLst>
              <a:lin ang="18900000" scaled="1"/>
            </a:gradFill>
            <a:ln w="9525">
              <a:noFill/>
              <a:round/>
              <a:headEnd/>
              <a:tailEnd/>
            </a:ln>
          </p:spPr>
          <p:txBody>
            <a:bodyPr anchor="ctr">
              <a:spAutoFit/>
            </a:bodyPr>
            <a:lstStyle/>
            <a:p>
              <a:endParaRPr lang="zh-CN" altLang="zh-CN"/>
            </a:p>
          </p:txBody>
        </p:sp>
      </p:grpSp>
      <p:grpSp>
        <p:nvGrpSpPr>
          <p:cNvPr id="3" name="Group 21"/>
          <p:cNvGrpSpPr>
            <a:grpSpLocks/>
          </p:cNvGrpSpPr>
          <p:nvPr/>
        </p:nvGrpSpPr>
        <p:grpSpPr bwMode="auto">
          <a:xfrm>
            <a:off x="4395788" y="3267075"/>
            <a:ext cx="381000" cy="381000"/>
            <a:chOff x="0" y="0"/>
            <a:chExt cx="1615" cy="1615"/>
          </a:xfrm>
        </p:grpSpPr>
        <p:sp>
          <p:nvSpPr>
            <p:cNvPr id="43045" name="Oval 21"/>
            <p:cNvSpPr>
              <a:spLocks noChangeArrowheads="1"/>
            </p:cNvSpPr>
            <p:nvPr/>
          </p:nvSpPr>
          <p:spPr bwMode="auto">
            <a:xfrm>
              <a:off x="0" y="0"/>
              <a:ext cx="1615" cy="1615"/>
            </a:xfrm>
            <a:prstGeom prst="ellipse">
              <a:avLst/>
            </a:prstGeom>
            <a:gradFill rotWithShape="1">
              <a:gsLst>
                <a:gs pos="0">
                  <a:srgbClr val="767676"/>
                </a:gs>
                <a:gs pos="50000">
                  <a:srgbClr val="FFFFFF"/>
                </a:gs>
                <a:gs pos="100000">
                  <a:srgbClr val="767676"/>
                </a:gs>
              </a:gsLst>
              <a:lin ang="5400000" scaled="1"/>
            </a:gradFill>
            <a:ln w="9525">
              <a:noFill/>
              <a:round/>
              <a:headEnd/>
              <a:tailEnd/>
            </a:ln>
          </p:spPr>
          <p:txBody>
            <a:bodyPr wrap="none" anchor="ctr"/>
            <a:lstStyle/>
            <a:p>
              <a:endParaRPr lang="zh-CN" altLang="zh-CN"/>
            </a:p>
          </p:txBody>
        </p:sp>
        <p:sp>
          <p:nvSpPr>
            <p:cNvPr id="43046" name="Oval 22"/>
            <p:cNvSpPr>
              <a:spLocks noChangeArrowheads="1"/>
            </p:cNvSpPr>
            <p:nvPr/>
          </p:nvSpPr>
          <p:spPr bwMode="auto">
            <a:xfrm>
              <a:off x="92" y="91"/>
              <a:ext cx="1430" cy="1430"/>
            </a:xfrm>
            <a:prstGeom prst="ellipse">
              <a:avLst/>
            </a:prstGeom>
            <a:gradFill rotWithShape="1">
              <a:gsLst>
                <a:gs pos="0">
                  <a:srgbClr val="FFFFFF"/>
                </a:gs>
                <a:gs pos="50000">
                  <a:srgbClr val="A2A2A2"/>
                </a:gs>
                <a:gs pos="100000">
                  <a:srgbClr val="FFFFFF"/>
                </a:gs>
              </a:gsLst>
              <a:lin ang="0" scaled="1"/>
            </a:gradFill>
            <a:ln w="9525">
              <a:noFill/>
              <a:round/>
              <a:headEnd/>
              <a:tailEnd/>
            </a:ln>
          </p:spPr>
          <p:txBody>
            <a:bodyPr wrap="none" anchor="ctr"/>
            <a:lstStyle/>
            <a:p>
              <a:endParaRPr lang="zh-CN" altLang="zh-CN"/>
            </a:p>
          </p:txBody>
        </p:sp>
        <p:sp>
          <p:nvSpPr>
            <p:cNvPr id="25624" name="Oval 23"/>
            <p:cNvSpPr>
              <a:spLocks noChangeArrowheads="1"/>
            </p:cNvSpPr>
            <p:nvPr/>
          </p:nvSpPr>
          <p:spPr bwMode="auto">
            <a:xfrm>
              <a:off x="175" y="175"/>
              <a:ext cx="1265" cy="1265"/>
            </a:xfrm>
            <a:prstGeom prst="ellipse">
              <a:avLst/>
            </a:prstGeom>
            <a:gradFill rotWithShape="1">
              <a:gsLst>
                <a:gs pos="0">
                  <a:schemeClr val="hlink"/>
                </a:gs>
                <a:gs pos="50000">
                  <a:srgbClr val="FFFFFF"/>
                </a:gs>
                <a:gs pos="100000">
                  <a:schemeClr val="hlink"/>
                </a:gs>
              </a:gsLst>
              <a:lin ang="18900000" scaled="1"/>
            </a:gradFill>
            <a:ln w="9525">
              <a:noFill/>
              <a:round/>
              <a:headEnd/>
              <a:tailEnd/>
            </a:ln>
          </p:spPr>
          <p:txBody>
            <a:bodyPr wrap="none" anchor="ctr">
              <a:spAutoFit/>
            </a:bodyPr>
            <a:lstStyle/>
            <a:p>
              <a:pPr>
                <a:defRPr/>
              </a:pPr>
              <a:endParaRPr lang="zh-CN" altLang="zh-CN">
                <a:latin typeface="Arial" pitchFamily="34" charset="0"/>
                <a:ea typeface="宋体" pitchFamily="2" charset="-122"/>
              </a:endParaRPr>
            </a:p>
          </p:txBody>
        </p:sp>
        <p:sp>
          <p:nvSpPr>
            <p:cNvPr id="43048" name="Oval 24"/>
            <p:cNvSpPr>
              <a:spLocks noChangeArrowheads="1"/>
            </p:cNvSpPr>
            <p:nvPr/>
          </p:nvSpPr>
          <p:spPr bwMode="auto">
            <a:xfrm>
              <a:off x="176" y="176"/>
              <a:ext cx="1262" cy="1264"/>
            </a:xfrm>
            <a:prstGeom prst="ellipse">
              <a:avLst/>
            </a:prstGeom>
            <a:gradFill rotWithShape="1">
              <a:gsLst>
                <a:gs pos="0">
                  <a:srgbClr val="000000"/>
                </a:gs>
                <a:gs pos="100000">
                  <a:srgbClr val="48BE67"/>
                </a:gs>
              </a:gsLst>
              <a:lin ang="18900000" scaled="1"/>
            </a:gradFill>
            <a:ln w="9525">
              <a:noFill/>
              <a:round/>
              <a:headEnd/>
              <a:tailEnd/>
            </a:ln>
          </p:spPr>
          <p:txBody>
            <a:bodyPr wrap="none" anchor="ctr">
              <a:spAutoFit/>
            </a:bodyPr>
            <a:lstStyle/>
            <a:p>
              <a:endParaRPr lang="zh-CN" altLang="zh-CN"/>
            </a:p>
          </p:txBody>
        </p:sp>
        <p:sp>
          <p:nvSpPr>
            <p:cNvPr id="25626" name="Oval 25"/>
            <p:cNvSpPr>
              <a:spLocks noChangeArrowheads="1"/>
            </p:cNvSpPr>
            <p:nvPr/>
          </p:nvSpPr>
          <p:spPr bwMode="auto">
            <a:xfrm>
              <a:off x="256" y="256"/>
              <a:ext cx="1097" cy="1104"/>
            </a:xfrm>
            <a:prstGeom prst="ellipse">
              <a:avLst/>
            </a:prstGeom>
            <a:gradFill rotWithShape="1">
              <a:gsLst>
                <a:gs pos="0">
                  <a:schemeClr val="hlink"/>
                </a:gs>
                <a:gs pos="50000">
                  <a:srgbClr val="53538A"/>
                </a:gs>
                <a:gs pos="100000">
                  <a:schemeClr val="hlink"/>
                </a:gs>
              </a:gsLst>
              <a:lin ang="2700000" scaled="1"/>
            </a:gradFill>
            <a:ln w="9525">
              <a:noFill/>
              <a:round/>
              <a:headEnd/>
              <a:tailEnd/>
            </a:ln>
          </p:spPr>
          <p:txBody>
            <a:bodyPr anchor="ctr">
              <a:spAutoFit/>
            </a:bodyPr>
            <a:lstStyle/>
            <a:p>
              <a:pPr>
                <a:defRPr/>
              </a:pPr>
              <a:endParaRPr lang="zh-CN" altLang="zh-CN">
                <a:latin typeface="Arial" pitchFamily="34" charset="0"/>
                <a:ea typeface="宋体" pitchFamily="2" charset="-122"/>
              </a:endParaRPr>
            </a:p>
          </p:txBody>
        </p:sp>
        <p:sp>
          <p:nvSpPr>
            <p:cNvPr id="43050" name="Oval 26"/>
            <p:cNvSpPr>
              <a:spLocks noChangeArrowheads="1"/>
            </p:cNvSpPr>
            <p:nvPr/>
          </p:nvSpPr>
          <p:spPr bwMode="auto">
            <a:xfrm>
              <a:off x="259" y="259"/>
              <a:ext cx="1096" cy="1098"/>
            </a:xfrm>
            <a:prstGeom prst="ellipse">
              <a:avLst/>
            </a:prstGeom>
            <a:gradFill rotWithShape="1">
              <a:gsLst>
                <a:gs pos="0">
                  <a:srgbClr val="48BE67"/>
                </a:gs>
                <a:gs pos="100000">
                  <a:srgbClr val="235C32"/>
                </a:gs>
              </a:gsLst>
              <a:lin ang="18900000" scaled="1"/>
            </a:gradFill>
            <a:ln w="9525">
              <a:noFill/>
              <a:round/>
              <a:headEnd/>
              <a:tailEnd/>
            </a:ln>
          </p:spPr>
          <p:txBody>
            <a:bodyPr anchor="ctr">
              <a:spAutoFit/>
            </a:bodyPr>
            <a:lstStyle/>
            <a:p>
              <a:endParaRPr lang="zh-CN" altLang="zh-CN"/>
            </a:p>
          </p:txBody>
        </p:sp>
      </p:grpSp>
      <p:grpSp>
        <p:nvGrpSpPr>
          <p:cNvPr id="4" name="Group 28"/>
          <p:cNvGrpSpPr>
            <a:grpSpLocks/>
          </p:cNvGrpSpPr>
          <p:nvPr/>
        </p:nvGrpSpPr>
        <p:grpSpPr bwMode="auto">
          <a:xfrm>
            <a:off x="4395788" y="3724275"/>
            <a:ext cx="381000" cy="381000"/>
            <a:chOff x="0" y="0"/>
            <a:chExt cx="1615" cy="1615"/>
          </a:xfrm>
        </p:grpSpPr>
        <p:sp>
          <p:nvSpPr>
            <p:cNvPr id="43039" name="Oval 28"/>
            <p:cNvSpPr>
              <a:spLocks noChangeArrowheads="1"/>
            </p:cNvSpPr>
            <p:nvPr/>
          </p:nvSpPr>
          <p:spPr bwMode="auto">
            <a:xfrm>
              <a:off x="0" y="0"/>
              <a:ext cx="1615" cy="1615"/>
            </a:xfrm>
            <a:prstGeom prst="ellipse">
              <a:avLst/>
            </a:prstGeom>
            <a:gradFill rotWithShape="1">
              <a:gsLst>
                <a:gs pos="0">
                  <a:srgbClr val="767676"/>
                </a:gs>
                <a:gs pos="50000">
                  <a:srgbClr val="FFFFFF"/>
                </a:gs>
                <a:gs pos="100000">
                  <a:srgbClr val="767676"/>
                </a:gs>
              </a:gsLst>
              <a:lin ang="5400000" scaled="1"/>
            </a:gradFill>
            <a:ln w="9525">
              <a:noFill/>
              <a:round/>
              <a:headEnd/>
              <a:tailEnd/>
            </a:ln>
          </p:spPr>
          <p:txBody>
            <a:bodyPr wrap="none" anchor="ctr"/>
            <a:lstStyle/>
            <a:p>
              <a:endParaRPr lang="zh-CN" altLang="zh-CN"/>
            </a:p>
          </p:txBody>
        </p:sp>
        <p:sp>
          <p:nvSpPr>
            <p:cNvPr id="43040" name="Oval 29"/>
            <p:cNvSpPr>
              <a:spLocks noChangeArrowheads="1"/>
            </p:cNvSpPr>
            <p:nvPr/>
          </p:nvSpPr>
          <p:spPr bwMode="auto">
            <a:xfrm>
              <a:off x="92" y="91"/>
              <a:ext cx="1430" cy="1430"/>
            </a:xfrm>
            <a:prstGeom prst="ellipse">
              <a:avLst/>
            </a:prstGeom>
            <a:gradFill rotWithShape="1">
              <a:gsLst>
                <a:gs pos="0">
                  <a:srgbClr val="FFFFFF"/>
                </a:gs>
                <a:gs pos="50000">
                  <a:srgbClr val="A2A2A2"/>
                </a:gs>
                <a:gs pos="100000">
                  <a:srgbClr val="FFFFFF"/>
                </a:gs>
              </a:gsLst>
              <a:lin ang="0" scaled="1"/>
            </a:gradFill>
            <a:ln w="9525">
              <a:noFill/>
              <a:round/>
              <a:headEnd/>
              <a:tailEnd/>
            </a:ln>
          </p:spPr>
          <p:txBody>
            <a:bodyPr wrap="none" anchor="ctr"/>
            <a:lstStyle/>
            <a:p>
              <a:endParaRPr lang="zh-CN" altLang="zh-CN"/>
            </a:p>
          </p:txBody>
        </p:sp>
        <p:sp>
          <p:nvSpPr>
            <p:cNvPr id="25631" name="Oval 30"/>
            <p:cNvSpPr>
              <a:spLocks noChangeArrowheads="1"/>
            </p:cNvSpPr>
            <p:nvPr/>
          </p:nvSpPr>
          <p:spPr bwMode="auto">
            <a:xfrm>
              <a:off x="175" y="175"/>
              <a:ext cx="1265" cy="1265"/>
            </a:xfrm>
            <a:prstGeom prst="ellipse">
              <a:avLst/>
            </a:prstGeom>
            <a:gradFill rotWithShape="1">
              <a:gsLst>
                <a:gs pos="0">
                  <a:schemeClr val="hlink"/>
                </a:gs>
                <a:gs pos="50000">
                  <a:srgbClr val="FFFFFF"/>
                </a:gs>
                <a:gs pos="100000">
                  <a:schemeClr val="hlink"/>
                </a:gs>
              </a:gsLst>
              <a:lin ang="18900000" scaled="1"/>
            </a:gradFill>
            <a:ln w="9525">
              <a:noFill/>
              <a:round/>
              <a:headEnd/>
              <a:tailEnd/>
            </a:ln>
          </p:spPr>
          <p:txBody>
            <a:bodyPr wrap="none" anchor="ctr">
              <a:spAutoFit/>
            </a:bodyPr>
            <a:lstStyle/>
            <a:p>
              <a:pPr>
                <a:defRPr/>
              </a:pPr>
              <a:endParaRPr lang="zh-CN" altLang="zh-CN">
                <a:latin typeface="Arial" pitchFamily="34" charset="0"/>
                <a:ea typeface="宋体" pitchFamily="2" charset="-122"/>
              </a:endParaRPr>
            </a:p>
          </p:txBody>
        </p:sp>
        <p:sp>
          <p:nvSpPr>
            <p:cNvPr id="43042" name="Oval 31"/>
            <p:cNvSpPr>
              <a:spLocks noChangeArrowheads="1"/>
            </p:cNvSpPr>
            <p:nvPr/>
          </p:nvSpPr>
          <p:spPr bwMode="auto">
            <a:xfrm>
              <a:off x="176" y="176"/>
              <a:ext cx="1262" cy="1264"/>
            </a:xfrm>
            <a:prstGeom prst="ellipse">
              <a:avLst/>
            </a:prstGeom>
            <a:gradFill rotWithShape="1">
              <a:gsLst>
                <a:gs pos="0">
                  <a:srgbClr val="21B3E1"/>
                </a:gs>
                <a:gs pos="100000">
                  <a:srgbClr val="0F5368"/>
                </a:gs>
              </a:gsLst>
              <a:lin ang="5400000" scaled="1"/>
            </a:gradFill>
            <a:ln w="9525">
              <a:noFill/>
              <a:round/>
              <a:headEnd/>
              <a:tailEnd/>
            </a:ln>
          </p:spPr>
          <p:txBody>
            <a:bodyPr wrap="none" anchor="ctr">
              <a:spAutoFit/>
            </a:bodyPr>
            <a:lstStyle/>
            <a:p>
              <a:endParaRPr lang="zh-CN" altLang="zh-CN"/>
            </a:p>
          </p:txBody>
        </p:sp>
        <p:sp>
          <p:nvSpPr>
            <p:cNvPr id="25633" name="Oval 32"/>
            <p:cNvSpPr>
              <a:spLocks noChangeArrowheads="1"/>
            </p:cNvSpPr>
            <p:nvPr/>
          </p:nvSpPr>
          <p:spPr bwMode="auto">
            <a:xfrm>
              <a:off x="256" y="256"/>
              <a:ext cx="1097" cy="1104"/>
            </a:xfrm>
            <a:prstGeom prst="ellipse">
              <a:avLst/>
            </a:prstGeom>
            <a:gradFill rotWithShape="1">
              <a:gsLst>
                <a:gs pos="0">
                  <a:schemeClr val="hlink"/>
                </a:gs>
                <a:gs pos="50000">
                  <a:srgbClr val="53538A"/>
                </a:gs>
                <a:gs pos="100000">
                  <a:schemeClr val="hlink"/>
                </a:gs>
              </a:gsLst>
              <a:lin ang="2700000" scaled="1"/>
            </a:gradFill>
            <a:ln w="9525">
              <a:noFill/>
              <a:round/>
              <a:headEnd/>
              <a:tailEnd/>
            </a:ln>
          </p:spPr>
          <p:txBody>
            <a:bodyPr anchor="ctr">
              <a:spAutoFit/>
            </a:bodyPr>
            <a:lstStyle/>
            <a:p>
              <a:pPr>
                <a:defRPr/>
              </a:pPr>
              <a:endParaRPr lang="zh-CN" altLang="zh-CN">
                <a:latin typeface="Arial" pitchFamily="34" charset="0"/>
                <a:ea typeface="宋体" pitchFamily="2" charset="-122"/>
              </a:endParaRPr>
            </a:p>
          </p:txBody>
        </p:sp>
        <p:sp>
          <p:nvSpPr>
            <p:cNvPr id="43044" name="Oval 33"/>
            <p:cNvSpPr>
              <a:spLocks noChangeArrowheads="1"/>
            </p:cNvSpPr>
            <p:nvPr/>
          </p:nvSpPr>
          <p:spPr bwMode="auto">
            <a:xfrm>
              <a:off x="259" y="259"/>
              <a:ext cx="1096" cy="1098"/>
            </a:xfrm>
            <a:prstGeom prst="ellipse">
              <a:avLst/>
            </a:prstGeom>
            <a:gradFill rotWithShape="1">
              <a:gsLst>
                <a:gs pos="0">
                  <a:srgbClr val="21B3E1"/>
                </a:gs>
                <a:gs pos="100000">
                  <a:srgbClr val="10576D"/>
                </a:gs>
              </a:gsLst>
              <a:lin ang="18900000" scaled="1"/>
            </a:gradFill>
            <a:ln w="9525">
              <a:noFill/>
              <a:round/>
              <a:headEnd/>
              <a:tailEnd/>
            </a:ln>
          </p:spPr>
          <p:txBody>
            <a:bodyPr anchor="ctr">
              <a:spAutoFit/>
            </a:bodyPr>
            <a:lstStyle/>
            <a:p>
              <a:endParaRPr lang="zh-CN" altLang="zh-CN"/>
            </a:p>
          </p:txBody>
        </p:sp>
      </p:grpSp>
      <p:grpSp>
        <p:nvGrpSpPr>
          <p:cNvPr id="5" name="Group 35"/>
          <p:cNvGrpSpPr>
            <a:grpSpLocks/>
          </p:cNvGrpSpPr>
          <p:nvPr/>
        </p:nvGrpSpPr>
        <p:grpSpPr bwMode="auto">
          <a:xfrm>
            <a:off x="4395788" y="4181475"/>
            <a:ext cx="381000" cy="381000"/>
            <a:chOff x="0" y="0"/>
            <a:chExt cx="1615" cy="1615"/>
          </a:xfrm>
        </p:grpSpPr>
        <p:sp>
          <p:nvSpPr>
            <p:cNvPr id="43033" name="Oval 35"/>
            <p:cNvSpPr>
              <a:spLocks noChangeArrowheads="1"/>
            </p:cNvSpPr>
            <p:nvPr/>
          </p:nvSpPr>
          <p:spPr bwMode="auto">
            <a:xfrm>
              <a:off x="0" y="0"/>
              <a:ext cx="1615" cy="1615"/>
            </a:xfrm>
            <a:prstGeom prst="ellipse">
              <a:avLst/>
            </a:prstGeom>
            <a:gradFill rotWithShape="1">
              <a:gsLst>
                <a:gs pos="0">
                  <a:srgbClr val="767676"/>
                </a:gs>
                <a:gs pos="50000">
                  <a:srgbClr val="FFFFFF"/>
                </a:gs>
                <a:gs pos="100000">
                  <a:srgbClr val="767676"/>
                </a:gs>
              </a:gsLst>
              <a:lin ang="5400000" scaled="1"/>
            </a:gradFill>
            <a:ln w="9525">
              <a:noFill/>
              <a:round/>
              <a:headEnd/>
              <a:tailEnd/>
            </a:ln>
          </p:spPr>
          <p:txBody>
            <a:bodyPr wrap="none" anchor="ctr"/>
            <a:lstStyle/>
            <a:p>
              <a:endParaRPr lang="zh-CN" altLang="zh-CN"/>
            </a:p>
          </p:txBody>
        </p:sp>
        <p:sp>
          <p:nvSpPr>
            <p:cNvPr id="43034" name="Oval 36"/>
            <p:cNvSpPr>
              <a:spLocks noChangeArrowheads="1"/>
            </p:cNvSpPr>
            <p:nvPr/>
          </p:nvSpPr>
          <p:spPr bwMode="auto">
            <a:xfrm>
              <a:off x="92" y="91"/>
              <a:ext cx="1430" cy="1430"/>
            </a:xfrm>
            <a:prstGeom prst="ellipse">
              <a:avLst/>
            </a:prstGeom>
            <a:gradFill rotWithShape="1">
              <a:gsLst>
                <a:gs pos="0">
                  <a:srgbClr val="FFFFFF"/>
                </a:gs>
                <a:gs pos="50000">
                  <a:srgbClr val="A2A2A2"/>
                </a:gs>
                <a:gs pos="100000">
                  <a:srgbClr val="FFFFFF"/>
                </a:gs>
              </a:gsLst>
              <a:lin ang="0" scaled="1"/>
            </a:gradFill>
            <a:ln w="9525">
              <a:noFill/>
              <a:round/>
              <a:headEnd/>
              <a:tailEnd/>
            </a:ln>
          </p:spPr>
          <p:txBody>
            <a:bodyPr wrap="none" anchor="ctr"/>
            <a:lstStyle/>
            <a:p>
              <a:endParaRPr lang="zh-CN" altLang="zh-CN"/>
            </a:p>
          </p:txBody>
        </p:sp>
        <p:sp>
          <p:nvSpPr>
            <p:cNvPr id="25638" name="Oval 37"/>
            <p:cNvSpPr>
              <a:spLocks noChangeArrowheads="1"/>
            </p:cNvSpPr>
            <p:nvPr/>
          </p:nvSpPr>
          <p:spPr bwMode="auto">
            <a:xfrm>
              <a:off x="175" y="175"/>
              <a:ext cx="1265" cy="1265"/>
            </a:xfrm>
            <a:prstGeom prst="ellipse">
              <a:avLst/>
            </a:prstGeom>
            <a:gradFill rotWithShape="1">
              <a:gsLst>
                <a:gs pos="0">
                  <a:schemeClr val="hlink"/>
                </a:gs>
                <a:gs pos="50000">
                  <a:srgbClr val="FFFFFF"/>
                </a:gs>
                <a:gs pos="100000">
                  <a:schemeClr val="hlink"/>
                </a:gs>
              </a:gsLst>
              <a:lin ang="18900000" scaled="1"/>
            </a:gradFill>
            <a:ln w="9525">
              <a:noFill/>
              <a:round/>
              <a:headEnd/>
              <a:tailEnd/>
            </a:ln>
          </p:spPr>
          <p:txBody>
            <a:bodyPr wrap="none" anchor="ctr">
              <a:spAutoFit/>
            </a:bodyPr>
            <a:lstStyle/>
            <a:p>
              <a:pPr>
                <a:defRPr/>
              </a:pPr>
              <a:endParaRPr lang="zh-CN" altLang="zh-CN">
                <a:latin typeface="Arial" pitchFamily="34" charset="0"/>
                <a:ea typeface="宋体" pitchFamily="2" charset="-122"/>
              </a:endParaRPr>
            </a:p>
          </p:txBody>
        </p:sp>
        <p:sp>
          <p:nvSpPr>
            <p:cNvPr id="43036" name="Oval 38"/>
            <p:cNvSpPr>
              <a:spLocks noChangeArrowheads="1"/>
            </p:cNvSpPr>
            <p:nvPr/>
          </p:nvSpPr>
          <p:spPr bwMode="auto">
            <a:xfrm>
              <a:off x="176" y="176"/>
              <a:ext cx="1262" cy="1264"/>
            </a:xfrm>
            <a:prstGeom prst="ellipse">
              <a:avLst/>
            </a:prstGeom>
            <a:gradFill rotWithShape="1">
              <a:gsLst>
                <a:gs pos="0">
                  <a:srgbClr val="000000"/>
                </a:gs>
                <a:gs pos="100000">
                  <a:srgbClr val="8D67E1"/>
                </a:gs>
              </a:gsLst>
              <a:lin ang="18900000" scaled="1"/>
            </a:gradFill>
            <a:ln w="9525">
              <a:noFill/>
              <a:round/>
              <a:headEnd/>
              <a:tailEnd/>
            </a:ln>
          </p:spPr>
          <p:txBody>
            <a:bodyPr wrap="none" anchor="ctr">
              <a:spAutoFit/>
            </a:bodyPr>
            <a:lstStyle/>
            <a:p>
              <a:endParaRPr lang="zh-CN" altLang="zh-CN"/>
            </a:p>
          </p:txBody>
        </p:sp>
        <p:sp>
          <p:nvSpPr>
            <p:cNvPr id="25640" name="Oval 39"/>
            <p:cNvSpPr>
              <a:spLocks noChangeArrowheads="1"/>
            </p:cNvSpPr>
            <p:nvPr/>
          </p:nvSpPr>
          <p:spPr bwMode="auto">
            <a:xfrm>
              <a:off x="256" y="256"/>
              <a:ext cx="1097" cy="1104"/>
            </a:xfrm>
            <a:prstGeom prst="ellipse">
              <a:avLst/>
            </a:prstGeom>
            <a:gradFill rotWithShape="1">
              <a:gsLst>
                <a:gs pos="0">
                  <a:schemeClr val="hlink"/>
                </a:gs>
                <a:gs pos="50000">
                  <a:srgbClr val="53538A"/>
                </a:gs>
                <a:gs pos="100000">
                  <a:schemeClr val="hlink"/>
                </a:gs>
              </a:gsLst>
              <a:lin ang="2700000" scaled="1"/>
            </a:gradFill>
            <a:ln w="9525">
              <a:noFill/>
              <a:round/>
              <a:headEnd/>
              <a:tailEnd/>
            </a:ln>
          </p:spPr>
          <p:txBody>
            <a:bodyPr anchor="ctr">
              <a:spAutoFit/>
            </a:bodyPr>
            <a:lstStyle/>
            <a:p>
              <a:pPr>
                <a:defRPr/>
              </a:pPr>
              <a:endParaRPr lang="zh-CN" altLang="zh-CN">
                <a:latin typeface="Arial" pitchFamily="34" charset="0"/>
                <a:ea typeface="宋体" pitchFamily="2" charset="-122"/>
              </a:endParaRPr>
            </a:p>
          </p:txBody>
        </p:sp>
        <p:sp>
          <p:nvSpPr>
            <p:cNvPr id="43038" name="Oval 40"/>
            <p:cNvSpPr>
              <a:spLocks noChangeArrowheads="1"/>
            </p:cNvSpPr>
            <p:nvPr/>
          </p:nvSpPr>
          <p:spPr bwMode="auto">
            <a:xfrm>
              <a:off x="259" y="259"/>
              <a:ext cx="1096" cy="1098"/>
            </a:xfrm>
            <a:prstGeom prst="ellipse">
              <a:avLst/>
            </a:prstGeom>
            <a:gradFill rotWithShape="1">
              <a:gsLst>
                <a:gs pos="0">
                  <a:srgbClr val="8D67E1"/>
                </a:gs>
                <a:gs pos="100000">
                  <a:srgbClr val="45326D"/>
                </a:gs>
              </a:gsLst>
              <a:lin ang="18900000" scaled="1"/>
            </a:gradFill>
            <a:ln w="9525">
              <a:noFill/>
              <a:round/>
              <a:headEnd/>
              <a:tailEnd/>
            </a:ln>
          </p:spPr>
          <p:txBody>
            <a:bodyPr anchor="ctr">
              <a:spAutoFit/>
            </a:bodyPr>
            <a:lstStyle/>
            <a:p>
              <a:endParaRPr lang="zh-CN" altLang="zh-CN"/>
            </a:p>
          </p:txBody>
        </p:sp>
      </p:grpSp>
      <p:grpSp>
        <p:nvGrpSpPr>
          <p:cNvPr id="6" name="Group 42"/>
          <p:cNvGrpSpPr>
            <a:grpSpLocks/>
          </p:cNvGrpSpPr>
          <p:nvPr/>
        </p:nvGrpSpPr>
        <p:grpSpPr bwMode="auto">
          <a:xfrm>
            <a:off x="4395788" y="4638675"/>
            <a:ext cx="381000" cy="381000"/>
            <a:chOff x="0" y="0"/>
            <a:chExt cx="1615" cy="1615"/>
          </a:xfrm>
        </p:grpSpPr>
        <p:sp>
          <p:nvSpPr>
            <p:cNvPr id="43027" name="Oval 42"/>
            <p:cNvSpPr>
              <a:spLocks noChangeArrowheads="1"/>
            </p:cNvSpPr>
            <p:nvPr/>
          </p:nvSpPr>
          <p:spPr bwMode="auto">
            <a:xfrm>
              <a:off x="0" y="0"/>
              <a:ext cx="1615" cy="1615"/>
            </a:xfrm>
            <a:prstGeom prst="ellipse">
              <a:avLst/>
            </a:prstGeom>
            <a:gradFill rotWithShape="1">
              <a:gsLst>
                <a:gs pos="0">
                  <a:srgbClr val="767676"/>
                </a:gs>
                <a:gs pos="50000">
                  <a:srgbClr val="FFFFFF"/>
                </a:gs>
                <a:gs pos="100000">
                  <a:srgbClr val="767676"/>
                </a:gs>
              </a:gsLst>
              <a:lin ang="5400000" scaled="1"/>
            </a:gradFill>
            <a:ln w="9525">
              <a:noFill/>
              <a:round/>
              <a:headEnd/>
              <a:tailEnd/>
            </a:ln>
          </p:spPr>
          <p:txBody>
            <a:bodyPr wrap="none" anchor="ctr"/>
            <a:lstStyle/>
            <a:p>
              <a:endParaRPr lang="zh-CN" altLang="zh-CN"/>
            </a:p>
          </p:txBody>
        </p:sp>
        <p:sp>
          <p:nvSpPr>
            <p:cNvPr id="43028" name="Oval 43"/>
            <p:cNvSpPr>
              <a:spLocks noChangeArrowheads="1"/>
            </p:cNvSpPr>
            <p:nvPr/>
          </p:nvSpPr>
          <p:spPr bwMode="auto">
            <a:xfrm>
              <a:off x="92" y="91"/>
              <a:ext cx="1430" cy="1430"/>
            </a:xfrm>
            <a:prstGeom prst="ellipse">
              <a:avLst/>
            </a:prstGeom>
            <a:gradFill rotWithShape="1">
              <a:gsLst>
                <a:gs pos="0">
                  <a:srgbClr val="FFFFFF"/>
                </a:gs>
                <a:gs pos="50000">
                  <a:srgbClr val="A2A2A2"/>
                </a:gs>
                <a:gs pos="100000">
                  <a:srgbClr val="FFFFFF"/>
                </a:gs>
              </a:gsLst>
              <a:lin ang="0" scaled="1"/>
            </a:gradFill>
            <a:ln w="9525">
              <a:noFill/>
              <a:round/>
              <a:headEnd/>
              <a:tailEnd/>
            </a:ln>
          </p:spPr>
          <p:txBody>
            <a:bodyPr wrap="none" anchor="ctr"/>
            <a:lstStyle/>
            <a:p>
              <a:endParaRPr lang="zh-CN" altLang="zh-CN"/>
            </a:p>
          </p:txBody>
        </p:sp>
        <p:sp>
          <p:nvSpPr>
            <p:cNvPr id="25645" name="Oval 44"/>
            <p:cNvSpPr>
              <a:spLocks noChangeArrowheads="1"/>
            </p:cNvSpPr>
            <p:nvPr/>
          </p:nvSpPr>
          <p:spPr bwMode="auto">
            <a:xfrm>
              <a:off x="175" y="175"/>
              <a:ext cx="1265" cy="1265"/>
            </a:xfrm>
            <a:prstGeom prst="ellipse">
              <a:avLst/>
            </a:prstGeom>
            <a:gradFill rotWithShape="1">
              <a:gsLst>
                <a:gs pos="0">
                  <a:schemeClr val="hlink"/>
                </a:gs>
                <a:gs pos="50000">
                  <a:srgbClr val="FFFFFF"/>
                </a:gs>
                <a:gs pos="100000">
                  <a:schemeClr val="hlink"/>
                </a:gs>
              </a:gsLst>
              <a:lin ang="18900000" scaled="1"/>
            </a:gradFill>
            <a:ln w="9525">
              <a:noFill/>
              <a:round/>
              <a:headEnd/>
              <a:tailEnd/>
            </a:ln>
          </p:spPr>
          <p:txBody>
            <a:bodyPr wrap="none" anchor="ctr">
              <a:spAutoFit/>
            </a:bodyPr>
            <a:lstStyle/>
            <a:p>
              <a:pPr>
                <a:defRPr/>
              </a:pPr>
              <a:endParaRPr lang="zh-CN" altLang="zh-CN">
                <a:latin typeface="Arial" pitchFamily="34" charset="0"/>
                <a:ea typeface="宋体" pitchFamily="2" charset="-122"/>
              </a:endParaRPr>
            </a:p>
          </p:txBody>
        </p:sp>
        <p:sp>
          <p:nvSpPr>
            <p:cNvPr id="43030" name="Oval 45"/>
            <p:cNvSpPr>
              <a:spLocks noChangeArrowheads="1"/>
            </p:cNvSpPr>
            <p:nvPr/>
          </p:nvSpPr>
          <p:spPr bwMode="auto">
            <a:xfrm>
              <a:off x="176" y="176"/>
              <a:ext cx="1262" cy="1264"/>
            </a:xfrm>
            <a:prstGeom prst="ellipse">
              <a:avLst/>
            </a:prstGeom>
            <a:gradFill rotWithShape="1">
              <a:gsLst>
                <a:gs pos="0">
                  <a:srgbClr val="000000"/>
                </a:gs>
                <a:gs pos="100000">
                  <a:srgbClr val="E35E23"/>
                </a:gs>
              </a:gsLst>
              <a:lin ang="18900000" scaled="1"/>
            </a:gradFill>
            <a:ln w="9525">
              <a:noFill/>
              <a:round/>
              <a:headEnd/>
              <a:tailEnd/>
            </a:ln>
          </p:spPr>
          <p:txBody>
            <a:bodyPr wrap="none" anchor="ctr">
              <a:spAutoFit/>
            </a:bodyPr>
            <a:lstStyle/>
            <a:p>
              <a:endParaRPr lang="zh-CN" altLang="zh-CN"/>
            </a:p>
          </p:txBody>
        </p:sp>
        <p:sp>
          <p:nvSpPr>
            <p:cNvPr id="25647" name="Oval 46"/>
            <p:cNvSpPr>
              <a:spLocks noChangeArrowheads="1"/>
            </p:cNvSpPr>
            <p:nvPr/>
          </p:nvSpPr>
          <p:spPr bwMode="auto">
            <a:xfrm>
              <a:off x="256" y="256"/>
              <a:ext cx="1097" cy="1104"/>
            </a:xfrm>
            <a:prstGeom prst="ellipse">
              <a:avLst/>
            </a:prstGeom>
            <a:gradFill rotWithShape="1">
              <a:gsLst>
                <a:gs pos="0">
                  <a:schemeClr val="hlink"/>
                </a:gs>
                <a:gs pos="50000">
                  <a:srgbClr val="53538A"/>
                </a:gs>
                <a:gs pos="100000">
                  <a:schemeClr val="hlink"/>
                </a:gs>
              </a:gsLst>
              <a:lin ang="2700000" scaled="1"/>
            </a:gradFill>
            <a:ln w="9525">
              <a:noFill/>
              <a:round/>
              <a:headEnd/>
              <a:tailEnd/>
            </a:ln>
          </p:spPr>
          <p:txBody>
            <a:bodyPr anchor="ctr">
              <a:spAutoFit/>
            </a:bodyPr>
            <a:lstStyle/>
            <a:p>
              <a:pPr>
                <a:defRPr/>
              </a:pPr>
              <a:endParaRPr lang="zh-CN" altLang="zh-CN">
                <a:latin typeface="Arial" pitchFamily="34" charset="0"/>
                <a:ea typeface="宋体" pitchFamily="2" charset="-122"/>
              </a:endParaRPr>
            </a:p>
          </p:txBody>
        </p:sp>
        <p:sp>
          <p:nvSpPr>
            <p:cNvPr id="43032" name="Oval 47"/>
            <p:cNvSpPr>
              <a:spLocks noChangeArrowheads="1"/>
            </p:cNvSpPr>
            <p:nvPr/>
          </p:nvSpPr>
          <p:spPr bwMode="auto">
            <a:xfrm>
              <a:off x="259" y="259"/>
              <a:ext cx="1096" cy="1098"/>
            </a:xfrm>
            <a:prstGeom prst="ellipse">
              <a:avLst/>
            </a:prstGeom>
            <a:gradFill rotWithShape="1">
              <a:gsLst>
                <a:gs pos="0">
                  <a:srgbClr val="E35E23"/>
                </a:gs>
                <a:gs pos="100000">
                  <a:srgbClr val="6E2E11"/>
                </a:gs>
              </a:gsLst>
              <a:lin ang="18900000" scaled="1"/>
            </a:gradFill>
            <a:ln w="9525">
              <a:noFill/>
              <a:round/>
              <a:headEnd/>
              <a:tailEnd/>
            </a:ln>
          </p:spPr>
          <p:txBody>
            <a:bodyPr anchor="ctr">
              <a:spAutoFit/>
            </a:bodyPr>
            <a:lstStyle/>
            <a:p>
              <a:endParaRPr lang="zh-CN" altLang="zh-CN"/>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610">
                                            <p:txEl>
                                              <p:pRg st="0" end="0"/>
                                            </p:txEl>
                                          </p:spTgt>
                                        </p:tgtEl>
                                        <p:attrNameLst>
                                          <p:attrName>style.visibility</p:attrName>
                                        </p:attrNameLst>
                                      </p:cBhvr>
                                      <p:to>
                                        <p:strVal val="visible"/>
                                      </p:to>
                                    </p:set>
                                    <p:anim calcmode="lin" valueType="num">
                                      <p:cBhvr additive="base">
                                        <p:cTn id="7" dur="500" fill="hold"/>
                                        <p:tgtEl>
                                          <p:spTgt spid="256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611"/>
                                        </p:tgtEl>
                                        <p:attrNameLst>
                                          <p:attrName>style.visibility</p:attrName>
                                        </p:attrNameLst>
                                      </p:cBhvr>
                                      <p:to>
                                        <p:strVal val="visible"/>
                                      </p:to>
                                    </p:set>
                                    <p:anim calcmode="lin" valueType="num">
                                      <p:cBhvr additive="base">
                                        <p:cTn id="13" dur="500" fill="hold"/>
                                        <p:tgtEl>
                                          <p:spTgt spid="25611"/>
                                        </p:tgtEl>
                                        <p:attrNameLst>
                                          <p:attrName>ppt_x</p:attrName>
                                        </p:attrNameLst>
                                      </p:cBhvr>
                                      <p:tavLst>
                                        <p:tav tm="0">
                                          <p:val>
                                            <p:strVal val="#ppt_x"/>
                                          </p:val>
                                        </p:tav>
                                        <p:tav tm="100000">
                                          <p:val>
                                            <p:strVal val="#ppt_x"/>
                                          </p:val>
                                        </p:tav>
                                      </p:tavLst>
                                    </p:anim>
                                    <p:anim calcmode="lin" valueType="num">
                                      <p:cBhvr additive="base">
                                        <p:cTn id="14" dur="500" fill="hold"/>
                                        <p:tgtEl>
                                          <p:spTgt spid="256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612"/>
                                        </p:tgtEl>
                                        <p:attrNameLst>
                                          <p:attrName>style.visibility</p:attrName>
                                        </p:attrNameLst>
                                      </p:cBhvr>
                                      <p:to>
                                        <p:strVal val="visible"/>
                                      </p:to>
                                    </p:set>
                                    <p:anim calcmode="lin" valueType="num">
                                      <p:cBhvr additive="base">
                                        <p:cTn id="19" dur="500" fill="hold"/>
                                        <p:tgtEl>
                                          <p:spTgt spid="25612"/>
                                        </p:tgtEl>
                                        <p:attrNameLst>
                                          <p:attrName>ppt_x</p:attrName>
                                        </p:attrNameLst>
                                      </p:cBhvr>
                                      <p:tavLst>
                                        <p:tav tm="0">
                                          <p:val>
                                            <p:strVal val="#ppt_x"/>
                                          </p:val>
                                        </p:tav>
                                        <p:tav tm="100000">
                                          <p:val>
                                            <p:strVal val="#ppt_x"/>
                                          </p:val>
                                        </p:tav>
                                      </p:tavLst>
                                    </p:anim>
                                    <p:anim calcmode="lin" valueType="num">
                                      <p:cBhvr additive="base">
                                        <p:cTn id="20" dur="500" fill="hold"/>
                                        <p:tgtEl>
                                          <p:spTgt spid="256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606"/>
                                        </p:tgtEl>
                                        <p:attrNameLst>
                                          <p:attrName>style.visibility</p:attrName>
                                        </p:attrNameLst>
                                      </p:cBhvr>
                                      <p:to>
                                        <p:strVal val="visible"/>
                                      </p:to>
                                    </p:set>
                                    <p:anim calcmode="lin" valueType="num">
                                      <p:cBhvr additive="base">
                                        <p:cTn id="25" dur="500" fill="hold"/>
                                        <p:tgtEl>
                                          <p:spTgt spid="25606"/>
                                        </p:tgtEl>
                                        <p:attrNameLst>
                                          <p:attrName>ppt_x</p:attrName>
                                        </p:attrNameLst>
                                      </p:cBhvr>
                                      <p:tavLst>
                                        <p:tav tm="0">
                                          <p:val>
                                            <p:strVal val="#ppt_x"/>
                                          </p:val>
                                        </p:tav>
                                        <p:tav tm="100000">
                                          <p:val>
                                            <p:strVal val="#ppt_x"/>
                                          </p:val>
                                        </p:tav>
                                      </p:tavLst>
                                    </p:anim>
                                    <p:anim calcmode="lin" valueType="num">
                                      <p:cBhvr additive="base">
                                        <p:cTn id="26" dur="500" fill="hold"/>
                                        <p:tgtEl>
                                          <p:spTgt spid="2560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25607"/>
                                        </p:tgtEl>
                                        <p:attrNameLst>
                                          <p:attrName>style.visibility</p:attrName>
                                        </p:attrNameLst>
                                      </p:cBhvr>
                                      <p:to>
                                        <p:strVal val="visible"/>
                                      </p:to>
                                    </p:set>
                                    <p:animEffect transition="in" filter="box(in)">
                                      <p:cBhvr>
                                        <p:cTn id="31" dur="500"/>
                                        <p:tgtEl>
                                          <p:spTgt spid="25607"/>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5608"/>
                                        </p:tgtEl>
                                        <p:attrNameLst>
                                          <p:attrName>style.visibility</p:attrName>
                                        </p:attrNameLst>
                                      </p:cBhvr>
                                      <p:to>
                                        <p:strVal val="visible"/>
                                      </p:to>
                                    </p:set>
                                    <p:anim calcmode="lin" valueType="num">
                                      <p:cBhvr additive="base">
                                        <p:cTn id="36" dur="500" fill="hold"/>
                                        <p:tgtEl>
                                          <p:spTgt spid="25608"/>
                                        </p:tgtEl>
                                        <p:attrNameLst>
                                          <p:attrName>ppt_x</p:attrName>
                                        </p:attrNameLst>
                                      </p:cBhvr>
                                      <p:tavLst>
                                        <p:tav tm="0">
                                          <p:val>
                                            <p:strVal val="#ppt_x"/>
                                          </p:val>
                                        </p:tav>
                                        <p:tav tm="100000">
                                          <p:val>
                                            <p:strVal val="#ppt_x"/>
                                          </p:val>
                                        </p:tav>
                                      </p:tavLst>
                                    </p:anim>
                                    <p:anim calcmode="lin" valueType="num">
                                      <p:cBhvr additive="base">
                                        <p:cTn id="37" dur="500" fill="hold"/>
                                        <p:tgtEl>
                                          <p:spTgt spid="256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p:bldP spid="25607" grpId="0"/>
      <p:bldP spid="25608" grpId="0"/>
      <p:bldP spid="25611" grpId="0"/>
      <p:bldP spid="2561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t>（五） 不同用工方式的比较</a:t>
            </a:r>
            <a:endParaRPr lang="zh-CN" altLang="en-US" dirty="0"/>
          </a:p>
        </p:txBody>
      </p:sp>
      <p:graphicFrame>
        <p:nvGraphicFramePr>
          <p:cNvPr id="4" name="内容占位符 3"/>
          <p:cNvGraphicFramePr>
            <a:graphicFrameLocks noGrp="1"/>
          </p:cNvGraphicFramePr>
          <p:nvPr>
            <p:ph idx="1"/>
          </p:nvPr>
        </p:nvGraphicFramePr>
        <p:xfrm>
          <a:off x="457200" y="1428736"/>
          <a:ext cx="8329641" cy="5029200"/>
        </p:xfrm>
        <a:graphic>
          <a:graphicData uri="http://schemas.openxmlformats.org/drawingml/2006/table">
            <a:tbl>
              <a:tblPr firstRow="1" bandRow="1">
                <a:tableStyleId>{93296810-A885-4BE3-A3E7-6D5BEEA58F35}</a:tableStyleId>
              </a:tblPr>
              <a:tblGrid>
                <a:gridCol w="1114404"/>
                <a:gridCol w="3786214"/>
                <a:gridCol w="3429023"/>
              </a:tblGrid>
              <a:tr h="542916">
                <a:tc>
                  <a:txBody>
                    <a:bodyPr/>
                    <a:lstStyle/>
                    <a:p>
                      <a:r>
                        <a:rPr lang="zh-CN" altLang="en-US" sz="2600" dirty="0" smtClean="0"/>
                        <a:t>用工方式</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en-US" sz="2600" dirty="0" smtClean="0"/>
                        <a:t>优势</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en-US" sz="2600" dirty="0" smtClean="0"/>
                        <a:t>弊端</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2976">
                <a:tc>
                  <a:txBody>
                    <a:bodyPr/>
                    <a:lstStyle/>
                    <a:p>
                      <a:r>
                        <a:rPr lang="zh-CN" altLang="en-US" sz="2600" dirty="0" smtClean="0"/>
                        <a:t>劳务派遣</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2600" dirty="0" smtClean="0"/>
                        <a:t>1.</a:t>
                      </a:r>
                      <a:r>
                        <a:rPr lang="zh-CN" altLang="en-US" sz="2600" dirty="0" smtClean="0"/>
                        <a:t>不直接雇佣劳动者</a:t>
                      </a:r>
                      <a:endParaRPr lang="en-US" altLang="zh-CN" sz="2600" dirty="0" smtClean="0"/>
                    </a:p>
                    <a:p>
                      <a:r>
                        <a:rPr lang="en-US" altLang="zh-CN" sz="2600" dirty="0" smtClean="0"/>
                        <a:t>2.</a:t>
                      </a:r>
                      <a:r>
                        <a:rPr lang="zh-CN" altLang="en-US" sz="2600" dirty="0" smtClean="0"/>
                        <a:t>可以规避企业人员编制和工资总额的限制，满足用工需要</a:t>
                      </a:r>
                      <a:endParaRPr lang="en-US" altLang="zh-CN" sz="2600" dirty="0" smtClean="0"/>
                    </a:p>
                    <a:p>
                      <a:r>
                        <a:rPr lang="en-US" altLang="zh-CN" sz="2600" dirty="0" smtClean="0"/>
                        <a:t>3.</a:t>
                      </a:r>
                      <a:r>
                        <a:rPr lang="zh-CN" altLang="en-US" sz="2600" dirty="0" smtClean="0"/>
                        <a:t>用工自由度大</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2600" dirty="0" smtClean="0"/>
                        <a:t>1.</a:t>
                      </a:r>
                      <a:r>
                        <a:rPr lang="zh-CN" altLang="en-US" sz="2600" dirty="0" smtClean="0"/>
                        <a:t>只能用于临时性、替代性、辅助性岗位</a:t>
                      </a:r>
                      <a:endParaRPr lang="en-US" altLang="zh-CN" sz="2600" dirty="0" smtClean="0"/>
                    </a:p>
                    <a:p>
                      <a:r>
                        <a:rPr lang="en-US" altLang="zh-CN" sz="2600" dirty="0" smtClean="0"/>
                        <a:t>2.</a:t>
                      </a:r>
                      <a:r>
                        <a:rPr lang="zh-CN" altLang="en-US" sz="2600" dirty="0" smtClean="0"/>
                        <a:t>劳动者受到伤害时，用人单位和用工单位承担连带责任</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2976">
                <a:tc>
                  <a:txBody>
                    <a:bodyPr/>
                    <a:lstStyle/>
                    <a:p>
                      <a:r>
                        <a:rPr lang="zh-CN" altLang="en-US" sz="2600" dirty="0" smtClean="0"/>
                        <a:t>外包用工</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en-US" sz="2600" dirty="0" smtClean="0"/>
                        <a:t>如果承包人具有法定资格和独立法人资格，且不存在企业职工混岗的情况时，单位对于劳动者承担的责任非常小</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en-US" sz="2600" dirty="0" smtClean="0"/>
                        <a:t>只能用于辅业工作</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buNone/>
            </a:pPr>
            <a:r>
              <a:rPr lang="zh-CN" altLang="en-US" sz="3000" dirty="0" smtClean="0">
                <a:latin typeface="宋体" pitchFamily="2" charset="-122"/>
                <a:ea typeface="宋体" pitchFamily="2" charset="-122"/>
              </a:rPr>
              <a:t>如：</a:t>
            </a:r>
            <a:r>
              <a:rPr lang="en-US" altLang="zh-CN" sz="3000" dirty="0" smtClean="0">
                <a:latin typeface="宋体" pitchFamily="2" charset="-122"/>
                <a:ea typeface="宋体" pitchFamily="2" charset="-122"/>
              </a:rPr>
              <a:t>2010</a:t>
            </a:r>
            <a:r>
              <a:rPr lang="zh-CN" altLang="en-US" sz="3000" dirty="0" smtClean="0">
                <a:latin typeface="宋体" pitchFamily="2" charset="-122"/>
                <a:ea typeface="宋体" pitchFamily="2" charset="-122"/>
              </a:rPr>
              <a:t>年</a:t>
            </a:r>
            <a:r>
              <a:rPr lang="en-US" altLang="zh-CN" sz="3000" dirty="0" smtClean="0">
                <a:latin typeface="宋体" pitchFamily="2" charset="-122"/>
                <a:ea typeface="宋体" pitchFamily="2" charset="-122"/>
              </a:rPr>
              <a:t>5</a:t>
            </a:r>
            <a:r>
              <a:rPr lang="zh-CN" altLang="en-US" sz="3000" dirty="0" smtClean="0">
                <a:latin typeface="宋体" pitchFamily="2" charset="-122"/>
                <a:ea typeface="宋体" pitchFamily="2" charset="-122"/>
              </a:rPr>
              <a:t>月，广州本田汽车零部件公司数百名工人因不满工资低、福利差、中外籍员工同工不同酬而集体停工，要求厂方合理加薪、规范管理制度，整改工会。</a:t>
            </a:r>
            <a:endParaRPr lang="en-US" altLang="zh-CN" sz="3000" dirty="0" smtClean="0">
              <a:latin typeface="宋体" pitchFamily="2" charset="-122"/>
              <a:ea typeface="宋体" pitchFamily="2" charset="-122"/>
            </a:endParaRPr>
          </a:p>
          <a:p>
            <a:pPr>
              <a:buNone/>
            </a:pPr>
            <a:r>
              <a:rPr lang="en-US" altLang="zh-CN" sz="3000" dirty="0" smtClean="0">
                <a:latin typeface="宋体" pitchFamily="2" charset="-122"/>
                <a:ea typeface="宋体" pitchFamily="2" charset="-122"/>
              </a:rPr>
              <a:t>   </a:t>
            </a:r>
            <a:r>
              <a:rPr lang="zh-CN" altLang="en-US" sz="3000" dirty="0" smtClean="0">
                <a:latin typeface="宋体" pitchFamily="2" charset="-122"/>
                <a:ea typeface="宋体" pitchFamily="2" charset="-122"/>
              </a:rPr>
              <a:t>据媒体报道，一位本田零部件公司员工晒出了工资单，到手的工资仅为</a:t>
            </a:r>
            <a:r>
              <a:rPr lang="en-US" altLang="zh-CN" sz="3000" dirty="0" smtClean="0">
                <a:latin typeface="宋体" pitchFamily="2" charset="-122"/>
                <a:ea typeface="宋体" pitchFamily="2" charset="-122"/>
              </a:rPr>
              <a:t>1211</a:t>
            </a:r>
            <a:r>
              <a:rPr lang="zh-CN" altLang="en-US" sz="3000" dirty="0" smtClean="0">
                <a:latin typeface="宋体" pitchFamily="2" charset="-122"/>
                <a:ea typeface="宋体" pitchFamily="2" charset="-122"/>
              </a:rPr>
              <a:t>元。还有一位员工告诉记者，公司一个</a:t>
            </a:r>
            <a:r>
              <a:rPr lang="en-US" altLang="zh-CN" sz="3000" dirty="0" smtClean="0">
                <a:latin typeface="宋体" pitchFamily="2" charset="-122"/>
                <a:ea typeface="宋体" pitchFamily="2" charset="-122"/>
              </a:rPr>
              <a:t>20</a:t>
            </a:r>
            <a:r>
              <a:rPr lang="zh-CN" altLang="en-US" sz="3000" dirty="0" smtClean="0">
                <a:latin typeface="宋体" pitchFamily="2" charset="-122"/>
                <a:ea typeface="宋体" pitchFamily="2" charset="-122"/>
              </a:rPr>
              <a:t>多岁的外籍员工自称每月工资有</a:t>
            </a:r>
            <a:r>
              <a:rPr lang="en-US" altLang="zh-CN" sz="3000" dirty="0" smtClean="0">
                <a:latin typeface="宋体" pitchFamily="2" charset="-122"/>
                <a:ea typeface="宋体" pitchFamily="2" charset="-122"/>
              </a:rPr>
              <a:t>5</a:t>
            </a:r>
            <a:r>
              <a:rPr lang="zh-CN" altLang="en-US" sz="3000" dirty="0" smtClean="0">
                <a:latin typeface="宋体" pitchFamily="2" charset="-122"/>
                <a:ea typeface="宋体" pitchFamily="2" charset="-122"/>
              </a:rPr>
              <a:t>万元人民币，这还不包括令人艳羡的补贴和福利。</a:t>
            </a:r>
            <a:endParaRPr lang="zh-CN" altLang="en-US" sz="3000" dirty="0">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t>（五） 不同用工方式的比较</a:t>
            </a:r>
            <a:endParaRPr lang="zh-CN" altLang="en-US" dirty="0"/>
          </a:p>
        </p:txBody>
      </p:sp>
      <p:graphicFrame>
        <p:nvGraphicFramePr>
          <p:cNvPr id="4" name="内容占位符 3"/>
          <p:cNvGraphicFramePr>
            <a:graphicFrameLocks noGrp="1"/>
          </p:cNvGraphicFramePr>
          <p:nvPr>
            <p:ph idx="1"/>
          </p:nvPr>
        </p:nvGraphicFramePr>
        <p:xfrm>
          <a:off x="457200" y="1428736"/>
          <a:ext cx="8329641" cy="5029200"/>
        </p:xfrm>
        <a:graphic>
          <a:graphicData uri="http://schemas.openxmlformats.org/drawingml/2006/table">
            <a:tbl>
              <a:tblPr firstRow="1" bandRow="1">
                <a:tableStyleId>{93296810-A885-4BE3-A3E7-6D5BEEA58F35}</a:tableStyleId>
              </a:tblPr>
              <a:tblGrid>
                <a:gridCol w="971528"/>
                <a:gridCol w="4000528"/>
                <a:gridCol w="3357585"/>
              </a:tblGrid>
              <a:tr h="542916">
                <a:tc>
                  <a:txBody>
                    <a:bodyPr/>
                    <a:lstStyle/>
                    <a:p>
                      <a:r>
                        <a:rPr lang="zh-CN" altLang="en-US" sz="2600" dirty="0" smtClean="0"/>
                        <a:t>用工方式</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en-US" sz="2600" dirty="0" smtClean="0"/>
                        <a:t>优势</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en-US" sz="2600" dirty="0" smtClean="0"/>
                        <a:t>弊端</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2976">
                <a:tc>
                  <a:txBody>
                    <a:bodyPr/>
                    <a:lstStyle/>
                    <a:p>
                      <a:r>
                        <a:rPr lang="zh-CN" altLang="en-US" sz="2600" dirty="0" smtClean="0"/>
                        <a:t>非全日制用工</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2600" dirty="0" smtClean="0"/>
                        <a:t>1.</a:t>
                      </a:r>
                      <a:r>
                        <a:rPr lang="zh-CN" altLang="en-US" sz="2600" dirty="0" smtClean="0"/>
                        <a:t>不需要签订书面合同</a:t>
                      </a:r>
                      <a:endParaRPr lang="en-US" altLang="zh-CN" sz="2600" dirty="0" smtClean="0"/>
                    </a:p>
                    <a:p>
                      <a:r>
                        <a:rPr lang="en-US" altLang="zh-CN" sz="2600" dirty="0" smtClean="0"/>
                        <a:t>2.</a:t>
                      </a:r>
                      <a:r>
                        <a:rPr lang="zh-CN" altLang="en-US" sz="2600" dirty="0" smtClean="0"/>
                        <a:t>解除合同时无需支付经济补偿</a:t>
                      </a:r>
                      <a:endParaRPr lang="en-US" altLang="zh-CN" sz="2600" dirty="0" smtClean="0"/>
                    </a:p>
                    <a:p>
                      <a:r>
                        <a:rPr lang="en-US" altLang="zh-CN" sz="2600" dirty="0" smtClean="0"/>
                        <a:t>3.</a:t>
                      </a:r>
                      <a:r>
                        <a:rPr lang="zh-CN" altLang="en-US" sz="2600" dirty="0" smtClean="0"/>
                        <a:t>企业的法律责任较轻</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2600" dirty="0" smtClean="0"/>
                        <a:t>1.</a:t>
                      </a:r>
                      <a:r>
                        <a:rPr lang="zh-CN" altLang="en-US" sz="2600" dirty="0" smtClean="0"/>
                        <a:t>管理风险较大</a:t>
                      </a:r>
                      <a:endParaRPr lang="en-US" altLang="zh-CN" sz="2600" dirty="0" smtClean="0"/>
                    </a:p>
                    <a:p>
                      <a:r>
                        <a:rPr lang="en-US" altLang="zh-CN" sz="2600" dirty="0" smtClean="0"/>
                        <a:t>2.</a:t>
                      </a:r>
                      <a:r>
                        <a:rPr lang="zh-CN" altLang="en-US" sz="2600" dirty="0" smtClean="0"/>
                        <a:t>不能根据需要延长工作时间</a:t>
                      </a:r>
                      <a:endParaRPr lang="en-US" altLang="zh-CN" sz="2600" dirty="0" smtClean="0"/>
                    </a:p>
                    <a:p>
                      <a:r>
                        <a:rPr lang="en-US" altLang="zh-CN" sz="2600" dirty="0" smtClean="0"/>
                        <a:t>3.</a:t>
                      </a:r>
                      <a:r>
                        <a:rPr lang="zh-CN" altLang="en-US" sz="2600" dirty="0" smtClean="0"/>
                        <a:t>必须有严格的考勤制度和工作记录</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2976">
                <a:tc>
                  <a:txBody>
                    <a:bodyPr/>
                    <a:lstStyle/>
                    <a:p>
                      <a:r>
                        <a:rPr lang="zh-CN" altLang="en-US" sz="2600" dirty="0" smtClean="0"/>
                        <a:t>以完成一定任务的用工</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en-US" sz="2600" dirty="0" smtClean="0"/>
                        <a:t>不受续订次数的限制</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en-US" sz="2600" dirty="0" smtClean="0"/>
                        <a:t>属于短期用工，一般不得在同一岗位连续签订工作内容相同的、以完成一定任务为期限的劳动合同</a:t>
                      </a:r>
                      <a:endParaRPr lang="zh-CN" alt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t>（六）劳动合同订立的风险管理</a:t>
            </a:r>
            <a:endParaRPr lang="zh-CN" altLang="en-US" dirty="0"/>
          </a:p>
        </p:txBody>
      </p:sp>
      <p:sp>
        <p:nvSpPr>
          <p:cNvPr id="3" name="内容占位符 2"/>
          <p:cNvSpPr>
            <a:spLocks noGrp="1"/>
          </p:cNvSpPr>
          <p:nvPr>
            <p:ph idx="1"/>
          </p:nvPr>
        </p:nvSpPr>
        <p:spPr>
          <a:xfrm>
            <a:off x="214282" y="1600200"/>
            <a:ext cx="8472518" cy="4900634"/>
          </a:xfrm>
        </p:spPr>
        <p:txBody>
          <a:bodyPr>
            <a:normAutofit fontScale="92500" lnSpcReduction="10000"/>
          </a:bodyPr>
          <a:lstStyle/>
          <a:p>
            <a:r>
              <a:rPr lang="en-US" altLang="zh-CN" dirty="0" smtClean="0">
                <a:latin typeface="宋体" pitchFamily="2" charset="-122"/>
                <a:ea typeface="宋体" pitchFamily="2" charset="-122"/>
              </a:rPr>
              <a:t>1.</a:t>
            </a:r>
            <a:r>
              <a:rPr lang="zh-CN" altLang="en-US" dirty="0" smtClean="0">
                <a:latin typeface="宋体" pitchFamily="2" charset="-122"/>
                <a:ea typeface="宋体" pitchFamily="2" charset="-122"/>
              </a:rPr>
              <a:t>员工背景调查</a:t>
            </a:r>
            <a:endParaRPr lang="en-US" altLang="zh-CN" dirty="0" smtClean="0">
              <a:latin typeface="宋体" pitchFamily="2" charset="-122"/>
              <a:ea typeface="宋体" pitchFamily="2" charset="-122"/>
            </a:endParaRPr>
          </a:p>
          <a:p>
            <a:r>
              <a:rPr lang="zh-CN" altLang="en-US" sz="3000" dirty="0" smtClean="0">
                <a:latin typeface="宋体" pitchFamily="2" charset="-122"/>
                <a:ea typeface="宋体" pitchFamily="2" charset="-122"/>
              </a:rPr>
              <a:t>（</a:t>
            </a:r>
            <a:r>
              <a:rPr lang="en-US" altLang="zh-CN" sz="3000" dirty="0" smtClean="0">
                <a:latin typeface="宋体" pitchFamily="2" charset="-122"/>
                <a:ea typeface="宋体" pitchFamily="2" charset="-122"/>
              </a:rPr>
              <a:t>1</a:t>
            </a:r>
            <a:r>
              <a:rPr lang="zh-CN" altLang="en-US" sz="3000" dirty="0" smtClean="0">
                <a:latin typeface="宋体" pitchFamily="2" charset="-122"/>
                <a:ea typeface="宋体" pitchFamily="2" charset="-122"/>
              </a:rPr>
              <a:t>）调查内容：学历水平、工作经历、综合素质、与原用人单位劳动关系状况等</a:t>
            </a:r>
            <a:endParaRPr lang="en-US" altLang="zh-CN" sz="3000" dirty="0" smtClean="0">
              <a:latin typeface="宋体" pitchFamily="2" charset="-122"/>
              <a:ea typeface="宋体" pitchFamily="2" charset="-122"/>
            </a:endParaRPr>
          </a:p>
          <a:p>
            <a:r>
              <a:rPr lang="zh-CN" altLang="en-US" sz="3000" dirty="0" smtClean="0">
                <a:latin typeface="宋体" pitchFamily="2" charset="-122"/>
                <a:ea typeface="宋体" pitchFamily="2" charset="-122"/>
              </a:rPr>
              <a:t>（</a:t>
            </a:r>
            <a:r>
              <a:rPr lang="en-US" altLang="zh-CN" sz="3000" dirty="0" smtClean="0">
                <a:latin typeface="宋体" pitchFamily="2" charset="-122"/>
                <a:ea typeface="宋体" pitchFamily="2" charset="-122"/>
              </a:rPr>
              <a:t>2</a:t>
            </a:r>
            <a:r>
              <a:rPr lang="zh-CN" altLang="en-US" sz="3000" dirty="0" smtClean="0">
                <a:latin typeface="宋体" pitchFamily="2" charset="-122"/>
                <a:ea typeface="宋体" pitchFamily="2" charset="-122"/>
              </a:rPr>
              <a:t>）调查渠道：</a:t>
            </a:r>
            <a:endParaRPr lang="en-US" altLang="zh-CN" sz="3000" dirty="0" smtClean="0">
              <a:latin typeface="宋体" pitchFamily="2" charset="-122"/>
              <a:ea typeface="宋体" pitchFamily="2" charset="-122"/>
            </a:endParaRPr>
          </a:p>
          <a:p>
            <a:r>
              <a:rPr lang="en-US" altLang="zh-CN" sz="3000" dirty="0" smtClean="0">
                <a:latin typeface="宋体" pitchFamily="2" charset="-122"/>
                <a:ea typeface="宋体" pitchFamily="2" charset="-122"/>
              </a:rPr>
              <a:t>  ① </a:t>
            </a:r>
            <a:r>
              <a:rPr lang="zh-CN" altLang="en-US" sz="3000" dirty="0" smtClean="0">
                <a:latin typeface="宋体" pitchFamily="2" charset="-122"/>
                <a:ea typeface="宋体" pitchFamily="2" charset="-122"/>
              </a:rPr>
              <a:t>通过相关机构核实身份信息</a:t>
            </a:r>
            <a:endParaRPr lang="en-US" altLang="zh-CN" sz="3000" dirty="0" smtClean="0">
              <a:latin typeface="宋体" pitchFamily="2" charset="-122"/>
              <a:ea typeface="宋体" pitchFamily="2" charset="-122"/>
            </a:endParaRPr>
          </a:p>
          <a:p>
            <a:r>
              <a:rPr lang="en-US" altLang="zh-CN" sz="3000" dirty="0" smtClean="0">
                <a:latin typeface="宋体" pitchFamily="2" charset="-122"/>
                <a:ea typeface="宋体" pitchFamily="2" charset="-122"/>
              </a:rPr>
              <a:t>  ② </a:t>
            </a:r>
            <a:r>
              <a:rPr lang="zh-CN" altLang="en-US" sz="3000" dirty="0" smtClean="0">
                <a:latin typeface="宋体" pitchFamily="2" charset="-122"/>
                <a:ea typeface="宋体" pitchFamily="2" charset="-122"/>
              </a:rPr>
              <a:t>通过相关机构核实学历信息</a:t>
            </a:r>
            <a:endParaRPr lang="en-US" altLang="zh-CN" sz="3000" dirty="0" smtClean="0">
              <a:latin typeface="宋体" pitchFamily="2" charset="-122"/>
              <a:ea typeface="宋体" pitchFamily="2" charset="-122"/>
            </a:endParaRPr>
          </a:p>
          <a:p>
            <a:r>
              <a:rPr lang="en-US" altLang="zh-CN" sz="3000" dirty="0" smtClean="0">
                <a:latin typeface="宋体" pitchFamily="2" charset="-122"/>
                <a:ea typeface="宋体" pitchFamily="2" charset="-122"/>
              </a:rPr>
              <a:t>  ③ </a:t>
            </a:r>
            <a:r>
              <a:rPr lang="zh-CN" altLang="en-US" sz="3000" dirty="0" smtClean="0">
                <a:latin typeface="宋体" pitchFamily="2" charset="-122"/>
                <a:ea typeface="宋体" pitchFamily="2" charset="-122"/>
              </a:rPr>
              <a:t>通过求职者以前的单位了解核实求职者的劳动关系状况、工作表现和离职原因等</a:t>
            </a:r>
            <a:endParaRPr lang="en-US" altLang="zh-CN" sz="3000" dirty="0" smtClean="0">
              <a:latin typeface="宋体" pitchFamily="2" charset="-122"/>
              <a:ea typeface="宋体" pitchFamily="2" charset="-122"/>
            </a:endParaRPr>
          </a:p>
          <a:p>
            <a:r>
              <a:rPr lang="en-US" altLang="zh-CN" sz="3000" dirty="0" smtClean="0">
                <a:latin typeface="宋体" pitchFamily="2" charset="-122"/>
                <a:ea typeface="宋体" pitchFamily="2" charset="-122"/>
              </a:rPr>
              <a:t>  ④ </a:t>
            </a:r>
            <a:r>
              <a:rPr lang="zh-CN" altLang="en-US" sz="3000" dirty="0" smtClean="0">
                <a:latin typeface="宋体" pitchFamily="2" charset="-122"/>
                <a:ea typeface="宋体" pitchFamily="2" charset="-122"/>
              </a:rPr>
              <a:t>通过医院了解健康状况</a:t>
            </a:r>
            <a:endParaRPr lang="en-US" altLang="zh-CN" sz="3000" dirty="0" smtClean="0">
              <a:latin typeface="宋体" pitchFamily="2" charset="-122"/>
              <a:ea typeface="宋体" pitchFamily="2" charset="-122"/>
            </a:endParaRPr>
          </a:p>
          <a:p>
            <a:r>
              <a:rPr lang="en-US" altLang="zh-CN" sz="3000" dirty="0" smtClean="0">
                <a:latin typeface="宋体" pitchFamily="2" charset="-122"/>
                <a:ea typeface="宋体" pitchFamily="2" charset="-122"/>
              </a:rPr>
              <a:t>  ⑤ </a:t>
            </a:r>
            <a:r>
              <a:rPr lang="zh-CN" altLang="en-US" sz="3000" dirty="0" smtClean="0">
                <a:latin typeface="宋体" pitchFamily="2" charset="-122"/>
                <a:ea typeface="宋体" pitchFamily="2" charset="-122"/>
              </a:rPr>
              <a:t>对关键岗位人员，可委托专业机构完成</a:t>
            </a:r>
            <a:endParaRPr lang="zh-CN" altLang="en-US" sz="3000" dirty="0">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（七）关键岗位的界定方法</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定量评估</a:t>
            </a:r>
            <a:endParaRPr lang="en-US" altLang="zh-CN" dirty="0" smtClean="0"/>
          </a:p>
          <a:p>
            <a:r>
              <a:rPr lang="en-US" altLang="zh-CN" dirty="0" smtClean="0"/>
              <a:t>  </a:t>
            </a:r>
            <a:r>
              <a:rPr lang="zh-CN" altLang="en-US" sz="3000" dirty="0" smtClean="0"/>
              <a:t>（</a:t>
            </a:r>
            <a:r>
              <a:rPr lang="en-US" altLang="zh-CN" sz="3000" dirty="0" smtClean="0"/>
              <a:t>1</a:t>
            </a:r>
            <a:r>
              <a:rPr lang="zh-CN" altLang="en-US" sz="3000" dirty="0" smtClean="0"/>
              <a:t>）岗位参照法：用已有工资等级的岗位来对其他岗位进行评估</a:t>
            </a:r>
            <a:endParaRPr lang="en-US" altLang="zh-CN" sz="3000" dirty="0" smtClean="0"/>
          </a:p>
          <a:p>
            <a:r>
              <a:rPr lang="en-US" altLang="zh-CN" sz="3000" dirty="0" smtClean="0"/>
              <a:t>  </a:t>
            </a:r>
            <a:r>
              <a:rPr lang="zh-CN" altLang="en-US" sz="3000" dirty="0" smtClean="0"/>
              <a:t>（</a:t>
            </a:r>
            <a:r>
              <a:rPr lang="en-US" altLang="zh-CN" sz="3000" dirty="0" smtClean="0"/>
              <a:t>2</a:t>
            </a:r>
            <a:r>
              <a:rPr lang="zh-CN" altLang="en-US" sz="3000" dirty="0" smtClean="0"/>
              <a:t>）因素比较法：将岗位内容抽象成</a:t>
            </a:r>
            <a:r>
              <a:rPr lang="zh-CN" altLang="en-US" sz="3000" b="1" u="sng" dirty="0" smtClean="0">
                <a:solidFill>
                  <a:srgbClr val="FF0000"/>
                </a:solidFill>
              </a:rPr>
              <a:t>智力、体力、技能、责任、工作条件</a:t>
            </a:r>
            <a:r>
              <a:rPr lang="zh-CN" altLang="en-US" sz="3000" dirty="0" smtClean="0"/>
              <a:t>等因素，将这些因素分成不同等级。</a:t>
            </a:r>
            <a:endParaRPr lang="en-US" altLang="zh-CN" sz="3000" dirty="0" smtClean="0"/>
          </a:p>
          <a:p>
            <a:r>
              <a:rPr lang="en-US" altLang="zh-CN" sz="3000" dirty="0" smtClean="0"/>
              <a:t>  </a:t>
            </a:r>
            <a:r>
              <a:rPr lang="zh-CN" altLang="en-US" sz="3000" dirty="0" smtClean="0"/>
              <a:t>（</a:t>
            </a:r>
            <a:r>
              <a:rPr lang="en-US" altLang="zh-CN" sz="3000" dirty="0" smtClean="0"/>
              <a:t>3</a:t>
            </a:r>
            <a:r>
              <a:rPr lang="zh-CN" altLang="en-US" sz="3000" dirty="0" smtClean="0"/>
              <a:t>）评分法（因素计点）：最流行的方法，可避免主观性，但操作工作繁琐。</a:t>
            </a:r>
            <a:endParaRPr lang="zh-CN" altLang="en-US" sz="3000"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（七）关键岗位的界定方法</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定性评估</a:t>
            </a:r>
            <a:endParaRPr lang="en-US" altLang="zh-CN" dirty="0" smtClean="0"/>
          </a:p>
          <a:p>
            <a:r>
              <a:rPr lang="en-US" altLang="zh-CN" dirty="0" smtClean="0"/>
              <a:t>  </a:t>
            </a:r>
            <a:r>
              <a:rPr lang="zh-CN" altLang="en-US" sz="3000" dirty="0" smtClean="0"/>
              <a:t>（</a:t>
            </a:r>
            <a:r>
              <a:rPr lang="en-US" altLang="zh-CN" sz="3000" dirty="0" smtClean="0"/>
              <a:t>1</a:t>
            </a:r>
            <a:r>
              <a:rPr lang="zh-CN" altLang="en-US" sz="3000" dirty="0" smtClean="0"/>
              <a:t>）排列法：对各个岗位打分，计算平均得分，从而得出各个岗位的综合相对次序。</a:t>
            </a:r>
            <a:endParaRPr lang="en-US" altLang="zh-CN" sz="3000" dirty="0" smtClean="0"/>
          </a:p>
          <a:p>
            <a:r>
              <a:rPr lang="en-US" altLang="zh-CN" sz="3000" dirty="0" smtClean="0"/>
              <a:t>  </a:t>
            </a:r>
            <a:r>
              <a:rPr lang="zh-CN" altLang="en-US" sz="3000" dirty="0" smtClean="0"/>
              <a:t>（</a:t>
            </a:r>
            <a:r>
              <a:rPr lang="en-US" altLang="zh-CN" sz="3000" dirty="0" smtClean="0"/>
              <a:t>2</a:t>
            </a:r>
            <a:r>
              <a:rPr lang="zh-CN" altLang="en-US" sz="3000" dirty="0" smtClean="0"/>
              <a:t>）分类法：将企业所有的岗位划分为不同的类型，然后给每一类岗位 确定一个价值范围且对同一类岗位进行排列，从而确定每个岗位不同的岗位价值。</a:t>
            </a:r>
            <a:endParaRPr lang="en-US" altLang="zh-CN" sz="3000" dirty="0" smtClean="0"/>
          </a:p>
          <a:p>
            <a:r>
              <a:rPr lang="en-US" altLang="zh-CN" sz="3000" dirty="0" smtClean="0"/>
              <a:t>  </a:t>
            </a:r>
            <a:endParaRPr lang="zh-CN" altLang="en-US" sz="3000"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（八）用工法律风险控制方法</a:t>
            </a:r>
            <a:endParaRPr lang="zh-CN" altLang="en-US" dirty="0"/>
          </a:p>
        </p:txBody>
      </p:sp>
      <p:sp>
        <p:nvSpPr>
          <p:cNvPr id="3" name="内容占位符 2"/>
          <p:cNvSpPr>
            <a:spLocks noGrp="1"/>
          </p:cNvSpPr>
          <p:nvPr>
            <p:ph idx="1"/>
          </p:nvPr>
        </p:nvSpPr>
        <p:spPr>
          <a:xfrm>
            <a:off x="214282" y="1214446"/>
            <a:ext cx="8715436" cy="5500702"/>
          </a:xfrm>
        </p:spPr>
        <p:txBody>
          <a:bodyPr>
            <a:normAutofit lnSpcReduction="10000"/>
          </a:bodyPr>
          <a:lstStyle/>
          <a:p>
            <a:r>
              <a:rPr lang="en-US" altLang="zh-CN" dirty="0" smtClean="0"/>
              <a:t>1.</a:t>
            </a:r>
            <a:r>
              <a:rPr lang="zh-CN" altLang="en-US" dirty="0" smtClean="0"/>
              <a:t>以直接用工代替间接用工，并减少授权签订劳动合同的层次。</a:t>
            </a:r>
            <a:endParaRPr lang="en-US" altLang="zh-CN" dirty="0" smtClean="0"/>
          </a:p>
          <a:p>
            <a:r>
              <a:rPr lang="en-US" altLang="zh-CN" dirty="0" smtClean="0"/>
              <a:t>2.</a:t>
            </a:r>
            <a:r>
              <a:rPr lang="zh-CN" altLang="en-US" dirty="0" smtClean="0"/>
              <a:t>使用间接用工时，应选择有资质、信用好的派遣单位和承包人。</a:t>
            </a:r>
            <a:endParaRPr lang="en-US" altLang="zh-CN" dirty="0" smtClean="0"/>
          </a:p>
          <a:p>
            <a:r>
              <a:rPr lang="en-US" altLang="zh-CN" dirty="0" smtClean="0"/>
              <a:t>3.</a:t>
            </a:r>
            <a:r>
              <a:rPr lang="zh-CN" altLang="en-US" dirty="0" smtClean="0"/>
              <a:t>完善订立合同的规章制度，严格合同订立流程管理。</a:t>
            </a:r>
            <a:endParaRPr lang="en-US" altLang="zh-CN" dirty="0" smtClean="0"/>
          </a:p>
          <a:p>
            <a:r>
              <a:rPr lang="en-US" altLang="zh-CN" dirty="0" smtClean="0"/>
              <a:t> </a:t>
            </a:r>
            <a:r>
              <a:rPr lang="zh-CN" altLang="en-US" dirty="0" smtClean="0"/>
              <a:t>（</a:t>
            </a:r>
            <a:r>
              <a:rPr lang="en-US" altLang="zh-CN" dirty="0" smtClean="0"/>
              <a:t>1</a:t>
            </a:r>
            <a:r>
              <a:rPr lang="zh-CN" altLang="en-US" dirty="0" smtClean="0"/>
              <a:t>）严格注意签订合同的时间</a:t>
            </a:r>
            <a:endParaRPr lang="en-US" altLang="zh-CN" dirty="0" smtClean="0"/>
          </a:p>
          <a:p>
            <a:r>
              <a:rPr lang="en-US" altLang="zh-CN" dirty="0" smtClean="0"/>
              <a:t> </a:t>
            </a:r>
            <a:r>
              <a:rPr lang="zh-CN" altLang="en-US" dirty="0" smtClean="0"/>
              <a:t>（</a:t>
            </a:r>
            <a:r>
              <a:rPr lang="en-US" altLang="zh-CN" dirty="0" smtClean="0"/>
              <a:t>2</a:t>
            </a:r>
            <a:r>
              <a:rPr lang="zh-CN" altLang="en-US" dirty="0" smtClean="0"/>
              <a:t>）签订合同时，要求劳动者持有劳动关系解除或离职证明。因为单位除法定情形外招用尚未解除劳动关系的劳动者，给其他单位造成损失，应当承担连带赔偿责任。</a:t>
            </a:r>
            <a:endParaRPr lang="zh-CN" alt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（八）用工法律风险控制方法</a:t>
            </a:r>
            <a:endParaRPr lang="zh-CN" altLang="en-US" dirty="0"/>
          </a:p>
        </p:txBody>
      </p:sp>
      <p:sp>
        <p:nvSpPr>
          <p:cNvPr id="3" name="内容占位符 2"/>
          <p:cNvSpPr>
            <a:spLocks noGrp="1"/>
          </p:cNvSpPr>
          <p:nvPr>
            <p:ph idx="1"/>
          </p:nvPr>
        </p:nvSpPr>
        <p:spPr>
          <a:xfrm>
            <a:off x="214282" y="1285884"/>
            <a:ext cx="8715436" cy="5500702"/>
          </a:xfrm>
        </p:spPr>
        <p:txBody>
          <a:bodyPr>
            <a:normAutofit/>
          </a:bodyPr>
          <a:lstStyle/>
          <a:p>
            <a:r>
              <a:rPr lang="zh-CN" altLang="en-US" dirty="0" smtClean="0"/>
              <a:t>（</a:t>
            </a:r>
            <a:r>
              <a:rPr lang="en-US" altLang="zh-CN" dirty="0" smtClean="0"/>
              <a:t>3</a:t>
            </a:r>
            <a:r>
              <a:rPr lang="zh-CN" altLang="en-US" dirty="0" smtClean="0"/>
              <a:t>）严格合同订立过程的负责人员责任</a:t>
            </a:r>
            <a:endParaRPr lang="en-US" altLang="zh-CN" dirty="0" smtClean="0"/>
          </a:p>
          <a:p>
            <a:r>
              <a:rPr lang="en-US" altLang="zh-CN" dirty="0" smtClean="0"/>
              <a:t>4.</a:t>
            </a:r>
            <a:r>
              <a:rPr lang="zh-CN" altLang="en-US" dirty="0" smtClean="0"/>
              <a:t>根据岗位确定初次雇用的劳动合同期限，期限最好不要太短，一般以</a:t>
            </a:r>
            <a:r>
              <a:rPr lang="en-US" altLang="zh-CN" dirty="0" smtClean="0"/>
              <a:t>2-3</a:t>
            </a:r>
            <a:r>
              <a:rPr lang="zh-CN" altLang="en-US" dirty="0" smtClean="0"/>
              <a:t>年为宜。</a:t>
            </a:r>
            <a:endParaRPr lang="zh-CN" alt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第二</a:t>
            </a:r>
            <a:r>
              <a:rPr lang="zh-CN" altLang="en-US" dirty="0" smtClean="0"/>
              <a:t>章 劳动合同管理</a:t>
            </a:r>
            <a:endParaRPr lang="zh-CN" altLang="en-US" dirty="0"/>
          </a:p>
        </p:txBody>
      </p:sp>
      <p:sp>
        <p:nvSpPr>
          <p:cNvPr id="3" name="副标题 2"/>
          <p:cNvSpPr>
            <a:spLocks noGrp="1"/>
          </p:cNvSpPr>
          <p:nvPr>
            <p:ph type="subTitle" idx="1"/>
          </p:nvPr>
        </p:nvSpPr>
        <p:spPr/>
        <p:txBody>
          <a:bodyPr>
            <a:normAutofit/>
          </a:bodyPr>
          <a:lstStyle/>
          <a:p>
            <a:pPr algn="ctr"/>
            <a:r>
              <a:rPr lang="zh-CN" altLang="en-US" sz="3600" dirty="0" smtClean="0">
                <a:solidFill>
                  <a:schemeClr val="tx1"/>
                </a:solidFill>
              </a:rPr>
              <a:t>第二节 劳动合同的履行和变更</a:t>
            </a:r>
            <a:endParaRPr lang="zh-CN" altLang="en-US" sz="3600" dirty="0">
              <a:solidFill>
                <a:schemeClr val="tx1"/>
              </a:solidFill>
            </a:endParaRPr>
          </a:p>
        </p:txBody>
      </p:sp>
    </p:spTree>
    <p:extLst>
      <p:ext uri="{BB962C8B-B14F-4D97-AF65-F5344CB8AC3E}">
        <p14:creationId xmlns:p14="http://schemas.microsoft.com/office/powerpoint/2010/main" xmlns="" val="356751031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页脚占位符 3"/>
          <p:cNvSpPr txBox="1">
            <a:spLocks noGrp="1" noChangeArrowheads="1"/>
          </p:cNvSpPr>
          <p:nvPr/>
        </p:nvSpPr>
        <p:spPr bwMode="auto">
          <a:xfrm>
            <a:off x="7010400" y="6915150"/>
            <a:ext cx="213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r>
              <a:rPr lang="en-US" altLang="zh-CN"/>
              <a:t>   </a:t>
            </a:r>
          </a:p>
          <a:p>
            <a:pPr eaLnBrk="1" hangingPunct="1"/>
            <a:r>
              <a:rPr lang="en-US" altLang="zh-CN"/>
              <a:t>   </a:t>
            </a:r>
          </a:p>
        </p:txBody>
      </p:sp>
      <p:sp>
        <p:nvSpPr>
          <p:cNvPr id="7171" name="Rectangle 2"/>
          <p:cNvSpPr>
            <a:spLocks noGrp="1" noChangeArrowheads="1"/>
          </p:cNvSpPr>
          <p:nvPr>
            <p:ph type="title" idx="4294967295"/>
          </p:nvPr>
        </p:nvSpPr>
        <p:spPr>
          <a:xfrm>
            <a:off x="1371600" y="990600"/>
            <a:ext cx="6934200" cy="762000"/>
          </a:xfrm>
        </p:spPr>
        <p:txBody>
          <a:bodyPr/>
          <a:lstStyle/>
          <a:p>
            <a:pPr algn="l" eaLnBrk="1" hangingPunct="1"/>
            <a:r>
              <a:rPr lang="zh-CN" altLang="en-US" sz="2800" dirty="0" smtClean="0"/>
              <a:t>（一）相关规定</a:t>
            </a:r>
            <a:endParaRPr lang="en-US" sz="2800" dirty="0" smtClean="0"/>
          </a:p>
        </p:txBody>
      </p:sp>
      <p:sp>
        <p:nvSpPr>
          <p:cNvPr id="7172" name="Text Box 3"/>
          <p:cNvSpPr txBox="1">
            <a:spLocks noChangeArrowheads="1"/>
          </p:cNvSpPr>
          <p:nvPr/>
        </p:nvSpPr>
        <p:spPr bwMode="auto">
          <a:xfrm>
            <a:off x="1624013" y="1255713"/>
            <a:ext cx="1841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endParaRPr lang="zh-CN" altLang="en-US"/>
          </a:p>
        </p:txBody>
      </p:sp>
      <p:grpSp>
        <p:nvGrpSpPr>
          <p:cNvPr id="2" name="Group 14"/>
          <p:cNvGrpSpPr>
            <a:grpSpLocks/>
          </p:cNvGrpSpPr>
          <p:nvPr/>
        </p:nvGrpSpPr>
        <p:grpSpPr bwMode="auto">
          <a:xfrm>
            <a:off x="1981200" y="3200400"/>
            <a:ext cx="6096000" cy="457200"/>
            <a:chOff x="0" y="0"/>
            <a:chExt cx="2544" cy="144"/>
          </a:xfrm>
        </p:grpSpPr>
        <p:sp>
          <p:nvSpPr>
            <p:cNvPr id="7180" name="Line 14"/>
            <p:cNvSpPr>
              <a:spLocks noChangeShapeType="1"/>
            </p:cNvSpPr>
            <p:nvPr/>
          </p:nvSpPr>
          <p:spPr bwMode="auto">
            <a:xfrm>
              <a:off x="144" y="72"/>
              <a:ext cx="2400" cy="0"/>
            </a:xfrm>
            <a:prstGeom prst="line">
              <a:avLst/>
            </a:prstGeom>
            <a:noFill/>
            <a:ln w="12700" cap="rnd">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7181" name="Oval 15"/>
            <p:cNvSpPr>
              <a:spLocks noChangeArrowheads="1"/>
            </p:cNvSpPr>
            <p:nvPr/>
          </p:nvSpPr>
          <p:spPr bwMode="auto">
            <a:xfrm>
              <a:off x="0" y="0"/>
              <a:ext cx="144" cy="144"/>
            </a:xfrm>
            <a:prstGeom prst="ellipse">
              <a:avLst/>
            </a:prstGeom>
            <a:gradFill rotWithShape="1">
              <a:gsLst>
                <a:gs pos="0">
                  <a:srgbClr val="E96E29"/>
                </a:gs>
                <a:gs pos="100000">
                  <a:srgbClr val="9B491B"/>
                </a:gs>
              </a:gsLst>
              <a:path path="shape">
                <a:fillToRect l="50000" t="50000" r="50000" b="50000"/>
              </a:path>
            </a:gradFill>
            <a:ln w="19050">
              <a:solidFill>
                <a:schemeClr val="tx1"/>
              </a:solidFill>
              <a:round/>
              <a:headEnd/>
              <a:tailEnd/>
            </a:ln>
          </p:spPr>
          <p:txBody>
            <a:bodyPr wrap="none" anchor="ctr"/>
            <a:lstStyle/>
            <a:p>
              <a:endParaRPr lang="zh-CN" altLang="en-US"/>
            </a:p>
          </p:txBody>
        </p:sp>
      </p:grpSp>
      <p:grpSp>
        <p:nvGrpSpPr>
          <p:cNvPr id="3" name="Group 17"/>
          <p:cNvGrpSpPr>
            <a:grpSpLocks/>
          </p:cNvGrpSpPr>
          <p:nvPr/>
        </p:nvGrpSpPr>
        <p:grpSpPr bwMode="auto">
          <a:xfrm>
            <a:off x="1907704" y="4572000"/>
            <a:ext cx="5867400" cy="381000"/>
            <a:chOff x="0" y="0"/>
            <a:chExt cx="2544" cy="144"/>
          </a:xfrm>
        </p:grpSpPr>
        <p:sp>
          <p:nvSpPr>
            <p:cNvPr id="7178" name="Line 17"/>
            <p:cNvSpPr>
              <a:spLocks noChangeShapeType="1"/>
            </p:cNvSpPr>
            <p:nvPr/>
          </p:nvSpPr>
          <p:spPr bwMode="auto">
            <a:xfrm>
              <a:off x="144" y="72"/>
              <a:ext cx="2400" cy="0"/>
            </a:xfrm>
            <a:prstGeom prst="line">
              <a:avLst/>
            </a:prstGeom>
            <a:noFill/>
            <a:ln w="12700" cap="rnd">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7179" name="Oval 18"/>
            <p:cNvSpPr>
              <a:spLocks noChangeArrowheads="1"/>
            </p:cNvSpPr>
            <p:nvPr/>
          </p:nvSpPr>
          <p:spPr bwMode="auto">
            <a:xfrm>
              <a:off x="0" y="0"/>
              <a:ext cx="144" cy="144"/>
            </a:xfrm>
            <a:prstGeom prst="ellipse">
              <a:avLst/>
            </a:prstGeom>
            <a:gradFill rotWithShape="1">
              <a:gsLst>
                <a:gs pos="0">
                  <a:srgbClr val="DCDC48"/>
                </a:gs>
                <a:gs pos="100000">
                  <a:srgbClr val="939330"/>
                </a:gs>
              </a:gsLst>
              <a:path path="shape">
                <a:fillToRect l="50000" t="50000" r="50000" b="50000"/>
              </a:path>
            </a:gradFill>
            <a:ln w="19050">
              <a:solidFill>
                <a:schemeClr val="tx1"/>
              </a:solidFill>
              <a:round/>
              <a:headEnd/>
              <a:tailEnd/>
            </a:ln>
          </p:spPr>
          <p:txBody>
            <a:bodyPr wrap="none" anchor="ctr"/>
            <a:lstStyle/>
            <a:p>
              <a:endParaRPr lang="zh-CN" altLang="en-US"/>
            </a:p>
          </p:txBody>
        </p:sp>
      </p:grpSp>
      <p:sp>
        <p:nvSpPr>
          <p:cNvPr id="113684" name="Rectangle 19"/>
          <p:cNvSpPr>
            <a:spLocks noChangeArrowheads="1"/>
          </p:cNvSpPr>
          <p:nvPr/>
        </p:nvSpPr>
        <p:spPr bwMode="auto">
          <a:xfrm>
            <a:off x="2438400" y="2286000"/>
            <a:ext cx="6208713" cy="120015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eaLnBrk="0" hangingPunct="0">
              <a:defRPr/>
            </a:pPr>
            <a:r>
              <a:rPr lang="zh-CN" altLang="en-US" sz="2400" dirty="0" smtClean="0"/>
              <a:t>用人单位拖欠或者未足额支付劳动者报酬的，劳动者可以依法向当地</a:t>
            </a:r>
            <a:r>
              <a:rPr lang="zh-CN" altLang="en-US" sz="2400" u="dbl" dirty="0" smtClean="0">
                <a:solidFill>
                  <a:srgbClr val="FF0000"/>
                </a:solidFill>
              </a:rPr>
              <a:t>“人民法院”</a:t>
            </a:r>
            <a:r>
              <a:rPr lang="zh-CN" altLang="en-US" sz="2400" dirty="0" smtClean="0"/>
              <a:t>申请支付令，人民法院应当依法发出支付令。</a:t>
            </a:r>
            <a:endParaRPr lang="en-US" sz="2400" dirty="0"/>
          </a:p>
        </p:txBody>
      </p:sp>
      <p:sp>
        <p:nvSpPr>
          <p:cNvPr id="113685" name="Rectangle 20"/>
          <p:cNvSpPr>
            <a:spLocks noChangeArrowheads="1"/>
          </p:cNvSpPr>
          <p:nvPr/>
        </p:nvSpPr>
        <p:spPr bwMode="auto">
          <a:xfrm>
            <a:off x="2339752" y="4038897"/>
            <a:ext cx="5791200" cy="83026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eaLnBrk="0" hangingPunct="0">
              <a:defRPr/>
            </a:pPr>
            <a:r>
              <a:rPr lang="zh-CN" altLang="en-US" sz="2400" dirty="0"/>
              <a:t>劳动者拒绝用人单位管理人员违章指挥、强令冒险作业的，不视为违反劳动合同。</a:t>
            </a:r>
            <a:endParaRPr lang="en-US" sz="2400" dirty="0"/>
          </a:p>
        </p:txBody>
      </p:sp>
      <p:pic>
        <p:nvPicPr>
          <p:cNvPr id="7177" name="图片 13" descr="2.pn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53200" y="4953000"/>
            <a:ext cx="1609725"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862131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3684"/>
                                        </p:tgtEl>
                                        <p:attrNameLst>
                                          <p:attrName>style.visibility</p:attrName>
                                        </p:attrNameLst>
                                      </p:cBhvr>
                                      <p:to>
                                        <p:strVal val="visible"/>
                                      </p:to>
                                    </p:set>
                                    <p:anim calcmode="lin" valueType="num">
                                      <p:cBhvr additive="base">
                                        <p:cTn id="7" dur="500" fill="hold"/>
                                        <p:tgtEl>
                                          <p:spTgt spid="113684"/>
                                        </p:tgtEl>
                                        <p:attrNameLst>
                                          <p:attrName>ppt_x</p:attrName>
                                        </p:attrNameLst>
                                      </p:cBhvr>
                                      <p:tavLst>
                                        <p:tav tm="0">
                                          <p:val>
                                            <p:strVal val="#ppt_x"/>
                                          </p:val>
                                        </p:tav>
                                        <p:tav tm="100000">
                                          <p:val>
                                            <p:strVal val="#ppt_x"/>
                                          </p:val>
                                        </p:tav>
                                      </p:tavLst>
                                    </p:anim>
                                    <p:anim calcmode="lin" valueType="num">
                                      <p:cBhvr additive="base">
                                        <p:cTn id="8" dur="500" fill="hold"/>
                                        <p:tgtEl>
                                          <p:spTgt spid="11368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3685"/>
                                        </p:tgtEl>
                                        <p:attrNameLst>
                                          <p:attrName>style.visibility</p:attrName>
                                        </p:attrNameLst>
                                      </p:cBhvr>
                                      <p:to>
                                        <p:strVal val="visible"/>
                                      </p:to>
                                    </p:set>
                                    <p:anim calcmode="lin" valueType="num">
                                      <p:cBhvr additive="base">
                                        <p:cTn id="17" dur="500" fill="hold"/>
                                        <p:tgtEl>
                                          <p:spTgt spid="113685"/>
                                        </p:tgtEl>
                                        <p:attrNameLst>
                                          <p:attrName>ppt_x</p:attrName>
                                        </p:attrNameLst>
                                      </p:cBhvr>
                                      <p:tavLst>
                                        <p:tav tm="0">
                                          <p:val>
                                            <p:strVal val="#ppt_x"/>
                                          </p:val>
                                        </p:tav>
                                        <p:tav tm="100000">
                                          <p:val>
                                            <p:strVal val="#ppt_x"/>
                                          </p:val>
                                        </p:tav>
                                      </p:tavLst>
                                    </p:anim>
                                    <p:anim calcmode="lin" valueType="num">
                                      <p:cBhvr additive="base">
                                        <p:cTn id="18" dur="500" fill="hold"/>
                                        <p:tgtEl>
                                          <p:spTgt spid="113685"/>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84" grpId="0" animBg="1"/>
      <p:bldP spid="113685"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页脚占位符 3"/>
          <p:cNvSpPr txBox="1">
            <a:spLocks noGrp="1" noChangeArrowheads="1"/>
          </p:cNvSpPr>
          <p:nvPr/>
        </p:nvSpPr>
        <p:spPr bwMode="auto">
          <a:xfrm>
            <a:off x="7010400" y="6915150"/>
            <a:ext cx="213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r>
              <a:rPr lang="en-US" altLang="zh-CN"/>
              <a:t>   </a:t>
            </a:r>
          </a:p>
          <a:p>
            <a:pPr eaLnBrk="1" hangingPunct="1"/>
            <a:r>
              <a:rPr lang="en-US" altLang="zh-CN"/>
              <a:t>   </a:t>
            </a:r>
          </a:p>
        </p:txBody>
      </p:sp>
      <p:grpSp>
        <p:nvGrpSpPr>
          <p:cNvPr id="2" name="Group 14"/>
          <p:cNvGrpSpPr>
            <a:grpSpLocks/>
          </p:cNvGrpSpPr>
          <p:nvPr/>
        </p:nvGrpSpPr>
        <p:grpSpPr bwMode="auto">
          <a:xfrm>
            <a:off x="1547664" y="2895600"/>
            <a:ext cx="6553200" cy="457200"/>
            <a:chOff x="0" y="0"/>
            <a:chExt cx="2544" cy="144"/>
          </a:xfrm>
        </p:grpSpPr>
        <p:sp>
          <p:nvSpPr>
            <p:cNvPr id="8204" name="Line 14"/>
            <p:cNvSpPr>
              <a:spLocks noChangeShapeType="1"/>
            </p:cNvSpPr>
            <p:nvPr/>
          </p:nvSpPr>
          <p:spPr bwMode="auto">
            <a:xfrm>
              <a:off x="144" y="72"/>
              <a:ext cx="2400" cy="0"/>
            </a:xfrm>
            <a:prstGeom prst="line">
              <a:avLst/>
            </a:prstGeom>
            <a:noFill/>
            <a:ln w="12700" cap="rnd">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8205" name="Oval 15"/>
            <p:cNvSpPr>
              <a:spLocks noChangeArrowheads="1"/>
            </p:cNvSpPr>
            <p:nvPr/>
          </p:nvSpPr>
          <p:spPr bwMode="auto">
            <a:xfrm>
              <a:off x="0" y="0"/>
              <a:ext cx="144" cy="144"/>
            </a:xfrm>
            <a:prstGeom prst="ellipse">
              <a:avLst/>
            </a:prstGeom>
            <a:gradFill rotWithShape="1">
              <a:gsLst>
                <a:gs pos="0">
                  <a:srgbClr val="E96E29"/>
                </a:gs>
                <a:gs pos="100000">
                  <a:srgbClr val="9B491B"/>
                </a:gs>
              </a:gsLst>
              <a:path path="shape">
                <a:fillToRect l="50000" t="50000" r="50000" b="50000"/>
              </a:path>
            </a:gradFill>
            <a:ln w="19050">
              <a:solidFill>
                <a:schemeClr val="tx1"/>
              </a:solidFill>
              <a:round/>
              <a:headEnd/>
              <a:tailEnd/>
            </a:ln>
          </p:spPr>
          <p:txBody>
            <a:bodyPr wrap="none" anchor="ctr"/>
            <a:lstStyle/>
            <a:p>
              <a:endParaRPr lang="zh-CN" altLang="en-US"/>
            </a:p>
          </p:txBody>
        </p:sp>
      </p:grpSp>
      <p:grpSp>
        <p:nvGrpSpPr>
          <p:cNvPr id="3" name="Group 17"/>
          <p:cNvGrpSpPr>
            <a:grpSpLocks/>
          </p:cNvGrpSpPr>
          <p:nvPr/>
        </p:nvGrpSpPr>
        <p:grpSpPr bwMode="auto">
          <a:xfrm>
            <a:off x="1547664" y="4800600"/>
            <a:ext cx="6172200" cy="457200"/>
            <a:chOff x="0" y="0"/>
            <a:chExt cx="2544" cy="144"/>
          </a:xfrm>
        </p:grpSpPr>
        <p:sp>
          <p:nvSpPr>
            <p:cNvPr id="8202" name="Line 17"/>
            <p:cNvSpPr>
              <a:spLocks noChangeShapeType="1"/>
            </p:cNvSpPr>
            <p:nvPr/>
          </p:nvSpPr>
          <p:spPr bwMode="auto">
            <a:xfrm>
              <a:off x="144" y="72"/>
              <a:ext cx="2400" cy="0"/>
            </a:xfrm>
            <a:prstGeom prst="line">
              <a:avLst/>
            </a:prstGeom>
            <a:noFill/>
            <a:ln w="12700" cap="rnd">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8203" name="Oval 18"/>
            <p:cNvSpPr>
              <a:spLocks noChangeArrowheads="1"/>
            </p:cNvSpPr>
            <p:nvPr/>
          </p:nvSpPr>
          <p:spPr bwMode="auto">
            <a:xfrm>
              <a:off x="0" y="0"/>
              <a:ext cx="144" cy="144"/>
            </a:xfrm>
            <a:prstGeom prst="ellipse">
              <a:avLst/>
            </a:prstGeom>
            <a:gradFill rotWithShape="1">
              <a:gsLst>
                <a:gs pos="0">
                  <a:srgbClr val="DCDC48"/>
                </a:gs>
                <a:gs pos="100000">
                  <a:srgbClr val="939330"/>
                </a:gs>
              </a:gsLst>
              <a:path path="shape">
                <a:fillToRect l="50000" t="50000" r="50000" b="50000"/>
              </a:path>
            </a:gradFill>
            <a:ln w="19050">
              <a:solidFill>
                <a:schemeClr val="tx1"/>
              </a:solidFill>
              <a:round/>
              <a:headEnd/>
              <a:tailEnd/>
            </a:ln>
          </p:spPr>
          <p:txBody>
            <a:bodyPr wrap="none" anchor="ctr"/>
            <a:lstStyle/>
            <a:p>
              <a:endParaRPr lang="zh-CN" altLang="en-US"/>
            </a:p>
          </p:txBody>
        </p:sp>
      </p:grpSp>
      <p:sp>
        <p:nvSpPr>
          <p:cNvPr id="113684" name="Rectangle 19"/>
          <p:cNvSpPr>
            <a:spLocks noChangeArrowheads="1"/>
          </p:cNvSpPr>
          <p:nvPr/>
        </p:nvSpPr>
        <p:spPr bwMode="auto">
          <a:xfrm>
            <a:off x="1979712" y="2286000"/>
            <a:ext cx="6361113" cy="83026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eaLnBrk="0" hangingPunct="0">
              <a:defRPr/>
            </a:pPr>
            <a:r>
              <a:rPr lang="zh-CN" altLang="en-US" sz="2400" dirty="0"/>
              <a:t>用人单位变更名称、法定代表人、主要负责人或者投资人等事项，不影响劳动合同的履行。</a:t>
            </a:r>
            <a:endParaRPr lang="en-US" sz="2400" dirty="0"/>
          </a:p>
        </p:txBody>
      </p:sp>
      <p:sp>
        <p:nvSpPr>
          <p:cNvPr id="113685" name="Rectangle 20"/>
          <p:cNvSpPr>
            <a:spLocks noChangeArrowheads="1"/>
          </p:cNvSpPr>
          <p:nvPr/>
        </p:nvSpPr>
        <p:spPr bwMode="auto">
          <a:xfrm>
            <a:off x="2051720" y="3810000"/>
            <a:ext cx="5867400" cy="120015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eaLnBrk="0" hangingPunct="0">
              <a:defRPr/>
            </a:pPr>
            <a:r>
              <a:rPr lang="zh-CN" altLang="en-US" sz="2400" dirty="0"/>
              <a:t>用人单位发生合并分立等情况，原劳动合同继续有效，劳动合同由承继其权利和义务的用人单位继续履行。</a:t>
            </a:r>
            <a:endParaRPr lang="en-US" sz="2400" dirty="0"/>
          </a:p>
        </p:txBody>
      </p:sp>
      <p:pic>
        <p:nvPicPr>
          <p:cNvPr id="8201" name="Picture 24" descr="01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934200" y="5029200"/>
            <a:ext cx="1524000" cy="1308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Rectangle 19"/>
          <p:cNvSpPr>
            <a:spLocks noChangeArrowheads="1"/>
          </p:cNvSpPr>
          <p:nvPr/>
        </p:nvSpPr>
        <p:spPr bwMode="auto">
          <a:xfrm>
            <a:off x="1959615" y="980728"/>
            <a:ext cx="6361113" cy="83099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eaLnBrk="0" hangingPunct="0">
              <a:defRPr/>
            </a:pPr>
            <a:r>
              <a:rPr lang="zh-CN" altLang="en-US" sz="2400" dirty="0" smtClean="0"/>
              <a:t>劳动者对危害生命安全和身体健康的劳动条件，有权提出批准、检举和控告。。</a:t>
            </a:r>
            <a:endParaRPr lang="en-US" sz="2400" dirty="0"/>
          </a:p>
        </p:txBody>
      </p:sp>
      <p:grpSp>
        <p:nvGrpSpPr>
          <p:cNvPr id="15" name="Group 14"/>
          <p:cNvGrpSpPr>
            <a:grpSpLocks/>
          </p:cNvGrpSpPr>
          <p:nvPr/>
        </p:nvGrpSpPr>
        <p:grpSpPr bwMode="auto">
          <a:xfrm>
            <a:off x="1525321" y="1582391"/>
            <a:ext cx="6553200" cy="457200"/>
            <a:chOff x="0" y="0"/>
            <a:chExt cx="2544" cy="144"/>
          </a:xfrm>
        </p:grpSpPr>
        <p:sp>
          <p:nvSpPr>
            <p:cNvPr id="16" name="Line 14"/>
            <p:cNvSpPr>
              <a:spLocks noChangeShapeType="1"/>
            </p:cNvSpPr>
            <p:nvPr/>
          </p:nvSpPr>
          <p:spPr bwMode="auto">
            <a:xfrm>
              <a:off x="144" y="72"/>
              <a:ext cx="2400" cy="0"/>
            </a:xfrm>
            <a:prstGeom prst="line">
              <a:avLst/>
            </a:prstGeom>
            <a:noFill/>
            <a:ln w="12700" cap="rnd">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17" name="Oval 15"/>
            <p:cNvSpPr>
              <a:spLocks noChangeArrowheads="1"/>
            </p:cNvSpPr>
            <p:nvPr/>
          </p:nvSpPr>
          <p:spPr bwMode="auto">
            <a:xfrm>
              <a:off x="0" y="0"/>
              <a:ext cx="144" cy="144"/>
            </a:xfrm>
            <a:prstGeom prst="ellipse">
              <a:avLst/>
            </a:prstGeom>
            <a:gradFill rotWithShape="1">
              <a:gsLst>
                <a:gs pos="0">
                  <a:srgbClr val="E96E29"/>
                </a:gs>
                <a:gs pos="100000">
                  <a:srgbClr val="9B491B"/>
                </a:gs>
              </a:gsLst>
              <a:path path="shape">
                <a:fillToRect l="50000" t="50000" r="50000" b="50000"/>
              </a:path>
            </a:gradFill>
            <a:ln w="19050">
              <a:solidFill>
                <a:schemeClr val="tx1"/>
              </a:solidFill>
              <a:round/>
              <a:headEnd/>
              <a:tailEnd/>
            </a:ln>
          </p:spPr>
          <p:txBody>
            <a:bodyPr wrap="none" anchor="ctr"/>
            <a:lstStyle/>
            <a:p>
              <a:endParaRPr lang="zh-CN" altLang="en-US"/>
            </a:p>
          </p:txBody>
        </p:sp>
      </p:grpSp>
    </p:spTree>
    <p:extLst>
      <p:ext uri="{BB962C8B-B14F-4D97-AF65-F5344CB8AC3E}">
        <p14:creationId xmlns:p14="http://schemas.microsoft.com/office/powerpoint/2010/main" xmlns="" val="31953857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3684"/>
                                        </p:tgtEl>
                                        <p:attrNameLst>
                                          <p:attrName>style.visibility</p:attrName>
                                        </p:attrNameLst>
                                      </p:cBhvr>
                                      <p:to>
                                        <p:strVal val="visible"/>
                                      </p:to>
                                    </p:set>
                                    <p:anim calcmode="lin" valueType="num">
                                      <p:cBhvr additive="base">
                                        <p:cTn id="7" dur="500" fill="hold"/>
                                        <p:tgtEl>
                                          <p:spTgt spid="113684"/>
                                        </p:tgtEl>
                                        <p:attrNameLst>
                                          <p:attrName>ppt_x</p:attrName>
                                        </p:attrNameLst>
                                      </p:cBhvr>
                                      <p:tavLst>
                                        <p:tav tm="0">
                                          <p:val>
                                            <p:strVal val="#ppt_x"/>
                                          </p:val>
                                        </p:tav>
                                        <p:tav tm="100000">
                                          <p:val>
                                            <p:strVal val="#ppt_x"/>
                                          </p:val>
                                        </p:tav>
                                      </p:tavLst>
                                    </p:anim>
                                    <p:anim calcmode="lin" valueType="num">
                                      <p:cBhvr additive="base">
                                        <p:cTn id="8" dur="500" fill="hold"/>
                                        <p:tgtEl>
                                          <p:spTgt spid="11368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3685"/>
                                        </p:tgtEl>
                                        <p:attrNameLst>
                                          <p:attrName>style.visibility</p:attrName>
                                        </p:attrNameLst>
                                      </p:cBhvr>
                                      <p:to>
                                        <p:strVal val="visible"/>
                                      </p:to>
                                    </p:set>
                                    <p:anim calcmode="lin" valueType="num">
                                      <p:cBhvr additive="base">
                                        <p:cTn id="17" dur="500" fill="hold"/>
                                        <p:tgtEl>
                                          <p:spTgt spid="113685"/>
                                        </p:tgtEl>
                                        <p:attrNameLst>
                                          <p:attrName>ppt_x</p:attrName>
                                        </p:attrNameLst>
                                      </p:cBhvr>
                                      <p:tavLst>
                                        <p:tav tm="0">
                                          <p:val>
                                            <p:strVal val="#ppt_x"/>
                                          </p:val>
                                        </p:tav>
                                        <p:tav tm="100000">
                                          <p:val>
                                            <p:strVal val="#ppt_x"/>
                                          </p:val>
                                        </p:tav>
                                      </p:tavLst>
                                    </p:anim>
                                    <p:anim calcmode="lin" valueType="num">
                                      <p:cBhvr additive="base">
                                        <p:cTn id="18" dur="500" fill="hold"/>
                                        <p:tgtEl>
                                          <p:spTgt spid="113685"/>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84" grpId="0" animBg="1"/>
      <p:bldP spid="113685" grpId="0" animBg="1"/>
      <p:bldP spid="14"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t>（二）履行过程的风险分析</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内容</a:t>
            </a:r>
            <a:endParaRPr lang="en-US" altLang="zh-CN" dirty="0" smtClean="0"/>
          </a:p>
          <a:p>
            <a:r>
              <a:rPr lang="en-US" altLang="zh-CN" dirty="0"/>
              <a:t> </a:t>
            </a:r>
            <a:r>
              <a:rPr lang="zh-CN" altLang="en-US" sz="3000" dirty="0" smtClean="0"/>
              <a:t>（</a:t>
            </a:r>
            <a:r>
              <a:rPr lang="en-US" altLang="zh-CN" sz="3000" dirty="0" smtClean="0"/>
              <a:t>1</a:t>
            </a:r>
            <a:r>
              <a:rPr lang="zh-CN" altLang="en-US" sz="3000" dirty="0" smtClean="0"/>
              <a:t>）工资拖欠风险</a:t>
            </a:r>
            <a:endParaRPr lang="en-US" altLang="zh-CN" sz="3000" dirty="0" smtClean="0"/>
          </a:p>
          <a:p>
            <a:r>
              <a:rPr lang="en-US" altLang="zh-CN" sz="3000" dirty="0"/>
              <a:t> </a:t>
            </a:r>
            <a:r>
              <a:rPr lang="zh-CN" altLang="en-US" sz="3000" dirty="0" smtClean="0"/>
              <a:t>（</a:t>
            </a:r>
            <a:r>
              <a:rPr lang="en-US" altLang="zh-CN" sz="3000" dirty="0" smtClean="0"/>
              <a:t>2</a:t>
            </a:r>
            <a:r>
              <a:rPr lang="zh-CN" altLang="en-US" sz="3000" dirty="0" smtClean="0"/>
              <a:t>）员工离职风险</a:t>
            </a:r>
            <a:endParaRPr lang="en-US" altLang="zh-CN" sz="3000" dirty="0" smtClean="0"/>
          </a:p>
          <a:p>
            <a:r>
              <a:rPr lang="en-US" altLang="zh-CN" sz="3000" dirty="0"/>
              <a:t> </a:t>
            </a:r>
            <a:r>
              <a:rPr lang="zh-CN" altLang="en-US" sz="3000" dirty="0" smtClean="0"/>
              <a:t>（</a:t>
            </a:r>
            <a:r>
              <a:rPr lang="en-US" altLang="zh-CN" sz="3000" dirty="0" smtClean="0"/>
              <a:t>3</a:t>
            </a:r>
            <a:r>
              <a:rPr lang="zh-CN" altLang="en-US" sz="3000" dirty="0" smtClean="0"/>
              <a:t>）加班和休假安排争议风险</a:t>
            </a:r>
            <a:endParaRPr lang="en-US" altLang="zh-CN" sz="3000" dirty="0" smtClean="0"/>
          </a:p>
          <a:p>
            <a:r>
              <a:rPr lang="en-US" altLang="zh-CN" sz="3000" dirty="0"/>
              <a:t> </a:t>
            </a:r>
            <a:r>
              <a:rPr lang="zh-CN" altLang="en-US" sz="3000" dirty="0" smtClean="0"/>
              <a:t>（</a:t>
            </a:r>
            <a:r>
              <a:rPr lang="en-US" altLang="zh-CN" sz="3000" dirty="0" smtClean="0"/>
              <a:t>4</a:t>
            </a:r>
            <a:r>
              <a:rPr lang="zh-CN" altLang="en-US" sz="3000" dirty="0" smtClean="0"/>
              <a:t>）关键岗位劳动合同履行方案调整风险</a:t>
            </a:r>
            <a:endParaRPr lang="en-US" altLang="zh-CN" sz="3000" dirty="0" smtClean="0"/>
          </a:p>
          <a:p>
            <a:r>
              <a:rPr lang="en-US" altLang="zh-CN" sz="3000" dirty="0"/>
              <a:t> </a:t>
            </a:r>
            <a:r>
              <a:rPr lang="zh-CN" altLang="en-US" sz="3000" dirty="0" smtClean="0"/>
              <a:t>（</a:t>
            </a:r>
            <a:r>
              <a:rPr lang="en-US" altLang="zh-CN" sz="3000" dirty="0" smtClean="0"/>
              <a:t>5</a:t>
            </a:r>
            <a:r>
              <a:rPr lang="zh-CN" altLang="en-US" sz="3000" dirty="0" smtClean="0"/>
              <a:t>）商业秘密泄密风险</a:t>
            </a:r>
            <a:endParaRPr lang="zh-CN" altLang="en-US" sz="3000" dirty="0"/>
          </a:p>
        </p:txBody>
      </p:sp>
    </p:spTree>
    <p:extLst>
      <p:ext uri="{BB962C8B-B14F-4D97-AF65-F5344CB8AC3E}">
        <p14:creationId xmlns:p14="http://schemas.microsoft.com/office/powerpoint/2010/main" xmlns="" val="3568788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zh-CN" altLang="en-US" dirty="0" smtClean="0"/>
              <a:t> 请结合案例，分析用人单位完善劳动标准中的薪酬标准应注意的问题。</a:t>
            </a:r>
            <a:endParaRPr lang="en-US" altLang="zh-CN"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各种风险的控制方法</a:t>
            </a:r>
            <a:endParaRPr lang="en-US" altLang="zh-CN" dirty="0" smtClean="0"/>
          </a:p>
          <a:p>
            <a:r>
              <a:rPr lang="zh-CN" altLang="en-US" sz="3000" dirty="0" smtClean="0"/>
              <a:t>（</a:t>
            </a:r>
            <a:r>
              <a:rPr lang="en-US" altLang="zh-CN" sz="3000" dirty="0" smtClean="0"/>
              <a:t>1</a:t>
            </a:r>
            <a:r>
              <a:rPr lang="zh-CN" altLang="en-US" sz="3000" dirty="0" smtClean="0"/>
              <a:t>）工资拖欠风险的控制方法</a:t>
            </a:r>
            <a:endParaRPr lang="en-US" altLang="zh-CN" sz="3000" dirty="0" smtClean="0"/>
          </a:p>
          <a:p>
            <a:pPr marL="514350" indent="-242888">
              <a:buFont typeface="+mj-ea"/>
              <a:buAutoNum type="circleNumDbPlain"/>
            </a:pPr>
            <a:r>
              <a:rPr lang="en-US" altLang="zh-CN" sz="3000" dirty="0"/>
              <a:t> </a:t>
            </a:r>
            <a:r>
              <a:rPr lang="en-US" altLang="zh-CN" sz="3000" dirty="0" smtClean="0"/>
              <a:t> </a:t>
            </a:r>
            <a:r>
              <a:rPr lang="zh-CN" altLang="en-US" sz="3000" dirty="0" smtClean="0"/>
              <a:t>实行工资垫付方法，建立欠薪保障基金</a:t>
            </a:r>
            <a:endParaRPr lang="en-US" altLang="zh-CN" sz="3000" dirty="0" smtClean="0"/>
          </a:p>
          <a:p>
            <a:pPr marL="514350" indent="-242888">
              <a:buFont typeface="+mj-ea"/>
              <a:buAutoNum type="circleNumDbPlain"/>
            </a:pPr>
            <a:r>
              <a:rPr lang="en-US" altLang="zh-CN" sz="3000" dirty="0"/>
              <a:t> </a:t>
            </a:r>
            <a:r>
              <a:rPr lang="zh-CN" altLang="en-US" sz="3000" dirty="0" smtClean="0"/>
              <a:t>加大工会组建力度，建立企业工资集体协商机制</a:t>
            </a:r>
            <a:endParaRPr lang="en-US" altLang="zh-CN" sz="3000" dirty="0" smtClean="0"/>
          </a:p>
          <a:p>
            <a:pPr marL="514350" indent="-242888">
              <a:buFont typeface="+mj-ea"/>
              <a:buAutoNum type="circleNumDbPlain"/>
            </a:pPr>
            <a:r>
              <a:rPr lang="en-US" altLang="zh-CN" sz="3000" dirty="0"/>
              <a:t> </a:t>
            </a:r>
            <a:r>
              <a:rPr lang="zh-CN" altLang="en-US" sz="3000" dirty="0" smtClean="0"/>
              <a:t>加强工会、政府、舆论对劳动法律贯彻落实的监督检查。</a:t>
            </a:r>
            <a:endParaRPr lang="zh-CN" altLang="en-US" sz="3000" dirty="0"/>
          </a:p>
        </p:txBody>
      </p:sp>
    </p:spTree>
    <p:extLst>
      <p:ext uri="{BB962C8B-B14F-4D97-AF65-F5344CB8AC3E}">
        <p14:creationId xmlns:p14="http://schemas.microsoft.com/office/powerpoint/2010/main" xmlns="" val="28576824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zh-CN" altLang="en-US" sz="3000" dirty="0" smtClean="0"/>
              <a:t>（</a:t>
            </a:r>
            <a:r>
              <a:rPr lang="en-US" altLang="zh-CN" sz="3000" dirty="0" smtClean="0"/>
              <a:t>2</a:t>
            </a:r>
            <a:r>
              <a:rPr lang="zh-CN" altLang="en-US" sz="3000" dirty="0" smtClean="0"/>
              <a:t>）员工离职风险的控制方法</a:t>
            </a:r>
            <a:endParaRPr lang="en-US" altLang="zh-CN" sz="3000" dirty="0"/>
          </a:p>
          <a:p>
            <a:pPr marL="514350" indent="-242888">
              <a:buFont typeface="+mj-ea"/>
              <a:buAutoNum type="circleNumDbPlain"/>
            </a:pPr>
            <a:r>
              <a:rPr lang="en-US" altLang="zh-CN" sz="3000" dirty="0" smtClean="0"/>
              <a:t> </a:t>
            </a:r>
            <a:r>
              <a:rPr lang="zh-CN" altLang="en-US" sz="3000" dirty="0" smtClean="0"/>
              <a:t>提高管理水平，建立有竞争力的薪酬激励体系，提高员工的工作满意度，增强员工的认同感和归属感</a:t>
            </a:r>
            <a:endParaRPr lang="en-US" altLang="zh-CN" sz="3000" dirty="0" smtClean="0"/>
          </a:p>
          <a:p>
            <a:pPr marL="514350" indent="-242888">
              <a:buFont typeface="+mj-ea"/>
              <a:buAutoNum type="circleNumDbPlain"/>
            </a:pPr>
            <a:r>
              <a:rPr lang="zh-CN" altLang="en-US" sz="3000" dirty="0" smtClean="0"/>
              <a:t>制定完善的学习培训计划，拓宽员工的晋升渠道，为员工描述可以预期的职业规划蓝图</a:t>
            </a:r>
            <a:endParaRPr lang="en-US" altLang="zh-CN" sz="3000" dirty="0" smtClean="0"/>
          </a:p>
          <a:p>
            <a:pPr marL="514350" indent="-242888">
              <a:buFont typeface="+mj-ea"/>
              <a:buAutoNum type="circleNumDbPlain"/>
            </a:pPr>
            <a:r>
              <a:rPr lang="en-US" altLang="zh-CN" sz="3000" dirty="0"/>
              <a:t> </a:t>
            </a:r>
            <a:r>
              <a:rPr lang="zh-CN" altLang="en-US" sz="3000" dirty="0" smtClean="0"/>
              <a:t>建立监督约束机制，</a:t>
            </a:r>
            <a:r>
              <a:rPr lang="en-US" altLang="zh-CN" sz="3000" dirty="0" smtClean="0"/>
              <a:t>  </a:t>
            </a:r>
            <a:r>
              <a:rPr lang="zh-CN" altLang="en-US" sz="3000" dirty="0" smtClean="0"/>
              <a:t>保留相关资料。</a:t>
            </a:r>
            <a:endParaRPr lang="zh-CN" altLang="en-US" sz="3000" dirty="0"/>
          </a:p>
        </p:txBody>
      </p:sp>
    </p:spTree>
    <p:extLst>
      <p:ext uri="{BB962C8B-B14F-4D97-AF65-F5344CB8AC3E}">
        <p14:creationId xmlns:p14="http://schemas.microsoft.com/office/powerpoint/2010/main" xmlns="" val="29665098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zh-CN" altLang="en-US" sz="3000" dirty="0" smtClean="0"/>
              <a:t>（</a:t>
            </a:r>
            <a:r>
              <a:rPr lang="en-US" altLang="zh-CN" sz="3000" dirty="0" smtClean="0"/>
              <a:t>3</a:t>
            </a:r>
            <a:r>
              <a:rPr lang="zh-CN" altLang="en-US" sz="3000" dirty="0" smtClean="0"/>
              <a:t>）关键岗位劳动合同履行方案调整风险</a:t>
            </a:r>
            <a:endParaRPr lang="en-US" altLang="zh-CN" sz="3000" dirty="0" smtClean="0"/>
          </a:p>
          <a:p>
            <a:pPr marL="514350" indent="-242888">
              <a:buFont typeface="+mj-ea"/>
              <a:buAutoNum type="circleNumDbPlain"/>
            </a:pPr>
            <a:r>
              <a:rPr lang="zh-CN" altLang="en-US" sz="3000" dirty="0" smtClean="0"/>
              <a:t>原则：具体性、长期性、动态性</a:t>
            </a:r>
            <a:endParaRPr lang="en-US" altLang="zh-CN" sz="3000" dirty="0" smtClean="0"/>
          </a:p>
          <a:p>
            <a:pPr marL="514350" indent="-242888">
              <a:buFont typeface="+mj-ea"/>
              <a:buAutoNum type="circleNumDbPlain"/>
            </a:pPr>
            <a:r>
              <a:rPr lang="en-US" altLang="zh-CN" sz="3000" dirty="0" smtClean="0"/>
              <a:t> </a:t>
            </a:r>
            <a:r>
              <a:rPr lang="zh-CN" altLang="en-US" sz="3000" dirty="0" smtClean="0"/>
              <a:t>原因：</a:t>
            </a:r>
            <a:endParaRPr lang="en-US" altLang="zh-CN" sz="3000" dirty="0" smtClean="0"/>
          </a:p>
          <a:p>
            <a:pPr marL="785812" indent="-514350">
              <a:buFont typeface="+mj-lt"/>
              <a:buAutoNum type="alphaUcPeriod"/>
            </a:pPr>
            <a:r>
              <a:rPr lang="en-US" altLang="zh-CN" sz="3000" dirty="0"/>
              <a:t> </a:t>
            </a:r>
            <a:r>
              <a:rPr lang="zh-CN" altLang="en-US" sz="3000" dirty="0" smtClean="0"/>
              <a:t>职工个人发展需要</a:t>
            </a:r>
            <a:endParaRPr lang="en-US" altLang="zh-CN" sz="3000" dirty="0" smtClean="0"/>
          </a:p>
          <a:p>
            <a:pPr marL="785812" indent="-514350">
              <a:buFont typeface="+mj-lt"/>
              <a:buAutoNum type="alphaUcPeriod"/>
            </a:pPr>
            <a:r>
              <a:rPr lang="zh-CN" altLang="en-US" sz="3000" dirty="0" smtClean="0"/>
              <a:t>企业经营状况变化</a:t>
            </a:r>
            <a:endParaRPr lang="en-US" altLang="zh-CN" sz="3000" dirty="0" smtClean="0"/>
          </a:p>
          <a:p>
            <a:pPr marL="785812" indent="-514350">
              <a:buFont typeface="+mj-lt"/>
              <a:buAutoNum type="alphaUcPeriod"/>
            </a:pPr>
            <a:r>
              <a:rPr lang="en-US" altLang="zh-CN" sz="3000" dirty="0"/>
              <a:t> </a:t>
            </a:r>
            <a:r>
              <a:rPr lang="zh-CN" altLang="en-US" sz="3000" dirty="0" smtClean="0"/>
              <a:t>关键岗位人力资源供给结构变化</a:t>
            </a:r>
            <a:endParaRPr lang="zh-CN" altLang="en-US" sz="3000" dirty="0"/>
          </a:p>
        </p:txBody>
      </p:sp>
    </p:spTree>
    <p:extLst>
      <p:ext uri="{BB962C8B-B14F-4D97-AF65-F5344CB8AC3E}">
        <p14:creationId xmlns:p14="http://schemas.microsoft.com/office/powerpoint/2010/main" xmlns="" val="6678397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zh-CN" altLang="en-US" sz="3000" dirty="0" smtClean="0"/>
              <a:t>（</a:t>
            </a:r>
            <a:r>
              <a:rPr lang="en-US" altLang="zh-CN" sz="3000" dirty="0" smtClean="0"/>
              <a:t>4</a:t>
            </a:r>
            <a:r>
              <a:rPr lang="zh-CN" altLang="en-US" sz="3000" dirty="0" smtClean="0"/>
              <a:t>）商业秘密泄露</a:t>
            </a:r>
            <a:endParaRPr lang="en-US" altLang="zh-CN" sz="3000" dirty="0" smtClean="0"/>
          </a:p>
          <a:p>
            <a:pPr marL="514350" indent="-155575">
              <a:buFont typeface="+mj-ea"/>
              <a:buAutoNum type="circleNumDbPlain"/>
            </a:pPr>
            <a:r>
              <a:rPr lang="zh-CN" altLang="en-US" sz="3000" dirty="0" smtClean="0"/>
              <a:t>  商业秘密特征：经济性、秘密性、合法性、措施性。</a:t>
            </a:r>
            <a:endParaRPr lang="en-US" altLang="zh-CN" sz="3000" dirty="0" smtClean="0"/>
          </a:p>
          <a:p>
            <a:pPr marL="514350" indent="-155575">
              <a:buFont typeface="+mj-ea"/>
              <a:buAutoNum type="circleNumDbPlain"/>
            </a:pPr>
            <a:r>
              <a:rPr lang="en-US" altLang="zh-CN" sz="3000" dirty="0"/>
              <a:t> </a:t>
            </a:r>
            <a:r>
              <a:rPr lang="zh-CN" altLang="en-US" sz="3000" dirty="0" smtClean="0"/>
              <a:t>泄露原因：</a:t>
            </a:r>
            <a:endParaRPr lang="en-US" altLang="zh-CN" sz="3000" dirty="0" smtClean="0"/>
          </a:p>
          <a:p>
            <a:pPr marL="785812" indent="-514350">
              <a:buFont typeface="+mj-lt"/>
              <a:buAutoNum type="alphaUcPeriod"/>
            </a:pPr>
            <a:r>
              <a:rPr lang="en-US" altLang="zh-CN" sz="3000" dirty="0"/>
              <a:t> </a:t>
            </a:r>
            <a:r>
              <a:rPr lang="zh-CN" altLang="en-US" sz="3000" dirty="0" smtClean="0"/>
              <a:t>劳动者追求高额经济利益</a:t>
            </a:r>
            <a:endParaRPr lang="en-US" altLang="zh-CN" sz="3000" dirty="0" smtClean="0"/>
          </a:p>
          <a:p>
            <a:pPr marL="785812" indent="-514350">
              <a:buFont typeface="+mj-lt"/>
              <a:buAutoNum type="alphaUcPeriod"/>
            </a:pPr>
            <a:r>
              <a:rPr lang="zh-CN" altLang="en-US" sz="3000" dirty="0" smtClean="0"/>
              <a:t>用人单位保密制度不完善</a:t>
            </a:r>
            <a:endParaRPr lang="en-US" altLang="zh-CN" sz="3000" dirty="0" smtClean="0"/>
          </a:p>
          <a:p>
            <a:pPr marL="785812" indent="-514350">
              <a:buFont typeface="+mj-lt"/>
              <a:buAutoNum type="alphaUcPeriod"/>
            </a:pPr>
            <a:r>
              <a:rPr lang="en-US" altLang="zh-CN" sz="3000" dirty="0" smtClean="0"/>
              <a:t> </a:t>
            </a:r>
            <a:r>
              <a:rPr lang="zh-CN" altLang="en-US" sz="3000" dirty="0" smtClean="0"/>
              <a:t>竞争对手高薪挖人</a:t>
            </a:r>
            <a:endParaRPr lang="zh-CN" altLang="en-US" sz="3000" dirty="0"/>
          </a:p>
        </p:txBody>
      </p:sp>
    </p:spTree>
    <p:extLst>
      <p:ext uri="{BB962C8B-B14F-4D97-AF65-F5344CB8AC3E}">
        <p14:creationId xmlns:p14="http://schemas.microsoft.com/office/powerpoint/2010/main" xmlns="" val="40641181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第二</a:t>
            </a:r>
            <a:r>
              <a:rPr lang="zh-CN" altLang="en-US" dirty="0" smtClean="0"/>
              <a:t>章 劳动合同管理</a:t>
            </a:r>
            <a:endParaRPr lang="zh-CN" altLang="en-US" dirty="0"/>
          </a:p>
        </p:txBody>
      </p:sp>
      <p:sp>
        <p:nvSpPr>
          <p:cNvPr id="3" name="副标题 2"/>
          <p:cNvSpPr>
            <a:spLocks noGrp="1"/>
          </p:cNvSpPr>
          <p:nvPr>
            <p:ph type="subTitle" idx="1"/>
          </p:nvPr>
        </p:nvSpPr>
        <p:spPr/>
        <p:txBody>
          <a:bodyPr>
            <a:normAutofit/>
          </a:bodyPr>
          <a:lstStyle/>
          <a:p>
            <a:pPr algn="ctr"/>
            <a:r>
              <a:rPr lang="zh-CN" altLang="en-US" sz="3600" dirty="0" smtClean="0">
                <a:solidFill>
                  <a:schemeClr val="tx1"/>
                </a:solidFill>
              </a:rPr>
              <a:t>第</a:t>
            </a:r>
            <a:r>
              <a:rPr lang="zh-CN" altLang="en-US" sz="3600" dirty="0">
                <a:solidFill>
                  <a:schemeClr val="tx1"/>
                </a:solidFill>
              </a:rPr>
              <a:t>三</a:t>
            </a:r>
            <a:r>
              <a:rPr lang="zh-CN" altLang="en-US" sz="3600" dirty="0" smtClean="0">
                <a:solidFill>
                  <a:schemeClr val="tx1"/>
                </a:solidFill>
              </a:rPr>
              <a:t>节 劳动合同的解除和终止</a:t>
            </a:r>
            <a:endParaRPr lang="zh-CN" altLang="en-US" sz="3600" dirty="0">
              <a:solidFill>
                <a:schemeClr val="tx1"/>
              </a:solidFill>
            </a:endParaRPr>
          </a:p>
        </p:txBody>
      </p:sp>
    </p:spTree>
    <p:extLst>
      <p:ext uri="{BB962C8B-B14F-4D97-AF65-F5344CB8AC3E}">
        <p14:creationId xmlns:p14="http://schemas.microsoft.com/office/powerpoint/2010/main" xmlns="" val="9449734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页脚占位符 3"/>
          <p:cNvSpPr txBox="1">
            <a:spLocks noGrp="1" noChangeArrowheads="1"/>
          </p:cNvSpPr>
          <p:nvPr/>
        </p:nvSpPr>
        <p:spPr bwMode="auto">
          <a:xfrm>
            <a:off x="7046913" y="6381750"/>
            <a:ext cx="213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r>
              <a:rPr lang="en-US" altLang="zh-CN"/>
              <a:t>   </a:t>
            </a:r>
          </a:p>
          <a:p>
            <a:pPr eaLnBrk="1" hangingPunct="1"/>
            <a:r>
              <a:rPr lang="en-US" altLang="zh-CN"/>
              <a:t>   </a:t>
            </a:r>
          </a:p>
        </p:txBody>
      </p:sp>
      <p:sp>
        <p:nvSpPr>
          <p:cNvPr id="49155" name="AutoShape 2"/>
          <p:cNvSpPr>
            <a:spLocks noChangeArrowheads="1"/>
          </p:cNvSpPr>
          <p:nvPr/>
        </p:nvSpPr>
        <p:spPr bwMode="auto">
          <a:xfrm>
            <a:off x="4643438" y="2871788"/>
            <a:ext cx="3352800" cy="2286000"/>
          </a:xfrm>
          <a:prstGeom prst="roundRect">
            <a:avLst>
              <a:gd name="adj" fmla="val 10347"/>
            </a:avLst>
          </a:prstGeom>
          <a:solidFill>
            <a:schemeClr val="accent1"/>
          </a:solidFill>
          <a:ln w="50800" cmpd="sng">
            <a:solidFill>
              <a:schemeClr val="tx1"/>
            </a:solidFill>
            <a:round/>
            <a:headEnd/>
            <a:tailEnd/>
          </a:ln>
          <a:effectLst>
            <a:outerShdw dist="107763" dir="2700000" algn="ctr" rotWithShape="0">
              <a:schemeClr val="bg1">
                <a:alpha val="50000"/>
              </a:schemeClr>
            </a:outerShdw>
          </a:effectLst>
        </p:spPr>
        <p:txBody>
          <a:bodyPr wrap="none" anchor="ctr"/>
          <a:lstStyle/>
          <a:p>
            <a:pPr>
              <a:defRPr/>
            </a:pPr>
            <a:endParaRPr lang="zh-CN" altLang="en-US"/>
          </a:p>
        </p:txBody>
      </p:sp>
      <p:sp>
        <p:nvSpPr>
          <p:cNvPr id="13316" name="Rectangle 3"/>
          <p:cNvSpPr>
            <a:spLocks noGrp="1" noChangeArrowheads="1"/>
          </p:cNvSpPr>
          <p:nvPr>
            <p:ph type="title" idx="4294967295"/>
          </p:nvPr>
        </p:nvSpPr>
        <p:spPr>
          <a:xfrm>
            <a:off x="1371600" y="1295400"/>
            <a:ext cx="7543800" cy="457200"/>
          </a:xfrm>
        </p:spPr>
        <p:txBody>
          <a:bodyPr>
            <a:normAutofit fontScale="90000"/>
          </a:bodyPr>
          <a:lstStyle/>
          <a:p>
            <a:pPr algn="l" eaLnBrk="1" hangingPunct="1"/>
            <a:r>
              <a:rPr lang="zh-CN" altLang="en-US" sz="3200" dirty="0" smtClean="0"/>
              <a:t>（一） 劳动合同解除的情形</a:t>
            </a:r>
            <a:endParaRPr lang="en-US" sz="3200" dirty="0" smtClean="0"/>
          </a:p>
        </p:txBody>
      </p:sp>
      <p:sp>
        <p:nvSpPr>
          <p:cNvPr id="49157" name="AutoShape 4"/>
          <p:cNvSpPr>
            <a:spLocks noChangeArrowheads="1"/>
          </p:cNvSpPr>
          <p:nvPr/>
        </p:nvSpPr>
        <p:spPr bwMode="auto">
          <a:xfrm>
            <a:off x="1116013" y="2871788"/>
            <a:ext cx="3352800" cy="2286000"/>
          </a:xfrm>
          <a:prstGeom prst="roundRect">
            <a:avLst>
              <a:gd name="adj" fmla="val 10347"/>
            </a:avLst>
          </a:prstGeom>
          <a:solidFill>
            <a:schemeClr val="accent2">
              <a:lumMod val="60000"/>
              <a:lumOff val="40000"/>
            </a:schemeClr>
          </a:solidFill>
          <a:ln w="50800" cmpd="sng">
            <a:solidFill>
              <a:schemeClr val="tx1"/>
            </a:solidFill>
            <a:round/>
            <a:headEnd/>
            <a:tailEnd/>
          </a:ln>
          <a:effectLst>
            <a:outerShdw dist="107763" dir="8100000" algn="ctr" rotWithShape="0">
              <a:schemeClr val="bg1">
                <a:alpha val="50000"/>
              </a:schemeClr>
            </a:outerShdw>
          </a:effectLst>
        </p:spPr>
        <p:txBody>
          <a:bodyPr wrap="none" anchor="ctr"/>
          <a:lstStyle/>
          <a:p>
            <a:pPr>
              <a:defRPr/>
            </a:pPr>
            <a:endParaRPr lang="zh-CN" altLang="en-US"/>
          </a:p>
        </p:txBody>
      </p:sp>
      <p:grpSp>
        <p:nvGrpSpPr>
          <p:cNvPr id="13318" name="Group 6"/>
          <p:cNvGrpSpPr>
            <a:grpSpLocks/>
          </p:cNvGrpSpPr>
          <p:nvPr/>
        </p:nvGrpSpPr>
        <p:grpSpPr bwMode="auto">
          <a:xfrm>
            <a:off x="3706813" y="2033588"/>
            <a:ext cx="790575" cy="1976437"/>
            <a:chOff x="0" y="0"/>
            <a:chExt cx="498" cy="1245"/>
          </a:xfrm>
        </p:grpSpPr>
        <p:sp>
          <p:nvSpPr>
            <p:cNvPr id="13324" name="Freeform 6"/>
            <p:cNvSpPr>
              <a:spLocks noChangeArrowheads="1"/>
            </p:cNvSpPr>
            <p:nvPr/>
          </p:nvSpPr>
          <p:spPr bwMode="auto">
            <a:xfrm>
              <a:off x="121" y="0"/>
              <a:ext cx="233" cy="254"/>
            </a:xfrm>
            <a:custGeom>
              <a:avLst/>
              <a:gdLst>
                <a:gd name="T0" fmla="*/ 88 w 267"/>
                <a:gd name="T1" fmla="*/ 0 h 292"/>
                <a:gd name="T2" fmla="*/ 106 w 267"/>
                <a:gd name="T3" fmla="*/ 3 h 292"/>
                <a:gd name="T4" fmla="*/ 123 w 267"/>
                <a:gd name="T5" fmla="*/ 8 h 292"/>
                <a:gd name="T6" fmla="*/ 139 w 267"/>
                <a:gd name="T7" fmla="*/ 17 h 292"/>
                <a:gd name="T8" fmla="*/ 152 w 267"/>
                <a:gd name="T9" fmla="*/ 28 h 292"/>
                <a:gd name="T10" fmla="*/ 163 w 267"/>
                <a:gd name="T11" fmla="*/ 43 h 292"/>
                <a:gd name="T12" fmla="*/ 170 w 267"/>
                <a:gd name="T13" fmla="*/ 58 h 292"/>
                <a:gd name="T14" fmla="*/ 176 w 267"/>
                <a:gd name="T15" fmla="*/ 77 h 292"/>
                <a:gd name="T16" fmla="*/ 177 w 267"/>
                <a:gd name="T17" fmla="*/ 96 h 292"/>
                <a:gd name="T18" fmla="*/ 176 w 267"/>
                <a:gd name="T19" fmla="*/ 115 h 292"/>
                <a:gd name="T20" fmla="*/ 170 w 267"/>
                <a:gd name="T21" fmla="*/ 134 h 292"/>
                <a:gd name="T22" fmla="*/ 163 w 267"/>
                <a:gd name="T23" fmla="*/ 149 h 292"/>
                <a:gd name="T24" fmla="*/ 152 w 267"/>
                <a:gd name="T25" fmla="*/ 164 h 292"/>
                <a:gd name="T26" fmla="*/ 139 w 267"/>
                <a:gd name="T27" fmla="*/ 176 h 292"/>
                <a:gd name="T28" fmla="*/ 123 w 267"/>
                <a:gd name="T29" fmla="*/ 184 h 292"/>
                <a:gd name="T30" fmla="*/ 106 w 267"/>
                <a:gd name="T31" fmla="*/ 190 h 292"/>
                <a:gd name="T32" fmla="*/ 88 w 267"/>
                <a:gd name="T33" fmla="*/ 192 h 292"/>
                <a:gd name="T34" fmla="*/ 69 w 267"/>
                <a:gd name="T35" fmla="*/ 190 h 292"/>
                <a:gd name="T36" fmla="*/ 50 w 267"/>
                <a:gd name="T37" fmla="*/ 183 h 292"/>
                <a:gd name="T38" fmla="*/ 34 w 267"/>
                <a:gd name="T39" fmla="*/ 171 h 292"/>
                <a:gd name="T40" fmla="*/ 19 w 267"/>
                <a:gd name="T41" fmla="*/ 156 h 292"/>
                <a:gd name="T42" fmla="*/ 9 w 267"/>
                <a:gd name="T43" fmla="*/ 138 h 292"/>
                <a:gd name="T44" fmla="*/ 3 w 267"/>
                <a:gd name="T45" fmla="*/ 117 h 292"/>
                <a:gd name="T46" fmla="*/ 0 w 267"/>
                <a:gd name="T47" fmla="*/ 96 h 292"/>
                <a:gd name="T48" fmla="*/ 3 w 267"/>
                <a:gd name="T49" fmla="*/ 74 h 292"/>
                <a:gd name="T50" fmla="*/ 9 w 267"/>
                <a:gd name="T51" fmla="*/ 53 h 292"/>
                <a:gd name="T52" fmla="*/ 19 w 267"/>
                <a:gd name="T53" fmla="*/ 36 h 292"/>
                <a:gd name="T54" fmla="*/ 34 w 267"/>
                <a:gd name="T55" fmla="*/ 21 h 292"/>
                <a:gd name="T56" fmla="*/ 50 w 267"/>
                <a:gd name="T57" fmla="*/ 9 h 292"/>
                <a:gd name="T58" fmla="*/ 69 w 267"/>
                <a:gd name="T59" fmla="*/ 3 h 292"/>
                <a:gd name="T60" fmla="*/ 88 w 267"/>
                <a:gd name="T61" fmla="*/ 0 h 29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67"/>
                <a:gd name="T94" fmla="*/ 0 h 292"/>
                <a:gd name="T95" fmla="*/ 267 w 267"/>
                <a:gd name="T96" fmla="*/ 292 h 29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67" h="292">
                  <a:moveTo>
                    <a:pt x="133" y="0"/>
                  </a:moveTo>
                  <a:lnTo>
                    <a:pt x="161" y="3"/>
                  </a:lnTo>
                  <a:lnTo>
                    <a:pt x="186" y="12"/>
                  </a:lnTo>
                  <a:lnTo>
                    <a:pt x="209" y="25"/>
                  </a:lnTo>
                  <a:lnTo>
                    <a:pt x="228" y="42"/>
                  </a:lnTo>
                  <a:lnTo>
                    <a:pt x="245" y="64"/>
                  </a:lnTo>
                  <a:lnTo>
                    <a:pt x="257" y="88"/>
                  </a:lnTo>
                  <a:lnTo>
                    <a:pt x="265" y="116"/>
                  </a:lnTo>
                  <a:lnTo>
                    <a:pt x="267" y="146"/>
                  </a:lnTo>
                  <a:lnTo>
                    <a:pt x="265" y="175"/>
                  </a:lnTo>
                  <a:lnTo>
                    <a:pt x="257" y="203"/>
                  </a:lnTo>
                  <a:lnTo>
                    <a:pt x="245" y="227"/>
                  </a:lnTo>
                  <a:lnTo>
                    <a:pt x="228" y="249"/>
                  </a:lnTo>
                  <a:lnTo>
                    <a:pt x="209" y="267"/>
                  </a:lnTo>
                  <a:lnTo>
                    <a:pt x="186" y="281"/>
                  </a:lnTo>
                  <a:lnTo>
                    <a:pt x="161" y="289"/>
                  </a:lnTo>
                  <a:lnTo>
                    <a:pt x="133" y="292"/>
                  </a:lnTo>
                  <a:lnTo>
                    <a:pt x="103" y="288"/>
                  </a:lnTo>
                  <a:lnTo>
                    <a:pt x="75" y="277"/>
                  </a:lnTo>
                  <a:lnTo>
                    <a:pt x="51" y="260"/>
                  </a:lnTo>
                  <a:lnTo>
                    <a:pt x="29" y="237"/>
                  </a:lnTo>
                  <a:lnTo>
                    <a:pt x="13" y="210"/>
                  </a:lnTo>
                  <a:lnTo>
                    <a:pt x="4" y="178"/>
                  </a:lnTo>
                  <a:lnTo>
                    <a:pt x="0" y="146"/>
                  </a:lnTo>
                  <a:lnTo>
                    <a:pt x="4" y="113"/>
                  </a:lnTo>
                  <a:lnTo>
                    <a:pt x="13" y="81"/>
                  </a:lnTo>
                  <a:lnTo>
                    <a:pt x="29" y="54"/>
                  </a:lnTo>
                  <a:lnTo>
                    <a:pt x="51" y="32"/>
                  </a:lnTo>
                  <a:lnTo>
                    <a:pt x="75" y="14"/>
                  </a:lnTo>
                  <a:lnTo>
                    <a:pt x="103" y="3"/>
                  </a:lnTo>
                  <a:lnTo>
                    <a:pt x="133" y="0"/>
                  </a:lnTo>
                  <a:close/>
                </a:path>
              </a:pathLst>
            </a:custGeom>
            <a:gradFill rotWithShape="1">
              <a:gsLst>
                <a:gs pos="0">
                  <a:schemeClr val="hlink"/>
                </a:gs>
                <a:gs pos="100000">
                  <a:srgbClr val="FFFFFF"/>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en-US"/>
            </a:p>
          </p:txBody>
        </p:sp>
        <p:sp>
          <p:nvSpPr>
            <p:cNvPr id="13325" name="Freeform 7"/>
            <p:cNvSpPr>
              <a:spLocks noChangeArrowheads="1"/>
            </p:cNvSpPr>
            <p:nvPr/>
          </p:nvSpPr>
          <p:spPr bwMode="auto">
            <a:xfrm>
              <a:off x="0" y="281"/>
              <a:ext cx="498" cy="964"/>
            </a:xfrm>
            <a:custGeom>
              <a:avLst/>
              <a:gdLst>
                <a:gd name="T0" fmla="*/ 48 w 573"/>
                <a:gd name="T1" fmla="*/ 3 h 1111"/>
                <a:gd name="T2" fmla="*/ 20 w 573"/>
                <a:gd name="T3" fmla="*/ 21 h 1111"/>
                <a:gd name="T4" fmla="*/ 3 w 573"/>
                <a:gd name="T5" fmla="*/ 49 h 1111"/>
                <a:gd name="T6" fmla="*/ 0 w 573"/>
                <a:gd name="T7" fmla="*/ 333 h 1111"/>
                <a:gd name="T8" fmla="*/ 1 w 573"/>
                <a:gd name="T9" fmla="*/ 338 h 1111"/>
                <a:gd name="T10" fmla="*/ 6 w 573"/>
                <a:gd name="T11" fmla="*/ 348 h 1111"/>
                <a:gd name="T12" fmla="*/ 17 w 573"/>
                <a:gd name="T13" fmla="*/ 359 h 1111"/>
                <a:gd name="T14" fmla="*/ 37 w 573"/>
                <a:gd name="T15" fmla="*/ 364 h 1111"/>
                <a:gd name="T16" fmla="*/ 55 w 573"/>
                <a:gd name="T17" fmla="*/ 360 h 1111"/>
                <a:gd name="T18" fmla="*/ 66 w 573"/>
                <a:gd name="T19" fmla="*/ 349 h 1111"/>
                <a:gd name="T20" fmla="*/ 70 w 573"/>
                <a:gd name="T21" fmla="*/ 338 h 1111"/>
                <a:gd name="T22" fmla="*/ 71 w 573"/>
                <a:gd name="T23" fmla="*/ 328 h 1111"/>
                <a:gd name="T24" fmla="*/ 71 w 573"/>
                <a:gd name="T25" fmla="*/ 108 h 1111"/>
                <a:gd name="T26" fmla="*/ 89 w 573"/>
                <a:gd name="T27" fmla="*/ 697 h 1111"/>
                <a:gd name="T28" fmla="*/ 90 w 573"/>
                <a:gd name="T29" fmla="*/ 701 h 1111"/>
                <a:gd name="T30" fmla="*/ 99 w 573"/>
                <a:gd name="T31" fmla="*/ 712 h 1111"/>
                <a:gd name="T32" fmla="*/ 114 w 573"/>
                <a:gd name="T33" fmla="*/ 722 h 1111"/>
                <a:gd name="T34" fmla="*/ 130 w 573"/>
                <a:gd name="T35" fmla="*/ 725 h 1111"/>
                <a:gd name="T36" fmla="*/ 149 w 573"/>
                <a:gd name="T37" fmla="*/ 725 h 1111"/>
                <a:gd name="T38" fmla="*/ 168 w 573"/>
                <a:gd name="T39" fmla="*/ 717 h 1111"/>
                <a:gd name="T40" fmla="*/ 178 w 573"/>
                <a:gd name="T41" fmla="*/ 705 h 1111"/>
                <a:gd name="T42" fmla="*/ 183 w 573"/>
                <a:gd name="T43" fmla="*/ 698 h 1111"/>
                <a:gd name="T44" fmla="*/ 183 w 573"/>
                <a:gd name="T45" fmla="*/ 326 h 1111"/>
                <a:gd name="T46" fmla="*/ 198 w 573"/>
                <a:gd name="T47" fmla="*/ 328 h 1111"/>
                <a:gd name="T48" fmla="*/ 198 w 573"/>
                <a:gd name="T49" fmla="*/ 349 h 1111"/>
                <a:gd name="T50" fmla="*/ 199 w 573"/>
                <a:gd name="T51" fmla="*/ 385 h 1111"/>
                <a:gd name="T52" fmla="*/ 199 w 573"/>
                <a:gd name="T53" fmla="*/ 434 h 1111"/>
                <a:gd name="T54" fmla="*/ 199 w 573"/>
                <a:gd name="T55" fmla="*/ 490 h 1111"/>
                <a:gd name="T56" fmla="*/ 199 w 573"/>
                <a:gd name="T57" fmla="*/ 548 h 1111"/>
                <a:gd name="T58" fmla="*/ 200 w 573"/>
                <a:gd name="T59" fmla="*/ 605 h 1111"/>
                <a:gd name="T60" fmla="*/ 200 w 573"/>
                <a:gd name="T61" fmla="*/ 656 h 1111"/>
                <a:gd name="T62" fmla="*/ 200 w 573"/>
                <a:gd name="T63" fmla="*/ 697 h 1111"/>
                <a:gd name="T64" fmla="*/ 201 w 573"/>
                <a:gd name="T65" fmla="*/ 701 h 1111"/>
                <a:gd name="T66" fmla="*/ 207 w 573"/>
                <a:gd name="T67" fmla="*/ 711 h 1111"/>
                <a:gd name="T68" fmla="*/ 220 w 573"/>
                <a:gd name="T69" fmla="*/ 720 h 1111"/>
                <a:gd name="T70" fmla="*/ 244 w 573"/>
                <a:gd name="T71" fmla="*/ 725 h 1111"/>
                <a:gd name="T72" fmla="*/ 269 w 573"/>
                <a:gd name="T73" fmla="*/ 720 h 1111"/>
                <a:gd name="T74" fmla="*/ 282 w 573"/>
                <a:gd name="T75" fmla="*/ 712 h 1111"/>
                <a:gd name="T76" fmla="*/ 287 w 573"/>
                <a:gd name="T77" fmla="*/ 701 h 1111"/>
                <a:gd name="T78" fmla="*/ 288 w 573"/>
                <a:gd name="T79" fmla="*/ 697 h 1111"/>
                <a:gd name="T80" fmla="*/ 306 w 573"/>
                <a:gd name="T81" fmla="*/ 108 h 1111"/>
                <a:gd name="T82" fmla="*/ 308 w 573"/>
                <a:gd name="T83" fmla="*/ 328 h 1111"/>
                <a:gd name="T84" fmla="*/ 309 w 573"/>
                <a:gd name="T85" fmla="*/ 338 h 1111"/>
                <a:gd name="T86" fmla="*/ 317 w 573"/>
                <a:gd name="T87" fmla="*/ 351 h 1111"/>
                <a:gd name="T88" fmla="*/ 332 w 573"/>
                <a:gd name="T89" fmla="*/ 360 h 1111"/>
                <a:gd name="T90" fmla="*/ 352 w 573"/>
                <a:gd name="T91" fmla="*/ 360 h 1111"/>
                <a:gd name="T92" fmla="*/ 366 w 573"/>
                <a:gd name="T93" fmla="*/ 351 h 1111"/>
                <a:gd name="T94" fmla="*/ 374 w 573"/>
                <a:gd name="T95" fmla="*/ 338 h 1111"/>
                <a:gd name="T96" fmla="*/ 376 w 573"/>
                <a:gd name="T97" fmla="*/ 332 h 1111"/>
                <a:gd name="T98" fmla="*/ 375 w 573"/>
                <a:gd name="T99" fmla="*/ 44 h 1111"/>
                <a:gd name="T100" fmla="*/ 359 w 573"/>
                <a:gd name="T101" fmla="*/ 18 h 1111"/>
                <a:gd name="T102" fmla="*/ 332 w 573"/>
                <a:gd name="T103" fmla="*/ 3 h 1111"/>
                <a:gd name="T104" fmla="*/ 62 w 573"/>
                <a:gd name="T105" fmla="*/ 0 h 111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73"/>
                <a:gd name="T160" fmla="*/ 0 h 1111"/>
                <a:gd name="T161" fmla="*/ 573 w 573"/>
                <a:gd name="T162" fmla="*/ 1111 h 111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73" h="1111">
                  <a:moveTo>
                    <a:pt x="94" y="0"/>
                  </a:moveTo>
                  <a:lnTo>
                    <a:pt x="72" y="5"/>
                  </a:lnTo>
                  <a:lnTo>
                    <a:pt x="50" y="16"/>
                  </a:lnTo>
                  <a:lnTo>
                    <a:pt x="30" y="32"/>
                  </a:lnTo>
                  <a:lnTo>
                    <a:pt x="15" y="53"/>
                  </a:lnTo>
                  <a:lnTo>
                    <a:pt x="4" y="75"/>
                  </a:lnTo>
                  <a:lnTo>
                    <a:pt x="0" y="99"/>
                  </a:lnTo>
                  <a:lnTo>
                    <a:pt x="0" y="509"/>
                  </a:lnTo>
                  <a:lnTo>
                    <a:pt x="0" y="511"/>
                  </a:lnTo>
                  <a:lnTo>
                    <a:pt x="1" y="516"/>
                  </a:lnTo>
                  <a:lnTo>
                    <a:pt x="4" y="525"/>
                  </a:lnTo>
                  <a:lnTo>
                    <a:pt x="9" y="533"/>
                  </a:lnTo>
                  <a:lnTo>
                    <a:pt x="16" y="543"/>
                  </a:lnTo>
                  <a:lnTo>
                    <a:pt x="26" y="550"/>
                  </a:lnTo>
                  <a:lnTo>
                    <a:pt x="39" y="556"/>
                  </a:lnTo>
                  <a:lnTo>
                    <a:pt x="56" y="557"/>
                  </a:lnTo>
                  <a:lnTo>
                    <a:pt x="72" y="556"/>
                  </a:lnTo>
                  <a:lnTo>
                    <a:pt x="84" y="551"/>
                  </a:lnTo>
                  <a:lnTo>
                    <a:pt x="92" y="543"/>
                  </a:lnTo>
                  <a:lnTo>
                    <a:pt x="100" y="534"/>
                  </a:lnTo>
                  <a:lnTo>
                    <a:pt x="103" y="525"/>
                  </a:lnTo>
                  <a:lnTo>
                    <a:pt x="106" y="516"/>
                  </a:lnTo>
                  <a:lnTo>
                    <a:pt x="107" y="508"/>
                  </a:lnTo>
                  <a:lnTo>
                    <a:pt x="108" y="503"/>
                  </a:lnTo>
                  <a:lnTo>
                    <a:pt x="108" y="500"/>
                  </a:lnTo>
                  <a:lnTo>
                    <a:pt x="108" y="166"/>
                  </a:lnTo>
                  <a:lnTo>
                    <a:pt x="134" y="167"/>
                  </a:lnTo>
                  <a:lnTo>
                    <a:pt x="135" y="1066"/>
                  </a:lnTo>
                  <a:lnTo>
                    <a:pt x="136" y="1068"/>
                  </a:lnTo>
                  <a:lnTo>
                    <a:pt x="138" y="1073"/>
                  </a:lnTo>
                  <a:lnTo>
                    <a:pt x="143" y="1080"/>
                  </a:lnTo>
                  <a:lnTo>
                    <a:pt x="151" y="1089"/>
                  </a:lnTo>
                  <a:lnTo>
                    <a:pt x="162" y="1097"/>
                  </a:lnTo>
                  <a:lnTo>
                    <a:pt x="174" y="1105"/>
                  </a:lnTo>
                  <a:lnTo>
                    <a:pt x="189" y="1110"/>
                  </a:lnTo>
                  <a:lnTo>
                    <a:pt x="199" y="1111"/>
                  </a:lnTo>
                  <a:lnTo>
                    <a:pt x="217" y="1111"/>
                  </a:lnTo>
                  <a:lnTo>
                    <a:pt x="227" y="1110"/>
                  </a:lnTo>
                  <a:lnTo>
                    <a:pt x="243" y="1105"/>
                  </a:lnTo>
                  <a:lnTo>
                    <a:pt x="255" y="1097"/>
                  </a:lnTo>
                  <a:lnTo>
                    <a:pt x="265" y="1089"/>
                  </a:lnTo>
                  <a:lnTo>
                    <a:pt x="272" y="1080"/>
                  </a:lnTo>
                  <a:lnTo>
                    <a:pt x="276" y="1073"/>
                  </a:lnTo>
                  <a:lnTo>
                    <a:pt x="278" y="1068"/>
                  </a:lnTo>
                  <a:lnTo>
                    <a:pt x="279" y="1066"/>
                  </a:lnTo>
                  <a:lnTo>
                    <a:pt x="279" y="499"/>
                  </a:lnTo>
                  <a:lnTo>
                    <a:pt x="302" y="499"/>
                  </a:lnTo>
                  <a:lnTo>
                    <a:pt x="302" y="503"/>
                  </a:lnTo>
                  <a:lnTo>
                    <a:pt x="302" y="515"/>
                  </a:lnTo>
                  <a:lnTo>
                    <a:pt x="302" y="534"/>
                  </a:lnTo>
                  <a:lnTo>
                    <a:pt x="302" y="560"/>
                  </a:lnTo>
                  <a:lnTo>
                    <a:pt x="304" y="590"/>
                  </a:lnTo>
                  <a:lnTo>
                    <a:pt x="304" y="626"/>
                  </a:lnTo>
                  <a:lnTo>
                    <a:pt x="304" y="664"/>
                  </a:lnTo>
                  <a:lnTo>
                    <a:pt x="304" y="706"/>
                  </a:lnTo>
                  <a:lnTo>
                    <a:pt x="304" y="750"/>
                  </a:lnTo>
                  <a:lnTo>
                    <a:pt x="304" y="793"/>
                  </a:lnTo>
                  <a:lnTo>
                    <a:pt x="304" y="838"/>
                  </a:lnTo>
                  <a:lnTo>
                    <a:pt x="305" y="882"/>
                  </a:lnTo>
                  <a:lnTo>
                    <a:pt x="305" y="926"/>
                  </a:lnTo>
                  <a:lnTo>
                    <a:pt x="305" y="966"/>
                  </a:lnTo>
                  <a:lnTo>
                    <a:pt x="305" y="1004"/>
                  </a:lnTo>
                  <a:lnTo>
                    <a:pt x="305" y="1037"/>
                  </a:lnTo>
                  <a:lnTo>
                    <a:pt x="305" y="1066"/>
                  </a:lnTo>
                  <a:lnTo>
                    <a:pt x="305" y="1067"/>
                  </a:lnTo>
                  <a:lnTo>
                    <a:pt x="306" y="1073"/>
                  </a:lnTo>
                  <a:lnTo>
                    <a:pt x="310" y="1079"/>
                  </a:lnTo>
                  <a:lnTo>
                    <a:pt x="315" y="1088"/>
                  </a:lnTo>
                  <a:lnTo>
                    <a:pt x="323" y="1096"/>
                  </a:lnTo>
                  <a:lnTo>
                    <a:pt x="335" y="1103"/>
                  </a:lnTo>
                  <a:lnTo>
                    <a:pt x="351" y="1108"/>
                  </a:lnTo>
                  <a:lnTo>
                    <a:pt x="372" y="1111"/>
                  </a:lnTo>
                  <a:lnTo>
                    <a:pt x="392" y="1108"/>
                  </a:lnTo>
                  <a:lnTo>
                    <a:pt x="408" y="1103"/>
                  </a:lnTo>
                  <a:lnTo>
                    <a:pt x="420" y="1096"/>
                  </a:lnTo>
                  <a:lnTo>
                    <a:pt x="429" y="1089"/>
                  </a:lnTo>
                  <a:lnTo>
                    <a:pt x="434" y="1080"/>
                  </a:lnTo>
                  <a:lnTo>
                    <a:pt x="437" y="1073"/>
                  </a:lnTo>
                  <a:lnTo>
                    <a:pt x="438" y="1068"/>
                  </a:lnTo>
                  <a:lnTo>
                    <a:pt x="438" y="1067"/>
                  </a:lnTo>
                  <a:lnTo>
                    <a:pt x="440" y="166"/>
                  </a:lnTo>
                  <a:lnTo>
                    <a:pt x="466" y="166"/>
                  </a:lnTo>
                  <a:lnTo>
                    <a:pt x="466" y="500"/>
                  </a:lnTo>
                  <a:lnTo>
                    <a:pt x="468" y="503"/>
                  </a:lnTo>
                  <a:lnTo>
                    <a:pt x="469" y="509"/>
                  </a:lnTo>
                  <a:lnTo>
                    <a:pt x="472" y="517"/>
                  </a:lnTo>
                  <a:lnTo>
                    <a:pt x="477" y="527"/>
                  </a:lnTo>
                  <a:lnTo>
                    <a:pt x="483" y="537"/>
                  </a:lnTo>
                  <a:lnTo>
                    <a:pt x="493" y="545"/>
                  </a:lnTo>
                  <a:lnTo>
                    <a:pt x="505" y="551"/>
                  </a:lnTo>
                  <a:lnTo>
                    <a:pt x="520" y="554"/>
                  </a:lnTo>
                  <a:lnTo>
                    <a:pt x="536" y="551"/>
                  </a:lnTo>
                  <a:lnTo>
                    <a:pt x="548" y="545"/>
                  </a:lnTo>
                  <a:lnTo>
                    <a:pt x="557" y="537"/>
                  </a:lnTo>
                  <a:lnTo>
                    <a:pt x="563" y="527"/>
                  </a:lnTo>
                  <a:lnTo>
                    <a:pt x="570" y="517"/>
                  </a:lnTo>
                  <a:lnTo>
                    <a:pt x="573" y="510"/>
                  </a:lnTo>
                  <a:lnTo>
                    <a:pt x="573" y="508"/>
                  </a:lnTo>
                  <a:lnTo>
                    <a:pt x="573" y="79"/>
                  </a:lnTo>
                  <a:lnTo>
                    <a:pt x="572" y="68"/>
                  </a:lnTo>
                  <a:lnTo>
                    <a:pt x="561" y="47"/>
                  </a:lnTo>
                  <a:lnTo>
                    <a:pt x="546" y="28"/>
                  </a:lnTo>
                  <a:lnTo>
                    <a:pt x="528" y="14"/>
                  </a:lnTo>
                  <a:lnTo>
                    <a:pt x="506" y="4"/>
                  </a:lnTo>
                  <a:lnTo>
                    <a:pt x="485" y="0"/>
                  </a:lnTo>
                  <a:lnTo>
                    <a:pt x="94" y="0"/>
                  </a:lnTo>
                  <a:close/>
                </a:path>
              </a:pathLst>
            </a:custGeom>
            <a:gradFill rotWithShape="1">
              <a:gsLst>
                <a:gs pos="0">
                  <a:schemeClr val="hlink"/>
                </a:gs>
                <a:gs pos="100000">
                  <a:srgbClr val="FFFFFF"/>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en-US"/>
            </a:p>
          </p:txBody>
        </p:sp>
      </p:grpSp>
      <p:sp>
        <p:nvSpPr>
          <p:cNvPr id="49161" name="Text Box 8"/>
          <p:cNvSpPr txBox="1">
            <a:spLocks noChangeArrowheads="1"/>
          </p:cNvSpPr>
          <p:nvPr/>
        </p:nvSpPr>
        <p:spPr bwMode="auto">
          <a:xfrm>
            <a:off x="1344613" y="3100388"/>
            <a:ext cx="24384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r>
              <a:rPr lang="zh-CN" altLang="en-US" sz="2800"/>
              <a:t>协商解除</a:t>
            </a:r>
            <a:endParaRPr lang="en-US" sz="2800"/>
          </a:p>
        </p:txBody>
      </p:sp>
      <p:sp>
        <p:nvSpPr>
          <p:cNvPr id="49162" name="Text Box 9"/>
          <p:cNvSpPr txBox="1">
            <a:spLocks noChangeArrowheads="1"/>
          </p:cNvSpPr>
          <p:nvPr/>
        </p:nvSpPr>
        <p:spPr bwMode="auto">
          <a:xfrm>
            <a:off x="5383213" y="3100388"/>
            <a:ext cx="25908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r>
              <a:rPr lang="zh-CN" altLang="en-US" sz="3200"/>
              <a:t>法定解除</a:t>
            </a:r>
            <a:endParaRPr lang="en-US" sz="3200"/>
          </a:p>
        </p:txBody>
      </p:sp>
      <p:grpSp>
        <p:nvGrpSpPr>
          <p:cNvPr id="13321" name="Group 11"/>
          <p:cNvGrpSpPr>
            <a:grpSpLocks/>
          </p:cNvGrpSpPr>
          <p:nvPr/>
        </p:nvGrpSpPr>
        <p:grpSpPr bwMode="auto">
          <a:xfrm>
            <a:off x="4621213" y="2033588"/>
            <a:ext cx="790575" cy="1976437"/>
            <a:chOff x="0" y="0"/>
            <a:chExt cx="498" cy="1245"/>
          </a:xfrm>
        </p:grpSpPr>
        <p:sp>
          <p:nvSpPr>
            <p:cNvPr id="13322" name="Freeform 11"/>
            <p:cNvSpPr>
              <a:spLocks noChangeArrowheads="1"/>
            </p:cNvSpPr>
            <p:nvPr/>
          </p:nvSpPr>
          <p:spPr bwMode="auto">
            <a:xfrm>
              <a:off x="121" y="0"/>
              <a:ext cx="233" cy="254"/>
            </a:xfrm>
            <a:custGeom>
              <a:avLst/>
              <a:gdLst>
                <a:gd name="T0" fmla="*/ 88 w 267"/>
                <a:gd name="T1" fmla="*/ 0 h 292"/>
                <a:gd name="T2" fmla="*/ 106 w 267"/>
                <a:gd name="T3" fmla="*/ 3 h 292"/>
                <a:gd name="T4" fmla="*/ 123 w 267"/>
                <a:gd name="T5" fmla="*/ 8 h 292"/>
                <a:gd name="T6" fmla="*/ 139 w 267"/>
                <a:gd name="T7" fmla="*/ 17 h 292"/>
                <a:gd name="T8" fmla="*/ 152 w 267"/>
                <a:gd name="T9" fmla="*/ 28 h 292"/>
                <a:gd name="T10" fmla="*/ 163 w 267"/>
                <a:gd name="T11" fmla="*/ 43 h 292"/>
                <a:gd name="T12" fmla="*/ 170 w 267"/>
                <a:gd name="T13" fmla="*/ 58 h 292"/>
                <a:gd name="T14" fmla="*/ 176 w 267"/>
                <a:gd name="T15" fmla="*/ 77 h 292"/>
                <a:gd name="T16" fmla="*/ 177 w 267"/>
                <a:gd name="T17" fmla="*/ 96 h 292"/>
                <a:gd name="T18" fmla="*/ 176 w 267"/>
                <a:gd name="T19" fmla="*/ 115 h 292"/>
                <a:gd name="T20" fmla="*/ 170 w 267"/>
                <a:gd name="T21" fmla="*/ 134 h 292"/>
                <a:gd name="T22" fmla="*/ 163 w 267"/>
                <a:gd name="T23" fmla="*/ 149 h 292"/>
                <a:gd name="T24" fmla="*/ 152 w 267"/>
                <a:gd name="T25" fmla="*/ 164 h 292"/>
                <a:gd name="T26" fmla="*/ 139 w 267"/>
                <a:gd name="T27" fmla="*/ 176 h 292"/>
                <a:gd name="T28" fmla="*/ 123 w 267"/>
                <a:gd name="T29" fmla="*/ 184 h 292"/>
                <a:gd name="T30" fmla="*/ 106 w 267"/>
                <a:gd name="T31" fmla="*/ 190 h 292"/>
                <a:gd name="T32" fmla="*/ 88 w 267"/>
                <a:gd name="T33" fmla="*/ 192 h 292"/>
                <a:gd name="T34" fmla="*/ 69 w 267"/>
                <a:gd name="T35" fmla="*/ 190 h 292"/>
                <a:gd name="T36" fmla="*/ 50 w 267"/>
                <a:gd name="T37" fmla="*/ 183 h 292"/>
                <a:gd name="T38" fmla="*/ 34 w 267"/>
                <a:gd name="T39" fmla="*/ 171 h 292"/>
                <a:gd name="T40" fmla="*/ 19 w 267"/>
                <a:gd name="T41" fmla="*/ 156 h 292"/>
                <a:gd name="T42" fmla="*/ 9 w 267"/>
                <a:gd name="T43" fmla="*/ 138 h 292"/>
                <a:gd name="T44" fmla="*/ 3 w 267"/>
                <a:gd name="T45" fmla="*/ 117 h 292"/>
                <a:gd name="T46" fmla="*/ 0 w 267"/>
                <a:gd name="T47" fmla="*/ 96 h 292"/>
                <a:gd name="T48" fmla="*/ 3 w 267"/>
                <a:gd name="T49" fmla="*/ 74 h 292"/>
                <a:gd name="T50" fmla="*/ 9 w 267"/>
                <a:gd name="T51" fmla="*/ 53 h 292"/>
                <a:gd name="T52" fmla="*/ 19 w 267"/>
                <a:gd name="T53" fmla="*/ 36 h 292"/>
                <a:gd name="T54" fmla="*/ 34 w 267"/>
                <a:gd name="T55" fmla="*/ 21 h 292"/>
                <a:gd name="T56" fmla="*/ 50 w 267"/>
                <a:gd name="T57" fmla="*/ 9 h 292"/>
                <a:gd name="T58" fmla="*/ 69 w 267"/>
                <a:gd name="T59" fmla="*/ 3 h 292"/>
                <a:gd name="T60" fmla="*/ 88 w 267"/>
                <a:gd name="T61" fmla="*/ 0 h 29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67"/>
                <a:gd name="T94" fmla="*/ 0 h 292"/>
                <a:gd name="T95" fmla="*/ 267 w 267"/>
                <a:gd name="T96" fmla="*/ 292 h 29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67" h="292">
                  <a:moveTo>
                    <a:pt x="133" y="0"/>
                  </a:moveTo>
                  <a:lnTo>
                    <a:pt x="161" y="3"/>
                  </a:lnTo>
                  <a:lnTo>
                    <a:pt x="186" y="12"/>
                  </a:lnTo>
                  <a:lnTo>
                    <a:pt x="209" y="25"/>
                  </a:lnTo>
                  <a:lnTo>
                    <a:pt x="228" y="42"/>
                  </a:lnTo>
                  <a:lnTo>
                    <a:pt x="245" y="64"/>
                  </a:lnTo>
                  <a:lnTo>
                    <a:pt x="257" y="88"/>
                  </a:lnTo>
                  <a:lnTo>
                    <a:pt x="265" y="116"/>
                  </a:lnTo>
                  <a:lnTo>
                    <a:pt x="267" y="146"/>
                  </a:lnTo>
                  <a:lnTo>
                    <a:pt x="265" y="175"/>
                  </a:lnTo>
                  <a:lnTo>
                    <a:pt x="257" y="203"/>
                  </a:lnTo>
                  <a:lnTo>
                    <a:pt x="245" y="227"/>
                  </a:lnTo>
                  <a:lnTo>
                    <a:pt x="228" y="249"/>
                  </a:lnTo>
                  <a:lnTo>
                    <a:pt x="209" y="267"/>
                  </a:lnTo>
                  <a:lnTo>
                    <a:pt x="186" y="281"/>
                  </a:lnTo>
                  <a:lnTo>
                    <a:pt x="161" y="289"/>
                  </a:lnTo>
                  <a:lnTo>
                    <a:pt x="133" y="292"/>
                  </a:lnTo>
                  <a:lnTo>
                    <a:pt x="103" y="288"/>
                  </a:lnTo>
                  <a:lnTo>
                    <a:pt x="75" y="277"/>
                  </a:lnTo>
                  <a:lnTo>
                    <a:pt x="51" y="260"/>
                  </a:lnTo>
                  <a:lnTo>
                    <a:pt x="29" y="237"/>
                  </a:lnTo>
                  <a:lnTo>
                    <a:pt x="13" y="210"/>
                  </a:lnTo>
                  <a:lnTo>
                    <a:pt x="4" y="178"/>
                  </a:lnTo>
                  <a:lnTo>
                    <a:pt x="0" y="146"/>
                  </a:lnTo>
                  <a:lnTo>
                    <a:pt x="4" y="113"/>
                  </a:lnTo>
                  <a:lnTo>
                    <a:pt x="13" y="81"/>
                  </a:lnTo>
                  <a:lnTo>
                    <a:pt x="29" y="54"/>
                  </a:lnTo>
                  <a:lnTo>
                    <a:pt x="51" y="32"/>
                  </a:lnTo>
                  <a:lnTo>
                    <a:pt x="75" y="14"/>
                  </a:lnTo>
                  <a:lnTo>
                    <a:pt x="103" y="3"/>
                  </a:lnTo>
                  <a:lnTo>
                    <a:pt x="133" y="0"/>
                  </a:lnTo>
                  <a:close/>
                </a:path>
              </a:pathLst>
            </a:custGeom>
            <a:gradFill rotWithShape="1">
              <a:gsLst>
                <a:gs pos="0">
                  <a:schemeClr val="accent1"/>
                </a:gs>
                <a:gs pos="100000">
                  <a:srgbClr val="FFFFFF"/>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en-US"/>
            </a:p>
          </p:txBody>
        </p:sp>
        <p:sp>
          <p:nvSpPr>
            <p:cNvPr id="13323" name="Freeform 12"/>
            <p:cNvSpPr>
              <a:spLocks noChangeArrowheads="1"/>
            </p:cNvSpPr>
            <p:nvPr/>
          </p:nvSpPr>
          <p:spPr bwMode="auto">
            <a:xfrm>
              <a:off x="0" y="281"/>
              <a:ext cx="498" cy="964"/>
            </a:xfrm>
            <a:custGeom>
              <a:avLst/>
              <a:gdLst>
                <a:gd name="T0" fmla="*/ 48 w 573"/>
                <a:gd name="T1" fmla="*/ 3 h 1111"/>
                <a:gd name="T2" fmla="*/ 20 w 573"/>
                <a:gd name="T3" fmla="*/ 21 h 1111"/>
                <a:gd name="T4" fmla="*/ 3 w 573"/>
                <a:gd name="T5" fmla="*/ 49 h 1111"/>
                <a:gd name="T6" fmla="*/ 0 w 573"/>
                <a:gd name="T7" fmla="*/ 333 h 1111"/>
                <a:gd name="T8" fmla="*/ 1 w 573"/>
                <a:gd name="T9" fmla="*/ 338 h 1111"/>
                <a:gd name="T10" fmla="*/ 6 w 573"/>
                <a:gd name="T11" fmla="*/ 348 h 1111"/>
                <a:gd name="T12" fmla="*/ 17 w 573"/>
                <a:gd name="T13" fmla="*/ 359 h 1111"/>
                <a:gd name="T14" fmla="*/ 37 w 573"/>
                <a:gd name="T15" fmla="*/ 364 h 1111"/>
                <a:gd name="T16" fmla="*/ 55 w 573"/>
                <a:gd name="T17" fmla="*/ 360 h 1111"/>
                <a:gd name="T18" fmla="*/ 66 w 573"/>
                <a:gd name="T19" fmla="*/ 349 h 1111"/>
                <a:gd name="T20" fmla="*/ 70 w 573"/>
                <a:gd name="T21" fmla="*/ 338 h 1111"/>
                <a:gd name="T22" fmla="*/ 71 w 573"/>
                <a:gd name="T23" fmla="*/ 328 h 1111"/>
                <a:gd name="T24" fmla="*/ 71 w 573"/>
                <a:gd name="T25" fmla="*/ 108 h 1111"/>
                <a:gd name="T26" fmla="*/ 89 w 573"/>
                <a:gd name="T27" fmla="*/ 697 h 1111"/>
                <a:gd name="T28" fmla="*/ 90 w 573"/>
                <a:gd name="T29" fmla="*/ 701 h 1111"/>
                <a:gd name="T30" fmla="*/ 99 w 573"/>
                <a:gd name="T31" fmla="*/ 712 h 1111"/>
                <a:gd name="T32" fmla="*/ 114 w 573"/>
                <a:gd name="T33" fmla="*/ 722 h 1111"/>
                <a:gd name="T34" fmla="*/ 130 w 573"/>
                <a:gd name="T35" fmla="*/ 725 h 1111"/>
                <a:gd name="T36" fmla="*/ 149 w 573"/>
                <a:gd name="T37" fmla="*/ 725 h 1111"/>
                <a:gd name="T38" fmla="*/ 168 w 573"/>
                <a:gd name="T39" fmla="*/ 717 h 1111"/>
                <a:gd name="T40" fmla="*/ 178 w 573"/>
                <a:gd name="T41" fmla="*/ 705 h 1111"/>
                <a:gd name="T42" fmla="*/ 183 w 573"/>
                <a:gd name="T43" fmla="*/ 698 h 1111"/>
                <a:gd name="T44" fmla="*/ 183 w 573"/>
                <a:gd name="T45" fmla="*/ 326 h 1111"/>
                <a:gd name="T46" fmla="*/ 198 w 573"/>
                <a:gd name="T47" fmla="*/ 328 h 1111"/>
                <a:gd name="T48" fmla="*/ 198 w 573"/>
                <a:gd name="T49" fmla="*/ 349 h 1111"/>
                <a:gd name="T50" fmla="*/ 199 w 573"/>
                <a:gd name="T51" fmla="*/ 385 h 1111"/>
                <a:gd name="T52" fmla="*/ 199 w 573"/>
                <a:gd name="T53" fmla="*/ 434 h 1111"/>
                <a:gd name="T54" fmla="*/ 199 w 573"/>
                <a:gd name="T55" fmla="*/ 490 h 1111"/>
                <a:gd name="T56" fmla="*/ 199 w 573"/>
                <a:gd name="T57" fmla="*/ 548 h 1111"/>
                <a:gd name="T58" fmla="*/ 200 w 573"/>
                <a:gd name="T59" fmla="*/ 605 h 1111"/>
                <a:gd name="T60" fmla="*/ 200 w 573"/>
                <a:gd name="T61" fmla="*/ 656 h 1111"/>
                <a:gd name="T62" fmla="*/ 200 w 573"/>
                <a:gd name="T63" fmla="*/ 697 h 1111"/>
                <a:gd name="T64" fmla="*/ 201 w 573"/>
                <a:gd name="T65" fmla="*/ 701 h 1111"/>
                <a:gd name="T66" fmla="*/ 207 w 573"/>
                <a:gd name="T67" fmla="*/ 711 h 1111"/>
                <a:gd name="T68" fmla="*/ 220 w 573"/>
                <a:gd name="T69" fmla="*/ 720 h 1111"/>
                <a:gd name="T70" fmla="*/ 244 w 573"/>
                <a:gd name="T71" fmla="*/ 725 h 1111"/>
                <a:gd name="T72" fmla="*/ 269 w 573"/>
                <a:gd name="T73" fmla="*/ 720 h 1111"/>
                <a:gd name="T74" fmla="*/ 282 w 573"/>
                <a:gd name="T75" fmla="*/ 712 h 1111"/>
                <a:gd name="T76" fmla="*/ 287 w 573"/>
                <a:gd name="T77" fmla="*/ 701 h 1111"/>
                <a:gd name="T78" fmla="*/ 288 w 573"/>
                <a:gd name="T79" fmla="*/ 697 h 1111"/>
                <a:gd name="T80" fmla="*/ 306 w 573"/>
                <a:gd name="T81" fmla="*/ 108 h 1111"/>
                <a:gd name="T82" fmla="*/ 308 w 573"/>
                <a:gd name="T83" fmla="*/ 328 h 1111"/>
                <a:gd name="T84" fmla="*/ 309 w 573"/>
                <a:gd name="T85" fmla="*/ 338 h 1111"/>
                <a:gd name="T86" fmla="*/ 317 w 573"/>
                <a:gd name="T87" fmla="*/ 351 h 1111"/>
                <a:gd name="T88" fmla="*/ 332 w 573"/>
                <a:gd name="T89" fmla="*/ 360 h 1111"/>
                <a:gd name="T90" fmla="*/ 352 w 573"/>
                <a:gd name="T91" fmla="*/ 360 h 1111"/>
                <a:gd name="T92" fmla="*/ 366 w 573"/>
                <a:gd name="T93" fmla="*/ 351 h 1111"/>
                <a:gd name="T94" fmla="*/ 374 w 573"/>
                <a:gd name="T95" fmla="*/ 338 h 1111"/>
                <a:gd name="T96" fmla="*/ 376 w 573"/>
                <a:gd name="T97" fmla="*/ 332 h 1111"/>
                <a:gd name="T98" fmla="*/ 375 w 573"/>
                <a:gd name="T99" fmla="*/ 44 h 1111"/>
                <a:gd name="T100" fmla="*/ 359 w 573"/>
                <a:gd name="T101" fmla="*/ 18 h 1111"/>
                <a:gd name="T102" fmla="*/ 332 w 573"/>
                <a:gd name="T103" fmla="*/ 3 h 1111"/>
                <a:gd name="T104" fmla="*/ 62 w 573"/>
                <a:gd name="T105" fmla="*/ 0 h 111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73"/>
                <a:gd name="T160" fmla="*/ 0 h 1111"/>
                <a:gd name="T161" fmla="*/ 573 w 573"/>
                <a:gd name="T162" fmla="*/ 1111 h 111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73" h="1111">
                  <a:moveTo>
                    <a:pt x="94" y="0"/>
                  </a:moveTo>
                  <a:lnTo>
                    <a:pt x="72" y="5"/>
                  </a:lnTo>
                  <a:lnTo>
                    <a:pt x="50" y="16"/>
                  </a:lnTo>
                  <a:lnTo>
                    <a:pt x="30" y="32"/>
                  </a:lnTo>
                  <a:lnTo>
                    <a:pt x="15" y="53"/>
                  </a:lnTo>
                  <a:lnTo>
                    <a:pt x="4" y="75"/>
                  </a:lnTo>
                  <a:lnTo>
                    <a:pt x="0" y="99"/>
                  </a:lnTo>
                  <a:lnTo>
                    <a:pt x="0" y="509"/>
                  </a:lnTo>
                  <a:lnTo>
                    <a:pt x="0" y="511"/>
                  </a:lnTo>
                  <a:lnTo>
                    <a:pt x="1" y="516"/>
                  </a:lnTo>
                  <a:lnTo>
                    <a:pt x="4" y="525"/>
                  </a:lnTo>
                  <a:lnTo>
                    <a:pt x="9" y="533"/>
                  </a:lnTo>
                  <a:lnTo>
                    <a:pt x="16" y="543"/>
                  </a:lnTo>
                  <a:lnTo>
                    <a:pt x="26" y="550"/>
                  </a:lnTo>
                  <a:lnTo>
                    <a:pt x="39" y="556"/>
                  </a:lnTo>
                  <a:lnTo>
                    <a:pt x="56" y="557"/>
                  </a:lnTo>
                  <a:lnTo>
                    <a:pt x="72" y="556"/>
                  </a:lnTo>
                  <a:lnTo>
                    <a:pt x="84" y="551"/>
                  </a:lnTo>
                  <a:lnTo>
                    <a:pt x="92" y="543"/>
                  </a:lnTo>
                  <a:lnTo>
                    <a:pt x="100" y="534"/>
                  </a:lnTo>
                  <a:lnTo>
                    <a:pt x="103" y="525"/>
                  </a:lnTo>
                  <a:lnTo>
                    <a:pt x="106" y="516"/>
                  </a:lnTo>
                  <a:lnTo>
                    <a:pt x="107" y="508"/>
                  </a:lnTo>
                  <a:lnTo>
                    <a:pt x="108" y="503"/>
                  </a:lnTo>
                  <a:lnTo>
                    <a:pt x="108" y="500"/>
                  </a:lnTo>
                  <a:lnTo>
                    <a:pt x="108" y="166"/>
                  </a:lnTo>
                  <a:lnTo>
                    <a:pt x="134" y="167"/>
                  </a:lnTo>
                  <a:lnTo>
                    <a:pt x="135" y="1066"/>
                  </a:lnTo>
                  <a:lnTo>
                    <a:pt x="136" y="1068"/>
                  </a:lnTo>
                  <a:lnTo>
                    <a:pt x="138" y="1073"/>
                  </a:lnTo>
                  <a:lnTo>
                    <a:pt x="143" y="1080"/>
                  </a:lnTo>
                  <a:lnTo>
                    <a:pt x="151" y="1089"/>
                  </a:lnTo>
                  <a:lnTo>
                    <a:pt x="162" y="1097"/>
                  </a:lnTo>
                  <a:lnTo>
                    <a:pt x="174" y="1105"/>
                  </a:lnTo>
                  <a:lnTo>
                    <a:pt x="189" y="1110"/>
                  </a:lnTo>
                  <a:lnTo>
                    <a:pt x="199" y="1111"/>
                  </a:lnTo>
                  <a:lnTo>
                    <a:pt x="217" y="1111"/>
                  </a:lnTo>
                  <a:lnTo>
                    <a:pt x="227" y="1110"/>
                  </a:lnTo>
                  <a:lnTo>
                    <a:pt x="243" y="1105"/>
                  </a:lnTo>
                  <a:lnTo>
                    <a:pt x="255" y="1097"/>
                  </a:lnTo>
                  <a:lnTo>
                    <a:pt x="265" y="1089"/>
                  </a:lnTo>
                  <a:lnTo>
                    <a:pt x="272" y="1080"/>
                  </a:lnTo>
                  <a:lnTo>
                    <a:pt x="276" y="1073"/>
                  </a:lnTo>
                  <a:lnTo>
                    <a:pt x="278" y="1068"/>
                  </a:lnTo>
                  <a:lnTo>
                    <a:pt x="279" y="1066"/>
                  </a:lnTo>
                  <a:lnTo>
                    <a:pt x="279" y="499"/>
                  </a:lnTo>
                  <a:lnTo>
                    <a:pt x="302" y="499"/>
                  </a:lnTo>
                  <a:lnTo>
                    <a:pt x="302" y="503"/>
                  </a:lnTo>
                  <a:lnTo>
                    <a:pt x="302" y="515"/>
                  </a:lnTo>
                  <a:lnTo>
                    <a:pt x="302" y="534"/>
                  </a:lnTo>
                  <a:lnTo>
                    <a:pt x="302" y="560"/>
                  </a:lnTo>
                  <a:lnTo>
                    <a:pt x="304" y="590"/>
                  </a:lnTo>
                  <a:lnTo>
                    <a:pt x="304" y="626"/>
                  </a:lnTo>
                  <a:lnTo>
                    <a:pt x="304" y="664"/>
                  </a:lnTo>
                  <a:lnTo>
                    <a:pt x="304" y="706"/>
                  </a:lnTo>
                  <a:lnTo>
                    <a:pt x="304" y="750"/>
                  </a:lnTo>
                  <a:lnTo>
                    <a:pt x="304" y="793"/>
                  </a:lnTo>
                  <a:lnTo>
                    <a:pt x="304" y="838"/>
                  </a:lnTo>
                  <a:lnTo>
                    <a:pt x="305" y="882"/>
                  </a:lnTo>
                  <a:lnTo>
                    <a:pt x="305" y="926"/>
                  </a:lnTo>
                  <a:lnTo>
                    <a:pt x="305" y="966"/>
                  </a:lnTo>
                  <a:lnTo>
                    <a:pt x="305" y="1004"/>
                  </a:lnTo>
                  <a:lnTo>
                    <a:pt x="305" y="1037"/>
                  </a:lnTo>
                  <a:lnTo>
                    <a:pt x="305" y="1066"/>
                  </a:lnTo>
                  <a:lnTo>
                    <a:pt x="305" y="1067"/>
                  </a:lnTo>
                  <a:lnTo>
                    <a:pt x="306" y="1073"/>
                  </a:lnTo>
                  <a:lnTo>
                    <a:pt x="310" y="1079"/>
                  </a:lnTo>
                  <a:lnTo>
                    <a:pt x="315" y="1088"/>
                  </a:lnTo>
                  <a:lnTo>
                    <a:pt x="323" y="1096"/>
                  </a:lnTo>
                  <a:lnTo>
                    <a:pt x="335" y="1103"/>
                  </a:lnTo>
                  <a:lnTo>
                    <a:pt x="351" y="1108"/>
                  </a:lnTo>
                  <a:lnTo>
                    <a:pt x="372" y="1111"/>
                  </a:lnTo>
                  <a:lnTo>
                    <a:pt x="392" y="1108"/>
                  </a:lnTo>
                  <a:lnTo>
                    <a:pt x="408" y="1103"/>
                  </a:lnTo>
                  <a:lnTo>
                    <a:pt x="420" y="1096"/>
                  </a:lnTo>
                  <a:lnTo>
                    <a:pt x="429" y="1089"/>
                  </a:lnTo>
                  <a:lnTo>
                    <a:pt x="434" y="1080"/>
                  </a:lnTo>
                  <a:lnTo>
                    <a:pt x="437" y="1073"/>
                  </a:lnTo>
                  <a:lnTo>
                    <a:pt x="438" y="1068"/>
                  </a:lnTo>
                  <a:lnTo>
                    <a:pt x="438" y="1067"/>
                  </a:lnTo>
                  <a:lnTo>
                    <a:pt x="440" y="166"/>
                  </a:lnTo>
                  <a:lnTo>
                    <a:pt x="466" y="166"/>
                  </a:lnTo>
                  <a:lnTo>
                    <a:pt x="466" y="500"/>
                  </a:lnTo>
                  <a:lnTo>
                    <a:pt x="468" y="503"/>
                  </a:lnTo>
                  <a:lnTo>
                    <a:pt x="469" y="509"/>
                  </a:lnTo>
                  <a:lnTo>
                    <a:pt x="472" y="517"/>
                  </a:lnTo>
                  <a:lnTo>
                    <a:pt x="477" y="527"/>
                  </a:lnTo>
                  <a:lnTo>
                    <a:pt x="483" y="537"/>
                  </a:lnTo>
                  <a:lnTo>
                    <a:pt x="493" y="545"/>
                  </a:lnTo>
                  <a:lnTo>
                    <a:pt x="505" y="551"/>
                  </a:lnTo>
                  <a:lnTo>
                    <a:pt x="520" y="554"/>
                  </a:lnTo>
                  <a:lnTo>
                    <a:pt x="536" y="551"/>
                  </a:lnTo>
                  <a:lnTo>
                    <a:pt x="548" y="545"/>
                  </a:lnTo>
                  <a:lnTo>
                    <a:pt x="557" y="537"/>
                  </a:lnTo>
                  <a:lnTo>
                    <a:pt x="563" y="527"/>
                  </a:lnTo>
                  <a:lnTo>
                    <a:pt x="570" y="517"/>
                  </a:lnTo>
                  <a:lnTo>
                    <a:pt x="573" y="510"/>
                  </a:lnTo>
                  <a:lnTo>
                    <a:pt x="573" y="508"/>
                  </a:lnTo>
                  <a:lnTo>
                    <a:pt x="573" y="79"/>
                  </a:lnTo>
                  <a:lnTo>
                    <a:pt x="572" y="68"/>
                  </a:lnTo>
                  <a:lnTo>
                    <a:pt x="561" y="47"/>
                  </a:lnTo>
                  <a:lnTo>
                    <a:pt x="546" y="28"/>
                  </a:lnTo>
                  <a:lnTo>
                    <a:pt x="528" y="14"/>
                  </a:lnTo>
                  <a:lnTo>
                    <a:pt x="506" y="4"/>
                  </a:lnTo>
                  <a:lnTo>
                    <a:pt x="485" y="0"/>
                  </a:lnTo>
                  <a:lnTo>
                    <a:pt x="94" y="0"/>
                  </a:lnTo>
                  <a:close/>
                </a:path>
              </a:pathLst>
            </a:custGeom>
            <a:gradFill rotWithShape="1">
              <a:gsLst>
                <a:gs pos="0">
                  <a:schemeClr val="accent1"/>
                </a:gs>
                <a:gs pos="100000">
                  <a:srgbClr val="FFFFFF"/>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en-US"/>
            </a:p>
          </p:txBody>
        </p:sp>
      </p:grpSp>
    </p:spTree>
    <p:extLst>
      <p:ext uri="{BB962C8B-B14F-4D97-AF65-F5344CB8AC3E}">
        <p14:creationId xmlns:p14="http://schemas.microsoft.com/office/powerpoint/2010/main" xmlns="" val="19031855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161"/>
                                        </p:tgtEl>
                                        <p:attrNameLst>
                                          <p:attrName>style.visibility</p:attrName>
                                        </p:attrNameLst>
                                      </p:cBhvr>
                                      <p:to>
                                        <p:strVal val="visible"/>
                                      </p:to>
                                    </p:set>
                                    <p:anim calcmode="lin" valueType="num">
                                      <p:cBhvr additive="base">
                                        <p:cTn id="7" dur="500" fill="hold"/>
                                        <p:tgtEl>
                                          <p:spTgt spid="49161"/>
                                        </p:tgtEl>
                                        <p:attrNameLst>
                                          <p:attrName>ppt_x</p:attrName>
                                        </p:attrNameLst>
                                      </p:cBhvr>
                                      <p:tavLst>
                                        <p:tav tm="0">
                                          <p:val>
                                            <p:strVal val="#ppt_x"/>
                                          </p:val>
                                        </p:tav>
                                        <p:tav tm="100000">
                                          <p:val>
                                            <p:strVal val="#ppt_x"/>
                                          </p:val>
                                        </p:tav>
                                      </p:tavLst>
                                    </p:anim>
                                    <p:anim calcmode="lin" valueType="num">
                                      <p:cBhvr additive="base">
                                        <p:cTn id="8" dur="500" fill="hold"/>
                                        <p:tgtEl>
                                          <p:spTgt spid="4916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9162"/>
                                        </p:tgtEl>
                                        <p:attrNameLst>
                                          <p:attrName>style.visibility</p:attrName>
                                        </p:attrNameLst>
                                      </p:cBhvr>
                                      <p:to>
                                        <p:strVal val="visible"/>
                                      </p:to>
                                    </p:set>
                                    <p:anim calcmode="lin" valueType="num">
                                      <p:cBhvr additive="base">
                                        <p:cTn id="13" dur="500" fill="hold"/>
                                        <p:tgtEl>
                                          <p:spTgt spid="49162"/>
                                        </p:tgtEl>
                                        <p:attrNameLst>
                                          <p:attrName>ppt_x</p:attrName>
                                        </p:attrNameLst>
                                      </p:cBhvr>
                                      <p:tavLst>
                                        <p:tav tm="0">
                                          <p:val>
                                            <p:strVal val="#ppt_x"/>
                                          </p:val>
                                        </p:tav>
                                        <p:tav tm="100000">
                                          <p:val>
                                            <p:strVal val="#ppt_x"/>
                                          </p:val>
                                        </p:tav>
                                      </p:tavLst>
                                    </p:anim>
                                    <p:anim calcmode="lin" valueType="num">
                                      <p:cBhvr additive="base">
                                        <p:cTn id="14" dur="500" fill="hold"/>
                                        <p:tgtEl>
                                          <p:spTgt spid="49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1" grpId="0"/>
      <p:bldP spid="49162"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endParaRPr lang="zh-CN" altLang="en-US" smtClean="0"/>
          </a:p>
        </p:txBody>
      </p:sp>
      <p:sp>
        <p:nvSpPr>
          <p:cNvPr id="14339" name="Rectangle 3"/>
          <p:cNvSpPr>
            <a:spLocks noGrp="1" noChangeArrowheads="1"/>
          </p:cNvSpPr>
          <p:nvPr>
            <p:ph idx="1"/>
          </p:nvPr>
        </p:nvSpPr>
        <p:spPr/>
        <p:txBody>
          <a:bodyPr/>
          <a:lstStyle/>
          <a:p>
            <a:pPr eaLnBrk="1" hangingPunct="1"/>
            <a:r>
              <a:rPr lang="zh-CN" altLang="en-US" sz="2800" smtClean="0">
                <a:solidFill>
                  <a:schemeClr val="hlink"/>
                </a:solidFill>
              </a:rPr>
              <a:t>第</a:t>
            </a:r>
            <a:r>
              <a:rPr lang="en-US" altLang="zh-CN" sz="2800" smtClean="0">
                <a:solidFill>
                  <a:schemeClr val="hlink"/>
                </a:solidFill>
              </a:rPr>
              <a:t>1</a:t>
            </a:r>
            <a:r>
              <a:rPr lang="zh-CN" altLang="en-US" sz="2800" smtClean="0">
                <a:solidFill>
                  <a:schemeClr val="hlink"/>
                </a:solidFill>
              </a:rPr>
              <a:t>：协商解除</a:t>
            </a:r>
          </a:p>
          <a:p>
            <a:pPr eaLnBrk="1" hangingPunct="1">
              <a:buFont typeface="Wingdings" pitchFamily="2" charset="2"/>
              <a:buChar char="u"/>
            </a:pPr>
            <a:r>
              <a:rPr lang="zh-CN" altLang="en-US" sz="2800" smtClean="0"/>
              <a:t>   </a:t>
            </a:r>
            <a:r>
              <a:rPr lang="en-US" altLang="zh-CN" sz="2800" smtClean="0">
                <a:solidFill>
                  <a:schemeClr val="folHlink"/>
                </a:solidFill>
              </a:rPr>
              <a:t>1</a:t>
            </a:r>
            <a:r>
              <a:rPr lang="zh-CN" altLang="en-US" sz="2800" smtClean="0">
                <a:solidFill>
                  <a:schemeClr val="folHlink"/>
                </a:solidFill>
              </a:rPr>
              <a:t>、由用人单位提出解除劳动合同，且与劳动者协商一致，</a:t>
            </a:r>
            <a:r>
              <a:rPr lang="zh-CN" altLang="en-US" sz="2800" b="1" smtClean="0">
                <a:solidFill>
                  <a:srgbClr val="FF0000"/>
                </a:solidFill>
              </a:rPr>
              <a:t>必须向劳动者支付经济补偿</a:t>
            </a:r>
            <a:endParaRPr lang="en-US" altLang="zh-CN" sz="2800" b="1" smtClean="0">
              <a:solidFill>
                <a:srgbClr val="FF0000"/>
              </a:solidFill>
            </a:endParaRPr>
          </a:p>
          <a:p>
            <a:pPr eaLnBrk="1" hangingPunct="1">
              <a:buFont typeface="Wingdings" pitchFamily="2" charset="2"/>
              <a:buChar char="u"/>
            </a:pPr>
            <a:r>
              <a:rPr lang="en-US" altLang="zh-CN" sz="2800" b="1" smtClean="0">
                <a:solidFill>
                  <a:srgbClr val="FF0000"/>
                </a:solidFill>
              </a:rPr>
              <a:t>   </a:t>
            </a:r>
            <a:r>
              <a:rPr lang="en-US" altLang="zh-CN" sz="2800" smtClean="0">
                <a:solidFill>
                  <a:schemeClr val="folHlink"/>
                </a:solidFill>
              </a:rPr>
              <a:t>2</a:t>
            </a:r>
            <a:r>
              <a:rPr lang="zh-CN" altLang="en-US" sz="2800" smtClean="0">
                <a:solidFill>
                  <a:schemeClr val="folHlink"/>
                </a:solidFill>
              </a:rPr>
              <a:t>、由劳动者提出解除劳动合同，且与用人单位协商一致，</a:t>
            </a:r>
            <a:r>
              <a:rPr lang="zh-CN" altLang="en-US" sz="2800" b="1" smtClean="0">
                <a:solidFill>
                  <a:srgbClr val="FF0000"/>
                </a:solidFill>
              </a:rPr>
              <a:t>无需向劳动者支付经济补偿</a:t>
            </a:r>
          </a:p>
        </p:txBody>
      </p:sp>
      <p:pic>
        <p:nvPicPr>
          <p:cNvPr id="14340" name="图片 3" descr="30.pn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72200" y="4419600"/>
            <a:ext cx="2590800" cy="2590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7705332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页脚占位符 3"/>
          <p:cNvSpPr txBox="1">
            <a:spLocks noGrp="1" noChangeArrowheads="1"/>
          </p:cNvSpPr>
          <p:nvPr/>
        </p:nvSpPr>
        <p:spPr bwMode="auto">
          <a:xfrm>
            <a:off x="7620000" y="6735763"/>
            <a:ext cx="213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r>
              <a:rPr lang="en-US" altLang="zh-CN"/>
              <a:t>   </a:t>
            </a:r>
          </a:p>
          <a:p>
            <a:pPr eaLnBrk="1" hangingPunct="1"/>
            <a:r>
              <a:rPr lang="en-US" altLang="zh-CN"/>
              <a:t>   </a:t>
            </a:r>
          </a:p>
        </p:txBody>
      </p:sp>
      <p:sp>
        <p:nvSpPr>
          <p:cNvPr id="15363" name="Rectangle 2"/>
          <p:cNvSpPr>
            <a:spLocks noGrp="1" noChangeArrowheads="1"/>
          </p:cNvSpPr>
          <p:nvPr>
            <p:ph type="title" idx="4294967295"/>
          </p:nvPr>
        </p:nvSpPr>
        <p:spPr>
          <a:xfrm>
            <a:off x="1143000" y="1219200"/>
            <a:ext cx="7086600" cy="487363"/>
          </a:xfrm>
        </p:spPr>
        <p:txBody>
          <a:bodyPr>
            <a:normAutofit fontScale="90000"/>
          </a:bodyPr>
          <a:lstStyle/>
          <a:p>
            <a:pPr eaLnBrk="1" hangingPunct="1"/>
            <a:r>
              <a:rPr lang="zh-CN" altLang="en-US" sz="2800" smtClean="0">
                <a:solidFill>
                  <a:srgbClr val="FF0000"/>
                </a:solidFill>
              </a:rPr>
              <a:t>第</a:t>
            </a:r>
            <a:r>
              <a:rPr lang="en-US" altLang="zh-CN" sz="2800" smtClean="0">
                <a:solidFill>
                  <a:srgbClr val="FF0000"/>
                </a:solidFill>
              </a:rPr>
              <a:t>2</a:t>
            </a:r>
            <a:r>
              <a:rPr lang="zh-CN" altLang="en-US" sz="2800" smtClean="0">
                <a:solidFill>
                  <a:srgbClr val="FF0000"/>
                </a:solidFill>
              </a:rPr>
              <a:t>：法定解除</a:t>
            </a:r>
            <a:endParaRPr lang="en-US" sz="2800" smtClean="0">
              <a:solidFill>
                <a:srgbClr val="FF0000"/>
              </a:solidFill>
            </a:endParaRPr>
          </a:p>
        </p:txBody>
      </p:sp>
      <p:grpSp>
        <p:nvGrpSpPr>
          <p:cNvPr id="15364" name="Group 4"/>
          <p:cNvGrpSpPr>
            <a:grpSpLocks/>
          </p:cNvGrpSpPr>
          <p:nvPr/>
        </p:nvGrpSpPr>
        <p:grpSpPr bwMode="auto">
          <a:xfrm>
            <a:off x="6172200" y="2773363"/>
            <a:ext cx="1770063" cy="1771650"/>
            <a:chOff x="0" y="0"/>
            <a:chExt cx="1088" cy="1088"/>
          </a:xfrm>
        </p:grpSpPr>
        <p:sp>
          <p:nvSpPr>
            <p:cNvPr id="15390" name="Oval 4"/>
            <p:cNvSpPr>
              <a:spLocks noChangeArrowheads="1"/>
            </p:cNvSpPr>
            <p:nvPr/>
          </p:nvSpPr>
          <p:spPr bwMode="auto">
            <a:xfrm>
              <a:off x="0" y="0"/>
              <a:ext cx="1088" cy="1088"/>
            </a:xfrm>
            <a:prstGeom prst="ellipse">
              <a:avLst/>
            </a:prstGeom>
            <a:noFill/>
            <a:ln w="76200">
              <a:solidFill>
                <a:srgbClr val="C0C0C0">
                  <a:alpha val="50195"/>
                </a:srgbClr>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a:p>
          </p:txBody>
        </p:sp>
        <p:sp>
          <p:nvSpPr>
            <p:cNvPr id="15391" name="Oval 5"/>
            <p:cNvSpPr>
              <a:spLocks noChangeArrowheads="1"/>
            </p:cNvSpPr>
            <p:nvPr/>
          </p:nvSpPr>
          <p:spPr bwMode="auto">
            <a:xfrm>
              <a:off x="115" y="116"/>
              <a:ext cx="856" cy="856"/>
            </a:xfrm>
            <a:prstGeom prst="ellipse">
              <a:avLst/>
            </a:prstGeom>
            <a:noFill/>
            <a:ln w="117475">
              <a:solidFill>
                <a:srgbClr val="C0C0C0">
                  <a:alpha val="50195"/>
                </a:srgbClr>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a:p>
          </p:txBody>
        </p:sp>
        <p:sp>
          <p:nvSpPr>
            <p:cNvPr id="15392" name="Oval 6"/>
            <p:cNvSpPr>
              <a:spLocks noChangeArrowheads="1"/>
            </p:cNvSpPr>
            <p:nvPr/>
          </p:nvSpPr>
          <p:spPr bwMode="auto">
            <a:xfrm>
              <a:off x="289" y="289"/>
              <a:ext cx="510" cy="510"/>
            </a:xfrm>
            <a:prstGeom prst="ellipse">
              <a:avLst/>
            </a:prstGeom>
            <a:noFill/>
            <a:ln w="177800">
              <a:solidFill>
                <a:srgbClr val="C0C0C0">
                  <a:alpha val="50195"/>
                </a:srgbClr>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a:p>
          </p:txBody>
        </p:sp>
      </p:grpSp>
      <p:grpSp>
        <p:nvGrpSpPr>
          <p:cNvPr id="15365" name="Group 8"/>
          <p:cNvGrpSpPr>
            <a:grpSpLocks/>
          </p:cNvGrpSpPr>
          <p:nvPr/>
        </p:nvGrpSpPr>
        <p:grpSpPr bwMode="auto">
          <a:xfrm>
            <a:off x="2562225" y="1573213"/>
            <a:ext cx="1771650" cy="1770062"/>
            <a:chOff x="0" y="0"/>
            <a:chExt cx="1088" cy="1088"/>
          </a:xfrm>
        </p:grpSpPr>
        <p:sp>
          <p:nvSpPr>
            <p:cNvPr id="15387" name="Oval 8"/>
            <p:cNvSpPr>
              <a:spLocks noChangeArrowheads="1"/>
            </p:cNvSpPr>
            <p:nvPr/>
          </p:nvSpPr>
          <p:spPr bwMode="auto">
            <a:xfrm>
              <a:off x="0" y="0"/>
              <a:ext cx="1088" cy="1088"/>
            </a:xfrm>
            <a:prstGeom prst="ellipse">
              <a:avLst/>
            </a:prstGeom>
            <a:noFill/>
            <a:ln w="76200">
              <a:solidFill>
                <a:srgbClr val="C0C0C0">
                  <a:alpha val="50195"/>
                </a:srgbClr>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a:p>
          </p:txBody>
        </p:sp>
        <p:sp>
          <p:nvSpPr>
            <p:cNvPr id="15388" name="Oval 9"/>
            <p:cNvSpPr>
              <a:spLocks noChangeArrowheads="1"/>
            </p:cNvSpPr>
            <p:nvPr/>
          </p:nvSpPr>
          <p:spPr bwMode="auto">
            <a:xfrm>
              <a:off x="115" y="116"/>
              <a:ext cx="856" cy="856"/>
            </a:xfrm>
            <a:prstGeom prst="ellipse">
              <a:avLst/>
            </a:prstGeom>
            <a:noFill/>
            <a:ln w="117475">
              <a:solidFill>
                <a:srgbClr val="C0C0C0">
                  <a:alpha val="50195"/>
                </a:srgbClr>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a:p>
          </p:txBody>
        </p:sp>
        <p:sp>
          <p:nvSpPr>
            <p:cNvPr id="15389" name="Oval 10"/>
            <p:cNvSpPr>
              <a:spLocks noChangeArrowheads="1"/>
            </p:cNvSpPr>
            <p:nvPr/>
          </p:nvSpPr>
          <p:spPr bwMode="auto">
            <a:xfrm>
              <a:off x="289" y="289"/>
              <a:ext cx="510" cy="510"/>
            </a:xfrm>
            <a:prstGeom prst="ellipse">
              <a:avLst/>
            </a:prstGeom>
            <a:noFill/>
            <a:ln w="177800">
              <a:solidFill>
                <a:srgbClr val="C0C0C0">
                  <a:alpha val="50195"/>
                </a:srgbClr>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a:p>
          </p:txBody>
        </p:sp>
      </p:grpSp>
      <p:grpSp>
        <p:nvGrpSpPr>
          <p:cNvPr id="15366" name="Group 12"/>
          <p:cNvGrpSpPr>
            <a:grpSpLocks/>
          </p:cNvGrpSpPr>
          <p:nvPr/>
        </p:nvGrpSpPr>
        <p:grpSpPr bwMode="auto">
          <a:xfrm>
            <a:off x="2909888" y="1717675"/>
            <a:ext cx="1208087" cy="1444625"/>
            <a:chOff x="-46" y="-48"/>
            <a:chExt cx="898" cy="1074"/>
          </a:xfrm>
        </p:grpSpPr>
        <p:sp>
          <p:nvSpPr>
            <p:cNvPr id="15385" name="Oval 12"/>
            <p:cNvSpPr>
              <a:spLocks noChangeArrowheads="1"/>
            </p:cNvSpPr>
            <p:nvPr/>
          </p:nvSpPr>
          <p:spPr bwMode="auto">
            <a:xfrm rot="66259" flipH="1">
              <a:off x="347" y="0"/>
              <a:ext cx="234" cy="228"/>
            </a:xfrm>
            <a:prstGeom prst="ellipse">
              <a:avLst/>
            </a:prstGeom>
            <a:solidFill>
              <a:srgbClr val="FEE3AC"/>
            </a:solidFill>
            <a:ln w="9525">
              <a:round/>
              <a:headEnd/>
              <a:tailEnd/>
            </a:ln>
            <a:scene3d>
              <a:camera prst="legacyPerspectiveFront">
                <a:rot lat="20099970" lon="1500000" rev="0"/>
              </a:camera>
              <a:lightRig rig="legacyFlat2" dir="t"/>
            </a:scene3d>
            <a:sp3d extrusionH="100000" prstMaterial="legacyMatte">
              <a:bevelT w="13500" h="13500" prst="angle"/>
              <a:bevelB w="13500" h="13500" prst="angle"/>
              <a:extrusionClr>
                <a:srgbClr val="FFB219"/>
              </a:extrusionClr>
            </a:sp3d>
          </p:spPr>
          <p:txBody>
            <a:bodyPr wrap="none" anchor="ctr">
              <a:flatTx/>
            </a:bodyPr>
            <a:lstStyle/>
            <a:p>
              <a:endParaRPr lang="zh-CN" altLang="en-US"/>
            </a:p>
          </p:txBody>
        </p:sp>
        <p:sp>
          <p:nvSpPr>
            <p:cNvPr id="15386" name="Freeform 13"/>
            <p:cNvSpPr>
              <a:spLocks/>
            </p:cNvSpPr>
            <p:nvPr/>
          </p:nvSpPr>
          <p:spPr bwMode="auto">
            <a:xfrm rot="66259" flipH="1">
              <a:off x="-46" y="-48"/>
              <a:ext cx="898" cy="1074"/>
            </a:xfrm>
            <a:custGeom>
              <a:avLst/>
              <a:gdLst>
                <a:gd name="T0" fmla="*/ 0 w 3312"/>
                <a:gd name="T1" fmla="*/ 0 h 3962"/>
                <a:gd name="T2" fmla="*/ 0 w 3312"/>
                <a:gd name="T3" fmla="*/ 0 h 3962"/>
                <a:gd name="T4" fmla="*/ 0 w 3312"/>
                <a:gd name="T5" fmla="*/ 0 h 3962"/>
                <a:gd name="T6" fmla="*/ 0 w 3312"/>
                <a:gd name="T7" fmla="*/ 0 h 3962"/>
                <a:gd name="T8" fmla="*/ 0 w 3312"/>
                <a:gd name="T9" fmla="*/ 0 h 3962"/>
                <a:gd name="T10" fmla="*/ 0 w 3312"/>
                <a:gd name="T11" fmla="*/ 0 h 3962"/>
                <a:gd name="T12" fmla="*/ 0 w 3312"/>
                <a:gd name="T13" fmla="*/ 0 h 3962"/>
                <a:gd name="T14" fmla="*/ 0 w 3312"/>
                <a:gd name="T15" fmla="*/ 0 h 3962"/>
                <a:gd name="T16" fmla="*/ 0 w 3312"/>
                <a:gd name="T17" fmla="*/ 0 h 3962"/>
                <a:gd name="T18" fmla="*/ 0 w 3312"/>
                <a:gd name="T19" fmla="*/ 0 h 3962"/>
                <a:gd name="T20" fmla="*/ 0 w 3312"/>
                <a:gd name="T21" fmla="*/ 0 h 3962"/>
                <a:gd name="T22" fmla="*/ 0 w 3312"/>
                <a:gd name="T23" fmla="*/ 0 h 3962"/>
                <a:gd name="T24" fmla="*/ 0 w 3312"/>
                <a:gd name="T25" fmla="*/ 0 h 3962"/>
                <a:gd name="T26" fmla="*/ 0 w 3312"/>
                <a:gd name="T27" fmla="*/ 0 h 3962"/>
                <a:gd name="T28" fmla="*/ 0 w 3312"/>
                <a:gd name="T29" fmla="*/ 0 h 3962"/>
                <a:gd name="T30" fmla="*/ 0 w 3312"/>
                <a:gd name="T31" fmla="*/ 0 h 3962"/>
                <a:gd name="T32" fmla="*/ 0 w 3312"/>
                <a:gd name="T33" fmla="*/ 0 h 3962"/>
                <a:gd name="T34" fmla="*/ 0 w 3312"/>
                <a:gd name="T35" fmla="*/ 0 h 3962"/>
                <a:gd name="T36" fmla="*/ 0 w 3312"/>
                <a:gd name="T37" fmla="*/ 0 h 3962"/>
                <a:gd name="T38" fmla="*/ 0 w 3312"/>
                <a:gd name="T39" fmla="*/ 0 h 3962"/>
                <a:gd name="T40" fmla="*/ 0 w 3312"/>
                <a:gd name="T41" fmla="*/ 0 h 3962"/>
                <a:gd name="T42" fmla="*/ 0 w 3312"/>
                <a:gd name="T43" fmla="*/ 0 h 3962"/>
                <a:gd name="T44" fmla="*/ 0 w 3312"/>
                <a:gd name="T45" fmla="*/ 0 h 3962"/>
                <a:gd name="T46" fmla="*/ 0 w 3312"/>
                <a:gd name="T47" fmla="*/ 0 h 39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12"/>
                <a:gd name="T73" fmla="*/ 0 h 3962"/>
                <a:gd name="T74" fmla="*/ 3312 w 3312"/>
                <a:gd name="T75" fmla="*/ 3962 h 39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12" h="3962">
                  <a:moveTo>
                    <a:pt x="1376" y="696"/>
                  </a:moveTo>
                  <a:cubicBezTo>
                    <a:pt x="1401" y="795"/>
                    <a:pt x="1489" y="920"/>
                    <a:pt x="1639" y="920"/>
                  </a:cubicBezTo>
                  <a:cubicBezTo>
                    <a:pt x="1801" y="920"/>
                    <a:pt x="1876" y="795"/>
                    <a:pt x="1926" y="708"/>
                  </a:cubicBezTo>
                  <a:lnTo>
                    <a:pt x="2940" y="66"/>
                  </a:lnTo>
                  <a:cubicBezTo>
                    <a:pt x="3042" y="0"/>
                    <a:pt x="3142" y="16"/>
                    <a:pt x="3204" y="78"/>
                  </a:cubicBezTo>
                  <a:cubicBezTo>
                    <a:pt x="3267" y="140"/>
                    <a:pt x="3312" y="264"/>
                    <a:pt x="3072" y="444"/>
                  </a:cubicBezTo>
                  <a:lnTo>
                    <a:pt x="2139" y="1081"/>
                  </a:lnTo>
                  <a:lnTo>
                    <a:pt x="2476" y="2372"/>
                  </a:lnTo>
                  <a:lnTo>
                    <a:pt x="2251" y="2435"/>
                  </a:lnTo>
                  <a:lnTo>
                    <a:pt x="2614" y="3589"/>
                  </a:lnTo>
                  <a:cubicBezTo>
                    <a:pt x="2651" y="3751"/>
                    <a:pt x="2639" y="3863"/>
                    <a:pt x="2539" y="3925"/>
                  </a:cubicBezTo>
                  <a:cubicBezTo>
                    <a:pt x="2401" y="3962"/>
                    <a:pt x="2289" y="3863"/>
                    <a:pt x="2226" y="3689"/>
                  </a:cubicBezTo>
                  <a:cubicBezTo>
                    <a:pt x="2101" y="3453"/>
                    <a:pt x="1876" y="2720"/>
                    <a:pt x="1789" y="2534"/>
                  </a:cubicBezTo>
                  <a:lnTo>
                    <a:pt x="1414" y="2534"/>
                  </a:lnTo>
                  <a:cubicBezTo>
                    <a:pt x="1339" y="2770"/>
                    <a:pt x="1151" y="3465"/>
                    <a:pt x="1051" y="3689"/>
                  </a:cubicBezTo>
                  <a:cubicBezTo>
                    <a:pt x="1001" y="3838"/>
                    <a:pt x="914" y="3950"/>
                    <a:pt x="789" y="3925"/>
                  </a:cubicBezTo>
                  <a:cubicBezTo>
                    <a:pt x="714" y="3875"/>
                    <a:pt x="614" y="3838"/>
                    <a:pt x="676" y="3577"/>
                  </a:cubicBezTo>
                  <a:lnTo>
                    <a:pt x="1001" y="2459"/>
                  </a:lnTo>
                  <a:lnTo>
                    <a:pt x="751" y="2397"/>
                  </a:lnTo>
                  <a:lnTo>
                    <a:pt x="1126" y="1081"/>
                  </a:lnTo>
                  <a:lnTo>
                    <a:pt x="139" y="497"/>
                  </a:lnTo>
                  <a:cubicBezTo>
                    <a:pt x="54" y="402"/>
                    <a:pt x="0" y="342"/>
                    <a:pt x="60" y="180"/>
                  </a:cubicBezTo>
                  <a:cubicBezTo>
                    <a:pt x="186" y="102"/>
                    <a:pt x="214" y="112"/>
                    <a:pt x="389" y="162"/>
                  </a:cubicBezTo>
                  <a:lnTo>
                    <a:pt x="1376" y="696"/>
                  </a:lnTo>
                  <a:close/>
                </a:path>
              </a:pathLst>
            </a:custGeom>
            <a:solidFill>
              <a:srgbClr val="FEE3AC"/>
            </a:solidFill>
            <a:ln w="9525">
              <a:miter lim="800000"/>
              <a:headEnd/>
              <a:tailEnd/>
            </a:ln>
            <a:scene3d>
              <a:camera prst="legacyPerspectiveFront">
                <a:rot lat="20099970" lon="1500000" rev="0"/>
              </a:camera>
              <a:lightRig rig="legacyFlat2" dir="t"/>
            </a:scene3d>
            <a:sp3d extrusionH="100000" prstMaterial="legacyMatte">
              <a:bevelT w="13500" h="13500" prst="angle"/>
              <a:bevelB w="13500" h="13500" prst="angle"/>
              <a:extrusionClr>
                <a:srgbClr val="FFB219"/>
              </a:extrusionClr>
            </a:sp3d>
          </p:spPr>
          <p:txBody>
            <a:bodyPr>
              <a:flatTx/>
            </a:bodyPr>
            <a:lstStyle/>
            <a:p>
              <a:endParaRPr lang="zh-CN" altLang="en-US"/>
            </a:p>
          </p:txBody>
        </p:sp>
      </p:grpSp>
      <p:sp>
        <p:nvSpPr>
          <p:cNvPr id="75791" name="AutoShape 14"/>
          <p:cNvSpPr>
            <a:spLocks noChangeArrowheads="1"/>
          </p:cNvSpPr>
          <p:nvPr/>
        </p:nvSpPr>
        <p:spPr bwMode="auto">
          <a:xfrm>
            <a:off x="1143000" y="3154363"/>
            <a:ext cx="3032125" cy="2216150"/>
          </a:xfrm>
          <a:prstGeom prst="flowChartDocument">
            <a:avLst/>
          </a:prstGeom>
          <a:solidFill>
            <a:srgbClr val="D5DFCB"/>
          </a:solidFill>
          <a:ln w="9525">
            <a:noFill/>
            <a:miter lim="800000"/>
            <a:headEnd/>
            <a:tailEnd/>
          </a:ln>
          <a:effectLst>
            <a:outerShdw dist="35921" dir="2700000" algn="ctr" rotWithShape="0">
              <a:srgbClr val="1C1C1C">
                <a:alpha val="50000"/>
              </a:srgbClr>
            </a:outerShdw>
          </a:effectLst>
        </p:spPr>
        <p:txBody>
          <a:bodyPr wrap="none" anchor="ctr"/>
          <a:lstStyle/>
          <a:p>
            <a:pPr>
              <a:defRPr/>
            </a:pPr>
            <a:endParaRPr lang="zh-CN" altLang="en-US"/>
          </a:p>
        </p:txBody>
      </p:sp>
      <p:grpSp>
        <p:nvGrpSpPr>
          <p:cNvPr id="15368" name="Group 16"/>
          <p:cNvGrpSpPr>
            <a:grpSpLocks/>
          </p:cNvGrpSpPr>
          <p:nvPr/>
        </p:nvGrpSpPr>
        <p:grpSpPr bwMode="auto">
          <a:xfrm>
            <a:off x="6553200" y="2773363"/>
            <a:ext cx="1003300" cy="1428750"/>
            <a:chOff x="0" y="0"/>
            <a:chExt cx="746" cy="1061"/>
          </a:xfrm>
        </p:grpSpPr>
        <p:sp>
          <p:nvSpPr>
            <p:cNvPr id="15383" name="Oval 16"/>
            <p:cNvSpPr>
              <a:spLocks noChangeArrowheads="1"/>
            </p:cNvSpPr>
            <p:nvPr/>
          </p:nvSpPr>
          <p:spPr bwMode="auto">
            <a:xfrm rot="381936" flipH="1">
              <a:off x="217" y="0"/>
              <a:ext cx="230" cy="225"/>
            </a:xfrm>
            <a:prstGeom prst="ellipse">
              <a:avLst/>
            </a:prstGeom>
            <a:solidFill>
              <a:srgbClr val="FEE3AC"/>
            </a:solidFill>
            <a:ln w="9525">
              <a:round/>
              <a:headEnd/>
              <a:tailEnd/>
            </a:ln>
            <a:scene3d>
              <a:camera prst="legacyPerspectiveFront">
                <a:rot lat="20099970" lon="1500000" rev="0"/>
              </a:camera>
              <a:lightRig rig="legacyFlat2" dir="t"/>
            </a:scene3d>
            <a:sp3d extrusionH="100000" prstMaterial="legacyMatte">
              <a:bevelT w="13500" h="13500" prst="angle"/>
              <a:bevelB w="13500" h="13500" prst="angle"/>
              <a:extrusionClr>
                <a:srgbClr val="FFB219"/>
              </a:extrusionClr>
            </a:sp3d>
          </p:spPr>
          <p:txBody>
            <a:bodyPr wrap="none" anchor="ctr">
              <a:flatTx/>
            </a:bodyPr>
            <a:lstStyle/>
            <a:p>
              <a:endParaRPr lang="zh-CN" altLang="en-US"/>
            </a:p>
          </p:txBody>
        </p:sp>
        <p:sp>
          <p:nvSpPr>
            <p:cNvPr id="15384" name="Freeform 17"/>
            <p:cNvSpPr>
              <a:spLocks/>
            </p:cNvSpPr>
            <p:nvPr/>
          </p:nvSpPr>
          <p:spPr bwMode="auto">
            <a:xfrm>
              <a:off x="0" y="171"/>
              <a:ext cx="746" cy="890"/>
            </a:xfrm>
            <a:custGeom>
              <a:avLst/>
              <a:gdLst>
                <a:gd name="T0" fmla="*/ 440 w 746"/>
                <a:gd name="T1" fmla="*/ 32 h 890"/>
                <a:gd name="T2" fmla="*/ 352 w 746"/>
                <a:gd name="T3" fmla="*/ 74 h 890"/>
                <a:gd name="T4" fmla="*/ 283 w 746"/>
                <a:gd name="T5" fmla="*/ 0 h 890"/>
                <a:gd name="T6" fmla="*/ 224 w 746"/>
                <a:gd name="T7" fmla="*/ 37 h 890"/>
                <a:gd name="T8" fmla="*/ 42 w 746"/>
                <a:gd name="T9" fmla="*/ 273 h 890"/>
                <a:gd name="T10" fmla="*/ 75 w 746"/>
                <a:gd name="T11" fmla="*/ 363 h 890"/>
                <a:gd name="T12" fmla="*/ 216 w 746"/>
                <a:gd name="T13" fmla="*/ 91 h 890"/>
                <a:gd name="T14" fmla="*/ 87 w 746"/>
                <a:gd name="T15" fmla="*/ 426 h 890"/>
                <a:gd name="T16" fmla="*/ 145 w 746"/>
                <a:gd name="T17" fmla="*/ 449 h 890"/>
                <a:gd name="T18" fmla="*/ 16 w 746"/>
                <a:gd name="T19" fmla="*/ 742 h 890"/>
                <a:gd name="T20" fmla="*/ 24 w 746"/>
                <a:gd name="T21" fmla="*/ 835 h 890"/>
                <a:gd name="T22" fmla="*/ 113 w 746"/>
                <a:gd name="T23" fmla="*/ 784 h 890"/>
                <a:gd name="T24" fmla="*/ 265 w 746"/>
                <a:gd name="T25" fmla="*/ 488 h 890"/>
                <a:gd name="T26" fmla="*/ 365 w 746"/>
                <a:gd name="T27" fmla="*/ 501 h 890"/>
                <a:gd name="T28" fmla="*/ 425 w 746"/>
                <a:gd name="T29" fmla="*/ 818 h 890"/>
                <a:gd name="T30" fmla="*/ 488 w 746"/>
                <a:gd name="T31" fmla="*/ 888 h 890"/>
                <a:gd name="T32" fmla="*/ 530 w 746"/>
                <a:gd name="T33" fmla="*/ 799 h 890"/>
                <a:gd name="T34" fmla="*/ 474 w 746"/>
                <a:gd name="T35" fmla="*/ 491 h 890"/>
                <a:gd name="T36" fmla="*/ 545 w 746"/>
                <a:gd name="T37" fmla="*/ 481 h 890"/>
                <a:gd name="T38" fmla="*/ 481 w 746"/>
                <a:gd name="T39" fmla="*/ 120 h 890"/>
                <a:gd name="T40" fmla="*/ 607 w 746"/>
                <a:gd name="T41" fmla="*/ 407 h 890"/>
                <a:gd name="T42" fmla="*/ 704 w 746"/>
                <a:gd name="T43" fmla="*/ 445 h 890"/>
                <a:gd name="T44" fmla="*/ 720 w 746"/>
                <a:gd name="T45" fmla="*/ 344 h 890"/>
                <a:gd name="T46" fmla="*/ 537 w 746"/>
                <a:gd name="T47" fmla="*/ 37 h 890"/>
                <a:gd name="T48" fmla="*/ 440 w 746"/>
                <a:gd name="T49" fmla="*/ 32 h 89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46"/>
                <a:gd name="T76" fmla="*/ 0 h 890"/>
                <a:gd name="T77" fmla="*/ 746 w 746"/>
                <a:gd name="T78" fmla="*/ 890 h 89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46" h="890">
                  <a:moveTo>
                    <a:pt x="440" y="32"/>
                  </a:moveTo>
                  <a:cubicBezTo>
                    <a:pt x="429" y="59"/>
                    <a:pt x="390" y="76"/>
                    <a:pt x="352" y="74"/>
                  </a:cubicBezTo>
                  <a:cubicBezTo>
                    <a:pt x="312" y="67"/>
                    <a:pt x="291" y="25"/>
                    <a:pt x="283" y="0"/>
                  </a:cubicBezTo>
                  <a:cubicBezTo>
                    <a:pt x="283" y="0"/>
                    <a:pt x="246" y="16"/>
                    <a:pt x="224" y="37"/>
                  </a:cubicBezTo>
                  <a:cubicBezTo>
                    <a:pt x="201" y="58"/>
                    <a:pt x="58" y="243"/>
                    <a:pt x="42" y="273"/>
                  </a:cubicBezTo>
                  <a:cubicBezTo>
                    <a:pt x="36" y="305"/>
                    <a:pt x="84" y="395"/>
                    <a:pt x="75" y="363"/>
                  </a:cubicBezTo>
                  <a:cubicBezTo>
                    <a:pt x="66" y="333"/>
                    <a:pt x="215" y="82"/>
                    <a:pt x="216" y="91"/>
                  </a:cubicBezTo>
                  <a:lnTo>
                    <a:pt x="87" y="426"/>
                  </a:lnTo>
                  <a:lnTo>
                    <a:pt x="145" y="449"/>
                  </a:lnTo>
                  <a:lnTo>
                    <a:pt x="16" y="742"/>
                  </a:lnTo>
                  <a:cubicBezTo>
                    <a:pt x="1" y="787"/>
                    <a:pt x="0" y="819"/>
                    <a:pt x="24" y="835"/>
                  </a:cubicBezTo>
                  <a:cubicBezTo>
                    <a:pt x="59" y="848"/>
                    <a:pt x="91" y="826"/>
                    <a:pt x="113" y="784"/>
                  </a:cubicBezTo>
                  <a:cubicBezTo>
                    <a:pt x="154" y="720"/>
                    <a:pt x="234" y="534"/>
                    <a:pt x="265" y="488"/>
                  </a:cubicBezTo>
                  <a:lnTo>
                    <a:pt x="365" y="501"/>
                  </a:lnTo>
                  <a:cubicBezTo>
                    <a:pt x="377" y="565"/>
                    <a:pt x="407" y="754"/>
                    <a:pt x="425" y="818"/>
                  </a:cubicBezTo>
                  <a:cubicBezTo>
                    <a:pt x="434" y="855"/>
                    <a:pt x="457" y="890"/>
                    <a:pt x="488" y="888"/>
                  </a:cubicBezTo>
                  <a:cubicBezTo>
                    <a:pt x="512" y="876"/>
                    <a:pt x="536" y="867"/>
                    <a:pt x="530" y="799"/>
                  </a:cubicBezTo>
                  <a:lnTo>
                    <a:pt x="474" y="491"/>
                  </a:lnTo>
                  <a:lnTo>
                    <a:pt x="545" y="481"/>
                  </a:lnTo>
                  <a:lnTo>
                    <a:pt x="481" y="120"/>
                  </a:lnTo>
                  <a:lnTo>
                    <a:pt x="607" y="407"/>
                  </a:lnTo>
                  <a:cubicBezTo>
                    <a:pt x="643" y="460"/>
                    <a:pt x="687" y="456"/>
                    <a:pt x="704" y="445"/>
                  </a:cubicBezTo>
                  <a:cubicBezTo>
                    <a:pt x="746" y="429"/>
                    <a:pt x="731" y="390"/>
                    <a:pt x="720" y="344"/>
                  </a:cubicBezTo>
                  <a:cubicBezTo>
                    <a:pt x="698" y="307"/>
                    <a:pt x="586" y="29"/>
                    <a:pt x="537" y="37"/>
                  </a:cubicBezTo>
                  <a:lnTo>
                    <a:pt x="440" y="32"/>
                  </a:lnTo>
                  <a:close/>
                </a:path>
              </a:pathLst>
            </a:custGeom>
            <a:solidFill>
              <a:srgbClr val="FEE3AC"/>
            </a:solidFill>
            <a:ln w="9525">
              <a:miter lim="800000"/>
              <a:headEnd/>
              <a:tailEnd/>
            </a:ln>
            <a:scene3d>
              <a:camera prst="legacyPerspectiveFront">
                <a:rot lat="20099970" lon="1500000" rev="0"/>
              </a:camera>
              <a:lightRig rig="legacyFlat2" dir="t"/>
            </a:scene3d>
            <a:sp3d extrusionH="100000" prstMaterial="legacyMatte">
              <a:bevelT w="13500" h="13500" prst="angle"/>
              <a:bevelB w="13500" h="13500" prst="angle"/>
              <a:extrusionClr>
                <a:srgbClr val="FFB219"/>
              </a:extrusionClr>
            </a:sp3d>
          </p:spPr>
          <p:txBody>
            <a:bodyPr>
              <a:flatTx/>
            </a:bodyPr>
            <a:lstStyle/>
            <a:p>
              <a:endParaRPr lang="zh-CN" altLang="en-US"/>
            </a:p>
          </p:txBody>
        </p:sp>
      </p:grpSp>
      <p:sp>
        <p:nvSpPr>
          <p:cNvPr id="75795" name="AutoShape 18"/>
          <p:cNvSpPr>
            <a:spLocks noChangeArrowheads="1"/>
          </p:cNvSpPr>
          <p:nvPr/>
        </p:nvSpPr>
        <p:spPr bwMode="auto">
          <a:xfrm>
            <a:off x="4848225" y="4344988"/>
            <a:ext cx="3008313" cy="2211387"/>
          </a:xfrm>
          <a:prstGeom prst="flowChartDocument">
            <a:avLst/>
          </a:prstGeom>
          <a:solidFill>
            <a:srgbClr val="D9C1D7"/>
          </a:solidFill>
          <a:ln w="9525">
            <a:noFill/>
            <a:miter lim="800000"/>
            <a:headEnd/>
            <a:tailEnd/>
          </a:ln>
          <a:effectLst>
            <a:outerShdw dist="35921" dir="2700000" algn="ctr" rotWithShape="0">
              <a:srgbClr val="1C1C1C">
                <a:alpha val="50000"/>
              </a:srgbClr>
            </a:outerShdw>
          </a:effectLst>
        </p:spPr>
        <p:txBody>
          <a:bodyPr wrap="none" anchor="ctr"/>
          <a:lstStyle/>
          <a:p>
            <a:pPr>
              <a:defRPr/>
            </a:pPr>
            <a:endParaRPr lang="zh-CN" altLang="en-US"/>
          </a:p>
        </p:txBody>
      </p:sp>
      <p:sp>
        <p:nvSpPr>
          <p:cNvPr id="75796" name="AutoShape 19"/>
          <p:cNvSpPr>
            <a:spLocks noChangeArrowheads="1"/>
          </p:cNvSpPr>
          <p:nvPr/>
        </p:nvSpPr>
        <p:spPr bwMode="auto">
          <a:xfrm>
            <a:off x="1143000" y="3078163"/>
            <a:ext cx="3059113" cy="406400"/>
          </a:xfrm>
          <a:prstGeom prst="bevel">
            <a:avLst>
              <a:gd name="adj" fmla="val 9569"/>
            </a:avLst>
          </a:prstGeom>
          <a:solidFill>
            <a:srgbClr val="A5BB8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zh-CN" altLang="en-US"/>
          </a:p>
        </p:txBody>
      </p:sp>
      <p:sp>
        <p:nvSpPr>
          <p:cNvPr id="75797" name="AutoShape 20"/>
          <p:cNvSpPr>
            <a:spLocks noChangeArrowheads="1"/>
          </p:cNvSpPr>
          <p:nvPr/>
        </p:nvSpPr>
        <p:spPr bwMode="auto">
          <a:xfrm>
            <a:off x="4840288" y="4103688"/>
            <a:ext cx="3041650" cy="407987"/>
          </a:xfrm>
          <a:prstGeom prst="bevel">
            <a:avLst>
              <a:gd name="adj" fmla="val 9569"/>
            </a:avLst>
          </a:prstGeom>
          <a:solidFill>
            <a:srgbClr val="BB8FB8"/>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zh-CN" altLang="en-US"/>
          </a:p>
        </p:txBody>
      </p:sp>
      <p:pic>
        <p:nvPicPr>
          <p:cNvPr id="15372" name="Picture 21" descr="worldmap_ani8"/>
          <p:cNvPicPr>
            <a:picLocks noChangeAspect="1" noChangeArrowheads="1"/>
          </p:cNvPicPr>
          <p:nvPr/>
        </p:nvPicPr>
        <p:blipFill>
          <a:blip r:embed="rId2" cstate="print">
            <a:lum bright="18000" contrast="42000"/>
            <a:grayscl/>
            <a:extLst>
              <a:ext uri="{28A0092B-C50C-407E-A947-70E740481C1C}">
                <a14:useLocalDpi xmlns:a14="http://schemas.microsoft.com/office/drawing/2010/main" xmlns="" val="0"/>
              </a:ext>
            </a:extLst>
          </a:blip>
          <a:srcRect/>
          <a:stretch>
            <a:fillRect/>
          </a:stretch>
        </p:blipFill>
        <p:spPr bwMode="auto">
          <a:xfrm>
            <a:off x="4491038" y="2933700"/>
            <a:ext cx="1030287" cy="1031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5799" name="Text Box 22"/>
          <p:cNvSpPr txBox="1">
            <a:spLocks noChangeArrowheads="1"/>
          </p:cNvSpPr>
          <p:nvPr/>
        </p:nvSpPr>
        <p:spPr bwMode="auto">
          <a:xfrm>
            <a:off x="4876800" y="4114800"/>
            <a:ext cx="29083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algn="ctr" eaLnBrk="1" hangingPunct="1">
              <a:spcBef>
                <a:spcPct val="50000"/>
              </a:spcBef>
            </a:pPr>
            <a:r>
              <a:rPr lang="zh-CN" altLang="en-US" sz="2400" b="1">
                <a:solidFill>
                  <a:srgbClr val="660066"/>
                </a:solidFill>
              </a:rPr>
              <a:t>单位单方面解除</a:t>
            </a:r>
            <a:endParaRPr lang="en-US" sz="2400" b="1">
              <a:solidFill>
                <a:srgbClr val="660066"/>
              </a:solidFill>
            </a:endParaRPr>
          </a:p>
        </p:txBody>
      </p:sp>
      <p:sp>
        <p:nvSpPr>
          <p:cNvPr id="75800" name="Text Box 23"/>
          <p:cNvSpPr txBox="1">
            <a:spLocks noChangeArrowheads="1"/>
          </p:cNvSpPr>
          <p:nvPr/>
        </p:nvSpPr>
        <p:spPr bwMode="auto">
          <a:xfrm>
            <a:off x="1143000" y="3078163"/>
            <a:ext cx="3030538"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algn="ctr" eaLnBrk="1" hangingPunct="1">
              <a:spcBef>
                <a:spcPct val="50000"/>
              </a:spcBef>
            </a:pPr>
            <a:r>
              <a:rPr lang="zh-CN" altLang="en-US" sz="2400" b="1">
                <a:solidFill>
                  <a:srgbClr val="CC3300"/>
                </a:solidFill>
              </a:rPr>
              <a:t>劳动者单方面解除</a:t>
            </a:r>
            <a:endParaRPr lang="en-US" sz="2400" b="1">
              <a:solidFill>
                <a:srgbClr val="CC3300"/>
              </a:solidFill>
            </a:endParaRPr>
          </a:p>
        </p:txBody>
      </p:sp>
      <p:grpSp>
        <p:nvGrpSpPr>
          <p:cNvPr id="15375" name="Group 25"/>
          <p:cNvGrpSpPr>
            <a:grpSpLocks/>
          </p:cNvGrpSpPr>
          <p:nvPr/>
        </p:nvGrpSpPr>
        <p:grpSpPr bwMode="auto">
          <a:xfrm>
            <a:off x="1946275" y="3284538"/>
            <a:ext cx="1684338" cy="1363662"/>
            <a:chOff x="0" y="0"/>
            <a:chExt cx="1304" cy="1104"/>
          </a:xfrm>
        </p:grpSpPr>
        <p:sp>
          <p:nvSpPr>
            <p:cNvPr id="15381" name="AutoShape 25"/>
            <p:cNvSpPr>
              <a:spLocks noChangeArrowheads="1"/>
            </p:cNvSpPr>
            <p:nvPr/>
          </p:nvSpPr>
          <p:spPr bwMode="auto">
            <a:xfrm>
              <a:off x="0" y="0"/>
              <a:ext cx="1304" cy="1104"/>
            </a:xfrm>
            <a:prstGeom prst="upArrow">
              <a:avLst>
                <a:gd name="adj1" fmla="val 39880"/>
                <a:gd name="adj2" fmla="val 54074"/>
              </a:avLst>
            </a:prstGeom>
            <a:noFill/>
            <a:ln w="76200">
              <a:solidFill>
                <a:srgbClr val="FFFFFF">
                  <a:alpha val="50195"/>
                </a:srgbClr>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a:p>
          </p:txBody>
        </p:sp>
        <p:sp>
          <p:nvSpPr>
            <p:cNvPr id="15382" name="AutoShape 26"/>
            <p:cNvSpPr>
              <a:spLocks noChangeArrowheads="1"/>
            </p:cNvSpPr>
            <p:nvPr/>
          </p:nvSpPr>
          <p:spPr bwMode="auto">
            <a:xfrm>
              <a:off x="229" y="136"/>
              <a:ext cx="847" cy="868"/>
            </a:xfrm>
            <a:prstGeom prst="upArrow">
              <a:avLst>
                <a:gd name="adj1" fmla="val 40731"/>
                <a:gd name="adj2" fmla="val 44038"/>
              </a:avLst>
            </a:prstGeom>
            <a:solidFill>
              <a:srgbClr val="FFFFFF">
                <a:alpha val="38823"/>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zh-CN" altLang="en-US"/>
            </a:p>
          </p:txBody>
        </p:sp>
      </p:grpSp>
      <p:sp>
        <p:nvSpPr>
          <p:cNvPr id="75804" name="Rectangle 27"/>
          <p:cNvSpPr>
            <a:spLocks noChangeArrowheads="1"/>
          </p:cNvSpPr>
          <p:nvPr/>
        </p:nvSpPr>
        <p:spPr bwMode="auto">
          <a:xfrm>
            <a:off x="1138238" y="3582988"/>
            <a:ext cx="3125787" cy="1274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114300" indent="-114300">
              <a:lnSpc>
                <a:spcPct val="80000"/>
              </a:lnSpc>
              <a:buFontTx/>
              <a:buChar char="•"/>
            </a:pPr>
            <a:r>
              <a:rPr lang="en-US" altLang="zh-CN" sz="2400">
                <a:solidFill>
                  <a:srgbClr val="1C1C1C"/>
                </a:solidFill>
              </a:rPr>
              <a:t>1.</a:t>
            </a:r>
            <a:r>
              <a:rPr lang="zh-CN" altLang="en-US" sz="2400">
                <a:solidFill>
                  <a:srgbClr val="1C1C1C"/>
                </a:solidFill>
              </a:rPr>
              <a:t>提前通知解除</a:t>
            </a:r>
            <a:endParaRPr lang="en-US" altLang="zh-CN" sz="2400">
              <a:solidFill>
                <a:srgbClr val="1C1C1C"/>
              </a:solidFill>
            </a:endParaRPr>
          </a:p>
          <a:p>
            <a:pPr marL="114300" indent="-114300">
              <a:lnSpc>
                <a:spcPct val="80000"/>
              </a:lnSpc>
              <a:buFontTx/>
              <a:buChar char="•"/>
            </a:pPr>
            <a:r>
              <a:rPr lang="en-US" altLang="zh-CN" sz="2400">
                <a:solidFill>
                  <a:srgbClr val="1C1C1C"/>
                </a:solidFill>
              </a:rPr>
              <a:t>2.</a:t>
            </a:r>
            <a:r>
              <a:rPr lang="zh-CN" altLang="en-US" sz="2400">
                <a:solidFill>
                  <a:srgbClr val="1C1C1C"/>
                </a:solidFill>
              </a:rPr>
              <a:t>随时通知解除</a:t>
            </a:r>
            <a:endParaRPr lang="en-US" altLang="zh-CN" sz="2400">
              <a:solidFill>
                <a:srgbClr val="1C1C1C"/>
              </a:solidFill>
            </a:endParaRPr>
          </a:p>
          <a:p>
            <a:pPr marL="114300" indent="-114300">
              <a:lnSpc>
                <a:spcPct val="80000"/>
              </a:lnSpc>
              <a:buFontTx/>
              <a:buChar char="•"/>
            </a:pPr>
            <a:r>
              <a:rPr lang="en-US" altLang="zh-CN" sz="2400">
                <a:solidFill>
                  <a:srgbClr val="1C1C1C"/>
                </a:solidFill>
              </a:rPr>
              <a:t>3.</a:t>
            </a:r>
            <a:r>
              <a:rPr lang="zh-CN" altLang="en-US" sz="2400">
                <a:solidFill>
                  <a:srgbClr val="1C1C1C"/>
                </a:solidFill>
              </a:rPr>
              <a:t>不需事先告知即可解除</a:t>
            </a:r>
            <a:endParaRPr lang="en-US" sz="2400">
              <a:solidFill>
                <a:srgbClr val="1C1C1C"/>
              </a:solidFill>
            </a:endParaRPr>
          </a:p>
        </p:txBody>
      </p:sp>
      <p:grpSp>
        <p:nvGrpSpPr>
          <p:cNvPr id="7" name="Group 29"/>
          <p:cNvGrpSpPr>
            <a:grpSpLocks/>
          </p:cNvGrpSpPr>
          <p:nvPr/>
        </p:nvGrpSpPr>
        <p:grpSpPr bwMode="auto">
          <a:xfrm flipV="1">
            <a:off x="5505450" y="4910138"/>
            <a:ext cx="1676400" cy="1363662"/>
            <a:chOff x="0" y="0"/>
            <a:chExt cx="1304" cy="1104"/>
          </a:xfrm>
        </p:grpSpPr>
        <p:sp>
          <p:nvSpPr>
            <p:cNvPr id="15379" name="AutoShape 29"/>
            <p:cNvSpPr>
              <a:spLocks noChangeArrowheads="1"/>
            </p:cNvSpPr>
            <p:nvPr/>
          </p:nvSpPr>
          <p:spPr bwMode="auto">
            <a:xfrm>
              <a:off x="0" y="0"/>
              <a:ext cx="1304" cy="1104"/>
            </a:xfrm>
            <a:prstGeom prst="upArrow">
              <a:avLst>
                <a:gd name="adj1" fmla="val 39880"/>
                <a:gd name="adj2" fmla="val 54074"/>
              </a:avLst>
            </a:prstGeom>
            <a:noFill/>
            <a:ln w="76200">
              <a:solidFill>
                <a:srgbClr val="FFFFFF">
                  <a:alpha val="50195"/>
                </a:srgbClr>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a:p>
          </p:txBody>
        </p:sp>
        <p:sp>
          <p:nvSpPr>
            <p:cNvPr id="15380" name="AutoShape 30"/>
            <p:cNvSpPr>
              <a:spLocks noChangeArrowheads="1"/>
            </p:cNvSpPr>
            <p:nvPr/>
          </p:nvSpPr>
          <p:spPr bwMode="auto">
            <a:xfrm>
              <a:off x="229" y="136"/>
              <a:ext cx="847" cy="868"/>
            </a:xfrm>
            <a:prstGeom prst="upArrow">
              <a:avLst>
                <a:gd name="adj1" fmla="val 40731"/>
                <a:gd name="adj2" fmla="val 44038"/>
              </a:avLst>
            </a:prstGeom>
            <a:solidFill>
              <a:srgbClr val="FFFFFF">
                <a:alpha val="38823"/>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zh-CN" altLang="en-US"/>
            </a:p>
          </p:txBody>
        </p:sp>
      </p:grpSp>
      <p:sp>
        <p:nvSpPr>
          <p:cNvPr id="75808" name="Rectangle 31"/>
          <p:cNvSpPr>
            <a:spLocks noChangeArrowheads="1"/>
          </p:cNvSpPr>
          <p:nvPr/>
        </p:nvSpPr>
        <p:spPr bwMode="auto">
          <a:xfrm>
            <a:off x="4826000" y="4806950"/>
            <a:ext cx="3049588" cy="97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114300" indent="-114300">
              <a:lnSpc>
                <a:spcPct val="80000"/>
              </a:lnSpc>
              <a:buFontTx/>
              <a:buChar char="•"/>
            </a:pPr>
            <a:r>
              <a:rPr lang="en-US" altLang="zh-CN" sz="2400">
                <a:solidFill>
                  <a:srgbClr val="1C1C1C"/>
                </a:solidFill>
              </a:rPr>
              <a:t>1.</a:t>
            </a:r>
            <a:r>
              <a:rPr lang="zh-CN" altLang="en-US" sz="2400">
                <a:solidFill>
                  <a:srgbClr val="1C1C1C"/>
                </a:solidFill>
              </a:rPr>
              <a:t>提前通知解除</a:t>
            </a:r>
            <a:endParaRPr lang="en-US" altLang="zh-CN" sz="2400">
              <a:solidFill>
                <a:srgbClr val="1C1C1C"/>
              </a:solidFill>
            </a:endParaRPr>
          </a:p>
          <a:p>
            <a:pPr marL="114300" indent="-114300">
              <a:lnSpc>
                <a:spcPct val="80000"/>
              </a:lnSpc>
              <a:buFontTx/>
              <a:buChar char="•"/>
            </a:pPr>
            <a:r>
              <a:rPr lang="en-US" altLang="zh-CN" sz="2400">
                <a:solidFill>
                  <a:srgbClr val="1C1C1C"/>
                </a:solidFill>
              </a:rPr>
              <a:t>2.</a:t>
            </a:r>
            <a:r>
              <a:rPr lang="zh-CN" altLang="en-US" sz="2400">
                <a:solidFill>
                  <a:srgbClr val="1C1C1C"/>
                </a:solidFill>
              </a:rPr>
              <a:t>随时通知解除</a:t>
            </a:r>
            <a:endParaRPr lang="en-US" altLang="zh-CN" sz="2400">
              <a:solidFill>
                <a:srgbClr val="1C1C1C"/>
              </a:solidFill>
            </a:endParaRPr>
          </a:p>
          <a:p>
            <a:pPr marL="114300" indent="-114300">
              <a:lnSpc>
                <a:spcPct val="80000"/>
              </a:lnSpc>
              <a:buFontTx/>
              <a:buChar char="•"/>
            </a:pPr>
            <a:r>
              <a:rPr lang="en-US" altLang="zh-CN" sz="2400">
                <a:solidFill>
                  <a:srgbClr val="1C1C1C"/>
                </a:solidFill>
              </a:rPr>
              <a:t>3.</a:t>
            </a:r>
            <a:r>
              <a:rPr lang="zh-CN" altLang="en-US" sz="2400">
                <a:solidFill>
                  <a:srgbClr val="1C1C1C"/>
                </a:solidFill>
              </a:rPr>
              <a:t>经济性裁员</a:t>
            </a:r>
            <a:endParaRPr lang="en-US" sz="2400">
              <a:solidFill>
                <a:srgbClr val="1C1C1C"/>
              </a:solidFill>
            </a:endParaRPr>
          </a:p>
        </p:txBody>
      </p:sp>
    </p:spTree>
    <p:extLst>
      <p:ext uri="{BB962C8B-B14F-4D97-AF65-F5344CB8AC3E}">
        <p14:creationId xmlns:p14="http://schemas.microsoft.com/office/powerpoint/2010/main" xmlns="" val="41937803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75796"/>
                                        </p:tgtEl>
                                        <p:attrNameLst>
                                          <p:attrName>style.visibility</p:attrName>
                                        </p:attrNameLst>
                                      </p:cBhvr>
                                      <p:to>
                                        <p:strVal val="visible"/>
                                      </p:to>
                                    </p:set>
                                    <p:anim calcmode="lin" valueType="num">
                                      <p:cBhvr additive="base">
                                        <p:cTn id="7" dur="500" fill="hold"/>
                                        <p:tgtEl>
                                          <p:spTgt spid="75796"/>
                                        </p:tgtEl>
                                        <p:attrNameLst>
                                          <p:attrName>ppt_x</p:attrName>
                                        </p:attrNameLst>
                                      </p:cBhvr>
                                      <p:tavLst>
                                        <p:tav tm="0">
                                          <p:val>
                                            <p:strVal val="#ppt_x"/>
                                          </p:val>
                                        </p:tav>
                                        <p:tav tm="100000">
                                          <p:val>
                                            <p:strVal val="#ppt_x"/>
                                          </p:val>
                                        </p:tav>
                                      </p:tavLst>
                                    </p:anim>
                                    <p:anim calcmode="lin" valueType="num">
                                      <p:cBhvr additive="base">
                                        <p:cTn id="8" dur="500" fill="hold"/>
                                        <p:tgtEl>
                                          <p:spTgt spid="7579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5791"/>
                                        </p:tgtEl>
                                        <p:attrNameLst>
                                          <p:attrName>style.visibility</p:attrName>
                                        </p:attrNameLst>
                                      </p:cBhvr>
                                      <p:to>
                                        <p:strVal val="visible"/>
                                      </p:to>
                                    </p:set>
                                    <p:anim calcmode="lin" valueType="num">
                                      <p:cBhvr additive="base">
                                        <p:cTn id="11" dur="500" fill="hold"/>
                                        <p:tgtEl>
                                          <p:spTgt spid="75791"/>
                                        </p:tgtEl>
                                        <p:attrNameLst>
                                          <p:attrName>ppt_x</p:attrName>
                                        </p:attrNameLst>
                                      </p:cBhvr>
                                      <p:tavLst>
                                        <p:tav tm="0">
                                          <p:val>
                                            <p:strVal val="#ppt_x"/>
                                          </p:val>
                                        </p:tav>
                                        <p:tav tm="100000">
                                          <p:val>
                                            <p:strVal val="#ppt_x"/>
                                          </p:val>
                                        </p:tav>
                                      </p:tavLst>
                                    </p:anim>
                                    <p:anim calcmode="lin" valueType="num">
                                      <p:cBhvr additive="base">
                                        <p:cTn id="12" dur="500" fill="hold"/>
                                        <p:tgtEl>
                                          <p:spTgt spid="7579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5800"/>
                                        </p:tgtEl>
                                        <p:attrNameLst>
                                          <p:attrName>style.visibility</p:attrName>
                                        </p:attrNameLst>
                                      </p:cBhvr>
                                      <p:to>
                                        <p:strVal val="visible"/>
                                      </p:to>
                                    </p:set>
                                    <p:anim calcmode="lin" valueType="num">
                                      <p:cBhvr additive="base">
                                        <p:cTn id="15" dur="500" fill="hold"/>
                                        <p:tgtEl>
                                          <p:spTgt spid="75800"/>
                                        </p:tgtEl>
                                        <p:attrNameLst>
                                          <p:attrName>ppt_x</p:attrName>
                                        </p:attrNameLst>
                                      </p:cBhvr>
                                      <p:tavLst>
                                        <p:tav tm="0">
                                          <p:val>
                                            <p:strVal val="#ppt_x"/>
                                          </p:val>
                                        </p:tav>
                                        <p:tav tm="100000">
                                          <p:val>
                                            <p:strVal val="#ppt_x"/>
                                          </p:val>
                                        </p:tav>
                                      </p:tavLst>
                                    </p:anim>
                                    <p:anim calcmode="lin" valueType="num">
                                      <p:cBhvr additive="base">
                                        <p:cTn id="16" dur="500" fill="hold"/>
                                        <p:tgtEl>
                                          <p:spTgt spid="7580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5804"/>
                                        </p:tgtEl>
                                        <p:attrNameLst>
                                          <p:attrName>style.visibility</p:attrName>
                                        </p:attrNameLst>
                                      </p:cBhvr>
                                      <p:to>
                                        <p:strVal val="visible"/>
                                      </p:to>
                                    </p:set>
                                    <p:anim calcmode="lin" valueType="num">
                                      <p:cBhvr additive="base">
                                        <p:cTn id="19" dur="500" fill="hold"/>
                                        <p:tgtEl>
                                          <p:spTgt spid="75804"/>
                                        </p:tgtEl>
                                        <p:attrNameLst>
                                          <p:attrName>ppt_x</p:attrName>
                                        </p:attrNameLst>
                                      </p:cBhvr>
                                      <p:tavLst>
                                        <p:tav tm="0">
                                          <p:val>
                                            <p:strVal val="#ppt_x"/>
                                          </p:val>
                                        </p:tav>
                                        <p:tav tm="100000">
                                          <p:val>
                                            <p:strVal val="#ppt_x"/>
                                          </p:val>
                                        </p:tav>
                                      </p:tavLst>
                                    </p:anim>
                                    <p:anim calcmode="lin" valueType="num">
                                      <p:cBhvr additive="base">
                                        <p:cTn id="20" dur="500" fill="hold"/>
                                        <p:tgtEl>
                                          <p:spTgt spid="7580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75795"/>
                                        </p:tgtEl>
                                        <p:attrNameLst>
                                          <p:attrName>style.visibility</p:attrName>
                                        </p:attrNameLst>
                                      </p:cBhvr>
                                      <p:to>
                                        <p:strVal val="visible"/>
                                      </p:to>
                                    </p:set>
                                    <p:animEffect transition="in" filter="box(in)">
                                      <p:cBhvr>
                                        <p:cTn id="25" dur="500"/>
                                        <p:tgtEl>
                                          <p:spTgt spid="75795"/>
                                        </p:tgtEl>
                                      </p:cBhvr>
                                    </p:animEffect>
                                  </p:childTnLst>
                                </p:cTn>
                              </p:par>
                              <p:par>
                                <p:cTn id="26" presetID="4" presetClass="entr" presetSubtype="16" fill="hold"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ox(in)">
                                      <p:cBhvr>
                                        <p:cTn id="28" dur="500"/>
                                        <p:tgtEl>
                                          <p:spTgt spid="7"/>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75797"/>
                                        </p:tgtEl>
                                        <p:attrNameLst>
                                          <p:attrName>style.visibility</p:attrName>
                                        </p:attrNameLst>
                                      </p:cBhvr>
                                      <p:to>
                                        <p:strVal val="visible"/>
                                      </p:to>
                                    </p:set>
                                    <p:animEffect transition="in" filter="box(in)">
                                      <p:cBhvr>
                                        <p:cTn id="31" dur="500"/>
                                        <p:tgtEl>
                                          <p:spTgt spid="75797"/>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75799"/>
                                        </p:tgtEl>
                                        <p:attrNameLst>
                                          <p:attrName>style.visibility</p:attrName>
                                        </p:attrNameLst>
                                      </p:cBhvr>
                                      <p:to>
                                        <p:strVal val="visible"/>
                                      </p:to>
                                    </p:set>
                                    <p:animEffect transition="in" filter="box(in)">
                                      <p:cBhvr>
                                        <p:cTn id="34" dur="500"/>
                                        <p:tgtEl>
                                          <p:spTgt spid="75799"/>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75808"/>
                                        </p:tgtEl>
                                        <p:attrNameLst>
                                          <p:attrName>style.visibility</p:attrName>
                                        </p:attrNameLst>
                                      </p:cBhvr>
                                      <p:to>
                                        <p:strVal val="visible"/>
                                      </p:to>
                                    </p:set>
                                    <p:animEffect transition="in" filter="box(in)">
                                      <p:cBhvr>
                                        <p:cTn id="37" dur="500"/>
                                        <p:tgtEl>
                                          <p:spTgt spid="758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1" grpId="0" animBg="1"/>
      <p:bldP spid="75795" grpId="0" animBg="1"/>
      <p:bldP spid="75796" grpId="0" animBg="1"/>
      <p:bldP spid="75797" grpId="0" animBg="1"/>
      <p:bldP spid="75799" grpId="0"/>
      <p:bldP spid="75800" grpId="0"/>
      <p:bldP spid="75804" grpId="0"/>
      <p:bldP spid="75808"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0"/>
            <a:ext cx="7793038" cy="1462088"/>
          </a:xfrm>
        </p:spPr>
        <p:txBody>
          <a:bodyPr/>
          <a:lstStyle/>
          <a:p>
            <a:pPr eaLnBrk="1" hangingPunct="1"/>
            <a:r>
              <a:rPr lang="en-US" altLang="zh-CN" sz="2800" smtClean="0">
                <a:solidFill>
                  <a:schemeClr val="hlink"/>
                </a:solidFill>
              </a:rPr>
              <a:t>1.</a:t>
            </a:r>
            <a:r>
              <a:rPr lang="zh-CN" altLang="en-US" sz="2800" smtClean="0">
                <a:solidFill>
                  <a:schemeClr val="hlink"/>
                </a:solidFill>
              </a:rPr>
              <a:t>劳动者单方面解除劳动合同的情形</a:t>
            </a:r>
            <a:endParaRPr lang="zh-CN" altLang="en-US" smtClean="0"/>
          </a:p>
        </p:txBody>
      </p:sp>
      <p:graphicFrame>
        <p:nvGraphicFramePr>
          <p:cNvPr id="4" name="表格 3"/>
          <p:cNvGraphicFramePr>
            <a:graphicFrameLocks noGrp="1"/>
          </p:cNvGraphicFramePr>
          <p:nvPr>
            <p:extLst>
              <p:ext uri="{D42A27DB-BD31-4B8C-83A1-F6EECF244321}">
                <p14:modId xmlns:p14="http://schemas.microsoft.com/office/powerpoint/2010/main" xmlns="" val="2147036739"/>
              </p:ext>
            </p:extLst>
          </p:nvPr>
        </p:nvGraphicFramePr>
        <p:xfrm>
          <a:off x="152400" y="1052736"/>
          <a:ext cx="8991600" cy="5425113"/>
        </p:xfrm>
        <a:graphic>
          <a:graphicData uri="http://schemas.openxmlformats.org/drawingml/2006/table">
            <a:tbl>
              <a:tblPr firstRow="1" bandRow="1">
                <a:tableStyleId>{BC89EF96-8CEA-46FF-86C4-4CE0E7609802}</a:tableStyleId>
              </a:tblPr>
              <a:tblGrid>
                <a:gridCol w="1485569"/>
                <a:gridCol w="5707711"/>
                <a:gridCol w="1798320"/>
              </a:tblGrid>
              <a:tr h="487377">
                <a:tc>
                  <a:txBody>
                    <a:bodyPr/>
                    <a:lstStyle/>
                    <a:p>
                      <a:r>
                        <a:rPr lang="zh-CN" altLang="en-US" sz="2400" dirty="0" smtClean="0"/>
                        <a:t>解除方式</a:t>
                      </a:r>
                      <a:endParaRPr lang="zh-CN" altLang="en-US" sz="2400" dirty="0">
                        <a:solidFill>
                          <a:srgbClr val="FF0000"/>
                        </a:solidFill>
                      </a:endParaRPr>
                    </a:p>
                  </a:txBody>
                  <a:tcPr marT="45714" marB="45714"/>
                </a:tc>
                <a:tc>
                  <a:txBody>
                    <a:bodyPr/>
                    <a:lstStyle/>
                    <a:p>
                      <a:r>
                        <a:rPr lang="zh-CN" altLang="en-US" sz="2400" dirty="0" smtClean="0"/>
                        <a:t>解除情形</a:t>
                      </a:r>
                      <a:endParaRPr lang="zh-CN" altLang="en-US" sz="2400" b="0" dirty="0">
                        <a:solidFill>
                          <a:schemeClr val="tx1"/>
                        </a:solidFill>
                      </a:endParaRPr>
                    </a:p>
                  </a:txBody>
                  <a:tcPr marT="45714" marB="45714"/>
                </a:tc>
                <a:tc>
                  <a:txBody>
                    <a:bodyPr/>
                    <a:lstStyle/>
                    <a:p>
                      <a:r>
                        <a:rPr lang="zh-CN" altLang="en-US" sz="2400" dirty="0" smtClean="0"/>
                        <a:t>责任</a:t>
                      </a:r>
                      <a:endParaRPr lang="zh-CN" altLang="en-US" sz="2400" b="0" dirty="0">
                        <a:solidFill>
                          <a:schemeClr val="tx1"/>
                        </a:solidFill>
                      </a:endParaRPr>
                    </a:p>
                  </a:txBody>
                  <a:tcPr marT="45714" marB="45714"/>
                </a:tc>
              </a:tr>
              <a:tr h="822852">
                <a:tc>
                  <a:txBody>
                    <a:bodyPr/>
                    <a:lstStyle/>
                    <a:p>
                      <a:r>
                        <a:rPr lang="zh-CN" altLang="en-US" sz="2400" dirty="0" smtClean="0"/>
                        <a:t>提前通知</a:t>
                      </a:r>
                      <a:endParaRPr lang="zh-CN" altLang="en-US" sz="2400" dirty="0">
                        <a:solidFill>
                          <a:srgbClr val="FF0000"/>
                        </a:solidFill>
                      </a:endParaRPr>
                    </a:p>
                  </a:txBody>
                  <a:tcPr marT="45714" marB="45714"/>
                </a:tc>
                <a:tc>
                  <a:txBody>
                    <a:bodyPr/>
                    <a:lstStyle/>
                    <a:p>
                      <a:r>
                        <a:rPr lang="zh-CN" altLang="en-US" sz="2000" dirty="0" smtClean="0"/>
                        <a:t>（</a:t>
                      </a:r>
                      <a:r>
                        <a:rPr lang="en-US" altLang="zh-CN" sz="2000" dirty="0" smtClean="0"/>
                        <a:t>1</a:t>
                      </a:r>
                      <a:r>
                        <a:rPr lang="zh-CN" altLang="en-US" sz="2000" dirty="0" smtClean="0"/>
                        <a:t>）</a:t>
                      </a:r>
                      <a:r>
                        <a:rPr lang="zh-CN" altLang="en-US" sz="2000" u="sng" dirty="0" smtClean="0"/>
                        <a:t>试用期</a:t>
                      </a:r>
                      <a:r>
                        <a:rPr lang="zh-CN" altLang="en-US" sz="2000" dirty="0" smtClean="0"/>
                        <a:t>内</a:t>
                      </a:r>
                      <a:r>
                        <a:rPr lang="zh-CN" altLang="en-US" sz="2000" u="sng" dirty="0" smtClean="0"/>
                        <a:t>提前</a:t>
                      </a:r>
                      <a:r>
                        <a:rPr lang="en-US" altLang="zh-CN" sz="2000" u="sng" dirty="0" smtClean="0"/>
                        <a:t>3</a:t>
                      </a:r>
                      <a:r>
                        <a:rPr lang="zh-CN" altLang="en-US" sz="2000" u="sng" dirty="0" smtClean="0"/>
                        <a:t>日</a:t>
                      </a:r>
                      <a:r>
                        <a:rPr lang="zh-CN" altLang="en-US" sz="2000" dirty="0" smtClean="0"/>
                        <a:t>内通知用人单位</a:t>
                      </a:r>
                      <a:endParaRPr lang="en-US" altLang="zh-CN" sz="2000" dirty="0" smtClean="0"/>
                    </a:p>
                    <a:p>
                      <a:r>
                        <a:rPr lang="zh-CN" altLang="en-US" sz="2000" dirty="0" smtClean="0"/>
                        <a:t>（</a:t>
                      </a:r>
                      <a:r>
                        <a:rPr lang="en-US" altLang="zh-CN" sz="2000" dirty="0" smtClean="0"/>
                        <a:t>2</a:t>
                      </a:r>
                      <a:r>
                        <a:rPr lang="zh-CN" altLang="en-US" sz="2000" dirty="0" smtClean="0"/>
                        <a:t>）</a:t>
                      </a:r>
                      <a:r>
                        <a:rPr lang="zh-CN" altLang="en-US" sz="2000" u="sng" dirty="0" smtClean="0"/>
                        <a:t>合同期</a:t>
                      </a:r>
                      <a:r>
                        <a:rPr lang="zh-CN" altLang="en-US" sz="2000" dirty="0" smtClean="0"/>
                        <a:t>内</a:t>
                      </a:r>
                      <a:r>
                        <a:rPr lang="zh-CN" altLang="en-US" sz="2000" u="sng" dirty="0" smtClean="0"/>
                        <a:t>提前</a:t>
                      </a:r>
                      <a:r>
                        <a:rPr lang="en-US" altLang="zh-CN" sz="2000" u="sng" dirty="0" smtClean="0"/>
                        <a:t>30</a:t>
                      </a:r>
                      <a:r>
                        <a:rPr lang="zh-CN" altLang="en-US" sz="2000" u="sng" dirty="0" smtClean="0"/>
                        <a:t>日</a:t>
                      </a:r>
                      <a:r>
                        <a:rPr lang="zh-CN" altLang="en-US" sz="2000" dirty="0" smtClean="0"/>
                        <a:t>内通知用人单位</a:t>
                      </a:r>
                      <a:endParaRPr lang="zh-CN" altLang="en-US" sz="2000" b="0" dirty="0">
                        <a:solidFill>
                          <a:schemeClr val="tx1"/>
                        </a:solidFill>
                      </a:endParaRPr>
                    </a:p>
                  </a:txBody>
                  <a:tcPr marT="45714" marB="45714"/>
                </a:tc>
                <a:tc>
                  <a:txBody>
                    <a:bodyPr/>
                    <a:lstStyle/>
                    <a:p>
                      <a:r>
                        <a:rPr lang="zh-CN" altLang="en-US" sz="2400" dirty="0" smtClean="0"/>
                        <a:t>单位无过错，无补偿</a:t>
                      </a:r>
                      <a:endParaRPr lang="zh-CN" altLang="en-US" sz="2400" b="0" dirty="0">
                        <a:solidFill>
                          <a:schemeClr val="tx1"/>
                        </a:solidFill>
                      </a:endParaRPr>
                    </a:p>
                  </a:txBody>
                  <a:tcPr marT="45714" marB="45714"/>
                </a:tc>
              </a:tr>
              <a:tr h="4114259">
                <a:tc>
                  <a:txBody>
                    <a:bodyPr/>
                    <a:lstStyle/>
                    <a:p>
                      <a:r>
                        <a:rPr lang="zh-CN" altLang="en-US" sz="2400" dirty="0" smtClean="0"/>
                        <a:t>随时通知</a:t>
                      </a:r>
                      <a:endParaRPr lang="zh-CN" altLang="en-US" sz="2400" b="1" dirty="0">
                        <a:solidFill>
                          <a:srgbClr val="FF0000"/>
                        </a:solidFill>
                      </a:endParaRPr>
                    </a:p>
                  </a:txBody>
                  <a:tcPr marT="45714" marB="45714"/>
                </a:tc>
                <a:tc>
                  <a:txBody>
                    <a:bodyPr/>
                    <a:lstStyle/>
                    <a:p>
                      <a:r>
                        <a:rPr lang="zh-CN" altLang="en-US" sz="2000" dirty="0" smtClean="0"/>
                        <a:t>（</a:t>
                      </a:r>
                      <a:r>
                        <a:rPr lang="en-US" altLang="zh-CN" sz="2000" dirty="0" smtClean="0"/>
                        <a:t>1</a:t>
                      </a:r>
                      <a:r>
                        <a:rPr lang="zh-CN" altLang="en-US" sz="2000" dirty="0" smtClean="0"/>
                        <a:t>）单位未按照劳动合同约定提供劳动保护或劳动条件的</a:t>
                      </a:r>
                      <a:endParaRPr lang="en-US" altLang="zh-CN" sz="2000" dirty="0" smtClean="0"/>
                    </a:p>
                    <a:p>
                      <a:r>
                        <a:rPr lang="zh-CN" altLang="en-US" sz="2000" baseline="0" dirty="0" smtClean="0"/>
                        <a:t>（</a:t>
                      </a:r>
                      <a:r>
                        <a:rPr lang="en-US" altLang="zh-CN" sz="2000" baseline="0" dirty="0" smtClean="0"/>
                        <a:t>2</a:t>
                      </a:r>
                      <a:r>
                        <a:rPr lang="zh-CN" altLang="en-US" sz="2000" baseline="0" dirty="0" smtClean="0"/>
                        <a:t>）单位未及时足额支付劳动报酬</a:t>
                      </a:r>
                      <a:endParaRPr lang="en-US" altLang="zh-CN" sz="2000" baseline="0" dirty="0" smtClean="0"/>
                    </a:p>
                    <a:p>
                      <a:r>
                        <a:rPr lang="zh-CN" altLang="en-US" sz="2000" baseline="0" dirty="0" smtClean="0"/>
                        <a:t>（</a:t>
                      </a:r>
                      <a:r>
                        <a:rPr lang="en-US" altLang="zh-CN" sz="2000" baseline="0" dirty="0" smtClean="0"/>
                        <a:t>3</a:t>
                      </a:r>
                      <a:r>
                        <a:rPr lang="zh-CN" altLang="en-US" sz="2000" baseline="0" dirty="0" smtClean="0"/>
                        <a:t>）单位未依法为劳动者缴纳社会保险</a:t>
                      </a:r>
                      <a:endParaRPr lang="en-US" altLang="zh-CN" sz="2000" baseline="0" dirty="0" smtClean="0"/>
                    </a:p>
                    <a:p>
                      <a:r>
                        <a:rPr lang="zh-CN" altLang="en-US" sz="2000" baseline="0" dirty="0" smtClean="0"/>
                        <a:t>（</a:t>
                      </a:r>
                      <a:r>
                        <a:rPr lang="en-US" altLang="zh-CN" sz="2000" baseline="0" dirty="0" smtClean="0"/>
                        <a:t>4</a:t>
                      </a:r>
                      <a:r>
                        <a:rPr lang="zh-CN" altLang="en-US" sz="2000" baseline="0" dirty="0" smtClean="0"/>
                        <a:t>）单位的规章制度违反法律规定，损害劳动者权益的</a:t>
                      </a:r>
                      <a:endParaRPr lang="en-US" altLang="zh-CN" sz="2000" baseline="0" dirty="0" smtClean="0"/>
                    </a:p>
                    <a:p>
                      <a:r>
                        <a:rPr lang="zh-CN" altLang="en-US" sz="2000" baseline="0" dirty="0" smtClean="0"/>
                        <a:t>（</a:t>
                      </a:r>
                      <a:r>
                        <a:rPr lang="en-US" altLang="zh-CN" sz="2000" baseline="0" dirty="0" smtClean="0"/>
                        <a:t>5</a:t>
                      </a:r>
                      <a:r>
                        <a:rPr lang="zh-CN" altLang="en-US" sz="2000" baseline="0" dirty="0" smtClean="0"/>
                        <a:t>）单位在劳动合同中免除自己的法定责任，排除劳动者权益的</a:t>
                      </a:r>
                      <a:endParaRPr lang="en-US" altLang="zh-CN" sz="2000" baseline="0" dirty="0" smtClean="0"/>
                    </a:p>
                    <a:p>
                      <a:r>
                        <a:rPr lang="zh-CN" altLang="en-US" sz="2000" baseline="0" dirty="0" smtClean="0"/>
                        <a:t>（</a:t>
                      </a:r>
                      <a:r>
                        <a:rPr lang="en-US" altLang="zh-CN" sz="2000" baseline="0" dirty="0" smtClean="0"/>
                        <a:t>6</a:t>
                      </a:r>
                      <a:r>
                        <a:rPr lang="zh-CN" altLang="en-US" sz="2000" baseline="0" dirty="0" smtClean="0"/>
                        <a:t>）单位以欺诈、胁迫的手段或趁人之危，使劳动者在违背真实意思情况下订立或变更劳动合同的</a:t>
                      </a:r>
                      <a:endParaRPr lang="en-US" altLang="zh-CN" sz="2000" baseline="0" dirty="0" smtClean="0"/>
                    </a:p>
                    <a:p>
                      <a:r>
                        <a:rPr lang="en-US" altLang="zh-CN" sz="2000" baseline="0" dirty="0" smtClean="0"/>
                        <a:t> </a:t>
                      </a:r>
                      <a:r>
                        <a:rPr lang="zh-CN" altLang="en-US" sz="2000" baseline="0" dirty="0" smtClean="0"/>
                        <a:t>（</a:t>
                      </a:r>
                      <a:r>
                        <a:rPr lang="en-US" altLang="zh-CN" sz="2000" baseline="0" dirty="0" smtClean="0"/>
                        <a:t>7</a:t>
                      </a:r>
                      <a:r>
                        <a:rPr lang="zh-CN" altLang="en-US" sz="2000" baseline="0" dirty="0" smtClean="0"/>
                        <a:t>）用人单位违法的</a:t>
                      </a:r>
                      <a:endParaRPr lang="en-US" altLang="zh-CN" sz="2000" baseline="0" dirty="0" smtClean="0"/>
                    </a:p>
                    <a:p>
                      <a:r>
                        <a:rPr lang="en-US" altLang="zh-CN" sz="2400" baseline="0" dirty="0" smtClean="0"/>
                        <a:t> </a:t>
                      </a:r>
                      <a:r>
                        <a:rPr lang="zh-CN" altLang="en-US" sz="2400" baseline="0" dirty="0" smtClean="0"/>
                        <a:t>（</a:t>
                      </a:r>
                      <a:r>
                        <a:rPr lang="en-US" altLang="zh-CN" sz="2400" baseline="0" dirty="0" smtClean="0"/>
                        <a:t>8</a:t>
                      </a:r>
                      <a:r>
                        <a:rPr lang="zh-CN" altLang="en-US" sz="2400" baseline="0" dirty="0" smtClean="0"/>
                        <a:t>）其他</a:t>
                      </a:r>
                      <a:endParaRPr lang="en-US" altLang="zh-CN" sz="2400" baseline="0" dirty="0" smtClean="0"/>
                    </a:p>
                  </a:txBody>
                  <a:tcPr marT="45714" marB="45714"/>
                </a:tc>
                <a:tc>
                  <a:txBody>
                    <a:bodyPr/>
                    <a:lstStyle/>
                    <a:p>
                      <a:r>
                        <a:rPr lang="zh-CN" altLang="en-US" sz="2400" dirty="0" smtClean="0"/>
                        <a:t>用人单位有过错，有补偿，</a:t>
                      </a:r>
                      <a:endParaRPr lang="en-US" altLang="zh-CN" sz="2400" baseline="0" dirty="0" smtClean="0">
                        <a:solidFill>
                          <a:schemeClr val="tx1"/>
                        </a:solidFill>
                      </a:endParaRPr>
                    </a:p>
                  </a:txBody>
                  <a:tcPr marT="45714" marB="45714"/>
                </a:tc>
              </a:tr>
            </a:tbl>
          </a:graphicData>
        </a:graphic>
      </p:graphicFrame>
    </p:spTree>
    <p:extLst>
      <p:ext uri="{BB962C8B-B14F-4D97-AF65-F5344CB8AC3E}">
        <p14:creationId xmlns:p14="http://schemas.microsoft.com/office/powerpoint/2010/main" xmlns="" val="8496602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xmlns="" val="3664383833"/>
              </p:ext>
            </p:extLst>
          </p:nvPr>
        </p:nvGraphicFramePr>
        <p:xfrm>
          <a:off x="152400" y="764704"/>
          <a:ext cx="8763000" cy="2682875"/>
        </p:xfrm>
        <a:graphic>
          <a:graphicData uri="http://schemas.openxmlformats.org/drawingml/2006/table">
            <a:tbl>
              <a:tblPr firstRow="1" bandRow="1">
                <a:tableStyleId>{BC89EF96-8CEA-46FF-86C4-4CE0E7609802}</a:tableStyleId>
              </a:tblPr>
              <a:tblGrid>
                <a:gridCol w="2079355"/>
                <a:gridCol w="4744926"/>
                <a:gridCol w="1938719"/>
              </a:tblGrid>
              <a:tr h="762180">
                <a:tc>
                  <a:txBody>
                    <a:bodyPr/>
                    <a:lstStyle/>
                    <a:p>
                      <a:r>
                        <a:rPr lang="zh-CN" altLang="en-US" sz="2400" dirty="0" smtClean="0"/>
                        <a:t>解除方式</a:t>
                      </a:r>
                      <a:endParaRPr lang="zh-CN" altLang="en-US" sz="2400" b="1" dirty="0">
                        <a:solidFill>
                          <a:srgbClr val="FF0000"/>
                        </a:solidFill>
                      </a:endParaRPr>
                    </a:p>
                  </a:txBody>
                  <a:tcPr marT="45731" marB="45731"/>
                </a:tc>
                <a:tc>
                  <a:txBody>
                    <a:bodyPr/>
                    <a:lstStyle/>
                    <a:p>
                      <a:r>
                        <a:rPr lang="zh-CN" altLang="en-US" sz="2400" baseline="0" dirty="0" smtClean="0"/>
                        <a:t>解除情形</a:t>
                      </a:r>
                      <a:endParaRPr lang="en-US" altLang="zh-CN" sz="2400" baseline="0" dirty="0" smtClean="0">
                        <a:solidFill>
                          <a:schemeClr val="tx1"/>
                        </a:solidFill>
                      </a:endParaRPr>
                    </a:p>
                  </a:txBody>
                  <a:tcPr marT="45731" marB="45731"/>
                </a:tc>
                <a:tc>
                  <a:txBody>
                    <a:bodyPr/>
                    <a:lstStyle/>
                    <a:p>
                      <a:r>
                        <a:rPr lang="zh-CN" altLang="en-US" sz="2400" baseline="0" dirty="0" smtClean="0"/>
                        <a:t>责任</a:t>
                      </a:r>
                      <a:endParaRPr lang="en-US" altLang="zh-CN" sz="2400" baseline="0" dirty="0" smtClean="0">
                        <a:solidFill>
                          <a:schemeClr val="tx1"/>
                        </a:solidFill>
                      </a:endParaRPr>
                    </a:p>
                  </a:txBody>
                  <a:tcPr marT="45731" marB="45731"/>
                </a:tc>
              </a:tr>
              <a:tr h="1920695">
                <a:tc>
                  <a:txBody>
                    <a:bodyPr/>
                    <a:lstStyle/>
                    <a:p>
                      <a:r>
                        <a:rPr lang="zh-CN" altLang="en-US" sz="2400" dirty="0" smtClean="0"/>
                        <a:t>不需事先告知即可解除</a:t>
                      </a:r>
                      <a:r>
                        <a:rPr lang="zh-CN" altLang="en-US" sz="2400" dirty="0" smtClean="0">
                          <a:solidFill>
                            <a:srgbClr val="FF0000"/>
                          </a:solidFill>
                        </a:rPr>
                        <a:t>（立即解除）</a:t>
                      </a:r>
                      <a:endParaRPr lang="zh-CN" altLang="en-US" sz="2400" b="1" dirty="0">
                        <a:solidFill>
                          <a:srgbClr val="FF0000"/>
                        </a:solidFill>
                      </a:endParaRPr>
                    </a:p>
                  </a:txBody>
                  <a:tcPr marT="45731" marB="45731"/>
                </a:tc>
                <a:tc>
                  <a:txBody>
                    <a:bodyPr/>
                    <a:lstStyle/>
                    <a:p>
                      <a:r>
                        <a:rPr lang="zh-CN" altLang="en-US" sz="2400" baseline="0" dirty="0" smtClean="0"/>
                        <a:t>（</a:t>
                      </a:r>
                      <a:r>
                        <a:rPr lang="en-US" altLang="zh-CN" sz="2400" baseline="0" dirty="0" smtClean="0"/>
                        <a:t>1</a:t>
                      </a:r>
                      <a:r>
                        <a:rPr lang="zh-CN" altLang="en-US" sz="2400" baseline="0" dirty="0" smtClean="0"/>
                        <a:t>）单位以暴力、威胁、非法限制人身自由的手段强迫劳动者劳动的</a:t>
                      </a:r>
                      <a:endParaRPr lang="en-US" altLang="zh-CN" sz="2400" baseline="0" dirty="0" smtClean="0"/>
                    </a:p>
                    <a:p>
                      <a:r>
                        <a:rPr lang="en-US" altLang="zh-CN" sz="2400" baseline="0" dirty="0" smtClean="0"/>
                        <a:t> </a:t>
                      </a:r>
                      <a:r>
                        <a:rPr lang="zh-CN" altLang="en-US" sz="2400" baseline="0" dirty="0" smtClean="0"/>
                        <a:t>（</a:t>
                      </a:r>
                      <a:r>
                        <a:rPr lang="en-US" altLang="zh-CN" sz="2400" baseline="0" dirty="0" smtClean="0"/>
                        <a:t>2</a:t>
                      </a:r>
                      <a:r>
                        <a:rPr lang="zh-CN" altLang="en-US" sz="2400" baseline="0" dirty="0" smtClean="0"/>
                        <a:t>）单位违章指挥、强令冒险作业危及劳动者人身安全的 </a:t>
                      </a:r>
                      <a:endParaRPr lang="en-US" altLang="zh-CN" sz="2400" baseline="0" dirty="0" smtClean="0">
                        <a:solidFill>
                          <a:schemeClr val="tx1"/>
                        </a:solidFill>
                      </a:endParaRPr>
                    </a:p>
                  </a:txBody>
                  <a:tcPr marT="45731" marB="45731"/>
                </a:tc>
                <a:tc>
                  <a:txBody>
                    <a:bodyPr/>
                    <a:lstStyle/>
                    <a:p>
                      <a:r>
                        <a:rPr lang="zh-CN" altLang="en-US" sz="2400" baseline="0" dirty="0" smtClean="0">
                          <a:solidFill>
                            <a:schemeClr val="tx1"/>
                          </a:solidFill>
                        </a:rPr>
                        <a:t>单位有重大过错，需支付经济补偿</a:t>
                      </a:r>
                      <a:endParaRPr lang="en-US" altLang="zh-CN" sz="2400" baseline="0" dirty="0" smtClean="0">
                        <a:solidFill>
                          <a:schemeClr val="tx1"/>
                        </a:solidFill>
                      </a:endParaRPr>
                    </a:p>
                  </a:txBody>
                  <a:tcPr marT="45731" marB="45731"/>
                </a:tc>
              </a:tr>
            </a:tbl>
          </a:graphicData>
        </a:graphic>
      </p:graphicFrame>
      <p:sp>
        <p:nvSpPr>
          <p:cNvPr id="7" name="矩形 6"/>
          <p:cNvSpPr/>
          <p:nvPr/>
        </p:nvSpPr>
        <p:spPr>
          <a:xfrm>
            <a:off x="395536" y="3645024"/>
            <a:ext cx="8229600" cy="193833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CN" sz="2000" dirty="0"/>
              <a:t>【</a:t>
            </a:r>
            <a:r>
              <a:rPr lang="zh-CN" altLang="en-US" sz="2000" dirty="0"/>
              <a:t>注意</a:t>
            </a:r>
            <a:r>
              <a:rPr lang="en-US" sz="2000" dirty="0"/>
              <a:t>1</a:t>
            </a:r>
            <a:r>
              <a:rPr lang="en-US" altLang="zh-CN" sz="2000" dirty="0"/>
              <a:t>】</a:t>
            </a:r>
            <a:r>
              <a:rPr lang="zh-CN" altLang="en-US" sz="2000" dirty="0"/>
              <a:t>上述随时通知解除的情形的</a:t>
            </a:r>
            <a:r>
              <a:rPr lang="zh-CN" altLang="en-US" sz="2000" u="dbl" dirty="0">
                <a:solidFill>
                  <a:srgbClr val="FF0000"/>
                </a:solidFill>
              </a:rPr>
              <a:t>显著特征</a:t>
            </a:r>
            <a:r>
              <a:rPr lang="zh-CN" altLang="en-US" sz="2000" dirty="0"/>
              <a:t>是用人单位有过错，但该过错并未危及到劳动者的人身安全，则劳动者通知单位即可解除合同无提前义务。</a:t>
            </a:r>
            <a:endParaRPr lang="en-US" altLang="zh-CN" sz="2000" dirty="0"/>
          </a:p>
          <a:p>
            <a:pPr>
              <a:defRPr/>
            </a:pPr>
            <a:r>
              <a:rPr lang="en-US" altLang="zh-CN" sz="2000" dirty="0"/>
              <a:t>【</a:t>
            </a:r>
            <a:r>
              <a:rPr lang="zh-CN" altLang="en-US" sz="2000" dirty="0"/>
              <a:t>注意</a:t>
            </a:r>
            <a:r>
              <a:rPr lang="en-US" altLang="zh-CN" sz="2000" dirty="0"/>
              <a:t>2】</a:t>
            </a:r>
            <a:r>
              <a:rPr lang="zh-CN" altLang="en-US" sz="2000" dirty="0"/>
              <a:t>当人身权与财产权同时受到侵害，法律优先保护人身权，因此不需事先告知即可解除的情形中，劳动者无需履行告知义务。</a:t>
            </a:r>
            <a:r>
              <a:rPr lang="en-US" sz="2000" dirty="0"/>
              <a:t/>
            </a:r>
            <a:br>
              <a:rPr lang="en-US" sz="2000" dirty="0"/>
            </a:br>
            <a:endParaRPr lang="zh-CN" altLang="en-US" sz="2000" dirty="0"/>
          </a:p>
        </p:txBody>
      </p:sp>
    </p:spTree>
    <p:extLst>
      <p:ext uri="{BB962C8B-B14F-4D97-AF65-F5344CB8AC3E}">
        <p14:creationId xmlns:p14="http://schemas.microsoft.com/office/powerpoint/2010/main" xmlns="" val="20798334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a:buNone/>
            </a:pPr>
            <a:r>
              <a:rPr lang="zh-CN" altLang="en-US" dirty="0" smtClean="0"/>
              <a:t>（</a:t>
            </a:r>
            <a:r>
              <a:rPr lang="en-US" altLang="zh-CN" dirty="0" smtClean="0"/>
              <a:t>1</a:t>
            </a:r>
            <a:r>
              <a:rPr lang="zh-CN" altLang="en-US" dirty="0" smtClean="0"/>
              <a:t>）完善劳动标准中的薪酬标准应注意的问题。</a:t>
            </a:r>
            <a:endParaRPr lang="en-US" altLang="zh-CN" dirty="0" smtClean="0"/>
          </a:p>
          <a:p>
            <a:pPr marL="0" indent="0"/>
            <a:r>
              <a:rPr lang="en-US" altLang="zh-CN" dirty="0"/>
              <a:t> </a:t>
            </a:r>
            <a:r>
              <a:rPr lang="zh-CN" altLang="en-US" dirty="0" smtClean="0"/>
              <a:t>答：</a:t>
            </a:r>
            <a:r>
              <a:rPr lang="zh-CN" altLang="en-US" dirty="0" smtClean="0">
                <a:sym typeface="Wingdings" pitchFamily="2" charset="2"/>
              </a:rPr>
              <a:t>（</a:t>
            </a:r>
            <a:r>
              <a:rPr lang="en-US" altLang="zh-CN" dirty="0" smtClean="0">
                <a:sym typeface="Wingdings" pitchFamily="2" charset="2"/>
              </a:rPr>
              <a:t>1</a:t>
            </a:r>
            <a:r>
              <a:rPr lang="zh-CN" altLang="en-US" dirty="0" smtClean="0">
                <a:sym typeface="Wingdings" pitchFamily="2" charset="2"/>
              </a:rPr>
              <a:t>）</a:t>
            </a:r>
            <a:r>
              <a:rPr lang="zh-CN" altLang="en-US" dirty="0" smtClean="0"/>
              <a:t>用人</a:t>
            </a:r>
            <a:r>
              <a:rPr lang="zh-CN" altLang="en-US" dirty="0"/>
              <a:t>单位应进行完善薪酬标准的必要性和可行性评估，判断现有薪酬标准是否符合法律，是否维护了公平目标，是否提高了组织</a:t>
            </a:r>
            <a:r>
              <a:rPr lang="zh-CN" altLang="en-US" dirty="0" smtClean="0"/>
              <a:t>效率。本案例中，广州本田汽车零部件公司应分析公司的薪酬标准，同工不同酬，员工对现有工资标准不满意，有必要进行薪酬标准调整和完善。</a:t>
            </a:r>
            <a:endParaRPr lang="zh-CN" alt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内容占位符 2"/>
          <p:cNvSpPr>
            <a:spLocks noGrp="1"/>
          </p:cNvSpPr>
          <p:nvPr>
            <p:ph idx="1"/>
          </p:nvPr>
        </p:nvSpPr>
        <p:spPr>
          <a:xfrm>
            <a:off x="304800" y="332656"/>
            <a:ext cx="8574088" cy="4535488"/>
          </a:xfrm>
        </p:spPr>
        <p:txBody>
          <a:bodyPr/>
          <a:lstStyle/>
          <a:p>
            <a:r>
              <a:rPr lang="en-US" altLang="zh-CN" sz="2800" dirty="0" smtClean="0">
                <a:solidFill>
                  <a:schemeClr val="hlink"/>
                </a:solidFill>
              </a:rPr>
              <a:t>2.</a:t>
            </a:r>
            <a:r>
              <a:rPr lang="zh-CN" altLang="en-US" sz="2800" dirty="0" smtClean="0">
                <a:solidFill>
                  <a:schemeClr val="hlink"/>
                </a:solidFill>
              </a:rPr>
              <a:t>用人单位单方面解除劳动合同的情形</a:t>
            </a:r>
            <a:endParaRPr lang="en-US" altLang="zh-CN" sz="2800" dirty="0" smtClean="0">
              <a:solidFill>
                <a:schemeClr val="hlink"/>
              </a:solidFill>
            </a:endParaRPr>
          </a:p>
          <a:p>
            <a:endParaRPr lang="zh-CN" altLang="en-US" dirty="0" smtClean="0"/>
          </a:p>
        </p:txBody>
      </p:sp>
      <p:graphicFrame>
        <p:nvGraphicFramePr>
          <p:cNvPr id="4" name="表格 3"/>
          <p:cNvGraphicFramePr>
            <a:graphicFrameLocks noGrp="1"/>
          </p:cNvGraphicFramePr>
          <p:nvPr>
            <p:extLst>
              <p:ext uri="{D42A27DB-BD31-4B8C-83A1-F6EECF244321}">
                <p14:modId xmlns:p14="http://schemas.microsoft.com/office/powerpoint/2010/main" xmlns="" val="1650595787"/>
              </p:ext>
            </p:extLst>
          </p:nvPr>
        </p:nvGraphicFramePr>
        <p:xfrm>
          <a:off x="228600" y="1196752"/>
          <a:ext cx="8610600" cy="4092575"/>
        </p:xfrm>
        <a:graphic>
          <a:graphicData uri="http://schemas.openxmlformats.org/drawingml/2006/table">
            <a:tbl>
              <a:tblPr firstRow="1" bandRow="1">
                <a:tableStyleId>{5C22544A-7EE6-4342-B048-85BDC9FD1C3A}</a:tableStyleId>
              </a:tblPr>
              <a:tblGrid>
                <a:gridCol w="1524000"/>
                <a:gridCol w="5029200"/>
                <a:gridCol w="2057400"/>
              </a:tblGrid>
              <a:tr h="701149">
                <a:tc>
                  <a:txBody>
                    <a:bodyPr/>
                    <a:lstStyle/>
                    <a:p>
                      <a:r>
                        <a:rPr lang="zh-CN" altLang="en-US" sz="2000" b="1" dirty="0" smtClean="0">
                          <a:solidFill>
                            <a:schemeClr val="tx1"/>
                          </a:solidFill>
                        </a:rPr>
                        <a:t>解除方式</a:t>
                      </a:r>
                      <a:endParaRPr lang="zh-CN" altLang="en-US" sz="2000" b="1" dirty="0">
                        <a:solidFill>
                          <a:schemeClr val="tx1"/>
                        </a:solidFill>
                      </a:endParaRPr>
                    </a:p>
                  </a:txBody>
                  <a:tcPr marT="45727" marB="45727"/>
                </a:tc>
                <a:tc>
                  <a:txBody>
                    <a:bodyPr/>
                    <a:lstStyle/>
                    <a:p>
                      <a:r>
                        <a:rPr lang="zh-CN" altLang="en-US" sz="2000" b="1" dirty="0" smtClean="0">
                          <a:solidFill>
                            <a:schemeClr val="tx1"/>
                          </a:solidFill>
                        </a:rPr>
                        <a:t>解除情形</a:t>
                      </a:r>
                      <a:endParaRPr lang="zh-CN" altLang="en-US" sz="2000" b="1" dirty="0">
                        <a:solidFill>
                          <a:schemeClr val="tx1"/>
                        </a:solidFill>
                      </a:endParaRPr>
                    </a:p>
                  </a:txBody>
                  <a:tcPr marT="45727" marB="45727"/>
                </a:tc>
                <a:tc>
                  <a:txBody>
                    <a:bodyPr/>
                    <a:lstStyle/>
                    <a:p>
                      <a:r>
                        <a:rPr lang="zh-CN" altLang="en-US" sz="2000" b="1" dirty="0" smtClean="0">
                          <a:solidFill>
                            <a:schemeClr val="tx1"/>
                          </a:solidFill>
                        </a:rPr>
                        <a:t>责任</a:t>
                      </a:r>
                      <a:endParaRPr lang="zh-CN" altLang="en-US" sz="2000" b="1" dirty="0">
                        <a:solidFill>
                          <a:schemeClr val="tx1"/>
                        </a:solidFill>
                      </a:endParaRPr>
                    </a:p>
                  </a:txBody>
                  <a:tcPr marT="45727" marB="45727"/>
                </a:tc>
              </a:tr>
              <a:tr h="3391426">
                <a:tc>
                  <a:txBody>
                    <a:bodyPr/>
                    <a:lstStyle/>
                    <a:p>
                      <a:r>
                        <a:rPr lang="zh-CN" altLang="en-US" sz="2000" b="1" dirty="0" smtClean="0">
                          <a:solidFill>
                            <a:schemeClr val="tx1"/>
                          </a:solidFill>
                        </a:rPr>
                        <a:t>提前通知</a:t>
                      </a:r>
                      <a:endParaRPr lang="zh-CN" altLang="en-US" sz="2000" b="1" dirty="0">
                        <a:solidFill>
                          <a:srgbClr val="FF0000"/>
                        </a:solidFill>
                      </a:endParaRPr>
                    </a:p>
                  </a:txBody>
                  <a:tcPr marT="45727" marB="45727"/>
                </a:tc>
                <a:tc>
                  <a:txBody>
                    <a:bodyPr/>
                    <a:lstStyle/>
                    <a:p>
                      <a:r>
                        <a:rPr lang="zh-CN" altLang="en-US" sz="2000" b="0" dirty="0" smtClean="0">
                          <a:solidFill>
                            <a:schemeClr val="tx1"/>
                          </a:solidFill>
                        </a:rPr>
                        <a:t>（</a:t>
                      </a:r>
                      <a:r>
                        <a:rPr lang="en-US" altLang="zh-CN" sz="2000" b="0" dirty="0" smtClean="0">
                          <a:solidFill>
                            <a:schemeClr val="tx1"/>
                          </a:solidFill>
                        </a:rPr>
                        <a:t>1</a:t>
                      </a:r>
                      <a:r>
                        <a:rPr lang="zh-CN" altLang="en-US" sz="2000" b="0" dirty="0" smtClean="0">
                          <a:solidFill>
                            <a:schemeClr val="tx1"/>
                          </a:solidFill>
                        </a:rPr>
                        <a:t>）劳动者</a:t>
                      </a:r>
                      <a:r>
                        <a:rPr lang="zh-CN" altLang="en-US" sz="2000" b="1" u="sng" dirty="0" smtClean="0">
                          <a:solidFill>
                            <a:srgbClr val="FF0000"/>
                          </a:solidFill>
                        </a:rPr>
                        <a:t>患病或非因工负伤</a:t>
                      </a:r>
                      <a:r>
                        <a:rPr lang="zh-CN" altLang="en-US" sz="2000" b="0" dirty="0" smtClean="0">
                          <a:solidFill>
                            <a:schemeClr val="tx1"/>
                          </a:solidFill>
                        </a:rPr>
                        <a:t>，在规定的医疗期满后不能从事原工作，也不能从事用人单位另行安排的工作</a:t>
                      </a:r>
                      <a:endParaRPr lang="en-US" altLang="zh-CN" sz="2000" b="0" dirty="0" smtClean="0">
                        <a:solidFill>
                          <a:schemeClr val="tx1"/>
                        </a:solidFill>
                      </a:endParaRPr>
                    </a:p>
                    <a:p>
                      <a:r>
                        <a:rPr lang="zh-CN" altLang="en-US" sz="2000" b="0" dirty="0" smtClean="0">
                          <a:solidFill>
                            <a:schemeClr val="tx1"/>
                          </a:solidFill>
                        </a:rPr>
                        <a:t>（</a:t>
                      </a:r>
                      <a:r>
                        <a:rPr lang="en-US" altLang="zh-CN" sz="2000" b="0" dirty="0" smtClean="0">
                          <a:solidFill>
                            <a:schemeClr val="tx1"/>
                          </a:solidFill>
                        </a:rPr>
                        <a:t>2</a:t>
                      </a:r>
                      <a:r>
                        <a:rPr lang="zh-CN" altLang="en-US" sz="2000" b="0" dirty="0" smtClean="0">
                          <a:solidFill>
                            <a:schemeClr val="tx1"/>
                          </a:solidFill>
                        </a:rPr>
                        <a:t>）劳动者不能胜任工作，经过培训或调整工工作岗位，仍不能胜任工作</a:t>
                      </a:r>
                      <a:endParaRPr lang="en-US" altLang="zh-CN" sz="2000" b="0" dirty="0" smtClean="0">
                        <a:solidFill>
                          <a:schemeClr val="tx1"/>
                        </a:solidFill>
                      </a:endParaRPr>
                    </a:p>
                    <a:p>
                      <a:r>
                        <a:rPr lang="en-US" altLang="zh-CN" sz="2000" b="0" baseline="0" dirty="0" smtClean="0">
                          <a:solidFill>
                            <a:schemeClr val="tx1"/>
                          </a:solidFill>
                        </a:rPr>
                        <a:t> </a:t>
                      </a:r>
                      <a:r>
                        <a:rPr lang="zh-CN" altLang="en-US" sz="2000" b="0" baseline="0" dirty="0" smtClean="0">
                          <a:solidFill>
                            <a:schemeClr val="tx1"/>
                          </a:solidFill>
                        </a:rPr>
                        <a:t>（</a:t>
                      </a:r>
                      <a:r>
                        <a:rPr lang="en-US" altLang="zh-CN" sz="2000" b="0" baseline="0" dirty="0" smtClean="0">
                          <a:solidFill>
                            <a:schemeClr val="tx1"/>
                          </a:solidFill>
                        </a:rPr>
                        <a:t>3</a:t>
                      </a:r>
                      <a:r>
                        <a:rPr lang="zh-CN" altLang="en-US" sz="2000" b="0" baseline="0" dirty="0" smtClean="0">
                          <a:solidFill>
                            <a:schemeClr val="tx1"/>
                          </a:solidFill>
                        </a:rPr>
                        <a:t>）劳动合同订立时所依据的客观情况发生重大变化，致使劳动合同无法履行，经双方协商，未能达成变更协议。</a:t>
                      </a:r>
                      <a:endParaRPr lang="en-US" altLang="zh-CN" sz="2000" b="0" baseline="0" dirty="0" smtClean="0">
                        <a:solidFill>
                          <a:schemeClr val="tx1"/>
                        </a:solidFill>
                      </a:endParaRPr>
                    </a:p>
                    <a:p>
                      <a:r>
                        <a:rPr lang="zh-CN" altLang="en-US" sz="2000" b="1" u="sng" baseline="0" dirty="0" smtClean="0">
                          <a:solidFill>
                            <a:srgbClr val="FF0000"/>
                          </a:solidFill>
                        </a:rPr>
                        <a:t>（总结：无能力）</a:t>
                      </a:r>
                      <a:endParaRPr lang="zh-CN" altLang="en-US" sz="2000" b="1" u="sng" dirty="0">
                        <a:solidFill>
                          <a:srgbClr val="FF0000"/>
                        </a:solidFill>
                      </a:endParaRPr>
                    </a:p>
                  </a:txBody>
                  <a:tcPr marT="45727" marB="45727"/>
                </a:tc>
                <a:tc>
                  <a:txBody>
                    <a:bodyPr/>
                    <a:lstStyle/>
                    <a:p>
                      <a:r>
                        <a:rPr lang="zh-CN" altLang="en-US" sz="2000" b="1" dirty="0" smtClean="0">
                          <a:solidFill>
                            <a:schemeClr val="tx1"/>
                          </a:solidFill>
                        </a:rPr>
                        <a:t>用人单位提前</a:t>
                      </a:r>
                      <a:r>
                        <a:rPr lang="en-US" altLang="zh-CN" sz="2000" b="1" dirty="0" smtClean="0">
                          <a:solidFill>
                            <a:schemeClr val="tx1"/>
                          </a:solidFill>
                        </a:rPr>
                        <a:t>30</a:t>
                      </a:r>
                      <a:r>
                        <a:rPr lang="zh-CN" altLang="en-US" sz="2000" b="1" dirty="0" smtClean="0">
                          <a:solidFill>
                            <a:schemeClr val="tx1"/>
                          </a:solidFill>
                        </a:rPr>
                        <a:t>日书面通知劳动者</a:t>
                      </a:r>
                      <a:endParaRPr lang="en-US" altLang="zh-CN" sz="2000" b="1" dirty="0" smtClean="0">
                        <a:solidFill>
                          <a:schemeClr val="tx1"/>
                        </a:solidFill>
                      </a:endParaRPr>
                    </a:p>
                    <a:p>
                      <a:r>
                        <a:rPr lang="zh-CN" altLang="en-US" sz="2000" b="1" dirty="0" smtClean="0">
                          <a:solidFill>
                            <a:srgbClr val="0070C0"/>
                          </a:solidFill>
                        </a:rPr>
                        <a:t>或</a:t>
                      </a:r>
                      <a:r>
                        <a:rPr lang="zh-CN" altLang="en-US" sz="2000" b="1" dirty="0" smtClean="0">
                          <a:solidFill>
                            <a:schemeClr val="tx1"/>
                          </a:solidFill>
                        </a:rPr>
                        <a:t>按劳动者上个月的工资标准，额外支付劳动者</a:t>
                      </a:r>
                      <a:r>
                        <a:rPr lang="en-US" altLang="zh-CN" sz="2000" b="1" dirty="0" smtClean="0">
                          <a:solidFill>
                            <a:schemeClr val="tx1"/>
                          </a:solidFill>
                        </a:rPr>
                        <a:t>1</a:t>
                      </a:r>
                      <a:r>
                        <a:rPr lang="zh-CN" altLang="en-US" sz="2000" b="1" dirty="0" smtClean="0">
                          <a:solidFill>
                            <a:schemeClr val="tx1"/>
                          </a:solidFill>
                        </a:rPr>
                        <a:t>个月工资作为补偿</a:t>
                      </a:r>
                      <a:endParaRPr lang="zh-CN" altLang="en-US" sz="2000" b="1" dirty="0">
                        <a:solidFill>
                          <a:schemeClr val="tx1"/>
                        </a:solidFill>
                      </a:endParaRPr>
                    </a:p>
                  </a:txBody>
                  <a:tcPr marT="45727" marB="45727"/>
                </a:tc>
              </a:tr>
            </a:tbl>
          </a:graphicData>
        </a:graphic>
      </p:graphicFrame>
    </p:spTree>
    <p:extLst>
      <p:ext uri="{BB962C8B-B14F-4D97-AF65-F5344CB8AC3E}">
        <p14:creationId xmlns:p14="http://schemas.microsoft.com/office/powerpoint/2010/main" xmlns="" val="318268467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内容占位符 2"/>
          <p:cNvSpPr>
            <a:spLocks noGrp="1"/>
          </p:cNvSpPr>
          <p:nvPr>
            <p:ph idx="1"/>
          </p:nvPr>
        </p:nvSpPr>
        <p:spPr>
          <a:xfrm>
            <a:off x="304800" y="1143000"/>
            <a:ext cx="8574088" cy="4535488"/>
          </a:xfrm>
        </p:spPr>
        <p:txBody>
          <a:bodyPr/>
          <a:lstStyle/>
          <a:p>
            <a:r>
              <a:rPr lang="zh-CN" altLang="en-US" dirty="0" smtClean="0">
                <a:solidFill>
                  <a:schemeClr val="hlink"/>
                </a:solidFill>
              </a:rPr>
              <a:t>二、用人单位可当方面解除劳动合同的情形</a:t>
            </a:r>
            <a:endParaRPr lang="en-US" altLang="zh-CN" dirty="0" smtClean="0">
              <a:solidFill>
                <a:schemeClr val="hlink"/>
              </a:solidFill>
            </a:endParaRPr>
          </a:p>
          <a:p>
            <a:endParaRPr lang="zh-CN" altLang="en-US" dirty="0" smtClean="0"/>
          </a:p>
        </p:txBody>
      </p:sp>
      <p:graphicFrame>
        <p:nvGraphicFramePr>
          <p:cNvPr id="4" name="表格 3"/>
          <p:cNvGraphicFramePr>
            <a:graphicFrameLocks noGrp="1"/>
          </p:cNvGraphicFramePr>
          <p:nvPr/>
        </p:nvGraphicFramePr>
        <p:xfrm>
          <a:off x="228600" y="304800"/>
          <a:ext cx="8610600" cy="4511675"/>
        </p:xfrm>
        <a:graphic>
          <a:graphicData uri="http://schemas.openxmlformats.org/drawingml/2006/table">
            <a:tbl>
              <a:tblPr firstRow="1" bandRow="1">
                <a:tableStyleId>{5C22544A-7EE6-4342-B048-85BDC9FD1C3A}</a:tableStyleId>
              </a:tblPr>
              <a:tblGrid>
                <a:gridCol w="1295400"/>
                <a:gridCol w="5410199"/>
                <a:gridCol w="1905001"/>
              </a:tblGrid>
              <a:tr h="762107">
                <a:tc>
                  <a:txBody>
                    <a:bodyPr/>
                    <a:lstStyle/>
                    <a:p>
                      <a:r>
                        <a:rPr lang="zh-CN" altLang="en-US" sz="2000" b="1" dirty="0" smtClean="0">
                          <a:solidFill>
                            <a:schemeClr val="tx1"/>
                          </a:solidFill>
                        </a:rPr>
                        <a:t>解除方式</a:t>
                      </a:r>
                      <a:endParaRPr lang="zh-CN" altLang="en-US" sz="2000" b="1" dirty="0">
                        <a:solidFill>
                          <a:schemeClr val="tx1"/>
                        </a:solidFill>
                      </a:endParaRPr>
                    </a:p>
                  </a:txBody>
                  <a:tcPr marT="45726" marB="45726"/>
                </a:tc>
                <a:tc>
                  <a:txBody>
                    <a:bodyPr/>
                    <a:lstStyle/>
                    <a:p>
                      <a:r>
                        <a:rPr lang="zh-CN" altLang="en-US" sz="2000" b="1" dirty="0" smtClean="0">
                          <a:solidFill>
                            <a:schemeClr val="tx1"/>
                          </a:solidFill>
                        </a:rPr>
                        <a:t>解除情形</a:t>
                      </a:r>
                      <a:endParaRPr lang="zh-CN" altLang="en-US" sz="2000" b="1" dirty="0">
                        <a:solidFill>
                          <a:schemeClr val="tx1"/>
                        </a:solidFill>
                      </a:endParaRPr>
                    </a:p>
                  </a:txBody>
                  <a:tcPr marT="45726" marB="45726"/>
                </a:tc>
                <a:tc>
                  <a:txBody>
                    <a:bodyPr/>
                    <a:lstStyle/>
                    <a:p>
                      <a:r>
                        <a:rPr lang="zh-CN" altLang="en-US" sz="2000" b="1" dirty="0" smtClean="0">
                          <a:solidFill>
                            <a:schemeClr val="tx1"/>
                          </a:solidFill>
                        </a:rPr>
                        <a:t>责任</a:t>
                      </a:r>
                      <a:endParaRPr lang="zh-CN" altLang="en-US" sz="2000" b="1" dirty="0">
                        <a:solidFill>
                          <a:schemeClr val="tx1"/>
                        </a:solidFill>
                      </a:endParaRPr>
                    </a:p>
                  </a:txBody>
                  <a:tcPr marT="45726" marB="45726"/>
                </a:tc>
              </a:tr>
              <a:tr h="3749568">
                <a:tc>
                  <a:txBody>
                    <a:bodyPr/>
                    <a:lstStyle/>
                    <a:p>
                      <a:r>
                        <a:rPr lang="zh-CN" altLang="en-US" sz="2000" b="1" dirty="0" smtClean="0">
                          <a:solidFill>
                            <a:schemeClr val="tx1"/>
                          </a:solidFill>
                        </a:rPr>
                        <a:t>随时通知</a:t>
                      </a:r>
                      <a:endParaRPr lang="zh-CN" altLang="en-US" sz="2000" b="1" dirty="0">
                        <a:solidFill>
                          <a:schemeClr val="tx1"/>
                        </a:solidFill>
                      </a:endParaRPr>
                    </a:p>
                  </a:txBody>
                  <a:tcPr marT="45726" marB="45726"/>
                </a:tc>
                <a:tc>
                  <a:txBody>
                    <a:bodyPr/>
                    <a:lstStyle/>
                    <a:p>
                      <a:r>
                        <a:rPr lang="zh-CN" altLang="en-US" sz="2000" b="0" dirty="0" smtClean="0">
                          <a:solidFill>
                            <a:schemeClr val="tx1"/>
                          </a:solidFill>
                        </a:rPr>
                        <a:t>（</a:t>
                      </a:r>
                      <a:r>
                        <a:rPr lang="en-US" altLang="zh-CN" sz="2000" b="0" dirty="0" smtClean="0">
                          <a:solidFill>
                            <a:schemeClr val="tx1"/>
                          </a:solidFill>
                        </a:rPr>
                        <a:t>1</a:t>
                      </a:r>
                      <a:r>
                        <a:rPr lang="zh-CN" altLang="en-US" sz="2000" b="0" dirty="0" smtClean="0">
                          <a:solidFill>
                            <a:schemeClr val="tx1"/>
                          </a:solidFill>
                        </a:rPr>
                        <a:t>）劳动者在试用期被证明不符合录用条件的</a:t>
                      </a:r>
                      <a:endParaRPr lang="en-US" altLang="zh-CN" sz="2000" b="0" dirty="0" smtClean="0">
                        <a:solidFill>
                          <a:schemeClr val="tx1"/>
                        </a:solidFill>
                      </a:endParaRPr>
                    </a:p>
                    <a:p>
                      <a:r>
                        <a:rPr lang="zh-CN" altLang="en-US" sz="2000" b="0" dirty="0" smtClean="0">
                          <a:solidFill>
                            <a:schemeClr val="tx1"/>
                          </a:solidFill>
                        </a:rPr>
                        <a:t>（</a:t>
                      </a:r>
                      <a:r>
                        <a:rPr lang="en-US" altLang="zh-CN" sz="2000" b="0" dirty="0" smtClean="0">
                          <a:solidFill>
                            <a:schemeClr val="tx1"/>
                          </a:solidFill>
                        </a:rPr>
                        <a:t>2</a:t>
                      </a:r>
                      <a:r>
                        <a:rPr lang="zh-CN" altLang="en-US" sz="2000" b="0" dirty="0" smtClean="0">
                          <a:solidFill>
                            <a:schemeClr val="tx1"/>
                          </a:solidFill>
                        </a:rPr>
                        <a:t>）劳动者严重违反用人单位的规章制度</a:t>
                      </a:r>
                      <a:endParaRPr lang="en-US" altLang="zh-CN" sz="2000" b="0" dirty="0" smtClean="0">
                        <a:solidFill>
                          <a:schemeClr val="tx1"/>
                        </a:solidFill>
                      </a:endParaRPr>
                    </a:p>
                    <a:p>
                      <a:r>
                        <a:rPr lang="en-US" altLang="zh-CN" sz="2000" b="0" baseline="0" dirty="0" smtClean="0">
                          <a:solidFill>
                            <a:schemeClr val="tx1"/>
                          </a:solidFill>
                        </a:rPr>
                        <a:t> </a:t>
                      </a:r>
                      <a:r>
                        <a:rPr lang="zh-CN" altLang="en-US" sz="2000" b="0" baseline="0" dirty="0" smtClean="0">
                          <a:solidFill>
                            <a:schemeClr val="tx1"/>
                          </a:solidFill>
                        </a:rPr>
                        <a:t>（</a:t>
                      </a:r>
                      <a:r>
                        <a:rPr lang="en-US" altLang="zh-CN" sz="2000" b="0" baseline="0" dirty="0" smtClean="0">
                          <a:solidFill>
                            <a:schemeClr val="tx1"/>
                          </a:solidFill>
                        </a:rPr>
                        <a:t>3</a:t>
                      </a:r>
                      <a:r>
                        <a:rPr lang="zh-CN" altLang="en-US" sz="2000" b="0" baseline="0" dirty="0" smtClean="0">
                          <a:solidFill>
                            <a:schemeClr val="tx1"/>
                          </a:solidFill>
                        </a:rPr>
                        <a:t>）劳动者严重失职、营私舞弊，给用人单位造成重大损害</a:t>
                      </a:r>
                      <a:endParaRPr lang="en-US" altLang="zh-CN" sz="2000" b="0" baseline="0" dirty="0" smtClean="0">
                        <a:solidFill>
                          <a:schemeClr val="tx1"/>
                        </a:solidFill>
                      </a:endParaRPr>
                    </a:p>
                    <a:p>
                      <a:r>
                        <a:rPr lang="zh-CN" altLang="en-US" sz="2000" b="0" baseline="0" dirty="0" smtClean="0">
                          <a:solidFill>
                            <a:schemeClr val="tx1"/>
                          </a:solidFill>
                        </a:rPr>
                        <a:t>（</a:t>
                      </a:r>
                      <a:r>
                        <a:rPr lang="en-US" altLang="zh-CN" sz="2000" b="0" baseline="0" dirty="0" smtClean="0">
                          <a:solidFill>
                            <a:schemeClr val="tx1"/>
                          </a:solidFill>
                        </a:rPr>
                        <a:t>4</a:t>
                      </a:r>
                      <a:r>
                        <a:rPr lang="zh-CN" altLang="en-US" sz="2000" b="0" baseline="0" dirty="0" smtClean="0">
                          <a:solidFill>
                            <a:schemeClr val="tx1"/>
                          </a:solidFill>
                        </a:rPr>
                        <a:t>）劳动者同时与其他单位建立劳动关系，对完成本单位工作任务造成严重影响，或经用人单位提出，拒不改正的</a:t>
                      </a:r>
                      <a:endParaRPr lang="en-US" altLang="zh-CN" sz="2000" b="0" baseline="0" dirty="0" smtClean="0">
                        <a:solidFill>
                          <a:schemeClr val="tx1"/>
                        </a:solidFill>
                      </a:endParaRPr>
                    </a:p>
                    <a:p>
                      <a:r>
                        <a:rPr lang="en-US" altLang="zh-CN" sz="2000" b="0" baseline="0" dirty="0" smtClean="0">
                          <a:solidFill>
                            <a:schemeClr val="tx1"/>
                          </a:solidFill>
                        </a:rPr>
                        <a:t> </a:t>
                      </a:r>
                      <a:r>
                        <a:rPr lang="zh-CN" altLang="en-US" sz="2000" b="0" baseline="0" dirty="0" smtClean="0">
                          <a:solidFill>
                            <a:schemeClr val="tx1"/>
                          </a:solidFill>
                        </a:rPr>
                        <a:t>（</a:t>
                      </a:r>
                      <a:r>
                        <a:rPr lang="en-US" altLang="zh-CN" sz="2000" b="0" baseline="0" dirty="0" smtClean="0">
                          <a:solidFill>
                            <a:schemeClr val="tx1"/>
                          </a:solidFill>
                        </a:rPr>
                        <a:t>5</a:t>
                      </a:r>
                      <a:r>
                        <a:rPr lang="zh-CN" altLang="en-US" sz="2000" b="0" baseline="0" dirty="0" smtClean="0">
                          <a:solidFill>
                            <a:schemeClr val="tx1"/>
                          </a:solidFill>
                        </a:rPr>
                        <a:t>）劳动者以欺诈、胁迫的手段或趁人之危，使单位在违背真实意思的情况下订立或变更合同</a:t>
                      </a:r>
                      <a:endParaRPr lang="en-US" altLang="zh-CN" sz="2000" b="0" baseline="0" dirty="0" smtClean="0">
                        <a:solidFill>
                          <a:schemeClr val="tx1"/>
                        </a:solidFill>
                      </a:endParaRPr>
                    </a:p>
                    <a:p>
                      <a:r>
                        <a:rPr lang="en-US" altLang="zh-CN" sz="2000" b="0" baseline="0" dirty="0" smtClean="0">
                          <a:solidFill>
                            <a:schemeClr val="tx1"/>
                          </a:solidFill>
                        </a:rPr>
                        <a:t> </a:t>
                      </a:r>
                      <a:r>
                        <a:rPr lang="zh-CN" altLang="en-US" sz="2000" b="0" baseline="0" dirty="0" smtClean="0">
                          <a:solidFill>
                            <a:schemeClr val="tx1"/>
                          </a:solidFill>
                        </a:rPr>
                        <a:t>（</a:t>
                      </a:r>
                      <a:r>
                        <a:rPr lang="en-US" altLang="zh-CN" sz="2000" b="0" baseline="0" dirty="0" smtClean="0">
                          <a:solidFill>
                            <a:schemeClr val="tx1"/>
                          </a:solidFill>
                        </a:rPr>
                        <a:t>6</a:t>
                      </a:r>
                      <a:r>
                        <a:rPr lang="zh-CN" altLang="en-US" sz="2000" b="0" baseline="0" dirty="0" smtClean="0">
                          <a:solidFill>
                            <a:schemeClr val="tx1"/>
                          </a:solidFill>
                        </a:rPr>
                        <a:t>）劳动者被依法追究刑事责任</a:t>
                      </a:r>
                      <a:endParaRPr lang="en-US" altLang="zh-CN" sz="2000" b="0" baseline="0" dirty="0" smtClean="0">
                        <a:solidFill>
                          <a:schemeClr val="tx1"/>
                        </a:solidFill>
                      </a:endParaRPr>
                    </a:p>
                    <a:p>
                      <a:r>
                        <a:rPr lang="zh-CN" altLang="en-US" sz="2000" b="1" u="sng" dirty="0" smtClean="0">
                          <a:solidFill>
                            <a:srgbClr val="FF0000"/>
                          </a:solidFill>
                        </a:rPr>
                        <a:t>（总结：劳动者有过错）</a:t>
                      </a:r>
                      <a:endParaRPr lang="zh-CN" altLang="en-US" sz="2000" b="1" u="sng" dirty="0">
                        <a:solidFill>
                          <a:srgbClr val="FF0000"/>
                        </a:solidFill>
                      </a:endParaRPr>
                    </a:p>
                  </a:txBody>
                  <a:tcPr marT="45726" marB="45726"/>
                </a:tc>
                <a:tc>
                  <a:txBody>
                    <a:bodyPr/>
                    <a:lstStyle/>
                    <a:p>
                      <a:r>
                        <a:rPr lang="zh-CN" altLang="en-US" sz="2000" b="1" dirty="0" smtClean="0">
                          <a:solidFill>
                            <a:srgbClr val="FF0000"/>
                          </a:solidFill>
                        </a:rPr>
                        <a:t>单位无过错，无需支付经济补偿</a:t>
                      </a:r>
                      <a:endParaRPr lang="zh-CN" altLang="en-US" sz="2000" b="1" dirty="0">
                        <a:solidFill>
                          <a:srgbClr val="FF0000"/>
                        </a:solidFill>
                      </a:endParaRPr>
                    </a:p>
                  </a:txBody>
                  <a:tcPr marT="45726" marB="45726"/>
                </a:tc>
              </a:tr>
            </a:tbl>
          </a:graphicData>
        </a:graphic>
      </p:graphicFrame>
      <p:sp>
        <p:nvSpPr>
          <p:cNvPr id="5" name="矩形 4"/>
          <p:cNvSpPr/>
          <p:nvPr/>
        </p:nvSpPr>
        <p:spPr>
          <a:xfrm>
            <a:off x="304800" y="4869160"/>
            <a:ext cx="8153400" cy="1323975"/>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defRPr/>
            </a:pPr>
            <a:r>
              <a:rPr lang="en-US" altLang="zh-CN" sz="2000" dirty="0"/>
              <a:t>【</a:t>
            </a:r>
            <a:r>
              <a:rPr lang="zh-CN" altLang="en-US" sz="2000" dirty="0"/>
              <a:t>注意</a:t>
            </a:r>
            <a:r>
              <a:rPr lang="en-US" sz="2000" dirty="0"/>
              <a:t>1</a:t>
            </a:r>
            <a:r>
              <a:rPr lang="en-US" altLang="zh-CN" sz="2000" dirty="0"/>
              <a:t>】</a:t>
            </a:r>
            <a:r>
              <a:rPr lang="zh-CN" altLang="en-US" sz="2000" dirty="0"/>
              <a:t>在试用期间劳动者不想干了须</a:t>
            </a:r>
            <a:r>
              <a:rPr lang="zh-CN" altLang="en-US" sz="2000" u="sng" dirty="0">
                <a:solidFill>
                  <a:srgbClr val="FF0000"/>
                </a:solidFill>
              </a:rPr>
              <a:t>提前</a:t>
            </a:r>
            <a:r>
              <a:rPr lang="en-US" sz="2000" u="sng" dirty="0">
                <a:solidFill>
                  <a:srgbClr val="FF0000"/>
                </a:solidFill>
              </a:rPr>
              <a:t>3</a:t>
            </a:r>
            <a:r>
              <a:rPr lang="zh-CN" altLang="en-US" sz="2000" u="sng" dirty="0">
                <a:solidFill>
                  <a:srgbClr val="FF0000"/>
                </a:solidFill>
              </a:rPr>
              <a:t>天</a:t>
            </a:r>
            <a:r>
              <a:rPr lang="zh-CN" altLang="en-US" sz="2000" dirty="0"/>
              <a:t>通知用人单位；用人单位不想用了，可以</a:t>
            </a:r>
            <a:r>
              <a:rPr lang="zh-CN" altLang="en-US" sz="2000" u="sng" dirty="0">
                <a:solidFill>
                  <a:srgbClr val="FF0000"/>
                </a:solidFill>
              </a:rPr>
              <a:t>随时通知</a:t>
            </a:r>
            <a:r>
              <a:rPr lang="zh-CN" altLang="en-US" sz="2000" dirty="0"/>
              <a:t>劳动者解除劳动合同。</a:t>
            </a:r>
            <a:endParaRPr lang="en-US" altLang="zh-CN" sz="2000" dirty="0"/>
          </a:p>
          <a:p>
            <a:pPr>
              <a:defRPr/>
            </a:pPr>
            <a:r>
              <a:rPr lang="en-US" altLang="zh-CN" sz="2000" dirty="0"/>
              <a:t>【</a:t>
            </a:r>
            <a:r>
              <a:rPr lang="zh-CN" altLang="en-US" sz="2000" dirty="0"/>
              <a:t>注意</a:t>
            </a:r>
            <a:r>
              <a:rPr lang="en-US" sz="2000" dirty="0"/>
              <a:t>2</a:t>
            </a:r>
            <a:r>
              <a:rPr lang="en-US" altLang="zh-CN" sz="2000" dirty="0"/>
              <a:t>】</a:t>
            </a:r>
            <a:r>
              <a:rPr lang="zh-CN" altLang="en-US" sz="2000" dirty="0"/>
              <a:t>除试用期外，用人单位可以随时通知劳动者解除劳动合同的前提是劳动者过错在先。</a:t>
            </a:r>
          </a:p>
        </p:txBody>
      </p:sp>
    </p:spTree>
    <p:extLst>
      <p:ext uri="{BB962C8B-B14F-4D97-AF65-F5344CB8AC3E}">
        <p14:creationId xmlns:p14="http://schemas.microsoft.com/office/powerpoint/2010/main" xmlns="" val="20359862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52400" y="533400"/>
          <a:ext cx="8762999" cy="5029200"/>
        </p:xfrm>
        <a:graphic>
          <a:graphicData uri="http://schemas.openxmlformats.org/drawingml/2006/table">
            <a:tbl>
              <a:tblPr firstRow="1" bandRow="1">
                <a:tableStyleId>{5C22544A-7EE6-4342-B048-85BDC9FD1C3A}</a:tableStyleId>
              </a:tblPr>
              <a:tblGrid>
                <a:gridCol w="1600199"/>
                <a:gridCol w="4495797"/>
                <a:gridCol w="2667003"/>
              </a:tblGrid>
              <a:tr h="657412">
                <a:tc>
                  <a:txBody>
                    <a:bodyPr/>
                    <a:lstStyle/>
                    <a:p>
                      <a:r>
                        <a:rPr lang="zh-CN" altLang="en-US" sz="2000" b="1" dirty="0" smtClean="0">
                          <a:solidFill>
                            <a:schemeClr val="tx1"/>
                          </a:solidFill>
                        </a:rPr>
                        <a:t>解除方式</a:t>
                      </a:r>
                      <a:endParaRPr lang="zh-CN" altLang="en-US" sz="2000" b="1" dirty="0">
                        <a:solidFill>
                          <a:schemeClr val="tx1"/>
                        </a:solidFill>
                      </a:endParaRPr>
                    </a:p>
                  </a:txBody>
                  <a:tcPr/>
                </a:tc>
                <a:tc>
                  <a:txBody>
                    <a:bodyPr/>
                    <a:lstStyle/>
                    <a:p>
                      <a:r>
                        <a:rPr lang="zh-CN" altLang="en-US" sz="2000" b="1" dirty="0" smtClean="0">
                          <a:solidFill>
                            <a:schemeClr val="tx1"/>
                          </a:solidFill>
                        </a:rPr>
                        <a:t>解除情形</a:t>
                      </a:r>
                      <a:endParaRPr lang="zh-CN" altLang="en-US" sz="2000" b="1" dirty="0">
                        <a:solidFill>
                          <a:schemeClr val="tx1"/>
                        </a:solidFill>
                      </a:endParaRPr>
                    </a:p>
                  </a:txBody>
                  <a:tcPr/>
                </a:tc>
                <a:tc>
                  <a:txBody>
                    <a:bodyPr/>
                    <a:lstStyle/>
                    <a:p>
                      <a:r>
                        <a:rPr lang="zh-CN" altLang="en-US" sz="2000" b="1" dirty="0" smtClean="0">
                          <a:solidFill>
                            <a:schemeClr val="tx1"/>
                          </a:solidFill>
                        </a:rPr>
                        <a:t>责任</a:t>
                      </a:r>
                      <a:endParaRPr lang="zh-CN" altLang="en-US" sz="2000" b="1" dirty="0">
                        <a:solidFill>
                          <a:schemeClr val="tx1"/>
                        </a:solidFill>
                      </a:endParaRPr>
                    </a:p>
                  </a:txBody>
                  <a:tcPr/>
                </a:tc>
              </a:tr>
              <a:tr h="4371788">
                <a:tc>
                  <a:txBody>
                    <a:bodyPr/>
                    <a:lstStyle/>
                    <a:p>
                      <a:r>
                        <a:rPr lang="zh-CN" altLang="en-US" sz="2000" b="1" dirty="0" smtClean="0">
                          <a:solidFill>
                            <a:schemeClr val="tx1"/>
                          </a:solidFill>
                        </a:rPr>
                        <a:t>经济性裁员</a:t>
                      </a:r>
                      <a:endParaRPr lang="zh-CN" altLang="en-US" sz="2000" b="1" dirty="0">
                        <a:solidFill>
                          <a:srgbClr val="FF0000"/>
                        </a:solidFill>
                      </a:endParaRPr>
                    </a:p>
                  </a:txBody>
                  <a:tcPr/>
                </a:tc>
                <a:tc>
                  <a:txBody>
                    <a:bodyPr/>
                    <a:lstStyle/>
                    <a:p>
                      <a:r>
                        <a:rPr lang="zh-CN" altLang="en-US" sz="2000" b="1" dirty="0" smtClean="0">
                          <a:solidFill>
                            <a:schemeClr val="tx1"/>
                          </a:solidFill>
                        </a:rPr>
                        <a:t>（</a:t>
                      </a:r>
                      <a:r>
                        <a:rPr lang="en-US" altLang="zh-CN" sz="2000" b="1" dirty="0" smtClean="0">
                          <a:solidFill>
                            <a:schemeClr val="tx1"/>
                          </a:solidFill>
                        </a:rPr>
                        <a:t>1</a:t>
                      </a:r>
                      <a:r>
                        <a:rPr lang="zh-CN" altLang="en-US" sz="2000" b="1" dirty="0" smtClean="0">
                          <a:solidFill>
                            <a:schemeClr val="tx1"/>
                          </a:solidFill>
                        </a:rPr>
                        <a:t>）依照</a:t>
                      </a:r>
                      <a:r>
                        <a:rPr lang="en-US" altLang="zh-CN" sz="2000" b="1" dirty="0" smtClean="0">
                          <a:solidFill>
                            <a:schemeClr val="tx1"/>
                          </a:solidFill>
                        </a:rPr>
                        <a:t>《</a:t>
                      </a:r>
                      <a:r>
                        <a:rPr lang="zh-CN" altLang="en-US" sz="2000" b="1" dirty="0" smtClean="0">
                          <a:solidFill>
                            <a:schemeClr val="tx1"/>
                          </a:solidFill>
                        </a:rPr>
                        <a:t>企业破产法</a:t>
                      </a:r>
                      <a:r>
                        <a:rPr lang="en-US" altLang="zh-CN" sz="2000" b="1" dirty="0" smtClean="0">
                          <a:solidFill>
                            <a:schemeClr val="tx1"/>
                          </a:solidFill>
                        </a:rPr>
                        <a:t>》</a:t>
                      </a:r>
                      <a:r>
                        <a:rPr lang="zh-CN" altLang="en-US" sz="2000" b="1" dirty="0" smtClean="0">
                          <a:solidFill>
                            <a:schemeClr val="tx1"/>
                          </a:solidFill>
                        </a:rPr>
                        <a:t>规定进行重整的</a:t>
                      </a:r>
                      <a:endParaRPr lang="en-US" altLang="zh-CN" sz="2000" b="1" dirty="0" smtClean="0">
                        <a:solidFill>
                          <a:schemeClr val="tx1"/>
                        </a:solidFill>
                      </a:endParaRPr>
                    </a:p>
                    <a:p>
                      <a:r>
                        <a:rPr lang="zh-CN" altLang="en-US" sz="2000" b="1" dirty="0" smtClean="0">
                          <a:solidFill>
                            <a:schemeClr val="tx1"/>
                          </a:solidFill>
                        </a:rPr>
                        <a:t>（</a:t>
                      </a:r>
                      <a:r>
                        <a:rPr lang="en-US" altLang="zh-CN" sz="2000" b="1" dirty="0" smtClean="0">
                          <a:solidFill>
                            <a:schemeClr val="tx1"/>
                          </a:solidFill>
                        </a:rPr>
                        <a:t>2</a:t>
                      </a:r>
                      <a:r>
                        <a:rPr lang="zh-CN" altLang="en-US" sz="2000" b="1" dirty="0" smtClean="0">
                          <a:solidFill>
                            <a:schemeClr val="tx1"/>
                          </a:solidFill>
                        </a:rPr>
                        <a:t>）生产经营发生严重困难的</a:t>
                      </a:r>
                      <a:endParaRPr lang="en-US" altLang="zh-CN" sz="2000" b="1" dirty="0" smtClean="0">
                        <a:solidFill>
                          <a:schemeClr val="tx1"/>
                        </a:solidFill>
                      </a:endParaRPr>
                    </a:p>
                    <a:p>
                      <a:r>
                        <a:rPr lang="en-US" altLang="zh-CN" sz="2000" b="1" baseline="0" dirty="0" smtClean="0">
                          <a:solidFill>
                            <a:schemeClr val="tx1"/>
                          </a:solidFill>
                        </a:rPr>
                        <a:t> </a:t>
                      </a:r>
                      <a:r>
                        <a:rPr lang="zh-CN" altLang="en-US" sz="2000" b="1" baseline="0" dirty="0" smtClean="0">
                          <a:solidFill>
                            <a:schemeClr val="tx1"/>
                          </a:solidFill>
                        </a:rPr>
                        <a:t>（</a:t>
                      </a:r>
                      <a:r>
                        <a:rPr lang="en-US" altLang="zh-CN" sz="2000" b="1" baseline="0" dirty="0" smtClean="0">
                          <a:solidFill>
                            <a:schemeClr val="tx1"/>
                          </a:solidFill>
                        </a:rPr>
                        <a:t>3</a:t>
                      </a:r>
                      <a:r>
                        <a:rPr lang="zh-CN" altLang="en-US" sz="2000" b="1" baseline="0" dirty="0" smtClean="0">
                          <a:solidFill>
                            <a:schemeClr val="tx1"/>
                          </a:solidFill>
                        </a:rPr>
                        <a:t>）企业转产、重大技术革新或经营方式调整，经变更劳动合同后，仍需裁员</a:t>
                      </a:r>
                      <a:endParaRPr lang="en-US" altLang="zh-CN" sz="2000" b="1" baseline="0" dirty="0" smtClean="0">
                        <a:solidFill>
                          <a:schemeClr val="tx1"/>
                        </a:solidFill>
                      </a:endParaRPr>
                    </a:p>
                    <a:p>
                      <a:r>
                        <a:rPr lang="zh-CN" altLang="en-US" sz="2000" b="1" baseline="0" dirty="0" smtClean="0">
                          <a:solidFill>
                            <a:schemeClr val="tx1"/>
                          </a:solidFill>
                        </a:rPr>
                        <a:t>（</a:t>
                      </a:r>
                      <a:r>
                        <a:rPr lang="en-US" altLang="zh-CN" sz="2000" b="1" baseline="0" dirty="0" smtClean="0">
                          <a:solidFill>
                            <a:schemeClr val="tx1"/>
                          </a:solidFill>
                        </a:rPr>
                        <a:t>4</a:t>
                      </a:r>
                      <a:r>
                        <a:rPr lang="zh-CN" altLang="en-US" sz="2000" b="1" baseline="0" dirty="0" smtClean="0">
                          <a:solidFill>
                            <a:schemeClr val="tx1"/>
                          </a:solidFill>
                        </a:rPr>
                        <a:t>）其他因劳动合同订立时所依据的客观经济情况发生重大变化，致使劳动合同无法履行</a:t>
                      </a:r>
                      <a:endParaRPr lang="en-US" altLang="zh-CN" sz="2000" b="1" baseline="0" dirty="0" smtClean="0">
                        <a:solidFill>
                          <a:schemeClr val="tx1"/>
                        </a:solidFill>
                      </a:endParaRPr>
                    </a:p>
                    <a:p>
                      <a:r>
                        <a:rPr lang="en-US" altLang="zh-CN" sz="2000" b="0" baseline="0" dirty="0" smtClean="0">
                          <a:solidFill>
                            <a:schemeClr val="tx1"/>
                          </a:solidFill>
                        </a:rPr>
                        <a:t> </a:t>
                      </a:r>
                      <a:endParaRPr lang="zh-CN" altLang="en-US" sz="2000" b="0" dirty="0">
                        <a:solidFill>
                          <a:schemeClr val="tx1"/>
                        </a:solidFill>
                      </a:endParaRPr>
                    </a:p>
                  </a:txBody>
                  <a:tcPr/>
                </a:tc>
                <a:tc>
                  <a:txBody>
                    <a:bodyPr/>
                    <a:lstStyle/>
                    <a:p>
                      <a:r>
                        <a:rPr lang="zh-CN" altLang="en-US" sz="2000" b="1" dirty="0" smtClean="0">
                          <a:solidFill>
                            <a:schemeClr val="tx1"/>
                          </a:solidFill>
                        </a:rPr>
                        <a:t>（</a:t>
                      </a:r>
                      <a:r>
                        <a:rPr lang="en-US" altLang="zh-CN" sz="2000" b="1" dirty="0" smtClean="0">
                          <a:solidFill>
                            <a:schemeClr val="tx1"/>
                          </a:solidFill>
                        </a:rPr>
                        <a:t>1</a:t>
                      </a:r>
                      <a:r>
                        <a:rPr lang="zh-CN" altLang="en-US" sz="2000" b="1" dirty="0" smtClean="0">
                          <a:solidFill>
                            <a:schemeClr val="tx1"/>
                          </a:solidFill>
                        </a:rPr>
                        <a:t>）裁减人数</a:t>
                      </a:r>
                      <a:r>
                        <a:rPr lang="en-US" altLang="zh-CN" sz="2000" b="1" dirty="0" smtClean="0">
                          <a:solidFill>
                            <a:schemeClr val="tx1"/>
                          </a:solidFill>
                        </a:rPr>
                        <a:t>20</a:t>
                      </a:r>
                      <a:r>
                        <a:rPr lang="zh-CN" altLang="en-US" sz="2000" b="1" dirty="0" smtClean="0">
                          <a:solidFill>
                            <a:schemeClr val="tx1"/>
                          </a:solidFill>
                        </a:rPr>
                        <a:t>人以上或占职工总数</a:t>
                      </a:r>
                      <a:r>
                        <a:rPr lang="en-US" altLang="zh-CN" sz="2000" b="1" dirty="0" smtClean="0">
                          <a:solidFill>
                            <a:schemeClr val="tx1"/>
                          </a:solidFill>
                        </a:rPr>
                        <a:t>10%</a:t>
                      </a:r>
                      <a:r>
                        <a:rPr lang="zh-CN" altLang="en-US" sz="2000" b="1" dirty="0" smtClean="0">
                          <a:solidFill>
                            <a:schemeClr val="tx1"/>
                          </a:solidFill>
                        </a:rPr>
                        <a:t>以上</a:t>
                      </a:r>
                      <a:endParaRPr lang="en-US" altLang="zh-CN" sz="2000" b="1" dirty="0" smtClean="0">
                        <a:solidFill>
                          <a:schemeClr val="tx1"/>
                        </a:solidFill>
                      </a:endParaRPr>
                    </a:p>
                    <a:p>
                      <a:r>
                        <a:rPr lang="en-US" altLang="zh-CN" sz="2000" b="1" dirty="0" smtClean="0">
                          <a:solidFill>
                            <a:schemeClr val="tx1"/>
                          </a:solidFill>
                        </a:rPr>
                        <a:t> </a:t>
                      </a:r>
                      <a:r>
                        <a:rPr lang="zh-CN" altLang="en-US" sz="2000" b="1" dirty="0" smtClean="0">
                          <a:solidFill>
                            <a:schemeClr val="tx1"/>
                          </a:solidFill>
                        </a:rPr>
                        <a:t>（</a:t>
                      </a:r>
                      <a:r>
                        <a:rPr lang="en-US" altLang="zh-CN" sz="2000" b="1" dirty="0" smtClean="0">
                          <a:solidFill>
                            <a:schemeClr val="tx1"/>
                          </a:solidFill>
                        </a:rPr>
                        <a:t>2</a:t>
                      </a:r>
                      <a:r>
                        <a:rPr lang="zh-CN" altLang="en-US" sz="2000" b="1" dirty="0" smtClean="0">
                          <a:solidFill>
                            <a:schemeClr val="tx1"/>
                          </a:solidFill>
                        </a:rPr>
                        <a:t>）需提前</a:t>
                      </a:r>
                      <a:r>
                        <a:rPr lang="en-US" altLang="zh-CN" sz="2000" b="1" dirty="0" smtClean="0">
                          <a:solidFill>
                            <a:schemeClr val="tx1"/>
                          </a:solidFill>
                        </a:rPr>
                        <a:t>30</a:t>
                      </a:r>
                      <a:r>
                        <a:rPr lang="zh-CN" altLang="en-US" sz="2000" b="1" dirty="0" smtClean="0">
                          <a:solidFill>
                            <a:schemeClr val="tx1"/>
                          </a:solidFill>
                        </a:rPr>
                        <a:t>日向工会或全体职工说明情况，且裁减方案需向劳动部门报告</a:t>
                      </a:r>
                      <a:endParaRPr lang="en-US" altLang="zh-CN" sz="2000" b="1" dirty="0" smtClean="0">
                        <a:solidFill>
                          <a:schemeClr val="tx1"/>
                        </a:solidFill>
                      </a:endParaRPr>
                    </a:p>
                    <a:p>
                      <a:r>
                        <a:rPr lang="en-US" altLang="zh-CN" sz="2000" b="1" dirty="0" smtClean="0">
                          <a:solidFill>
                            <a:schemeClr val="tx1"/>
                          </a:solidFill>
                        </a:rPr>
                        <a:t> </a:t>
                      </a:r>
                      <a:r>
                        <a:rPr lang="zh-CN" altLang="en-US" sz="2000" b="1" dirty="0" smtClean="0">
                          <a:solidFill>
                            <a:schemeClr val="tx1"/>
                          </a:solidFill>
                        </a:rPr>
                        <a:t>（</a:t>
                      </a:r>
                      <a:r>
                        <a:rPr lang="en-US" altLang="zh-CN" sz="2000" b="1" dirty="0" smtClean="0">
                          <a:solidFill>
                            <a:schemeClr val="tx1"/>
                          </a:solidFill>
                        </a:rPr>
                        <a:t>3</a:t>
                      </a:r>
                      <a:r>
                        <a:rPr lang="zh-CN" altLang="en-US" sz="2000" b="1" dirty="0" smtClean="0">
                          <a:solidFill>
                            <a:schemeClr val="tx1"/>
                          </a:solidFill>
                        </a:rPr>
                        <a:t>）裁员后</a:t>
                      </a:r>
                      <a:r>
                        <a:rPr lang="en-US" altLang="zh-CN" sz="2000" b="1" dirty="0" smtClean="0">
                          <a:solidFill>
                            <a:schemeClr val="tx1"/>
                          </a:solidFill>
                        </a:rPr>
                        <a:t>6</a:t>
                      </a:r>
                      <a:r>
                        <a:rPr lang="zh-CN" altLang="en-US" sz="2000" b="1" dirty="0" smtClean="0">
                          <a:solidFill>
                            <a:schemeClr val="tx1"/>
                          </a:solidFill>
                        </a:rPr>
                        <a:t>个月内重新招用人员时，应当通知被裁减人员，在同等条件下，应优先录用</a:t>
                      </a:r>
                      <a:endParaRPr lang="en-US" altLang="zh-CN" sz="2000" b="1" dirty="0" smtClean="0">
                        <a:solidFill>
                          <a:schemeClr val="tx1"/>
                        </a:solidFill>
                      </a:endParaRPr>
                    </a:p>
                    <a:p>
                      <a:r>
                        <a:rPr lang="zh-CN" altLang="en-US" sz="2000" b="1" dirty="0" smtClean="0">
                          <a:solidFill>
                            <a:schemeClr val="tx1"/>
                          </a:solidFill>
                        </a:rPr>
                        <a:t>（</a:t>
                      </a:r>
                      <a:r>
                        <a:rPr lang="en-US" altLang="zh-CN" sz="2000" b="1" dirty="0" smtClean="0">
                          <a:solidFill>
                            <a:schemeClr val="tx1"/>
                          </a:solidFill>
                        </a:rPr>
                        <a:t>4</a:t>
                      </a:r>
                      <a:r>
                        <a:rPr lang="zh-CN" altLang="en-US" sz="2000" b="1" dirty="0" smtClean="0">
                          <a:solidFill>
                            <a:schemeClr val="tx1"/>
                          </a:solidFill>
                        </a:rPr>
                        <a:t>）需支付经济补偿</a:t>
                      </a:r>
                      <a:endParaRPr lang="zh-CN" altLang="en-US" sz="2000" b="1" dirty="0">
                        <a:solidFill>
                          <a:schemeClr val="tx1"/>
                        </a:solidFill>
                      </a:endParaRPr>
                    </a:p>
                  </a:txBody>
                  <a:tcPr/>
                </a:tc>
              </a:tr>
            </a:tbl>
          </a:graphicData>
        </a:graphic>
      </p:graphicFrame>
    </p:spTree>
    <p:extLst>
      <p:ext uri="{BB962C8B-B14F-4D97-AF65-F5344CB8AC3E}">
        <p14:creationId xmlns:p14="http://schemas.microsoft.com/office/powerpoint/2010/main" xmlns="" val="908911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28600" y="1052736"/>
            <a:ext cx="8650288" cy="4840288"/>
          </a:xfrm>
          <a:ln>
            <a:solidFill>
              <a:srgbClr val="00B050"/>
            </a:solidFill>
          </a:ln>
        </p:spPr>
        <p:txBody>
          <a:bodyPr>
            <a:normAutofit/>
          </a:bodyPr>
          <a:lstStyle/>
          <a:p>
            <a:pPr>
              <a:defRPr/>
            </a:pPr>
            <a:r>
              <a:rPr lang="zh-CN" dirty="0" smtClean="0"/>
              <a:t>【注意</a:t>
            </a:r>
            <a:r>
              <a:rPr lang="en-US" altLang="zh-CN" dirty="0" smtClean="0"/>
              <a:t>1</a:t>
            </a:r>
            <a:r>
              <a:rPr lang="zh-CN" dirty="0" smtClean="0"/>
              <a:t>】经济性裁员，必须为经济原因，且满足法定条件，并给与经济补偿。</a:t>
            </a:r>
            <a:endParaRPr lang="en-US" altLang="zh-CN" dirty="0" smtClean="0"/>
          </a:p>
          <a:p>
            <a:pPr>
              <a:defRPr/>
            </a:pPr>
            <a:r>
              <a:rPr lang="en-US" altLang="zh-CN" dirty="0" smtClean="0"/>
              <a:t>【</a:t>
            </a:r>
            <a:r>
              <a:rPr lang="zh-CN" altLang="en-US" dirty="0" smtClean="0"/>
              <a:t>注意</a:t>
            </a:r>
            <a:r>
              <a:rPr lang="en-US" altLang="zh-CN" dirty="0" smtClean="0"/>
              <a:t>2】</a:t>
            </a:r>
            <a:r>
              <a:rPr lang="zh-CN" altLang="en-US" dirty="0" smtClean="0"/>
              <a:t>裁员时，应优先留用下列人员：</a:t>
            </a:r>
            <a:endParaRPr lang="en-US" altLang="zh-CN" dirty="0" smtClean="0"/>
          </a:p>
          <a:p>
            <a:pPr marL="514350" indent="-514350">
              <a:buFont typeface="+mj-ea"/>
              <a:buAutoNum type="circleNumDbPlain"/>
              <a:defRPr/>
            </a:pPr>
            <a:r>
              <a:rPr lang="en-US" dirty="0" smtClean="0"/>
              <a:t>  </a:t>
            </a:r>
            <a:r>
              <a:rPr lang="zh-CN" altLang="en-US" dirty="0" smtClean="0"/>
              <a:t>订立较长期限的固定期限劳动合同的</a:t>
            </a:r>
            <a:endParaRPr lang="en-US" altLang="zh-CN" dirty="0" smtClean="0"/>
          </a:p>
          <a:p>
            <a:pPr marL="514350" indent="-514350">
              <a:buFont typeface="+mj-ea"/>
              <a:buAutoNum type="circleNumDbPlain"/>
              <a:defRPr/>
            </a:pPr>
            <a:r>
              <a:rPr lang="zh-CN" altLang="en-US" dirty="0" smtClean="0"/>
              <a:t>  订立了无固定期限劳动合同的</a:t>
            </a:r>
            <a:endParaRPr lang="en-US" altLang="zh-CN" dirty="0" smtClean="0"/>
          </a:p>
          <a:p>
            <a:pPr marL="514350" indent="-514350">
              <a:buFont typeface="+mj-ea"/>
              <a:buAutoNum type="circleNumDbPlain"/>
              <a:defRPr/>
            </a:pPr>
            <a:r>
              <a:rPr lang="en-US" dirty="0" smtClean="0"/>
              <a:t>  </a:t>
            </a:r>
            <a:r>
              <a:rPr lang="zh-CN" altLang="en-US" dirty="0" smtClean="0"/>
              <a:t>家庭无其他就业人员，有需要扶养的老人或未成年人的</a:t>
            </a:r>
            <a:endParaRPr lang="en-US" altLang="zh-CN" dirty="0" smtClean="0"/>
          </a:p>
          <a:p>
            <a:pPr marL="514350" indent="-514350">
              <a:buFont typeface="Wingdings" pitchFamily="2" charset="2"/>
              <a:buNone/>
              <a:defRPr/>
            </a:pPr>
            <a:r>
              <a:rPr lang="en-US" altLang="zh-CN" dirty="0" smtClean="0"/>
              <a:t>  </a:t>
            </a:r>
            <a:endParaRPr lang="zh-CN" altLang="en-US" dirty="0"/>
          </a:p>
        </p:txBody>
      </p:sp>
    </p:spTree>
    <p:extLst>
      <p:ext uri="{BB962C8B-B14F-4D97-AF65-F5344CB8AC3E}">
        <p14:creationId xmlns:p14="http://schemas.microsoft.com/office/powerpoint/2010/main" xmlns="" val="2641795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827584" y="692696"/>
            <a:ext cx="7793038" cy="762000"/>
          </a:xfrm>
        </p:spPr>
        <p:txBody>
          <a:bodyPr/>
          <a:lstStyle/>
          <a:p>
            <a:pPr algn="l" eaLnBrk="1" hangingPunct="1"/>
            <a:r>
              <a:rPr lang="zh-CN" altLang="en-US" sz="3200" dirty="0" smtClean="0"/>
              <a:t>（二）劳动合同的终止</a:t>
            </a:r>
          </a:p>
        </p:txBody>
      </p:sp>
      <p:graphicFrame>
        <p:nvGraphicFramePr>
          <p:cNvPr id="4" name="表格 3"/>
          <p:cNvGraphicFramePr>
            <a:graphicFrameLocks noGrp="1"/>
          </p:cNvGraphicFramePr>
          <p:nvPr>
            <p:extLst>
              <p:ext uri="{D42A27DB-BD31-4B8C-83A1-F6EECF244321}">
                <p14:modId xmlns:p14="http://schemas.microsoft.com/office/powerpoint/2010/main" xmlns="" val="3393951173"/>
              </p:ext>
            </p:extLst>
          </p:nvPr>
        </p:nvGraphicFramePr>
        <p:xfrm>
          <a:off x="152400" y="1556792"/>
          <a:ext cx="8991600" cy="4117149"/>
        </p:xfrm>
        <a:graphic>
          <a:graphicData uri="http://schemas.openxmlformats.org/drawingml/2006/table">
            <a:tbl>
              <a:tblPr firstRow="1" bandRow="1">
                <a:tableStyleId>{5C22544A-7EE6-4342-B048-85BDC9FD1C3A}</a:tableStyleId>
              </a:tblPr>
              <a:tblGrid>
                <a:gridCol w="1035224"/>
                <a:gridCol w="6356171"/>
                <a:gridCol w="1600205"/>
              </a:tblGrid>
              <a:tr h="855777">
                <a:tc>
                  <a:txBody>
                    <a:bodyPr/>
                    <a:lstStyle/>
                    <a:p>
                      <a:r>
                        <a:rPr lang="zh-CN" altLang="en-US" sz="2600" b="1" dirty="0" smtClean="0">
                          <a:solidFill>
                            <a:srgbClr val="FF0000"/>
                          </a:solidFill>
                        </a:rPr>
                        <a:t>方式</a:t>
                      </a:r>
                      <a:endParaRPr lang="zh-CN" altLang="en-US" sz="2600" b="1" dirty="0">
                        <a:solidFill>
                          <a:srgbClr val="FF0000"/>
                        </a:solidFill>
                      </a:endParaRPr>
                    </a:p>
                  </a:txBody>
                  <a:tcPr marT="45726" marB="45726"/>
                </a:tc>
                <a:tc>
                  <a:txBody>
                    <a:bodyPr/>
                    <a:lstStyle/>
                    <a:p>
                      <a:r>
                        <a:rPr lang="zh-CN" altLang="en-US" sz="2600" b="0" baseline="0" dirty="0" smtClean="0">
                          <a:solidFill>
                            <a:schemeClr val="tx1"/>
                          </a:solidFill>
                        </a:rPr>
                        <a:t>情形</a:t>
                      </a:r>
                      <a:endParaRPr lang="en-US" altLang="zh-CN" sz="2600" b="0" baseline="0" dirty="0" smtClean="0">
                        <a:solidFill>
                          <a:schemeClr val="tx1"/>
                        </a:solidFill>
                      </a:endParaRPr>
                    </a:p>
                  </a:txBody>
                  <a:tcPr marT="45726" marB="45726"/>
                </a:tc>
                <a:tc>
                  <a:txBody>
                    <a:bodyPr/>
                    <a:lstStyle/>
                    <a:p>
                      <a:r>
                        <a:rPr lang="zh-CN" altLang="en-US" sz="2600" b="0" baseline="0" dirty="0" smtClean="0">
                          <a:solidFill>
                            <a:schemeClr val="tx1"/>
                          </a:solidFill>
                        </a:rPr>
                        <a:t>责任</a:t>
                      </a:r>
                      <a:endParaRPr lang="en-US" altLang="zh-CN" sz="2600" b="0" baseline="0" dirty="0" smtClean="0">
                        <a:solidFill>
                          <a:schemeClr val="tx1"/>
                        </a:solidFill>
                      </a:endParaRPr>
                    </a:p>
                  </a:txBody>
                  <a:tcPr marT="45726" marB="45726"/>
                </a:tc>
              </a:tr>
              <a:tr h="2390661">
                <a:tc>
                  <a:txBody>
                    <a:bodyPr/>
                    <a:lstStyle/>
                    <a:p>
                      <a:r>
                        <a:rPr lang="zh-CN" altLang="en-US" sz="2600" b="1" dirty="0" smtClean="0">
                          <a:solidFill>
                            <a:srgbClr val="FF0000"/>
                          </a:solidFill>
                        </a:rPr>
                        <a:t>法定终止</a:t>
                      </a:r>
                      <a:endParaRPr lang="zh-CN" altLang="en-US" sz="2600" b="1" dirty="0">
                        <a:solidFill>
                          <a:srgbClr val="FF0000"/>
                        </a:solidFill>
                      </a:endParaRPr>
                    </a:p>
                  </a:txBody>
                  <a:tcPr marT="45726" marB="45726"/>
                </a:tc>
                <a:tc>
                  <a:txBody>
                    <a:bodyPr/>
                    <a:lstStyle/>
                    <a:p>
                      <a:r>
                        <a:rPr lang="zh-CN" altLang="en-US" sz="2600" b="0" baseline="0" dirty="0" smtClean="0">
                          <a:solidFill>
                            <a:schemeClr val="tx1"/>
                          </a:solidFill>
                        </a:rPr>
                        <a:t>（</a:t>
                      </a:r>
                      <a:r>
                        <a:rPr lang="en-US" altLang="zh-CN" sz="2600" b="0" baseline="0" dirty="0" smtClean="0">
                          <a:solidFill>
                            <a:schemeClr val="tx1"/>
                          </a:solidFill>
                        </a:rPr>
                        <a:t>1</a:t>
                      </a:r>
                      <a:r>
                        <a:rPr lang="zh-CN" altLang="en-US" sz="2600" b="0" baseline="0" dirty="0" smtClean="0">
                          <a:solidFill>
                            <a:schemeClr val="tx1"/>
                          </a:solidFill>
                        </a:rPr>
                        <a:t>）劳动合同期满</a:t>
                      </a:r>
                      <a:endParaRPr lang="en-US" altLang="zh-CN" sz="2600" b="0" baseline="0" dirty="0" smtClean="0">
                        <a:solidFill>
                          <a:schemeClr val="tx1"/>
                        </a:solidFill>
                      </a:endParaRPr>
                    </a:p>
                    <a:p>
                      <a:r>
                        <a:rPr lang="zh-CN" altLang="en-US" sz="2600" b="0" baseline="0" dirty="0" smtClean="0">
                          <a:solidFill>
                            <a:schemeClr val="tx1"/>
                          </a:solidFill>
                        </a:rPr>
                        <a:t>（</a:t>
                      </a:r>
                      <a:r>
                        <a:rPr lang="en-US" altLang="zh-CN" sz="2600" b="0" baseline="0" dirty="0" smtClean="0">
                          <a:solidFill>
                            <a:schemeClr val="tx1"/>
                          </a:solidFill>
                        </a:rPr>
                        <a:t>2</a:t>
                      </a:r>
                      <a:r>
                        <a:rPr lang="zh-CN" altLang="en-US" sz="2600" b="0" baseline="0" dirty="0" smtClean="0">
                          <a:solidFill>
                            <a:schemeClr val="tx1"/>
                          </a:solidFill>
                        </a:rPr>
                        <a:t>）劳动者开始依法享受基本养老保险待遇</a:t>
                      </a:r>
                      <a:endParaRPr lang="en-US" altLang="zh-CN" sz="2600" b="0" baseline="0" dirty="0" smtClean="0">
                        <a:solidFill>
                          <a:schemeClr val="tx1"/>
                        </a:solidFill>
                      </a:endParaRPr>
                    </a:p>
                    <a:p>
                      <a:r>
                        <a:rPr lang="zh-CN" altLang="en-US" sz="2600" b="0" baseline="0" dirty="0" smtClean="0">
                          <a:solidFill>
                            <a:schemeClr val="tx1"/>
                          </a:solidFill>
                        </a:rPr>
                        <a:t>（</a:t>
                      </a:r>
                      <a:r>
                        <a:rPr lang="en-US" altLang="zh-CN" sz="2600" b="0" baseline="0" dirty="0" smtClean="0">
                          <a:solidFill>
                            <a:schemeClr val="tx1"/>
                          </a:solidFill>
                        </a:rPr>
                        <a:t>3</a:t>
                      </a:r>
                      <a:r>
                        <a:rPr lang="zh-CN" altLang="en-US" sz="2600" b="0" baseline="0" dirty="0" smtClean="0">
                          <a:solidFill>
                            <a:schemeClr val="tx1"/>
                          </a:solidFill>
                        </a:rPr>
                        <a:t>）劳动者达到法定退休年龄</a:t>
                      </a:r>
                      <a:endParaRPr lang="en-US" altLang="zh-CN" sz="2600" b="0" baseline="0" dirty="0" smtClean="0">
                        <a:solidFill>
                          <a:schemeClr val="tx1"/>
                        </a:solidFill>
                      </a:endParaRPr>
                    </a:p>
                    <a:p>
                      <a:r>
                        <a:rPr lang="zh-CN" altLang="en-US" sz="2600" b="0" baseline="0" dirty="0" smtClean="0">
                          <a:solidFill>
                            <a:schemeClr val="tx1"/>
                          </a:solidFill>
                        </a:rPr>
                        <a:t>（</a:t>
                      </a:r>
                      <a:r>
                        <a:rPr lang="en-US" altLang="zh-CN" sz="2600" b="0" baseline="0" dirty="0" smtClean="0">
                          <a:solidFill>
                            <a:schemeClr val="tx1"/>
                          </a:solidFill>
                        </a:rPr>
                        <a:t>4</a:t>
                      </a:r>
                      <a:r>
                        <a:rPr lang="zh-CN" altLang="en-US" sz="2600" b="0" baseline="0" dirty="0" smtClean="0">
                          <a:solidFill>
                            <a:schemeClr val="tx1"/>
                          </a:solidFill>
                        </a:rPr>
                        <a:t>）劳动者死亡或者被宣告死亡、失踪</a:t>
                      </a:r>
                      <a:endParaRPr lang="en-US" altLang="zh-CN" sz="2600" b="0" baseline="0" dirty="0" smtClean="0">
                        <a:solidFill>
                          <a:schemeClr val="tx1"/>
                        </a:solidFill>
                      </a:endParaRPr>
                    </a:p>
                    <a:p>
                      <a:r>
                        <a:rPr lang="zh-CN" altLang="en-US" sz="2600" b="0" baseline="0" dirty="0" smtClean="0">
                          <a:solidFill>
                            <a:schemeClr val="tx1"/>
                          </a:solidFill>
                        </a:rPr>
                        <a:t>（</a:t>
                      </a:r>
                      <a:r>
                        <a:rPr lang="en-US" altLang="zh-CN" sz="2600" b="0" baseline="0" dirty="0" smtClean="0">
                          <a:solidFill>
                            <a:schemeClr val="tx1"/>
                          </a:solidFill>
                        </a:rPr>
                        <a:t>5</a:t>
                      </a:r>
                      <a:r>
                        <a:rPr lang="zh-CN" altLang="en-US" sz="2600" b="0" baseline="0" dirty="0" smtClean="0">
                          <a:solidFill>
                            <a:schemeClr val="tx1"/>
                          </a:solidFill>
                        </a:rPr>
                        <a:t>）用人单位被依法宣告破产</a:t>
                      </a:r>
                      <a:endParaRPr lang="en-US" altLang="zh-CN" sz="2600" b="0" baseline="0" dirty="0" smtClean="0">
                        <a:solidFill>
                          <a:schemeClr val="tx1"/>
                        </a:solidFill>
                      </a:endParaRPr>
                    </a:p>
                    <a:p>
                      <a:r>
                        <a:rPr lang="zh-CN" altLang="en-US" sz="2600" b="0" baseline="0" dirty="0" smtClean="0">
                          <a:solidFill>
                            <a:schemeClr val="tx1"/>
                          </a:solidFill>
                        </a:rPr>
                        <a:t>（</a:t>
                      </a:r>
                      <a:r>
                        <a:rPr lang="en-US" altLang="zh-CN" sz="2600" b="0" baseline="0" dirty="0" smtClean="0">
                          <a:solidFill>
                            <a:schemeClr val="tx1"/>
                          </a:solidFill>
                        </a:rPr>
                        <a:t>6</a:t>
                      </a:r>
                      <a:r>
                        <a:rPr lang="zh-CN" altLang="en-US" sz="2600" b="0" baseline="0" dirty="0" smtClean="0">
                          <a:solidFill>
                            <a:schemeClr val="tx1"/>
                          </a:solidFill>
                        </a:rPr>
                        <a:t>）用人单位被吊销营业执照、责令关闭、撤销或解散</a:t>
                      </a:r>
                      <a:endParaRPr lang="en-US" altLang="zh-CN" sz="2600" b="0" baseline="0" dirty="0" smtClean="0">
                        <a:solidFill>
                          <a:schemeClr val="tx1"/>
                        </a:solidFill>
                      </a:endParaRPr>
                    </a:p>
                  </a:txBody>
                  <a:tcPr marT="45726" marB="45726"/>
                </a:tc>
                <a:tc>
                  <a:txBody>
                    <a:bodyPr/>
                    <a:lstStyle/>
                    <a:p>
                      <a:endParaRPr lang="en-US" altLang="zh-CN" sz="2600" b="0" baseline="0" dirty="0" smtClean="0">
                        <a:solidFill>
                          <a:schemeClr val="tx1"/>
                        </a:solidFill>
                      </a:endParaRPr>
                    </a:p>
                  </a:txBody>
                  <a:tcPr marT="45726" marB="45726"/>
                </a:tc>
              </a:tr>
            </a:tbl>
          </a:graphicData>
        </a:graphic>
      </p:graphicFrame>
    </p:spTree>
    <p:extLst>
      <p:ext uri="{BB962C8B-B14F-4D97-AF65-F5344CB8AC3E}">
        <p14:creationId xmlns:p14="http://schemas.microsoft.com/office/powerpoint/2010/main" xmlns="" val="366934683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43000" y="116632"/>
            <a:ext cx="7793038" cy="762000"/>
          </a:xfrm>
        </p:spPr>
        <p:txBody>
          <a:bodyPr/>
          <a:lstStyle/>
          <a:p>
            <a:pPr algn="l" eaLnBrk="1" hangingPunct="1"/>
            <a:r>
              <a:rPr lang="zh-CN" altLang="en-US" sz="3200" dirty="0" smtClean="0"/>
              <a:t>（二）劳动合同的终止</a:t>
            </a:r>
          </a:p>
        </p:txBody>
      </p:sp>
      <p:graphicFrame>
        <p:nvGraphicFramePr>
          <p:cNvPr id="4" name="表格 3"/>
          <p:cNvGraphicFramePr>
            <a:graphicFrameLocks noGrp="1"/>
          </p:cNvGraphicFramePr>
          <p:nvPr>
            <p:extLst>
              <p:ext uri="{D42A27DB-BD31-4B8C-83A1-F6EECF244321}">
                <p14:modId xmlns:p14="http://schemas.microsoft.com/office/powerpoint/2010/main" xmlns="" val="772053818"/>
              </p:ext>
            </p:extLst>
          </p:nvPr>
        </p:nvGraphicFramePr>
        <p:xfrm>
          <a:off x="152400" y="908720"/>
          <a:ext cx="8763000" cy="5647676"/>
        </p:xfrm>
        <a:graphic>
          <a:graphicData uri="http://schemas.openxmlformats.org/drawingml/2006/table">
            <a:tbl>
              <a:tblPr firstRow="1" bandRow="1">
                <a:tableStyleId>{5C22544A-7EE6-4342-B048-85BDC9FD1C3A}</a:tableStyleId>
              </a:tblPr>
              <a:tblGrid>
                <a:gridCol w="1262465"/>
                <a:gridCol w="5941013"/>
                <a:gridCol w="1559522"/>
              </a:tblGrid>
              <a:tr h="801342">
                <a:tc>
                  <a:txBody>
                    <a:bodyPr/>
                    <a:lstStyle/>
                    <a:p>
                      <a:r>
                        <a:rPr lang="zh-CN" altLang="en-US" sz="2600" b="1" dirty="0" smtClean="0">
                          <a:solidFill>
                            <a:srgbClr val="FF0000"/>
                          </a:solidFill>
                        </a:rPr>
                        <a:t>方式</a:t>
                      </a:r>
                      <a:endParaRPr lang="zh-CN" altLang="en-US" sz="2600" b="1" dirty="0">
                        <a:solidFill>
                          <a:srgbClr val="FF0000"/>
                        </a:solidFill>
                      </a:endParaRPr>
                    </a:p>
                  </a:txBody>
                  <a:tcPr marT="45727" marB="45727"/>
                </a:tc>
                <a:tc>
                  <a:txBody>
                    <a:bodyPr/>
                    <a:lstStyle/>
                    <a:p>
                      <a:r>
                        <a:rPr lang="zh-CN" altLang="en-US" sz="2600" b="0" baseline="0" dirty="0" smtClean="0">
                          <a:solidFill>
                            <a:schemeClr val="tx1"/>
                          </a:solidFill>
                        </a:rPr>
                        <a:t>情形</a:t>
                      </a:r>
                      <a:endParaRPr lang="en-US" altLang="zh-CN" sz="2600" b="0" baseline="0" dirty="0" smtClean="0">
                        <a:solidFill>
                          <a:schemeClr val="tx1"/>
                        </a:solidFill>
                      </a:endParaRPr>
                    </a:p>
                  </a:txBody>
                  <a:tcPr marT="45727" marB="45727"/>
                </a:tc>
                <a:tc>
                  <a:txBody>
                    <a:bodyPr/>
                    <a:lstStyle/>
                    <a:p>
                      <a:r>
                        <a:rPr lang="zh-CN" altLang="en-US" sz="2600" b="0" baseline="0" dirty="0" smtClean="0">
                          <a:solidFill>
                            <a:schemeClr val="tx1"/>
                          </a:solidFill>
                        </a:rPr>
                        <a:t>责任</a:t>
                      </a:r>
                      <a:endParaRPr lang="en-US" altLang="zh-CN" sz="2600" b="0" baseline="0" dirty="0" smtClean="0">
                        <a:solidFill>
                          <a:schemeClr val="tx1"/>
                        </a:solidFill>
                      </a:endParaRPr>
                    </a:p>
                  </a:txBody>
                  <a:tcPr marT="45727" marB="45727"/>
                </a:tc>
              </a:tr>
              <a:tr h="3444749">
                <a:tc>
                  <a:txBody>
                    <a:bodyPr/>
                    <a:lstStyle/>
                    <a:p>
                      <a:r>
                        <a:rPr lang="zh-CN" altLang="en-US" sz="2600" b="1" dirty="0" smtClean="0">
                          <a:solidFill>
                            <a:srgbClr val="FF0000"/>
                          </a:solidFill>
                        </a:rPr>
                        <a:t>不得解除或终止</a:t>
                      </a:r>
                      <a:endParaRPr lang="zh-CN" altLang="en-US" sz="2600" b="1" dirty="0">
                        <a:solidFill>
                          <a:srgbClr val="FF0000"/>
                        </a:solidFill>
                      </a:endParaRPr>
                    </a:p>
                  </a:txBody>
                  <a:tcPr marT="45727" marB="45727"/>
                </a:tc>
                <a:tc>
                  <a:txBody>
                    <a:bodyPr/>
                    <a:lstStyle/>
                    <a:p>
                      <a:r>
                        <a:rPr lang="zh-CN" altLang="en-US" sz="2600" baseline="0" dirty="0" smtClean="0">
                          <a:solidFill>
                            <a:schemeClr val="tx1"/>
                          </a:solidFill>
                        </a:rPr>
                        <a:t>（</a:t>
                      </a:r>
                      <a:r>
                        <a:rPr lang="en-US" altLang="zh-CN" sz="2600" baseline="0" dirty="0" smtClean="0">
                          <a:solidFill>
                            <a:schemeClr val="tx1"/>
                          </a:solidFill>
                        </a:rPr>
                        <a:t>1</a:t>
                      </a:r>
                      <a:r>
                        <a:rPr lang="zh-CN" altLang="en-US" sz="2600" baseline="0" dirty="0" smtClean="0">
                          <a:solidFill>
                            <a:schemeClr val="tx1"/>
                          </a:solidFill>
                        </a:rPr>
                        <a:t>）从事接触职业病危害作业的劳动者未进行离岗前职业病健康检查，或疑似职业病病人在诊断或医学观察期间</a:t>
                      </a:r>
                      <a:endParaRPr lang="en-US" altLang="zh-CN" sz="2600" baseline="0" dirty="0" smtClean="0">
                        <a:solidFill>
                          <a:schemeClr val="tx1"/>
                        </a:solidFill>
                      </a:endParaRPr>
                    </a:p>
                    <a:p>
                      <a:r>
                        <a:rPr lang="en-US" altLang="zh-CN" sz="2600" baseline="0" dirty="0" smtClean="0">
                          <a:solidFill>
                            <a:schemeClr val="tx1"/>
                          </a:solidFill>
                        </a:rPr>
                        <a:t> </a:t>
                      </a:r>
                      <a:r>
                        <a:rPr lang="zh-CN" altLang="en-US" sz="2600" baseline="0" dirty="0" smtClean="0">
                          <a:solidFill>
                            <a:schemeClr val="tx1"/>
                          </a:solidFill>
                        </a:rPr>
                        <a:t>（</a:t>
                      </a:r>
                      <a:r>
                        <a:rPr lang="en-US" altLang="zh-CN" sz="2600" baseline="0" dirty="0" smtClean="0">
                          <a:solidFill>
                            <a:schemeClr val="tx1"/>
                          </a:solidFill>
                        </a:rPr>
                        <a:t>2</a:t>
                      </a:r>
                      <a:r>
                        <a:rPr lang="zh-CN" altLang="en-US" sz="2600" baseline="0" dirty="0" smtClean="0">
                          <a:solidFill>
                            <a:schemeClr val="tx1"/>
                          </a:solidFill>
                        </a:rPr>
                        <a:t>）在本单位患职业病或因工负伤并被确认丧失或部分丧失劳动能力</a:t>
                      </a:r>
                      <a:endParaRPr lang="en-US" altLang="zh-CN" sz="2600" baseline="0" dirty="0" smtClean="0">
                        <a:solidFill>
                          <a:schemeClr val="tx1"/>
                        </a:solidFill>
                      </a:endParaRPr>
                    </a:p>
                    <a:p>
                      <a:r>
                        <a:rPr lang="zh-CN" altLang="en-US" sz="2600" baseline="0" dirty="0" smtClean="0">
                          <a:solidFill>
                            <a:schemeClr val="tx1"/>
                          </a:solidFill>
                        </a:rPr>
                        <a:t>（</a:t>
                      </a:r>
                      <a:r>
                        <a:rPr lang="en-US" altLang="zh-CN" sz="2600" baseline="0" dirty="0" smtClean="0">
                          <a:solidFill>
                            <a:schemeClr val="tx1"/>
                          </a:solidFill>
                        </a:rPr>
                        <a:t>3</a:t>
                      </a:r>
                      <a:r>
                        <a:rPr lang="zh-CN" altLang="en-US" sz="2600" baseline="0" dirty="0" smtClean="0">
                          <a:solidFill>
                            <a:schemeClr val="tx1"/>
                          </a:solidFill>
                        </a:rPr>
                        <a:t>）患病或非因公负伤，在规定的医疗期内</a:t>
                      </a:r>
                      <a:endParaRPr lang="en-US" altLang="zh-CN" sz="2600" baseline="0" dirty="0" smtClean="0">
                        <a:solidFill>
                          <a:schemeClr val="tx1"/>
                        </a:solidFill>
                      </a:endParaRPr>
                    </a:p>
                    <a:p>
                      <a:r>
                        <a:rPr lang="zh-CN" altLang="en-US" sz="2600" baseline="0" dirty="0" smtClean="0">
                          <a:solidFill>
                            <a:schemeClr val="tx1"/>
                          </a:solidFill>
                        </a:rPr>
                        <a:t>（</a:t>
                      </a:r>
                      <a:r>
                        <a:rPr lang="en-US" altLang="zh-CN" sz="2600" baseline="0" dirty="0" smtClean="0">
                          <a:solidFill>
                            <a:schemeClr val="tx1"/>
                          </a:solidFill>
                        </a:rPr>
                        <a:t>4</a:t>
                      </a:r>
                      <a:r>
                        <a:rPr lang="zh-CN" altLang="en-US" sz="2600" baseline="0" dirty="0" smtClean="0">
                          <a:solidFill>
                            <a:schemeClr val="tx1"/>
                          </a:solidFill>
                        </a:rPr>
                        <a:t>）女职工在孕期、产期、哺乳期</a:t>
                      </a:r>
                      <a:endParaRPr lang="en-US" altLang="zh-CN" sz="2600" baseline="0" dirty="0" smtClean="0">
                        <a:solidFill>
                          <a:schemeClr val="tx1"/>
                        </a:solidFill>
                      </a:endParaRPr>
                    </a:p>
                    <a:p>
                      <a:r>
                        <a:rPr lang="zh-CN" altLang="en-US" sz="2600" baseline="0" dirty="0" smtClean="0">
                          <a:solidFill>
                            <a:schemeClr val="tx1"/>
                          </a:solidFill>
                        </a:rPr>
                        <a:t>（</a:t>
                      </a:r>
                      <a:r>
                        <a:rPr lang="en-US" altLang="zh-CN" sz="2600" baseline="0" dirty="0" smtClean="0">
                          <a:solidFill>
                            <a:schemeClr val="tx1"/>
                          </a:solidFill>
                        </a:rPr>
                        <a:t>5</a:t>
                      </a:r>
                      <a:r>
                        <a:rPr lang="zh-CN" altLang="en-US" sz="2600" baseline="0" dirty="0" smtClean="0">
                          <a:solidFill>
                            <a:schemeClr val="tx1"/>
                          </a:solidFill>
                        </a:rPr>
                        <a:t>）在本单位连续工作满</a:t>
                      </a:r>
                      <a:r>
                        <a:rPr lang="en-US" altLang="zh-CN" sz="2600" baseline="0" dirty="0" smtClean="0">
                          <a:solidFill>
                            <a:schemeClr val="tx1"/>
                          </a:solidFill>
                        </a:rPr>
                        <a:t>15</a:t>
                      </a:r>
                      <a:r>
                        <a:rPr lang="zh-CN" altLang="en-US" sz="2600" baseline="0" dirty="0" smtClean="0">
                          <a:solidFill>
                            <a:schemeClr val="tx1"/>
                          </a:solidFill>
                        </a:rPr>
                        <a:t>年，且距法定退休年龄不足</a:t>
                      </a:r>
                      <a:r>
                        <a:rPr lang="en-US" altLang="zh-CN" sz="2600" baseline="0" dirty="0" smtClean="0">
                          <a:solidFill>
                            <a:schemeClr val="tx1"/>
                          </a:solidFill>
                        </a:rPr>
                        <a:t>5</a:t>
                      </a:r>
                      <a:r>
                        <a:rPr lang="zh-CN" altLang="en-US" sz="2600" baseline="0" dirty="0" smtClean="0">
                          <a:solidFill>
                            <a:schemeClr val="tx1"/>
                          </a:solidFill>
                        </a:rPr>
                        <a:t>年的</a:t>
                      </a:r>
                      <a:endParaRPr lang="en-US" altLang="zh-CN" sz="2600" baseline="0" dirty="0" smtClean="0">
                        <a:solidFill>
                          <a:schemeClr val="tx1"/>
                        </a:solidFill>
                      </a:endParaRPr>
                    </a:p>
                    <a:p>
                      <a:r>
                        <a:rPr lang="zh-CN" altLang="en-US" sz="2600" baseline="0" dirty="0" smtClean="0">
                          <a:solidFill>
                            <a:schemeClr val="tx1"/>
                          </a:solidFill>
                        </a:rPr>
                        <a:t>（</a:t>
                      </a:r>
                      <a:r>
                        <a:rPr lang="en-US" altLang="zh-CN" sz="2600" baseline="0" dirty="0" smtClean="0">
                          <a:solidFill>
                            <a:schemeClr val="tx1"/>
                          </a:solidFill>
                        </a:rPr>
                        <a:t>6</a:t>
                      </a:r>
                      <a:r>
                        <a:rPr lang="zh-CN" altLang="en-US" sz="2600" baseline="0" dirty="0" smtClean="0">
                          <a:solidFill>
                            <a:schemeClr val="tx1"/>
                          </a:solidFill>
                        </a:rPr>
                        <a:t>）其他情形</a:t>
                      </a:r>
                      <a:endParaRPr lang="en-US" altLang="zh-CN" sz="2600" baseline="0" dirty="0" smtClean="0">
                        <a:solidFill>
                          <a:schemeClr val="tx1"/>
                        </a:solidFill>
                      </a:endParaRPr>
                    </a:p>
                    <a:p>
                      <a:r>
                        <a:rPr lang="en-US" altLang="zh-CN" sz="2600" baseline="0" dirty="0" smtClean="0">
                          <a:solidFill>
                            <a:schemeClr val="tx1"/>
                          </a:solidFill>
                        </a:rPr>
                        <a:t> </a:t>
                      </a:r>
                    </a:p>
                  </a:txBody>
                  <a:tcPr marT="45727" marB="45727"/>
                </a:tc>
                <a:tc>
                  <a:txBody>
                    <a:bodyPr/>
                    <a:lstStyle/>
                    <a:p>
                      <a:r>
                        <a:rPr lang="zh-CN" altLang="en-US" sz="2600" baseline="0" dirty="0" smtClean="0">
                          <a:solidFill>
                            <a:schemeClr val="tx1"/>
                          </a:solidFill>
                        </a:rPr>
                        <a:t>如果解除，属于违法解除，需承担法律责任</a:t>
                      </a:r>
                      <a:endParaRPr lang="en-US" altLang="zh-CN" sz="2600" baseline="0" dirty="0" smtClean="0">
                        <a:solidFill>
                          <a:schemeClr val="tx1"/>
                        </a:solidFill>
                      </a:endParaRPr>
                    </a:p>
                  </a:txBody>
                  <a:tcPr marT="45727" marB="45727"/>
                </a:tc>
              </a:tr>
            </a:tbl>
          </a:graphicData>
        </a:graphic>
      </p:graphicFrame>
    </p:spTree>
    <p:extLst>
      <p:ext uri="{BB962C8B-B14F-4D97-AF65-F5344CB8AC3E}">
        <p14:creationId xmlns:p14="http://schemas.microsoft.com/office/powerpoint/2010/main" xmlns="" val="117620215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zh-CN" altLang="zh-CN" smtClean="0"/>
          </a:p>
        </p:txBody>
      </p:sp>
      <p:sp>
        <p:nvSpPr>
          <p:cNvPr id="29699" name="Rectangle 3"/>
          <p:cNvSpPr>
            <a:spLocks noGrp="1" noChangeArrowheads="1"/>
          </p:cNvSpPr>
          <p:nvPr>
            <p:ph idx="1"/>
          </p:nvPr>
        </p:nvSpPr>
        <p:spPr>
          <a:xfrm>
            <a:off x="304800" y="2017713"/>
            <a:ext cx="8650288" cy="4114800"/>
          </a:xfrm>
        </p:spPr>
        <p:txBody>
          <a:bodyPr/>
          <a:lstStyle/>
          <a:p>
            <a:pPr eaLnBrk="1" hangingPunct="1"/>
            <a:r>
              <a:rPr lang="en-US" altLang="zh-CN" b="1" dirty="0" smtClean="0">
                <a:solidFill>
                  <a:srgbClr val="0070C0"/>
                </a:solidFill>
              </a:rPr>
              <a:t>【</a:t>
            </a:r>
            <a:r>
              <a:rPr lang="zh-CN" altLang="en-US" b="1" dirty="0" smtClean="0">
                <a:solidFill>
                  <a:srgbClr val="0070C0"/>
                </a:solidFill>
              </a:rPr>
              <a:t>解释</a:t>
            </a:r>
            <a:r>
              <a:rPr lang="en-US" altLang="zh-CN" b="1" dirty="0" smtClean="0">
                <a:solidFill>
                  <a:srgbClr val="0070C0"/>
                </a:solidFill>
              </a:rPr>
              <a:t>】</a:t>
            </a:r>
            <a:r>
              <a:rPr lang="zh-CN" altLang="en-US" b="1" dirty="0" smtClean="0">
                <a:solidFill>
                  <a:srgbClr val="0070C0"/>
                </a:solidFill>
              </a:rPr>
              <a:t>用人单位违反规定解除或终止劳动合同的，</a:t>
            </a:r>
            <a:r>
              <a:rPr lang="zh-CN" altLang="en-US" b="1" dirty="0" smtClean="0">
                <a:solidFill>
                  <a:srgbClr val="FF0000"/>
                </a:solidFill>
              </a:rPr>
              <a:t>劳动者可要求继续履行劳动合同</a:t>
            </a:r>
            <a:r>
              <a:rPr lang="zh-CN" altLang="en-US" b="1" dirty="0" smtClean="0">
                <a:solidFill>
                  <a:srgbClr val="0070C0"/>
                </a:solidFill>
              </a:rPr>
              <a:t>，享受在劳动关系存续期间的待遇；如果劳动者不愿或其履行已经不可能，那么劳动者可要求</a:t>
            </a:r>
            <a:r>
              <a:rPr lang="zh-CN" altLang="en-US" b="1" dirty="0" smtClean="0">
                <a:solidFill>
                  <a:srgbClr val="FF0000"/>
                </a:solidFill>
              </a:rPr>
              <a:t>获得</a:t>
            </a:r>
            <a:r>
              <a:rPr lang="en-US" altLang="zh-CN" b="1" dirty="0" smtClean="0">
                <a:solidFill>
                  <a:srgbClr val="FF0000"/>
                </a:solidFill>
              </a:rPr>
              <a:t>2</a:t>
            </a:r>
            <a:r>
              <a:rPr lang="zh-CN" altLang="en-US" b="1" dirty="0" smtClean="0">
                <a:solidFill>
                  <a:srgbClr val="FF0000"/>
                </a:solidFill>
              </a:rPr>
              <a:t>倍经济补偿的赔偿金，</a:t>
            </a:r>
            <a:r>
              <a:rPr lang="zh-CN" altLang="en-US" b="1" dirty="0" smtClean="0">
                <a:solidFill>
                  <a:srgbClr val="0070C0"/>
                </a:solidFill>
              </a:rPr>
              <a:t>支付了赔偿金，不再支付补偿金</a:t>
            </a:r>
          </a:p>
        </p:txBody>
      </p:sp>
      <p:pic>
        <p:nvPicPr>
          <p:cNvPr id="29700" name="图片 3" descr="2.jp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72200" y="4495800"/>
            <a:ext cx="2176463" cy="2176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90709095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lgn="l"/>
            <a:r>
              <a:rPr lang="en-US" altLang="zh-CN" dirty="0" smtClean="0"/>
              <a:t>(</a:t>
            </a:r>
            <a:r>
              <a:rPr lang="zh-CN" altLang="en-US" dirty="0" smtClean="0"/>
              <a:t>三）用工调整方案撰写注意事项</a:t>
            </a:r>
            <a:endParaRPr lang="zh-CN" altLang="en-US" dirty="0"/>
          </a:p>
        </p:txBody>
      </p:sp>
      <p:sp>
        <p:nvSpPr>
          <p:cNvPr id="3" name="内容占位符 2"/>
          <p:cNvSpPr>
            <a:spLocks noGrp="1"/>
          </p:cNvSpPr>
          <p:nvPr>
            <p:ph idx="1"/>
          </p:nvPr>
        </p:nvSpPr>
        <p:spPr/>
        <p:txBody>
          <a:bodyPr/>
          <a:lstStyle/>
          <a:p>
            <a:r>
              <a:rPr lang="en-US" altLang="zh-CN" sz="3000" dirty="0" smtClean="0"/>
              <a:t> 1.</a:t>
            </a:r>
            <a:r>
              <a:rPr lang="zh-CN" altLang="en-US" sz="3000" dirty="0" smtClean="0"/>
              <a:t>经济性裁员对企业的形象打击很大应当慎重进行</a:t>
            </a:r>
            <a:endParaRPr lang="en-US" altLang="zh-CN" sz="3000" dirty="0" smtClean="0"/>
          </a:p>
          <a:p>
            <a:r>
              <a:rPr lang="en-US" altLang="zh-CN" sz="3000" dirty="0" smtClean="0"/>
              <a:t>2.</a:t>
            </a:r>
            <a:r>
              <a:rPr lang="zh-CN" altLang="en-US" sz="3000" dirty="0" smtClean="0"/>
              <a:t>在没有得到员工理解的情况下， 调整薪酬方案会打击员工士气，导致企业需要的人才离职，导致其他债务人的恐慌，为企业的战略转变和摆脱经营困难增加困难。</a:t>
            </a:r>
            <a:endParaRPr lang="en-US" altLang="zh-CN" sz="3000" dirty="0" smtClean="0"/>
          </a:p>
          <a:p>
            <a:r>
              <a:rPr lang="en-US" altLang="zh-CN" sz="3000" dirty="0" smtClean="0"/>
              <a:t>3.</a:t>
            </a:r>
            <a:r>
              <a:rPr lang="zh-CN" altLang="en-US" sz="3000" dirty="0" smtClean="0"/>
              <a:t>安排员工转型培训，以适应转型后的生产经营需要。</a:t>
            </a:r>
            <a:endParaRPr lang="en-US" altLang="zh-CN" sz="3000" dirty="0"/>
          </a:p>
        </p:txBody>
      </p:sp>
    </p:spTree>
    <p:extLst>
      <p:ext uri="{BB962C8B-B14F-4D97-AF65-F5344CB8AC3E}">
        <p14:creationId xmlns:p14="http://schemas.microsoft.com/office/powerpoint/2010/main" xmlns="" val="284529874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en-US" altLang="zh-CN" dirty="0" smtClean="0"/>
              <a:t>(</a:t>
            </a:r>
            <a:r>
              <a:rPr lang="zh-CN" altLang="en-US" dirty="0"/>
              <a:t>四</a:t>
            </a:r>
            <a:r>
              <a:rPr lang="zh-CN" altLang="en-US" dirty="0" smtClean="0"/>
              <a:t>）劳动合同争议的防范对策</a:t>
            </a:r>
            <a:endParaRPr lang="zh-CN" altLang="en-US" dirty="0"/>
          </a:p>
        </p:txBody>
      </p:sp>
      <p:sp>
        <p:nvSpPr>
          <p:cNvPr id="3" name="内容占位符 2"/>
          <p:cNvSpPr>
            <a:spLocks noGrp="1"/>
          </p:cNvSpPr>
          <p:nvPr>
            <p:ph idx="1"/>
          </p:nvPr>
        </p:nvSpPr>
        <p:spPr/>
        <p:txBody>
          <a:bodyPr>
            <a:normAutofit/>
          </a:bodyPr>
          <a:lstStyle/>
          <a:p>
            <a:r>
              <a:rPr lang="en-US" altLang="zh-CN" sz="3000" dirty="0" smtClean="0"/>
              <a:t> 1.</a:t>
            </a:r>
            <a:r>
              <a:rPr lang="zh-CN" altLang="en-US" sz="3000" dirty="0" smtClean="0"/>
              <a:t>做好证据的收集和整理工作。当事人对自己提出的主张，有责任提供证据。与争议事项有关的证据属于单位掌握的，单位应当提供，单位不提供的，应承担不利后果。</a:t>
            </a:r>
            <a:endParaRPr lang="en-US" altLang="zh-CN" sz="3000" dirty="0" smtClean="0"/>
          </a:p>
          <a:p>
            <a:r>
              <a:rPr lang="en-US" altLang="zh-CN" sz="3000" dirty="0" smtClean="0"/>
              <a:t>2.</a:t>
            </a:r>
            <a:r>
              <a:rPr lang="zh-CN" altLang="en-US" sz="3000" dirty="0" smtClean="0"/>
              <a:t>选择合理的劳动争议处理方式。劳动争议处理的方式有：协商、调解、仲裁和诉讼。</a:t>
            </a:r>
            <a:endParaRPr lang="en-US" altLang="zh-CN" sz="3000" dirty="0"/>
          </a:p>
        </p:txBody>
      </p:sp>
    </p:spTree>
    <p:extLst>
      <p:ext uri="{BB962C8B-B14F-4D97-AF65-F5344CB8AC3E}">
        <p14:creationId xmlns:p14="http://schemas.microsoft.com/office/powerpoint/2010/main" xmlns="" val="879978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第一章  劳动标准实施管理</a:t>
            </a:r>
            <a:endParaRPr lang="zh-CN" altLang="en-US" dirty="0"/>
          </a:p>
        </p:txBody>
      </p:sp>
      <p:sp>
        <p:nvSpPr>
          <p:cNvPr id="3" name="副标题 2"/>
          <p:cNvSpPr>
            <a:spLocks noGrp="1"/>
          </p:cNvSpPr>
          <p:nvPr>
            <p:ph type="subTitle" idx="1"/>
          </p:nvPr>
        </p:nvSpPr>
        <p:spPr/>
        <p:txBody>
          <a:bodyPr/>
          <a:lstStyle/>
          <a:p>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000066"/>
    </a:hlink>
    <a:folHlink>
      <a:srgbClr val="003366"/>
    </a:folHlink>
  </a:clrScheme>
</a:themeOverride>
</file>

<file path=ppt/theme/themeOverride2.xml><?xml version="1.0" encoding="utf-8"?>
<a:themeOverride xmlns:a="http://schemas.openxmlformats.org/drawingml/2006/main">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000066"/>
    </a:hlink>
    <a:folHlink>
      <a:srgbClr val="003366"/>
    </a:folHlink>
  </a:clrScheme>
</a:themeOverride>
</file>

<file path=ppt/theme/themeOverride3.xml><?xml version="1.0" encoding="utf-8"?>
<a:themeOverride xmlns:a="http://schemas.openxmlformats.org/drawingml/2006/main">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000066"/>
    </a:hlink>
    <a:folHlink>
      <a:srgbClr val="003366"/>
    </a:folHlink>
  </a:clrScheme>
</a:themeOverride>
</file>

<file path=docProps/app.xml><?xml version="1.0" encoding="utf-8"?>
<Properties xmlns="http://schemas.openxmlformats.org/officeDocument/2006/extended-properties" xmlns:vt="http://schemas.openxmlformats.org/officeDocument/2006/docPropsVTypes">
  <Template>Dragon</Template>
  <TotalTime>647</TotalTime>
  <Words>9470</Words>
  <Application>Microsoft Office PowerPoint</Application>
  <PresentationFormat>全屏显示(4:3)</PresentationFormat>
  <Paragraphs>536</Paragraphs>
  <Slides>88</Slides>
  <Notes>5</Notes>
  <HiddenSlides>0</HiddenSlides>
  <MMClips>0</MMClips>
  <ScaleCrop>false</ScaleCrop>
  <HeadingPairs>
    <vt:vector size="4" baseType="variant">
      <vt:variant>
        <vt:lpstr>主题</vt:lpstr>
      </vt:variant>
      <vt:variant>
        <vt:i4>3</vt:i4>
      </vt:variant>
      <vt:variant>
        <vt:lpstr>幻灯片标题</vt:lpstr>
      </vt:variant>
      <vt:variant>
        <vt:i4>88</vt:i4>
      </vt:variant>
    </vt:vector>
  </HeadingPairs>
  <TitlesOfParts>
    <vt:vector size="91" baseType="lpstr">
      <vt:lpstr>龙腾四海</vt:lpstr>
      <vt:lpstr>Blends</vt:lpstr>
      <vt:lpstr>1_龙腾四海</vt:lpstr>
      <vt:lpstr>劳动关系协调师</vt:lpstr>
      <vt:lpstr>考试介绍</vt:lpstr>
      <vt:lpstr>幻灯片 3</vt:lpstr>
      <vt:lpstr>幻灯片 4</vt:lpstr>
      <vt:lpstr>幻灯片 5</vt:lpstr>
      <vt:lpstr>幻灯片 6</vt:lpstr>
      <vt:lpstr>幻灯片 7</vt:lpstr>
      <vt:lpstr>幻灯片 8</vt:lpstr>
      <vt:lpstr>第一章  劳动标准实施管理</vt:lpstr>
      <vt:lpstr>考点一  劳动标准</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考点二   企业社会责任</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考点三 用人单位劳动标准的修改与完善</vt:lpstr>
      <vt:lpstr>考点三 用人单位劳动标准的修改与完善</vt:lpstr>
      <vt:lpstr>幻灯片 34</vt:lpstr>
      <vt:lpstr>幻灯片 35</vt:lpstr>
      <vt:lpstr>幻灯片 36</vt:lpstr>
      <vt:lpstr>幻灯片 37</vt:lpstr>
      <vt:lpstr>幻灯片 38</vt:lpstr>
      <vt:lpstr>幻灯片 39</vt:lpstr>
      <vt:lpstr>第二章  劳动合同管理</vt:lpstr>
      <vt:lpstr>一、劳动合同的特征</vt:lpstr>
      <vt:lpstr>二、劳动合同的订立</vt:lpstr>
      <vt:lpstr>幻灯片 43</vt:lpstr>
      <vt:lpstr>幻灯片 44</vt:lpstr>
      <vt:lpstr>幻灯片 45</vt:lpstr>
      <vt:lpstr>幻灯片 46</vt:lpstr>
      <vt:lpstr>幻灯片 47</vt:lpstr>
      <vt:lpstr>幻灯片 48</vt:lpstr>
      <vt:lpstr>（四）订立形式</vt:lpstr>
      <vt:lpstr>1.书面形式（★★★）</vt:lpstr>
      <vt:lpstr>（1）用工之日起1个月内</vt:lpstr>
      <vt:lpstr>（2）用工之日起超过1个月不满1年</vt:lpstr>
      <vt:lpstr>幻灯片 53</vt:lpstr>
      <vt:lpstr>2.非全日制用工（★）</vt:lpstr>
      <vt:lpstr>幻灯片 55</vt:lpstr>
      <vt:lpstr>幻灯片 56</vt:lpstr>
      <vt:lpstr>（五）合同效力</vt:lpstr>
      <vt:lpstr>无效合同</vt:lpstr>
      <vt:lpstr>（五） 不同用工方式的比较</vt:lpstr>
      <vt:lpstr>（五） 不同用工方式的比较</vt:lpstr>
      <vt:lpstr>（六）劳动合同订立的风险管理</vt:lpstr>
      <vt:lpstr>（七）关键岗位的界定方法</vt:lpstr>
      <vt:lpstr>（七）关键岗位的界定方法</vt:lpstr>
      <vt:lpstr>（八）用工法律风险控制方法</vt:lpstr>
      <vt:lpstr>（八）用工法律风险控制方法</vt:lpstr>
      <vt:lpstr>第二章 劳动合同管理</vt:lpstr>
      <vt:lpstr>（一）相关规定</vt:lpstr>
      <vt:lpstr>幻灯片 68</vt:lpstr>
      <vt:lpstr>（二）履行过程的风险分析</vt:lpstr>
      <vt:lpstr>幻灯片 70</vt:lpstr>
      <vt:lpstr>幻灯片 71</vt:lpstr>
      <vt:lpstr>幻灯片 72</vt:lpstr>
      <vt:lpstr>幻灯片 73</vt:lpstr>
      <vt:lpstr>第二章 劳动合同管理</vt:lpstr>
      <vt:lpstr>（一） 劳动合同解除的情形</vt:lpstr>
      <vt:lpstr>幻灯片 76</vt:lpstr>
      <vt:lpstr>第2：法定解除</vt:lpstr>
      <vt:lpstr>1.劳动者单方面解除劳动合同的情形</vt:lpstr>
      <vt:lpstr>幻灯片 79</vt:lpstr>
      <vt:lpstr>幻灯片 80</vt:lpstr>
      <vt:lpstr>幻灯片 81</vt:lpstr>
      <vt:lpstr>幻灯片 82</vt:lpstr>
      <vt:lpstr>幻灯片 83</vt:lpstr>
      <vt:lpstr>（二）劳动合同的终止</vt:lpstr>
      <vt:lpstr>（二）劳动合同的终止</vt:lpstr>
      <vt:lpstr>幻灯片 86</vt:lpstr>
      <vt:lpstr>(三）用工调整方案撰写注意事项</vt:lpstr>
      <vt:lpstr>(四）劳动合同争议的防范对策</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第一章   劳动标准实施管理</dc:title>
  <dc:creator>lenovo</dc:creator>
  <cp:lastModifiedBy>Administrator</cp:lastModifiedBy>
  <cp:revision>28</cp:revision>
  <dcterms:created xsi:type="dcterms:W3CDTF">2016-10-14T01:23:38Z</dcterms:created>
  <dcterms:modified xsi:type="dcterms:W3CDTF">2016-10-15T06:54:05Z</dcterms:modified>
</cp:coreProperties>
</file>