
<file path=[Content_Types].xml><?xml version="1.0" encoding="utf-8"?>
<Types xmlns="http://schemas.openxmlformats.org/package/2006/content-types">
  <Default Extension="jpeg" ContentType="image/jpeg"/>
  <Default Extension="jpg" ContentType="image/jpeg"/>
  <Default Extension="php"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55"/>
  </p:notesMasterIdLst>
  <p:handoutMasterIdLst>
    <p:handoutMasterId r:id="rId56"/>
  </p:handoutMasterIdLst>
  <p:sldIdLst>
    <p:sldId id="256" r:id="rId4"/>
    <p:sldId id="932" r:id="rId5"/>
    <p:sldId id="320" r:id="rId6"/>
    <p:sldId id="892" r:id="rId7"/>
    <p:sldId id="838" r:id="rId8"/>
    <p:sldId id="673" r:id="rId9"/>
    <p:sldId id="839" r:id="rId10"/>
    <p:sldId id="840" r:id="rId11"/>
    <p:sldId id="273" r:id="rId12"/>
    <p:sldId id="893" r:id="rId13"/>
    <p:sldId id="894" r:id="rId14"/>
    <p:sldId id="923" r:id="rId15"/>
    <p:sldId id="924" r:id="rId16"/>
    <p:sldId id="276" r:id="rId17"/>
    <p:sldId id="925" r:id="rId18"/>
    <p:sldId id="926" r:id="rId19"/>
    <p:sldId id="927" r:id="rId20"/>
    <p:sldId id="897" r:id="rId21"/>
    <p:sldId id="898" r:id="rId22"/>
    <p:sldId id="899" r:id="rId23"/>
    <p:sldId id="900" r:id="rId24"/>
    <p:sldId id="901" r:id="rId25"/>
    <p:sldId id="928" r:id="rId26"/>
    <p:sldId id="929" r:id="rId27"/>
    <p:sldId id="293" r:id="rId28"/>
    <p:sldId id="909" r:id="rId29"/>
    <p:sldId id="910" r:id="rId30"/>
    <p:sldId id="911" r:id="rId31"/>
    <p:sldId id="912" r:id="rId32"/>
    <p:sldId id="999" r:id="rId33"/>
    <p:sldId id="913" r:id="rId34"/>
    <p:sldId id="914" r:id="rId35"/>
    <p:sldId id="915" r:id="rId36"/>
    <p:sldId id="916" r:id="rId37"/>
    <p:sldId id="931" r:id="rId38"/>
    <p:sldId id="917" r:id="rId39"/>
    <p:sldId id="930" r:id="rId40"/>
    <p:sldId id="918" r:id="rId41"/>
    <p:sldId id="303" r:id="rId42"/>
    <p:sldId id="933" r:id="rId43"/>
    <p:sldId id="327" r:id="rId44"/>
    <p:sldId id="934" r:id="rId45"/>
    <p:sldId id="952" r:id="rId46"/>
    <p:sldId id="953" r:id="rId47"/>
    <p:sldId id="935" r:id="rId48"/>
    <p:sldId id="936" r:id="rId49"/>
    <p:sldId id="937" r:id="rId50"/>
    <p:sldId id="1000" r:id="rId51"/>
    <p:sldId id="1001" r:id="rId52"/>
    <p:sldId id="1002" r:id="rId53"/>
    <p:sldId id="324" r:id="rId5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78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bany" initials="xb21cn" lastIdx="1" clrIdx="0"/>
  <p:cmAuthor id="1" name="ms" initials="m" lastIdx="2" clrIdx="0"/>
  <p:cmAuthor id="3" name="MSedu" initials="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p:cViewPr varScale="1">
        <p:scale>
          <a:sx n="97" d="100"/>
          <a:sy n="97" d="100"/>
        </p:scale>
        <p:origin x="606" y="78"/>
      </p:cViewPr>
      <p:guideLst>
        <p:guide orient="horz" pos="1620"/>
        <p:guide pos="2787"/>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2024/8/23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6518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25EC3-FA8C-4620-B609-2CEE59445900}" type="datetimeFigureOut">
              <a:rPr lang="zh-CN" altLang="en-US" smtClean="0"/>
              <a:t>2024/8/23</a:t>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8E2-CFAD-4D02-9F91-A5968DA84704}" type="slidenum">
              <a:rPr lang="zh-CN" altLang="en-US" smtClean="0"/>
              <a:t>‹#›</a:t>
            </a:fld>
            <a:endParaRPr lang="zh-CN" altLang="en-US"/>
          </a:p>
        </p:txBody>
      </p:sp>
    </p:spTree>
    <p:extLst>
      <p:ext uri="{BB962C8B-B14F-4D97-AF65-F5344CB8AC3E}">
        <p14:creationId xmlns:p14="http://schemas.microsoft.com/office/powerpoint/2010/main" val="83431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extLst>
      <p:ext uri="{BB962C8B-B14F-4D97-AF65-F5344CB8AC3E}">
        <p14:creationId xmlns:p14="http://schemas.microsoft.com/office/powerpoint/2010/main" val="3455328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刚刚第一节我们都对包装的作用都有了大概的认识，都知道了包装能给商品带来什么作用了。那具体用什么样的材料，什么样的方法去设计包装呢。我们在第二个章节了解一下。</a:t>
            </a:r>
          </a:p>
        </p:txBody>
      </p:sp>
    </p:spTree>
    <p:extLst>
      <p:ext uri="{BB962C8B-B14F-4D97-AF65-F5344CB8AC3E}">
        <p14:creationId xmlns:p14="http://schemas.microsoft.com/office/powerpoint/2010/main" val="2578676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刚刚第一节我们都对包装的作用都有了大概的认识，都知道了包装能给商品带来什么作用了。那具体用什么样的材料，什么样的方法去设计包装呢。我们在第二个章节了解一下。</a:t>
            </a:r>
          </a:p>
        </p:txBody>
      </p:sp>
    </p:spTree>
    <p:extLst>
      <p:ext uri="{BB962C8B-B14F-4D97-AF65-F5344CB8AC3E}">
        <p14:creationId xmlns:p14="http://schemas.microsoft.com/office/powerpoint/2010/main" val="2482140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刚刚第一节我们都对包装的作用都有了大概的认识，都知道了包装能给商品带来什么作用了。那具体用什么样的材料，什么样的方法去设计包装呢。我们在第二个章节了解一下。</a:t>
            </a:r>
          </a:p>
        </p:txBody>
      </p:sp>
    </p:spTree>
    <p:extLst>
      <p:ext uri="{BB962C8B-B14F-4D97-AF65-F5344CB8AC3E}">
        <p14:creationId xmlns:p14="http://schemas.microsoft.com/office/powerpoint/2010/main" val="2482140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刚刚第一节我们都对包装的作用都有了大概的认识，都知道了包装能给商品带来什么作用了。那具体用什么样的材料，什么样的方法去设计包装呢。我们在第二个章节了解一下。</a:t>
            </a:r>
          </a:p>
        </p:txBody>
      </p:sp>
    </p:spTree>
    <p:extLst>
      <p:ext uri="{BB962C8B-B14F-4D97-AF65-F5344CB8AC3E}">
        <p14:creationId xmlns:p14="http://schemas.microsoft.com/office/powerpoint/2010/main" val="2482140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当代人没有几个是不网购的吧。那只要是网购了的同学都知道瓦楞纸是快递盒子的最主要包装材料。瓦楞纸的运用非常广泛，不仅仅只应用于快递盒，同样在比如水果、蔬菜、玻璃陶瓷和药品的外包装，都是用到瓦楞纸的，只是他们的种类和厚度，多多少少有点不一样。还有各种日用品，如自行车、家电的包装，比如我们搬家或者购买家电的时候，最常见的就是瓦楞纸的外包装。所以瓦楞纸箱是我们在保护产品的时候最常用的一种包装容器类型。但他的不足之处在于抗压强度不足，防水不好。所以我们也常看到下雨天送快递的盒子都会湿掉，也很容易烂掉，那这就是瓦楞纸箱的一个弊端。</a:t>
            </a:r>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当代人没有几个是不网购的吧。那只要是网购了的同学都知道瓦楞纸是快递盒子的最主要包装材料。瓦楞纸的运用非常广泛，不仅仅只应用于快递盒，同样在比如水果、蔬菜、玻璃陶瓷和药品的外包装，都是用到瓦楞纸的，只是他们的种类和厚度，多多少少有点不一样。还有各种日用品，如自行车、家电的包装，比如我们搬家或者购买家电的时候，最常见的就是瓦楞纸的外包装。所以瓦楞纸箱是我们在保护产品的时候最常用的一种包装容器类型。但他的不足之处在于抗压强度不足，防水不好。所以我们也常看到下雨天送快递的盒子都会湿掉，也很容易烂掉，那这就是瓦楞纸箱的一个弊端。</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当代人没有几个是不网购的吧。那只要是网购了的同学都知道瓦楞纸是快递盒子的最主要包装材料。瓦楞纸的运用非常广泛，不仅仅只应用于快递盒，同样在比如水果、蔬菜、玻璃陶瓷和药品的外包装，都是用到瓦楞纸的，只是他们的种类和厚度，多多少少有点不一样。还有各种日用品，如自行车、家电的包装，比如我们搬家或者购买家电的时候，最常见的就是瓦楞纸的外包装。所以瓦楞纸箱是我们在保护产品的时候最常用的一种包装容器类型。但他的不足之处在于抗压强度不足，防水不好。所以我们也常看到下雨天送快递的盒子都会湿掉，也很容易烂掉，那这就是瓦楞纸箱的一个弊端。</a:t>
            </a:r>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当代人没有几个是不网购的吧。那只要是网购了的同学都知道瓦楞纸是快递盒子的最主要包装材料。瓦楞纸的运用非常广泛，不仅仅只应用于快递盒，同样在比如水果、蔬菜、玻璃陶瓷和药品的外包装，都是用到瓦楞纸的，只是他们的种类和厚度，多多少少有点不一样。还有各种日用品，如自行车、家电的包装，比如我们搬家或者购买家电的时候，最常见的就是瓦楞纸的外包装。所以瓦楞纸箱是我们在保护产品的时候最常用的一种包装容器类型。但他的不足之处在于抗压强度不足，防水不好。所以我们也常看到下雨天送快递的盒子都会湿掉，也很容易烂掉，那这就是瓦楞纸箱的一个弊端。</a:t>
            </a:r>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刚刚第一节我们都对包装的作用都有了大概的认识，都知道了包装能给商品带来什么作用了。那具体用什么样的材料，什么样的方法去设计包装呢。我们在第二个章节了解一下。</a:t>
            </a:r>
          </a:p>
        </p:txBody>
      </p:sp>
    </p:spTree>
    <p:extLst>
      <p:ext uri="{BB962C8B-B14F-4D97-AF65-F5344CB8AC3E}">
        <p14:creationId xmlns:p14="http://schemas.microsoft.com/office/powerpoint/2010/main" val="3784081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刚刚第一节我们都对包装的作用都有了大概的认识，都知道了包装能给商品带来什么作用了。那具体用什么样的材料，什么样的方法去设计包装呢。我们在第二个章节了解一下。</a:t>
            </a:r>
          </a:p>
        </p:txBody>
      </p:sp>
    </p:spTree>
    <p:extLst>
      <p:ext uri="{BB962C8B-B14F-4D97-AF65-F5344CB8AC3E}">
        <p14:creationId xmlns:p14="http://schemas.microsoft.com/office/powerpoint/2010/main" val="41291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这就是本次课程的内容，我们开始第三章的第一节，包装的概念</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刚刚第一节我们都对包装的作用都有了大概的认识，都知道了包装能给商品带来什么作用了。那具体用什么样的材料，什么样的方法去设计包装呢。我们在第二个章节了解一下。</a:t>
            </a:r>
          </a:p>
        </p:txBody>
      </p:sp>
    </p:spTree>
    <p:extLst>
      <p:ext uri="{BB962C8B-B14F-4D97-AF65-F5344CB8AC3E}">
        <p14:creationId xmlns:p14="http://schemas.microsoft.com/office/powerpoint/2010/main" val="191486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853887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刚刚第一节我们都对包装的作用都有了大概的认识，都知道了包装能给商品带来什么作用了。那具体用什么样的材料，什么样的方法去设计包装呢。我们在第二个章节了解一下。</a:t>
            </a:r>
          </a:p>
        </p:txBody>
      </p:sp>
    </p:spTree>
    <p:extLst>
      <p:ext uri="{BB962C8B-B14F-4D97-AF65-F5344CB8AC3E}">
        <p14:creationId xmlns:p14="http://schemas.microsoft.com/office/powerpoint/2010/main" val="1424414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刚刚第一节我们都对包装的作用都有了大概的认识，都知道了包装能给商品带来什么作用了。那具体用什么样的材料，什么样的方法去设计包装呢。我们在第二个章节了解一下。</a:t>
            </a:r>
          </a:p>
        </p:txBody>
      </p:sp>
    </p:spTree>
    <p:extLst>
      <p:ext uri="{BB962C8B-B14F-4D97-AF65-F5344CB8AC3E}">
        <p14:creationId xmlns:p14="http://schemas.microsoft.com/office/powerpoint/2010/main" val="1424414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刚刚第一节我们都对包装的作用都有了大概的认识，都知道了包装能给商品带来什么作用了。那具体用什么样的材料，什么样的方法去设计包装呢。我们在第二个章节了解一下。</a:t>
            </a:r>
          </a:p>
        </p:txBody>
      </p:sp>
    </p:spTree>
    <p:extLst>
      <p:ext uri="{BB962C8B-B14F-4D97-AF65-F5344CB8AC3E}">
        <p14:creationId xmlns:p14="http://schemas.microsoft.com/office/powerpoint/2010/main" val="1424414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626352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094275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200545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84477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这就是本次课程的内容，我们开始第三章的第一节，包装的概念</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155341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631680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717155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367775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839897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79733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329421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839897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902142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那我们知道，当代科技进步很快，所以很多用于装卸搬运货物的设备都在日新月异，不断改进。那目前都有哪些搬运设备是符合现代化仓库的标准的呢？具体的使用方法又是怎么样的，我们下面来展开讲。</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例子：我们在每天要喝水，那需要容器去装水，农夫山泉的例子，山泉水从山上装罐运送到工厂进行过滤消毒，再经过细致包装运送给经销商，再卖给消费者。</a:t>
            </a:r>
          </a:p>
          <a:p>
            <a:r>
              <a:rPr lang="zh-CN" altLang="en-US"/>
              <a:t>什么是使用价值？什么事品牌价值？这瓶水可以喝，可以让我解渴；品牌价值是饮用水就有很多个牌子，娃哈哈，康师傅，怡宝，景田，我对一个品牌有偏好。我们了解了包装的概念之后，我们就要想，包装的具体作用是什么呢？在面对不同产品，商品包装的时候我们要怎么去判断，衡量它给消费者带来怎么样的用途。</a:t>
            </a:r>
          </a:p>
        </p:txBody>
      </p:sp>
    </p:spTree>
    <p:extLst>
      <p:ext uri="{BB962C8B-B14F-4D97-AF65-F5344CB8AC3E}">
        <p14:creationId xmlns:p14="http://schemas.microsoft.com/office/powerpoint/2010/main" val="1032856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那我们知道，当代科技进步很快，所以很多用于装卸搬运货物的设备都在日新月异，不断改进。那目前都有哪些搬运设备是符合现代化仓库的标准的呢？具体的使用方法又是怎么样的，我们下面来展开讲。</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41662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74534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9256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刚刚第一节我们都对包装的作用都有了大概的认识，都知道了包装能给商品带来什么作用了。那具体用什么样的材料，什么样的方法去设计包装呢。我们在第二个章节了解一下。</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3.xml"/><Relationship Id="rId5" Type="http://schemas.openxmlformats.org/officeDocument/2006/relationships/tags" Target="../tags/tag78.xml"/><Relationship Id="rId4" Type="http://schemas.openxmlformats.org/officeDocument/2006/relationships/tags" Target="../tags/tag7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3.xml"/><Relationship Id="rId5" Type="http://schemas.openxmlformats.org/officeDocument/2006/relationships/tags" Target="../tags/tag83.xml"/><Relationship Id="rId4"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3.xml"/><Relationship Id="rId4" Type="http://schemas.openxmlformats.org/officeDocument/2006/relationships/tags" Target="../tags/tag10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3.xml"/><Relationship Id="rId5" Type="http://schemas.openxmlformats.org/officeDocument/2006/relationships/tags" Target="../tags/tag115.xml"/><Relationship Id="rId4" Type="http://schemas.openxmlformats.org/officeDocument/2006/relationships/tags" Target="../tags/tag11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Master" Target="../slideMasters/slideMaster3.xml"/><Relationship Id="rId4" Type="http://schemas.openxmlformats.org/officeDocument/2006/relationships/tags" Target="../tags/tag11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3.xml"/><Relationship Id="rId5" Type="http://schemas.openxmlformats.org/officeDocument/2006/relationships/tags" Target="../tags/tag124.xml"/><Relationship Id="rId4" Type="http://schemas.openxmlformats.org/officeDocument/2006/relationships/tags" Target="../tags/tag1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2024/8/23</a:t>
            </a:fld>
            <a:endParaRPr lang="zh-CN" altLang="en-US"/>
          </a:p>
        </p:txBody>
      </p:sp>
      <p:sp>
        <p:nvSpPr>
          <p:cNvPr id="9" name="Rectangle 8"/>
          <p:cNvSpPr/>
          <p:nvPr userDrawn="1"/>
        </p:nvSpPr>
        <p:spPr>
          <a:xfrm>
            <a:off x="345440" y="2207338"/>
            <a:ext cx="7147931"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572652" y="2208862"/>
            <a:ext cx="1190348" cy="184512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7712714" y="2352905"/>
            <a:ext cx="910224" cy="155703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445483" y="2292117"/>
            <a:ext cx="6947845"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7786826" y="3469558"/>
            <a:ext cx="762000" cy="342960"/>
          </a:xfrm>
        </p:spPr>
        <p:txBody>
          <a:bodyPr/>
          <a:lstStyle>
            <a:lvl1pPr algn="ctr">
              <a:defRPr sz="2100">
                <a:solidFill>
                  <a:schemeClr val="accent1">
                    <a:lumMod val="50000"/>
                  </a:schemeClr>
                </a:solidFill>
              </a:defRPr>
            </a:lvl1pPr>
          </a:lstStyle>
          <a:p>
            <a:fld id="{226A5DA0-3F0B-4660-9645-CD05A3FC641F}" type="slidenum">
              <a:rPr lang="zh-CN" altLang="en-US" smtClean="0"/>
              <a:t>‹#›</a:t>
            </a:fld>
            <a:endParaRPr lang="zh-CN" altLang="en-US"/>
          </a:p>
        </p:txBody>
      </p:sp>
      <p:sp>
        <p:nvSpPr>
          <p:cNvPr id="11" name="Rectangle 10"/>
          <p:cNvSpPr/>
          <p:nvPr userDrawn="1"/>
        </p:nvSpPr>
        <p:spPr>
          <a:xfrm>
            <a:off x="541822" y="3420055"/>
            <a:ext cx="6755166"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538971" y="2354992"/>
            <a:ext cx="6760868"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42805" y="3486760"/>
            <a:ext cx="6553200" cy="342960"/>
          </a:xfrm>
        </p:spPr>
        <p:txBody>
          <a:bodyPr>
            <a:normAutofit/>
          </a:bodyPr>
          <a:lstStyle>
            <a:lvl1pPr marL="0" indent="0" algn="ctr">
              <a:buNone/>
              <a:defRPr sz="1350" cap="all" spc="30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单击此处编辑母版副标题样式</a:t>
            </a:r>
            <a:endParaRPr lang="en-US" dirty="0"/>
          </a:p>
        </p:txBody>
      </p:sp>
      <p:sp>
        <p:nvSpPr>
          <p:cNvPr id="2" name="Title 1"/>
          <p:cNvSpPr>
            <a:spLocks noGrp="1"/>
          </p:cNvSpPr>
          <p:nvPr>
            <p:ph type="ctrTitle"/>
          </p:nvPr>
        </p:nvSpPr>
        <p:spPr>
          <a:xfrm>
            <a:off x="604705" y="2420698"/>
            <a:ext cx="6629400" cy="914561"/>
          </a:xfrm>
        </p:spPr>
        <p:txBody>
          <a:bodyPr anchor="b" anchorCtr="0">
            <a:noAutofit/>
          </a:bodyPr>
          <a:lstStyle>
            <a:lvl1pPr>
              <a:defRPr sz="3000">
                <a:solidFill>
                  <a:schemeClr val="accent1">
                    <a:lumMod val="50000"/>
                  </a:schemeClr>
                </a:solidFill>
              </a:defRPr>
            </a:lvl1pPr>
          </a:lstStyle>
          <a:p>
            <a:r>
              <a:rPr lang="zh-CN" altLang="en-US"/>
              <a:t>单击此处编辑母版标题样式</a:t>
            </a:r>
            <a:endParaRPr lang="en-US" dirty="0"/>
          </a:p>
        </p:txBody>
      </p:sp>
      <p:sp>
        <p:nvSpPr>
          <p:cNvPr id="16" name="文本框 15"/>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D03F8B0-DC90-4F24-9965-B99CE2D39518}" type="datetimeFigureOut">
              <a:rPr lang="zh-CN" altLang="en-US" smtClean="0"/>
              <a:t>2024/8/23</a:t>
            </a:fld>
            <a:endParaRPr lang="zh-CN" altLang="en-US"/>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Rectangle 6"/>
          <p:cNvSpPr/>
          <p:nvPr userDrawn="1"/>
        </p:nvSpPr>
        <p:spPr>
          <a:xfrm>
            <a:off x="6861702" y="171480"/>
            <a:ext cx="1859280" cy="4592779"/>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8" name="Rectangle 7"/>
          <p:cNvSpPr/>
          <p:nvPr userDrawn="1"/>
        </p:nvSpPr>
        <p:spPr>
          <a:xfrm>
            <a:off x="6955225" y="263603"/>
            <a:ext cx="1672235" cy="4408534"/>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048577" y="296622"/>
            <a:ext cx="1485531" cy="434249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285799"/>
            <a:ext cx="6172200" cy="434416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D03F8B0-DC90-4F24-9965-B99CE2D39518}" type="datetimeFigureOut">
              <a:rPr lang="zh-CN" altLang="en-US" smtClean="0"/>
              <a:t>2024/8/23</a:t>
            </a:fld>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8168095" y="2509080"/>
            <a:ext cx="975905" cy="2302049"/>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6233519" y="107001"/>
            <a:ext cx="2910482" cy="3237055"/>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4356189" y="1"/>
            <a:ext cx="3122562" cy="1409479"/>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2921887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2024/8/23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2024/8/23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2024/8/23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2024/8/23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2024/8/23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1362710" y="4768096"/>
            <a:ext cx="2133600" cy="273892"/>
          </a:xfrm>
        </p:spPr>
        <p:txBody>
          <a:bodyPr/>
          <a:lstStyle/>
          <a:p>
            <a:fld id="{AD03F8B0-DC90-4F24-9965-B99CE2D39518}" type="datetimeFigureOut">
              <a:rPr lang="zh-CN" altLang="en-US" smtClean="0"/>
              <a:t>2024/8/23</a:t>
            </a:fld>
            <a:endParaRPr lang="zh-CN" altLang="en-US"/>
          </a:p>
        </p:txBody>
      </p:sp>
      <p:sp>
        <p:nvSpPr>
          <p:cNvPr id="5" name="Footer Placeholder 4"/>
          <p:cNvSpPr>
            <a:spLocks noGrp="1"/>
          </p:cNvSpPr>
          <p:nvPr>
            <p:ph type="ftr" sz="quarter" idx="11"/>
          </p:nvPr>
        </p:nvSpPr>
        <p:spPr>
          <a:xfrm>
            <a:off x="1619672" y="3651870"/>
            <a:ext cx="8118475" cy="273685"/>
          </a:xfrm>
        </p:spPr>
        <p:txBody>
          <a:bodyPr/>
          <a:lstStyle/>
          <a:p>
            <a:endParaRPr lang="en-US" altLang="zh-CN" dirty="0"/>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2024/8/23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2024/8/23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2024/8/23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2024/8/23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2024/8/23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2024/8/23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2024/8/23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2024/8/23</a:t>
            </a:fld>
            <a:endParaRPr lang="zh-CN" altLang="en-US"/>
          </a:p>
        </p:txBody>
      </p:sp>
      <p:sp>
        <p:nvSpPr>
          <p:cNvPr id="13" name="Rectangle 12"/>
          <p:cNvSpPr/>
          <p:nvPr userDrawn="1"/>
        </p:nvSpPr>
        <p:spPr>
          <a:xfrm>
            <a:off x="451976" y="2210187"/>
            <a:ext cx="8265160"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567656" y="2286400"/>
            <a:ext cx="8033800"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2" name="Title 1"/>
          <p:cNvSpPr>
            <a:spLocks noGrp="1"/>
          </p:cNvSpPr>
          <p:nvPr>
            <p:ph type="title"/>
          </p:nvPr>
        </p:nvSpPr>
        <p:spPr>
          <a:xfrm>
            <a:off x="736456" y="2400719"/>
            <a:ext cx="7696200" cy="971721"/>
          </a:xfrm>
        </p:spPr>
        <p:txBody>
          <a:bodyPr anchor="b" anchorCtr="0">
            <a:noAutofit/>
          </a:bodyPr>
          <a:lstStyle>
            <a:lvl1pPr algn="ctr" defTabSz="914400"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zh-CN" altLang="en-US"/>
              <a:t>单击此处编辑母版标题样式</a:t>
            </a:r>
            <a:endParaRPr lang="en-US" dirty="0"/>
          </a:p>
        </p:txBody>
      </p:sp>
      <p:sp>
        <p:nvSpPr>
          <p:cNvPr id="15" name="Rectangle 14"/>
          <p:cNvSpPr/>
          <p:nvPr userDrawn="1"/>
        </p:nvSpPr>
        <p:spPr>
          <a:xfrm>
            <a:off x="675496" y="3406736"/>
            <a:ext cx="7818120"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736456" y="3456237"/>
            <a:ext cx="7696200" cy="392906"/>
          </a:xfrm>
        </p:spPr>
        <p:txBody>
          <a:bodyPr anchor="ctr">
            <a:normAutofit/>
          </a:bodyPr>
          <a:lstStyle>
            <a:lvl1pPr marL="0" indent="0" algn="ctr">
              <a:buNone/>
              <a:defRPr sz="1500" cap="all" spc="250" baseline="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单击此处编辑母版文本样式</a:t>
            </a:r>
          </a:p>
        </p:txBody>
      </p:sp>
      <p:sp>
        <p:nvSpPr>
          <p:cNvPr id="14" name="Rectangle 13"/>
          <p:cNvSpPr/>
          <p:nvPr userDrawn="1"/>
        </p:nvSpPr>
        <p:spPr>
          <a:xfrm>
            <a:off x="675757" y="2343560"/>
            <a:ext cx="7817599"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2024/8/23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2024/8/23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2024/8/23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2024/8/23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2024/8/23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26128"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48200"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2024/8/23</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dirty="0"/>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26128" y="1292054"/>
            <a:ext cx="4040188"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26128" y="1829120"/>
            <a:ext cx="4040188"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45025" y="1292054"/>
            <a:ext cx="4041775"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45025" y="1829120"/>
            <a:ext cx="4041775"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D03F8B0-DC90-4F24-9965-B99CE2D39518}" type="datetimeFigureOut">
              <a:rPr lang="zh-CN" altLang="en-US" smtClean="0"/>
              <a:t>2024/8/23</a:t>
            </a:fld>
            <a:endParaRPr lang="zh-CN" altLang="en-US"/>
          </a:p>
        </p:txBody>
      </p:sp>
      <p:sp>
        <p:nvSpPr>
          <p:cNvPr id="8" name="Footer Placeholder 7"/>
          <p:cNvSpPr>
            <a:spLocks noGrp="1"/>
          </p:cNvSpPr>
          <p:nvPr>
            <p:ph type="ftr" sz="quarter" idx="11"/>
          </p:nvPr>
        </p:nvSpPr>
        <p:spPr>
          <a:xfrm>
            <a:off x="1130935" y="4768096"/>
            <a:ext cx="7621905" cy="273892"/>
          </a:xfrm>
        </p:spPr>
        <p:txBody>
          <a:bodyPr/>
          <a:lstStyle/>
          <a:p>
            <a:endParaRPr lang="zh-CN" altLang="en-US" dirty="0"/>
          </a:p>
        </p:txBody>
      </p:sp>
      <p:sp>
        <p:nvSpPr>
          <p:cNvPr id="9" name="Slide Number Placeholder 8"/>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AD03F8B0-DC90-4F24-9965-B99CE2D39518}" type="datetimeFigureOut">
              <a:rPr lang="zh-CN" altLang="en-US" smtClean="0"/>
              <a:t>2024/8/23</a:t>
            </a:fld>
            <a:endParaRPr lang="zh-CN" altLang="en-US"/>
          </a:p>
        </p:txBody>
      </p:sp>
      <p:sp>
        <p:nvSpPr>
          <p:cNvPr id="4" name="Footer Placeholder 3"/>
          <p:cNvSpPr>
            <a:spLocks noGrp="1"/>
          </p:cNvSpPr>
          <p:nvPr>
            <p:ph type="ftr" sz="quarter" idx="11"/>
          </p:nvPr>
        </p:nvSpPr>
        <p:spPr>
          <a:xfrm>
            <a:off x="1130935" y="4768096"/>
            <a:ext cx="7621905" cy="273892"/>
          </a:xfrm>
        </p:spPr>
        <p:txBody>
          <a:bodyPr/>
          <a:lstStyle/>
          <a:p>
            <a:endParaRPr lang="zh-CN" altLang="en-US" dirty="0"/>
          </a:p>
        </p:txBody>
      </p:sp>
      <p:sp>
        <p:nvSpPr>
          <p:cNvPr id="5" name="Slide Number Placeholder 4"/>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ounded Rectangle 10"/>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AD03F8B0-DC90-4F24-9965-B99CE2D39518}" type="datetimeFigureOut">
              <a:rPr lang="zh-CN" altLang="en-US" smtClean="0"/>
              <a:t>2024/8/23</a:t>
            </a:fld>
            <a:endParaRPr lang="zh-CN" altLang="en-US"/>
          </a:p>
        </p:txBody>
      </p:sp>
      <p:sp>
        <p:nvSpPr>
          <p:cNvPr id="3" name="Footer Placeholder 2"/>
          <p:cNvSpPr>
            <a:spLocks noGrp="1"/>
          </p:cNvSpPr>
          <p:nvPr>
            <p:ph type="ftr" sz="quarter" idx="11"/>
          </p:nvPr>
        </p:nvSpPr>
        <p:spPr>
          <a:xfrm>
            <a:off x="1130935" y="4768096"/>
            <a:ext cx="7621905" cy="273892"/>
          </a:xfrm>
        </p:spPr>
        <p:txBody>
          <a:bodyPr/>
          <a:lstStyle/>
          <a:p>
            <a:endParaRPr lang="zh-CN" altLang="en-US"/>
          </a:p>
        </p:txBody>
      </p:sp>
      <p:sp>
        <p:nvSpPr>
          <p:cNvPr id="4" name="Slide Number Placeholder 3"/>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1" name="Rectangle 10"/>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ounded Rectangle 11"/>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886200" y="514440"/>
            <a:ext cx="4572000" cy="394404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2024/8/23</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8" name="Rectangle 7"/>
          <p:cNvSpPr/>
          <p:nvPr userDrawn="1"/>
        </p:nvSpPr>
        <p:spPr>
          <a:xfrm>
            <a:off x="560034" y="1129482"/>
            <a:ext cx="2716566" cy="264307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676690" y="1232069"/>
            <a:ext cx="2483254" cy="2426170"/>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769000" y="2229240"/>
            <a:ext cx="2298634" cy="1314680"/>
          </a:xfrm>
        </p:spPr>
        <p:txBody>
          <a:bodyPr/>
          <a:lstStyle>
            <a:lvl1pPr marL="0" indent="0">
              <a:spcBef>
                <a:spcPts val="30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769000" y="1300962"/>
            <a:ext cx="2298634" cy="893871"/>
          </a:xfrm>
        </p:spPr>
        <p:txBody>
          <a:bodyPr anchor="b">
            <a:normAutofit/>
          </a:bodyPr>
          <a:lstStyle>
            <a:lvl1pPr algn="l">
              <a:defRPr sz="1500" b="0">
                <a:solidFill>
                  <a:schemeClr val="accent1">
                    <a:lumMod val="75000"/>
                  </a:schemeClr>
                </a:solidFill>
              </a:defRPr>
            </a:lvl1pPr>
          </a:lstStyle>
          <a:p>
            <a:r>
              <a:rPr lang="zh-CN" altLang="en-US"/>
              <a:t>单击此处编辑母版标题样式</a:t>
            </a:r>
            <a:endParaRPr lang="en-US" dirty="0"/>
          </a:p>
        </p:txBody>
      </p:sp>
      <p:sp>
        <p:nvSpPr>
          <p:cNvPr id="13" name="文本框 12"/>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 name="Rounded Rectangle 8"/>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685800" y="466159"/>
            <a:ext cx="7772400" cy="3249241"/>
          </a:xfrm>
          <a:solidFill>
            <a:schemeClr val="bg2"/>
          </a:solidFill>
          <a:ln>
            <a:noFill/>
          </a:ln>
          <a:effectLst>
            <a:softEdge rad="12700"/>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2024/8/23</a:t>
            </a:fld>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0" name="Rectangle 9"/>
          <p:cNvSpPr/>
          <p:nvPr userDrawn="1"/>
        </p:nvSpPr>
        <p:spPr>
          <a:xfrm>
            <a:off x="685800" y="3715400"/>
            <a:ext cx="7772400" cy="1028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61999" y="3772560"/>
            <a:ext cx="7600765" cy="90235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13" name="Rectangle 12"/>
          <p:cNvSpPr/>
          <p:nvPr userDrawn="1"/>
        </p:nvSpPr>
        <p:spPr>
          <a:xfrm>
            <a:off x="914400" y="4229840"/>
            <a:ext cx="7328514" cy="33883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605589" y="3806856"/>
            <a:ext cx="7946136" cy="823104"/>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956289" y="4243159"/>
            <a:ext cx="7244736" cy="301339"/>
          </a:xfrm>
        </p:spPr>
        <p:txBody>
          <a:bodyPr anchor="ctr">
            <a:normAutofit/>
          </a:bodyPr>
          <a:lstStyle>
            <a:lvl1pPr marL="0" indent="0" algn="ctr">
              <a:buNone/>
              <a:defRPr sz="1125" cap="all" spc="250" baseline="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914400" y="3829720"/>
            <a:ext cx="7328514" cy="392351"/>
          </a:xfrm>
        </p:spPr>
        <p:txBody>
          <a:bodyPr anchor="ctr" anchorCtr="0"/>
          <a:lstStyle>
            <a:lvl1pPr algn="ctr">
              <a:defRPr sz="1500" b="0">
                <a:solidFill>
                  <a:schemeClr val="accent1">
                    <a:lumMod val="75000"/>
                  </a:schemeClr>
                </a:solidFill>
              </a:defRPr>
            </a:lvl1pPr>
          </a:lstStyle>
          <a:p>
            <a:r>
              <a:rPr lang="zh-CN" altLang="en-US"/>
              <a:t>单击此处编辑母版标题样式</a:t>
            </a:r>
            <a:endParaRPr lang="en-US" dirty="0"/>
          </a:p>
        </p:txBody>
      </p:sp>
      <p:sp>
        <p:nvSpPr>
          <p:cNvPr id="15" name="文本框 14"/>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4.xml"/><Relationship Id="rId2" Type="http://schemas.openxmlformats.org/officeDocument/2006/relationships/slideLayout" Target="../slideLayouts/slideLayout14.xml"/><Relationship Id="rId16" Type="http://schemas.openxmlformats.org/officeDocument/2006/relationships/tags" Target="../tags/tag3.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19" Type="http://schemas.openxmlformats.org/officeDocument/2006/relationships/tags" Target="../tags/tag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63.xml"/><Relationship Id="rId18" Type="http://schemas.openxmlformats.org/officeDocument/2006/relationships/tags" Target="../tags/tag6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tags" Target="../tags/tag67.xml"/><Relationship Id="rId2" Type="http://schemas.openxmlformats.org/officeDocument/2006/relationships/slideLayout" Target="../slideLayouts/slideLayout26.xml"/><Relationship Id="rId16" Type="http://schemas.openxmlformats.org/officeDocument/2006/relationships/tags" Target="../tags/tag6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65.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 name="Rounded Rectangle 6"/>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457200" y="1314680"/>
            <a:ext cx="8229600" cy="32807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457200" y="4768096"/>
            <a:ext cx="2133600" cy="273892"/>
          </a:xfrm>
          <a:prstGeom prst="rect">
            <a:avLst/>
          </a:prstGeom>
        </p:spPr>
        <p:txBody>
          <a:bodyPr vert="horz" lIns="91440" tIns="45720" rIns="91440" bIns="45720" rtlCol="0" anchor="ctr"/>
          <a:lstStyle>
            <a:lvl1pPr algn="l">
              <a:defRPr sz="900">
                <a:solidFill>
                  <a:schemeClr val="tx2"/>
                </a:solidFill>
              </a:defRPr>
            </a:lvl1pPr>
          </a:lstStyle>
          <a:p>
            <a:fld id="{AD03F8B0-DC90-4F24-9965-B99CE2D39518}" type="datetimeFigureOut">
              <a:rPr lang="zh-CN" altLang="en-US" smtClean="0"/>
              <a:t>2024/8/23</a:t>
            </a:fld>
            <a:endParaRPr lang="zh-CN" altLang="en-US"/>
          </a:p>
        </p:txBody>
      </p:sp>
      <p:sp>
        <p:nvSpPr>
          <p:cNvPr id="6" name="Slide Number Placeholder 5"/>
          <p:cNvSpPr>
            <a:spLocks noGrp="1"/>
          </p:cNvSpPr>
          <p:nvPr>
            <p:ph type="sldNum" sz="quarter" idx="4"/>
          </p:nvPr>
        </p:nvSpPr>
        <p:spPr>
          <a:xfrm>
            <a:off x="6553200" y="4768096"/>
            <a:ext cx="2133600" cy="273892"/>
          </a:xfrm>
          <a:prstGeom prst="rect">
            <a:avLst/>
          </a:prstGeom>
        </p:spPr>
        <p:txBody>
          <a:bodyPr vert="horz" lIns="91440" tIns="45720" rIns="91440" bIns="45720" rtlCol="0" anchor="ctr"/>
          <a:lstStyle>
            <a:lvl1pPr algn="r">
              <a:defRPr sz="900">
                <a:solidFill>
                  <a:schemeClr val="tx2"/>
                </a:solidFill>
              </a:defRPr>
            </a:lvl1pPr>
          </a:lstStyle>
          <a:p>
            <a:fld id="{226A5DA0-3F0B-4660-9645-CD05A3FC641F}" type="slidenum">
              <a:rPr lang="zh-CN" altLang="en-US" smtClean="0"/>
              <a:t>‹#›</a:t>
            </a:fld>
            <a:endParaRPr lang="zh-CN" altLang="en-US"/>
          </a:p>
        </p:txBody>
      </p:sp>
      <p:sp>
        <p:nvSpPr>
          <p:cNvPr id="9" name="Rectangle 8"/>
          <p:cNvSpPr/>
          <p:nvPr userDrawn="1"/>
        </p:nvSpPr>
        <p:spPr>
          <a:xfrm>
            <a:off x="274320" y="208661"/>
            <a:ext cx="8595360" cy="994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10" name="Rectangle 9"/>
          <p:cNvSpPr/>
          <p:nvPr userDrawn="1"/>
        </p:nvSpPr>
        <p:spPr>
          <a:xfrm>
            <a:off x="372863" y="279695"/>
            <a:ext cx="8380520" cy="8390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26128" y="306333"/>
            <a:ext cx="8260672" cy="7797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工商管理专业知识与实务</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685800"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456300" y="456356"/>
            <a:ext cx="8226900" cy="529265"/>
          </a:xfrm>
          <a:prstGeom prst="rect">
            <a:avLst/>
          </a:prstGeom>
        </p:spPr>
        <p:txBody>
          <a:bodyPr vert="horz" lIns="90170" tIns="46990" rIns="90170" bIns="46990" rtlCol="0" anchor="ctr" anchorCtr="0">
            <a:norm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lang="zh-CN" altLang="en-US" dirty="0"/>
              <a:t>单击此处</a:t>
            </a:r>
            <a:r>
              <a:rPr kumimoji="0" lang="zh-CN" altLang="en-US" sz="28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br>
              <a:rPr kumimoji="0" lang="zh-CN" altLang="en-US" sz="28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br>
            <a:r>
              <a:rPr lang="zh-CN" altLang="en-US" dirty="0"/>
              <a:t>编辑母版标题样式</a:t>
            </a:r>
          </a:p>
        </p:txBody>
      </p:sp>
      <p:sp>
        <p:nvSpPr>
          <p:cNvPr id="3" name="文本占位符 2"/>
          <p:cNvSpPr>
            <a:spLocks noGrp="1"/>
          </p:cNvSpPr>
          <p:nvPr>
            <p:ph type="body" idx="1"/>
            <p:custDataLst>
              <p:tags r:id="rId16"/>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2024/8/23</a:t>
            </a:fld>
            <a:endParaRPr lang="zh-CN" altLang="en-US"/>
          </a:p>
        </p:txBody>
      </p:sp>
      <p:sp>
        <p:nvSpPr>
          <p:cNvPr id="5" name="页脚占位符 4"/>
          <p:cNvSpPr>
            <a:spLocks noGrp="1"/>
          </p:cNvSpPr>
          <p:nvPr>
            <p:ph type="ftr" sz="quarter" idx="3"/>
            <p:custDataLst>
              <p:tags r:id="rId18"/>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pic>
        <p:nvPicPr>
          <p:cNvPr id="7" name="图片 6" descr="123456">
            <a:extLst>
              <a:ext uri="{FF2B5EF4-FFF2-40B4-BE49-F238E27FC236}">
                <a16:creationId xmlns:a16="http://schemas.microsoft.com/office/drawing/2014/main" id="{83EA8120-5B64-4B31-B769-DFA9CD57D89C}"/>
              </a:ext>
            </a:extLst>
          </p:cNvPr>
          <p:cNvPicPr>
            <a:picLocks noChangeAspect="1"/>
          </p:cNvPicPr>
          <p:nvPr userDrawn="1"/>
        </p:nvPicPr>
        <p:blipFill>
          <a:blip r:embed="rId20"/>
          <a:stretch>
            <a:fillRect/>
          </a:stretch>
        </p:blipFill>
        <p:spPr>
          <a:xfrm>
            <a:off x="539552" y="513989"/>
            <a:ext cx="495935" cy="495935"/>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marL="0" marR="0" indent="0" algn="l" defTabSz="685800" rtl="0" eaLnBrk="1" fontAlgn="auto" latinLnBrk="0" hangingPunct="1">
        <a:lnSpc>
          <a:spcPct val="100000"/>
        </a:lnSpc>
        <a:spcBef>
          <a:spcPct val="0"/>
        </a:spcBef>
        <a:spcAft>
          <a:spcPts val="0"/>
        </a:spcAft>
        <a:buClrTx/>
        <a:buSzTx/>
        <a:buFontTx/>
        <a:buNone/>
        <a:tabLst/>
        <a:defRPr kumimoji="0" lang="zh-CN" altLang="en-US" sz="800" b="1" i="0" u="none" strike="noStrike" kern="1200" cap="none" spc="0" normalizeH="0" baseline="0" noProof="0" dirty="0" smtClean="0">
          <a:ln>
            <a:noFill/>
          </a:ln>
          <a:solidFill>
            <a:srgbClr val="2980B9"/>
          </a:solidFill>
          <a:effectLst/>
          <a:uLnTx/>
          <a:uFillTx/>
          <a:latin typeface="Arial" panose="020B0604020202020204"/>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r>
              <a:rPr lang="zh-CN" altLang="en-US"/>
              <a:t>本课程</a:t>
            </a:r>
          </a:p>
        </p:txBody>
      </p:sp>
      <p:sp>
        <p:nvSpPr>
          <p:cNvPr id="5" name="页脚占位符 4"/>
          <p:cNvSpPr>
            <a:spLocks noGrp="1"/>
          </p:cNvSpPr>
          <p:nvPr>
            <p:ph type="ftr" sz="quarter" idx="3"/>
            <p:custDataLst>
              <p:tags r:id="rId17"/>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h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3679105" y="2711256"/>
            <a:ext cx="4526659" cy="4197349"/>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8" name="图片占位符 27"/>
          <p:cNvPicPr>
            <a:picLocks noGrp="1" noChangeAspect="1"/>
          </p:cNvPicPr>
          <p:nvPr>
            <p:ph type="pic" sz="quarter" idx="12"/>
          </p:nvPr>
        </p:nvPicPr>
        <p:blipFill>
          <a:blip r:embed="rId3" cstate="screen"/>
          <a:srcRect/>
          <a:stretch>
            <a:fillRect/>
          </a:stretch>
        </p:blipFill>
        <p:spPr>
          <a:xfrm>
            <a:off x="8168095" y="2509080"/>
            <a:ext cx="975905" cy="2302049"/>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320094" y="1105838"/>
            <a:ext cx="5075873" cy="4616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2400" dirty="0">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320094" y="1728778"/>
            <a:ext cx="5313045" cy="2052161"/>
            <a:chOff x="631504" y="3193779"/>
            <a:chExt cx="1584325" cy="360000"/>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 name="文本框 6"/>
            <p:cNvSpPr txBox="1"/>
            <p:nvPr/>
          </p:nvSpPr>
          <p:spPr>
            <a:xfrm>
              <a:off x="631504" y="3274404"/>
              <a:ext cx="1584325" cy="188971"/>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r>
                <a:rPr lang="zh-CN" altLang="en-US" sz="3200" dirty="0">
                  <a:solidFill>
                    <a:srgbClr val="152751"/>
                  </a:solidFill>
                  <a:latin typeface="微软雅黑" panose="020B0503020204020204" pitchFamily="34" charset="-122"/>
                  <a:ea typeface="微软雅黑" panose="020B0503020204020204" pitchFamily="34" charset="-122"/>
                  <a:sym typeface="+mn-ea"/>
                </a:rPr>
                <a:t>中级经济师</a:t>
              </a:r>
              <a:endParaRPr lang="en-US" altLang="zh-CN" sz="3200" dirty="0">
                <a:solidFill>
                  <a:srgbClr val="152751"/>
                </a:solidFill>
                <a:latin typeface="微软雅黑" panose="020B0503020204020204" pitchFamily="34" charset="-122"/>
                <a:ea typeface="微软雅黑" panose="020B0503020204020204" pitchFamily="34" charset="-122"/>
                <a:sym typeface="+mn-ea"/>
              </a:endParaRPr>
            </a:p>
            <a:p>
              <a:r>
                <a:rPr lang="zh-CN" altLang="en-US" sz="3200" dirty="0">
                  <a:solidFill>
                    <a:srgbClr val="152751"/>
                  </a:solidFill>
                  <a:latin typeface="微软雅黑" panose="020B0503020204020204" pitchFamily="34" charset="-122"/>
                  <a:ea typeface="微软雅黑" panose="020B0503020204020204" pitchFamily="34" charset="-122"/>
                  <a:sym typeface="+mn-ea"/>
                </a:rPr>
                <a:t>工商管理专业知识与实务</a:t>
              </a:r>
              <a:endParaRPr lang="zh-CN" altLang="en-US" sz="3200" dirty="0">
                <a:solidFill>
                  <a:srgbClr val="152751"/>
                </a:solidFill>
                <a:latin typeface="微软雅黑" panose="020B0503020204020204" pitchFamily="34" charset="-122"/>
                <a:ea typeface="微软雅黑" panose="020B0503020204020204" pitchFamily="34" charset="-122"/>
                <a:cs typeface="+mn-ea"/>
                <a:sym typeface="+mn-ea"/>
              </a:endParaRPr>
            </a:p>
          </p:txBody>
        </p:sp>
      </p:grpSp>
      <p:pic>
        <p:nvPicPr>
          <p:cNvPr id="8" name="图片 7" descr="123456"/>
          <p:cNvPicPr>
            <a:picLocks noChangeAspect="1"/>
          </p:cNvPicPr>
          <p:nvPr/>
        </p:nvPicPr>
        <p:blipFill>
          <a:blip r:embed="rId6"/>
          <a:stretch>
            <a:fillRect/>
          </a:stretch>
        </p:blipFill>
        <p:spPr>
          <a:xfrm>
            <a:off x="345281" y="405765"/>
            <a:ext cx="730568" cy="730568"/>
          </a:xfrm>
          <a:prstGeom prst="rect">
            <a:avLst/>
          </a:prstGeom>
        </p:spPr>
      </p:pic>
      <p:sp>
        <p:nvSpPr>
          <p:cNvPr id="14" name="文本框 13"/>
          <p:cNvSpPr txBox="1"/>
          <p:nvPr/>
        </p:nvSpPr>
        <p:spPr>
          <a:xfrm>
            <a:off x="4027647" y="4366737"/>
            <a:ext cx="3451384" cy="507831"/>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27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extLst>
      <p:ext uri="{BB962C8B-B14F-4D97-AF65-F5344CB8AC3E}">
        <p14:creationId xmlns:p14="http://schemas.microsoft.com/office/powerpoint/2010/main" val="4106281412"/>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nSpc>
                <a:spcPct val="150000"/>
              </a:lnSpc>
            </a:pPr>
            <a:br>
              <a:rPr lang="en-US" altLang="zh-CN" b="1" dirty="0">
                <a:solidFill>
                  <a:schemeClr val="tx1"/>
                </a:solidFill>
                <a:latin typeface="微软雅黑" panose="020B0503020204020204" pitchFamily="34" charset="-122"/>
                <a:ea typeface="微软雅黑" panose="020B0503020204020204" pitchFamily="34" charset="-122"/>
              </a:rPr>
            </a:br>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6" name="内容占位符 5">
            <a:extLst>
              <a:ext uri="{FF2B5EF4-FFF2-40B4-BE49-F238E27FC236}">
                <a16:creationId xmlns:a16="http://schemas.microsoft.com/office/drawing/2014/main" id="{78254C16-5A2E-4670-AA64-B2DD27AA763F}"/>
              </a:ext>
            </a:extLst>
          </p:cNvPr>
          <p:cNvSpPr>
            <a:spLocks noGrp="1"/>
          </p:cNvSpPr>
          <p:nvPr>
            <p:ph idx="1"/>
          </p:nvPr>
        </p:nvSpPr>
        <p:spPr>
          <a:xfrm>
            <a:off x="468549" y="663987"/>
            <a:ext cx="8229600" cy="3280746"/>
          </a:xfrm>
        </p:spPr>
        <p:txBody>
          <a:bodyPr>
            <a:norm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二、企业战略的制定</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一</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确定企业愿景、使命与战略目标</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、企业愿景</a:t>
            </a:r>
            <a:r>
              <a:rPr lang="zh-CN" altLang="en-US" sz="1600" dirty="0">
                <a:solidFill>
                  <a:srgbClr val="FF0000"/>
                </a:solidFill>
                <a:latin typeface="微软雅黑" panose="020B0503020204020204" pitchFamily="34" charset="-122"/>
                <a:ea typeface="微软雅黑" panose="020B0503020204020204" pitchFamily="34" charset="-122"/>
              </a:rPr>
              <a:t>定义</a:t>
            </a:r>
            <a:r>
              <a:rPr lang="zh-CN" altLang="en-US" sz="1600" dirty="0">
                <a:solidFill>
                  <a:schemeClr val="tx1"/>
                </a:solidFill>
                <a:latin typeface="微软雅黑" panose="020B0503020204020204" pitchFamily="34" charset="-122"/>
                <a:ea typeface="微软雅黑" panose="020B0503020204020204" pitchFamily="34" charset="-122"/>
              </a:rPr>
              <a:t>：是由企业内部成员所制定，借由团队讨论，获得企业一致共识，形成的大家愿意全力以赴的未来方向。</a:t>
            </a:r>
            <a:r>
              <a:rPr lang="zh-CN" altLang="en-US" sz="1600" dirty="0">
                <a:solidFill>
                  <a:srgbClr val="FF0000"/>
                </a:solidFill>
                <a:latin typeface="微软雅黑" panose="020B0503020204020204" pitchFamily="34" charset="-122"/>
                <a:ea typeface="微软雅黑" panose="020B0503020204020204" pitchFamily="34" charset="-122"/>
              </a:rPr>
              <a:t>由核心信仰和未来前景两部分构成。</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例如，华为公司企业愿景是“丰富人们的沟通和生活”</a:t>
            </a:r>
            <a:r>
              <a:rPr lang="en-US" altLang="zh-CN" sz="16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联想公司的企业愿景是“未来的联想是高科技的联想、服</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务的联想、国际化的联想”</a:t>
            </a:r>
            <a:endParaRPr lang="en-US" altLang="zh-CN" sz="16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D115F278-BEEE-4C97-80C6-5E36EB6A0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2355726"/>
            <a:ext cx="1604013" cy="2245618"/>
          </a:xfrm>
          <a:prstGeom prst="rect">
            <a:avLst/>
          </a:prstGeom>
        </p:spPr>
      </p:pic>
    </p:spTree>
    <p:extLst>
      <p:ext uri="{BB962C8B-B14F-4D97-AF65-F5344CB8AC3E}">
        <p14:creationId xmlns:p14="http://schemas.microsoft.com/office/powerpoint/2010/main" val="217774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nSpc>
                <a:spcPct val="150000"/>
              </a:lnSpc>
            </a:pPr>
            <a:br>
              <a:rPr lang="en-US" altLang="zh-CN" b="1" dirty="0">
                <a:solidFill>
                  <a:schemeClr val="tx1"/>
                </a:solidFill>
                <a:latin typeface="微软雅黑" panose="020B0503020204020204" pitchFamily="34" charset="-122"/>
                <a:ea typeface="微软雅黑" panose="020B0503020204020204" pitchFamily="34" charset="-122"/>
              </a:rPr>
            </a:br>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6" name="内容占位符 5">
            <a:extLst>
              <a:ext uri="{FF2B5EF4-FFF2-40B4-BE49-F238E27FC236}">
                <a16:creationId xmlns:a16="http://schemas.microsoft.com/office/drawing/2014/main" id="{78254C16-5A2E-4670-AA64-B2DD27AA763F}"/>
              </a:ext>
            </a:extLst>
          </p:cNvPr>
          <p:cNvSpPr>
            <a:spLocks noGrp="1"/>
          </p:cNvSpPr>
          <p:nvPr>
            <p:ph idx="1"/>
          </p:nvPr>
        </p:nvSpPr>
        <p:spPr>
          <a:xfrm>
            <a:off x="426128" y="696186"/>
            <a:ext cx="8229600" cy="3280746"/>
          </a:xfrm>
        </p:spPr>
        <p:txBody>
          <a:bodyPr>
            <a:normAutofit fontScale="92500" lnSpcReduction="10000"/>
          </a:bodyPr>
          <a:lstStyle/>
          <a:p>
            <a:pPr>
              <a:lnSpc>
                <a:spcPct val="17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、企业使命</a:t>
            </a:r>
            <a:r>
              <a:rPr lang="zh-CN" altLang="en-US" dirty="0">
                <a:solidFill>
                  <a:srgbClr val="FF0000"/>
                </a:solidFill>
                <a:latin typeface="微软雅黑" panose="020B0503020204020204" pitchFamily="34" charset="-122"/>
                <a:ea typeface="微软雅黑" panose="020B0503020204020204" pitchFamily="34" charset="-122"/>
              </a:rPr>
              <a:t>定义</a:t>
            </a:r>
            <a:r>
              <a:rPr lang="zh-CN" altLang="en-US" dirty="0">
                <a:solidFill>
                  <a:schemeClr val="tx1"/>
                </a:solidFill>
                <a:latin typeface="微软雅黑" panose="020B0503020204020204" pitchFamily="34" charset="-122"/>
                <a:ea typeface="微软雅黑" panose="020B0503020204020204" pitchFamily="34" charset="-122"/>
              </a:rPr>
              <a:t>：企业的根本性质与存在理由，说明企业的宗旨、哲学、信念、原则，根据企业服务对象的性质揭示企业长远发展的前景，为企业战略目标的确定与战略制定提供依据。</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dirty="0">
                <a:solidFill>
                  <a:srgbClr val="FF0000"/>
                </a:solidFill>
                <a:latin typeface="微软雅黑" panose="020B0503020204020204" pitchFamily="34" charset="-122"/>
                <a:ea typeface="微软雅黑" panose="020B0503020204020204" pitchFamily="34" charset="-122"/>
              </a:rPr>
              <a:t>企业使命的定位包括三个方面：</a:t>
            </a:r>
            <a:endParaRPr lang="en-US" altLang="zh-CN" dirty="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dirty="0">
                <a:solidFill>
                  <a:srgbClr val="FF0000"/>
                </a:solidFill>
                <a:latin typeface="微软雅黑" panose="020B0503020204020204" pitchFamily="34" charset="-122"/>
                <a:ea typeface="微软雅黑" panose="020B0503020204020204" pitchFamily="34" charset="-122"/>
              </a:rPr>
              <a:t>(1)</a:t>
            </a:r>
            <a:r>
              <a:rPr lang="zh-CN" altLang="en-US" dirty="0">
                <a:solidFill>
                  <a:srgbClr val="FF0000"/>
                </a:solidFill>
                <a:latin typeface="微软雅黑" panose="020B0503020204020204" pitchFamily="34" charset="-122"/>
                <a:ea typeface="微软雅黑" panose="020B0503020204020204" pitchFamily="34" charset="-122"/>
              </a:rPr>
              <a:t>企业生存目的的定位</a:t>
            </a:r>
            <a:endParaRPr lang="en-US" altLang="zh-CN" dirty="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dirty="0">
                <a:solidFill>
                  <a:srgbClr val="FF0000"/>
                </a:solidFill>
                <a:latin typeface="微软雅黑" panose="020B0503020204020204" pitchFamily="34" charset="-122"/>
                <a:ea typeface="微软雅黑" panose="020B0503020204020204" pitchFamily="34" charset="-122"/>
              </a:rPr>
              <a:t>(2)</a:t>
            </a:r>
            <a:r>
              <a:rPr lang="zh-CN" altLang="en-US" dirty="0">
                <a:solidFill>
                  <a:srgbClr val="FF0000"/>
                </a:solidFill>
                <a:latin typeface="微软雅黑" panose="020B0503020204020204" pitchFamily="34" charset="-122"/>
                <a:ea typeface="微软雅黑" panose="020B0503020204020204" pitchFamily="34" charset="-122"/>
              </a:rPr>
              <a:t>企业经营哲学的定位</a:t>
            </a:r>
            <a:endParaRPr lang="en-US" altLang="zh-CN" dirty="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dirty="0">
                <a:solidFill>
                  <a:srgbClr val="FF0000"/>
                </a:solidFill>
                <a:latin typeface="微软雅黑" panose="020B0503020204020204" pitchFamily="34" charset="-122"/>
                <a:ea typeface="微软雅黑" panose="020B0503020204020204" pitchFamily="34" charset="-122"/>
              </a:rPr>
              <a:t>(3)</a:t>
            </a:r>
            <a:r>
              <a:rPr lang="zh-CN" altLang="en-US" dirty="0">
                <a:solidFill>
                  <a:srgbClr val="FF0000"/>
                </a:solidFill>
                <a:latin typeface="微软雅黑" panose="020B0503020204020204" pitchFamily="34" charset="-122"/>
                <a:ea typeface="微软雅黑" panose="020B0503020204020204" pitchFamily="34" charset="-122"/>
              </a:rPr>
              <a:t>企业形象的定位</a:t>
            </a:r>
            <a:endParaRPr lang="en-US" altLang="zh-CN" dirty="0">
              <a:solidFill>
                <a:srgbClr val="FF0000"/>
              </a:solidFill>
              <a:latin typeface="微软雅黑" panose="020B0503020204020204" pitchFamily="34" charset="-122"/>
              <a:ea typeface="微软雅黑" panose="020B0503020204020204" pitchFamily="34" charset="-122"/>
            </a:endParaRPr>
          </a:p>
          <a:p>
            <a:endParaRPr lang="en-US" altLang="zh-CN" sz="3200" dirty="0"/>
          </a:p>
          <a:p>
            <a:endParaRPr lang="zh-CN" altLang="en-US" sz="3200" dirty="0"/>
          </a:p>
          <a:p>
            <a:endParaRPr lang="zh-CN" altLang="en-US" sz="3200"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3B7AC0F3-F9BB-4D02-88DF-D41F3F016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580401"/>
            <a:ext cx="2045701" cy="2913489"/>
          </a:xfrm>
          <a:prstGeom prst="rect">
            <a:avLst/>
          </a:prstGeom>
        </p:spPr>
      </p:pic>
    </p:spTree>
    <p:extLst>
      <p:ext uri="{BB962C8B-B14F-4D97-AF65-F5344CB8AC3E}">
        <p14:creationId xmlns:p14="http://schemas.microsoft.com/office/powerpoint/2010/main" val="395882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nSpc>
                <a:spcPct val="150000"/>
              </a:lnSpc>
            </a:pPr>
            <a:br>
              <a:rPr lang="en-US" altLang="zh-CN" b="1" dirty="0">
                <a:solidFill>
                  <a:schemeClr val="tx1"/>
                </a:solidFill>
                <a:latin typeface="微软雅黑" panose="020B0503020204020204" pitchFamily="34" charset="-122"/>
                <a:ea typeface="微软雅黑" panose="020B0503020204020204" pitchFamily="34" charset="-122"/>
              </a:rPr>
            </a:br>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6" name="内容占位符 5">
            <a:extLst>
              <a:ext uri="{FF2B5EF4-FFF2-40B4-BE49-F238E27FC236}">
                <a16:creationId xmlns:a16="http://schemas.microsoft.com/office/drawing/2014/main" id="{78254C16-5A2E-4670-AA64-B2DD27AA763F}"/>
              </a:ext>
            </a:extLst>
          </p:cNvPr>
          <p:cNvSpPr>
            <a:spLocks noGrp="1"/>
          </p:cNvSpPr>
          <p:nvPr>
            <p:ph idx="1"/>
          </p:nvPr>
        </p:nvSpPr>
        <p:spPr>
          <a:xfrm>
            <a:off x="467544" y="699542"/>
            <a:ext cx="8208912" cy="4176464"/>
          </a:xfrm>
        </p:spPr>
        <p:txBody>
          <a:bodyPr>
            <a:normAutofit fontScale="40000" lnSpcReduction="20000"/>
          </a:bodyPr>
          <a:lstStyle/>
          <a:p>
            <a:pPr>
              <a:lnSpc>
                <a:spcPct val="170000"/>
              </a:lnSpc>
            </a:pPr>
            <a:r>
              <a:rPr lang="en-US" altLang="zh-CN" sz="4000" dirty="0">
                <a:solidFill>
                  <a:schemeClr val="tx1"/>
                </a:solidFill>
                <a:latin typeface="微软雅黑" panose="020B0503020204020204" pitchFamily="34" charset="-122"/>
                <a:ea typeface="微软雅黑" panose="020B0503020204020204" pitchFamily="34" charset="-122"/>
              </a:rPr>
              <a:t>3</a:t>
            </a:r>
            <a:r>
              <a:rPr lang="zh-CN" altLang="en-US" sz="4000" dirty="0">
                <a:solidFill>
                  <a:schemeClr val="tx1"/>
                </a:solidFill>
                <a:latin typeface="微软雅黑" panose="020B0503020204020204" pitchFamily="34" charset="-122"/>
                <a:ea typeface="微软雅黑" panose="020B0503020204020204" pitchFamily="34" charset="-122"/>
              </a:rPr>
              <a:t>、企业战略目标定义：指企业在一定时期内沿其经营方向所预期达到的理想成果。</a:t>
            </a:r>
            <a:endParaRPr lang="en-US" altLang="zh-CN" sz="40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4000" dirty="0">
                <a:solidFill>
                  <a:srgbClr val="FF0000"/>
                </a:solidFill>
                <a:latin typeface="微软雅黑" panose="020B0503020204020204" pitchFamily="34" charset="-122"/>
                <a:ea typeface="微软雅黑" panose="020B0503020204020204" pitchFamily="34" charset="-122"/>
              </a:rPr>
              <a:t>一般可以分为盈利、服务、员工、社会责任四个方面。</a:t>
            </a:r>
            <a:endParaRPr lang="en-US" altLang="zh-CN" sz="40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sz="4000" dirty="0">
                <a:solidFill>
                  <a:schemeClr val="tx1"/>
                </a:solidFill>
                <a:latin typeface="微软雅黑" panose="020B0503020204020204" pitchFamily="34" charset="-122"/>
                <a:ea typeface="微软雅黑" panose="020B0503020204020204" pitchFamily="34" charset="-122"/>
              </a:rPr>
              <a:t>(</a:t>
            </a:r>
            <a:r>
              <a:rPr lang="zh-CN" altLang="en-US" sz="4000" dirty="0">
                <a:solidFill>
                  <a:schemeClr val="tx1"/>
                </a:solidFill>
                <a:latin typeface="微软雅黑" panose="020B0503020204020204" pitchFamily="34" charset="-122"/>
                <a:ea typeface="微软雅黑" panose="020B0503020204020204" pitchFamily="34" charset="-122"/>
              </a:rPr>
              <a:t>二</a:t>
            </a:r>
            <a:r>
              <a:rPr lang="en-US" altLang="zh-CN" sz="4000" dirty="0">
                <a:solidFill>
                  <a:schemeClr val="tx1"/>
                </a:solidFill>
                <a:latin typeface="微软雅黑" panose="020B0503020204020204" pitchFamily="34" charset="-122"/>
                <a:ea typeface="微软雅黑" panose="020B0503020204020204" pitchFamily="34" charset="-122"/>
              </a:rPr>
              <a:t>)</a:t>
            </a:r>
            <a:r>
              <a:rPr lang="zh-CN" altLang="en-US" sz="4000" dirty="0">
                <a:solidFill>
                  <a:schemeClr val="tx1"/>
                </a:solidFill>
                <a:latin typeface="微软雅黑" panose="020B0503020204020204" pitchFamily="34" charset="-122"/>
                <a:ea typeface="微软雅黑" panose="020B0503020204020204" pitchFamily="34" charset="-122"/>
              </a:rPr>
              <a:t>准备战略方案</a:t>
            </a:r>
            <a:endParaRPr lang="en-US" altLang="zh-CN" sz="40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4000" dirty="0">
                <a:solidFill>
                  <a:schemeClr val="tx1"/>
                </a:solidFill>
                <a:latin typeface="微软雅黑" panose="020B0503020204020204" pitchFamily="34" charset="-122"/>
                <a:ea typeface="微软雅黑" panose="020B0503020204020204" pitchFamily="34" charset="-122"/>
              </a:rPr>
              <a:t>(</a:t>
            </a:r>
            <a:r>
              <a:rPr lang="zh-CN" altLang="en-US" sz="4000" dirty="0">
                <a:solidFill>
                  <a:schemeClr val="tx1"/>
                </a:solidFill>
                <a:latin typeface="微软雅黑" panose="020B0503020204020204" pitchFamily="34" charset="-122"/>
                <a:ea typeface="微软雅黑" panose="020B0503020204020204" pitchFamily="34" charset="-122"/>
              </a:rPr>
              <a:t>三</a:t>
            </a:r>
            <a:r>
              <a:rPr lang="en-US" altLang="zh-CN" sz="4000" dirty="0">
                <a:solidFill>
                  <a:schemeClr val="tx1"/>
                </a:solidFill>
                <a:latin typeface="微软雅黑" panose="020B0503020204020204" pitchFamily="34" charset="-122"/>
                <a:ea typeface="微软雅黑" panose="020B0503020204020204" pitchFamily="34" charset="-122"/>
              </a:rPr>
              <a:t>)</a:t>
            </a:r>
            <a:r>
              <a:rPr lang="zh-CN" altLang="en-US" sz="4000" dirty="0">
                <a:solidFill>
                  <a:schemeClr val="tx1"/>
                </a:solidFill>
                <a:latin typeface="微软雅黑" panose="020B0503020204020204" pitchFamily="34" charset="-122"/>
                <a:ea typeface="微软雅黑" panose="020B0503020204020204" pitchFamily="34" charset="-122"/>
              </a:rPr>
              <a:t>评价和选择战略方案</a:t>
            </a:r>
            <a:endParaRPr lang="en-US" altLang="zh-CN" sz="40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4000" dirty="0">
                <a:solidFill>
                  <a:schemeClr val="tx1"/>
                </a:solidFill>
                <a:latin typeface="微软雅黑" panose="020B0503020204020204" pitchFamily="34" charset="-122"/>
                <a:ea typeface="微软雅黑" panose="020B0503020204020204" pitchFamily="34" charset="-122"/>
              </a:rPr>
              <a:t>三、企业战略的实施</a:t>
            </a:r>
            <a:endParaRPr lang="en-US" altLang="zh-CN" sz="40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4000" dirty="0">
                <a:solidFill>
                  <a:schemeClr val="tx1"/>
                </a:solidFill>
                <a:latin typeface="微软雅黑" panose="020B0503020204020204" pitchFamily="34" charset="-122"/>
                <a:ea typeface="微软雅黑" panose="020B0503020204020204" pitchFamily="34" charset="-122"/>
              </a:rPr>
              <a:t>（一）企业战略实施的步骤</a:t>
            </a:r>
            <a:endParaRPr lang="en-US" altLang="zh-CN" sz="40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4000" dirty="0">
                <a:solidFill>
                  <a:schemeClr val="tx1"/>
                </a:solidFill>
                <a:latin typeface="微软雅黑" panose="020B0503020204020204" pitchFamily="34" charset="-122"/>
                <a:ea typeface="微软雅黑" panose="020B0503020204020204" pitchFamily="34" charset="-122"/>
              </a:rPr>
              <a:t>（二）企业战略</a:t>
            </a:r>
            <a:r>
              <a:rPr lang="zh-CN" altLang="en-US" sz="4000" dirty="0">
                <a:solidFill>
                  <a:srgbClr val="FF0000"/>
                </a:solidFill>
                <a:latin typeface="微软雅黑" panose="020B0503020204020204" pitchFamily="34" charset="-122"/>
                <a:ea typeface="微软雅黑" panose="020B0503020204020204" pitchFamily="34" charset="-122"/>
              </a:rPr>
              <a:t>实施的模式</a:t>
            </a:r>
            <a:endParaRPr lang="en-US" altLang="zh-CN" sz="40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sz="4000" dirty="0">
                <a:solidFill>
                  <a:srgbClr val="FF0000"/>
                </a:solidFill>
                <a:latin typeface="微软雅黑" panose="020B0503020204020204" pitchFamily="34" charset="-122"/>
                <a:ea typeface="微软雅黑" panose="020B0503020204020204" pitchFamily="34" charset="-122"/>
              </a:rPr>
              <a:t>1</a:t>
            </a:r>
            <a:r>
              <a:rPr lang="zh-CN" altLang="en-US" sz="4000" dirty="0">
                <a:solidFill>
                  <a:srgbClr val="FF0000"/>
                </a:solidFill>
                <a:latin typeface="微软雅黑" panose="020B0503020204020204" pitchFamily="34" charset="-122"/>
                <a:ea typeface="微软雅黑" panose="020B0503020204020204" pitchFamily="34" charset="-122"/>
              </a:rPr>
              <a:t>、指挥型</a:t>
            </a:r>
            <a:r>
              <a:rPr lang="en-US" altLang="zh-CN" sz="4000" dirty="0">
                <a:solidFill>
                  <a:srgbClr val="FF0000"/>
                </a:solidFill>
                <a:latin typeface="微软雅黑" panose="020B0503020204020204" pitchFamily="34" charset="-122"/>
                <a:ea typeface="微软雅黑" panose="020B0503020204020204" pitchFamily="34" charset="-122"/>
              </a:rPr>
              <a:t>     </a:t>
            </a:r>
          </a:p>
          <a:p>
            <a:pPr>
              <a:lnSpc>
                <a:spcPct val="170000"/>
              </a:lnSpc>
            </a:pPr>
            <a:r>
              <a:rPr lang="en-US" altLang="zh-CN" sz="4000" dirty="0">
                <a:solidFill>
                  <a:srgbClr val="FF0000"/>
                </a:solidFill>
                <a:latin typeface="微软雅黑" panose="020B0503020204020204" pitchFamily="34" charset="-122"/>
                <a:ea typeface="微软雅黑" panose="020B0503020204020204" pitchFamily="34" charset="-122"/>
              </a:rPr>
              <a:t>2</a:t>
            </a:r>
            <a:r>
              <a:rPr lang="zh-CN" altLang="en-US" sz="4000" dirty="0">
                <a:solidFill>
                  <a:srgbClr val="FF0000"/>
                </a:solidFill>
                <a:latin typeface="微软雅黑" panose="020B0503020204020204" pitchFamily="34" charset="-122"/>
                <a:ea typeface="微软雅黑" panose="020B0503020204020204" pitchFamily="34" charset="-122"/>
              </a:rPr>
              <a:t>、变革型</a:t>
            </a:r>
            <a:r>
              <a:rPr lang="en-US" altLang="zh-CN" sz="4000" dirty="0">
                <a:solidFill>
                  <a:srgbClr val="FF0000"/>
                </a:solidFill>
                <a:latin typeface="微软雅黑" panose="020B0503020204020204" pitchFamily="34" charset="-122"/>
                <a:ea typeface="微软雅黑" panose="020B0503020204020204" pitchFamily="34" charset="-122"/>
              </a:rPr>
              <a:t>      </a:t>
            </a:r>
          </a:p>
          <a:p>
            <a:pPr>
              <a:lnSpc>
                <a:spcPct val="170000"/>
              </a:lnSpc>
            </a:pPr>
            <a:r>
              <a:rPr lang="en-US" altLang="zh-CN" sz="4000" dirty="0">
                <a:solidFill>
                  <a:srgbClr val="FF0000"/>
                </a:solidFill>
                <a:latin typeface="微软雅黑" panose="020B0503020204020204" pitchFamily="34" charset="-122"/>
                <a:ea typeface="微软雅黑" panose="020B0503020204020204" pitchFamily="34" charset="-122"/>
              </a:rPr>
              <a:t>3</a:t>
            </a:r>
            <a:r>
              <a:rPr lang="zh-CN" altLang="en-US" sz="4000" dirty="0">
                <a:solidFill>
                  <a:srgbClr val="FF0000"/>
                </a:solidFill>
                <a:latin typeface="微软雅黑" panose="020B0503020204020204" pitchFamily="34" charset="-122"/>
                <a:ea typeface="微软雅黑" panose="020B0503020204020204" pitchFamily="34" charset="-122"/>
              </a:rPr>
              <a:t>、合作型       </a:t>
            </a:r>
            <a:r>
              <a:rPr lang="en-US" altLang="zh-CN" sz="4000" dirty="0">
                <a:solidFill>
                  <a:srgbClr val="FF0000"/>
                </a:solidFill>
                <a:latin typeface="微软雅黑" panose="020B0503020204020204" pitchFamily="34" charset="-122"/>
                <a:ea typeface="微软雅黑" panose="020B0503020204020204" pitchFamily="34" charset="-122"/>
              </a:rPr>
              <a:t>4</a:t>
            </a:r>
            <a:r>
              <a:rPr lang="zh-CN" altLang="en-US" sz="4000" dirty="0">
                <a:solidFill>
                  <a:srgbClr val="FF0000"/>
                </a:solidFill>
                <a:latin typeface="微软雅黑" panose="020B0503020204020204" pitchFamily="34" charset="-122"/>
                <a:ea typeface="微软雅黑" panose="020B0503020204020204" pitchFamily="34" charset="-122"/>
              </a:rPr>
              <a:t>、文化型</a:t>
            </a:r>
            <a:r>
              <a:rPr lang="en-US" altLang="zh-CN" sz="4000" dirty="0">
                <a:solidFill>
                  <a:srgbClr val="FF0000"/>
                </a:solidFill>
                <a:latin typeface="微软雅黑" panose="020B0503020204020204" pitchFamily="34" charset="-122"/>
                <a:ea typeface="微软雅黑" panose="020B0503020204020204" pitchFamily="34" charset="-122"/>
              </a:rPr>
              <a:t>      5</a:t>
            </a:r>
            <a:r>
              <a:rPr lang="zh-CN" altLang="en-US" sz="4000" dirty="0">
                <a:solidFill>
                  <a:srgbClr val="FF0000"/>
                </a:solidFill>
                <a:latin typeface="微软雅黑" panose="020B0503020204020204" pitchFamily="34" charset="-122"/>
                <a:ea typeface="微软雅黑" panose="020B0503020204020204" pitchFamily="34" charset="-122"/>
              </a:rPr>
              <a:t>、增长型</a:t>
            </a:r>
            <a:endParaRPr lang="en-US" altLang="zh-CN" sz="4000"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sz="3200" dirty="0">
              <a:solidFill>
                <a:schemeClr val="tx1"/>
              </a:solidFill>
              <a:latin typeface="微软雅黑" panose="020B0503020204020204" pitchFamily="34" charset="-122"/>
              <a:ea typeface="微软雅黑" panose="020B0503020204020204" pitchFamily="34" charset="-122"/>
            </a:endParaRPr>
          </a:p>
          <a:p>
            <a:endParaRPr lang="en-US" altLang="zh-CN" sz="3200" dirty="0">
              <a:solidFill>
                <a:schemeClr val="tx1"/>
              </a:solidFill>
              <a:latin typeface="微软雅黑" panose="020B0503020204020204" pitchFamily="34" charset="-122"/>
              <a:ea typeface="微软雅黑" panose="020B0503020204020204" pitchFamily="34" charset="-122"/>
            </a:endParaRPr>
          </a:p>
          <a:p>
            <a:endParaRPr lang="zh-CN" altLang="en-US" sz="3200" dirty="0"/>
          </a:p>
          <a:p>
            <a:endParaRPr lang="zh-CN" altLang="en-US" sz="32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410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nSpc>
                <a:spcPct val="150000"/>
              </a:lnSpc>
            </a:pPr>
            <a:br>
              <a:rPr lang="en-US" altLang="zh-CN" b="1" dirty="0">
                <a:solidFill>
                  <a:schemeClr val="tx1"/>
                </a:solidFill>
                <a:latin typeface="微软雅黑" panose="020B0503020204020204" pitchFamily="34" charset="-122"/>
                <a:ea typeface="微软雅黑" panose="020B0503020204020204" pitchFamily="34" charset="-122"/>
              </a:rPr>
            </a:br>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6" name="内容占位符 5">
            <a:extLst>
              <a:ext uri="{FF2B5EF4-FFF2-40B4-BE49-F238E27FC236}">
                <a16:creationId xmlns:a16="http://schemas.microsoft.com/office/drawing/2014/main" id="{78254C16-5A2E-4670-AA64-B2DD27AA763F}"/>
              </a:ext>
            </a:extLst>
          </p:cNvPr>
          <p:cNvSpPr>
            <a:spLocks noGrp="1"/>
          </p:cNvSpPr>
          <p:nvPr>
            <p:ph idx="1"/>
          </p:nvPr>
        </p:nvSpPr>
        <p:spPr>
          <a:xfrm>
            <a:off x="467544" y="699542"/>
            <a:ext cx="8208912" cy="4176464"/>
          </a:xfrm>
        </p:spPr>
        <p:txBody>
          <a:bodyPr>
            <a:normAutofit/>
          </a:bodyPr>
          <a:lstStyle/>
          <a:p>
            <a:pPr>
              <a:lnSpc>
                <a:spcPct val="170000"/>
              </a:lnSpc>
            </a:pPr>
            <a:r>
              <a:rPr lang="zh-CN" altLang="en-US" sz="1700" dirty="0">
                <a:solidFill>
                  <a:schemeClr val="tx1"/>
                </a:solidFill>
                <a:latin typeface="微软雅黑" panose="020B0503020204020204" pitchFamily="34" charset="-122"/>
                <a:ea typeface="微软雅黑" panose="020B0503020204020204" pitchFamily="34" charset="-122"/>
              </a:rPr>
              <a:t>（三）</a:t>
            </a:r>
            <a:r>
              <a:rPr lang="en-US" altLang="zh-CN" sz="1700" dirty="0">
                <a:solidFill>
                  <a:srgbClr val="FF0000"/>
                </a:solidFill>
                <a:latin typeface="微软雅黑" panose="020B0503020204020204" pitchFamily="34" charset="-122"/>
                <a:ea typeface="微软雅黑" panose="020B0503020204020204" pitchFamily="34" charset="-122"/>
              </a:rPr>
              <a:t>7S</a:t>
            </a:r>
            <a:r>
              <a:rPr lang="zh-CN" altLang="en-US" sz="1700" dirty="0">
                <a:solidFill>
                  <a:srgbClr val="FF0000"/>
                </a:solidFill>
                <a:latin typeface="微软雅黑" panose="020B0503020204020204" pitchFamily="34" charset="-122"/>
                <a:ea typeface="微软雅黑" panose="020B0503020204020204" pitchFamily="34" charset="-122"/>
              </a:rPr>
              <a:t>模型</a:t>
            </a:r>
            <a:endParaRPr lang="en-US" altLang="zh-CN" sz="17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zh-CN" altLang="en-US" sz="1700" dirty="0">
                <a:solidFill>
                  <a:srgbClr val="FF0000"/>
                </a:solidFill>
                <a:latin typeface="微软雅黑" panose="020B0503020204020204" pitchFamily="34" charset="-122"/>
                <a:ea typeface="微软雅黑" panose="020B0503020204020204" pitchFamily="34" charset="-122"/>
              </a:rPr>
              <a:t>硬件要素：战略、结构和制度</a:t>
            </a:r>
            <a:endParaRPr lang="en-US" altLang="zh-CN" sz="17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zh-CN" altLang="en-US" sz="1700" dirty="0">
                <a:solidFill>
                  <a:srgbClr val="FF0000"/>
                </a:solidFill>
                <a:latin typeface="微软雅黑" panose="020B0503020204020204" pitchFamily="34" charset="-122"/>
                <a:ea typeface="微软雅黑" panose="020B0503020204020204" pitchFamily="34" charset="-122"/>
              </a:rPr>
              <a:t>软件要素：共同价值观、人员、技能和风格</a:t>
            </a:r>
            <a:endParaRPr lang="en-US" altLang="zh-CN" sz="17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zh-CN" altLang="en-US" sz="1700" dirty="0">
                <a:solidFill>
                  <a:schemeClr val="tx1"/>
                </a:solidFill>
                <a:latin typeface="微软雅黑" panose="020B0503020204020204" pitchFamily="34" charset="-122"/>
                <a:ea typeface="微软雅黑" panose="020B0503020204020204" pitchFamily="34" charset="-122"/>
              </a:rPr>
              <a:t>四、企业战略的控制</a:t>
            </a:r>
            <a:endParaRPr lang="en-US" altLang="zh-CN" sz="17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1700" dirty="0">
                <a:solidFill>
                  <a:schemeClr val="tx1"/>
                </a:solidFill>
                <a:latin typeface="微软雅黑" panose="020B0503020204020204" pitchFamily="34" charset="-122"/>
                <a:ea typeface="微软雅黑" panose="020B0503020204020204" pitchFamily="34" charset="-122"/>
              </a:rPr>
              <a:t>企业战略的控制是指企业管理者及参与战略的实施者根据战略目标和行动方案，对战略的实施状况进行全面的评审，及时发现偏差并纠正偏差的活动。</a:t>
            </a:r>
          </a:p>
          <a:p>
            <a:endParaRPr lang="en-US" altLang="zh-CN" sz="3200" dirty="0"/>
          </a:p>
          <a:p>
            <a:pPr>
              <a:lnSpc>
                <a:spcPct val="150000"/>
              </a:lnSpc>
            </a:pPr>
            <a:endParaRPr lang="en-US" altLang="zh-CN" sz="3200" dirty="0">
              <a:solidFill>
                <a:schemeClr val="tx1"/>
              </a:solidFill>
              <a:latin typeface="微软雅黑" panose="020B0503020204020204" pitchFamily="34" charset="-122"/>
              <a:ea typeface="微软雅黑" panose="020B0503020204020204" pitchFamily="34" charset="-122"/>
            </a:endParaRPr>
          </a:p>
          <a:p>
            <a:endParaRPr lang="en-US" altLang="zh-CN" sz="3200" dirty="0">
              <a:solidFill>
                <a:schemeClr val="tx1"/>
              </a:solidFill>
              <a:latin typeface="微软雅黑" panose="020B0503020204020204" pitchFamily="34" charset="-122"/>
              <a:ea typeface="微软雅黑" panose="020B0503020204020204" pitchFamily="34" charset="-122"/>
            </a:endParaRPr>
          </a:p>
          <a:p>
            <a:endParaRPr lang="zh-CN" altLang="en-US" sz="3200" dirty="0"/>
          </a:p>
          <a:p>
            <a:endParaRPr lang="zh-CN" altLang="en-US" sz="32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321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1086080"/>
            <a:ext cx="8229600" cy="3280746"/>
          </a:xfrm>
        </p:spPr>
        <p:txBody>
          <a:bodyPr>
            <a:noAutofit/>
          </a:bodyPr>
          <a:lstStyle/>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一</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战略控制的原则：“一保三适”</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确保目标原则</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适度控制原则</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适时控制原则</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适应性原则</a:t>
            </a:r>
            <a:endParaRPr lang="en-US" altLang="zh-CN" sz="16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80F4B87C-C6AC-48E6-8B11-E9993AC18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396579"/>
            <a:ext cx="2304256" cy="235034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67544" y="915566"/>
            <a:ext cx="8229600" cy="3280746"/>
          </a:xfrm>
        </p:spPr>
        <p:txBody>
          <a:bodyPr>
            <a:noAutofit/>
          </a:bodyPr>
          <a:lstStyle/>
          <a:p>
            <a:endParaRPr lang="en-US" altLang="zh-CN" sz="1600" dirty="0"/>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二</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战略控制的流程：“定标准，量绩效，查结果，取措施”</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三</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战略控制的</a:t>
            </a:r>
            <a:r>
              <a:rPr lang="zh-CN" altLang="en-US" sz="1600" dirty="0">
                <a:solidFill>
                  <a:srgbClr val="FF0000"/>
                </a:solidFill>
                <a:latin typeface="微软雅黑" panose="020B0503020204020204" pitchFamily="34" charset="-122"/>
                <a:ea typeface="微软雅黑" panose="020B0503020204020204" pitchFamily="34" charset="-122"/>
              </a:rPr>
              <a:t>方法</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杜邦分析法：基于财务指标的战略控制方法。</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例题</a:t>
            </a:r>
            <a:r>
              <a:rPr lang="zh-CN"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单选题</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：杜邦分析法是基于</a:t>
            </a: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的一种战略控制的方法。</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a:t>
            </a:r>
            <a:r>
              <a:rPr lang="zh-CN" altLang="en-US" sz="1600" dirty="0">
                <a:solidFill>
                  <a:schemeClr val="tx1"/>
                </a:solidFill>
                <a:latin typeface="微软雅黑" panose="020B0503020204020204" pitchFamily="34" charset="-122"/>
                <a:ea typeface="微软雅黑" panose="020B0503020204020204" pitchFamily="34" charset="-122"/>
              </a:rPr>
              <a:t>财务指标</a:t>
            </a:r>
            <a:r>
              <a:rPr lang="en-US" altLang="zh-CN" sz="1600" dirty="0">
                <a:solidFill>
                  <a:schemeClr val="tx1"/>
                </a:solidFill>
                <a:latin typeface="微软雅黑" panose="020B0503020204020204" pitchFamily="34" charset="-122"/>
                <a:ea typeface="微软雅黑" panose="020B0503020204020204" pitchFamily="34" charset="-122"/>
              </a:rPr>
              <a:t>      </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B.</a:t>
            </a:r>
            <a:r>
              <a:rPr lang="zh-CN" altLang="en-US" sz="1600" dirty="0">
                <a:solidFill>
                  <a:schemeClr val="tx1"/>
                </a:solidFill>
                <a:latin typeface="微软雅黑" panose="020B0503020204020204" pitchFamily="34" charset="-122"/>
                <a:ea typeface="微软雅黑" panose="020B0503020204020204" pitchFamily="34" charset="-122"/>
              </a:rPr>
              <a:t>人力指标</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C.</a:t>
            </a:r>
            <a:r>
              <a:rPr lang="zh-CN" altLang="en-US" sz="1600" dirty="0">
                <a:solidFill>
                  <a:schemeClr val="tx1"/>
                </a:solidFill>
                <a:latin typeface="微软雅黑" panose="020B0503020204020204" pitchFamily="34" charset="-122"/>
                <a:ea typeface="微软雅黑" panose="020B0503020204020204" pitchFamily="34" charset="-122"/>
              </a:rPr>
              <a:t>生产指标</a:t>
            </a:r>
            <a:r>
              <a:rPr lang="en-US" altLang="zh-CN" sz="1600" dirty="0">
                <a:solidFill>
                  <a:schemeClr val="tx1"/>
                </a:solidFill>
                <a:latin typeface="微软雅黑" panose="020B0503020204020204" pitchFamily="34" charset="-122"/>
                <a:ea typeface="微软雅黑" panose="020B0503020204020204" pitchFamily="34" charset="-122"/>
              </a:rPr>
              <a:t>      </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D.</a:t>
            </a:r>
            <a:r>
              <a:rPr lang="zh-CN" altLang="en-US" sz="1600" dirty="0">
                <a:solidFill>
                  <a:schemeClr val="tx1"/>
                </a:solidFill>
                <a:latin typeface="微软雅黑" panose="020B0503020204020204" pitchFamily="34" charset="-122"/>
                <a:ea typeface="微软雅黑" panose="020B0503020204020204" pitchFamily="34" charset="-122"/>
              </a:rPr>
              <a:t>物流指标</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4E517180-56B8-470C-A241-D893AAE7CA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859782"/>
            <a:ext cx="2907815" cy="1635646"/>
          </a:xfrm>
          <a:prstGeom prst="rect">
            <a:avLst/>
          </a:prstGeom>
        </p:spPr>
      </p:pic>
    </p:spTree>
    <p:extLst>
      <p:ext uri="{BB962C8B-B14F-4D97-AF65-F5344CB8AC3E}">
        <p14:creationId xmlns:p14="http://schemas.microsoft.com/office/powerpoint/2010/main" val="125242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95536" y="771550"/>
            <a:ext cx="8229600" cy="3280746"/>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参考答案：</a:t>
            </a:r>
            <a:r>
              <a:rPr lang="en-US" altLang="zh-CN" sz="1600" dirty="0">
                <a:solidFill>
                  <a:schemeClr val="tx1"/>
                </a:solidFill>
                <a:latin typeface="微软雅黑" panose="020B0503020204020204" pitchFamily="34" charset="-122"/>
                <a:ea typeface="微软雅黑" panose="020B0503020204020204" pitchFamily="34" charset="-122"/>
              </a:rPr>
              <a:t>A</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平衡计分卡</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rPr>
              <a:t>平衡计分卡的设计包括四个方面：财务层面、顾客层面、内部经营流程方面、学习与成长方面。</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例题</a:t>
            </a:r>
            <a:r>
              <a:rPr lang="zh-CN" altLang="zh-CN" sz="1600" dirty="0">
                <a:solidFill>
                  <a:schemeClr val="tx1"/>
                </a:solidFill>
                <a:latin typeface="微软雅黑" panose="020B0503020204020204" pitchFamily="34" charset="-122"/>
                <a:ea typeface="微软雅黑" panose="020B0503020204020204" pitchFamily="34" charset="-122"/>
              </a:rPr>
              <a:t>5</a:t>
            </a:r>
            <a:r>
              <a:rPr lang="zh-CN" altLang="en-US" sz="1600" dirty="0">
                <a:solidFill>
                  <a:schemeClr val="tx1"/>
                </a:solidFill>
                <a:latin typeface="微软雅黑" panose="020B0503020204020204" pitchFamily="34" charset="-122"/>
                <a:ea typeface="微软雅黑" panose="020B0503020204020204" pitchFamily="34" charset="-122"/>
              </a:rPr>
              <a:t>多选题</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：平衡计分卡将组织的战略落实为可操作的衡量指标和目标值，平衡计分卡的设计包括</a:t>
            </a: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等内容。</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a:t>
            </a:r>
            <a:r>
              <a:rPr lang="zh-CN" altLang="en-US" sz="1600" dirty="0">
                <a:solidFill>
                  <a:schemeClr val="tx1"/>
                </a:solidFill>
                <a:latin typeface="微软雅黑" panose="020B0503020204020204" pitchFamily="34" charset="-122"/>
                <a:ea typeface="微软雅黑" panose="020B0503020204020204" pitchFamily="34" charset="-122"/>
              </a:rPr>
              <a:t>财务层面</a:t>
            </a:r>
            <a:r>
              <a:rPr lang="en-US" altLang="zh-CN" sz="1600" dirty="0">
                <a:solidFill>
                  <a:schemeClr val="tx1"/>
                </a:solidFill>
                <a:latin typeface="微软雅黑" panose="020B0503020204020204" pitchFamily="34" charset="-122"/>
                <a:ea typeface="微软雅黑" panose="020B0503020204020204" pitchFamily="34" charset="-122"/>
              </a:rPr>
              <a:t>               B.</a:t>
            </a:r>
            <a:r>
              <a:rPr lang="zh-CN" altLang="en-US" sz="1600" dirty="0">
                <a:solidFill>
                  <a:schemeClr val="tx1"/>
                </a:solidFill>
                <a:latin typeface="微软雅黑" panose="020B0503020204020204" pitchFamily="34" charset="-122"/>
                <a:ea typeface="微软雅黑" panose="020B0503020204020204" pitchFamily="34" charset="-122"/>
              </a:rPr>
              <a:t>顾客层面</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C.</a:t>
            </a:r>
            <a:r>
              <a:rPr lang="zh-CN" altLang="en-US" sz="1600" dirty="0">
                <a:solidFill>
                  <a:schemeClr val="tx1"/>
                </a:solidFill>
                <a:latin typeface="微软雅黑" panose="020B0503020204020204" pitchFamily="34" charset="-122"/>
                <a:ea typeface="微软雅黑" panose="020B0503020204020204" pitchFamily="34" charset="-122"/>
              </a:rPr>
              <a:t>生产层面</a:t>
            </a:r>
            <a:r>
              <a:rPr lang="en-US" altLang="zh-CN" sz="1600" dirty="0">
                <a:solidFill>
                  <a:schemeClr val="tx1"/>
                </a:solidFill>
                <a:latin typeface="微软雅黑" panose="020B0503020204020204" pitchFamily="34" charset="-122"/>
                <a:ea typeface="微软雅黑" panose="020B0503020204020204" pitchFamily="34" charset="-122"/>
              </a:rPr>
              <a:t>               D.</a:t>
            </a:r>
            <a:r>
              <a:rPr lang="zh-CN" altLang="en-US" sz="1600" dirty="0">
                <a:solidFill>
                  <a:schemeClr val="tx1"/>
                </a:solidFill>
                <a:latin typeface="微软雅黑" panose="020B0503020204020204" pitchFamily="34" charset="-122"/>
                <a:ea typeface="微软雅黑" panose="020B0503020204020204" pitchFamily="34" charset="-122"/>
              </a:rPr>
              <a:t>内部经营流程层面</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E.</a:t>
            </a:r>
            <a:r>
              <a:rPr lang="zh-CN" altLang="en-US" sz="1600" dirty="0">
                <a:solidFill>
                  <a:schemeClr val="tx1"/>
                </a:solidFill>
                <a:latin typeface="微软雅黑" panose="020B0503020204020204" pitchFamily="34" charset="-122"/>
                <a:ea typeface="微软雅黑" panose="020B0503020204020204" pitchFamily="34" charset="-122"/>
              </a:rPr>
              <a:t>学习与成长层面</a:t>
            </a:r>
            <a:endParaRPr lang="en-US" altLang="zh-CN" sz="1600" dirty="0">
              <a:solidFill>
                <a:schemeClr val="tx1"/>
              </a:solidFill>
              <a:latin typeface="微软雅黑" panose="020B0503020204020204" pitchFamily="34" charset="-122"/>
              <a:ea typeface="微软雅黑" panose="020B0503020204020204" pitchFamily="34" charset="-122"/>
            </a:endParaRPr>
          </a:p>
          <a:p>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33375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1086080"/>
            <a:ext cx="8229600" cy="3280746"/>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参考答案：</a:t>
            </a:r>
            <a:r>
              <a:rPr lang="en-US" altLang="zh-CN" sz="1600" dirty="0">
                <a:solidFill>
                  <a:schemeClr val="tx1"/>
                </a:solidFill>
                <a:latin typeface="微软雅黑" panose="020B0503020204020204" pitchFamily="34" charset="-122"/>
                <a:ea typeface="微软雅黑" panose="020B0503020204020204" pitchFamily="34" charset="-122"/>
              </a:rPr>
              <a:t>ABDE</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、利润计划轮盘：</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它是一种应用于战略业绩目标的制定和战略实施过程控制的战略管理工具。</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利润计划轮盘由三部分组成，主要是利润轮盘，现金轮盘，净资产收益率轮盘。</a:t>
            </a:r>
          </a:p>
        </p:txBody>
      </p:sp>
    </p:spTree>
    <p:extLst>
      <p:ext uri="{BB962C8B-B14F-4D97-AF65-F5344CB8AC3E}">
        <p14:creationId xmlns:p14="http://schemas.microsoft.com/office/powerpoint/2010/main" val="1925683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nSpc>
                <a:spcPct val="150000"/>
              </a:lnSpc>
            </a:pPr>
            <a:br>
              <a:rPr lang="en-US" altLang="zh-CN" b="1" dirty="0">
                <a:solidFill>
                  <a:schemeClr val="tx1"/>
                </a:solidFill>
                <a:latin typeface="微软雅黑" panose="020B0503020204020204" pitchFamily="34" charset="-122"/>
                <a:ea typeface="微软雅黑" panose="020B0503020204020204" pitchFamily="34" charset="-122"/>
              </a:rPr>
            </a:br>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6" name="内容占位符 5">
            <a:extLst>
              <a:ext uri="{FF2B5EF4-FFF2-40B4-BE49-F238E27FC236}">
                <a16:creationId xmlns:a16="http://schemas.microsoft.com/office/drawing/2014/main" id="{78254C16-5A2E-4670-AA64-B2DD27AA763F}"/>
              </a:ext>
            </a:extLst>
          </p:cNvPr>
          <p:cNvSpPr>
            <a:spLocks noGrp="1"/>
          </p:cNvSpPr>
          <p:nvPr>
            <p:ph idx="1"/>
          </p:nvPr>
        </p:nvSpPr>
        <p:spPr/>
        <p:txBody>
          <a:bodyPr>
            <a:normAutofit/>
          </a:bodyPr>
          <a:lstStyle/>
          <a:p>
            <a:pPr marL="85725" indent="0">
              <a:lnSpc>
                <a:spcPct val="170000"/>
              </a:lnSpc>
              <a:buNone/>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例题</a:t>
            </a:r>
            <a:r>
              <a:rPr lang="zh-CN" altLang="zh-CN" sz="1600" dirty="0">
                <a:solidFill>
                  <a:schemeClr val="tx1"/>
                </a:solidFill>
                <a:latin typeface="微软雅黑" panose="020B0503020204020204" pitchFamily="34" charset="-122"/>
                <a:ea typeface="微软雅黑" panose="020B0503020204020204" pitchFamily="34" charset="-122"/>
              </a:rPr>
              <a:t>6</a:t>
            </a:r>
            <a:r>
              <a:rPr lang="zh-CN" altLang="en-US" sz="1600" dirty="0">
                <a:solidFill>
                  <a:schemeClr val="tx1"/>
                </a:solidFill>
                <a:latin typeface="微软雅黑" panose="020B0503020204020204" pitchFamily="34" charset="-122"/>
                <a:ea typeface="微软雅黑" panose="020B0503020204020204" pitchFamily="34" charset="-122"/>
              </a:rPr>
              <a:t>多选题</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下列方法中，适用于企业战略控制的有</a:t>
            </a: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a:t>
            </a:r>
          </a:p>
          <a:p>
            <a:pPr>
              <a:lnSpc>
                <a:spcPct val="170000"/>
              </a:lnSpc>
            </a:pPr>
            <a:r>
              <a:rPr lang="en-US" altLang="zh-CN" sz="1600" dirty="0">
                <a:solidFill>
                  <a:schemeClr val="tx1"/>
                </a:solidFill>
                <a:latin typeface="微软雅黑" panose="020B0503020204020204" pitchFamily="34" charset="-122"/>
                <a:ea typeface="微软雅黑" panose="020B0503020204020204" pitchFamily="34" charset="-122"/>
              </a:rPr>
              <a:t>A.</a:t>
            </a:r>
            <a:r>
              <a:rPr lang="zh-CN" altLang="en-US" sz="1600" dirty="0">
                <a:solidFill>
                  <a:schemeClr val="tx1"/>
                </a:solidFill>
                <a:latin typeface="微软雅黑" panose="020B0503020204020204" pitchFamily="34" charset="-122"/>
                <a:ea typeface="微软雅黑" panose="020B0503020204020204" pitchFamily="34" charset="-122"/>
              </a:rPr>
              <a:t>杜邦分析法</a:t>
            </a:r>
          </a:p>
          <a:p>
            <a:pPr>
              <a:lnSpc>
                <a:spcPct val="170000"/>
              </a:lnSpc>
            </a:pPr>
            <a:r>
              <a:rPr lang="en-US" altLang="zh-CN" sz="1600" dirty="0">
                <a:solidFill>
                  <a:schemeClr val="tx1"/>
                </a:solidFill>
                <a:latin typeface="微软雅黑" panose="020B0503020204020204" pitchFamily="34" charset="-122"/>
                <a:ea typeface="微软雅黑" panose="020B0503020204020204" pitchFamily="34" charset="-122"/>
              </a:rPr>
              <a:t>B.PEST</a:t>
            </a:r>
            <a:r>
              <a:rPr lang="zh-CN" altLang="en-US" sz="1600" dirty="0">
                <a:solidFill>
                  <a:schemeClr val="tx1"/>
                </a:solidFill>
                <a:latin typeface="微软雅黑" panose="020B0503020204020204" pitchFamily="34" charset="-122"/>
                <a:ea typeface="微软雅黑" panose="020B0503020204020204" pitchFamily="34" charset="-122"/>
              </a:rPr>
              <a:t>分析法</a:t>
            </a:r>
          </a:p>
          <a:p>
            <a:pPr>
              <a:lnSpc>
                <a:spcPct val="170000"/>
              </a:lnSpc>
            </a:pPr>
            <a:r>
              <a:rPr lang="en-US" altLang="zh-CN" sz="1600" dirty="0">
                <a:solidFill>
                  <a:schemeClr val="tx1"/>
                </a:solidFill>
                <a:latin typeface="微软雅黑" panose="020B0503020204020204" pitchFamily="34" charset="-122"/>
                <a:ea typeface="微软雅黑" panose="020B0503020204020204" pitchFamily="34" charset="-122"/>
              </a:rPr>
              <a:t>C.</a:t>
            </a:r>
            <a:r>
              <a:rPr lang="zh-CN" altLang="en-US" sz="1600" dirty="0">
                <a:solidFill>
                  <a:schemeClr val="tx1"/>
                </a:solidFill>
                <a:latin typeface="微软雅黑" panose="020B0503020204020204" pitchFamily="34" charset="-122"/>
                <a:ea typeface="微软雅黑" panose="020B0503020204020204" pitchFamily="34" charset="-122"/>
              </a:rPr>
              <a:t>波士顿矩阵分析法</a:t>
            </a:r>
          </a:p>
          <a:p>
            <a:pPr>
              <a:lnSpc>
                <a:spcPct val="170000"/>
              </a:lnSpc>
            </a:pPr>
            <a:r>
              <a:rPr lang="en-US" altLang="zh-CN" sz="1600" dirty="0">
                <a:solidFill>
                  <a:schemeClr val="tx1"/>
                </a:solidFill>
                <a:latin typeface="微软雅黑" panose="020B0503020204020204" pitchFamily="34" charset="-122"/>
                <a:ea typeface="微软雅黑" panose="020B0503020204020204" pitchFamily="34" charset="-122"/>
              </a:rPr>
              <a:t>D.</a:t>
            </a:r>
            <a:r>
              <a:rPr lang="zh-CN" altLang="en-US" sz="1600" dirty="0">
                <a:solidFill>
                  <a:schemeClr val="tx1"/>
                </a:solidFill>
                <a:latin typeface="微软雅黑" panose="020B0503020204020204" pitchFamily="34" charset="-122"/>
                <a:ea typeface="微软雅黑" panose="020B0503020204020204" pitchFamily="34" charset="-122"/>
              </a:rPr>
              <a:t>利润计划轮盘</a:t>
            </a:r>
          </a:p>
          <a:p>
            <a:pPr>
              <a:lnSpc>
                <a:spcPct val="170000"/>
              </a:lnSpc>
            </a:pPr>
            <a:r>
              <a:rPr lang="en-US" altLang="zh-CN" sz="1600" dirty="0">
                <a:solidFill>
                  <a:schemeClr val="tx1"/>
                </a:solidFill>
                <a:latin typeface="微软雅黑" panose="020B0503020204020204" pitchFamily="34" charset="-122"/>
                <a:ea typeface="微软雅黑" panose="020B0503020204020204" pitchFamily="34" charset="-122"/>
              </a:rPr>
              <a:t>E.</a:t>
            </a:r>
            <a:r>
              <a:rPr lang="zh-CN" altLang="en-US" sz="1600" dirty="0">
                <a:solidFill>
                  <a:schemeClr val="tx1"/>
                </a:solidFill>
                <a:latin typeface="微软雅黑" panose="020B0503020204020204" pitchFamily="34" charset="-122"/>
                <a:ea typeface="微软雅黑" panose="020B0503020204020204" pitchFamily="34" charset="-122"/>
              </a:rPr>
              <a:t>平衡计分卡</a:t>
            </a:r>
          </a:p>
          <a:p>
            <a:pPr>
              <a:lnSpc>
                <a:spcPct val="170000"/>
              </a:lnSpc>
            </a:pPr>
            <a:r>
              <a:rPr lang="zh-CN" altLang="en-US" sz="1600" dirty="0">
                <a:solidFill>
                  <a:schemeClr val="tx1"/>
                </a:solidFill>
                <a:latin typeface="微软雅黑" panose="020B0503020204020204" pitchFamily="34" charset="-122"/>
                <a:ea typeface="微软雅黑" panose="020B0503020204020204" pitchFamily="34" charset="-122"/>
              </a:rPr>
              <a:t>参考答案：</a:t>
            </a:r>
            <a:r>
              <a:rPr lang="en-US" altLang="zh-CN" sz="1600" dirty="0">
                <a:solidFill>
                  <a:schemeClr val="tx1"/>
                </a:solidFill>
                <a:latin typeface="微软雅黑" panose="020B0503020204020204" pitchFamily="34" charset="-122"/>
                <a:ea typeface="微软雅黑" panose="020B0503020204020204" pitchFamily="34" charset="-122"/>
              </a:rPr>
              <a:t>ADE</a:t>
            </a:r>
          </a:p>
        </p:txBody>
      </p:sp>
    </p:spTree>
    <p:extLst>
      <p:ext uri="{BB962C8B-B14F-4D97-AF65-F5344CB8AC3E}">
        <p14:creationId xmlns:p14="http://schemas.microsoft.com/office/powerpoint/2010/main" val="379932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nSpc>
                <a:spcPct val="150000"/>
              </a:lnSpc>
            </a:pPr>
            <a:br>
              <a:rPr lang="en-US" altLang="zh-CN" b="1" dirty="0">
                <a:solidFill>
                  <a:schemeClr val="tx1"/>
                </a:solidFill>
                <a:latin typeface="微软雅黑" panose="020B0503020204020204" pitchFamily="34" charset="-122"/>
                <a:ea typeface="微软雅黑" panose="020B0503020204020204" pitchFamily="34" charset="-122"/>
              </a:rPr>
            </a:br>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6" name="内容占位符 5">
            <a:extLst>
              <a:ext uri="{FF2B5EF4-FFF2-40B4-BE49-F238E27FC236}">
                <a16:creationId xmlns:a16="http://schemas.microsoft.com/office/drawing/2014/main" id="{78254C16-5A2E-4670-AA64-B2DD27AA763F}"/>
              </a:ext>
            </a:extLst>
          </p:cNvPr>
          <p:cNvSpPr>
            <a:spLocks noGrp="1"/>
          </p:cNvSpPr>
          <p:nvPr>
            <p:ph idx="1"/>
          </p:nvPr>
        </p:nvSpPr>
        <p:spPr>
          <a:xfrm>
            <a:off x="425325" y="627534"/>
            <a:ext cx="8229600" cy="3816424"/>
          </a:xfrm>
        </p:spPr>
        <p:txBody>
          <a:bodyPr>
            <a:normAutofit fontScale="25000" lnSpcReduction="20000"/>
          </a:bodyPr>
          <a:lstStyle/>
          <a:p>
            <a:pPr algn="ctr">
              <a:lnSpc>
                <a:spcPct val="170000"/>
              </a:lnSpc>
            </a:pPr>
            <a:r>
              <a:rPr lang="zh-CN" altLang="en-US" sz="8000" dirty="0">
                <a:solidFill>
                  <a:schemeClr val="tx1"/>
                </a:solidFill>
                <a:latin typeface="微软雅黑" panose="020B0503020204020204" pitchFamily="34" charset="-122"/>
                <a:ea typeface="微软雅黑" panose="020B0503020204020204" pitchFamily="34" charset="-122"/>
              </a:rPr>
              <a:t>第二节 企业战略分析</a:t>
            </a:r>
            <a:endParaRPr lang="en-US" altLang="zh-CN" sz="80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6200" dirty="0">
                <a:solidFill>
                  <a:schemeClr val="tx1"/>
                </a:solidFill>
                <a:latin typeface="微软雅黑" panose="020B0503020204020204" pitchFamily="34" charset="-122"/>
                <a:ea typeface="微软雅黑" panose="020B0503020204020204" pitchFamily="34" charset="-122"/>
              </a:rPr>
              <a:t>一、企业外部环境分析</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br>
              <a:rPr lang="zh-CN" altLang="en-US" sz="3200" dirty="0">
                <a:solidFill>
                  <a:schemeClr val="tx1"/>
                </a:solidFill>
                <a:latin typeface="微软雅黑" panose="020B0503020204020204" pitchFamily="34" charset="-122"/>
                <a:ea typeface="微软雅黑" panose="020B0503020204020204" pitchFamily="34" charset="-122"/>
              </a:rPr>
            </a:br>
            <a:r>
              <a:rPr lang="en-US" altLang="zh-CN" sz="6200" dirty="0">
                <a:solidFill>
                  <a:schemeClr val="tx1"/>
                </a:solidFill>
                <a:latin typeface="微软雅黑" panose="020B0503020204020204" pitchFamily="34" charset="-122"/>
                <a:ea typeface="微软雅黑" panose="020B0503020204020204" pitchFamily="34" charset="-122"/>
              </a:rPr>
              <a:t>(</a:t>
            </a:r>
            <a:r>
              <a:rPr lang="zh-CN" altLang="en-US" sz="6200" dirty="0">
                <a:solidFill>
                  <a:schemeClr val="tx1"/>
                </a:solidFill>
                <a:latin typeface="微软雅黑" panose="020B0503020204020204" pitchFamily="34" charset="-122"/>
                <a:ea typeface="微软雅黑" panose="020B0503020204020204" pitchFamily="34" charset="-122"/>
              </a:rPr>
              <a:t>一</a:t>
            </a:r>
            <a:r>
              <a:rPr lang="en-US" altLang="zh-CN" sz="6200" dirty="0">
                <a:solidFill>
                  <a:schemeClr val="tx1"/>
                </a:solidFill>
                <a:latin typeface="微软雅黑" panose="020B0503020204020204" pitchFamily="34" charset="-122"/>
                <a:ea typeface="微软雅黑" panose="020B0503020204020204" pitchFamily="34" charset="-122"/>
              </a:rPr>
              <a:t>)</a:t>
            </a:r>
            <a:r>
              <a:rPr lang="zh-CN" altLang="en-US" sz="6200" dirty="0">
                <a:solidFill>
                  <a:schemeClr val="tx1"/>
                </a:solidFill>
                <a:latin typeface="微软雅黑" panose="020B0503020204020204" pitchFamily="34" charset="-122"/>
                <a:ea typeface="微软雅黑" panose="020B0503020204020204" pitchFamily="34" charset="-122"/>
              </a:rPr>
              <a:t>宏观环境（一般环境）分析：</a:t>
            </a:r>
            <a:r>
              <a:rPr lang="en-US" altLang="zh-CN" sz="6200" dirty="0">
                <a:solidFill>
                  <a:srgbClr val="FF0000"/>
                </a:solidFill>
                <a:latin typeface="微软雅黑" panose="020B0503020204020204" pitchFamily="34" charset="-122"/>
                <a:ea typeface="微软雅黑" panose="020B0503020204020204" pitchFamily="34" charset="-122"/>
              </a:rPr>
              <a:t>PESTEL</a:t>
            </a:r>
            <a:r>
              <a:rPr lang="zh-CN" altLang="en-US" sz="6200" dirty="0">
                <a:solidFill>
                  <a:srgbClr val="FF0000"/>
                </a:solidFill>
                <a:latin typeface="微软雅黑" panose="020B0503020204020204" pitchFamily="34" charset="-122"/>
                <a:ea typeface="微软雅黑" panose="020B0503020204020204" pitchFamily="34" charset="-122"/>
              </a:rPr>
              <a:t>分析法</a:t>
            </a:r>
            <a:endParaRPr lang="en-US" altLang="zh-CN" sz="62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sz="6200" dirty="0">
                <a:solidFill>
                  <a:schemeClr val="tx1"/>
                </a:solidFill>
                <a:latin typeface="微软雅黑" panose="020B0503020204020204" pitchFamily="34" charset="-122"/>
                <a:ea typeface="微软雅黑" panose="020B0503020204020204" pitchFamily="34" charset="-122"/>
              </a:rPr>
              <a:t>1</a:t>
            </a:r>
            <a:r>
              <a:rPr lang="zh-CN" altLang="en-US" sz="6200" dirty="0">
                <a:solidFill>
                  <a:schemeClr val="tx1"/>
                </a:solidFill>
                <a:latin typeface="微软雅黑" panose="020B0503020204020204" pitchFamily="34" charset="-122"/>
                <a:ea typeface="微软雅黑" panose="020B0503020204020204" pitchFamily="34" charset="-122"/>
              </a:rPr>
              <a:t>、政治环境</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6200" dirty="0">
                <a:solidFill>
                  <a:schemeClr val="tx1"/>
                </a:solidFill>
                <a:latin typeface="微软雅黑" panose="020B0503020204020204" pitchFamily="34" charset="-122"/>
                <a:ea typeface="微软雅黑" panose="020B0503020204020204" pitchFamily="34" charset="-122"/>
              </a:rPr>
              <a:t>2</a:t>
            </a:r>
            <a:r>
              <a:rPr lang="zh-CN" altLang="en-US" sz="6200" dirty="0">
                <a:solidFill>
                  <a:schemeClr val="tx1"/>
                </a:solidFill>
                <a:latin typeface="微软雅黑" panose="020B0503020204020204" pitchFamily="34" charset="-122"/>
                <a:ea typeface="微软雅黑" panose="020B0503020204020204" pitchFamily="34" charset="-122"/>
              </a:rPr>
              <a:t>、社会环境</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6200" dirty="0">
                <a:solidFill>
                  <a:schemeClr val="tx1"/>
                </a:solidFill>
                <a:latin typeface="微软雅黑" panose="020B0503020204020204" pitchFamily="34" charset="-122"/>
                <a:ea typeface="微软雅黑" panose="020B0503020204020204" pitchFamily="34" charset="-122"/>
              </a:rPr>
              <a:t>3</a:t>
            </a:r>
            <a:r>
              <a:rPr lang="zh-CN" altLang="en-US" sz="6200" dirty="0">
                <a:solidFill>
                  <a:schemeClr val="tx1"/>
                </a:solidFill>
                <a:latin typeface="微软雅黑" panose="020B0503020204020204" pitchFamily="34" charset="-122"/>
                <a:ea typeface="微软雅黑" panose="020B0503020204020204" pitchFamily="34" charset="-122"/>
              </a:rPr>
              <a:t>、经济环境</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6200" dirty="0">
                <a:solidFill>
                  <a:schemeClr val="tx1"/>
                </a:solidFill>
                <a:latin typeface="微软雅黑" panose="020B0503020204020204" pitchFamily="34" charset="-122"/>
                <a:ea typeface="微软雅黑" panose="020B0503020204020204" pitchFamily="34" charset="-122"/>
              </a:rPr>
              <a:t>4</a:t>
            </a:r>
            <a:r>
              <a:rPr lang="zh-CN" altLang="en-US" sz="6200" dirty="0">
                <a:solidFill>
                  <a:schemeClr val="tx1"/>
                </a:solidFill>
                <a:latin typeface="微软雅黑" panose="020B0503020204020204" pitchFamily="34" charset="-122"/>
                <a:ea typeface="微软雅黑" panose="020B0503020204020204" pitchFamily="34" charset="-122"/>
              </a:rPr>
              <a:t>、科技环境</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6200" dirty="0">
                <a:solidFill>
                  <a:schemeClr val="tx1"/>
                </a:solidFill>
                <a:latin typeface="微软雅黑" panose="020B0503020204020204" pitchFamily="34" charset="-122"/>
                <a:ea typeface="微软雅黑" panose="020B0503020204020204" pitchFamily="34" charset="-122"/>
              </a:rPr>
              <a:t>5</a:t>
            </a:r>
            <a:r>
              <a:rPr lang="zh-CN" altLang="en-US" sz="6200" dirty="0">
                <a:solidFill>
                  <a:schemeClr val="tx1"/>
                </a:solidFill>
                <a:latin typeface="微软雅黑" panose="020B0503020204020204" pitchFamily="34" charset="-122"/>
                <a:ea typeface="微软雅黑" panose="020B0503020204020204" pitchFamily="34" charset="-122"/>
              </a:rPr>
              <a:t>、生态环境</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6200" dirty="0">
                <a:solidFill>
                  <a:schemeClr val="tx1"/>
                </a:solidFill>
                <a:latin typeface="微软雅黑" panose="020B0503020204020204" pitchFamily="34" charset="-122"/>
                <a:ea typeface="微软雅黑" panose="020B0503020204020204" pitchFamily="34" charset="-122"/>
              </a:rPr>
              <a:t>6</a:t>
            </a:r>
            <a:r>
              <a:rPr lang="zh-CN" altLang="en-US" sz="6200" dirty="0">
                <a:solidFill>
                  <a:schemeClr val="tx1"/>
                </a:solidFill>
                <a:latin typeface="微软雅黑" panose="020B0503020204020204" pitchFamily="34" charset="-122"/>
                <a:ea typeface="微软雅黑" panose="020B0503020204020204" pitchFamily="34" charset="-122"/>
              </a:rPr>
              <a:t>、法律环境</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3200"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E6DC57A6-6902-4C9F-82F0-9D16F6248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5003" y="1923678"/>
            <a:ext cx="2979653" cy="2767236"/>
          </a:xfrm>
          <a:prstGeom prst="rect">
            <a:avLst/>
          </a:prstGeom>
        </p:spPr>
      </p:pic>
    </p:spTree>
    <p:extLst>
      <p:ext uri="{BB962C8B-B14F-4D97-AF65-F5344CB8AC3E}">
        <p14:creationId xmlns:p14="http://schemas.microsoft.com/office/powerpoint/2010/main" val="410856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42106" y="356348"/>
            <a:ext cx="6196588" cy="779707"/>
          </a:xfrm>
        </p:spPr>
        <p:txBody>
          <a:bodyPr>
            <a:normAutofit fontScale="90000"/>
          </a:bodyPr>
          <a:lstStyle/>
          <a:p>
            <a:r>
              <a:rPr lang="zh-CN" altLang="en-US" sz="3000" b="1" dirty="0">
                <a:solidFill>
                  <a:schemeClr val="tx1"/>
                </a:solidFill>
                <a:latin typeface="微软雅黑" panose="020B0503020204020204" pitchFamily="34" charset="-122"/>
                <a:ea typeface="微软雅黑" panose="020B0503020204020204" pitchFamily="34" charset="-122"/>
              </a:rPr>
              <a:t>全书内容</a:t>
            </a:r>
            <a:br>
              <a:rPr lang="zh-CN" altLang="en-US" dirty="0"/>
            </a:br>
            <a:endParaRPr lang="zh-CN" altLang="en-US" b="1" dirty="0">
              <a:solidFill>
                <a:srgbClr val="0070C0"/>
              </a:solidFill>
            </a:endParaRPr>
          </a:p>
        </p:txBody>
      </p:sp>
      <p:pic>
        <p:nvPicPr>
          <p:cNvPr id="4" name="图片 3"/>
          <p:cNvPicPr>
            <a:picLocks noChangeAspect="1"/>
          </p:cNvPicPr>
          <p:nvPr/>
        </p:nvPicPr>
        <p:blipFill>
          <a:blip r:embed="rId3"/>
          <a:stretch>
            <a:fillRect/>
          </a:stretch>
        </p:blipFill>
        <p:spPr>
          <a:xfrm>
            <a:off x="97155" y="1014730"/>
            <a:ext cx="8949055" cy="31134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nSpc>
                <a:spcPct val="150000"/>
              </a:lnSpc>
            </a:pPr>
            <a:br>
              <a:rPr lang="en-US" altLang="zh-CN" b="1" dirty="0">
                <a:solidFill>
                  <a:schemeClr val="tx1"/>
                </a:solidFill>
                <a:latin typeface="微软雅黑" panose="020B0503020204020204" pitchFamily="34" charset="-122"/>
                <a:ea typeface="微软雅黑" panose="020B0503020204020204" pitchFamily="34" charset="-122"/>
              </a:rPr>
            </a:br>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6" name="内容占位符 5">
            <a:extLst>
              <a:ext uri="{FF2B5EF4-FFF2-40B4-BE49-F238E27FC236}">
                <a16:creationId xmlns:a16="http://schemas.microsoft.com/office/drawing/2014/main" id="{78254C16-5A2E-4670-AA64-B2DD27AA763F}"/>
              </a:ext>
            </a:extLst>
          </p:cNvPr>
          <p:cNvSpPr>
            <a:spLocks noGrp="1"/>
          </p:cNvSpPr>
          <p:nvPr>
            <p:ph idx="1"/>
          </p:nvPr>
        </p:nvSpPr>
        <p:spPr>
          <a:xfrm>
            <a:off x="425325" y="627534"/>
            <a:ext cx="8229600" cy="3816424"/>
          </a:xfrm>
        </p:spPr>
        <p:txBody>
          <a:bodyPr>
            <a:normAutofit fontScale="25000" lnSpcReduction="20000"/>
          </a:bodyPr>
          <a:lstStyle/>
          <a:p>
            <a:pPr>
              <a:lnSpc>
                <a:spcPct val="170000"/>
              </a:lnSpc>
            </a:pPr>
            <a:r>
              <a:rPr lang="en-US" altLang="zh-CN" sz="6200" dirty="0">
                <a:solidFill>
                  <a:schemeClr val="tx1"/>
                </a:solidFill>
                <a:latin typeface="微软雅黑" panose="020B0503020204020204" pitchFamily="34" charset="-122"/>
                <a:ea typeface="微软雅黑" panose="020B0503020204020204" pitchFamily="34" charset="-122"/>
              </a:rPr>
              <a:t>(</a:t>
            </a:r>
            <a:r>
              <a:rPr lang="zh-CN" altLang="en-US" sz="6200" dirty="0">
                <a:solidFill>
                  <a:schemeClr val="tx1"/>
                </a:solidFill>
                <a:latin typeface="微软雅黑" panose="020B0503020204020204" pitchFamily="34" charset="-122"/>
                <a:ea typeface="微软雅黑" panose="020B0503020204020204" pitchFamily="34" charset="-122"/>
              </a:rPr>
              <a:t>二</a:t>
            </a:r>
            <a:r>
              <a:rPr lang="en-US" altLang="zh-CN" sz="6200" dirty="0">
                <a:solidFill>
                  <a:schemeClr val="tx1"/>
                </a:solidFill>
                <a:latin typeface="微软雅黑" panose="020B0503020204020204" pitchFamily="34" charset="-122"/>
                <a:ea typeface="微软雅黑" panose="020B0503020204020204" pitchFamily="34" charset="-122"/>
              </a:rPr>
              <a:t>)</a:t>
            </a:r>
            <a:r>
              <a:rPr lang="zh-CN" altLang="en-US" sz="6200" dirty="0">
                <a:solidFill>
                  <a:schemeClr val="tx1"/>
                </a:solidFill>
                <a:latin typeface="微软雅黑" panose="020B0503020204020204" pitchFamily="34" charset="-122"/>
                <a:ea typeface="微软雅黑" panose="020B0503020204020204" pitchFamily="34" charset="-122"/>
              </a:rPr>
              <a:t>行业环境分析方法</a:t>
            </a:r>
          </a:p>
          <a:p>
            <a:pPr>
              <a:lnSpc>
                <a:spcPct val="170000"/>
              </a:lnSpc>
            </a:pPr>
            <a:r>
              <a:rPr lang="en-US" altLang="zh-CN" sz="6200" dirty="0">
                <a:solidFill>
                  <a:schemeClr val="tx1"/>
                </a:solidFill>
                <a:latin typeface="微软雅黑" panose="020B0503020204020204" pitchFamily="34" charset="-122"/>
                <a:ea typeface="微软雅黑" panose="020B0503020204020204" pitchFamily="34" charset="-122"/>
              </a:rPr>
              <a:t>1</a:t>
            </a:r>
            <a:r>
              <a:rPr lang="zh-CN" altLang="en-US" sz="6200" dirty="0">
                <a:solidFill>
                  <a:schemeClr val="tx1"/>
                </a:solidFill>
                <a:latin typeface="微软雅黑" panose="020B0503020204020204" pitchFamily="34" charset="-122"/>
                <a:ea typeface="微软雅黑" panose="020B0503020204020204" pitchFamily="34" charset="-122"/>
              </a:rPr>
              <a:t>、行业生命周期分析</a:t>
            </a:r>
          </a:p>
          <a:p>
            <a:pPr>
              <a:lnSpc>
                <a:spcPct val="170000"/>
              </a:lnSpc>
            </a:pPr>
            <a:r>
              <a:rPr lang="zh-CN" altLang="en-US" sz="6200" dirty="0">
                <a:solidFill>
                  <a:schemeClr val="tx1"/>
                </a:solidFill>
                <a:latin typeface="微软雅黑" panose="020B0503020204020204" pitchFamily="34" charset="-122"/>
                <a:ea typeface="微软雅黑" panose="020B0503020204020204" pitchFamily="34" charset="-122"/>
              </a:rPr>
              <a:t>行业生命周期是行业演进的动态过程，同任何事物一样，每一行业都有自己产生和衰退的过程。</a:t>
            </a:r>
            <a:r>
              <a:rPr lang="zh-CN" altLang="en-US" sz="6200" dirty="0">
                <a:solidFill>
                  <a:srgbClr val="FF0000"/>
                </a:solidFill>
                <a:latin typeface="微软雅黑" panose="020B0503020204020204" pitchFamily="34" charset="-122"/>
                <a:ea typeface="微软雅黑" panose="020B0503020204020204" pitchFamily="34" charset="-122"/>
              </a:rPr>
              <a:t>行业生命周期分为四个阶段</a:t>
            </a:r>
            <a:endParaRPr lang="en-US" altLang="zh-CN" sz="62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zh-CN" altLang="en-US" sz="6200" dirty="0">
                <a:solidFill>
                  <a:srgbClr val="FF0000"/>
                </a:solidFill>
                <a:latin typeface="微软雅黑" panose="020B0503020204020204" pitchFamily="34" charset="-122"/>
                <a:ea typeface="微软雅黑" panose="020B0503020204020204" pitchFamily="34" charset="-122"/>
              </a:rPr>
              <a:t>（</a:t>
            </a:r>
            <a:r>
              <a:rPr lang="en-US" altLang="zh-CN" sz="6200" dirty="0">
                <a:solidFill>
                  <a:srgbClr val="FF0000"/>
                </a:solidFill>
                <a:latin typeface="微软雅黑" panose="020B0503020204020204" pitchFamily="34" charset="-122"/>
                <a:ea typeface="微软雅黑" panose="020B0503020204020204" pitchFamily="34" charset="-122"/>
              </a:rPr>
              <a:t>1</a:t>
            </a:r>
            <a:r>
              <a:rPr lang="zh-CN" altLang="en-US" sz="6200" dirty="0">
                <a:solidFill>
                  <a:srgbClr val="FF0000"/>
                </a:solidFill>
                <a:latin typeface="微软雅黑" panose="020B0503020204020204" pitchFamily="34" charset="-122"/>
                <a:ea typeface="微软雅黑" panose="020B0503020204020204" pitchFamily="34" charset="-122"/>
              </a:rPr>
              <a:t>）形成期</a:t>
            </a:r>
            <a:r>
              <a:rPr lang="en-US" altLang="zh-CN" sz="6200" dirty="0">
                <a:solidFill>
                  <a:srgbClr val="FF0000"/>
                </a:solidFill>
                <a:latin typeface="微软雅黑" panose="020B0503020204020204" pitchFamily="34" charset="-122"/>
                <a:ea typeface="微软雅黑" panose="020B0503020204020204" pitchFamily="34" charset="-122"/>
              </a:rPr>
              <a:t>    </a:t>
            </a:r>
            <a:r>
              <a:rPr lang="zh-CN" altLang="en-US" sz="6200" dirty="0">
                <a:solidFill>
                  <a:srgbClr val="FF0000"/>
                </a:solidFill>
                <a:latin typeface="微软雅黑" panose="020B0503020204020204" pitchFamily="34" charset="-122"/>
                <a:ea typeface="微软雅黑" panose="020B0503020204020204" pitchFamily="34" charset="-122"/>
              </a:rPr>
              <a:t>（</a:t>
            </a:r>
            <a:r>
              <a:rPr lang="en-US" altLang="zh-CN" sz="6200" dirty="0">
                <a:solidFill>
                  <a:srgbClr val="FF0000"/>
                </a:solidFill>
                <a:latin typeface="微软雅黑" panose="020B0503020204020204" pitchFamily="34" charset="-122"/>
                <a:ea typeface="微软雅黑" panose="020B0503020204020204" pitchFamily="34" charset="-122"/>
              </a:rPr>
              <a:t>2</a:t>
            </a:r>
            <a:r>
              <a:rPr lang="zh-CN" altLang="en-US" sz="6200" dirty="0">
                <a:solidFill>
                  <a:srgbClr val="FF0000"/>
                </a:solidFill>
                <a:latin typeface="微软雅黑" panose="020B0503020204020204" pitchFamily="34" charset="-122"/>
                <a:ea typeface="微软雅黑" panose="020B0503020204020204" pitchFamily="34" charset="-122"/>
              </a:rPr>
              <a:t>）成长期</a:t>
            </a:r>
            <a:r>
              <a:rPr lang="en-US" altLang="zh-CN" sz="6200" dirty="0">
                <a:solidFill>
                  <a:srgbClr val="FF0000"/>
                </a:solidFill>
                <a:latin typeface="微软雅黑" panose="020B0503020204020204" pitchFamily="34" charset="-122"/>
                <a:ea typeface="微软雅黑" panose="020B0503020204020204" pitchFamily="34" charset="-122"/>
              </a:rPr>
              <a:t>   </a:t>
            </a:r>
            <a:r>
              <a:rPr lang="zh-CN" altLang="en-US" sz="6200" dirty="0">
                <a:solidFill>
                  <a:srgbClr val="FF0000"/>
                </a:solidFill>
                <a:latin typeface="微软雅黑" panose="020B0503020204020204" pitchFamily="34" charset="-122"/>
                <a:ea typeface="微软雅黑" panose="020B0503020204020204" pitchFamily="34" charset="-122"/>
              </a:rPr>
              <a:t>（</a:t>
            </a:r>
            <a:r>
              <a:rPr lang="en-US" altLang="zh-CN" sz="6200" dirty="0">
                <a:solidFill>
                  <a:srgbClr val="FF0000"/>
                </a:solidFill>
                <a:latin typeface="微软雅黑" panose="020B0503020204020204" pitchFamily="34" charset="-122"/>
                <a:ea typeface="微软雅黑" panose="020B0503020204020204" pitchFamily="34" charset="-122"/>
              </a:rPr>
              <a:t>3</a:t>
            </a:r>
            <a:r>
              <a:rPr lang="zh-CN" altLang="en-US" sz="6200" dirty="0">
                <a:solidFill>
                  <a:srgbClr val="FF0000"/>
                </a:solidFill>
                <a:latin typeface="微软雅黑" panose="020B0503020204020204" pitchFamily="34" charset="-122"/>
                <a:ea typeface="微软雅黑" panose="020B0503020204020204" pitchFamily="34" charset="-122"/>
              </a:rPr>
              <a:t>）成熟期</a:t>
            </a:r>
            <a:r>
              <a:rPr lang="en-US" altLang="zh-CN" sz="6200" dirty="0">
                <a:solidFill>
                  <a:srgbClr val="FF0000"/>
                </a:solidFill>
                <a:latin typeface="微软雅黑" panose="020B0503020204020204" pitchFamily="34" charset="-122"/>
                <a:ea typeface="微软雅黑" panose="020B0503020204020204" pitchFamily="34" charset="-122"/>
              </a:rPr>
              <a:t>   </a:t>
            </a:r>
            <a:r>
              <a:rPr lang="zh-CN" altLang="en-US" sz="6200" dirty="0">
                <a:solidFill>
                  <a:srgbClr val="FF0000"/>
                </a:solidFill>
                <a:latin typeface="微软雅黑" panose="020B0503020204020204" pitchFamily="34" charset="-122"/>
                <a:ea typeface="微软雅黑" panose="020B0503020204020204" pitchFamily="34" charset="-122"/>
              </a:rPr>
              <a:t>（</a:t>
            </a:r>
            <a:r>
              <a:rPr lang="en-US" altLang="zh-CN" sz="6200" dirty="0">
                <a:solidFill>
                  <a:srgbClr val="FF0000"/>
                </a:solidFill>
                <a:latin typeface="微软雅黑" panose="020B0503020204020204" pitchFamily="34" charset="-122"/>
                <a:ea typeface="微软雅黑" panose="020B0503020204020204" pitchFamily="34" charset="-122"/>
              </a:rPr>
              <a:t>4</a:t>
            </a:r>
            <a:r>
              <a:rPr lang="zh-CN" altLang="en-US" sz="6200" dirty="0">
                <a:solidFill>
                  <a:srgbClr val="FF0000"/>
                </a:solidFill>
                <a:latin typeface="微软雅黑" panose="020B0503020204020204" pitchFamily="34" charset="-122"/>
                <a:ea typeface="微软雅黑" panose="020B0503020204020204" pitchFamily="34" charset="-122"/>
              </a:rPr>
              <a:t>）衰退期</a:t>
            </a:r>
            <a:endParaRPr lang="en-US" altLang="zh-CN" sz="62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sz="6200" dirty="0">
                <a:solidFill>
                  <a:schemeClr val="tx1"/>
                </a:solidFill>
                <a:latin typeface="微软雅黑" panose="020B0503020204020204" pitchFamily="34" charset="-122"/>
                <a:ea typeface="微软雅黑" panose="020B0503020204020204" pitchFamily="34" charset="-122"/>
              </a:rPr>
              <a:t>【</a:t>
            </a:r>
            <a:r>
              <a:rPr lang="zh-CN" altLang="en-US" sz="6200" dirty="0">
                <a:solidFill>
                  <a:schemeClr val="tx1"/>
                </a:solidFill>
                <a:latin typeface="微软雅黑" panose="020B0503020204020204" pitchFamily="34" charset="-122"/>
                <a:ea typeface="微软雅黑" panose="020B0503020204020204" pitchFamily="34" charset="-122"/>
              </a:rPr>
              <a:t>例题</a:t>
            </a:r>
            <a:r>
              <a:rPr lang="zh-CN" altLang="zh-CN" sz="6200" dirty="0">
                <a:solidFill>
                  <a:schemeClr val="tx1"/>
                </a:solidFill>
                <a:latin typeface="微软雅黑" panose="020B0503020204020204" pitchFamily="34" charset="-122"/>
                <a:ea typeface="微软雅黑" panose="020B0503020204020204" pitchFamily="34" charset="-122"/>
              </a:rPr>
              <a:t>7</a:t>
            </a:r>
            <a:r>
              <a:rPr lang="zh-CN" altLang="en-US" sz="6200" dirty="0">
                <a:solidFill>
                  <a:schemeClr val="tx1"/>
                </a:solidFill>
                <a:latin typeface="微软雅黑" panose="020B0503020204020204" pitchFamily="34" charset="-122"/>
                <a:ea typeface="微软雅黑" panose="020B0503020204020204" pitchFamily="34" charset="-122"/>
              </a:rPr>
              <a:t>单选题</a:t>
            </a:r>
            <a:r>
              <a:rPr lang="en-US" altLang="zh-CN" sz="6200" dirty="0">
                <a:solidFill>
                  <a:schemeClr val="tx1"/>
                </a:solidFill>
                <a:latin typeface="微软雅黑" panose="020B0503020204020204" pitchFamily="34" charset="-122"/>
                <a:ea typeface="微软雅黑" panose="020B0503020204020204" pitchFamily="34" charset="-122"/>
              </a:rPr>
              <a:t>】</a:t>
            </a:r>
            <a:r>
              <a:rPr lang="zh-CN" altLang="en-US" sz="6200" dirty="0">
                <a:solidFill>
                  <a:schemeClr val="tx1"/>
                </a:solidFill>
                <a:latin typeface="微软雅黑" panose="020B0503020204020204" pitchFamily="34" charset="-122"/>
                <a:ea typeface="微软雅黑" panose="020B0503020204020204" pitchFamily="34" charset="-122"/>
              </a:rPr>
              <a:t>：从行业生命周期各阶段的特点来看，行业的产品逐渐完善，规模不断扩大，市场迅速扩张，行业内企业的销售额和利润迅速增长，则该行业处于</a:t>
            </a:r>
            <a:r>
              <a:rPr lang="en-US" altLang="zh-CN" sz="6200" dirty="0">
                <a:solidFill>
                  <a:schemeClr val="tx1"/>
                </a:solidFill>
                <a:latin typeface="微软雅黑" panose="020B0503020204020204" pitchFamily="34" charset="-122"/>
                <a:ea typeface="微软雅黑" panose="020B0503020204020204" pitchFamily="34" charset="-122"/>
              </a:rPr>
              <a:t>(</a:t>
            </a:r>
            <a:r>
              <a:rPr lang="zh-CN" altLang="en-US" sz="6200" dirty="0">
                <a:solidFill>
                  <a:schemeClr val="tx1"/>
                </a:solidFill>
                <a:latin typeface="微软雅黑" panose="020B0503020204020204" pitchFamily="34" charset="-122"/>
                <a:ea typeface="微软雅黑" panose="020B0503020204020204" pitchFamily="34" charset="-122"/>
              </a:rPr>
              <a:t>　</a:t>
            </a:r>
            <a:r>
              <a:rPr lang="en-US" altLang="zh-CN" sz="6200" dirty="0">
                <a:solidFill>
                  <a:schemeClr val="tx1"/>
                </a:solidFill>
                <a:latin typeface="微软雅黑" panose="020B0503020204020204" pitchFamily="34" charset="-122"/>
                <a:ea typeface="微软雅黑" panose="020B0503020204020204" pitchFamily="34" charset="-122"/>
              </a:rPr>
              <a:t>)</a:t>
            </a:r>
            <a:r>
              <a:rPr lang="zh-CN" altLang="en-US" sz="6200" dirty="0">
                <a:solidFill>
                  <a:schemeClr val="tx1"/>
                </a:solidFill>
                <a:latin typeface="微软雅黑" panose="020B0503020204020204" pitchFamily="34" charset="-122"/>
                <a:ea typeface="微软雅黑" panose="020B0503020204020204" pitchFamily="34" charset="-122"/>
              </a:rPr>
              <a:t>。</a:t>
            </a:r>
          </a:p>
          <a:p>
            <a:pPr>
              <a:lnSpc>
                <a:spcPct val="170000"/>
              </a:lnSpc>
            </a:pPr>
            <a:r>
              <a:rPr lang="en-US" altLang="zh-CN" sz="6200" dirty="0">
                <a:solidFill>
                  <a:schemeClr val="tx1"/>
                </a:solidFill>
                <a:latin typeface="微软雅黑" panose="020B0503020204020204" pitchFamily="34" charset="-122"/>
                <a:ea typeface="微软雅黑" panose="020B0503020204020204" pitchFamily="34" charset="-122"/>
              </a:rPr>
              <a:t>A.</a:t>
            </a:r>
            <a:r>
              <a:rPr lang="zh-CN" altLang="en-US" sz="6200" dirty="0">
                <a:solidFill>
                  <a:schemeClr val="tx1"/>
                </a:solidFill>
                <a:latin typeface="微软雅黑" panose="020B0503020204020204" pitchFamily="34" charset="-122"/>
                <a:ea typeface="微软雅黑" panose="020B0503020204020204" pitchFamily="34" charset="-122"/>
              </a:rPr>
              <a:t>形成期</a:t>
            </a:r>
            <a:r>
              <a:rPr lang="en-US" altLang="zh-CN" sz="6200" dirty="0">
                <a:solidFill>
                  <a:schemeClr val="tx1"/>
                </a:solidFill>
                <a:latin typeface="微软雅黑" panose="020B0503020204020204" pitchFamily="34" charset="-122"/>
                <a:ea typeface="微软雅黑" panose="020B0503020204020204" pitchFamily="34" charset="-122"/>
              </a:rPr>
              <a:t>      B.</a:t>
            </a:r>
            <a:r>
              <a:rPr lang="zh-CN" altLang="en-US" sz="6200" dirty="0">
                <a:solidFill>
                  <a:schemeClr val="tx1"/>
                </a:solidFill>
                <a:latin typeface="微软雅黑" panose="020B0503020204020204" pitchFamily="34" charset="-122"/>
                <a:ea typeface="微软雅黑" panose="020B0503020204020204" pitchFamily="34" charset="-122"/>
              </a:rPr>
              <a:t>成长期</a:t>
            </a:r>
          </a:p>
          <a:p>
            <a:pPr>
              <a:lnSpc>
                <a:spcPct val="170000"/>
              </a:lnSpc>
            </a:pPr>
            <a:r>
              <a:rPr lang="en-US" altLang="zh-CN" sz="6200" dirty="0">
                <a:solidFill>
                  <a:schemeClr val="tx1"/>
                </a:solidFill>
                <a:latin typeface="微软雅黑" panose="020B0503020204020204" pitchFamily="34" charset="-122"/>
                <a:ea typeface="微软雅黑" panose="020B0503020204020204" pitchFamily="34" charset="-122"/>
              </a:rPr>
              <a:t>C.</a:t>
            </a:r>
            <a:r>
              <a:rPr lang="zh-CN" altLang="en-US" sz="6200" dirty="0">
                <a:solidFill>
                  <a:schemeClr val="tx1"/>
                </a:solidFill>
                <a:latin typeface="微软雅黑" panose="020B0503020204020204" pitchFamily="34" charset="-122"/>
                <a:ea typeface="微软雅黑" panose="020B0503020204020204" pitchFamily="34" charset="-122"/>
              </a:rPr>
              <a:t>成熟期</a:t>
            </a:r>
            <a:r>
              <a:rPr lang="en-US" altLang="zh-CN" sz="6200" dirty="0">
                <a:solidFill>
                  <a:schemeClr val="tx1"/>
                </a:solidFill>
                <a:latin typeface="微软雅黑" panose="020B0503020204020204" pitchFamily="34" charset="-122"/>
                <a:ea typeface="微软雅黑" panose="020B0503020204020204" pitchFamily="34" charset="-122"/>
              </a:rPr>
              <a:t>      D.</a:t>
            </a:r>
            <a:r>
              <a:rPr lang="zh-CN" altLang="en-US" sz="6200" dirty="0">
                <a:solidFill>
                  <a:schemeClr val="tx1"/>
                </a:solidFill>
                <a:latin typeface="微软雅黑" panose="020B0503020204020204" pitchFamily="34" charset="-122"/>
                <a:ea typeface="微软雅黑" panose="020B0503020204020204" pitchFamily="34" charset="-122"/>
              </a:rPr>
              <a:t>衰退期</a:t>
            </a:r>
          </a:p>
          <a:p>
            <a:pPr>
              <a:lnSpc>
                <a:spcPct val="150000"/>
              </a:lnSpc>
            </a:pP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50000"/>
              </a:lnSpc>
            </a:pPr>
            <a:br>
              <a:rPr lang="zh-CN" altLang="en-US" sz="3200" dirty="0">
                <a:solidFill>
                  <a:schemeClr val="tx1"/>
                </a:solidFill>
                <a:latin typeface="微软雅黑" panose="020B0503020204020204" pitchFamily="34" charset="-122"/>
                <a:ea typeface="微软雅黑" panose="020B0503020204020204" pitchFamily="34" charset="-122"/>
              </a:rPr>
            </a:br>
            <a:endParaRPr lang="zh-CN" altLang="en-US" sz="32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66690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83518"/>
            <a:ext cx="8260672" cy="779707"/>
          </a:xfrm>
        </p:spPr>
        <p:txBody>
          <a:bodyPr>
            <a:normAutofit fontScale="90000"/>
          </a:bodyPr>
          <a:lstStyle/>
          <a:p>
            <a:pPr>
              <a:lnSpc>
                <a:spcPct val="150000"/>
              </a:lnSpc>
            </a:pPr>
            <a:br>
              <a:rPr lang="en-US" altLang="zh-CN"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23528" y="483518"/>
            <a:ext cx="8352928" cy="3528392"/>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参考答案：</a:t>
            </a:r>
            <a:r>
              <a:rPr lang="en-US" altLang="zh-CN" sz="1600" dirty="0">
                <a:solidFill>
                  <a:schemeClr val="tx1"/>
                </a:solidFill>
                <a:latin typeface="微软雅黑" panose="020B0503020204020204" pitchFamily="34" charset="-122"/>
                <a:ea typeface="微软雅黑" panose="020B0503020204020204" pitchFamily="34" charset="-122"/>
              </a:rPr>
              <a:t>B</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、行业竞争结构分析：</a:t>
            </a:r>
            <a:r>
              <a:rPr lang="zh-CN" altLang="en-US" sz="1600" dirty="0">
                <a:solidFill>
                  <a:srgbClr val="FF0000"/>
                </a:solidFill>
                <a:latin typeface="微软雅黑" panose="020B0503020204020204" pitchFamily="34" charset="-122"/>
                <a:ea typeface="微软雅黑" panose="020B0503020204020204" pitchFamily="34" charset="-122"/>
              </a:rPr>
              <a:t>五力模型</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着名战略管理学家迈克尔波特教授提出“五力模型”是分析行业结构的重要工具。在一个行业里，普遍存在着五种基本竞争力量，即</a:t>
            </a:r>
            <a:r>
              <a:rPr lang="zh-CN" altLang="en-US" sz="1600" dirty="0">
                <a:solidFill>
                  <a:srgbClr val="FF0000"/>
                </a:solidFill>
                <a:latin typeface="微软雅黑" panose="020B0503020204020204" pitchFamily="34" charset="-122"/>
                <a:ea typeface="微软雅黑" panose="020B0503020204020204" pitchFamily="34" charset="-122"/>
              </a:rPr>
              <a:t>潜在进入者的威胁、行业中现有企业间的竞争、替代品的威胁、购买者的谈判能力和供应者的谈判能力。</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例题</a:t>
            </a:r>
            <a:r>
              <a:rPr lang="zh-CN" altLang="zh-CN" sz="1600" dirty="0">
                <a:solidFill>
                  <a:schemeClr val="tx1"/>
                </a:solidFill>
                <a:latin typeface="微软雅黑" panose="020B0503020204020204" pitchFamily="34" charset="-122"/>
                <a:ea typeface="微软雅黑" panose="020B0503020204020204" pitchFamily="34" charset="-122"/>
              </a:rPr>
              <a:t>8</a:t>
            </a:r>
            <a:r>
              <a:rPr lang="zh-CN" altLang="en-US" sz="1600" dirty="0">
                <a:solidFill>
                  <a:schemeClr val="tx1"/>
                </a:solidFill>
                <a:latin typeface="微软雅黑" panose="020B0503020204020204" pitchFamily="34" charset="-122"/>
                <a:ea typeface="微软雅黑" panose="020B0503020204020204" pitchFamily="34" charset="-122"/>
              </a:rPr>
              <a:t>单选题</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根据迈克</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波特提出的“五力模型”，在行业中普遍存在五种竞争力量，分别是行业内现有企业间的竞争、新进入者的威胁、替代品的威胁、购买者的谈判能力和</a:t>
            </a: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a:t>
            </a:r>
            <a:r>
              <a:rPr lang="zh-CN" altLang="en-US" sz="1600" dirty="0">
                <a:solidFill>
                  <a:schemeClr val="tx1"/>
                </a:solidFill>
                <a:latin typeface="微软雅黑" panose="020B0503020204020204" pitchFamily="34" charset="-122"/>
                <a:ea typeface="微软雅黑" panose="020B0503020204020204" pitchFamily="34" charset="-122"/>
              </a:rPr>
              <a:t>供应者的谈判能力</a:t>
            </a:r>
            <a:r>
              <a:rPr lang="en-US" altLang="zh-CN" sz="1600" dirty="0">
                <a:solidFill>
                  <a:schemeClr val="tx1"/>
                </a:solidFill>
                <a:latin typeface="微软雅黑" panose="020B0503020204020204" pitchFamily="34" charset="-122"/>
                <a:ea typeface="微软雅黑" panose="020B0503020204020204" pitchFamily="34" charset="-122"/>
              </a:rPr>
              <a:t>       B.</a:t>
            </a:r>
            <a:r>
              <a:rPr lang="zh-CN" altLang="en-US" sz="1600" dirty="0">
                <a:solidFill>
                  <a:schemeClr val="tx1"/>
                </a:solidFill>
                <a:latin typeface="微软雅黑" panose="020B0503020204020204" pitchFamily="34" charset="-122"/>
                <a:ea typeface="微软雅黑" panose="020B0503020204020204" pitchFamily="34" charset="-122"/>
              </a:rPr>
              <a:t>生产者的谈判能力</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C.</a:t>
            </a:r>
            <a:r>
              <a:rPr lang="zh-CN" altLang="en-US" sz="1600" dirty="0">
                <a:solidFill>
                  <a:schemeClr val="tx1"/>
                </a:solidFill>
                <a:latin typeface="微软雅黑" panose="020B0503020204020204" pitchFamily="34" charset="-122"/>
                <a:ea typeface="微软雅黑" panose="020B0503020204020204" pitchFamily="34" charset="-122"/>
              </a:rPr>
              <a:t>销售者的谈判能力</a:t>
            </a:r>
            <a:r>
              <a:rPr lang="en-US" altLang="zh-CN" sz="1600" dirty="0">
                <a:solidFill>
                  <a:schemeClr val="tx1"/>
                </a:solidFill>
                <a:latin typeface="微软雅黑" panose="020B0503020204020204" pitchFamily="34" charset="-122"/>
                <a:ea typeface="微软雅黑" panose="020B0503020204020204" pitchFamily="34" charset="-122"/>
              </a:rPr>
              <a:t>       D.</a:t>
            </a:r>
            <a:r>
              <a:rPr lang="zh-CN" altLang="en-US" sz="1600" dirty="0">
                <a:solidFill>
                  <a:schemeClr val="tx1"/>
                </a:solidFill>
                <a:latin typeface="微软雅黑" panose="020B0503020204020204" pitchFamily="34" charset="-122"/>
                <a:ea typeface="微软雅黑" panose="020B0503020204020204" pitchFamily="34" charset="-122"/>
              </a:rPr>
              <a:t>使用者的谈判能力</a:t>
            </a:r>
            <a:endParaRPr lang="en-US" altLang="zh-CN" sz="1600" dirty="0"/>
          </a:p>
          <a:p>
            <a:pPr marL="85725" indent="0">
              <a:lnSpc>
                <a:spcPct val="150000"/>
              </a:lnSpc>
              <a:buNone/>
            </a:pPr>
            <a:endParaRPr lang="en-US" altLang="zh-CN" sz="2000" dirty="0"/>
          </a:p>
          <a:p>
            <a:pPr marL="85725" indent="0">
              <a:lnSpc>
                <a:spcPct val="150000"/>
              </a:lnSpc>
              <a:buNone/>
            </a:pPr>
            <a:endParaRPr lang="en-US" altLang="zh-CN" sz="2000" dirty="0"/>
          </a:p>
          <a:p>
            <a:pPr marL="85725" indent="0">
              <a:lnSpc>
                <a:spcPct val="150000"/>
              </a:lnSpc>
              <a:buNone/>
            </a:pPr>
            <a:br>
              <a:rPr lang="zh-CN" altLang="en-US" sz="2000" dirty="0"/>
            </a:br>
            <a:endParaRPr lang="zh-CN"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06491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nSpc>
                <a:spcPct val="150000"/>
              </a:lnSpc>
            </a:pPr>
            <a:br>
              <a:rPr lang="en-US" altLang="zh-CN" b="1" dirty="0">
                <a:solidFill>
                  <a:schemeClr val="tx1"/>
                </a:solidFill>
                <a:latin typeface="微软雅黑" panose="020B0503020204020204" pitchFamily="34" charset="-122"/>
                <a:ea typeface="微软雅黑" panose="020B0503020204020204" pitchFamily="34" charset="-122"/>
              </a:rPr>
            </a:br>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6" name="内容占位符 5">
            <a:extLst>
              <a:ext uri="{FF2B5EF4-FFF2-40B4-BE49-F238E27FC236}">
                <a16:creationId xmlns:a16="http://schemas.microsoft.com/office/drawing/2014/main" id="{78254C16-5A2E-4670-AA64-B2DD27AA763F}"/>
              </a:ext>
            </a:extLst>
          </p:cNvPr>
          <p:cNvSpPr>
            <a:spLocks noGrp="1"/>
          </p:cNvSpPr>
          <p:nvPr>
            <p:ph idx="1"/>
          </p:nvPr>
        </p:nvSpPr>
        <p:spPr>
          <a:xfrm>
            <a:off x="425325" y="627534"/>
            <a:ext cx="8229600" cy="3816424"/>
          </a:xfrm>
        </p:spPr>
        <p:txBody>
          <a:bodyPr>
            <a:normAutofit fontScale="25000" lnSpcReduction="20000"/>
          </a:bodyPr>
          <a:lstStyle/>
          <a:p>
            <a:pPr>
              <a:lnSpc>
                <a:spcPct val="170000"/>
              </a:lnSpc>
            </a:pPr>
            <a:r>
              <a:rPr lang="zh-CN" altLang="en-US" sz="6600" dirty="0">
                <a:solidFill>
                  <a:schemeClr val="tx1"/>
                </a:solidFill>
                <a:latin typeface="微软雅黑" panose="020B0503020204020204" pitchFamily="34" charset="-122"/>
                <a:ea typeface="微软雅黑" panose="020B0503020204020204" pitchFamily="34" charset="-122"/>
              </a:rPr>
              <a:t>参考答案：</a:t>
            </a:r>
            <a:r>
              <a:rPr lang="en-US" altLang="zh-CN" sz="6600" dirty="0">
                <a:solidFill>
                  <a:schemeClr val="tx1"/>
                </a:solidFill>
                <a:latin typeface="微软雅黑" panose="020B0503020204020204" pitchFamily="34" charset="-122"/>
                <a:ea typeface="微软雅黑" panose="020B0503020204020204" pitchFamily="34" charset="-122"/>
              </a:rPr>
              <a:t>A</a:t>
            </a:r>
          </a:p>
          <a:p>
            <a:pPr>
              <a:lnSpc>
                <a:spcPct val="170000"/>
              </a:lnSpc>
            </a:pPr>
            <a:r>
              <a:rPr lang="en-US" altLang="zh-CN" sz="6200" dirty="0">
                <a:solidFill>
                  <a:schemeClr val="tx1"/>
                </a:solidFill>
                <a:latin typeface="微软雅黑" panose="020B0503020204020204" pitchFamily="34" charset="-122"/>
                <a:ea typeface="微软雅黑" panose="020B0503020204020204" pitchFamily="34" charset="-122"/>
              </a:rPr>
              <a:t>3</a:t>
            </a:r>
            <a:r>
              <a:rPr lang="zh-CN" altLang="en-US" sz="6200" dirty="0">
                <a:solidFill>
                  <a:schemeClr val="tx1"/>
                </a:solidFill>
                <a:latin typeface="微软雅黑" panose="020B0503020204020204" pitchFamily="34" charset="-122"/>
                <a:ea typeface="微软雅黑" panose="020B0503020204020204" pitchFamily="34" charset="-122"/>
              </a:rPr>
              <a:t>、战略群体分析</a:t>
            </a:r>
          </a:p>
          <a:p>
            <a:pPr>
              <a:lnSpc>
                <a:spcPct val="170000"/>
              </a:lnSpc>
            </a:pPr>
            <a:r>
              <a:rPr lang="zh-CN" altLang="en-US" sz="6200" dirty="0">
                <a:solidFill>
                  <a:schemeClr val="tx1"/>
                </a:solidFill>
                <a:latin typeface="微软雅黑" panose="020B0503020204020204" pitchFamily="34" charset="-122"/>
                <a:ea typeface="微软雅黑" panose="020B0503020204020204" pitchFamily="34" charset="-122"/>
              </a:rPr>
              <a:t>战略</a:t>
            </a:r>
            <a:r>
              <a:rPr lang="zh-CN" altLang="en-US" sz="6300" dirty="0">
                <a:solidFill>
                  <a:schemeClr val="tx1"/>
                </a:solidFill>
                <a:latin typeface="微软雅黑" panose="020B0503020204020204" pitchFamily="34" charset="-122"/>
                <a:ea typeface="微软雅黑" panose="020B0503020204020204" pitchFamily="34" charset="-122"/>
              </a:rPr>
              <a:t>群体分析是指一个行业内执行同样或相似战略并具有类似战略特征或地位的一组企业。</a:t>
            </a:r>
            <a:endParaRPr lang="en-US" altLang="zh-CN" sz="63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6300" dirty="0">
                <a:solidFill>
                  <a:schemeClr val="tx1"/>
                </a:solidFill>
                <a:latin typeface="微软雅黑" panose="020B0503020204020204" pitchFamily="34" charset="-122"/>
                <a:ea typeface="微软雅黑" panose="020B0503020204020204" pitchFamily="34" charset="-122"/>
              </a:rPr>
              <a:t>(1)</a:t>
            </a:r>
            <a:r>
              <a:rPr lang="zh-CN" altLang="en-US" sz="6300" dirty="0">
                <a:solidFill>
                  <a:schemeClr val="tx1"/>
                </a:solidFill>
                <a:latin typeface="微软雅黑" panose="020B0503020204020204" pitchFamily="34" charset="-122"/>
                <a:ea typeface="微软雅黑" panose="020B0503020204020204" pitchFamily="34" charset="-122"/>
              </a:rPr>
              <a:t>战略群体内的竞争。</a:t>
            </a:r>
            <a:endParaRPr lang="en-US" altLang="zh-CN" sz="63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6300" dirty="0">
                <a:solidFill>
                  <a:schemeClr val="tx1"/>
                </a:solidFill>
                <a:latin typeface="微软雅黑" panose="020B0503020204020204" pitchFamily="34" charset="-122"/>
                <a:ea typeface="微软雅黑" panose="020B0503020204020204" pitchFamily="34" charset="-122"/>
              </a:rPr>
              <a:t>例如：在日化行业中，宝洁公司和联合利华公司都是日化企业，宝洁公司的研发能力和销售能力比联合利华公司有竞争优势。</a:t>
            </a:r>
            <a:endParaRPr lang="en-US" altLang="zh-CN" sz="63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6300" dirty="0">
                <a:solidFill>
                  <a:schemeClr val="tx1"/>
                </a:solidFill>
                <a:latin typeface="微软雅黑" panose="020B0503020204020204" pitchFamily="34" charset="-122"/>
                <a:ea typeface="微软雅黑" panose="020B0503020204020204" pitchFamily="34" charset="-122"/>
              </a:rPr>
              <a:t>(2)</a:t>
            </a:r>
            <a:r>
              <a:rPr lang="zh-CN" altLang="en-US" sz="6300" dirty="0">
                <a:solidFill>
                  <a:schemeClr val="tx1"/>
                </a:solidFill>
                <a:latin typeface="微软雅黑" panose="020B0503020204020204" pitchFamily="34" charset="-122"/>
                <a:ea typeface="微软雅黑" panose="020B0503020204020204" pitchFamily="34" charset="-122"/>
              </a:rPr>
              <a:t>战略群体间的竞争。</a:t>
            </a:r>
            <a:endParaRPr lang="en-US" altLang="zh-CN" sz="63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6300" dirty="0">
                <a:solidFill>
                  <a:schemeClr val="tx1"/>
                </a:solidFill>
                <a:latin typeface="微软雅黑" panose="020B0503020204020204" pitchFamily="34" charset="-122"/>
                <a:ea typeface="微软雅黑" panose="020B0503020204020204" pitchFamily="34" charset="-122"/>
              </a:rPr>
              <a:t>例如：宝洁和联合利华属于外资品牌的战略群体，而纳爱斯集团和上海家化集团属于国产品牌的战略群体，但是这两类战略群体间的竞争依然很激烈，因为目标市场都是日化市场。</a:t>
            </a:r>
            <a:endParaRPr lang="en-US" altLang="zh-CN" sz="6300" dirty="0">
              <a:solidFill>
                <a:schemeClr val="tx1"/>
              </a:solidFill>
              <a:latin typeface="微软雅黑" panose="020B0503020204020204" pitchFamily="34" charset="-122"/>
              <a:ea typeface="微软雅黑" panose="020B0503020204020204" pitchFamily="34" charset="-122"/>
            </a:endParaRPr>
          </a:p>
          <a:p>
            <a:endParaRPr lang="en-US" altLang="zh-CN" sz="63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50000"/>
              </a:lnSpc>
            </a:pPr>
            <a:br>
              <a:rPr lang="zh-CN" altLang="en-US" sz="3200" dirty="0">
                <a:solidFill>
                  <a:schemeClr val="tx1"/>
                </a:solidFill>
                <a:latin typeface="微软雅黑" panose="020B0503020204020204" pitchFamily="34" charset="-122"/>
                <a:ea typeface="微软雅黑" panose="020B0503020204020204" pitchFamily="34" charset="-122"/>
              </a:rPr>
            </a:br>
            <a:endParaRPr lang="zh-CN" altLang="en-US" sz="32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76035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nSpc>
                <a:spcPct val="150000"/>
              </a:lnSpc>
            </a:pPr>
            <a:br>
              <a:rPr lang="en-US" altLang="zh-CN" b="1" dirty="0">
                <a:solidFill>
                  <a:schemeClr val="tx1"/>
                </a:solidFill>
                <a:latin typeface="微软雅黑" panose="020B0503020204020204" pitchFamily="34" charset="-122"/>
                <a:ea typeface="微软雅黑" panose="020B0503020204020204" pitchFamily="34" charset="-122"/>
              </a:rPr>
            </a:br>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6" name="内容占位符 5">
            <a:extLst>
              <a:ext uri="{FF2B5EF4-FFF2-40B4-BE49-F238E27FC236}">
                <a16:creationId xmlns:a16="http://schemas.microsoft.com/office/drawing/2014/main" id="{78254C16-5A2E-4670-AA64-B2DD27AA763F}"/>
              </a:ext>
            </a:extLst>
          </p:cNvPr>
          <p:cNvSpPr>
            <a:spLocks noGrp="1"/>
          </p:cNvSpPr>
          <p:nvPr>
            <p:ph idx="1"/>
          </p:nvPr>
        </p:nvSpPr>
        <p:spPr>
          <a:xfrm>
            <a:off x="395536" y="483518"/>
            <a:ext cx="8229600" cy="3816424"/>
          </a:xfrm>
        </p:spPr>
        <p:txBody>
          <a:bodyPr>
            <a:normAutofit fontScale="25000" lnSpcReduction="20000"/>
          </a:bodyPr>
          <a:lstStyle/>
          <a:p>
            <a:pPr>
              <a:lnSpc>
                <a:spcPct val="170000"/>
              </a:lnSpc>
            </a:pPr>
            <a:r>
              <a:rPr lang="en-US" altLang="zh-CN" sz="6500" dirty="0">
                <a:solidFill>
                  <a:schemeClr val="tx1"/>
                </a:solidFill>
                <a:latin typeface="微软雅黑" panose="020B0503020204020204" pitchFamily="34" charset="-122"/>
                <a:ea typeface="微软雅黑" panose="020B0503020204020204" pitchFamily="34" charset="-122"/>
              </a:rPr>
              <a:t>(</a:t>
            </a:r>
            <a:r>
              <a:rPr lang="zh-CN" altLang="en-US" sz="6500" dirty="0">
                <a:solidFill>
                  <a:schemeClr val="tx1"/>
                </a:solidFill>
                <a:latin typeface="微软雅黑" panose="020B0503020204020204" pitchFamily="34" charset="-122"/>
                <a:ea typeface="微软雅黑" panose="020B0503020204020204" pitchFamily="34" charset="-122"/>
              </a:rPr>
              <a:t>三</a:t>
            </a:r>
            <a:r>
              <a:rPr lang="en-US" altLang="zh-CN" sz="6500" dirty="0">
                <a:solidFill>
                  <a:schemeClr val="tx1"/>
                </a:solidFill>
                <a:latin typeface="微软雅黑" panose="020B0503020204020204" pitchFamily="34" charset="-122"/>
                <a:ea typeface="微软雅黑" panose="020B0503020204020204" pitchFamily="34" charset="-122"/>
              </a:rPr>
              <a:t>)</a:t>
            </a:r>
            <a:r>
              <a:rPr lang="zh-CN" altLang="en-US" sz="6500" dirty="0">
                <a:solidFill>
                  <a:schemeClr val="tx1"/>
                </a:solidFill>
                <a:latin typeface="微软雅黑" panose="020B0503020204020204" pitchFamily="34" charset="-122"/>
                <a:ea typeface="微软雅黑" panose="020B0503020204020204" pitchFamily="34" charset="-122"/>
              </a:rPr>
              <a:t>外部因素评价矩阵</a:t>
            </a:r>
            <a:endParaRPr lang="en-US" altLang="zh-CN" sz="65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6500" dirty="0">
                <a:solidFill>
                  <a:schemeClr val="tx1"/>
                </a:solidFill>
                <a:latin typeface="微软雅黑" panose="020B0503020204020204" pitchFamily="34" charset="-122"/>
                <a:ea typeface="微软雅黑" panose="020B0503020204020204" pitchFamily="34" charset="-122"/>
              </a:rPr>
              <a:t>外部因素评价矩阵</a:t>
            </a:r>
            <a:r>
              <a:rPr lang="en-US" altLang="zh-CN" sz="6500" dirty="0">
                <a:solidFill>
                  <a:schemeClr val="tx1"/>
                </a:solidFill>
                <a:latin typeface="微软雅黑" panose="020B0503020204020204" pitchFamily="34" charset="-122"/>
                <a:ea typeface="微软雅黑" panose="020B0503020204020204" pitchFamily="34" charset="-122"/>
              </a:rPr>
              <a:t>(</a:t>
            </a:r>
            <a:r>
              <a:rPr lang="en-US" altLang="zh-CN" sz="6500" dirty="0" err="1">
                <a:solidFill>
                  <a:schemeClr val="tx1"/>
                </a:solidFill>
                <a:latin typeface="微软雅黑" panose="020B0503020204020204" pitchFamily="34" charset="-122"/>
                <a:ea typeface="微软雅黑" panose="020B0503020204020204" pitchFamily="34" charset="-122"/>
              </a:rPr>
              <a:t>ExternalFactorEvaluation，EFE</a:t>
            </a:r>
            <a:r>
              <a:rPr lang="zh-CN" altLang="en-US" sz="6500" dirty="0">
                <a:solidFill>
                  <a:schemeClr val="tx1"/>
                </a:solidFill>
                <a:latin typeface="微软雅黑" panose="020B0503020204020204" pitchFamily="34" charset="-122"/>
                <a:ea typeface="微软雅黑" panose="020B0503020204020204" pitchFamily="34" charset="-122"/>
              </a:rPr>
              <a:t>矩阵</a:t>
            </a:r>
            <a:r>
              <a:rPr lang="en-US" altLang="zh-CN" sz="6500" dirty="0">
                <a:solidFill>
                  <a:schemeClr val="tx1"/>
                </a:solidFill>
                <a:latin typeface="微软雅黑" panose="020B0503020204020204" pitchFamily="34" charset="-122"/>
                <a:ea typeface="微软雅黑" panose="020B0503020204020204" pitchFamily="34" charset="-122"/>
              </a:rPr>
              <a:t>)</a:t>
            </a:r>
            <a:r>
              <a:rPr lang="zh-CN" altLang="en-US" sz="6500" dirty="0">
                <a:solidFill>
                  <a:schemeClr val="tx1"/>
                </a:solidFill>
                <a:latin typeface="微软雅黑" panose="020B0503020204020204" pitchFamily="34" charset="-122"/>
                <a:ea typeface="微软雅黑" panose="020B0503020204020204" pitchFamily="34" charset="-122"/>
              </a:rPr>
              <a:t>是对企业的关键外部因素进行分析和评价的常用方法。</a:t>
            </a:r>
            <a:endParaRPr lang="en-US" altLang="zh-CN" sz="65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6500" dirty="0">
                <a:solidFill>
                  <a:schemeClr val="tx1"/>
                </a:solidFill>
                <a:latin typeface="微软雅黑" panose="020B0503020204020204" pitchFamily="34" charset="-122"/>
                <a:ea typeface="微软雅黑" panose="020B0503020204020204" pitchFamily="34" charset="-122"/>
              </a:rPr>
              <a:t>二、企业内部环境分析</a:t>
            </a:r>
            <a:endParaRPr lang="en-US" altLang="zh-CN" sz="65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6500" dirty="0">
                <a:solidFill>
                  <a:schemeClr val="tx1"/>
                </a:solidFill>
                <a:latin typeface="微软雅黑" panose="020B0503020204020204" pitchFamily="34" charset="-122"/>
                <a:ea typeface="微软雅黑" panose="020B0503020204020204" pitchFamily="34" charset="-122"/>
              </a:rPr>
              <a:t>(</a:t>
            </a:r>
            <a:r>
              <a:rPr lang="zh-CN" altLang="en-US" sz="6500" dirty="0">
                <a:solidFill>
                  <a:schemeClr val="tx1"/>
                </a:solidFill>
                <a:latin typeface="微软雅黑" panose="020B0503020204020204" pitchFamily="34" charset="-122"/>
                <a:ea typeface="微软雅黑" panose="020B0503020204020204" pitchFamily="34" charset="-122"/>
              </a:rPr>
              <a:t>一</a:t>
            </a:r>
            <a:r>
              <a:rPr lang="en-US" altLang="zh-CN" sz="6500" dirty="0">
                <a:solidFill>
                  <a:schemeClr val="tx1"/>
                </a:solidFill>
                <a:latin typeface="微软雅黑" panose="020B0503020204020204" pitchFamily="34" charset="-122"/>
                <a:ea typeface="微软雅黑" panose="020B0503020204020204" pitchFamily="34" charset="-122"/>
              </a:rPr>
              <a:t>)</a:t>
            </a:r>
            <a:r>
              <a:rPr lang="zh-CN" altLang="en-US" sz="6500" dirty="0">
                <a:solidFill>
                  <a:schemeClr val="tx1"/>
                </a:solidFill>
                <a:latin typeface="微软雅黑" panose="020B0503020204020204" pitchFamily="34" charset="-122"/>
                <a:ea typeface="微软雅黑" panose="020B0503020204020204" pitchFamily="34" charset="-122"/>
              </a:rPr>
              <a:t>企业核心竞争力分析</a:t>
            </a:r>
            <a:endParaRPr lang="en-US" altLang="zh-CN" sz="65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6500" dirty="0">
                <a:solidFill>
                  <a:srgbClr val="FF0000"/>
                </a:solidFill>
                <a:latin typeface="微软雅黑" panose="020B0503020204020204" pitchFamily="34" charset="-122"/>
                <a:ea typeface="微软雅黑" panose="020B0503020204020204" pitchFamily="34" charset="-122"/>
              </a:rPr>
              <a:t>核心竞争力</a:t>
            </a:r>
            <a:r>
              <a:rPr lang="zh-CN" altLang="en-US" sz="6500" dirty="0">
                <a:solidFill>
                  <a:schemeClr val="tx1"/>
                </a:solidFill>
                <a:latin typeface="微软雅黑" panose="020B0503020204020204" pitchFamily="34" charset="-122"/>
                <a:ea typeface="微软雅黑" panose="020B0503020204020204" pitchFamily="34" charset="-122"/>
              </a:rPr>
              <a:t>是一个企业能够长期获得竞争优势的能力，是企业所特有的、能够经得起时间考验的、具有延展性的，并且是竞争对手难以模仿的技术和能力。</a:t>
            </a:r>
          </a:p>
          <a:p>
            <a:pPr>
              <a:lnSpc>
                <a:spcPct val="170000"/>
              </a:lnSpc>
            </a:pPr>
            <a:r>
              <a:rPr lang="en-US" altLang="zh-CN" sz="6500" dirty="0">
                <a:solidFill>
                  <a:schemeClr val="tx1"/>
                </a:solidFill>
                <a:latin typeface="微软雅黑" panose="020B0503020204020204" pitchFamily="34" charset="-122"/>
                <a:ea typeface="微软雅黑" panose="020B0503020204020204" pitchFamily="34" charset="-122"/>
              </a:rPr>
              <a:t>1</a:t>
            </a:r>
            <a:r>
              <a:rPr lang="zh-CN" altLang="en-US" sz="6500" dirty="0">
                <a:solidFill>
                  <a:schemeClr val="tx1"/>
                </a:solidFill>
                <a:latin typeface="微软雅黑" panose="020B0503020204020204" pitchFamily="34" charset="-122"/>
                <a:ea typeface="微软雅黑" panose="020B0503020204020204" pitchFamily="34" charset="-122"/>
              </a:rPr>
              <a:t>、核心竞争力的</a:t>
            </a:r>
            <a:r>
              <a:rPr lang="zh-CN" altLang="en-US" sz="6500" dirty="0">
                <a:solidFill>
                  <a:srgbClr val="FF0000"/>
                </a:solidFill>
                <a:latin typeface="微软雅黑" panose="020B0503020204020204" pitchFamily="34" charset="-122"/>
                <a:ea typeface="微软雅黑" panose="020B0503020204020204" pitchFamily="34" charset="-122"/>
              </a:rPr>
              <a:t>体现</a:t>
            </a:r>
            <a:r>
              <a:rPr lang="zh-CN" altLang="en-US" sz="6500" dirty="0">
                <a:solidFill>
                  <a:schemeClr val="tx1"/>
                </a:solidFill>
                <a:latin typeface="微软雅黑" panose="020B0503020204020204" pitchFamily="34" charset="-122"/>
                <a:ea typeface="微软雅黑" panose="020B0503020204020204" pitchFamily="34" charset="-122"/>
              </a:rPr>
              <a:t>：</a:t>
            </a:r>
          </a:p>
          <a:p>
            <a:pPr>
              <a:lnSpc>
                <a:spcPct val="170000"/>
              </a:lnSpc>
            </a:pPr>
            <a:r>
              <a:rPr lang="en-US" altLang="zh-CN" sz="6500" dirty="0">
                <a:solidFill>
                  <a:schemeClr val="tx1"/>
                </a:solidFill>
                <a:latin typeface="微软雅黑" panose="020B0503020204020204" pitchFamily="34" charset="-122"/>
                <a:ea typeface="微软雅黑" panose="020B0503020204020204" pitchFamily="34" charset="-122"/>
              </a:rPr>
              <a:t>(1)</a:t>
            </a:r>
            <a:r>
              <a:rPr lang="zh-CN" altLang="en-US" sz="6500" dirty="0">
                <a:solidFill>
                  <a:schemeClr val="tx1"/>
                </a:solidFill>
                <a:latin typeface="微软雅黑" panose="020B0503020204020204" pitchFamily="34" charset="-122"/>
                <a:ea typeface="微软雅黑" panose="020B0503020204020204" pitchFamily="34" charset="-122"/>
              </a:rPr>
              <a:t>关系竞争力         </a:t>
            </a:r>
            <a:r>
              <a:rPr lang="en-US" altLang="zh-CN" sz="6500" dirty="0">
                <a:solidFill>
                  <a:schemeClr val="tx1"/>
                </a:solidFill>
                <a:latin typeface="微软雅黑" panose="020B0503020204020204" pitchFamily="34" charset="-122"/>
                <a:ea typeface="微软雅黑" panose="020B0503020204020204" pitchFamily="34" charset="-122"/>
              </a:rPr>
              <a:t>(2)</a:t>
            </a:r>
            <a:r>
              <a:rPr lang="zh-CN" altLang="en-US" sz="6500" dirty="0">
                <a:solidFill>
                  <a:schemeClr val="tx1"/>
                </a:solidFill>
                <a:latin typeface="微软雅黑" panose="020B0503020204020204" pitchFamily="34" charset="-122"/>
                <a:ea typeface="微软雅黑" panose="020B0503020204020204" pitchFamily="34" charset="-122"/>
              </a:rPr>
              <a:t>资源竞争力      </a:t>
            </a:r>
            <a:r>
              <a:rPr lang="en-US" altLang="zh-CN" sz="6500" dirty="0">
                <a:solidFill>
                  <a:schemeClr val="tx1"/>
                </a:solidFill>
                <a:latin typeface="微软雅黑" panose="020B0503020204020204" pitchFamily="34" charset="-122"/>
                <a:ea typeface="微软雅黑" panose="020B0503020204020204" pitchFamily="34" charset="-122"/>
              </a:rPr>
              <a:t>(3)</a:t>
            </a:r>
            <a:r>
              <a:rPr lang="zh-CN" altLang="en-US" sz="6500" dirty="0">
                <a:solidFill>
                  <a:schemeClr val="tx1"/>
                </a:solidFill>
                <a:latin typeface="微软雅黑" panose="020B0503020204020204" pitchFamily="34" charset="-122"/>
                <a:ea typeface="微软雅黑" panose="020B0503020204020204" pitchFamily="34" charset="-122"/>
              </a:rPr>
              <a:t>能力竞争力</a:t>
            </a:r>
            <a:endParaRPr lang="en-US" altLang="zh-CN" sz="65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50000"/>
              </a:lnSpc>
            </a:pPr>
            <a:br>
              <a:rPr lang="zh-CN" altLang="en-US" sz="3200" dirty="0">
                <a:solidFill>
                  <a:schemeClr val="tx1"/>
                </a:solidFill>
                <a:latin typeface="微软雅黑" panose="020B0503020204020204" pitchFamily="34" charset="-122"/>
                <a:ea typeface="微软雅黑" panose="020B0503020204020204" pitchFamily="34" charset="-122"/>
              </a:rPr>
            </a:br>
            <a:endParaRPr lang="zh-CN" altLang="en-US" sz="32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99944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nSpc>
                <a:spcPct val="150000"/>
              </a:lnSpc>
            </a:pPr>
            <a:br>
              <a:rPr lang="en-US" altLang="zh-CN" b="1" dirty="0">
                <a:solidFill>
                  <a:schemeClr val="tx1"/>
                </a:solidFill>
                <a:latin typeface="微软雅黑" panose="020B0503020204020204" pitchFamily="34" charset="-122"/>
                <a:ea typeface="微软雅黑" panose="020B0503020204020204" pitchFamily="34" charset="-122"/>
              </a:rPr>
            </a:br>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6" name="内容占位符 5">
            <a:extLst>
              <a:ext uri="{FF2B5EF4-FFF2-40B4-BE49-F238E27FC236}">
                <a16:creationId xmlns:a16="http://schemas.microsoft.com/office/drawing/2014/main" id="{78254C16-5A2E-4670-AA64-B2DD27AA763F}"/>
              </a:ext>
            </a:extLst>
          </p:cNvPr>
          <p:cNvSpPr>
            <a:spLocks noGrp="1"/>
          </p:cNvSpPr>
          <p:nvPr>
            <p:ph idx="1"/>
          </p:nvPr>
        </p:nvSpPr>
        <p:spPr>
          <a:xfrm>
            <a:off x="395536" y="483518"/>
            <a:ext cx="8229600" cy="3816424"/>
          </a:xfrm>
        </p:spPr>
        <p:txBody>
          <a:bodyPr>
            <a:normAutofit/>
          </a:bodyPr>
          <a:lstStyle/>
          <a:p>
            <a:pPr>
              <a:lnSpc>
                <a:spcPct val="17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例题</a:t>
            </a:r>
            <a:r>
              <a:rPr lang="zh-CN" altLang="zh-CN" sz="1600" dirty="0">
                <a:solidFill>
                  <a:schemeClr val="tx1"/>
                </a:solidFill>
                <a:latin typeface="微软雅黑" panose="020B0503020204020204" pitchFamily="34" charset="-122"/>
                <a:ea typeface="微软雅黑" panose="020B0503020204020204" pitchFamily="34" charset="-122"/>
              </a:rPr>
              <a:t>9</a:t>
            </a:r>
            <a:r>
              <a:rPr lang="zh-CN" altLang="en-US" sz="1600" dirty="0">
                <a:solidFill>
                  <a:schemeClr val="tx1"/>
                </a:solidFill>
                <a:latin typeface="微软雅黑" panose="020B0503020204020204" pitchFamily="34" charset="-122"/>
                <a:ea typeface="微软雅黑" panose="020B0503020204020204" pitchFamily="34" charset="-122"/>
              </a:rPr>
              <a:t>单选题</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某高新技术企业积极吸引并集聚了大量高素质的研发人才和管理人才，构建了企业的核心竞争力。该企业的核心竞争力体现为</a:t>
            </a: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a:t>
            </a:r>
          </a:p>
          <a:p>
            <a:pPr>
              <a:lnSpc>
                <a:spcPct val="170000"/>
              </a:lnSpc>
            </a:pPr>
            <a:r>
              <a:rPr lang="en-US" altLang="zh-CN" sz="1600" dirty="0">
                <a:solidFill>
                  <a:schemeClr val="tx1"/>
                </a:solidFill>
                <a:latin typeface="微软雅黑" panose="020B0503020204020204" pitchFamily="34" charset="-122"/>
                <a:ea typeface="微软雅黑" panose="020B0503020204020204" pitchFamily="34" charset="-122"/>
              </a:rPr>
              <a:t>A.</a:t>
            </a:r>
            <a:r>
              <a:rPr lang="zh-CN" altLang="en-US" sz="1600" dirty="0">
                <a:solidFill>
                  <a:schemeClr val="tx1"/>
                </a:solidFill>
                <a:latin typeface="微软雅黑" panose="020B0503020204020204" pitchFamily="34" charset="-122"/>
                <a:ea typeface="微软雅黑" panose="020B0503020204020204" pitchFamily="34" charset="-122"/>
              </a:rPr>
              <a:t>关系竞争力</a:t>
            </a:r>
          </a:p>
          <a:p>
            <a:pPr>
              <a:lnSpc>
                <a:spcPct val="170000"/>
              </a:lnSpc>
            </a:pPr>
            <a:r>
              <a:rPr lang="en-US" altLang="zh-CN" sz="1600" dirty="0">
                <a:solidFill>
                  <a:schemeClr val="tx1"/>
                </a:solidFill>
                <a:latin typeface="微软雅黑" panose="020B0503020204020204" pitchFamily="34" charset="-122"/>
                <a:ea typeface="微软雅黑" panose="020B0503020204020204" pitchFamily="34" charset="-122"/>
              </a:rPr>
              <a:t>B.</a:t>
            </a:r>
            <a:r>
              <a:rPr lang="zh-CN" altLang="en-US" sz="1600" dirty="0">
                <a:solidFill>
                  <a:schemeClr val="tx1"/>
                </a:solidFill>
                <a:latin typeface="微软雅黑" panose="020B0503020204020204" pitchFamily="34" charset="-122"/>
                <a:ea typeface="微软雅黑" panose="020B0503020204020204" pitchFamily="34" charset="-122"/>
              </a:rPr>
              <a:t>环境竞争力</a:t>
            </a:r>
          </a:p>
          <a:p>
            <a:pPr>
              <a:lnSpc>
                <a:spcPct val="170000"/>
              </a:lnSpc>
            </a:pPr>
            <a:r>
              <a:rPr lang="en-US" altLang="zh-CN" sz="1600" dirty="0">
                <a:solidFill>
                  <a:schemeClr val="tx1"/>
                </a:solidFill>
                <a:latin typeface="微软雅黑" panose="020B0503020204020204" pitchFamily="34" charset="-122"/>
                <a:ea typeface="微软雅黑" panose="020B0503020204020204" pitchFamily="34" charset="-122"/>
              </a:rPr>
              <a:t>C.</a:t>
            </a:r>
            <a:r>
              <a:rPr lang="zh-CN" altLang="en-US" sz="1600" dirty="0">
                <a:solidFill>
                  <a:schemeClr val="tx1"/>
                </a:solidFill>
                <a:latin typeface="微软雅黑" panose="020B0503020204020204" pitchFamily="34" charset="-122"/>
                <a:ea typeface="微软雅黑" panose="020B0503020204020204" pitchFamily="34" charset="-122"/>
              </a:rPr>
              <a:t>资源竞争力</a:t>
            </a:r>
          </a:p>
          <a:p>
            <a:pPr>
              <a:lnSpc>
                <a:spcPct val="170000"/>
              </a:lnSpc>
            </a:pPr>
            <a:r>
              <a:rPr lang="en-US" altLang="zh-CN" sz="1600" dirty="0">
                <a:solidFill>
                  <a:schemeClr val="tx1"/>
                </a:solidFill>
                <a:latin typeface="微软雅黑" panose="020B0503020204020204" pitchFamily="34" charset="-122"/>
                <a:ea typeface="微软雅黑" panose="020B0503020204020204" pitchFamily="34" charset="-122"/>
              </a:rPr>
              <a:t>D.</a:t>
            </a:r>
            <a:r>
              <a:rPr lang="zh-CN" altLang="en-US" sz="1600" dirty="0">
                <a:solidFill>
                  <a:schemeClr val="tx1"/>
                </a:solidFill>
                <a:latin typeface="微软雅黑" panose="020B0503020204020204" pitchFamily="34" charset="-122"/>
                <a:ea typeface="微软雅黑" panose="020B0503020204020204" pitchFamily="34" charset="-122"/>
              </a:rPr>
              <a:t>市场竞争力</a:t>
            </a:r>
          </a:p>
        </p:txBody>
      </p:sp>
    </p:spTree>
    <p:extLst>
      <p:ext uri="{BB962C8B-B14F-4D97-AF65-F5344CB8AC3E}">
        <p14:creationId xmlns:p14="http://schemas.microsoft.com/office/powerpoint/2010/main" val="4194631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79512" y="411510"/>
            <a:ext cx="8806180" cy="4032250"/>
          </a:xfrm>
        </p:spPr>
        <p:txBody>
          <a:bodyPr>
            <a:noAutofit/>
          </a:bodyPr>
          <a:lstStyle/>
          <a:p>
            <a:pPr fontAlgn="auto">
              <a:lnSpc>
                <a:spcPct val="150000"/>
              </a:lnSpc>
              <a:spcBef>
                <a:spcPts val="0"/>
              </a:spcBef>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参考答案</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C</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、核心竞争力的</a:t>
            </a:r>
            <a:r>
              <a:rPr lang="zh-CN" altLang="en-US" sz="1600" dirty="0">
                <a:solidFill>
                  <a:srgbClr val="FF0000"/>
                </a:solidFill>
                <a:latin typeface="微软雅黑" panose="020B0503020204020204" pitchFamily="34" charset="-122"/>
                <a:ea typeface="微软雅黑" panose="020B0503020204020204" pitchFamily="34" charset="-122"/>
              </a:rPr>
              <a:t>特征：</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FF0000"/>
                </a:solidFill>
                <a:latin typeface="微软雅黑" panose="020B0503020204020204" pitchFamily="34" charset="-122"/>
                <a:ea typeface="微软雅黑" panose="020B0503020204020204" pitchFamily="34" charset="-122"/>
              </a:rPr>
              <a:t>(1)</a:t>
            </a:r>
            <a:r>
              <a:rPr lang="zh-CN" altLang="en-US" sz="1600" dirty="0">
                <a:solidFill>
                  <a:srgbClr val="FF0000"/>
                </a:solidFill>
                <a:latin typeface="微软雅黑" panose="020B0503020204020204" pitchFamily="34" charset="-122"/>
                <a:ea typeface="微软雅黑" panose="020B0503020204020204" pitchFamily="34" charset="-122"/>
              </a:rPr>
              <a:t>价值性</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FF0000"/>
                </a:solidFill>
                <a:latin typeface="微软雅黑" panose="020B0503020204020204" pitchFamily="34" charset="-122"/>
                <a:ea typeface="微软雅黑" panose="020B0503020204020204" pitchFamily="34" charset="-122"/>
              </a:rPr>
              <a:t>(2)</a:t>
            </a:r>
            <a:r>
              <a:rPr lang="zh-CN" altLang="en-US" sz="1600" dirty="0">
                <a:solidFill>
                  <a:srgbClr val="FF0000"/>
                </a:solidFill>
                <a:latin typeface="微软雅黑" panose="020B0503020204020204" pitchFamily="34" charset="-122"/>
                <a:ea typeface="微软雅黑" panose="020B0503020204020204" pitchFamily="34" charset="-122"/>
              </a:rPr>
              <a:t>异质性</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FF0000"/>
                </a:solidFill>
                <a:latin typeface="微软雅黑" panose="020B0503020204020204" pitchFamily="34" charset="-122"/>
                <a:ea typeface="微软雅黑" panose="020B0503020204020204" pitchFamily="34" charset="-122"/>
              </a:rPr>
              <a:t>(3)</a:t>
            </a:r>
            <a:r>
              <a:rPr lang="zh-CN" altLang="en-US" sz="1600" dirty="0">
                <a:solidFill>
                  <a:srgbClr val="FF0000"/>
                </a:solidFill>
                <a:latin typeface="微软雅黑" panose="020B0503020204020204" pitchFamily="34" charset="-122"/>
                <a:ea typeface="微软雅黑" panose="020B0503020204020204" pitchFamily="34" charset="-122"/>
              </a:rPr>
              <a:t>延展性</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FF0000"/>
                </a:solidFill>
                <a:latin typeface="微软雅黑" panose="020B0503020204020204" pitchFamily="34" charset="-122"/>
                <a:ea typeface="微软雅黑" panose="020B0503020204020204" pitchFamily="34" charset="-122"/>
              </a:rPr>
              <a:t>(4)</a:t>
            </a:r>
            <a:r>
              <a:rPr lang="zh-CN" altLang="en-US" sz="1600" dirty="0">
                <a:solidFill>
                  <a:srgbClr val="FF0000"/>
                </a:solidFill>
                <a:latin typeface="微软雅黑" panose="020B0503020204020204" pitchFamily="34" charset="-122"/>
                <a:ea typeface="微软雅黑" panose="020B0503020204020204" pitchFamily="34" charset="-122"/>
              </a:rPr>
              <a:t>持久性</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FF0000"/>
                </a:solidFill>
                <a:latin typeface="微软雅黑" panose="020B0503020204020204" pitchFamily="34" charset="-122"/>
                <a:ea typeface="微软雅黑" panose="020B0503020204020204" pitchFamily="34" charset="-122"/>
              </a:rPr>
              <a:t>(5)</a:t>
            </a:r>
            <a:r>
              <a:rPr lang="zh-CN" altLang="en-US" sz="1600" dirty="0">
                <a:solidFill>
                  <a:srgbClr val="FF0000"/>
                </a:solidFill>
                <a:latin typeface="微软雅黑" panose="020B0503020204020204" pitchFamily="34" charset="-122"/>
                <a:ea typeface="微软雅黑" panose="020B0503020204020204" pitchFamily="34" charset="-122"/>
              </a:rPr>
              <a:t>难以转移性</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FF0000"/>
                </a:solidFill>
                <a:latin typeface="微软雅黑" panose="020B0503020204020204" pitchFamily="34" charset="-122"/>
                <a:ea typeface="微软雅黑" panose="020B0503020204020204" pitchFamily="34" charset="-122"/>
              </a:rPr>
              <a:t>(6)</a:t>
            </a:r>
            <a:r>
              <a:rPr lang="zh-CN" altLang="en-US" sz="1600" dirty="0">
                <a:solidFill>
                  <a:srgbClr val="FF0000"/>
                </a:solidFill>
                <a:latin typeface="微软雅黑" panose="020B0503020204020204" pitchFamily="34" charset="-122"/>
                <a:ea typeface="微软雅黑" panose="020B0503020204020204" pitchFamily="34" charset="-122"/>
              </a:rPr>
              <a:t>难以复制性</a:t>
            </a:r>
            <a:endParaRPr lang="en-US" altLang="zh-CN" sz="16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07504" y="339502"/>
            <a:ext cx="8806180" cy="4032250"/>
          </a:xfrm>
        </p:spPr>
        <p:txBody>
          <a:bodyPr>
            <a:noAutofit/>
          </a:bodyPr>
          <a:lstStyle/>
          <a:p>
            <a:pPr marL="85725" indent="0">
              <a:lnSpc>
                <a:spcPct val="150000"/>
              </a:lnSpc>
              <a:buNone/>
            </a:pP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二</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价值链分析</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价值链分析是从企业内部条件出发，把企业经营活动的价值创造、成本构成同企业自身的竞争能力相结合，与竞争对手经营活动相比较，从而发现企业目前及潜在优势与劣势的分析方法，它是指导企业战略制定与实施活动的有力分析工具。</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价值链</a:t>
            </a:r>
            <a:r>
              <a:rPr lang="en-US" altLang="zh-CN" sz="1600" dirty="0">
                <a:solidFill>
                  <a:schemeClr val="tx1"/>
                </a:solidFill>
                <a:latin typeface="微软雅黑" panose="020B0503020204020204" pitchFamily="34" charset="-122"/>
                <a:ea typeface="微软雅黑" panose="020B0503020204020204" pitchFamily="34" charset="-122"/>
              </a:rPr>
              <a:t>        (2)</a:t>
            </a:r>
            <a:r>
              <a:rPr lang="zh-CN" altLang="en-US" sz="1600" dirty="0">
                <a:solidFill>
                  <a:schemeClr val="tx1"/>
                </a:solidFill>
                <a:latin typeface="微软雅黑" panose="020B0503020204020204" pitchFamily="34" charset="-122"/>
                <a:ea typeface="微软雅黑" panose="020B0503020204020204" pitchFamily="34" charset="-122"/>
              </a:rPr>
              <a:t>价值链要素</a:t>
            </a:r>
          </a:p>
          <a:p>
            <a:pPr>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rPr>
              <a:t>辅助活动</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基础职能管理、人力资源、技术开发、采购</a:t>
            </a:r>
          </a:p>
          <a:p>
            <a:pPr>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rPr>
              <a:t>主体活动</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供</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原料供应</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、产</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生产加工</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rPr>
              <a:t>储</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成品储运</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、销</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市场营销</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、后</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售后服务</a:t>
            </a:r>
            <a:r>
              <a:rPr lang="en-US" altLang="zh-CN" sz="1600" dirty="0">
                <a:solidFill>
                  <a:srgbClr val="FF0000"/>
                </a:solidFill>
                <a:latin typeface="微软雅黑" panose="020B0503020204020204" pitchFamily="34" charset="-122"/>
                <a:ea typeface="微软雅黑" panose="020B0503020204020204" pitchFamily="34" charset="-122"/>
              </a:rPr>
              <a:t>)</a:t>
            </a:r>
          </a:p>
          <a:p>
            <a:pPr>
              <a:lnSpc>
                <a:spcPct val="150000"/>
              </a:lnSpc>
            </a:pPr>
            <a:endParaRPr lang="zh-CN" altLang="en-US" sz="2000" dirty="0">
              <a:solidFill>
                <a:srgbClr val="FF0000"/>
              </a:solidFill>
              <a:latin typeface="微软雅黑" panose="020B0503020204020204" pitchFamily="34" charset="-122"/>
              <a:ea typeface="微软雅黑" panose="020B0503020204020204" pitchFamily="34" charset="-122"/>
            </a:endParaRPr>
          </a:p>
          <a:p>
            <a:pPr fontAlgn="auto">
              <a:lnSpc>
                <a:spcPct val="150000"/>
              </a:lnSpc>
              <a:spcBef>
                <a:spcPts val="0"/>
              </a:spcBef>
            </a:pP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ct val="150000"/>
              </a:lnSpc>
              <a:spcBef>
                <a:spcPts val="0"/>
              </a:spcBef>
            </a:pP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9323225-F01E-4C11-848D-A1AFB44D2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715765"/>
            <a:ext cx="4042792" cy="2244785"/>
          </a:xfrm>
          <a:prstGeom prst="rect">
            <a:avLst/>
          </a:prstGeom>
        </p:spPr>
      </p:pic>
    </p:spTree>
    <p:extLst>
      <p:ext uri="{BB962C8B-B14F-4D97-AF65-F5344CB8AC3E}">
        <p14:creationId xmlns:p14="http://schemas.microsoft.com/office/powerpoint/2010/main" val="2106802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53374" y="715244"/>
            <a:ext cx="8806180" cy="4032250"/>
          </a:xfrm>
        </p:spPr>
        <p:txBody>
          <a:bodyPr>
            <a:noAutofit/>
          </a:bodyPr>
          <a:lstStyle/>
          <a:p>
            <a:pPr fontAlgn="base">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三</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波士顿矩阵分析</a:t>
            </a:r>
            <a:br>
              <a:rPr lang="zh-CN" altLang="en-US" sz="1600" dirty="0">
                <a:solidFill>
                  <a:schemeClr val="tx1"/>
                </a:solidFill>
                <a:latin typeface="微软雅黑" panose="020B0503020204020204" pitchFamily="34" charset="-122"/>
                <a:ea typeface="微软雅黑" panose="020B0503020204020204" pitchFamily="34" charset="-122"/>
              </a:rPr>
            </a:br>
            <a:r>
              <a:rPr lang="zh-CN" altLang="en-US" sz="1600" dirty="0">
                <a:solidFill>
                  <a:schemeClr val="tx1"/>
                </a:solidFill>
                <a:latin typeface="微软雅黑" panose="020B0503020204020204" pitchFamily="34" charset="-122"/>
                <a:ea typeface="微软雅黑" panose="020B0503020204020204" pitchFamily="34" charset="-122"/>
              </a:rPr>
              <a:t>波士顿矩阵</a:t>
            </a:r>
            <a:r>
              <a:rPr lang="zh-CN" altLang="en-US" sz="1600" dirty="0">
                <a:solidFill>
                  <a:srgbClr val="FF0000"/>
                </a:solidFill>
                <a:latin typeface="微软雅黑" panose="020B0503020204020204" pitchFamily="34" charset="-122"/>
                <a:ea typeface="微软雅黑" panose="020B0503020204020204" pitchFamily="34" charset="-122"/>
              </a:rPr>
              <a:t>根据业务增长率和市场占有率两项指标</a:t>
            </a:r>
            <a:r>
              <a:rPr lang="zh-CN" altLang="en-US" sz="1600" dirty="0">
                <a:solidFill>
                  <a:schemeClr val="tx1"/>
                </a:solidFill>
                <a:latin typeface="微软雅黑" panose="020B0503020204020204" pitchFamily="34" charset="-122"/>
                <a:ea typeface="微软雅黑" panose="020B0503020204020204" pitchFamily="34" charset="-122"/>
              </a:rPr>
              <a:t>，将企业所有的战略单位分为</a:t>
            </a:r>
            <a:r>
              <a:rPr lang="zh-CN" altLang="en-US" sz="1600" dirty="0">
                <a:solidFill>
                  <a:srgbClr val="FF0000"/>
                </a:solidFill>
                <a:latin typeface="微软雅黑" panose="020B0503020204020204" pitchFamily="34" charset="-122"/>
                <a:ea typeface="微软雅黑" panose="020B0503020204020204" pitchFamily="34" charset="-122"/>
              </a:rPr>
              <a:t>明星、金牛、瘦狗和幼童四大类型</a:t>
            </a:r>
            <a:r>
              <a:rPr lang="zh-CN" altLang="en-US" sz="1600" dirty="0">
                <a:solidFill>
                  <a:schemeClr val="tx1"/>
                </a:solidFill>
                <a:latin typeface="微软雅黑" panose="020B0503020204020204" pitchFamily="34" charset="-122"/>
                <a:ea typeface="微软雅黑" panose="020B0503020204020204" pitchFamily="34" charset="-122"/>
              </a:rPr>
              <a:t>，并以此分析企业的产品竞争力，为科学选择企业战略提供参考。</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例题</a:t>
            </a:r>
            <a:r>
              <a:rPr lang="en-US" altLang="zh-CN" sz="1600" dirty="0">
                <a:solidFill>
                  <a:schemeClr val="tx1"/>
                </a:solidFill>
                <a:latin typeface="微软雅黑" panose="020B0503020204020204" pitchFamily="34" charset="-122"/>
                <a:ea typeface="微软雅黑" panose="020B0503020204020204" pitchFamily="34" charset="-122"/>
              </a:rPr>
              <a:t>10</a:t>
            </a:r>
            <a:r>
              <a:rPr lang="zh-CN" altLang="en-US" sz="1600" dirty="0">
                <a:solidFill>
                  <a:schemeClr val="tx1"/>
                </a:solidFill>
                <a:latin typeface="微软雅黑" panose="020B0503020204020204" pitchFamily="34" charset="-122"/>
                <a:ea typeface="微软雅黑" panose="020B0503020204020204" pitchFamily="34" charset="-122"/>
              </a:rPr>
              <a:t>单选题</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：在波士顿矩阵中，幼童区的产品特征是</a:t>
            </a: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a:t>
            </a:r>
            <a:r>
              <a:rPr lang="zh-CN" altLang="en-US" sz="1600" dirty="0">
                <a:solidFill>
                  <a:schemeClr val="tx1"/>
                </a:solidFill>
                <a:latin typeface="微软雅黑" panose="020B0503020204020204" pitchFamily="34" charset="-122"/>
                <a:ea typeface="微软雅黑" panose="020B0503020204020204" pitchFamily="34" charset="-122"/>
              </a:rPr>
              <a:t>业务增长率比较低，市场占有率比较高</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B.</a:t>
            </a:r>
            <a:r>
              <a:rPr lang="zh-CN" altLang="en-US" sz="1600" dirty="0">
                <a:solidFill>
                  <a:schemeClr val="tx1"/>
                </a:solidFill>
                <a:latin typeface="微软雅黑" panose="020B0503020204020204" pitchFamily="34" charset="-122"/>
                <a:ea typeface="微软雅黑" panose="020B0503020204020204" pitchFamily="34" charset="-122"/>
              </a:rPr>
              <a:t>业务增长率比较低，市场占有率比较低</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C.</a:t>
            </a:r>
            <a:r>
              <a:rPr lang="zh-CN" altLang="en-US" sz="1600" dirty="0">
                <a:solidFill>
                  <a:schemeClr val="tx1"/>
                </a:solidFill>
                <a:latin typeface="微软雅黑" panose="020B0503020204020204" pitchFamily="34" charset="-122"/>
                <a:ea typeface="微软雅黑" panose="020B0503020204020204" pitchFamily="34" charset="-122"/>
              </a:rPr>
              <a:t>业务增长率比较高，市场占有率比较低</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D.</a:t>
            </a:r>
            <a:r>
              <a:rPr lang="zh-CN" altLang="en-US" sz="1600" dirty="0">
                <a:solidFill>
                  <a:schemeClr val="tx1"/>
                </a:solidFill>
                <a:latin typeface="微软雅黑" panose="020B0503020204020204" pitchFamily="34" charset="-122"/>
                <a:ea typeface="微软雅黑" panose="020B0503020204020204" pitchFamily="34" charset="-122"/>
              </a:rPr>
              <a:t>业务增长率比较高，市场占有率比较高</a:t>
            </a:r>
          </a:p>
          <a:p>
            <a:pPr fontAlgn="auto">
              <a:lnSpc>
                <a:spcPct val="150000"/>
              </a:lnSpc>
              <a:spcBef>
                <a:spcPts val="0"/>
              </a:spcBef>
            </a:pP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1E42C083-2CFF-49BF-9D57-67851DD4D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221191"/>
            <a:ext cx="2904107" cy="2584655"/>
          </a:xfrm>
          <a:prstGeom prst="rect">
            <a:avLst/>
          </a:prstGeom>
        </p:spPr>
      </p:pic>
    </p:spTree>
    <p:extLst>
      <p:ext uri="{BB962C8B-B14F-4D97-AF65-F5344CB8AC3E}">
        <p14:creationId xmlns:p14="http://schemas.microsoft.com/office/powerpoint/2010/main" val="2052438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53374" y="715244"/>
            <a:ext cx="8806180" cy="4032250"/>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参考答案：</a:t>
            </a:r>
            <a:r>
              <a:rPr lang="en-US" altLang="zh-CN" sz="1600" dirty="0">
                <a:solidFill>
                  <a:schemeClr val="tx1"/>
                </a:solidFill>
                <a:latin typeface="微软雅黑" panose="020B0503020204020204" pitchFamily="34" charset="-122"/>
                <a:ea typeface="微软雅黑" panose="020B0503020204020204" pitchFamily="34" charset="-122"/>
              </a:rPr>
              <a:t>C</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四</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内部因素评价矩阵</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内部因素评价矩阵</a:t>
            </a:r>
            <a:r>
              <a:rPr lang="en-US" altLang="zh-CN" sz="1600" dirty="0">
                <a:solidFill>
                  <a:schemeClr val="tx1"/>
                </a:solidFill>
                <a:latin typeface="微软雅黑" panose="020B0503020204020204" pitchFamily="34" charset="-122"/>
                <a:ea typeface="微软雅黑" panose="020B0503020204020204" pitchFamily="34" charset="-122"/>
              </a:rPr>
              <a:t>(</a:t>
            </a:r>
            <a:r>
              <a:rPr lang="en-US" altLang="zh-CN" sz="1600" dirty="0" err="1">
                <a:solidFill>
                  <a:schemeClr val="tx1"/>
                </a:solidFill>
                <a:latin typeface="微软雅黑" panose="020B0503020204020204" pitchFamily="34" charset="-122"/>
                <a:ea typeface="微软雅黑" panose="020B0503020204020204" pitchFamily="34" charset="-122"/>
              </a:rPr>
              <a:t>InternalFactorEvaluationMatrix，IFE</a:t>
            </a:r>
            <a:r>
              <a:rPr lang="zh-CN" altLang="en-US" sz="1600" dirty="0">
                <a:solidFill>
                  <a:schemeClr val="tx1"/>
                </a:solidFill>
                <a:latin typeface="微软雅黑" panose="020B0503020204020204" pitchFamily="34" charset="-122"/>
                <a:ea typeface="微软雅黑" panose="020B0503020204020204" pitchFamily="34" charset="-122"/>
              </a:rPr>
              <a:t>矩阵</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，是一种对内部因素进行分析的工具。</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三、企业综合分析</a:t>
            </a:r>
            <a:r>
              <a:rPr lang="en-US" altLang="zh-CN" sz="1600" dirty="0">
                <a:solidFill>
                  <a:schemeClr val="tx1"/>
                </a:solidFill>
                <a:latin typeface="微软雅黑" panose="020B0503020204020204" pitchFamily="34" charset="-122"/>
                <a:ea typeface="微软雅黑" panose="020B0503020204020204" pitchFamily="34" charset="-122"/>
              </a:rPr>
              <a:t>(SWOT</a:t>
            </a:r>
            <a:r>
              <a:rPr lang="zh-CN" altLang="en-US" sz="1600" dirty="0">
                <a:solidFill>
                  <a:schemeClr val="tx1"/>
                </a:solidFill>
                <a:latin typeface="微软雅黑" panose="020B0503020204020204" pitchFamily="34" charset="-122"/>
                <a:ea typeface="微软雅黑" panose="020B0503020204020204" pitchFamily="34" charset="-122"/>
              </a:rPr>
              <a:t>分析</a:t>
            </a:r>
            <a:r>
              <a:rPr lang="en-US" altLang="zh-CN" sz="16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（一）分析环境因素</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（二）构造</a:t>
            </a:r>
            <a:r>
              <a:rPr lang="en-US" altLang="zh-CN" sz="1600" dirty="0">
                <a:solidFill>
                  <a:schemeClr val="tx1"/>
                </a:solidFill>
                <a:latin typeface="微软雅黑" panose="020B0503020204020204" pitchFamily="34" charset="-122"/>
                <a:ea typeface="微软雅黑" panose="020B0503020204020204" pitchFamily="34" charset="-122"/>
              </a:rPr>
              <a:t>SWOT</a:t>
            </a:r>
            <a:r>
              <a:rPr lang="zh-CN" altLang="en-US" sz="1600" dirty="0">
                <a:solidFill>
                  <a:schemeClr val="tx1"/>
                </a:solidFill>
                <a:latin typeface="微软雅黑" panose="020B0503020204020204" pitchFamily="34" charset="-122"/>
                <a:ea typeface="微软雅黑" panose="020B0503020204020204" pitchFamily="34" charset="-122"/>
              </a:rPr>
              <a:t>矩阵</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（三）战略方案的制定与选择</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auto">
              <a:lnSpc>
                <a:spcPct val="150000"/>
              </a:lnSpc>
              <a:spcBef>
                <a:spcPts val="0"/>
              </a:spcBef>
            </a:pP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ct val="150000"/>
              </a:lnSpc>
              <a:spcBef>
                <a:spcPts val="0"/>
              </a:spcBef>
            </a:pP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A3B60481-E859-432F-9E57-18D3412AB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2283718"/>
            <a:ext cx="4286250" cy="1990725"/>
          </a:xfrm>
          <a:prstGeom prst="rect">
            <a:avLst/>
          </a:prstGeom>
        </p:spPr>
      </p:pic>
    </p:spTree>
    <p:extLst>
      <p:ext uri="{BB962C8B-B14F-4D97-AF65-F5344CB8AC3E}">
        <p14:creationId xmlns:p14="http://schemas.microsoft.com/office/powerpoint/2010/main" val="1833384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6128" y="111062"/>
            <a:ext cx="8260672" cy="779707"/>
          </a:xfrm>
        </p:spPr>
        <p:txBody>
          <a:bodyPr>
            <a:normAutofit fontScale="90000"/>
          </a:bodyPr>
          <a:lstStyle/>
          <a:p>
            <a:br>
              <a:rPr lang="en-US" altLang="zh-CN" sz="2400"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53374" y="715244"/>
            <a:ext cx="8806180" cy="4032250"/>
          </a:xfrm>
        </p:spPr>
        <p:txBody>
          <a:bodyPr>
            <a:noAutofit/>
          </a:bodyPr>
          <a:lstStyle/>
          <a:p>
            <a:pPr marL="85725" indent="0">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第三节   企业战略类型</a:t>
            </a:r>
            <a:endParaRPr lang="en-US" altLang="zh-CN" sz="1600"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5624F4D5-B1F3-4B8C-859C-64F250DE20F0}"/>
              </a:ext>
            </a:extLst>
          </p:cNvPr>
          <p:cNvPicPr>
            <a:picLocks noChangeAspect="1"/>
          </p:cNvPicPr>
          <p:nvPr/>
        </p:nvPicPr>
        <p:blipFill>
          <a:blip r:embed="rId3"/>
          <a:stretch>
            <a:fillRect/>
          </a:stretch>
        </p:blipFill>
        <p:spPr>
          <a:xfrm>
            <a:off x="2555776" y="134960"/>
            <a:ext cx="5279600" cy="4612534"/>
          </a:xfrm>
          <a:prstGeom prst="rect">
            <a:avLst/>
          </a:prstGeom>
        </p:spPr>
      </p:pic>
    </p:spTree>
    <p:extLst>
      <p:ext uri="{BB962C8B-B14F-4D97-AF65-F5344CB8AC3E}">
        <p14:creationId xmlns:p14="http://schemas.microsoft.com/office/powerpoint/2010/main" val="330532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42106" y="356348"/>
            <a:ext cx="6196588" cy="779707"/>
          </a:xfrm>
        </p:spPr>
        <p:txBody>
          <a:bodyPr>
            <a:normAutofit fontScale="90000"/>
          </a:bodyPr>
          <a:lstStyle/>
          <a:p>
            <a:br>
              <a:rPr lang="zh-CN" altLang="en-US" dirty="0"/>
            </a:br>
            <a:endParaRPr lang="zh-CN" altLang="en-US" b="1" dirty="0">
              <a:solidFill>
                <a:srgbClr val="0070C0"/>
              </a:solidFill>
            </a:endParaRPr>
          </a:p>
        </p:txBody>
      </p:sp>
      <p:sp>
        <p:nvSpPr>
          <p:cNvPr id="3" name="文本框 2"/>
          <p:cNvSpPr txBox="1"/>
          <p:nvPr/>
        </p:nvSpPr>
        <p:spPr>
          <a:xfrm>
            <a:off x="670932" y="363307"/>
            <a:ext cx="7802136" cy="4524315"/>
          </a:xfrm>
          <a:prstGeom prst="rect">
            <a:avLst/>
          </a:prstGeom>
          <a:noFill/>
        </p:spPr>
        <p:txBody>
          <a:bodyPr wrap="none" rtlCol="0">
            <a:spAutoFit/>
          </a:bodyPr>
          <a:lstStyle/>
          <a:p>
            <a:pPr>
              <a:lnSpc>
                <a:spcPct val="150000"/>
              </a:lnSpc>
            </a:pPr>
            <a:r>
              <a:rPr kumimoji="1" lang="zh-CN" altLang="en-US" dirty="0">
                <a:latin typeface="+mj-ea"/>
                <a:ea typeface="+mj-ea"/>
              </a:rPr>
              <a:t>全书用了十一章的篇幅叙述了工商管理的九个方面的内容，分别是：</a:t>
            </a:r>
            <a:endParaRPr kumimoji="1" lang="en-US" altLang="zh-CN" dirty="0">
              <a:latin typeface="+mj-ea"/>
              <a:ea typeface="+mj-ea"/>
            </a:endParaRPr>
          </a:p>
          <a:p>
            <a:pPr>
              <a:lnSpc>
                <a:spcPct val="150000"/>
              </a:lnSpc>
            </a:pPr>
            <a:r>
              <a:rPr kumimoji="1" lang="zh-CN" altLang="en-US" dirty="0">
                <a:latin typeface="+mj-ea"/>
                <a:ea typeface="+mj-ea"/>
              </a:rPr>
              <a:t>一、战略管理（第一章</a:t>
            </a:r>
            <a:r>
              <a:rPr kumimoji="1" lang="en-US" altLang="zh-CN" dirty="0">
                <a:latin typeface="+mj-ea"/>
                <a:ea typeface="+mj-ea"/>
              </a:rPr>
              <a:t> </a:t>
            </a:r>
            <a:r>
              <a:rPr kumimoji="1" lang="zh-CN" altLang="en-US" dirty="0">
                <a:latin typeface="+mj-ea"/>
                <a:ea typeface="+mj-ea"/>
              </a:rPr>
              <a:t>企业战略与经营决策）</a:t>
            </a:r>
            <a:endParaRPr kumimoji="1" lang="en-US" altLang="zh-CN" dirty="0">
              <a:latin typeface="+mj-ea"/>
              <a:ea typeface="+mj-ea"/>
            </a:endParaRPr>
          </a:p>
          <a:p>
            <a:pPr>
              <a:lnSpc>
                <a:spcPct val="150000"/>
              </a:lnSpc>
            </a:pPr>
            <a:r>
              <a:rPr kumimoji="1" lang="zh-CN" altLang="en-US" dirty="0">
                <a:latin typeface="+mj-ea"/>
                <a:ea typeface="+mj-ea"/>
              </a:rPr>
              <a:t>二、组织架构管理（第二章</a:t>
            </a:r>
            <a:r>
              <a:rPr kumimoji="1" lang="en-US" altLang="zh-CN" dirty="0">
                <a:latin typeface="+mj-ea"/>
                <a:ea typeface="+mj-ea"/>
              </a:rPr>
              <a:t> </a:t>
            </a:r>
            <a:r>
              <a:rPr kumimoji="1" lang="zh-CN" altLang="en-US" dirty="0">
                <a:latin typeface="+mj-ea"/>
                <a:ea typeface="+mj-ea"/>
              </a:rPr>
              <a:t>公司法人治理结构）</a:t>
            </a:r>
            <a:endParaRPr kumimoji="1" lang="en-US" altLang="zh-CN" dirty="0">
              <a:latin typeface="+mj-ea"/>
              <a:ea typeface="+mj-ea"/>
            </a:endParaRPr>
          </a:p>
          <a:p>
            <a:pPr>
              <a:lnSpc>
                <a:spcPct val="150000"/>
              </a:lnSpc>
            </a:pPr>
            <a:r>
              <a:rPr kumimoji="1" lang="zh-CN" altLang="en-US" dirty="0">
                <a:latin typeface="+mj-ea"/>
                <a:ea typeface="+mj-ea"/>
              </a:rPr>
              <a:t>三、市场营销管理（第三章</a:t>
            </a:r>
            <a:r>
              <a:rPr kumimoji="1" lang="en-US" altLang="zh-CN" dirty="0">
                <a:latin typeface="+mj-ea"/>
                <a:ea typeface="+mj-ea"/>
              </a:rPr>
              <a:t> </a:t>
            </a:r>
            <a:r>
              <a:rPr kumimoji="1" lang="zh-CN" altLang="en-US" dirty="0">
                <a:latin typeface="+mj-ea"/>
                <a:ea typeface="+mj-ea"/>
              </a:rPr>
              <a:t>市场营销与品牌管理</a:t>
            </a:r>
            <a:r>
              <a:rPr kumimoji="1" lang="en-US" altLang="zh-CN" dirty="0">
                <a:latin typeface="+mj-ea"/>
                <a:ea typeface="+mj-ea"/>
              </a:rPr>
              <a:t>  </a:t>
            </a:r>
            <a:r>
              <a:rPr kumimoji="1" lang="zh-CN" altLang="en-US" dirty="0">
                <a:latin typeface="+mj-ea"/>
                <a:ea typeface="+mj-ea"/>
              </a:rPr>
              <a:t>第四章</a:t>
            </a:r>
            <a:r>
              <a:rPr kumimoji="1" lang="en-US" altLang="zh-CN" dirty="0">
                <a:latin typeface="+mj-ea"/>
                <a:ea typeface="+mj-ea"/>
              </a:rPr>
              <a:t> </a:t>
            </a:r>
            <a:r>
              <a:rPr kumimoji="1" lang="zh-CN" altLang="en-US" dirty="0">
                <a:latin typeface="+mj-ea"/>
                <a:ea typeface="+mj-ea"/>
              </a:rPr>
              <a:t>分销渠道管理）</a:t>
            </a:r>
            <a:endParaRPr kumimoji="1" lang="en-US" altLang="zh-CN" dirty="0">
              <a:latin typeface="+mj-ea"/>
              <a:ea typeface="+mj-ea"/>
            </a:endParaRPr>
          </a:p>
          <a:p>
            <a:pPr>
              <a:lnSpc>
                <a:spcPct val="150000"/>
              </a:lnSpc>
            </a:pPr>
            <a:r>
              <a:rPr kumimoji="1" lang="zh-CN" altLang="en-US" dirty="0">
                <a:latin typeface="+mj-ea"/>
                <a:ea typeface="+mj-ea"/>
              </a:rPr>
              <a:t>四、生产管理（第五章</a:t>
            </a:r>
            <a:r>
              <a:rPr kumimoji="1" lang="en-US" altLang="zh-CN" dirty="0">
                <a:latin typeface="+mj-ea"/>
                <a:ea typeface="+mj-ea"/>
              </a:rPr>
              <a:t> </a:t>
            </a:r>
            <a:r>
              <a:rPr kumimoji="1" lang="zh-CN" altLang="en-US" dirty="0">
                <a:latin typeface="+mj-ea"/>
                <a:ea typeface="+mj-ea"/>
              </a:rPr>
              <a:t>生产管理）</a:t>
            </a:r>
            <a:endParaRPr kumimoji="1" lang="en-US" altLang="zh-CN" dirty="0">
              <a:latin typeface="+mj-ea"/>
              <a:ea typeface="+mj-ea"/>
            </a:endParaRPr>
          </a:p>
          <a:p>
            <a:pPr>
              <a:lnSpc>
                <a:spcPct val="150000"/>
              </a:lnSpc>
            </a:pPr>
            <a:r>
              <a:rPr kumimoji="1" lang="zh-CN" altLang="en-US" dirty="0">
                <a:latin typeface="+mj-ea"/>
                <a:ea typeface="+mj-ea"/>
              </a:rPr>
              <a:t>五、物流管理（第六章</a:t>
            </a:r>
            <a:r>
              <a:rPr kumimoji="1" lang="en-US" altLang="zh-CN" dirty="0">
                <a:latin typeface="+mj-ea"/>
                <a:ea typeface="+mj-ea"/>
              </a:rPr>
              <a:t> </a:t>
            </a:r>
            <a:r>
              <a:rPr kumimoji="1" lang="zh-CN" altLang="en-US" dirty="0">
                <a:latin typeface="+mj-ea"/>
                <a:ea typeface="+mj-ea"/>
              </a:rPr>
              <a:t>物流管理）</a:t>
            </a:r>
            <a:endParaRPr kumimoji="1" lang="en-US" altLang="zh-CN" dirty="0">
              <a:latin typeface="+mj-ea"/>
              <a:ea typeface="+mj-ea"/>
            </a:endParaRPr>
          </a:p>
          <a:p>
            <a:pPr>
              <a:lnSpc>
                <a:spcPct val="150000"/>
              </a:lnSpc>
            </a:pPr>
            <a:r>
              <a:rPr kumimoji="1" lang="zh-CN" altLang="en-US" dirty="0">
                <a:latin typeface="+mj-ea"/>
                <a:ea typeface="+mj-ea"/>
              </a:rPr>
              <a:t>六、技术创新管理（第七章</a:t>
            </a:r>
            <a:r>
              <a:rPr kumimoji="1" lang="en-US" altLang="zh-CN" dirty="0">
                <a:latin typeface="+mj-ea"/>
                <a:ea typeface="+mj-ea"/>
              </a:rPr>
              <a:t> </a:t>
            </a:r>
            <a:r>
              <a:rPr kumimoji="1" lang="zh-CN" altLang="en-US" dirty="0">
                <a:latin typeface="+mj-ea"/>
                <a:ea typeface="+mj-ea"/>
              </a:rPr>
              <a:t>技术创新管理）</a:t>
            </a:r>
            <a:endParaRPr kumimoji="1" lang="en-US" altLang="zh-CN" dirty="0">
              <a:latin typeface="+mj-ea"/>
              <a:ea typeface="+mj-ea"/>
            </a:endParaRPr>
          </a:p>
          <a:p>
            <a:pPr>
              <a:lnSpc>
                <a:spcPct val="150000"/>
              </a:lnSpc>
            </a:pPr>
            <a:r>
              <a:rPr kumimoji="1" lang="zh-CN" altLang="en-US" dirty="0">
                <a:latin typeface="+mj-ea"/>
                <a:ea typeface="+mj-ea"/>
              </a:rPr>
              <a:t>七、人力资源管理（第八章</a:t>
            </a:r>
            <a:r>
              <a:rPr kumimoji="1" lang="en-US" altLang="zh-CN" dirty="0">
                <a:latin typeface="+mj-ea"/>
                <a:ea typeface="+mj-ea"/>
              </a:rPr>
              <a:t> </a:t>
            </a:r>
            <a:r>
              <a:rPr kumimoji="1" lang="zh-CN" altLang="en-US" dirty="0">
                <a:latin typeface="+mj-ea"/>
                <a:ea typeface="+mj-ea"/>
              </a:rPr>
              <a:t>人力资源规划与薪酬管理）</a:t>
            </a:r>
            <a:endParaRPr kumimoji="1" lang="en-US" altLang="zh-CN" dirty="0">
              <a:latin typeface="+mj-ea"/>
              <a:ea typeface="+mj-ea"/>
            </a:endParaRPr>
          </a:p>
          <a:p>
            <a:pPr>
              <a:lnSpc>
                <a:spcPct val="150000"/>
              </a:lnSpc>
            </a:pPr>
            <a:r>
              <a:rPr kumimoji="1" lang="zh-CN" altLang="en-US" dirty="0">
                <a:latin typeface="+mj-ea"/>
                <a:ea typeface="+mj-ea"/>
              </a:rPr>
              <a:t>八、财务管理（第九章</a:t>
            </a:r>
            <a:r>
              <a:rPr kumimoji="1" lang="en-US" altLang="zh-CN" dirty="0">
                <a:latin typeface="+mj-ea"/>
                <a:ea typeface="+mj-ea"/>
              </a:rPr>
              <a:t> </a:t>
            </a:r>
            <a:r>
              <a:rPr kumimoji="1" lang="zh-CN" altLang="en-US" dirty="0">
                <a:latin typeface="+mj-ea"/>
                <a:ea typeface="+mj-ea"/>
              </a:rPr>
              <a:t>企业投融资决策及重组）</a:t>
            </a:r>
            <a:endParaRPr kumimoji="1" lang="en-US" altLang="zh-CN" dirty="0">
              <a:latin typeface="+mj-ea"/>
              <a:ea typeface="+mj-ea"/>
            </a:endParaRPr>
          </a:p>
          <a:p>
            <a:pPr>
              <a:lnSpc>
                <a:spcPct val="150000"/>
              </a:lnSpc>
            </a:pPr>
            <a:r>
              <a:rPr kumimoji="1" lang="zh-CN" altLang="en-US" dirty="0">
                <a:latin typeface="+mj-ea"/>
                <a:ea typeface="+mj-ea"/>
              </a:rPr>
              <a:t>九、商务管理（第十章</a:t>
            </a:r>
            <a:r>
              <a:rPr kumimoji="1" lang="en-US" altLang="zh-CN" dirty="0">
                <a:latin typeface="+mj-ea"/>
                <a:ea typeface="+mj-ea"/>
              </a:rPr>
              <a:t> </a:t>
            </a:r>
            <a:r>
              <a:rPr kumimoji="1" lang="zh-CN" altLang="en-US" dirty="0">
                <a:latin typeface="+mj-ea"/>
                <a:ea typeface="+mj-ea"/>
              </a:rPr>
              <a:t>电子商务</a:t>
            </a:r>
            <a:r>
              <a:rPr kumimoji="1" lang="en-US" altLang="zh-CN" dirty="0">
                <a:latin typeface="+mj-ea"/>
                <a:ea typeface="+mj-ea"/>
              </a:rPr>
              <a:t>  </a:t>
            </a:r>
            <a:r>
              <a:rPr kumimoji="1" lang="zh-CN" altLang="en-US" dirty="0">
                <a:latin typeface="+mj-ea"/>
                <a:ea typeface="+mj-ea"/>
              </a:rPr>
              <a:t>第十一章</a:t>
            </a:r>
            <a:r>
              <a:rPr kumimoji="1" lang="en-US" altLang="zh-CN" dirty="0">
                <a:latin typeface="+mj-ea"/>
                <a:ea typeface="+mj-ea"/>
              </a:rPr>
              <a:t> </a:t>
            </a:r>
            <a:r>
              <a:rPr kumimoji="1" lang="zh-CN" altLang="en-US" dirty="0">
                <a:latin typeface="+mj-ea"/>
                <a:ea typeface="+mj-ea"/>
              </a:rPr>
              <a:t>国际商务运营）</a:t>
            </a:r>
            <a:endParaRPr kumimoji="1" lang="en-US" altLang="zh-CN" dirty="0">
              <a:latin typeface="+mj-ea"/>
              <a:ea typeface="+mj-ea"/>
            </a:endParaRPr>
          </a:p>
          <a:p>
            <a:endParaRPr kumimoji="1"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53374" y="715244"/>
            <a:ext cx="8806180" cy="4032250"/>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一、基本竞争战略</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（一）成本领先战略（低成本战略）</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、适用范围</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、实施途径</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规模效应</a:t>
            </a:r>
            <a:r>
              <a:rPr lang="en-US" altLang="zh-CN" sz="1600" dirty="0">
                <a:solidFill>
                  <a:schemeClr val="tx1"/>
                </a:solidFill>
                <a:latin typeface="微软雅黑" panose="020B0503020204020204" pitchFamily="34" charset="-122"/>
                <a:ea typeface="微软雅黑" panose="020B0503020204020204" pitchFamily="34" charset="-122"/>
              </a:rPr>
              <a:t>     (2)</a:t>
            </a:r>
            <a:r>
              <a:rPr lang="zh-CN" altLang="en-US" sz="1600" dirty="0">
                <a:solidFill>
                  <a:schemeClr val="tx1"/>
                </a:solidFill>
                <a:latin typeface="微软雅黑" panose="020B0503020204020204" pitchFamily="34" charset="-122"/>
                <a:ea typeface="微软雅黑" panose="020B0503020204020204" pitchFamily="34" charset="-122"/>
              </a:rPr>
              <a:t>技术优势</a:t>
            </a:r>
            <a:r>
              <a:rPr lang="en-US" altLang="zh-CN" sz="1600" dirty="0">
                <a:solidFill>
                  <a:schemeClr val="tx1"/>
                </a:solidFill>
                <a:latin typeface="微软雅黑" panose="020B0503020204020204" pitchFamily="34" charset="-122"/>
                <a:ea typeface="微软雅黑" panose="020B0503020204020204" pitchFamily="34" charset="-122"/>
              </a:rPr>
              <a:t>    </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企业资源整合</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经营地点选择优势</a:t>
            </a:r>
            <a:r>
              <a:rPr lang="en-US" altLang="zh-CN" sz="1600" dirty="0">
                <a:solidFill>
                  <a:schemeClr val="tx1"/>
                </a:solidFill>
                <a:latin typeface="微软雅黑" panose="020B0503020204020204" pitchFamily="34" charset="-122"/>
                <a:ea typeface="微软雅黑" panose="020B0503020204020204" pitchFamily="34" charset="-122"/>
              </a:rPr>
              <a:t>     </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(5)</a:t>
            </a:r>
            <a:r>
              <a:rPr lang="zh-CN" altLang="en-US" sz="1600" dirty="0">
                <a:solidFill>
                  <a:schemeClr val="tx1"/>
                </a:solidFill>
                <a:latin typeface="微软雅黑" panose="020B0503020204020204" pitchFamily="34" charset="-122"/>
                <a:ea typeface="微软雅黑" panose="020B0503020204020204" pitchFamily="34" charset="-122"/>
              </a:rPr>
              <a:t>与价值链的联系</a:t>
            </a:r>
            <a:r>
              <a:rPr lang="en-US" altLang="zh-CN" sz="1600" dirty="0">
                <a:solidFill>
                  <a:schemeClr val="tx1"/>
                </a:solidFill>
                <a:latin typeface="微软雅黑" panose="020B0503020204020204" pitchFamily="34" charset="-122"/>
                <a:ea typeface="微软雅黑" panose="020B0503020204020204" pitchFamily="34" charset="-122"/>
              </a:rPr>
              <a:t>    </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(6)</a:t>
            </a:r>
            <a:r>
              <a:rPr lang="zh-CN" altLang="en-US" sz="1600" dirty="0">
                <a:solidFill>
                  <a:schemeClr val="tx1"/>
                </a:solidFill>
                <a:latin typeface="微软雅黑" panose="020B0503020204020204" pitchFamily="34" charset="-122"/>
                <a:ea typeface="微软雅黑" panose="020B0503020204020204" pitchFamily="34" charset="-122"/>
              </a:rPr>
              <a:t>跨业务相互关系</a:t>
            </a:r>
            <a:endParaRPr lang="en-US" altLang="zh-CN" sz="16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EA1909B5-31C4-46CF-9C2B-F7FAE30E7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779662"/>
            <a:ext cx="2937722" cy="1747945"/>
          </a:xfrm>
          <a:prstGeom prst="rect">
            <a:avLst/>
          </a:prstGeom>
        </p:spPr>
      </p:pic>
    </p:spTree>
    <p:extLst>
      <p:ext uri="{BB962C8B-B14F-4D97-AF65-F5344CB8AC3E}">
        <p14:creationId xmlns:p14="http://schemas.microsoft.com/office/powerpoint/2010/main" val="2078852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53374" y="715244"/>
            <a:ext cx="8806180" cy="4032250"/>
          </a:xfrm>
        </p:spPr>
        <p:txBody>
          <a:bodyPr>
            <a:noAutofit/>
          </a:bodyPr>
          <a:lstStyle/>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二</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差异化战略</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、适用范围</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、实施途径</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产品质量不同</a:t>
            </a:r>
            <a:r>
              <a:rPr lang="en-US" altLang="zh-CN" sz="1600" dirty="0">
                <a:solidFill>
                  <a:schemeClr val="tx1"/>
                </a:solidFill>
                <a:latin typeface="微软雅黑" panose="020B0503020204020204" pitchFamily="34" charset="-122"/>
                <a:ea typeface="微软雅黑" panose="020B0503020204020204" pitchFamily="34" charset="-122"/>
              </a:rPr>
              <a:t>       (2)</a:t>
            </a:r>
            <a:r>
              <a:rPr lang="zh-CN" altLang="en-US" sz="1600" dirty="0">
                <a:solidFill>
                  <a:schemeClr val="tx1"/>
                </a:solidFill>
                <a:latin typeface="微软雅黑" panose="020B0503020204020204" pitchFamily="34" charset="-122"/>
                <a:ea typeface="微软雅黑" panose="020B0503020204020204" pitchFamily="34" charset="-122"/>
              </a:rPr>
              <a:t>产品可靠性不同</a:t>
            </a:r>
            <a:r>
              <a:rPr lang="en-US" altLang="zh-CN" sz="1600" dirty="0">
                <a:solidFill>
                  <a:schemeClr val="tx1"/>
                </a:solidFill>
                <a:latin typeface="微软雅黑" panose="020B0503020204020204" pitchFamily="34" charset="-122"/>
                <a:ea typeface="微软雅黑" panose="020B0503020204020204" pitchFamily="34" charset="-122"/>
              </a:rPr>
              <a:t>       (3)</a:t>
            </a:r>
            <a:r>
              <a:rPr lang="zh-CN" altLang="en-US" sz="1600" dirty="0">
                <a:solidFill>
                  <a:schemeClr val="tx1"/>
                </a:solidFill>
                <a:latin typeface="微软雅黑" panose="020B0503020204020204" pitchFamily="34" charset="-122"/>
                <a:ea typeface="微软雅黑" panose="020B0503020204020204" pitchFamily="34" charset="-122"/>
              </a:rPr>
              <a:t>产品创新</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产品特性差异</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(5)</a:t>
            </a:r>
            <a:r>
              <a:rPr lang="zh-CN" altLang="en-US" sz="1600" dirty="0">
                <a:solidFill>
                  <a:schemeClr val="tx1"/>
                </a:solidFill>
                <a:latin typeface="微软雅黑" panose="020B0503020204020204" pitchFamily="34" charset="-122"/>
                <a:ea typeface="微软雅黑" panose="020B0503020204020204" pitchFamily="34" charset="-122"/>
              </a:rPr>
              <a:t>产品名称或品牌</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(6)</a:t>
            </a:r>
            <a:r>
              <a:rPr lang="zh-CN" altLang="en-US" sz="1600" dirty="0">
                <a:solidFill>
                  <a:schemeClr val="tx1"/>
                </a:solidFill>
                <a:latin typeface="微软雅黑" panose="020B0503020204020204" pitchFamily="34" charset="-122"/>
                <a:ea typeface="微软雅黑" panose="020B0503020204020204" pitchFamily="34" charset="-122"/>
              </a:rPr>
              <a:t>提供不同服务</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auto">
              <a:lnSpc>
                <a:spcPct val="150000"/>
              </a:lnSpc>
              <a:spcBef>
                <a:spcPts val="0"/>
              </a:spcBef>
            </a:pP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ct val="150000"/>
              </a:lnSpc>
              <a:spcBef>
                <a:spcPts val="0"/>
              </a:spcBef>
            </a:pPr>
            <a:endParaRPr lang="zh-CN" altLang="en-US" sz="20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br>
              <a:rPr lang="zh-CN" altLang="en-US" sz="2000" dirty="0">
                <a:solidFill>
                  <a:schemeClr val="tx1"/>
                </a:solidFill>
                <a:latin typeface="微软雅黑" panose="020B0503020204020204" pitchFamily="34" charset="-122"/>
                <a:ea typeface="微软雅黑" panose="020B0503020204020204" pitchFamily="34" charset="-122"/>
              </a:rPr>
            </a:b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ct val="150000"/>
              </a:lnSpc>
              <a:spcBef>
                <a:spcPts val="0"/>
              </a:spcBef>
            </a:pP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ct val="150000"/>
              </a:lnSpc>
              <a:spcBef>
                <a:spcPts val="0"/>
              </a:spcBef>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63237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79512" y="699542"/>
            <a:ext cx="8806180" cy="4032250"/>
          </a:xfrm>
        </p:spPr>
        <p:txBody>
          <a:bodyPr>
            <a:noAutofit/>
          </a:bodyPr>
          <a:lstStyle/>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三</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集中战略</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、适用范围</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、实施途径</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）选择产品系列</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）细分市场选择重点顾客</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）细分市场选择重点地区</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）发挥优势集中经营</a:t>
            </a:r>
            <a:endParaRPr lang="en-US" altLang="zh-CN" sz="1600" dirty="0">
              <a:solidFill>
                <a:schemeClr val="tx1"/>
              </a:solidFill>
              <a:latin typeface="微软雅黑" panose="020B0503020204020204" pitchFamily="34" charset="-122"/>
              <a:ea typeface="微软雅黑" panose="020B0503020204020204" pitchFamily="34" charset="-122"/>
            </a:endParaRPr>
          </a:p>
          <a:p>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fontAlgn="base">
              <a:lnSpc>
                <a:spcPct val="150000"/>
              </a:lnSpc>
              <a:buNone/>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5562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02672" y="699542"/>
            <a:ext cx="8806180" cy="4032250"/>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二、企业成长战略</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（一）密集型成长战略</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、市场渗透战略</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、市场开发战略</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、新产品开发战略</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（二）多元化战略</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、相关多元化</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）水平多元化</a:t>
            </a: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）垂直多元化</a:t>
            </a: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）同心型多元化</a:t>
            </a:r>
            <a:endParaRPr lang="en-US" altLang="zh-CN" sz="16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a:p>
            <a:pPr marL="85725" indent="0" fontAlgn="base">
              <a:lnSpc>
                <a:spcPct val="150000"/>
              </a:lnSpc>
              <a:buNone/>
            </a:pPr>
            <a:endParaRPr lang="zh-CN" altLang="en-US" sz="2000" dirty="0">
              <a:solidFill>
                <a:schemeClr val="tx1"/>
              </a:solidFill>
              <a:latin typeface="微软雅黑" panose="020B0503020204020204" pitchFamily="34" charset="-122"/>
              <a:ea typeface="微软雅黑" panose="020B0503020204020204" pitchFamily="34" charset="-122"/>
            </a:endParaRPr>
          </a:p>
          <a:p>
            <a:pPr marL="85725" indent="0" fontAlgn="base">
              <a:lnSpc>
                <a:spcPct val="150000"/>
              </a:lnSpc>
              <a:buNone/>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4077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53374" y="715244"/>
            <a:ext cx="8806180" cy="4032250"/>
          </a:xfrm>
        </p:spPr>
        <p:txBody>
          <a:bodyPr>
            <a:noAutofit/>
          </a:bodyPr>
          <a:lstStyle/>
          <a:p>
            <a:pPr fontAlgn="base">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、非相关多元化</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（三</a:t>
            </a:r>
            <a:r>
              <a:rPr lang="zh-CN"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一体化战略</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、纵向一体化战略</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）后向一体化</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）前向一体化</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、横向一体化战略</a:t>
            </a:r>
            <a:br>
              <a:rPr lang="zh-CN" altLang="en-US" sz="1600" dirty="0">
                <a:solidFill>
                  <a:schemeClr val="tx1"/>
                </a:solidFill>
                <a:latin typeface="微软雅黑" panose="020B0503020204020204" pitchFamily="34" charset="-122"/>
                <a:ea typeface="微软雅黑" panose="020B0503020204020204" pitchFamily="34" charset="-122"/>
              </a:rPr>
            </a:br>
            <a:r>
              <a:rPr lang="zh-CN" altLang="en-US" sz="1600" dirty="0">
                <a:solidFill>
                  <a:schemeClr val="tx1"/>
                </a:solidFill>
                <a:latin typeface="微软雅黑" panose="020B0503020204020204" pitchFamily="34" charset="-122"/>
                <a:ea typeface="微软雅黑" panose="020B0503020204020204" pitchFamily="34" charset="-122"/>
              </a:rPr>
              <a:t>（四）战略联盟</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、股权式战略联盟</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、契约式战略联盟</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）技术开发与研究联盟       （</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）产品联盟   （</a:t>
            </a: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）营销联盟    （</a:t>
            </a:r>
            <a:r>
              <a:rPr lang="en-US"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）产业协调联盟</a:t>
            </a:r>
          </a:p>
          <a:p>
            <a:pPr fontAlgn="auto">
              <a:lnSpc>
                <a:spcPct val="150000"/>
              </a:lnSpc>
              <a:spcBef>
                <a:spcPts val="0"/>
              </a:spcBef>
            </a:pP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ct val="150000"/>
              </a:lnSpc>
              <a:spcBef>
                <a:spcPts val="0"/>
              </a:spcBef>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52738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53374" y="715244"/>
            <a:ext cx="8806180" cy="4032250"/>
          </a:xfrm>
        </p:spPr>
        <p:txBody>
          <a:bodyPr>
            <a:noAutofit/>
          </a:bodyPr>
          <a:lstStyle/>
          <a:p>
            <a:pPr fontAlgn="base">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（五）国际化经营战略</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（一）钻石模型</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、生产要素</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、需求条件</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、相关支撑产业</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、企业战略、产业结构和同业竞争</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auto">
              <a:lnSpc>
                <a:spcPct val="150000"/>
              </a:lnSpc>
              <a:spcBef>
                <a:spcPts val="0"/>
              </a:spcBef>
            </a:pPr>
            <a:r>
              <a:rPr lang="zh-CN" altLang="en-US" sz="1600" dirty="0">
                <a:solidFill>
                  <a:schemeClr val="tx1"/>
                </a:solidFill>
                <a:latin typeface="微软雅黑" panose="020B0503020204020204" pitchFamily="34" charset="-122"/>
                <a:ea typeface="微软雅黑" panose="020B0503020204020204" pitchFamily="34" charset="-122"/>
              </a:rPr>
              <a:t>（二）国际化经营战略的类型</a:t>
            </a:r>
          </a:p>
        </p:txBody>
      </p:sp>
    </p:spTree>
    <p:extLst>
      <p:ext uri="{BB962C8B-B14F-4D97-AF65-F5344CB8AC3E}">
        <p14:creationId xmlns:p14="http://schemas.microsoft.com/office/powerpoint/2010/main" val="1463288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53374" y="715244"/>
            <a:ext cx="8806180" cy="4032250"/>
          </a:xfrm>
        </p:spPr>
        <p:txBody>
          <a:bodyPr>
            <a:noAutofit/>
          </a:bodyPr>
          <a:lstStyle/>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、全球化战略</a:t>
            </a:r>
          </a:p>
          <a:p>
            <a:pPr fontAlgn="base">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、多国化战略</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、跨国化战略</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三）国际市场进入模式</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、贸易进入模式</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、契约进入模式</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、投资进入模式</a:t>
            </a:r>
            <a:endParaRPr lang="en-US" altLang="zh-CN" sz="16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82246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53374" y="715244"/>
            <a:ext cx="8806180" cy="4032250"/>
          </a:xfrm>
        </p:spPr>
        <p:txBody>
          <a:bodyPr>
            <a:noAutofit/>
          </a:bodyPr>
          <a:lstStyle/>
          <a:p>
            <a:pPr fontAlgn="base">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三、企业稳定战略</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、无变化战略</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、维持利润战略</a:t>
            </a:r>
            <a:br>
              <a:rPr lang="zh-CN" altLang="en-US" sz="1600" dirty="0">
                <a:solidFill>
                  <a:schemeClr val="tx1"/>
                </a:solidFill>
                <a:latin typeface="微软雅黑" panose="020B0503020204020204" pitchFamily="34" charset="-122"/>
                <a:ea typeface="微软雅黑" panose="020B0503020204020204" pitchFamily="34" charset="-122"/>
              </a:rPr>
            </a:b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、暂停战略</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、谨慎实施战略</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四、企业紧缩战略</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、转向战略</a:t>
            </a:r>
            <a:endParaRPr lang="en-US" altLang="zh-CN" sz="1600" dirty="0">
              <a:solidFill>
                <a:schemeClr val="tx1"/>
              </a:solidFill>
              <a:latin typeface="微软雅黑" panose="020B0503020204020204" pitchFamily="34" charset="-122"/>
              <a:ea typeface="微软雅黑" panose="020B0503020204020204" pitchFamily="34" charset="-122"/>
            </a:endParaRPr>
          </a:p>
          <a:p>
            <a:pPr fontAlgn="base">
              <a:lnSpc>
                <a:spcPct val="150000"/>
              </a:lnSpc>
            </a:pPr>
            <a:r>
              <a:rPr lang="zh-CN"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、放弃战略</a:t>
            </a:r>
            <a:r>
              <a:rPr lang="en-US" altLang="zh-CN" sz="1600" dirty="0">
                <a:solidFill>
                  <a:schemeClr val="tx1"/>
                </a:solidFill>
                <a:latin typeface="微软雅黑" panose="020B0503020204020204" pitchFamily="34" charset="-122"/>
                <a:ea typeface="微软雅黑" panose="020B0503020204020204" pitchFamily="34" charset="-122"/>
              </a:rPr>
              <a:t>       </a:t>
            </a:r>
          </a:p>
          <a:p>
            <a:pPr fontAlgn="base">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、清算战略</a:t>
            </a:r>
          </a:p>
          <a:p>
            <a:pPr fontAlgn="auto">
              <a:lnSpc>
                <a:spcPct val="150000"/>
              </a:lnSpc>
              <a:spcBef>
                <a:spcPts val="0"/>
              </a:spcBef>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0247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r>
              <a:rPr lang="zh-CN" altLang="en-US" sz="3100" dirty="0">
                <a:solidFill>
                  <a:schemeClr val="tx1"/>
                </a:solidFill>
                <a:latin typeface="微软雅黑" panose="020B0503020204020204" pitchFamily="34" charset="-122"/>
                <a:ea typeface="微软雅黑" panose="020B0503020204020204" pitchFamily="34" charset="-122"/>
                <a:cs typeface="+mn-cs"/>
              </a:rPr>
              <a:t>第四节 企业经营决策与商业模式分析</a:t>
            </a:r>
            <a:br>
              <a:rPr lang="en-US" altLang="zh-CN" sz="3100" dirty="0">
                <a:solidFill>
                  <a:schemeClr val="tx1"/>
                </a:solidFill>
                <a:latin typeface="微软雅黑" panose="020B0503020204020204" pitchFamily="34" charset="-122"/>
                <a:ea typeface="微软雅黑" panose="020B0503020204020204" pitchFamily="34" charset="-122"/>
                <a:cs typeface="+mn-cs"/>
              </a:rPr>
            </a:br>
            <a:br>
              <a:rPr lang="zh-CN" altLang="en-US" sz="3100" dirty="0">
                <a:solidFill>
                  <a:schemeClr val="tx1"/>
                </a:solidFill>
                <a:latin typeface="微软雅黑" panose="020B0503020204020204" pitchFamily="34" charset="-122"/>
                <a:ea typeface="微软雅黑" panose="020B0503020204020204" pitchFamily="34" charset="-122"/>
                <a:cs typeface="+mn-cs"/>
              </a:rPr>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153374" y="715244"/>
            <a:ext cx="8806180" cy="4032250"/>
          </a:xfrm>
        </p:spPr>
        <p:txBody>
          <a:bodyPr>
            <a:noAutofit/>
          </a:bodyPr>
          <a:lstStyle/>
          <a:p>
            <a:pPr marL="85725" indent="0">
              <a:lnSpc>
                <a:spcPct val="150000"/>
              </a:lnSpc>
              <a:buNone/>
            </a:pP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一、企业经营决策的概念和类型</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、企业经营决策是指企业通过内部条件和外</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部条件的调查研究、综合分析，运用科学的方</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法选择合理方案，实现企业经营目标的过程。</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、类型</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）长期决策和短期决策</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）总体层经营决策和业务层、职能层经营决策</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）确定型决策、风险型决策和不确定型决策</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）单目标决策和多目标决策</a:t>
            </a:r>
          </a:p>
        </p:txBody>
      </p:sp>
      <p:pic>
        <p:nvPicPr>
          <p:cNvPr id="5" name="图片 4">
            <a:extLst>
              <a:ext uri="{FF2B5EF4-FFF2-40B4-BE49-F238E27FC236}">
                <a16:creationId xmlns:a16="http://schemas.microsoft.com/office/drawing/2014/main" id="{2E980165-ADFC-4E86-911B-A0B3E30DC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843558"/>
            <a:ext cx="2715766" cy="2715766"/>
          </a:xfrm>
          <a:prstGeom prst="rect">
            <a:avLst/>
          </a:prstGeom>
        </p:spPr>
      </p:pic>
    </p:spTree>
    <p:extLst>
      <p:ext uri="{BB962C8B-B14F-4D97-AF65-F5344CB8AC3E}">
        <p14:creationId xmlns:p14="http://schemas.microsoft.com/office/powerpoint/2010/main" val="3229452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dirty="0"/>
            </a:b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id="{31E52FCE-C88E-47A3-AC0D-3993B0A147CE}"/>
              </a:ext>
            </a:extLst>
          </p:cNvPr>
          <p:cNvSpPr>
            <a:spLocks noGrp="1"/>
          </p:cNvSpPr>
          <p:nvPr>
            <p:ph idx="1"/>
          </p:nvPr>
        </p:nvSpPr>
        <p:spPr>
          <a:xfrm>
            <a:off x="470894" y="725362"/>
            <a:ext cx="8229600" cy="3934619"/>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二、企业经营决策的要素（</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个）</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、决策者（是最基本的要素）</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、决策目标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、决策备选方案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、决策条件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、决策结果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60000"/>
              </a:lnSpc>
            </a:pPr>
            <a:br>
              <a:rPr lang="zh-CN" altLang="en-US" sz="2000" dirty="0">
                <a:solidFill>
                  <a:schemeClr val="tx1"/>
                </a:solidFill>
                <a:latin typeface="微软雅黑" panose="020B0503020204020204" pitchFamily="34" charset="-122"/>
                <a:ea typeface="微软雅黑" panose="020B0503020204020204" pitchFamily="34" charset="-122"/>
              </a:rPr>
            </a:b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nSpc>
                <a:spcPct val="150000"/>
              </a:lnSpc>
            </a:pPr>
            <a:br>
              <a:rPr lang="en-US" altLang="zh-CN" b="1" dirty="0">
                <a:solidFill>
                  <a:schemeClr val="tx1"/>
                </a:solidFill>
                <a:latin typeface="微软雅黑" panose="020B0503020204020204" pitchFamily="34" charset="-122"/>
                <a:ea typeface="微软雅黑" panose="020B0503020204020204" pitchFamily="34" charset="-122"/>
              </a:rPr>
            </a:br>
            <a:r>
              <a:rPr lang="zh-CN" altLang="en-US" b="1" dirty="0">
                <a:solidFill>
                  <a:schemeClr val="tx1"/>
                </a:solidFill>
                <a:latin typeface="微软雅黑" panose="020B0503020204020204" pitchFamily="34" charset="-122"/>
                <a:ea typeface="微软雅黑" panose="020B0503020204020204" pitchFamily="34" charset="-122"/>
              </a:rPr>
              <a:t>试卷题型、题量及分值分布情况</a:t>
            </a:r>
            <a:br>
              <a:rPr lang="en-US" altLang="zh-CN" b="1" dirty="0">
                <a:solidFill>
                  <a:schemeClr val="tx1"/>
                </a:solidFill>
                <a:latin typeface="微软雅黑" panose="020B0503020204020204" pitchFamily="34" charset="-122"/>
                <a:ea typeface="微软雅黑" panose="020B0503020204020204" pitchFamily="34" charset="-122"/>
              </a:rPr>
            </a:b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99592" y="1419622"/>
            <a:ext cx="6831330" cy="3281045"/>
          </a:xfrm>
        </p:spPr>
        <p:txBody>
          <a:bodyPr>
            <a:normAutofit/>
          </a:bodyPr>
          <a:lstStyle/>
          <a:p>
            <a:pPr marL="114300" indent="0" fontAlgn="auto">
              <a:lnSpc>
                <a:spcPct val="150000"/>
              </a:lnSpc>
              <a:spcBef>
                <a:spcPts val="0"/>
              </a:spcBef>
              <a:buNone/>
            </a:pPr>
            <a:r>
              <a:rPr lang="zh-CN" altLang="en-US" dirty="0">
                <a:solidFill>
                  <a:schemeClr val="tx1"/>
                </a:solidFill>
                <a:latin typeface="微软雅黑" panose="020B0503020204020204" pitchFamily="34" charset="-122"/>
                <a:ea typeface="微软雅黑" panose="020B0503020204020204" pitchFamily="34" charset="-122"/>
              </a:rPr>
              <a:t>一、单项选择题</a:t>
            </a:r>
            <a:r>
              <a:rPr lang="en-US" altLang="zh-CN" dirty="0">
                <a:solidFill>
                  <a:schemeClr val="tx1"/>
                </a:solidFill>
                <a:latin typeface="微软雅黑" panose="020B0503020204020204" pitchFamily="34" charset="-122"/>
                <a:ea typeface="微软雅黑" panose="020B0503020204020204" pitchFamily="34" charset="-122"/>
              </a:rPr>
              <a:t>60</a:t>
            </a:r>
            <a:r>
              <a:rPr lang="zh-CN" altLang="en-US" dirty="0">
                <a:solidFill>
                  <a:schemeClr val="tx1"/>
                </a:solidFill>
                <a:latin typeface="微软雅黑" panose="020B0503020204020204" pitchFamily="34" charset="-122"/>
                <a:ea typeface="微软雅黑" panose="020B0503020204020204" pitchFamily="34" charset="-122"/>
              </a:rPr>
              <a:t>题，每题</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分，共</a:t>
            </a:r>
            <a:r>
              <a:rPr lang="en-US" altLang="zh-CN" dirty="0">
                <a:solidFill>
                  <a:schemeClr val="tx1"/>
                </a:solidFill>
                <a:latin typeface="微软雅黑" panose="020B0503020204020204" pitchFamily="34" charset="-122"/>
                <a:ea typeface="微软雅黑" panose="020B0503020204020204" pitchFamily="34" charset="-122"/>
              </a:rPr>
              <a:t>60</a:t>
            </a:r>
            <a:r>
              <a:rPr lang="zh-CN" altLang="en-US" dirty="0">
                <a:solidFill>
                  <a:schemeClr val="tx1"/>
                </a:solidFill>
                <a:latin typeface="微软雅黑" panose="020B0503020204020204" pitchFamily="34" charset="-122"/>
                <a:ea typeface="微软雅黑" panose="020B0503020204020204" pitchFamily="34" charset="-122"/>
              </a:rPr>
              <a:t>分。</a:t>
            </a:r>
          </a:p>
          <a:p>
            <a:pPr marL="85725" indent="0">
              <a:lnSpc>
                <a:spcPct val="150000"/>
              </a:lnSpc>
              <a:buNone/>
            </a:pPr>
            <a:r>
              <a:rPr lang="zh-CN" altLang="en-US" dirty="0">
                <a:solidFill>
                  <a:schemeClr val="tx1"/>
                </a:solidFill>
                <a:latin typeface="微软雅黑" panose="020B0503020204020204" pitchFamily="34" charset="-122"/>
                <a:ea typeface="微软雅黑" panose="020B0503020204020204" pitchFamily="34" charset="-122"/>
              </a:rPr>
              <a:t>二、多项选择题</a:t>
            </a:r>
            <a:r>
              <a:rPr lang="en-US" altLang="zh-CN" dirty="0">
                <a:solidFill>
                  <a:schemeClr val="tx1"/>
                </a:solidFill>
                <a:latin typeface="微软雅黑" panose="020B0503020204020204" pitchFamily="34" charset="-122"/>
                <a:ea typeface="微软雅黑" panose="020B0503020204020204" pitchFamily="34" charset="-122"/>
              </a:rPr>
              <a:t>20</a:t>
            </a:r>
            <a:r>
              <a:rPr lang="zh-CN" altLang="en-US" dirty="0">
                <a:solidFill>
                  <a:schemeClr val="tx1"/>
                </a:solidFill>
                <a:latin typeface="微软雅黑" panose="020B0503020204020204" pitchFamily="34" charset="-122"/>
                <a:ea typeface="微软雅黑" panose="020B0503020204020204" pitchFamily="34" charset="-122"/>
              </a:rPr>
              <a:t>题，每题</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分，共</a:t>
            </a:r>
            <a:r>
              <a:rPr lang="en-US" altLang="zh-CN" dirty="0">
                <a:solidFill>
                  <a:schemeClr val="tx1"/>
                </a:solidFill>
                <a:latin typeface="微软雅黑" panose="020B0503020204020204" pitchFamily="34" charset="-122"/>
                <a:ea typeface="微软雅黑" panose="020B0503020204020204" pitchFamily="34" charset="-122"/>
              </a:rPr>
              <a:t>40</a:t>
            </a:r>
            <a:r>
              <a:rPr lang="zh-CN" altLang="en-US" dirty="0">
                <a:solidFill>
                  <a:schemeClr val="tx1"/>
                </a:solidFill>
                <a:latin typeface="微软雅黑" panose="020B0503020204020204" pitchFamily="34" charset="-122"/>
                <a:ea typeface="微软雅黑" panose="020B0503020204020204" pitchFamily="34" charset="-122"/>
              </a:rPr>
              <a:t>分。</a:t>
            </a:r>
          </a:p>
          <a:p>
            <a:pPr marL="85725" indent="0">
              <a:lnSpc>
                <a:spcPct val="150000"/>
              </a:lnSpc>
              <a:buNone/>
            </a:pPr>
            <a:r>
              <a:rPr lang="zh-CN" altLang="en-US" dirty="0">
                <a:solidFill>
                  <a:schemeClr val="tx1"/>
                </a:solidFill>
                <a:latin typeface="微软雅黑" panose="020B0503020204020204" pitchFamily="34" charset="-122"/>
                <a:ea typeface="微软雅黑" panose="020B0503020204020204" pitchFamily="34" charset="-122"/>
              </a:rPr>
              <a:t>三、案例分析题</a:t>
            </a:r>
            <a:r>
              <a:rPr lang="en-US" altLang="zh-CN" dirty="0">
                <a:solidFill>
                  <a:schemeClr val="tx1"/>
                </a:solidFill>
                <a:latin typeface="微软雅黑" panose="020B0503020204020204" pitchFamily="34" charset="-122"/>
                <a:ea typeface="微软雅黑" panose="020B0503020204020204" pitchFamily="34" charset="-122"/>
              </a:rPr>
              <a:t>20</a:t>
            </a:r>
            <a:r>
              <a:rPr lang="zh-CN" altLang="en-US" dirty="0">
                <a:solidFill>
                  <a:schemeClr val="tx1"/>
                </a:solidFill>
                <a:latin typeface="微软雅黑" panose="020B0503020204020204" pitchFamily="34" charset="-122"/>
                <a:ea typeface="微软雅黑" panose="020B0503020204020204" pitchFamily="34" charset="-122"/>
              </a:rPr>
              <a:t>题，每题</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分，共</a:t>
            </a:r>
            <a:r>
              <a:rPr lang="en-US" altLang="zh-CN" dirty="0">
                <a:solidFill>
                  <a:schemeClr val="tx1"/>
                </a:solidFill>
                <a:latin typeface="微软雅黑" panose="020B0503020204020204" pitchFamily="34" charset="-122"/>
                <a:ea typeface="微软雅黑" panose="020B0503020204020204" pitchFamily="34" charset="-122"/>
              </a:rPr>
              <a:t>40</a:t>
            </a:r>
            <a:r>
              <a:rPr lang="zh-CN" altLang="en-US" dirty="0">
                <a:solidFill>
                  <a:schemeClr val="tx1"/>
                </a:solidFill>
                <a:latin typeface="微软雅黑" panose="020B0503020204020204" pitchFamily="34" charset="-122"/>
                <a:ea typeface="微软雅黑" panose="020B0503020204020204" pitchFamily="34" charset="-122"/>
              </a:rPr>
              <a:t>分。</a:t>
            </a:r>
          </a:p>
          <a:p>
            <a:pPr marL="85725" indent="0">
              <a:lnSpc>
                <a:spcPct val="150000"/>
              </a:lnSpc>
              <a:buNone/>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1167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dirty="0"/>
            </a:b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id="{31E52FCE-C88E-47A3-AC0D-3993B0A147CE}"/>
              </a:ext>
            </a:extLst>
          </p:cNvPr>
          <p:cNvSpPr>
            <a:spLocks noGrp="1"/>
          </p:cNvSpPr>
          <p:nvPr>
            <p:ph idx="1"/>
          </p:nvPr>
        </p:nvSpPr>
        <p:spPr>
          <a:xfrm>
            <a:off x="470894" y="725362"/>
            <a:ext cx="8229600" cy="3934619"/>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三、企业经营决策的流程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、确定目标阶段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、拟订方案阶段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、选定方案阶段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、方案实施和监督阶段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、评价阶段</a:t>
            </a:r>
          </a:p>
        </p:txBody>
      </p:sp>
    </p:spTree>
    <p:extLst>
      <p:ext uri="{BB962C8B-B14F-4D97-AF65-F5344CB8AC3E}">
        <p14:creationId xmlns:p14="http://schemas.microsoft.com/office/powerpoint/2010/main" val="1411130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95536" y="699542"/>
            <a:ext cx="8472239" cy="4141063"/>
          </a:xfrm>
        </p:spPr>
        <p:txBody>
          <a:bodyPr>
            <a:normAutofit fontScale="25000" lnSpcReduction="20000"/>
          </a:bodyPr>
          <a:lstStyle/>
          <a:p>
            <a:pPr lvl="0"/>
            <a:endParaRPr lang="en-US" altLang="zh-CN" dirty="0"/>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四、</a:t>
            </a:r>
            <a:r>
              <a:rPr lang="zh-CN" altLang="en-US" sz="7200" dirty="0">
                <a:solidFill>
                  <a:srgbClr val="FF0000"/>
                </a:solidFill>
                <a:latin typeface="微软雅黑" panose="020B0503020204020204" pitchFamily="34" charset="-122"/>
                <a:ea typeface="微软雅黑" panose="020B0503020204020204" pitchFamily="34" charset="-122"/>
              </a:rPr>
              <a:t>企业经营决策的方法</a:t>
            </a:r>
            <a:endParaRPr lang="en-US" altLang="zh-CN" sz="72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（一）</a:t>
            </a:r>
            <a:r>
              <a:rPr lang="zh-CN" altLang="en-US" sz="7200" dirty="0">
                <a:solidFill>
                  <a:srgbClr val="FF0000"/>
                </a:solidFill>
                <a:latin typeface="微软雅黑" panose="020B0503020204020204" pitchFamily="34" charset="-122"/>
                <a:ea typeface="微软雅黑" panose="020B0503020204020204" pitchFamily="34" charset="-122"/>
              </a:rPr>
              <a:t>定性决策方法</a:t>
            </a:r>
            <a:endParaRPr lang="en-US" altLang="zh-CN" sz="72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1</a:t>
            </a:r>
            <a:r>
              <a:rPr lang="zh-CN" altLang="en-US" sz="7200" dirty="0">
                <a:solidFill>
                  <a:schemeClr val="tx1"/>
                </a:solidFill>
                <a:latin typeface="微软雅黑" panose="020B0503020204020204" pitchFamily="34" charset="-122"/>
                <a:ea typeface="微软雅黑" panose="020B0503020204020204" pitchFamily="34" charset="-122"/>
              </a:rPr>
              <a:t>、头脑风暴法</a:t>
            </a:r>
            <a:r>
              <a:rPr lang="en-US" altLang="zh-CN" sz="7200" dirty="0">
                <a:solidFill>
                  <a:schemeClr val="tx1"/>
                </a:solidFill>
                <a:latin typeface="微软雅黑" panose="020B0503020204020204" pitchFamily="34" charset="-122"/>
                <a:ea typeface="微软雅黑" panose="020B0503020204020204" pitchFamily="34" charset="-122"/>
              </a:rPr>
              <a:t>      2</a:t>
            </a:r>
            <a:r>
              <a:rPr lang="zh-CN" altLang="en-US" sz="7200" dirty="0">
                <a:solidFill>
                  <a:schemeClr val="tx1"/>
                </a:solidFill>
                <a:latin typeface="微软雅黑" panose="020B0503020204020204" pitchFamily="34" charset="-122"/>
                <a:ea typeface="微软雅黑" panose="020B0503020204020204" pitchFamily="34" charset="-122"/>
              </a:rPr>
              <a:t>、德尔菲法</a:t>
            </a:r>
            <a:r>
              <a:rPr lang="en-US" altLang="zh-CN" sz="7200" dirty="0">
                <a:solidFill>
                  <a:schemeClr val="tx1"/>
                </a:solidFill>
                <a:latin typeface="微软雅黑" panose="020B0503020204020204" pitchFamily="34" charset="-122"/>
                <a:ea typeface="微软雅黑" panose="020B0503020204020204" pitchFamily="34" charset="-122"/>
              </a:rPr>
              <a:t>     3</a:t>
            </a:r>
            <a:r>
              <a:rPr lang="zh-CN" altLang="en-US" sz="7200" dirty="0">
                <a:solidFill>
                  <a:schemeClr val="tx1"/>
                </a:solidFill>
                <a:latin typeface="微软雅黑" panose="020B0503020204020204" pitchFamily="34" charset="-122"/>
                <a:ea typeface="微软雅黑" panose="020B0503020204020204" pitchFamily="34" charset="-122"/>
              </a:rPr>
              <a:t>、名义小组技术</a:t>
            </a:r>
            <a:r>
              <a:rPr lang="en-US" altLang="zh-CN" sz="7200" dirty="0">
                <a:solidFill>
                  <a:schemeClr val="tx1"/>
                </a:solidFill>
                <a:latin typeface="微软雅黑" panose="020B0503020204020204" pitchFamily="34" charset="-122"/>
                <a:ea typeface="微软雅黑" panose="020B0503020204020204" pitchFamily="34" charset="-122"/>
              </a:rPr>
              <a:t>    4</a:t>
            </a:r>
            <a:r>
              <a:rPr lang="zh-CN" altLang="en-US" sz="7200" dirty="0">
                <a:solidFill>
                  <a:schemeClr val="tx1"/>
                </a:solidFill>
                <a:latin typeface="微软雅黑" panose="020B0503020204020204" pitchFamily="34" charset="-122"/>
                <a:ea typeface="微软雅黑" panose="020B0503020204020204" pitchFamily="34" charset="-122"/>
              </a:rPr>
              <a:t>、哥顿法</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zh-CN" sz="7200" dirty="0">
                <a:solidFill>
                  <a:schemeClr val="tx1"/>
                </a:solidFill>
                <a:latin typeface="微软雅黑" panose="020B0503020204020204" pitchFamily="34" charset="-122"/>
                <a:ea typeface="微软雅黑" panose="020B0503020204020204" pitchFamily="34" charset="-122"/>
              </a:rPr>
              <a:t>（</a:t>
            </a:r>
            <a:r>
              <a:rPr lang="zh-CN" altLang="en-US" sz="7200" dirty="0">
                <a:solidFill>
                  <a:schemeClr val="tx1"/>
                </a:solidFill>
                <a:latin typeface="微软雅黑" panose="020B0503020204020204" pitchFamily="34" charset="-122"/>
                <a:ea typeface="微软雅黑" panose="020B0503020204020204" pitchFamily="34" charset="-122"/>
              </a:rPr>
              <a:t>二）</a:t>
            </a:r>
            <a:r>
              <a:rPr lang="zh-CN" altLang="en-US" sz="7200" dirty="0">
                <a:solidFill>
                  <a:srgbClr val="FF0000"/>
                </a:solidFill>
                <a:latin typeface="微软雅黑" panose="020B0503020204020204" pitchFamily="34" charset="-122"/>
                <a:ea typeface="微软雅黑" panose="020B0503020204020204" pitchFamily="34" charset="-122"/>
              </a:rPr>
              <a:t>定量决策方法</a:t>
            </a:r>
            <a:endParaRPr lang="en-US" altLang="zh-CN" sz="72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1</a:t>
            </a:r>
            <a:r>
              <a:rPr lang="zh-CN" altLang="en-US" sz="7200" dirty="0">
                <a:solidFill>
                  <a:schemeClr val="tx1"/>
                </a:solidFill>
                <a:latin typeface="微软雅黑" panose="020B0503020204020204" pitchFamily="34" charset="-122"/>
                <a:ea typeface="微软雅黑" panose="020B0503020204020204" pitchFamily="34" charset="-122"/>
              </a:rPr>
              <a:t>、</a:t>
            </a:r>
            <a:r>
              <a:rPr lang="zh-CN" altLang="en-US" sz="7200" dirty="0">
                <a:solidFill>
                  <a:srgbClr val="FF0000"/>
                </a:solidFill>
                <a:latin typeface="微软雅黑" panose="020B0503020204020204" pitchFamily="34" charset="-122"/>
                <a:ea typeface="微软雅黑" panose="020B0503020204020204" pitchFamily="34" charset="-122"/>
              </a:rPr>
              <a:t>确定型决策方法</a:t>
            </a:r>
            <a:endParaRPr lang="en-US" altLang="zh-CN" sz="72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是指在稳定可控的条件下进行决策，只要满足数学模型的前提条件，模型就能给出特定的结果。</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a:t>
            </a:r>
            <a:r>
              <a:rPr lang="en-US" altLang="zh-CN" sz="7200" dirty="0">
                <a:solidFill>
                  <a:schemeClr val="tx1"/>
                </a:solidFill>
                <a:latin typeface="微软雅黑" panose="020B0503020204020204" pitchFamily="34" charset="-122"/>
                <a:ea typeface="微软雅黑" panose="020B0503020204020204" pitchFamily="34" charset="-122"/>
              </a:rPr>
              <a:t>1</a:t>
            </a:r>
            <a:r>
              <a:rPr lang="zh-CN" altLang="en-US" sz="7200" dirty="0">
                <a:solidFill>
                  <a:schemeClr val="tx1"/>
                </a:solidFill>
                <a:latin typeface="微软雅黑" panose="020B0503020204020204" pitchFamily="34" charset="-122"/>
                <a:ea typeface="微软雅黑" panose="020B0503020204020204" pitchFamily="34" charset="-122"/>
              </a:rPr>
              <a:t>）线性规划法</a:t>
            </a:r>
            <a:endParaRPr lang="en-US" altLang="zh-CN" sz="7200" dirty="0">
              <a:solidFill>
                <a:schemeClr val="tx1"/>
              </a:solidFill>
              <a:latin typeface="微软雅黑" panose="020B0503020204020204" pitchFamily="34" charset="-122"/>
              <a:ea typeface="微软雅黑" panose="020B0503020204020204" pitchFamily="34" charset="-122"/>
            </a:endParaRPr>
          </a:p>
          <a:p>
            <a:endParaRPr lang="zh-CN" altLang="en-US" sz="29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95536" y="699542"/>
            <a:ext cx="8472239" cy="4141063"/>
          </a:xfrm>
        </p:spPr>
        <p:txBody>
          <a:bodyPr>
            <a:normAutofit fontScale="25000" lnSpcReduction="20000"/>
          </a:bodyPr>
          <a:lstStyle/>
          <a:p>
            <a:pPr lvl="0"/>
            <a:endParaRPr lang="en-US" altLang="zh-CN" dirty="0"/>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a:t>
            </a:r>
            <a:r>
              <a:rPr lang="en-US" altLang="zh-CN" sz="7200" dirty="0">
                <a:solidFill>
                  <a:schemeClr val="tx1"/>
                </a:solidFill>
                <a:latin typeface="微软雅黑" panose="020B0503020204020204" pitchFamily="34" charset="-122"/>
                <a:ea typeface="微软雅黑" panose="020B0503020204020204" pitchFamily="34" charset="-122"/>
              </a:rPr>
              <a:t>2</a:t>
            </a:r>
            <a:r>
              <a:rPr lang="zh-CN" altLang="en-US" sz="7200" dirty="0">
                <a:solidFill>
                  <a:schemeClr val="tx1"/>
                </a:solidFill>
                <a:latin typeface="微软雅黑" panose="020B0503020204020204" pitchFamily="34" charset="-122"/>
                <a:ea typeface="微软雅黑" panose="020B0503020204020204" pitchFamily="34" charset="-122"/>
              </a:rPr>
              <a:t>）盈亏平衡点法</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又称量本利分析法或保本分析法，是进行产量决策</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常用的方法。</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保本业务</a:t>
            </a:r>
            <a:r>
              <a:rPr lang="zh-CN" altLang="en-US" sz="7300" dirty="0">
                <a:solidFill>
                  <a:schemeClr val="tx1"/>
                </a:solidFill>
                <a:latin typeface="微软雅黑" panose="020B0503020204020204" pitchFamily="34" charset="-122"/>
                <a:ea typeface="微软雅黑" panose="020B0503020204020204" pitchFamily="34" charset="-122"/>
              </a:rPr>
              <a:t>量的计算。</a:t>
            </a:r>
            <a:endParaRPr lang="en-US" altLang="zh-CN" sz="73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7300" dirty="0">
                <a:solidFill>
                  <a:schemeClr val="tx1"/>
                </a:solidFill>
                <a:latin typeface="微软雅黑" panose="020B0503020204020204" pitchFamily="34" charset="-122"/>
                <a:ea typeface="微软雅黑" panose="020B0503020204020204" pitchFamily="34" charset="-122"/>
              </a:rPr>
              <a:t>2</a:t>
            </a:r>
            <a:r>
              <a:rPr lang="zh-CN" altLang="en-US" sz="7300" dirty="0">
                <a:solidFill>
                  <a:schemeClr val="tx1"/>
                </a:solidFill>
                <a:latin typeface="微软雅黑" panose="020B0503020204020204" pitchFamily="34" charset="-122"/>
                <a:ea typeface="微软雅黑" panose="020B0503020204020204" pitchFamily="34" charset="-122"/>
              </a:rPr>
              <a:t>、</a:t>
            </a:r>
            <a:r>
              <a:rPr lang="zh-CN" altLang="en-US" sz="7300" dirty="0">
                <a:solidFill>
                  <a:srgbClr val="FF0000"/>
                </a:solidFill>
                <a:latin typeface="微软雅黑" panose="020B0503020204020204" pitchFamily="34" charset="-122"/>
                <a:ea typeface="微软雅黑" panose="020B0503020204020204" pitchFamily="34" charset="-122"/>
              </a:rPr>
              <a:t>风险型决策方法</a:t>
            </a:r>
            <a:endParaRPr lang="en-US" altLang="zh-CN" sz="73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zh-CN" altLang="en-US" sz="7300" dirty="0">
                <a:solidFill>
                  <a:schemeClr val="tx1"/>
                </a:solidFill>
                <a:latin typeface="微软雅黑" panose="020B0503020204020204" pitchFamily="34" charset="-122"/>
                <a:ea typeface="微软雅黑" panose="020B0503020204020204" pitchFamily="34" charset="-122"/>
              </a:rPr>
              <a:t>也叫统计分析型决策、随机型决策，是指已知决策</a:t>
            </a:r>
            <a:endParaRPr lang="en-US" altLang="zh-CN" sz="73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300" dirty="0">
                <a:solidFill>
                  <a:schemeClr val="tx1"/>
                </a:solidFill>
                <a:latin typeface="微软雅黑" panose="020B0503020204020204" pitchFamily="34" charset="-122"/>
                <a:ea typeface="微软雅黑" panose="020B0503020204020204" pitchFamily="34" charset="-122"/>
              </a:rPr>
              <a:t>方案所需的条件，但每种方案的执行都有可能出现</a:t>
            </a:r>
            <a:endParaRPr lang="en-US" altLang="zh-CN" sz="73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300" dirty="0">
                <a:solidFill>
                  <a:schemeClr val="tx1"/>
                </a:solidFill>
                <a:latin typeface="微软雅黑" panose="020B0503020204020204" pitchFamily="34" charset="-122"/>
                <a:ea typeface="微软雅黑" panose="020B0503020204020204" pitchFamily="34" charset="-122"/>
              </a:rPr>
              <a:t>不同后果，多种后果的出现有一定的概率，即存在</a:t>
            </a:r>
            <a:endParaRPr lang="en-US" altLang="zh-CN" sz="73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300" dirty="0">
                <a:solidFill>
                  <a:schemeClr val="tx1"/>
                </a:solidFill>
                <a:latin typeface="微软雅黑" panose="020B0503020204020204" pitchFamily="34" charset="-122"/>
                <a:ea typeface="微软雅黑" panose="020B0503020204020204" pitchFamily="34" charset="-122"/>
              </a:rPr>
              <a:t>着“风险”。</a:t>
            </a:r>
            <a:endParaRPr lang="en-US" altLang="zh-CN" sz="7300" dirty="0">
              <a:solidFill>
                <a:schemeClr val="tx1"/>
              </a:solidFill>
              <a:latin typeface="微软雅黑" panose="020B0503020204020204" pitchFamily="34" charset="-122"/>
              <a:ea typeface="微软雅黑" panose="020B0503020204020204" pitchFamily="34" charset="-122"/>
            </a:endParaRPr>
          </a:p>
          <a:p>
            <a:endParaRPr lang="zh-CN" altLang="en-US" sz="29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CBC74B1C-2CD4-4D49-AEE8-6CF3B0623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2047" y="1086040"/>
            <a:ext cx="3214306" cy="2008941"/>
          </a:xfrm>
          <a:prstGeom prst="rect">
            <a:avLst/>
          </a:prstGeom>
        </p:spPr>
      </p:pic>
    </p:spTree>
    <p:extLst>
      <p:ext uri="{BB962C8B-B14F-4D97-AF65-F5344CB8AC3E}">
        <p14:creationId xmlns:p14="http://schemas.microsoft.com/office/powerpoint/2010/main" val="42230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95536" y="699542"/>
            <a:ext cx="8472239" cy="4141063"/>
          </a:xfrm>
        </p:spPr>
        <p:txBody>
          <a:bodyPr>
            <a:normAutofit/>
          </a:bodyPr>
          <a:lstStyle/>
          <a:p>
            <a:pPr lvl="0"/>
            <a:endParaRPr lang="en-US" altLang="zh-CN" dirty="0"/>
          </a:p>
          <a:p>
            <a:pPr>
              <a:lnSpc>
                <a:spcPct val="17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）期望损益决策法</a:t>
            </a:r>
            <a:r>
              <a:rPr lang="en-US" altLang="zh-CN" dirty="0">
                <a:solidFill>
                  <a:schemeClr val="tx1"/>
                </a:solidFill>
                <a:latin typeface="微软雅黑" panose="020B0503020204020204" pitchFamily="34" charset="-122"/>
                <a:ea typeface="微软雅黑" panose="020B0503020204020204" pitchFamily="34" charset="-122"/>
              </a:rPr>
              <a:t>        </a:t>
            </a:r>
            <a:r>
              <a:rPr lang="zh-CN" altLang="en-US" dirty="0">
                <a:solidFill>
                  <a:schemeClr val="tx1"/>
                </a:solidFill>
                <a:latin typeface="微软雅黑" panose="020B0503020204020204" pitchFamily="34" charset="-122"/>
                <a:ea typeface="微软雅黑" panose="020B0503020204020204" pitchFamily="34" charset="-122"/>
              </a:rPr>
              <a:t>例题注意一下</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）决策树分析法</a:t>
            </a:r>
            <a:endParaRPr lang="en-US" altLang="zh-CN" dirty="0">
              <a:solidFill>
                <a:schemeClr val="tx1"/>
              </a:solidFill>
              <a:latin typeface="微软雅黑" panose="020B0503020204020204" pitchFamily="34" charset="-122"/>
              <a:ea typeface="微软雅黑" panose="020B0503020204020204" pitchFamily="34" charset="-122"/>
            </a:endParaRPr>
          </a:p>
          <a:p>
            <a:endParaRPr lang="zh-CN" altLang="en-US" sz="29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8572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95536" y="699542"/>
            <a:ext cx="8472239" cy="4141063"/>
          </a:xfrm>
        </p:spPr>
        <p:txBody>
          <a:bodyPr>
            <a:normAutofit fontScale="25000" lnSpcReduction="20000"/>
          </a:bodyPr>
          <a:lstStyle/>
          <a:p>
            <a:pPr lvl="0"/>
            <a:endParaRPr lang="en-US" altLang="zh-CN" dirty="0"/>
          </a:p>
          <a:p>
            <a:pPr>
              <a:lnSpc>
                <a:spcPct val="170000"/>
              </a:lnSpc>
            </a:pPr>
            <a:r>
              <a:rPr lang="en-US" altLang="zh-CN" sz="7400" dirty="0">
                <a:solidFill>
                  <a:schemeClr val="tx1"/>
                </a:solidFill>
                <a:latin typeface="微软雅黑" panose="020B0503020204020204" pitchFamily="34" charset="-122"/>
                <a:ea typeface="微软雅黑" panose="020B0503020204020204" pitchFamily="34" charset="-122"/>
              </a:rPr>
              <a:t>3</a:t>
            </a:r>
            <a:r>
              <a:rPr lang="zh-CN" altLang="en-US" sz="7400" dirty="0">
                <a:solidFill>
                  <a:schemeClr val="tx1"/>
                </a:solidFill>
                <a:latin typeface="微软雅黑" panose="020B0503020204020204" pitchFamily="34" charset="-122"/>
                <a:ea typeface="微软雅黑" panose="020B0503020204020204" pitchFamily="34" charset="-122"/>
              </a:rPr>
              <a:t>、</a:t>
            </a:r>
            <a:r>
              <a:rPr lang="zh-CN" altLang="en-US" sz="7400" dirty="0">
                <a:solidFill>
                  <a:srgbClr val="FF0000"/>
                </a:solidFill>
                <a:latin typeface="微软雅黑" panose="020B0503020204020204" pitchFamily="34" charset="-122"/>
                <a:ea typeface="微软雅黑" panose="020B0503020204020204" pitchFamily="34" charset="-122"/>
              </a:rPr>
              <a:t>不确定型决策方法</a:t>
            </a:r>
            <a:endParaRPr lang="en-US" altLang="zh-CN" sz="74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zh-CN" altLang="en-US" sz="7400" dirty="0">
                <a:solidFill>
                  <a:schemeClr val="tx1"/>
                </a:solidFill>
                <a:latin typeface="微软雅黑" panose="020B0503020204020204" pitchFamily="34" charset="-122"/>
                <a:ea typeface="微软雅黑" panose="020B0503020204020204" pitchFamily="34" charset="-122"/>
              </a:rPr>
              <a:t>不确定型决策是指在决策所面临的市场状态难以确定而且各种市场状态发生的概率也无法预测的条件下所做出的决策。</a:t>
            </a:r>
            <a:endParaRPr lang="en-US" altLang="zh-CN" sz="74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400" dirty="0">
                <a:solidFill>
                  <a:schemeClr val="tx1"/>
                </a:solidFill>
                <a:latin typeface="微软雅黑" panose="020B0503020204020204" pitchFamily="34" charset="-122"/>
                <a:ea typeface="微软雅黑" panose="020B0503020204020204" pitchFamily="34" charset="-122"/>
              </a:rPr>
              <a:t>（</a:t>
            </a:r>
            <a:r>
              <a:rPr lang="en-US" altLang="zh-CN" sz="7400" dirty="0">
                <a:solidFill>
                  <a:schemeClr val="tx1"/>
                </a:solidFill>
                <a:latin typeface="微软雅黑" panose="020B0503020204020204" pitchFamily="34" charset="-122"/>
                <a:ea typeface="微软雅黑" panose="020B0503020204020204" pitchFamily="34" charset="-122"/>
              </a:rPr>
              <a:t>1</a:t>
            </a:r>
            <a:r>
              <a:rPr lang="zh-CN" altLang="en-US" sz="7400" dirty="0">
                <a:solidFill>
                  <a:schemeClr val="tx1"/>
                </a:solidFill>
                <a:latin typeface="微软雅黑" panose="020B0503020204020204" pitchFamily="34" charset="-122"/>
                <a:ea typeface="微软雅黑" panose="020B0503020204020204" pitchFamily="34" charset="-122"/>
              </a:rPr>
              <a:t>）乐观原则：如果决策者属于风险偏好者，其对未来决策行动持有乐观态度且充满信心，那么他们在进行不确定性决策时则可以采用乐观的决策方法。这种方法主要包括大中取大法，它是指在几种不确定的结果中，选择在最有利的市场需求情况下具有最大收益值的方案作为最优方案的一种决策方法。</a:t>
            </a:r>
            <a:endParaRPr lang="en-US" altLang="zh-CN" sz="7400" dirty="0">
              <a:solidFill>
                <a:schemeClr val="tx1"/>
              </a:solidFill>
              <a:latin typeface="微软雅黑" panose="020B0503020204020204" pitchFamily="34" charset="-122"/>
              <a:ea typeface="微软雅黑" panose="020B0503020204020204" pitchFamily="34" charset="-122"/>
            </a:endParaRPr>
          </a:p>
          <a:p>
            <a:pPr>
              <a:lnSpc>
                <a:spcPct val="170000"/>
              </a:lnSpc>
            </a:pPr>
            <a:endParaRPr lang="en-US" altLang="zh-CN" sz="7300" dirty="0">
              <a:solidFill>
                <a:schemeClr val="tx1"/>
              </a:solidFill>
              <a:latin typeface="微软雅黑" panose="020B0503020204020204" pitchFamily="34" charset="-122"/>
              <a:ea typeface="微软雅黑" panose="020B0503020204020204" pitchFamily="34" charset="-122"/>
            </a:endParaRPr>
          </a:p>
          <a:p>
            <a:endParaRPr lang="zh-CN" altLang="en-US" sz="29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76691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95536" y="699542"/>
            <a:ext cx="8472239" cy="4141063"/>
          </a:xfrm>
        </p:spPr>
        <p:txBody>
          <a:bodyPr>
            <a:normAutofit fontScale="25000" lnSpcReduction="20000"/>
          </a:bodyPr>
          <a:lstStyle/>
          <a:p>
            <a:pPr marL="85725" indent="0">
              <a:lnSpc>
                <a:spcPct val="170000"/>
              </a:lnSpc>
              <a:buNone/>
            </a:pPr>
            <a:r>
              <a:rPr lang="en-US" altLang="zh-CN" sz="7400" dirty="0">
                <a:solidFill>
                  <a:schemeClr val="tx1"/>
                </a:solidFill>
                <a:latin typeface="微软雅黑" panose="020B0503020204020204" pitchFamily="34" charset="-122"/>
                <a:ea typeface="微软雅黑" panose="020B0503020204020204" pitchFamily="34" charset="-122"/>
              </a:rPr>
              <a:t> </a:t>
            </a:r>
          </a:p>
          <a:p>
            <a:pPr marL="85725" indent="0">
              <a:lnSpc>
                <a:spcPct val="170000"/>
              </a:lnSpc>
              <a:buNone/>
            </a:pPr>
            <a:r>
              <a:rPr lang="zh-CN" altLang="en-US" sz="7400" dirty="0">
                <a:solidFill>
                  <a:schemeClr val="tx1"/>
                </a:solidFill>
                <a:latin typeface="微软雅黑" panose="020B0503020204020204" pitchFamily="34" charset="-122"/>
                <a:ea typeface="微软雅黑" panose="020B0503020204020204" pitchFamily="34" charset="-122"/>
              </a:rPr>
              <a:t>采用这种方法时，决策人员应当首先从各个备选方案中选出一个最大的收益值，然后再把各个方案的最大收益值进行比较，最后从中选出那个具有最大收益值的方案作为决策的最优方案。</a:t>
            </a:r>
            <a:endParaRPr lang="en-US" altLang="zh-CN" sz="74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400" dirty="0">
                <a:solidFill>
                  <a:srgbClr val="FF0000"/>
                </a:solidFill>
                <a:latin typeface="微软雅黑" panose="020B0503020204020204" pitchFamily="34" charset="-122"/>
                <a:ea typeface="微软雅黑" panose="020B0503020204020204" pitchFamily="34" charset="-122"/>
              </a:rPr>
              <a:t>注意一下例题。</a:t>
            </a:r>
            <a:endParaRPr lang="en-US" altLang="zh-CN" sz="74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zh-CN" altLang="en-US" sz="7400" dirty="0">
                <a:solidFill>
                  <a:schemeClr val="tx1"/>
                </a:solidFill>
                <a:latin typeface="微软雅黑" panose="020B0503020204020204" pitchFamily="34" charset="-122"/>
                <a:ea typeface="微软雅黑" panose="020B0503020204020204" pitchFamily="34" charset="-122"/>
              </a:rPr>
              <a:t>（</a:t>
            </a:r>
            <a:r>
              <a:rPr lang="en-US" altLang="zh-CN" sz="7400" dirty="0">
                <a:solidFill>
                  <a:schemeClr val="tx1"/>
                </a:solidFill>
                <a:latin typeface="微软雅黑" panose="020B0503020204020204" pitchFamily="34" charset="-122"/>
                <a:ea typeface="微软雅黑" panose="020B0503020204020204" pitchFamily="34" charset="-122"/>
              </a:rPr>
              <a:t>2</a:t>
            </a:r>
            <a:r>
              <a:rPr lang="zh-CN" altLang="en-US" sz="7400" dirty="0">
                <a:solidFill>
                  <a:schemeClr val="tx1"/>
                </a:solidFill>
                <a:latin typeface="微软雅黑" panose="020B0503020204020204" pitchFamily="34" charset="-122"/>
                <a:ea typeface="微软雅黑" panose="020B0503020204020204" pitchFamily="34" charset="-122"/>
              </a:rPr>
              <a:t>）悲观原则</a:t>
            </a:r>
            <a:endParaRPr lang="en-US" altLang="zh-CN" sz="74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400" dirty="0">
                <a:solidFill>
                  <a:schemeClr val="tx1"/>
                </a:solidFill>
                <a:latin typeface="微软雅黑" panose="020B0503020204020204" pitchFamily="34" charset="-122"/>
                <a:ea typeface="微软雅黑" panose="020B0503020204020204" pitchFamily="34" charset="-122"/>
              </a:rPr>
              <a:t>又称为小中取大法，它是指在几种不确定的结果中，选择在最不利的市场需求情况下收益值最大的方案作为最优方案的一种决策方法。</a:t>
            </a:r>
            <a:endParaRPr lang="en-US" altLang="zh-CN" sz="74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400" dirty="0">
                <a:solidFill>
                  <a:schemeClr val="tx1"/>
                </a:solidFill>
                <a:latin typeface="微软雅黑" panose="020B0503020204020204" pitchFamily="34" charset="-122"/>
                <a:ea typeface="微软雅黑" panose="020B0503020204020204" pitchFamily="34" charset="-122"/>
              </a:rPr>
              <a:t>即其基本思路是从最不利的情况下选择最满意的方案。</a:t>
            </a:r>
            <a:endParaRPr lang="en-US" altLang="zh-CN" sz="7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17355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95536" y="699542"/>
            <a:ext cx="8472239" cy="4141063"/>
          </a:xfrm>
        </p:spPr>
        <p:txBody>
          <a:bodyPr>
            <a:normAutofit fontScale="32500" lnSpcReduction="20000"/>
          </a:bodyPr>
          <a:lstStyle/>
          <a:p>
            <a:pPr>
              <a:lnSpc>
                <a:spcPct val="170000"/>
              </a:lnSpc>
            </a:pPr>
            <a:r>
              <a:rPr lang="zh-CN" altLang="en-US" sz="6200" dirty="0">
                <a:solidFill>
                  <a:schemeClr val="tx1"/>
                </a:solidFill>
                <a:latin typeface="微软雅黑" panose="020B0503020204020204" pitchFamily="34" charset="-122"/>
                <a:ea typeface="微软雅黑" panose="020B0503020204020204" pitchFamily="34" charset="-122"/>
              </a:rPr>
              <a:t>采用这种方法时，决策人员应当从各个备选方案中选出一个最小的收益值，然后再把各个方案的最小收益值进行比较，从中选出那个具有最大收益值的方案作为决策的最优方案。</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6200" dirty="0">
                <a:solidFill>
                  <a:schemeClr val="tx1"/>
                </a:solidFill>
                <a:latin typeface="微软雅黑" panose="020B0503020204020204" pitchFamily="34" charset="-122"/>
                <a:ea typeface="微软雅黑" panose="020B0503020204020204" pitchFamily="34" charset="-122"/>
              </a:rPr>
              <a:t>（</a:t>
            </a:r>
            <a:r>
              <a:rPr lang="en-US" altLang="zh-CN" sz="6200" dirty="0">
                <a:solidFill>
                  <a:schemeClr val="tx1"/>
                </a:solidFill>
                <a:latin typeface="微软雅黑" panose="020B0503020204020204" pitchFamily="34" charset="-122"/>
                <a:ea typeface="微软雅黑" panose="020B0503020204020204" pitchFamily="34" charset="-122"/>
              </a:rPr>
              <a:t>3</a:t>
            </a:r>
            <a:r>
              <a:rPr lang="zh-CN" altLang="en-US" sz="6200" dirty="0">
                <a:solidFill>
                  <a:schemeClr val="tx1"/>
                </a:solidFill>
                <a:latin typeface="微软雅黑" panose="020B0503020204020204" pitchFamily="34" charset="-122"/>
                <a:ea typeface="微软雅黑" panose="020B0503020204020204" pitchFamily="34" charset="-122"/>
              </a:rPr>
              <a:t>）折中的决策方法</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6200" dirty="0">
                <a:solidFill>
                  <a:schemeClr val="tx1"/>
                </a:solidFill>
                <a:latin typeface="微软雅黑" panose="020B0503020204020204" pitchFamily="34" charset="-122"/>
                <a:ea typeface="微软雅黑" panose="020B0503020204020204" pitchFamily="34" charset="-122"/>
              </a:rPr>
              <a:t>如果决策人员对未来决策行动较为乐观，同时也考虑到不利形势发生的影响，那么他们在进行不确定性决策时可以采用折中的决策方法。</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endParaRPr lang="en-US" altLang="zh-CN" sz="7400" dirty="0">
              <a:solidFill>
                <a:schemeClr val="tx1"/>
              </a:solidFill>
              <a:latin typeface="微软雅黑" panose="020B0503020204020204" pitchFamily="34" charset="-122"/>
              <a:ea typeface="微软雅黑" panose="020B0503020204020204" pitchFamily="34" charset="-122"/>
            </a:endParaRPr>
          </a:p>
          <a:p>
            <a:pPr>
              <a:lnSpc>
                <a:spcPct val="170000"/>
              </a:lnSpc>
            </a:pPr>
            <a:endParaRPr lang="en-US" altLang="zh-CN" sz="7400" dirty="0">
              <a:solidFill>
                <a:schemeClr val="tx1"/>
              </a:solidFill>
              <a:latin typeface="微软雅黑" panose="020B0503020204020204" pitchFamily="34" charset="-122"/>
              <a:ea typeface="微软雅黑" panose="020B0503020204020204" pitchFamily="34" charset="-122"/>
            </a:endParaRPr>
          </a:p>
          <a:p>
            <a:pPr lvl="0"/>
            <a:endParaRPr lang="en-US" altLang="zh-CN" sz="7400" dirty="0">
              <a:solidFill>
                <a:schemeClr val="tx1"/>
              </a:solidFill>
              <a:latin typeface="微软雅黑" panose="020B0503020204020204" pitchFamily="34" charset="-122"/>
              <a:ea typeface="微软雅黑" panose="020B0503020204020204" pitchFamily="34" charset="-122"/>
            </a:endParaRPr>
          </a:p>
          <a:p>
            <a:pPr>
              <a:lnSpc>
                <a:spcPct val="170000"/>
              </a:lnSpc>
            </a:pPr>
            <a:endParaRPr lang="en-US" altLang="zh-CN" sz="7400" dirty="0">
              <a:solidFill>
                <a:schemeClr val="tx1"/>
              </a:solidFill>
              <a:latin typeface="微软雅黑" panose="020B0503020204020204" pitchFamily="34" charset="-122"/>
              <a:ea typeface="微软雅黑" panose="020B0503020204020204" pitchFamily="34" charset="-122"/>
            </a:endParaRPr>
          </a:p>
          <a:p>
            <a:pPr>
              <a:lnSpc>
                <a:spcPct val="170000"/>
              </a:lnSpc>
            </a:pPr>
            <a:endParaRPr lang="en-US" altLang="zh-CN" sz="7300" dirty="0">
              <a:solidFill>
                <a:schemeClr val="tx1"/>
              </a:solidFill>
              <a:latin typeface="微软雅黑" panose="020B0503020204020204" pitchFamily="34" charset="-122"/>
              <a:ea typeface="微软雅黑" panose="020B0503020204020204" pitchFamily="34" charset="-122"/>
            </a:endParaRPr>
          </a:p>
          <a:p>
            <a:endParaRPr lang="zh-CN" altLang="en-US" sz="29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96912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95536" y="699542"/>
            <a:ext cx="8472239" cy="4141063"/>
          </a:xfrm>
        </p:spPr>
        <p:txBody>
          <a:bodyPr>
            <a:normAutofit fontScale="25000" lnSpcReduction="20000"/>
          </a:bodyPr>
          <a:lstStyle/>
          <a:p>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6200" dirty="0">
                <a:solidFill>
                  <a:schemeClr val="tx1"/>
                </a:solidFill>
                <a:latin typeface="微软雅黑" panose="020B0503020204020204" pitchFamily="34" charset="-122"/>
                <a:ea typeface="微软雅黑" panose="020B0503020204020204" pitchFamily="34" charset="-122"/>
              </a:rPr>
              <a:t>（</a:t>
            </a:r>
            <a:r>
              <a:rPr lang="en-US" altLang="zh-CN" sz="6200" dirty="0">
                <a:solidFill>
                  <a:schemeClr val="tx1"/>
                </a:solidFill>
                <a:latin typeface="微软雅黑" panose="020B0503020204020204" pitchFamily="34" charset="-122"/>
                <a:ea typeface="微软雅黑" panose="020B0503020204020204" pitchFamily="34" charset="-122"/>
              </a:rPr>
              <a:t>4</a:t>
            </a:r>
            <a:r>
              <a:rPr lang="zh-CN" altLang="en-US" sz="6200" dirty="0">
                <a:solidFill>
                  <a:schemeClr val="tx1"/>
                </a:solidFill>
                <a:latin typeface="微软雅黑" panose="020B0503020204020204" pitchFamily="34" charset="-122"/>
                <a:ea typeface="微软雅黑" panose="020B0503020204020204" pitchFamily="34" charset="-122"/>
              </a:rPr>
              <a:t>）后悔值原则</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6200" dirty="0">
                <a:solidFill>
                  <a:schemeClr val="tx1"/>
                </a:solidFill>
                <a:latin typeface="微软雅黑" panose="020B0503020204020204" pitchFamily="34" charset="-122"/>
                <a:ea typeface="微软雅黑" panose="020B0503020204020204" pitchFamily="34" charset="-122"/>
              </a:rPr>
              <a:t>后悔值是指在某种状态下因选择某种方案而未选取该状态下最佳方案而少得的收益。</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6200" dirty="0">
                <a:solidFill>
                  <a:srgbClr val="FF0000"/>
                </a:solidFill>
                <a:latin typeface="微软雅黑" panose="020B0503020204020204" pitchFamily="34" charset="-122"/>
                <a:ea typeface="微软雅黑" panose="020B0503020204020204" pitchFamily="34" charset="-122"/>
              </a:rPr>
              <a:t>注意一下例题。</a:t>
            </a:r>
            <a:endParaRPr lang="en-US" altLang="zh-CN" sz="62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zh-CN" altLang="en-US" sz="6200" dirty="0">
                <a:solidFill>
                  <a:schemeClr val="tx1"/>
                </a:solidFill>
                <a:latin typeface="微软雅黑" panose="020B0503020204020204" pitchFamily="34" charset="-122"/>
                <a:ea typeface="微软雅黑" panose="020B0503020204020204" pitchFamily="34" charset="-122"/>
              </a:rPr>
              <a:t>（</a:t>
            </a:r>
            <a:r>
              <a:rPr lang="en-US" altLang="zh-CN" sz="6200" dirty="0">
                <a:solidFill>
                  <a:schemeClr val="tx1"/>
                </a:solidFill>
                <a:latin typeface="微软雅黑" panose="020B0503020204020204" pitchFamily="34" charset="-122"/>
                <a:ea typeface="微软雅黑" panose="020B0503020204020204" pitchFamily="34" charset="-122"/>
              </a:rPr>
              <a:t>5</a:t>
            </a:r>
            <a:r>
              <a:rPr lang="zh-CN" altLang="en-US" sz="6200" dirty="0">
                <a:solidFill>
                  <a:schemeClr val="tx1"/>
                </a:solidFill>
                <a:latin typeface="微软雅黑" panose="020B0503020204020204" pitchFamily="34" charset="-122"/>
                <a:ea typeface="微软雅黑" panose="020B0503020204020204" pitchFamily="34" charset="-122"/>
              </a:rPr>
              <a:t>）等概率原则</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6200" dirty="0">
                <a:solidFill>
                  <a:schemeClr val="tx1"/>
                </a:solidFill>
                <a:latin typeface="微软雅黑" panose="020B0503020204020204" pitchFamily="34" charset="-122"/>
                <a:ea typeface="微软雅黑" panose="020B0503020204020204" pitchFamily="34" charset="-122"/>
              </a:rPr>
              <a:t>是指当无法确定某种市场状态发生的可能性大小及其顺序时，可以假定每一市场状态具有相等的概率，并以此计算各方案的损益值，进行方案选择。</a:t>
            </a:r>
            <a:endParaRPr lang="en-US" altLang="zh-CN" sz="6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6200" dirty="0">
                <a:solidFill>
                  <a:srgbClr val="FF0000"/>
                </a:solidFill>
                <a:latin typeface="微软雅黑" panose="020B0503020204020204" pitchFamily="34" charset="-122"/>
                <a:ea typeface="微软雅黑" panose="020B0503020204020204" pitchFamily="34" charset="-122"/>
              </a:rPr>
              <a:t>注意一下例题。</a:t>
            </a:r>
            <a:endParaRPr lang="en-US" altLang="zh-CN" sz="6200" dirty="0">
              <a:solidFill>
                <a:srgbClr val="FF0000"/>
              </a:solidFill>
              <a:latin typeface="微软雅黑" panose="020B0503020204020204" pitchFamily="34" charset="-122"/>
              <a:ea typeface="微软雅黑" panose="020B0503020204020204" pitchFamily="34" charset="-122"/>
            </a:endParaRPr>
          </a:p>
          <a:p>
            <a:pPr>
              <a:lnSpc>
                <a:spcPct val="170000"/>
              </a:lnSpc>
            </a:pPr>
            <a:endParaRPr lang="en-US" altLang="zh-CN" sz="7400" dirty="0">
              <a:solidFill>
                <a:schemeClr val="tx1"/>
              </a:solidFill>
              <a:latin typeface="微软雅黑" panose="020B0503020204020204" pitchFamily="34" charset="-122"/>
              <a:ea typeface="微软雅黑" panose="020B0503020204020204" pitchFamily="34" charset="-122"/>
            </a:endParaRPr>
          </a:p>
          <a:p>
            <a:pPr lvl="0"/>
            <a:endParaRPr lang="en-US" altLang="zh-CN" sz="7400" dirty="0">
              <a:solidFill>
                <a:schemeClr val="tx1"/>
              </a:solidFill>
              <a:latin typeface="微软雅黑" panose="020B0503020204020204" pitchFamily="34" charset="-122"/>
              <a:ea typeface="微软雅黑" panose="020B0503020204020204" pitchFamily="34" charset="-122"/>
            </a:endParaRPr>
          </a:p>
          <a:p>
            <a:pPr>
              <a:lnSpc>
                <a:spcPct val="170000"/>
              </a:lnSpc>
            </a:pPr>
            <a:endParaRPr lang="en-US" altLang="zh-CN" sz="7400" dirty="0">
              <a:solidFill>
                <a:schemeClr val="tx1"/>
              </a:solidFill>
              <a:latin typeface="微软雅黑" panose="020B0503020204020204" pitchFamily="34" charset="-122"/>
              <a:ea typeface="微软雅黑" panose="020B0503020204020204" pitchFamily="34" charset="-122"/>
            </a:endParaRPr>
          </a:p>
          <a:p>
            <a:pPr>
              <a:lnSpc>
                <a:spcPct val="170000"/>
              </a:lnSpc>
            </a:pPr>
            <a:endParaRPr lang="en-US" altLang="zh-CN" sz="7300" dirty="0">
              <a:solidFill>
                <a:schemeClr val="tx1"/>
              </a:solidFill>
              <a:latin typeface="微软雅黑" panose="020B0503020204020204" pitchFamily="34" charset="-122"/>
              <a:ea typeface="微软雅黑" panose="020B0503020204020204" pitchFamily="34" charset="-122"/>
            </a:endParaRPr>
          </a:p>
          <a:p>
            <a:endParaRPr lang="zh-CN" altLang="en-US" sz="29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56372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35880" y="195486"/>
            <a:ext cx="8472239" cy="4141063"/>
          </a:xfrm>
        </p:spPr>
        <p:txBody>
          <a:bodyPr>
            <a:normAutofit fontScale="25000" lnSpcReduction="20000"/>
          </a:bodyPr>
          <a:lstStyle/>
          <a:p>
            <a:pPr lvl="0"/>
            <a:endParaRPr lang="en-US" altLang="zh-CN" dirty="0"/>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五、商业模式分析</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（一）商业模式的概念与特点</a:t>
            </a:r>
            <a:endParaRPr lang="en-US" altLang="zh-CN" sz="72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1</a:t>
            </a:r>
            <a:r>
              <a:rPr lang="zh-CN" altLang="en-US" sz="7200" dirty="0">
                <a:solidFill>
                  <a:schemeClr val="tx1"/>
                </a:solidFill>
                <a:latin typeface="微软雅黑" panose="020B0503020204020204" pitchFamily="34" charset="-122"/>
                <a:ea typeface="微软雅黑" panose="020B0503020204020204" pitchFamily="34" charset="-122"/>
              </a:rPr>
              <a:t>、商业模式的概念</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商业模式是指为实现客户价值最大化，企业整合内外部生产要素，搭建业务体系，推动建立合作伙伴关系，形成的具有独特核心竞争力的高效运行系统，该系统通过最优实现形式满足客户需求，实现企业长期可持续盈利的目标。</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2</a:t>
            </a:r>
            <a:r>
              <a:rPr lang="zh-CN" altLang="en-US" sz="7200" dirty="0">
                <a:solidFill>
                  <a:schemeClr val="tx1"/>
                </a:solidFill>
                <a:latin typeface="微软雅黑" panose="020B0503020204020204" pitchFamily="34" charset="-122"/>
                <a:ea typeface="微软雅黑" panose="020B0503020204020204" pitchFamily="34" charset="-122"/>
              </a:rPr>
              <a:t>、成功商业模式的特点</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a:t>
            </a:r>
            <a:r>
              <a:rPr lang="en-US" altLang="zh-CN" sz="7200" dirty="0">
                <a:solidFill>
                  <a:schemeClr val="tx1"/>
                </a:solidFill>
                <a:latin typeface="微软雅黑" panose="020B0503020204020204" pitchFamily="34" charset="-122"/>
                <a:ea typeface="微软雅黑" panose="020B0503020204020204" pitchFamily="34" charset="-122"/>
              </a:rPr>
              <a:t>1</a:t>
            </a:r>
            <a:r>
              <a:rPr lang="zh-CN" altLang="en-US" sz="7200" dirty="0">
                <a:solidFill>
                  <a:schemeClr val="tx1"/>
                </a:solidFill>
                <a:latin typeface="微软雅黑" panose="020B0503020204020204" pitchFamily="34" charset="-122"/>
                <a:ea typeface="微软雅黑" panose="020B0503020204020204" pitchFamily="34" charset="-122"/>
              </a:rPr>
              <a:t>）能够创造独特的价值</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a:t>
            </a:r>
            <a:r>
              <a:rPr lang="en-US" altLang="zh-CN" sz="7200" dirty="0">
                <a:solidFill>
                  <a:schemeClr val="tx1"/>
                </a:solidFill>
                <a:latin typeface="微软雅黑" panose="020B0503020204020204" pitchFamily="34" charset="-122"/>
                <a:ea typeface="微软雅黑" panose="020B0503020204020204" pitchFamily="34" charset="-122"/>
              </a:rPr>
              <a:t>2</a:t>
            </a:r>
            <a:r>
              <a:rPr lang="zh-CN" altLang="en-US" sz="7200" dirty="0">
                <a:solidFill>
                  <a:schemeClr val="tx1"/>
                </a:solidFill>
                <a:latin typeface="微软雅黑" panose="020B0503020204020204" pitchFamily="34" charset="-122"/>
                <a:ea typeface="微软雅黑" panose="020B0503020204020204" pitchFamily="34" charset="-122"/>
              </a:rPr>
              <a:t>）具有整合性和系统性</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a:t>
            </a:r>
            <a:r>
              <a:rPr lang="en-US" altLang="zh-CN" sz="7200" dirty="0">
                <a:solidFill>
                  <a:schemeClr val="tx1"/>
                </a:solidFill>
                <a:latin typeface="微软雅黑" panose="020B0503020204020204" pitchFamily="34" charset="-122"/>
                <a:ea typeface="微软雅黑" panose="020B0503020204020204" pitchFamily="34" charset="-122"/>
              </a:rPr>
              <a:t>3</a:t>
            </a:r>
            <a:r>
              <a:rPr lang="zh-CN" altLang="en-US" sz="7200" dirty="0">
                <a:solidFill>
                  <a:schemeClr val="tx1"/>
                </a:solidFill>
                <a:latin typeface="微软雅黑" panose="020B0503020204020204" pitchFamily="34" charset="-122"/>
                <a:ea typeface="微软雅黑" panose="020B0503020204020204" pitchFamily="34" charset="-122"/>
              </a:rPr>
              <a:t>）难以模仿      （</a:t>
            </a:r>
            <a:r>
              <a:rPr lang="en-US" altLang="zh-CN" sz="7200" dirty="0">
                <a:solidFill>
                  <a:schemeClr val="tx1"/>
                </a:solidFill>
                <a:latin typeface="微软雅黑" panose="020B0503020204020204" pitchFamily="34" charset="-122"/>
                <a:ea typeface="微软雅黑" panose="020B0503020204020204" pitchFamily="34" charset="-122"/>
              </a:rPr>
              <a:t>4</a:t>
            </a:r>
            <a:r>
              <a:rPr lang="zh-CN" altLang="en-US" sz="7200" dirty="0">
                <a:solidFill>
                  <a:schemeClr val="tx1"/>
                </a:solidFill>
                <a:latin typeface="微软雅黑" panose="020B0503020204020204" pitchFamily="34" charset="-122"/>
                <a:ea typeface="微软雅黑" panose="020B0503020204020204" pitchFamily="34" charset="-122"/>
              </a:rPr>
              <a:t>）具有抵御风险的能力    （</a:t>
            </a:r>
            <a:r>
              <a:rPr lang="en-US" altLang="zh-CN" sz="7200" dirty="0">
                <a:solidFill>
                  <a:schemeClr val="tx1"/>
                </a:solidFill>
                <a:latin typeface="微软雅黑" panose="020B0503020204020204" pitchFamily="34" charset="-122"/>
                <a:ea typeface="微软雅黑" panose="020B0503020204020204" pitchFamily="34" charset="-122"/>
              </a:rPr>
              <a:t>5</a:t>
            </a:r>
            <a:r>
              <a:rPr lang="zh-CN" altLang="en-US" sz="7200" dirty="0">
                <a:solidFill>
                  <a:schemeClr val="tx1"/>
                </a:solidFill>
                <a:latin typeface="微软雅黑" panose="020B0503020204020204" pitchFamily="34" charset="-122"/>
                <a:ea typeface="微软雅黑" panose="020B0503020204020204" pitchFamily="34" charset="-122"/>
              </a:rPr>
              <a:t>）可操作性强</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endParaRPr lang="en-US" altLang="zh-CN" sz="7200" dirty="0">
              <a:solidFill>
                <a:schemeClr val="tx1"/>
              </a:solidFill>
              <a:latin typeface="微软雅黑" panose="020B0503020204020204" pitchFamily="34" charset="-122"/>
              <a:ea typeface="微软雅黑" panose="020B0503020204020204" pitchFamily="34" charset="-122"/>
            </a:endParaRPr>
          </a:p>
          <a:p>
            <a:endParaRPr lang="zh-CN" altLang="en-US" sz="29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9696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70917" y="721551"/>
            <a:ext cx="8472239" cy="4141063"/>
          </a:xfrm>
        </p:spPr>
        <p:txBody>
          <a:bodyPr>
            <a:normAutofit fontScale="25000" lnSpcReduction="20000"/>
          </a:bodyPr>
          <a:lstStyle/>
          <a:p>
            <a:pPr lvl="0"/>
            <a:endParaRPr lang="en-US" altLang="zh-CN" dirty="0"/>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（二）商业模式的要素</a:t>
            </a:r>
            <a:endParaRPr lang="en-US" altLang="zh-CN" sz="7200" dirty="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1</a:t>
            </a:r>
            <a:r>
              <a:rPr lang="zh-CN" altLang="en-US" sz="7200" dirty="0">
                <a:solidFill>
                  <a:schemeClr val="tx1"/>
                </a:solidFill>
                <a:latin typeface="微软雅黑" panose="020B0503020204020204" pitchFamily="34" charset="-122"/>
                <a:ea typeface="微软雅黑" panose="020B0503020204020204" pitchFamily="34" charset="-122"/>
              </a:rPr>
              <a:t>、定位</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2</a:t>
            </a:r>
            <a:r>
              <a:rPr lang="zh-CN" altLang="en-US" sz="7200" dirty="0">
                <a:solidFill>
                  <a:schemeClr val="tx1"/>
                </a:solidFill>
                <a:latin typeface="微软雅黑" panose="020B0503020204020204" pitchFamily="34" charset="-122"/>
                <a:ea typeface="微软雅黑" panose="020B0503020204020204" pitchFamily="34" charset="-122"/>
              </a:rPr>
              <a:t>、资源与能力</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3</a:t>
            </a:r>
            <a:r>
              <a:rPr lang="zh-CN" altLang="en-US" sz="7200" dirty="0">
                <a:solidFill>
                  <a:schemeClr val="tx1"/>
                </a:solidFill>
                <a:latin typeface="微软雅黑" panose="020B0503020204020204" pitchFamily="34" charset="-122"/>
                <a:ea typeface="微软雅黑" panose="020B0503020204020204" pitchFamily="34" charset="-122"/>
              </a:rPr>
              <a:t>、业务系统</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4</a:t>
            </a:r>
            <a:r>
              <a:rPr lang="zh-CN" altLang="en-US" sz="7200" dirty="0">
                <a:solidFill>
                  <a:schemeClr val="tx1"/>
                </a:solidFill>
                <a:latin typeface="微软雅黑" panose="020B0503020204020204" pitchFamily="34" charset="-122"/>
                <a:ea typeface="微软雅黑" panose="020B0503020204020204" pitchFamily="34" charset="-122"/>
              </a:rPr>
              <a:t>、盈利模式</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5</a:t>
            </a:r>
            <a:r>
              <a:rPr lang="zh-CN" altLang="en-US" sz="7200" dirty="0">
                <a:solidFill>
                  <a:schemeClr val="tx1"/>
                </a:solidFill>
                <a:latin typeface="微软雅黑" panose="020B0503020204020204" pitchFamily="34" charset="-122"/>
                <a:ea typeface="微软雅黑" panose="020B0503020204020204" pitchFamily="34" charset="-122"/>
              </a:rPr>
              <a:t>、现金流结构</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6</a:t>
            </a:r>
            <a:r>
              <a:rPr lang="zh-CN" altLang="en-US" sz="7200" dirty="0">
                <a:solidFill>
                  <a:schemeClr val="tx1"/>
                </a:solidFill>
                <a:latin typeface="微软雅黑" panose="020B0503020204020204" pitchFamily="34" charset="-122"/>
                <a:ea typeface="微软雅黑" panose="020B0503020204020204" pitchFamily="34" charset="-122"/>
              </a:rPr>
              <a:t>、企业价值</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endParaRPr lang="en-US" altLang="zh-CN" sz="7200" dirty="0">
              <a:solidFill>
                <a:schemeClr val="tx1"/>
              </a:solidFill>
              <a:latin typeface="微软雅黑" panose="020B0503020204020204" pitchFamily="34" charset="-122"/>
              <a:ea typeface="微软雅黑" panose="020B0503020204020204" pitchFamily="34" charset="-122"/>
            </a:endParaRPr>
          </a:p>
          <a:p>
            <a:endParaRPr lang="zh-CN" altLang="en-US" sz="29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590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400" b="1" dirty="0">
                <a:solidFill>
                  <a:schemeClr val="tx1"/>
                </a:solidFill>
                <a:latin typeface="微软雅黑" panose="020B0503020204020204" pitchFamily="34" charset="-122"/>
                <a:ea typeface="微软雅黑" panose="020B0503020204020204" pitchFamily="34" charset="-122"/>
              </a:rPr>
              <a:t>第一章</a:t>
            </a:r>
            <a:r>
              <a:rPr lang="en-US" altLang="zh-CN" sz="2400" b="1" dirty="0">
                <a:solidFill>
                  <a:schemeClr val="tx1"/>
                </a:solidFill>
                <a:latin typeface="微软雅黑" panose="020B0503020204020204" pitchFamily="34" charset="-122"/>
                <a:ea typeface="微软雅黑" panose="020B0503020204020204" pitchFamily="34" charset="-122"/>
              </a:rPr>
              <a:t> </a:t>
            </a:r>
            <a:r>
              <a:rPr lang="zh-CN" altLang="en-US" sz="2400" b="1" dirty="0">
                <a:solidFill>
                  <a:schemeClr val="tx1"/>
                </a:solidFill>
                <a:latin typeface="微软雅黑" panose="020B0503020204020204" pitchFamily="34" charset="-122"/>
                <a:ea typeface="微软雅黑" panose="020B0503020204020204" pitchFamily="34" charset="-122"/>
              </a:rPr>
              <a:t>企业战略与经营决策</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同侧圆角矩形 3"/>
          <p:cNvSpPr/>
          <p:nvPr/>
        </p:nvSpPr>
        <p:spPr>
          <a:xfrm>
            <a:off x="899592" y="2643758"/>
            <a:ext cx="2088232" cy="864096"/>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a:t>第一章</a:t>
            </a:r>
            <a:r>
              <a:rPr kumimoji="1" lang="en-US" altLang="zh-CN" dirty="0"/>
              <a:t> </a:t>
            </a:r>
            <a:r>
              <a:rPr kumimoji="1" lang="zh-CN" altLang="en-US" dirty="0"/>
              <a:t>企业战略与经营决策</a:t>
            </a:r>
          </a:p>
        </p:txBody>
      </p:sp>
      <p:sp>
        <p:nvSpPr>
          <p:cNvPr id="5" name="内容占位符 4"/>
          <p:cNvSpPr>
            <a:spLocks noGrp="1"/>
          </p:cNvSpPr>
          <p:nvPr>
            <p:ph idx="1"/>
          </p:nvPr>
        </p:nvSpPr>
        <p:spPr>
          <a:xfrm>
            <a:off x="5220072" y="1203598"/>
            <a:ext cx="2517850" cy="792088"/>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marL="85725" indent="0" algn="ctr">
              <a:buNone/>
            </a:pPr>
            <a:r>
              <a:rPr kumimoji="1" lang="zh-CN" altLang="en-US" dirty="0"/>
              <a:t>第一节</a:t>
            </a:r>
            <a:r>
              <a:rPr kumimoji="1" lang="en-US" altLang="zh-CN" dirty="0"/>
              <a:t> </a:t>
            </a:r>
            <a:r>
              <a:rPr kumimoji="1" lang="zh-CN" altLang="en-US" dirty="0"/>
              <a:t>企业战略概述</a:t>
            </a:r>
          </a:p>
        </p:txBody>
      </p:sp>
      <p:sp>
        <p:nvSpPr>
          <p:cNvPr id="6" name="内容占位符 4"/>
          <p:cNvSpPr txBox="1">
            <a:spLocks/>
          </p:cNvSpPr>
          <p:nvPr/>
        </p:nvSpPr>
        <p:spPr>
          <a:xfrm>
            <a:off x="5220072" y="2211710"/>
            <a:ext cx="2517850" cy="792088"/>
          </a:xfrm>
          <a:prstGeom prst="round2Same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lt1"/>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lt1"/>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lt1"/>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lt1"/>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lt1"/>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lt1"/>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lt1"/>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lt1"/>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lt1"/>
                </a:solidFill>
                <a:latin typeface="+mn-lt"/>
                <a:ea typeface="+mn-ea"/>
                <a:cs typeface="+mn-cs"/>
              </a:defRPr>
            </a:lvl9pPr>
          </a:lstStyle>
          <a:p>
            <a:pPr marL="85725" indent="0" algn="ctr">
              <a:buFont typeface="Arial" panose="020B0604020202020204" pitchFamily="34" charset="0"/>
              <a:buNone/>
            </a:pPr>
            <a:r>
              <a:rPr kumimoji="1" lang="zh-CN" altLang="en-US" dirty="0"/>
              <a:t>第二节</a:t>
            </a:r>
            <a:r>
              <a:rPr kumimoji="1" lang="en-US" altLang="zh-CN" dirty="0"/>
              <a:t> </a:t>
            </a:r>
            <a:r>
              <a:rPr kumimoji="1" lang="zh-CN" altLang="en-US" dirty="0"/>
              <a:t>企业战略分析</a:t>
            </a:r>
          </a:p>
        </p:txBody>
      </p:sp>
      <p:sp>
        <p:nvSpPr>
          <p:cNvPr id="7" name="内容占位符 4"/>
          <p:cNvSpPr txBox="1">
            <a:spLocks/>
          </p:cNvSpPr>
          <p:nvPr/>
        </p:nvSpPr>
        <p:spPr>
          <a:xfrm>
            <a:off x="5220072" y="3219822"/>
            <a:ext cx="2517850" cy="792088"/>
          </a:xfrm>
          <a:prstGeom prst="round2Same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lt1"/>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lt1"/>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lt1"/>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lt1"/>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lt1"/>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lt1"/>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lt1"/>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lt1"/>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lt1"/>
                </a:solidFill>
                <a:latin typeface="+mn-lt"/>
                <a:ea typeface="+mn-ea"/>
                <a:cs typeface="+mn-cs"/>
              </a:defRPr>
            </a:lvl9pPr>
          </a:lstStyle>
          <a:p>
            <a:pPr marL="85725" indent="0" algn="ctr">
              <a:buFont typeface="Arial" panose="020B0604020202020204" pitchFamily="34" charset="0"/>
              <a:buNone/>
            </a:pPr>
            <a:r>
              <a:rPr kumimoji="1" lang="zh-CN" altLang="en-US" dirty="0"/>
              <a:t>第三节</a:t>
            </a:r>
            <a:r>
              <a:rPr kumimoji="1" lang="en-US" altLang="zh-CN" dirty="0"/>
              <a:t> </a:t>
            </a:r>
            <a:r>
              <a:rPr kumimoji="1" lang="zh-CN" altLang="en-US" dirty="0"/>
              <a:t>企业战略类型</a:t>
            </a:r>
          </a:p>
        </p:txBody>
      </p:sp>
      <p:sp>
        <p:nvSpPr>
          <p:cNvPr id="8" name="内容占位符 4"/>
          <p:cNvSpPr txBox="1">
            <a:spLocks/>
          </p:cNvSpPr>
          <p:nvPr/>
        </p:nvSpPr>
        <p:spPr>
          <a:xfrm>
            <a:off x="5220072" y="4227934"/>
            <a:ext cx="2517850" cy="792088"/>
          </a:xfrm>
          <a:prstGeom prst="round2Same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lt1"/>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lt1"/>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lt1"/>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lt1"/>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lt1"/>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lt1"/>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lt1"/>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lt1"/>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lt1"/>
                </a:solidFill>
                <a:latin typeface="+mn-lt"/>
                <a:ea typeface="+mn-ea"/>
                <a:cs typeface="+mn-cs"/>
              </a:defRPr>
            </a:lvl9pPr>
          </a:lstStyle>
          <a:p>
            <a:pPr marL="85725" indent="0" algn="ctr">
              <a:buFont typeface="Arial" panose="020B0604020202020204" pitchFamily="34" charset="0"/>
              <a:buNone/>
            </a:pPr>
            <a:r>
              <a:rPr kumimoji="1" lang="zh-CN" altLang="en-US" dirty="0"/>
              <a:t>第四节</a:t>
            </a:r>
            <a:r>
              <a:rPr kumimoji="1" lang="en-US" altLang="zh-CN" dirty="0"/>
              <a:t> </a:t>
            </a:r>
            <a:r>
              <a:rPr kumimoji="1" lang="zh-CN" altLang="en-US" dirty="0"/>
              <a:t>企业经营决策与商业模式分析</a:t>
            </a:r>
          </a:p>
        </p:txBody>
      </p:sp>
      <p:sp>
        <p:nvSpPr>
          <p:cNvPr id="10" name="右箭头 9"/>
          <p:cNvSpPr/>
          <p:nvPr/>
        </p:nvSpPr>
        <p:spPr>
          <a:xfrm>
            <a:off x="3203848" y="2859782"/>
            <a:ext cx="1152128"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左大括号 10"/>
          <p:cNvSpPr/>
          <p:nvPr/>
        </p:nvSpPr>
        <p:spPr>
          <a:xfrm>
            <a:off x="4644008" y="1707654"/>
            <a:ext cx="360040" cy="280831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Tree>
    <p:extLst>
      <p:ext uri="{BB962C8B-B14F-4D97-AF65-F5344CB8AC3E}">
        <p14:creationId xmlns:p14="http://schemas.microsoft.com/office/powerpoint/2010/main" val="709058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70917" y="721551"/>
            <a:ext cx="8472239" cy="4141063"/>
          </a:xfrm>
        </p:spPr>
        <p:txBody>
          <a:bodyPr>
            <a:normAutofit fontScale="25000" lnSpcReduction="20000"/>
          </a:bodyPr>
          <a:lstStyle/>
          <a:p>
            <a:pPr lvl="0"/>
            <a:endParaRPr lang="en-US" altLang="zh-CN" dirty="0"/>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（三）商业模式分析</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en-US" sz="7200" dirty="0">
                <a:solidFill>
                  <a:schemeClr val="tx1"/>
                </a:solidFill>
                <a:latin typeface="微软雅黑" panose="020B0503020204020204" pitchFamily="34" charset="-122"/>
                <a:ea typeface="微软雅黑" panose="020B0503020204020204" pitchFamily="34" charset="-122"/>
              </a:rPr>
              <a:t>商业模式分析的有效工具：商业模式画布</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1</a:t>
            </a:r>
            <a:r>
              <a:rPr lang="zh-CN" altLang="en-US" sz="7200" dirty="0">
                <a:solidFill>
                  <a:schemeClr val="tx1"/>
                </a:solidFill>
                <a:latin typeface="微软雅黑" panose="020B0503020204020204" pitchFamily="34" charset="-122"/>
                <a:ea typeface="微软雅黑" panose="020B0503020204020204" pitchFamily="34" charset="-122"/>
              </a:rPr>
              <a:t>、价值主张      </a:t>
            </a:r>
            <a:r>
              <a:rPr lang="en-US" altLang="zh-CN" sz="7200" dirty="0">
                <a:solidFill>
                  <a:schemeClr val="tx1"/>
                </a:solidFill>
                <a:latin typeface="微软雅黑" panose="020B0503020204020204" pitchFamily="34" charset="-122"/>
                <a:ea typeface="微软雅黑" panose="020B0503020204020204" pitchFamily="34" charset="-122"/>
              </a:rPr>
              <a:t>2</a:t>
            </a:r>
            <a:r>
              <a:rPr lang="zh-CN" altLang="en-US" sz="7200" dirty="0">
                <a:solidFill>
                  <a:schemeClr val="tx1"/>
                </a:solidFill>
                <a:latin typeface="微软雅黑" panose="020B0503020204020204" pitchFamily="34" charset="-122"/>
                <a:ea typeface="微软雅黑" panose="020B0503020204020204" pitchFamily="34" charset="-122"/>
              </a:rPr>
              <a:t>、客户细分</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3</a:t>
            </a:r>
            <a:r>
              <a:rPr lang="zh-CN" altLang="en-US" sz="7200" dirty="0">
                <a:solidFill>
                  <a:schemeClr val="tx1"/>
                </a:solidFill>
                <a:latin typeface="微软雅黑" panose="020B0503020204020204" pitchFamily="34" charset="-122"/>
                <a:ea typeface="微软雅黑" panose="020B0503020204020204" pitchFamily="34" charset="-122"/>
              </a:rPr>
              <a:t>、渠道通路      </a:t>
            </a:r>
            <a:r>
              <a:rPr lang="en-US" altLang="zh-CN" sz="7200" dirty="0">
                <a:solidFill>
                  <a:schemeClr val="tx1"/>
                </a:solidFill>
                <a:latin typeface="微软雅黑" panose="020B0503020204020204" pitchFamily="34" charset="-122"/>
                <a:ea typeface="微软雅黑" panose="020B0503020204020204" pitchFamily="34" charset="-122"/>
              </a:rPr>
              <a:t>4</a:t>
            </a:r>
            <a:r>
              <a:rPr lang="zh-CN" altLang="en-US" sz="7200" dirty="0">
                <a:solidFill>
                  <a:schemeClr val="tx1"/>
                </a:solidFill>
                <a:latin typeface="微软雅黑" panose="020B0503020204020204" pitchFamily="34" charset="-122"/>
                <a:ea typeface="微软雅黑" panose="020B0503020204020204" pitchFamily="34" charset="-122"/>
              </a:rPr>
              <a:t>、客户关系</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5</a:t>
            </a:r>
            <a:r>
              <a:rPr lang="zh-CN" altLang="en-US" sz="7200" dirty="0">
                <a:solidFill>
                  <a:schemeClr val="tx1"/>
                </a:solidFill>
                <a:latin typeface="微软雅黑" panose="020B0503020204020204" pitchFamily="34" charset="-122"/>
                <a:ea typeface="微软雅黑" panose="020B0503020204020204" pitchFamily="34" charset="-122"/>
              </a:rPr>
              <a:t>、核心资源      </a:t>
            </a:r>
            <a:r>
              <a:rPr lang="en-US" altLang="zh-CN" sz="7200" dirty="0">
                <a:solidFill>
                  <a:schemeClr val="tx1"/>
                </a:solidFill>
                <a:latin typeface="微软雅黑" panose="020B0503020204020204" pitchFamily="34" charset="-122"/>
                <a:ea typeface="微软雅黑" panose="020B0503020204020204" pitchFamily="34" charset="-122"/>
              </a:rPr>
              <a:t>6</a:t>
            </a:r>
            <a:r>
              <a:rPr lang="zh-CN" altLang="en-US" sz="7200" dirty="0">
                <a:solidFill>
                  <a:schemeClr val="tx1"/>
                </a:solidFill>
                <a:latin typeface="微软雅黑" panose="020B0503020204020204" pitchFamily="34" charset="-122"/>
                <a:ea typeface="微软雅黑" panose="020B0503020204020204" pitchFamily="34" charset="-122"/>
              </a:rPr>
              <a:t>、关键业务</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7</a:t>
            </a:r>
            <a:r>
              <a:rPr lang="zh-CN" altLang="en-US" sz="7200" dirty="0">
                <a:solidFill>
                  <a:schemeClr val="tx1"/>
                </a:solidFill>
                <a:latin typeface="微软雅黑" panose="020B0503020204020204" pitchFamily="34" charset="-122"/>
                <a:ea typeface="微软雅黑" panose="020B0503020204020204" pitchFamily="34" charset="-122"/>
              </a:rPr>
              <a:t>、重要伙伴</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8</a:t>
            </a:r>
            <a:r>
              <a:rPr lang="zh-CN" altLang="en-US" sz="7200" dirty="0">
                <a:solidFill>
                  <a:schemeClr val="tx1"/>
                </a:solidFill>
                <a:latin typeface="微软雅黑" panose="020B0503020204020204" pitchFamily="34" charset="-122"/>
                <a:ea typeface="微软雅黑" panose="020B0503020204020204" pitchFamily="34" charset="-122"/>
              </a:rPr>
              <a:t>、收入来源</a:t>
            </a:r>
            <a:endParaRPr lang="en-US" altLang="zh-CN" sz="72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7200" dirty="0">
                <a:solidFill>
                  <a:schemeClr val="tx1"/>
                </a:solidFill>
                <a:latin typeface="微软雅黑" panose="020B0503020204020204" pitchFamily="34" charset="-122"/>
                <a:ea typeface="微软雅黑" panose="020B0503020204020204" pitchFamily="34" charset="-122"/>
              </a:rPr>
              <a:t>9</a:t>
            </a:r>
            <a:r>
              <a:rPr lang="zh-CN" altLang="en-US" sz="7200" dirty="0">
                <a:solidFill>
                  <a:schemeClr val="tx1"/>
                </a:solidFill>
                <a:latin typeface="微软雅黑" panose="020B0503020204020204" pitchFamily="34" charset="-122"/>
                <a:ea typeface="微软雅黑" panose="020B0503020204020204" pitchFamily="34" charset="-122"/>
              </a:rPr>
              <a:t>、成本结构</a:t>
            </a:r>
            <a:endParaRPr lang="en-US" altLang="zh-CN" sz="7200" dirty="0">
              <a:solidFill>
                <a:srgbClr val="FF0000"/>
              </a:solidFill>
              <a:latin typeface="微软雅黑" panose="020B0503020204020204" pitchFamily="34" charset="-122"/>
              <a:ea typeface="微软雅黑" panose="020B0503020204020204" pitchFamily="34" charset="-122"/>
            </a:endParaRPr>
          </a:p>
          <a:p>
            <a:pPr>
              <a:lnSpc>
                <a:spcPct val="170000"/>
              </a:lnSpc>
            </a:pPr>
            <a:endParaRPr lang="en-US" altLang="zh-CN" sz="7200" dirty="0">
              <a:solidFill>
                <a:schemeClr val="tx1"/>
              </a:solidFill>
              <a:latin typeface="微软雅黑" panose="020B0503020204020204" pitchFamily="34" charset="-122"/>
              <a:ea typeface="微软雅黑" panose="020B0503020204020204" pitchFamily="34" charset="-122"/>
            </a:endParaRPr>
          </a:p>
          <a:p>
            <a:endParaRPr lang="zh-CN" altLang="en-US" sz="29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7D773A4-9D05-419C-A138-C9FDFDA6B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941133"/>
            <a:ext cx="4314463" cy="2480816"/>
          </a:xfrm>
          <a:prstGeom prst="rect">
            <a:avLst/>
          </a:prstGeom>
        </p:spPr>
      </p:pic>
    </p:spTree>
    <p:extLst>
      <p:ext uri="{BB962C8B-B14F-4D97-AF65-F5344CB8AC3E}">
        <p14:creationId xmlns:p14="http://schemas.microsoft.com/office/powerpoint/2010/main" val="44870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643026" y="1790537"/>
            <a:ext cx="5684562" cy="1098425"/>
          </a:xfrm>
        </p:spPr>
        <p:txBody>
          <a:bodyPr>
            <a:normAutofit/>
          </a:bodyPr>
          <a:lstStyle/>
          <a:p>
            <a:r>
              <a:rPr lang="zh-CN" altLang="en-US" b="1" spc="5"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课后</a:t>
            </a:r>
            <a:r>
              <a:rPr lang="zh-CN" altLang="en-US"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记得多刷题、多复习、多预习</a:t>
            </a:r>
            <a:r>
              <a:rPr lang="en-US" altLang="zh-CN"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400" dirty="0">
                <a:solidFill>
                  <a:schemeClr val="tx1"/>
                </a:solidFill>
                <a:latin typeface="微软雅黑" panose="020B0503020204020204" pitchFamily="34" charset="-122"/>
                <a:ea typeface="微软雅黑" panose="020B0503020204020204" pitchFamily="34" charset="-122"/>
                <a:cs typeface="+mn-cs"/>
              </a:rPr>
              <a:t>第一节 企业战略概述</a:t>
            </a:r>
            <a:endParaRPr lang="en-US" altLang="zh-CN" sz="24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971600" y="987574"/>
            <a:ext cx="6916420" cy="3311525"/>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一、企业战略与企业战略管理的内涵</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一</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企业战略的</a:t>
            </a:r>
            <a:r>
              <a:rPr lang="zh-CN" altLang="en-US" sz="1600" dirty="0">
                <a:solidFill>
                  <a:srgbClr val="FF0000"/>
                </a:solidFill>
                <a:latin typeface="微软雅黑" panose="020B0503020204020204" pitchFamily="34" charset="-122"/>
                <a:ea typeface="微软雅黑" panose="020B0503020204020204" pitchFamily="34" charset="-122"/>
              </a:rPr>
              <a:t>内涵</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企业战略定义：是指企业在市场经济竞争激烈的环境中，在总结历史经验，调查现状，预测未来的基础上，为谋求生存和发展而做出的企业长远性、全局性的谋划。</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spcBef>
                <a:spcPts val="0"/>
              </a:spcBef>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、企业战略的</a:t>
            </a:r>
            <a:r>
              <a:rPr lang="zh-CN" altLang="en-US" sz="1600" dirty="0">
                <a:solidFill>
                  <a:srgbClr val="FF0000"/>
                </a:solidFill>
                <a:latin typeface="微软雅黑" panose="020B0503020204020204" pitchFamily="34" charset="-122"/>
                <a:ea typeface="微软雅黑" panose="020B0503020204020204" pitchFamily="34" charset="-122"/>
              </a:rPr>
              <a:t>特征</a:t>
            </a:r>
          </a:p>
          <a:p>
            <a:pPr marL="85725" indent="0" fontAlgn="auto">
              <a:lnSpc>
                <a:spcPct val="150000"/>
              </a:lnSpc>
              <a:spcBef>
                <a:spcPts val="0"/>
              </a:spcBef>
              <a:buNone/>
            </a:pPr>
            <a:r>
              <a:rPr lang="en-US" altLang="zh-CN" sz="1600" dirty="0">
                <a:solidFill>
                  <a:srgbClr val="FF0000"/>
                </a:solidFill>
                <a:latin typeface="微软雅黑" panose="020B0503020204020204" pitchFamily="34" charset="-122"/>
                <a:ea typeface="微软雅黑" panose="020B0503020204020204" pitchFamily="34" charset="-122"/>
              </a:rPr>
              <a:t>(1)</a:t>
            </a:r>
            <a:r>
              <a:rPr lang="zh-CN" altLang="en-US" sz="1600" dirty="0">
                <a:solidFill>
                  <a:srgbClr val="FF0000"/>
                </a:solidFill>
                <a:latin typeface="微软雅黑" panose="020B0503020204020204" pitchFamily="34" charset="-122"/>
                <a:ea typeface="微软雅黑" panose="020B0503020204020204" pitchFamily="34" charset="-122"/>
              </a:rPr>
              <a:t>全局性与复杂性</a:t>
            </a:r>
            <a:r>
              <a:rPr lang="en-US" altLang="zh-CN" sz="1600" dirty="0">
                <a:solidFill>
                  <a:srgbClr val="FF0000"/>
                </a:solidFill>
                <a:latin typeface="微软雅黑" panose="020B0503020204020204" pitchFamily="34" charset="-122"/>
                <a:ea typeface="微软雅黑" panose="020B0503020204020204" pitchFamily="34" charset="-122"/>
              </a:rPr>
              <a:t>           </a:t>
            </a:r>
          </a:p>
          <a:p>
            <a:pPr marL="85725" indent="0" fontAlgn="auto">
              <a:lnSpc>
                <a:spcPct val="150000"/>
              </a:lnSpc>
              <a:spcBef>
                <a:spcPts val="0"/>
              </a:spcBef>
              <a:buNone/>
            </a:pPr>
            <a:r>
              <a:rPr lang="en-US" altLang="zh-CN" sz="1600" dirty="0">
                <a:solidFill>
                  <a:srgbClr val="FF0000"/>
                </a:solidFill>
                <a:latin typeface="微软雅黑" panose="020B0503020204020204" pitchFamily="34" charset="-122"/>
                <a:ea typeface="微软雅黑" panose="020B0503020204020204" pitchFamily="34" charset="-122"/>
              </a:rPr>
              <a:t>(2)</a:t>
            </a:r>
            <a:r>
              <a:rPr lang="zh-CN" altLang="en-US" sz="1600" dirty="0">
                <a:solidFill>
                  <a:srgbClr val="FF0000"/>
                </a:solidFill>
                <a:latin typeface="微软雅黑" panose="020B0503020204020204" pitchFamily="34" charset="-122"/>
                <a:ea typeface="微软雅黑" panose="020B0503020204020204" pitchFamily="34" charset="-122"/>
              </a:rPr>
              <a:t>稳定性与动态性</a:t>
            </a:r>
          </a:p>
        </p:txBody>
      </p:sp>
      <p:pic>
        <p:nvPicPr>
          <p:cNvPr id="5" name="图片 4">
            <a:extLst>
              <a:ext uri="{FF2B5EF4-FFF2-40B4-BE49-F238E27FC236}">
                <a16:creationId xmlns:a16="http://schemas.microsoft.com/office/drawing/2014/main" id="{C22AFAD4-E754-4127-89C6-EDCF20E8C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643336"/>
            <a:ext cx="2678709" cy="17866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99592" y="915566"/>
            <a:ext cx="6916420" cy="3311525"/>
          </a:xfrm>
        </p:spPr>
        <p:txBody>
          <a:bodyPr>
            <a:noAutofit/>
          </a:bodyPr>
          <a:lstStyle/>
          <a:p>
            <a:pPr lvl="0">
              <a:lnSpc>
                <a:spcPct val="150000"/>
              </a:lnSpc>
            </a:pPr>
            <a:r>
              <a:rPr lang="en-US" altLang="zh-CN" sz="1600" dirty="0">
                <a:solidFill>
                  <a:srgbClr val="FF0000"/>
                </a:solidFill>
                <a:latin typeface="微软雅黑" panose="020B0503020204020204" pitchFamily="34" charset="-122"/>
                <a:ea typeface="微软雅黑" panose="020B0503020204020204" pitchFamily="34" charset="-122"/>
              </a:rPr>
              <a:t>(3)</a:t>
            </a:r>
            <a:r>
              <a:rPr lang="zh-CN" altLang="en-US" sz="1600" dirty="0">
                <a:solidFill>
                  <a:srgbClr val="FF0000"/>
                </a:solidFill>
                <a:latin typeface="微软雅黑" panose="020B0503020204020204" pitchFamily="34" charset="-122"/>
                <a:ea typeface="微软雅黑" panose="020B0503020204020204" pitchFamily="34" charset="-122"/>
              </a:rPr>
              <a:t>收益性与风险性</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、企业战略的</a:t>
            </a:r>
            <a:r>
              <a:rPr lang="zh-CN" altLang="en-US" sz="1600" dirty="0">
                <a:solidFill>
                  <a:srgbClr val="FF0000"/>
                </a:solidFill>
                <a:latin typeface="微软雅黑" panose="020B0503020204020204" pitchFamily="34" charset="-122"/>
                <a:ea typeface="微软雅黑" panose="020B0503020204020204" pitchFamily="34" charset="-122"/>
              </a:rPr>
              <a:t>层次</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FF0000"/>
                </a:solidFill>
                <a:latin typeface="微软雅黑" panose="020B0503020204020204" pitchFamily="34" charset="-122"/>
                <a:ea typeface="微软雅黑" panose="020B0503020204020204" pitchFamily="34" charset="-122"/>
              </a:rPr>
              <a:t>(1)</a:t>
            </a:r>
            <a:r>
              <a:rPr lang="zh-CN" altLang="en-US" sz="1600" dirty="0">
                <a:solidFill>
                  <a:srgbClr val="FF0000"/>
                </a:solidFill>
                <a:latin typeface="微软雅黑" panose="020B0503020204020204" pitchFamily="34" charset="-122"/>
                <a:ea typeface="微软雅黑" panose="020B0503020204020204" pitchFamily="34" charset="-122"/>
              </a:rPr>
              <a:t>企业总体战略（最高层次的战略）</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FF0000"/>
                </a:solidFill>
                <a:latin typeface="微软雅黑" panose="020B0503020204020204" pitchFamily="34" charset="-122"/>
                <a:ea typeface="微软雅黑" panose="020B0503020204020204" pitchFamily="34" charset="-122"/>
              </a:rPr>
              <a:t>(2)</a:t>
            </a:r>
            <a:r>
              <a:rPr lang="zh-CN" altLang="en-US" sz="1600" dirty="0">
                <a:solidFill>
                  <a:srgbClr val="FF0000"/>
                </a:solidFill>
                <a:latin typeface="微软雅黑" panose="020B0503020204020204" pitchFamily="34" charset="-122"/>
                <a:ea typeface="微软雅黑" panose="020B0503020204020204" pitchFamily="34" charset="-122"/>
              </a:rPr>
              <a:t>企业业务战略（竞争战略或事业部战略）</a:t>
            </a:r>
            <a:r>
              <a:rPr lang="en-US" altLang="zh-CN" sz="1600" dirty="0">
                <a:solidFill>
                  <a:srgbClr val="FF0000"/>
                </a:solidFill>
                <a:latin typeface="微软雅黑" panose="020B0503020204020204" pitchFamily="34" charset="-122"/>
                <a:ea typeface="微软雅黑" panose="020B0503020204020204" pitchFamily="34" charset="-122"/>
              </a:rPr>
              <a:t> </a:t>
            </a:r>
          </a:p>
          <a:p>
            <a:pPr marL="85725" indent="0">
              <a:lnSpc>
                <a:spcPct val="150000"/>
              </a:lnSpc>
              <a:buNone/>
            </a:pPr>
            <a:r>
              <a:rPr lang="en-US" altLang="zh-CN" sz="1600" dirty="0">
                <a:solidFill>
                  <a:srgbClr val="FF0000"/>
                </a:solidFill>
                <a:latin typeface="微软雅黑" panose="020B0503020204020204" pitchFamily="34" charset="-122"/>
                <a:ea typeface="微软雅黑" panose="020B0503020204020204" pitchFamily="34" charset="-122"/>
              </a:rPr>
              <a:t>   (3)</a:t>
            </a:r>
            <a:r>
              <a:rPr lang="zh-CN" altLang="en-US" sz="1600" dirty="0">
                <a:solidFill>
                  <a:srgbClr val="FF0000"/>
                </a:solidFill>
                <a:latin typeface="微软雅黑" panose="020B0503020204020204" pitchFamily="34" charset="-122"/>
                <a:ea typeface="微软雅黑" panose="020B0503020204020204" pitchFamily="34" charset="-122"/>
              </a:rPr>
              <a:t>企业职能战略（实施战略）</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例题</a:t>
            </a: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单选题</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：某食品生产企业决定进军家电业，该企业的这项战略属于</a:t>
            </a:r>
            <a:r>
              <a:rPr lang="en-US" altLang="zh-CN" sz="1600" dirty="0">
                <a:solidFill>
                  <a:schemeClr val="tx1"/>
                </a:solidFill>
                <a:latin typeface="微软雅黑" panose="020B0503020204020204" pitchFamily="34" charset="-122"/>
                <a:ea typeface="微软雅黑" panose="020B0503020204020204" pitchFamily="34" charset="-122"/>
              </a:rPr>
              <a:t>(   )。</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a:t>
            </a:r>
            <a:r>
              <a:rPr lang="zh-CN" altLang="en-US" sz="1600" dirty="0">
                <a:solidFill>
                  <a:schemeClr val="tx1"/>
                </a:solidFill>
                <a:latin typeface="微软雅黑" panose="020B0503020204020204" pitchFamily="34" charset="-122"/>
                <a:ea typeface="微软雅黑" panose="020B0503020204020204" pitchFamily="34" charset="-122"/>
              </a:rPr>
              <a:t>企业业务战略</a:t>
            </a:r>
            <a:r>
              <a:rPr lang="en-US" altLang="zh-CN" sz="1600" dirty="0">
                <a:solidFill>
                  <a:schemeClr val="tx1"/>
                </a:solidFill>
                <a:latin typeface="微软雅黑" panose="020B0503020204020204" pitchFamily="34" charset="-122"/>
                <a:ea typeface="微软雅黑" panose="020B0503020204020204" pitchFamily="34" charset="-122"/>
              </a:rPr>
              <a:t>          B、</a:t>
            </a:r>
            <a:r>
              <a:rPr lang="zh-CN" altLang="en-US" sz="1600" dirty="0">
                <a:solidFill>
                  <a:schemeClr val="tx1"/>
                </a:solidFill>
                <a:latin typeface="微软雅黑" panose="020B0503020204020204" pitchFamily="34" charset="-122"/>
                <a:ea typeface="微软雅黑" panose="020B0503020204020204" pitchFamily="34" charset="-122"/>
              </a:rPr>
              <a:t>企业职能战略</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C、</a:t>
            </a:r>
            <a:r>
              <a:rPr lang="zh-CN" altLang="en-US" sz="1600" dirty="0">
                <a:solidFill>
                  <a:schemeClr val="tx1"/>
                </a:solidFill>
                <a:latin typeface="微软雅黑" panose="020B0503020204020204" pitchFamily="34" charset="-122"/>
                <a:ea typeface="微软雅黑" panose="020B0503020204020204" pitchFamily="34" charset="-122"/>
              </a:rPr>
              <a:t>企业竞争战略</a:t>
            </a:r>
            <a:r>
              <a:rPr lang="en-US" altLang="zh-CN" sz="1600" dirty="0">
                <a:solidFill>
                  <a:schemeClr val="tx1"/>
                </a:solidFill>
                <a:latin typeface="微软雅黑" panose="020B0503020204020204" pitchFamily="34" charset="-122"/>
                <a:ea typeface="微软雅黑" panose="020B0503020204020204" pitchFamily="34" charset="-122"/>
              </a:rPr>
              <a:t>          D、</a:t>
            </a:r>
            <a:r>
              <a:rPr lang="zh-CN" altLang="en-US" sz="1600" dirty="0">
                <a:solidFill>
                  <a:schemeClr val="tx1"/>
                </a:solidFill>
                <a:latin typeface="微软雅黑" panose="020B0503020204020204" pitchFamily="34" charset="-122"/>
                <a:ea typeface="微软雅黑" panose="020B0503020204020204" pitchFamily="34" charset="-122"/>
              </a:rPr>
              <a:t>企业总体战略</a:t>
            </a:r>
            <a:endParaRPr lang="en-US" altLang="zh-CN" sz="1600"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8474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答案：</a:t>
            </a:r>
            <a:r>
              <a:rPr lang="en-US" altLang="zh-CN" sz="1600" dirty="0">
                <a:solidFill>
                  <a:schemeClr val="tx1"/>
                </a:solidFill>
                <a:latin typeface="微软雅黑" panose="020B0503020204020204" pitchFamily="34" charset="-122"/>
                <a:ea typeface="微软雅黑" panose="020B0503020204020204" pitchFamily="34" charset="-122"/>
              </a:rPr>
              <a:t>D</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例题</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单选题</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：某日化生产企业为了提高牙膏产品在市场中的竞争地位，加大儿童牙膏的投资和研发力度，不断开拓儿童牙膏市场。从企业战略层次分析，该企业的此项战略属于</a:t>
            </a: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A.</a:t>
            </a:r>
            <a:r>
              <a:rPr lang="zh-CN" altLang="en-US" sz="1600" dirty="0">
                <a:solidFill>
                  <a:schemeClr val="tx1"/>
                </a:solidFill>
                <a:latin typeface="微软雅黑" panose="020B0503020204020204" pitchFamily="34" charset="-122"/>
                <a:ea typeface="微软雅黑" panose="020B0503020204020204" pitchFamily="34" charset="-122"/>
              </a:rPr>
              <a:t>企业总体战略</a:t>
            </a:r>
            <a:r>
              <a:rPr lang="en-US" altLang="zh-CN" sz="1600" dirty="0">
                <a:solidFill>
                  <a:schemeClr val="tx1"/>
                </a:solidFill>
                <a:latin typeface="微软雅黑" panose="020B0503020204020204" pitchFamily="34" charset="-122"/>
                <a:ea typeface="微软雅黑" panose="020B0503020204020204" pitchFamily="34" charset="-122"/>
              </a:rPr>
              <a:t>      </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B.</a:t>
            </a:r>
            <a:r>
              <a:rPr lang="zh-CN" altLang="en-US" sz="1600" dirty="0">
                <a:solidFill>
                  <a:schemeClr val="tx1"/>
                </a:solidFill>
                <a:latin typeface="微软雅黑" panose="020B0503020204020204" pitchFamily="34" charset="-122"/>
                <a:ea typeface="微软雅黑" panose="020B0503020204020204" pitchFamily="34" charset="-122"/>
              </a:rPr>
              <a:t>企业业务战略</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C.</a:t>
            </a:r>
            <a:r>
              <a:rPr lang="zh-CN" altLang="en-US" sz="1600" dirty="0">
                <a:solidFill>
                  <a:schemeClr val="tx1"/>
                </a:solidFill>
                <a:latin typeface="微软雅黑" panose="020B0503020204020204" pitchFamily="34" charset="-122"/>
                <a:ea typeface="微软雅黑" panose="020B0503020204020204" pitchFamily="34" charset="-122"/>
              </a:rPr>
              <a:t>企业营销战略</a:t>
            </a:r>
            <a:r>
              <a:rPr lang="en-US" altLang="zh-CN" sz="1600" dirty="0">
                <a:solidFill>
                  <a:schemeClr val="tx1"/>
                </a:solidFill>
                <a:latin typeface="微软雅黑" panose="020B0503020204020204" pitchFamily="34" charset="-122"/>
                <a:ea typeface="微软雅黑" panose="020B0503020204020204" pitchFamily="34" charset="-122"/>
              </a:rPr>
              <a:t>      </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D.</a:t>
            </a:r>
            <a:r>
              <a:rPr lang="zh-CN" altLang="en-US" sz="1600" dirty="0">
                <a:solidFill>
                  <a:schemeClr val="tx1"/>
                </a:solidFill>
                <a:latin typeface="微软雅黑" panose="020B0503020204020204" pitchFamily="34" charset="-122"/>
                <a:ea typeface="微软雅黑" panose="020B0503020204020204" pitchFamily="34" charset="-122"/>
              </a:rPr>
              <a:t>企业职能战略</a:t>
            </a:r>
          </a:p>
        </p:txBody>
      </p:sp>
    </p:spTree>
    <p:extLst>
      <p:ext uri="{BB962C8B-B14F-4D97-AF65-F5344CB8AC3E}">
        <p14:creationId xmlns:p14="http://schemas.microsoft.com/office/powerpoint/2010/main" val="403735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nSpc>
                <a:spcPct val="150000"/>
              </a:lnSpc>
            </a:pPr>
            <a:br>
              <a:rPr lang="en-US" altLang="zh-CN" b="1" dirty="0">
                <a:solidFill>
                  <a:schemeClr val="tx1"/>
                </a:solidFill>
                <a:latin typeface="微软雅黑" panose="020B0503020204020204" pitchFamily="34" charset="-122"/>
                <a:ea typeface="微软雅黑" panose="020B0503020204020204" pitchFamily="34" charset="-122"/>
              </a:rPr>
            </a:br>
            <a:br>
              <a:rPr lang="zh-CN" altLang="en-US" sz="2700" b="1" dirty="0">
                <a:solidFill>
                  <a:schemeClr val="tx1"/>
                </a:solidFill>
                <a:latin typeface="微软雅黑" panose="020B0503020204020204" pitchFamily="34" charset="-122"/>
                <a:ea typeface="微软雅黑" panose="020B0503020204020204" pitchFamily="34" charset="-122"/>
              </a:rPr>
            </a:br>
            <a:endParaRPr lang="zh-CN" altLang="en-US" sz="2700" b="1" dirty="0">
              <a:solidFill>
                <a:schemeClr val="tx1"/>
              </a:solidFill>
              <a:latin typeface="微软雅黑" panose="020B0503020204020204" pitchFamily="34" charset="-122"/>
              <a:ea typeface="微软雅黑" panose="020B0503020204020204" pitchFamily="34" charset="-122"/>
            </a:endParaRPr>
          </a:p>
        </p:txBody>
      </p:sp>
      <p:sp>
        <p:nvSpPr>
          <p:cNvPr id="6" name="内容占位符 5">
            <a:extLst>
              <a:ext uri="{FF2B5EF4-FFF2-40B4-BE49-F238E27FC236}">
                <a16:creationId xmlns:a16="http://schemas.microsoft.com/office/drawing/2014/main" id="{78254C16-5A2E-4670-AA64-B2DD27AA763F}"/>
              </a:ext>
            </a:extLst>
          </p:cNvPr>
          <p:cNvSpPr>
            <a:spLocks noGrp="1"/>
          </p:cNvSpPr>
          <p:nvPr>
            <p:ph idx="1"/>
          </p:nvPr>
        </p:nvSpPr>
        <p:spPr>
          <a:xfrm>
            <a:off x="457200" y="483518"/>
            <a:ext cx="8229600" cy="4320480"/>
          </a:xfrm>
        </p:spPr>
        <p:txBody>
          <a:bodyPr>
            <a:normAutofit fontScale="32500" lnSpcReduction="20000"/>
          </a:bodyPr>
          <a:lstStyle/>
          <a:p>
            <a:pPr>
              <a:lnSpc>
                <a:spcPct val="170000"/>
              </a:lnSpc>
            </a:pPr>
            <a:r>
              <a:rPr lang="zh-CN" altLang="en-US" sz="4900" dirty="0">
                <a:solidFill>
                  <a:schemeClr val="tx1"/>
                </a:solidFill>
                <a:latin typeface="微软雅黑" panose="020B0503020204020204" pitchFamily="34" charset="-122"/>
                <a:ea typeface="微软雅黑" panose="020B0503020204020204" pitchFamily="34" charset="-122"/>
              </a:rPr>
              <a:t>答案：</a:t>
            </a:r>
            <a:r>
              <a:rPr lang="en-US" altLang="zh-CN" sz="4900" dirty="0">
                <a:solidFill>
                  <a:schemeClr val="tx1"/>
                </a:solidFill>
                <a:latin typeface="微软雅黑" panose="020B0503020204020204" pitchFamily="34" charset="-122"/>
                <a:ea typeface="微软雅黑" panose="020B0503020204020204" pitchFamily="34" charset="-122"/>
              </a:rPr>
              <a:t>B</a:t>
            </a:r>
          </a:p>
          <a:p>
            <a:pPr>
              <a:lnSpc>
                <a:spcPct val="170000"/>
              </a:lnSpc>
            </a:pPr>
            <a:r>
              <a:rPr lang="en-US" altLang="zh-CN" sz="4900" dirty="0">
                <a:solidFill>
                  <a:schemeClr val="tx1"/>
                </a:solidFill>
                <a:latin typeface="微软雅黑" panose="020B0503020204020204" pitchFamily="34" charset="-122"/>
                <a:ea typeface="微软雅黑" panose="020B0503020204020204" pitchFamily="34" charset="-122"/>
              </a:rPr>
              <a:t>(</a:t>
            </a:r>
            <a:r>
              <a:rPr lang="zh-CN" altLang="en-US" sz="4900" dirty="0">
                <a:solidFill>
                  <a:schemeClr val="tx1"/>
                </a:solidFill>
                <a:latin typeface="微软雅黑" panose="020B0503020204020204" pitchFamily="34" charset="-122"/>
                <a:ea typeface="微软雅黑" panose="020B0503020204020204" pitchFamily="34" charset="-122"/>
              </a:rPr>
              <a:t>二</a:t>
            </a:r>
            <a:r>
              <a:rPr lang="en-US" altLang="zh-CN" sz="4900" dirty="0">
                <a:solidFill>
                  <a:schemeClr val="tx1"/>
                </a:solidFill>
                <a:latin typeface="微软雅黑" panose="020B0503020204020204" pitchFamily="34" charset="-122"/>
                <a:ea typeface="微软雅黑" panose="020B0503020204020204" pitchFamily="34" charset="-122"/>
              </a:rPr>
              <a:t>)</a:t>
            </a:r>
            <a:r>
              <a:rPr lang="zh-CN" altLang="en-US" sz="4900" dirty="0">
                <a:solidFill>
                  <a:schemeClr val="tx1"/>
                </a:solidFill>
                <a:latin typeface="微软雅黑" panose="020B0503020204020204" pitchFamily="34" charset="-122"/>
                <a:ea typeface="微软雅黑" panose="020B0503020204020204" pitchFamily="34" charset="-122"/>
              </a:rPr>
              <a:t>企业战略管理内涵</a:t>
            </a:r>
          </a:p>
          <a:p>
            <a:pPr>
              <a:lnSpc>
                <a:spcPct val="170000"/>
              </a:lnSpc>
            </a:pPr>
            <a:r>
              <a:rPr lang="en-US" altLang="zh-CN" sz="4900" dirty="0">
                <a:solidFill>
                  <a:schemeClr val="tx1"/>
                </a:solidFill>
                <a:latin typeface="微软雅黑" panose="020B0503020204020204" pitchFamily="34" charset="-122"/>
                <a:ea typeface="微软雅黑" panose="020B0503020204020204" pitchFamily="34" charset="-122"/>
              </a:rPr>
              <a:t>1</a:t>
            </a:r>
            <a:r>
              <a:rPr lang="zh-CN" altLang="en-US" sz="4900" dirty="0">
                <a:solidFill>
                  <a:schemeClr val="tx1"/>
                </a:solidFill>
                <a:latin typeface="微软雅黑" panose="020B0503020204020204" pitchFamily="34" charset="-122"/>
                <a:ea typeface="微软雅黑" panose="020B0503020204020204" pitchFamily="34" charset="-122"/>
              </a:rPr>
              <a:t>、企业战略管理定义：指企业战略的分析与制定，评价与选择以及实施与控制，使企业能够达到其战略目标的动态管理过程。</a:t>
            </a:r>
            <a:endParaRPr lang="en-US" altLang="zh-CN" sz="4900"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zh-CN" sz="4900" dirty="0">
                <a:solidFill>
                  <a:schemeClr val="tx1"/>
                </a:solidFill>
                <a:latin typeface="微软雅黑" panose="020B0503020204020204" pitchFamily="34" charset="-122"/>
                <a:ea typeface="微软雅黑" panose="020B0503020204020204" pitchFamily="34" charset="-122"/>
              </a:rPr>
              <a:t>2</a:t>
            </a:r>
            <a:r>
              <a:rPr lang="zh-CN" altLang="en-US" sz="4900" dirty="0">
                <a:solidFill>
                  <a:schemeClr val="tx1"/>
                </a:solidFill>
                <a:latin typeface="微软雅黑" panose="020B0503020204020204" pitchFamily="34" charset="-122"/>
                <a:ea typeface="微软雅黑" panose="020B0503020204020204" pitchFamily="34" charset="-122"/>
              </a:rPr>
              <a:t>、企业战略管理的</a:t>
            </a:r>
            <a:r>
              <a:rPr lang="zh-CN" altLang="en-US" sz="4900" dirty="0">
                <a:solidFill>
                  <a:srgbClr val="FF0000"/>
                </a:solidFill>
                <a:latin typeface="微软雅黑" panose="020B0503020204020204" pitchFamily="34" charset="-122"/>
                <a:ea typeface="微软雅黑" panose="020B0503020204020204" pitchFamily="34" charset="-122"/>
              </a:rPr>
              <a:t>基本任务</a:t>
            </a:r>
            <a:r>
              <a:rPr lang="zh-CN" altLang="en-US" sz="4900" dirty="0">
                <a:solidFill>
                  <a:schemeClr val="tx1"/>
                </a:solidFill>
                <a:latin typeface="微软雅黑" panose="020B0503020204020204" pitchFamily="34" charset="-122"/>
                <a:ea typeface="微软雅黑" panose="020B0503020204020204" pitchFamily="34" charset="-122"/>
              </a:rPr>
              <a:t>：实现特定阶段的战略目标</a:t>
            </a:r>
            <a:r>
              <a:rPr lang="en-US" altLang="zh-CN" sz="4900" dirty="0">
                <a:solidFill>
                  <a:schemeClr val="tx1"/>
                </a:solidFill>
                <a:latin typeface="微软雅黑" panose="020B0503020204020204" pitchFamily="34" charset="-122"/>
                <a:ea typeface="微软雅黑" panose="020B0503020204020204" pitchFamily="34" charset="-122"/>
              </a:rPr>
              <a:t>;</a:t>
            </a:r>
            <a:r>
              <a:rPr lang="zh-CN" altLang="en-US" sz="4900" dirty="0">
                <a:solidFill>
                  <a:srgbClr val="FF0000"/>
                </a:solidFill>
                <a:latin typeface="微软雅黑" panose="020B0503020204020204" pitchFamily="34" charset="-122"/>
                <a:ea typeface="微软雅黑" panose="020B0503020204020204" pitchFamily="34" charset="-122"/>
              </a:rPr>
              <a:t>最高任务</a:t>
            </a:r>
            <a:r>
              <a:rPr lang="zh-CN" altLang="en-US" sz="4900" dirty="0">
                <a:solidFill>
                  <a:schemeClr val="tx1"/>
                </a:solidFill>
                <a:latin typeface="微软雅黑" panose="020B0503020204020204" pitchFamily="34" charset="-122"/>
                <a:ea typeface="微软雅黑" panose="020B0503020204020204" pitchFamily="34" charset="-122"/>
              </a:rPr>
              <a:t>：实现企业的使命。</a:t>
            </a:r>
          </a:p>
          <a:p>
            <a:pPr>
              <a:lnSpc>
                <a:spcPct val="170000"/>
              </a:lnSpc>
            </a:pPr>
            <a:r>
              <a:rPr lang="en-US" altLang="zh-CN" sz="4900" dirty="0">
                <a:solidFill>
                  <a:schemeClr val="tx1"/>
                </a:solidFill>
                <a:latin typeface="微软雅黑" panose="020B0503020204020204" pitchFamily="34" charset="-122"/>
                <a:ea typeface="微软雅黑" panose="020B0503020204020204" pitchFamily="34" charset="-122"/>
              </a:rPr>
              <a:t>【</a:t>
            </a:r>
            <a:r>
              <a:rPr lang="zh-CN" altLang="en-US" sz="4900" dirty="0">
                <a:solidFill>
                  <a:schemeClr val="tx1"/>
                </a:solidFill>
                <a:latin typeface="微软雅黑" panose="020B0503020204020204" pitchFamily="34" charset="-122"/>
                <a:ea typeface="微软雅黑" panose="020B0503020204020204" pitchFamily="34" charset="-122"/>
              </a:rPr>
              <a:t>例题</a:t>
            </a:r>
            <a:r>
              <a:rPr lang="zh-CN" altLang="zh-CN" sz="4900" dirty="0">
                <a:solidFill>
                  <a:schemeClr val="tx1"/>
                </a:solidFill>
                <a:latin typeface="微软雅黑" panose="020B0503020204020204" pitchFamily="34" charset="-122"/>
                <a:ea typeface="微软雅黑" panose="020B0503020204020204" pitchFamily="34" charset="-122"/>
              </a:rPr>
              <a:t>3</a:t>
            </a:r>
            <a:r>
              <a:rPr lang="zh-CN" altLang="en-US" sz="4900" dirty="0">
                <a:solidFill>
                  <a:schemeClr val="tx1"/>
                </a:solidFill>
                <a:latin typeface="微软雅黑" panose="020B0503020204020204" pitchFamily="34" charset="-122"/>
                <a:ea typeface="微软雅黑" panose="020B0503020204020204" pitchFamily="34" charset="-122"/>
              </a:rPr>
              <a:t>单选题</a:t>
            </a:r>
            <a:r>
              <a:rPr lang="en-US" altLang="zh-CN" sz="4900" dirty="0">
                <a:solidFill>
                  <a:schemeClr val="tx1"/>
                </a:solidFill>
                <a:latin typeface="微软雅黑" panose="020B0503020204020204" pitchFamily="34" charset="-122"/>
                <a:ea typeface="微软雅黑" panose="020B0503020204020204" pitchFamily="34" charset="-122"/>
              </a:rPr>
              <a:t>】</a:t>
            </a:r>
            <a:r>
              <a:rPr lang="zh-CN" altLang="en-US" sz="4900" dirty="0">
                <a:solidFill>
                  <a:schemeClr val="tx1"/>
                </a:solidFill>
                <a:latin typeface="微软雅黑" panose="020B0503020204020204" pitchFamily="34" charset="-122"/>
                <a:ea typeface="微软雅黑" panose="020B0503020204020204" pitchFamily="34" charset="-122"/>
              </a:rPr>
              <a:t>关于企业战略管理的说法，错误的是</a:t>
            </a:r>
            <a:r>
              <a:rPr lang="en-US" altLang="zh-CN" sz="4900" dirty="0">
                <a:solidFill>
                  <a:schemeClr val="tx1"/>
                </a:solidFill>
                <a:latin typeface="微软雅黑" panose="020B0503020204020204" pitchFamily="34" charset="-122"/>
                <a:ea typeface="微软雅黑" panose="020B0503020204020204" pitchFamily="34" charset="-122"/>
              </a:rPr>
              <a:t>( )</a:t>
            </a:r>
            <a:r>
              <a:rPr lang="zh-CN" altLang="en-US" sz="4900" dirty="0">
                <a:solidFill>
                  <a:schemeClr val="tx1"/>
                </a:solidFill>
                <a:latin typeface="微软雅黑" panose="020B0503020204020204" pitchFamily="34" charset="-122"/>
                <a:ea typeface="微软雅黑" panose="020B0503020204020204" pitchFamily="34" charset="-122"/>
              </a:rPr>
              <a:t>。</a:t>
            </a:r>
          </a:p>
          <a:p>
            <a:pPr>
              <a:lnSpc>
                <a:spcPct val="170000"/>
              </a:lnSpc>
            </a:pPr>
            <a:r>
              <a:rPr lang="en-US" altLang="zh-CN" sz="4900" dirty="0">
                <a:solidFill>
                  <a:schemeClr val="tx1"/>
                </a:solidFill>
                <a:latin typeface="微软雅黑" panose="020B0503020204020204" pitchFamily="34" charset="-122"/>
                <a:ea typeface="微软雅黑" panose="020B0503020204020204" pitchFamily="34" charset="-122"/>
              </a:rPr>
              <a:t>A.</a:t>
            </a:r>
            <a:r>
              <a:rPr lang="zh-CN" altLang="en-US" sz="4900" dirty="0">
                <a:solidFill>
                  <a:schemeClr val="tx1"/>
                </a:solidFill>
                <a:latin typeface="微软雅黑" panose="020B0503020204020204" pitchFamily="34" charset="-122"/>
                <a:ea typeface="微软雅黑" panose="020B0503020204020204" pitchFamily="34" charset="-122"/>
              </a:rPr>
              <a:t>企业战略管理的基本任务是实现特定阶段的战略目标</a:t>
            </a:r>
          </a:p>
          <a:p>
            <a:pPr>
              <a:lnSpc>
                <a:spcPct val="170000"/>
              </a:lnSpc>
            </a:pPr>
            <a:r>
              <a:rPr lang="en-US" altLang="zh-CN" sz="4900" dirty="0">
                <a:solidFill>
                  <a:schemeClr val="tx1"/>
                </a:solidFill>
                <a:latin typeface="微软雅黑" panose="020B0503020204020204" pitchFamily="34" charset="-122"/>
                <a:ea typeface="微软雅黑" panose="020B0503020204020204" pitchFamily="34" charset="-122"/>
              </a:rPr>
              <a:t>B.</a:t>
            </a:r>
            <a:r>
              <a:rPr lang="zh-CN" altLang="en-US" sz="4900" dirty="0">
                <a:solidFill>
                  <a:schemeClr val="tx1"/>
                </a:solidFill>
                <a:latin typeface="微软雅黑" panose="020B0503020204020204" pitchFamily="34" charset="-122"/>
                <a:ea typeface="微软雅黑" panose="020B0503020204020204" pitchFamily="34" charset="-122"/>
              </a:rPr>
              <a:t>企业战略管理的最高任务是实现企业使命</a:t>
            </a:r>
          </a:p>
          <a:p>
            <a:pPr>
              <a:lnSpc>
                <a:spcPct val="170000"/>
              </a:lnSpc>
            </a:pPr>
            <a:r>
              <a:rPr lang="en-US" altLang="zh-CN" sz="4900" dirty="0">
                <a:solidFill>
                  <a:schemeClr val="tx1"/>
                </a:solidFill>
                <a:latin typeface="微软雅黑" panose="020B0503020204020204" pitchFamily="34" charset="-122"/>
                <a:ea typeface="微软雅黑" panose="020B0503020204020204" pitchFamily="34" charset="-122"/>
              </a:rPr>
              <a:t>C.</a:t>
            </a:r>
            <a:r>
              <a:rPr lang="zh-CN" altLang="en-US" sz="4900" dirty="0">
                <a:solidFill>
                  <a:schemeClr val="tx1"/>
                </a:solidFill>
                <a:latin typeface="微软雅黑" panose="020B0503020204020204" pitchFamily="34" charset="-122"/>
                <a:ea typeface="微软雅黑" panose="020B0503020204020204" pitchFamily="34" charset="-122"/>
              </a:rPr>
              <a:t>企业战略管理的主体是企业全体员工</a:t>
            </a:r>
            <a:r>
              <a:rPr lang="en-US" altLang="zh-CN" sz="4900" dirty="0">
                <a:solidFill>
                  <a:schemeClr val="tx1"/>
                </a:solidFill>
                <a:latin typeface="微软雅黑" panose="020B0503020204020204" pitchFamily="34" charset="-122"/>
                <a:ea typeface="微软雅黑" panose="020B0503020204020204" pitchFamily="34" charset="-122"/>
              </a:rPr>
              <a:t>      D.</a:t>
            </a:r>
            <a:r>
              <a:rPr lang="zh-CN" altLang="en-US" sz="4900" dirty="0">
                <a:solidFill>
                  <a:schemeClr val="tx1"/>
                </a:solidFill>
                <a:latin typeface="微软雅黑" panose="020B0503020204020204" pitchFamily="34" charset="-122"/>
                <a:ea typeface="微软雅黑" panose="020B0503020204020204" pitchFamily="34" charset="-122"/>
              </a:rPr>
              <a:t>企业战略管理是一个动态的过程</a:t>
            </a:r>
          </a:p>
          <a:p>
            <a:pPr>
              <a:lnSpc>
                <a:spcPct val="170000"/>
              </a:lnSpc>
            </a:pPr>
            <a:r>
              <a:rPr lang="zh-CN" altLang="en-US" sz="4900" dirty="0">
                <a:solidFill>
                  <a:schemeClr val="tx1"/>
                </a:solidFill>
                <a:latin typeface="微软雅黑" panose="020B0503020204020204" pitchFamily="34" charset="-122"/>
                <a:ea typeface="微软雅黑" panose="020B0503020204020204" pitchFamily="34" charset="-122"/>
              </a:rPr>
              <a:t>参考答案：</a:t>
            </a:r>
            <a:r>
              <a:rPr lang="en-US" altLang="zh-CN" sz="4900" dirty="0">
                <a:solidFill>
                  <a:schemeClr val="tx1"/>
                </a:solidFill>
                <a:latin typeface="微软雅黑" panose="020B0503020204020204" pitchFamily="34" charset="-122"/>
                <a:ea typeface="微软雅黑" panose="020B0503020204020204" pitchFamily="34" charset="-122"/>
              </a:rPr>
              <a:t>C</a:t>
            </a: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药剂师">
  <a:themeElements>
    <a:clrScheme name="药剂师">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药剂师">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药剂师">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1316</TotalTime>
  <Words>8666</Words>
  <Application>Microsoft Office PowerPoint</Application>
  <PresentationFormat>全屏显示(16:9)</PresentationFormat>
  <Paragraphs>425</Paragraphs>
  <Slides>51</Slides>
  <Notes>40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51</vt:i4>
      </vt:variant>
    </vt:vector>
  </HeadingPairs>
  <TitlesOfParts>
    <vt:vector size="63" baseType="lpstr">
      <vt:lpstr>华文新魏</vt:lpstr>
      <vt:lpstr>华文中宋</vt:lpstr>
      <vt:lpstr>宋体</vt:lpstr>
      <vt:lpstr>微软雅黑</vt:lpstr>
      <vt:lpstr>Arial</vt:lpstr>
      <vt:lpstr>Book Antiqua</vt:lpstr>
      <vt:lpstr>Calibri</vt:lpstr>
      <vt:lpstr>Century Gothic</vt:lpstr>
      <vt:lpstr>Wingdings</vt:lpstr>
      <vt:lpstr>药剂师</vt:lpstr>
      <vt:lpstr>自定义设计方案</vt:lpstr>
      <vt:lpstr>1_自定义设计方案</vt:lpstr>
      <vt:lpstr>PowerPoint 演示文稿</vt:lpstr>
      <vt:lpstr>全书内容 </vt:lpstr>
      <vt:lpstr> </vt:lpstr>
      <vt:lpstr> 试卷题型、题量及分值分布情况 </vt:lpstr>
      <vt:lpstr>第一章 企业战略与经营决策</vt:lpstr>
      <vt:lpstr>第一节 企业战略概述</vt:lpstr>
      <vt:lpstr>PowerPoint 演示文稿</vt:lpstr>
      <vt:lpstr>PowerPoint 演示文稿</vt:lpstr>
      <vt:lpstr>  </vt:lpstr>
      <vt:lpstr>  </vt:lpstr>
      <vt:lpstr>  </vt:lpstr>
      <vt:lpstr>  </vt:lpstr>
      <vt:lpstr>  </vt:lpstr>
      <vt:lpstr>PowerPoint 演示文稿</vt:lpstr>
      <vt:lpstr>PowerPoint 演示文稿</vt:lpstr>
      <vt:lpstr>PowerPoint 演示文稿</vt:lpstr>
      <vt:lpstr>PowerPoint 演示文稿</vt:lpstr>
      <vt:lpstr>  </vt:lpstr>
      <vt:lpstr>  </vt:lpstr>
      <vt:lpstr>  </vt:lpstr>
      <vt:lpstr> </vt:lpstr>
      <vt:lpstr>  </vt:lpstr>
      <vt:lpstr>  </vt:lpstr>
      <vt:lpstr>  </vt:lpstr>
      <vt:lpstr>PowerPoint 演示文稿</vt:lpstr>
      <vt:lpstr> </vt:lpstr>
      <vt:lpstr>PowerPoint 演示文稿</vt:lpstr>
      <vt:lpstr>PowerPoint 演示文稿</vt:lpstr>
      <vt:lpstr> </vt:lpstr>
      <vt:lpstr>PowerPoint 演示文稿</vt:lpstr>
      <vt:lpstr> </vt:lpstr>
      <vt:lpstr>PowerPoint 演示文稿</vt:lpstr>
      <vt:lpstr> </vt:lpstr>
      <vt:lpstr>PowerPoint 演示文稿</vt:lpstr>
      <vt:lpstr>PowerPoint 演示文稿</vt:lpstr>
      <vt:lpstr> </vt:lpstr>
      <vt:lpstr>PowerPoint 演示文稿</vt:lpstr>
      <vt:lpstr> 第四节 企业经营决策与商业模式分析  </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课后记得多刷题、多复习、多预习~</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现代物流学</dc:title>
  <dc:creator>User</dc:creator>
  <cp:lastModifiedBy>陈 果</cp:lastModifiedBy>
  <cp:revision>275</cp:revision>
  <dcterms:created xsi:type="dcterms:W3CDTF">2020-06-29T06:29:00Z</dcterms:created>
  <dcterms:modified xsi:type="dcterms:W3CDTF">2024-08-23T06:58:16Z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