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6" r:id="rId2"/>
    <p:sldId id="394" r:id="rId3"/>
    <p:sldId id="395" r:id="rId4"/>
    <p:sldId id="406" r:id="rId5"/>
    <p:sldId id="407" r:id="rId6"/>
    <p:sldId id="1354" r:id="rId7"/>
    <p:sldId id="1355" r:id="rId8"/>
    <p:sldId id="1356" r:id="rId9"/>
    <p:sldId id="1357" r:id="rId10"/>
    <p:sldId id="1358" r:id="rId11"/>
    <p:sldId id="1359" r:id="rId12"/>
    <p:sldId id="1360" r:id="rId13"/>
    <p:sldId id="1361" r:id="rId14"/>
    <p:sldId id="1362" r:id="rId15"/>
    <p:sldId id="1363" r:id="rId16"/>
    <p:sldId id="1364" r:id="rId17"/>
    <p:sldId id="1365" r:id="rId18"/>
    <p:sldId id="1366" r:id="rId19"/>
    <p:sldId id="1367" r:id="rId20"/>
    <p:sldId id="423" r:id="rId21"/>
    <p:sldId id="424" r:id="rId22"/>
    <p:sldId id="427" r:id="rId23"/>
    <p:sldId id="428" r:id="rId24"/>
    <p:sldId id="429" r:id="rId25"/>
    <p:sldId id="397" r:id="rId26"/>
    <p:sldId id="1368" r:id="rId27"/>
    <p:sldId id="1369" r:id="rId28"/>
    <p:sldId id="398" r:id="rId29"/>
    <p:sldId id="399" r:id="rId30"/>
    <p:sldId id="1370" r:id="rId31"/>
    <p:sldId id="432" r:id="rId32"/>
    <p:sldId id="400" r:id="rId33"/>
    <p:sldId id="433" r:id="rId34"/>
    <p:sldId id="434" r:id="rId35"/>
    <p:sldId id="435" r:id="rId36"/>
    <p:sldId id="436" r:id="rId37"/>
    <p:sldId id="410" r:id="rId38"/>
    <p:sldId id="412" r:id="rId39"/>
    <p:sldId id="413" r:id="rId40"/>
    <p:sldId id="414" r:id="rId41"/>
    <p:sldId id="1371" r:id="rId42"/>
    <p:sldId id="415" r:id="rId43"/>
    <p:sldId id="416" r:id="rId44"/>
    <p:sldId id="417" r:id="rId45"/>
    <p:sldId id="1372" r:id="rId46"/>
    <p:sldId id="418" r:id="rId47"/>
    <p:sldId id="419" r:id="rId48"/>
    <p:sldId id="420" r:id="rId49"/>
    <p:sldId id="422" r:id="rId50"/>
    <p:sldId id="1337" r:id="rId51"/>
    <p:sldId id="1335" r:id="rId52"/>
    <p:sldId id="1336" r:id="rId53"/>
    <p:sldId id="1338" r:id="rId54"/>
    <p:sldId id="1339" r:id="rId55"/>
    <p:sldId id="1340" r:id="rId56"/>
    <p:sldId id="27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256"/>
            <p14:sldId id="394"/>
            <p14:sldId id="395"/>
            <p14:sldId id="406"/>
            <p14:sldId id="407"/>
            <p14:sldId id="1354"/>
            <p14:sldId id="1355"/>
            <p14:sldId id="1356"/>
            <p14:sldId id="1357"/>
            <p14:sldId id="1358"/>
            <p14:sldId id="1359"/>
            <p14:sldId id="1360"/>
            <p14:sldId id="1361"/>
            <p14:sldId id="1362"/>
            <p14:sldId id="1363"/>
            <p14:sldId id="1364"/>
            <p14:sldId id="1365"/>
            <p14:sldId id="1366"/>
            <p14:sldId id="1367"/>
            <p14:sldId id="423"/>
            <p14:sldId id="424"/>
            <p14:sldId id="427"/>
            <p14:sldId id="428"/>
            <p14:sldId id="429"/>
            <p14:sldId id="397"/>
            <p14:sldId id="1368"/>
            <p14:sldId id="1369"/>
            <p14:sldId id="398"/>
            <p14:sldId id="399"/>
            <p14:sldId id="1370"/>
            <p14:sldId id="432"/>
            <p14:sldId id="400"/>
            <p14:sldId id="433"/>
            <p14:sldId id="434"/>
            <p14:sldId id="435"/>
            <p14:sldId id="436"/>
            <p14:sldId id="410"/>
            <p14:sldId id="412"/>
            <p14:sldId id="413"/>
            <p14:sldId id="414"/>
            <p14:sldId id="1371"/>
            <p14:sldId id="415"/>
            <p14:sldId id="416"/>
            <p14:sldId id="417"/>
            <p14:sldId id="1372"/>
            <p14:sldId id="418"/>
            <p14:sldId id="419"/>
            <p14:sldId id="420"/>
            <p14:sldId id="422"/>
            <p14:sldId id="1337"/>
            <p14:sldId id="1335"/>
            <p14:sldId id="1336"/>
            <p14:sldId id="1338"/>
            <p14:sldId id="1339"/>
            <p14:sldId id="1340"/>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534"/>
  </p:normalViewPr>
  <p:slideViewPr>
    <p:cSldViewPr snapToGrid="0">
      <p:cViewPr varScale="1">
        <p:scale>
          <a:sx n="66" d="100"/>
          <a:sy n="66" d="100"/>
        </p:scale>
        <p:origin x="888" y="72"/>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2024/8/23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155307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52899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1428536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164544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3259622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154358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62143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133683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335410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86159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227565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316313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1082755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416991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973996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2886665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1161546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1810583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2689263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37845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257198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3554752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1076656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2645689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3893299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1812409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88619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1234753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124665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2943283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419125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366163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1960654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1283847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3807512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182045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1997161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1844943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3033274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841330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4078515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11980240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352870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3271061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158343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2257630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18790584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343023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1600694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2648865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56</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54554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311493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312686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224755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2024/8/23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2024/8/23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06297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hyperlink" Target="http://www.wangxiao.cn/sydw/index.html" TargetMode="External"/><Relationship Id="rId4" Type="http://schemas.openxmlformats.org/officeDocument/2006/relationships/hyperlink" Target="http://www.wangxiao.cn/you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5" name="组合 4"/>
          <p:cNvGrpSpPr/>
          <p:nvPr/>
        </p:nvGrpSpPr>
        <p:grpSpPr>
          <a:xfrm>
            <a:off x="550544" y="3152274"/>
            <a:ext cx="4526781" cy="1890896"/>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1133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200" dirty="0">
                  <a:solidFill>
                    <a:schemeClr val="bg1"/>
                  </a:solidFill>
                </a:rPr>
                <a:t>中级经济师</a:t>
              </a:r>
            </a:p>
          </p:txBody>
        </p:sp>
      </p:grpSp>
      <p:pic>
        <p:nvPicPr>
          <p:cNvPr id="8" name="图片 7" descr="123456"/>
          <p:cNvPicPr>
            <a:picLocks noChangeAspect="1"/>
          </p:cNvPicPr>
          <p:nvPr/>
        </p:nvPicPr>
        <p:blipFill>
          <a:blip r:embed="rId6" cstate="print"/>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958660"/>
          </a:xfrm>
          <a:prstGeom prst="rect">
            <a:avLst/>
          </a:prstGeom>
          <a:noFill/>
        </p:spPr>
        <p:txBody>
          <a:bodyPr wrap="square" rtlCol="0" anchor="t">
            <a:spAutoFit/>
          </a:bodyPr>
          <a:lstStyle/>
          <a:p>
            <a:pPr>
              <a:lnSpc>
                <a:spcPct val="150000"/>
              </a:lnSpc>
            </a:pPr>
            <a:endParaRPr lang="zh-CN" altLang="en-US" sz="2000" dirty="0"/>
          </a:p>
          <a:p>
            <a:pPr>
              <a:lnSpc>
                <a:spcPct val="150000"/>
              </a:lnSpc>
            </a:pPr>
            <a:endParaRPr lang="en-US" altLang="zh-CN" sz="2000" dirty="0"/>
          </a:p>
        </p:txBody>
      </p:sp>
      <p:graphicFrame>
        <p:nvGraphicFramePr>
          <p:cNvPr id="10" name="表格 9">
            <a:extLst>
              <a:ext uri="{FF2B5EF4-FFF2-40B4-BE49-F238E27FC236}">
                <a16:creationId xmlns:a16="http://schemas.microsoft.com/office/drawing/2014/main" id="{67AD122D-4A1B-4891-B838-11C9286653F2}"/>
              </a:ext>
            </a:extLst>
          </p:cNvPr>
          <p:cNvGraphicFramePr>
            <a:graphicFrameLocks noGrp="1"/>
          </p:cNvGraphicFramePr>
          <p:nvPr>
            <p:extLst>
              <p:ext uri="{D42A27DB-BD31-4B8C-83A1-F6EECF244321}">
                <p14:modId xmlns:p14="http://schemas.microsoft.com/office/powerpoint/2010/main" val="3038884346"/>
              </p:ext>
            </p:extLst>
          </p:nvPr>
        </p:nvGraphicFramePr>
        <p:xfrm>
          <a:off x="1267172" y="1649539"/>
          <a:ext cx="9464040" cy="2743200"/>
        </p:xfrm>
        <a:graphic>
          <a:graphicData uri="http://schemas.openxmlformats.org/drawingml/2006/table">
            <a:tbl>
              <a:tblPr/>
              <a:tblGrid>
                <a:gridCol w="4732020">
                  <a:extLst>
                    <a:ext uri="{9D8B030D-6E8A-4147-A177-3AD203B41FA5}">
                      <a16:colId xmlns:a16="http://schemas.microsoft.com/office/drawing/2014/main" val="2747256968"/>
                    </a:ext>
                  </a:extLst>
                </a:gridCol>
                <a:gridCol w="4732020">
                  <a:extLst>
                    <a:ext uri="{9D8B030D-6E8A-4147-A177-3AD203B41FA5}">
                      <a16:colId xmlns:a16="http://schemas.microsoft.com/office/drawing/2014/main" val="1466694708"/>
                    </a:ext>
                  </a:extLst>
                </a:gridCol>
              </a:tblGrid>
              <a:tr h="0">
                <a:tc>
                  <a:txBody>
                    <a:bodyPr/>
                    <a:lstStyle/>
                    <a:p>
                      <a:pPr algn="ctr"/>
                      <a:r>
                        <a:rPr lang="zh-CN" altLang="en-US" dirty="0">
                          <a:effectLst/>
                          <a:latin typeface="微软雅黑" panose="020B0503020204020204" pitchFamily="34" charset="-122"/>
                          <a:ea typeface="微软雅黑" panose="020B0503020204020204" pitchFamily="34" charset="-122"/>
                        </a:rPr>
                        <a:t>①</a:t>
                      </a:r>
                      <a:r>
                        <a:rPr lang="zh-CN" altLang="en-US" dirty="0">
                          <a:effectLst/>
                        </a:rPr>
                        <a:t>所有权的独占性</a:t>
                      </a:r>
                    </a:p>
                  </a:txBody>
                  <a:tcPr marL="0" marR="0" marT="0" marB="0">
                    <a:lnL>
                      <a:noFill/>
                    </a:lnL>
                    <a:lnR>
                      <a:noFill/>
                    </a:lnR>
                    <a:lnT>
                      <a:noFill/>
                    </a:lnT>
                    <a:lnB>
                      <a:noFill/>
                    </a:lnB>
                    <a:solidFill>
                      <a:srgbClr val="FFFFFF"/>
                    </a:solidFill>
                  </a:tcPr>
                </a:tc>
                <a:tc>
                  <a:txBody>
                    <a:bodyPr/>
                    <a:lstStyle/>
                    <a:p>
                      <a:pPr algn="ctr"/>
                      <a:r>
                        <a:rPr lang="zh-CN" altLang="en-US">
                          <a:effectLst/>
                        </a:rPr>
                        <a:t>所有权是一种独占的支配权，对于所有权而言，必须严格实行“一物一权”主义</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92560304"/>
                  </a:ext>
                </a:extLst>
              </a:tr>
              <a:tr h="0">
                <a:tc>
                  <a:txBody>
                    <a:bodyPr/>
                    <a:lstStyle/>
                    <a:p>
                      <a:pPr algn="ctr"/>
                      <a:r>
                        <a:rPr lang="zh-CN" altLang="en-US" dirty="0">
                          <a:effectLst/>
                          <a:latin typeface="微软雅黑" panose="020B0503020204020204" pitchFamily="34" charset="-122"/>
                          <a:ea typeface="微软雅黑" panose="020B0503020204020204" pitchFamily="34" charset="-122"/>
                        </a:rPr>
                        <a:t>②</a:t>
                      </a:r>
                      <a:r>
                        <a:rPr lang="zh-CN" altLang="en-US" dirty="0">
                          <a:effectLst/>
                        </a:rPr>
                        <a:t>所有权的全面性</a:t>
                      </a:r>
                    </a:p>
                  </a:txBody>
                  <a:tcPr marL="0" marR="0" marT="0" marB="0">
                    <a:lnL>
                      <a:noFill/>
                    </a:lnL>
                    <a:lnR>
                      <a:noFill/>
                    </a:lnR>
                    <a:lnT>
                      <a:noFill/>
                    </a:lnT>
                    <a:lnB>
                      <a:noFill/>
                    </a:lnB>
                    <a:solidFill>
                      <a:srgbClr val="FFFFFF"/>
                    </a:solidFill>
                  </a:tcPr>
                </a:tc>
                <a:tc>
                  <a:txBody>
                    <a:bodyPr/>
                    <a:lstStyle/>
                    <a:p>
                      <a:pPr algn="ctr"/>
                      <a:r>
                        <a:rPr lang="zh-CN" altLang="en-US">
                          <a:effectLst/>
                        </a:rPr>
                        <a:t>所有权是所有人在法律规定的范围内对所有物加以全面支配的权利。但所有权人可以将四项权能中的一项或数项权能分离出去由他人享有并行使，从而更好地实现其意志和利益</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438164965"/>
                  </a:ext>
                </a:extLst>
              </a:tr>
              <a:tr h="0">
                <a:tc>
                  <a:txBody>
                    <a:bodyPr/>
                    <a:lstStyle/>
                    <a:p>
                      <a:pPr algn="ctr"/>
                      <a:r>
                        <a:rPr lang="zh-CN" altLang="en-US" dirty="0">
                          <a:effectLst/>
                          <a:latin typeface="微软雅黑" panose="020B0503020204020204" pitchFamily="34" charset="-122"/>
                          <a:ea typeface="微软雅黑" panose="020B0503020204020204" pitchFamily="34" charset="-122"/>
                        </a:rPr>
                        <a:t>③</a:t>
                      </a:r>
                      <a:r>
                        <a:rPr lang="zh-CN" altLang="en-US" dirty="0">
                          <a:effectLst/>
                        </a:rPr>
                        <a:t>所有权的单一性</a:t>
                      </a:r>
                    </a:p>
                  </a:txBody>
                  <a:tcPr marL="0" marR="0" marT="0" marB="0" anchor="ctr">
                    <a:lnL>
                      <a:noFill/>
                    </a:lnL>
                    <a:lnR>
                      <a:noFill/>
                    </a:lnR>
                    <a:lnT>
                      <a:noFill/>
                    </a:lnT>
                    <a:lnB>
                      <a:noFill/>
                    </a:lnB>
                    <a:solidFill>
                      <a:srgbClr val="FFFFFF"/>
                    </a:solidFill>
                  </a:tcPr>
                </a:tc>
                <a:tc>
                  <a:txBody>
                    <a:bodyPr/>
                    <a:lstStyle/>
                    <a:p>
                      <a:pPr algn="ctr"/>
                      <a:r>
                        <a:rPr lang="zh-CN" altLang="en-US">
                          <a:effectLst/>
                        </a:rPr>
                        <a:t>所有权是一个整体的权利</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1178541"/>
                  </a:ext>
                </a:extLst>
              </a:tr>
              <a:tr h="0">
                <a:tc>
                  <a:txBody>
                    <a:bodyPr/>
                    <a:lstStyle/>
                    <a:p>
                      <a:pPr algn="ctr"/>
                      <a:r>
                        <a:rPr lang="zh-CN" altLang="en-US" dirty="0">
                          <a:effectLst/>
                          <a:latin typeface="微软雅黑" panose="020B0503020204020204" pitchFamily="34" charset="-122"/>
                          <a:ea typeface="微软雅黑" panose="020B0503020204020204" pitchFamily="34" charset="-122"/>
                        </a:rPr>
                        <a:t>④</a:t>
                      </a:r>
                      <a:r>
                        <a:rPr lang="zh-CN" altLang="en-US" dirty="0">
                          <a:effectLst/>
                        </a:rPr>
                        <a:t>所有权的存续性</a:t>
                      </a:r>
                    </a:p>
                  </a:txBody>
                  <a:tcPr marL="0" marR="0" marT="0" marB="0" anchor="ctr">
                    <a:lnL>
                      <a:noFill/>
                    </a:lnL>
                    <a:lnR>
                      <a:noFill/>
                    </a:lnR>
                    <a:lnT>
                      <a:noFill/>
                    </a:lnT>
                    <a:lnB>
                      <a:noFill/>
                    </a:lnB>
                    <a:solidFill>
                      <a:srgbClr val="FFFFFF"/>
                    </a:solidFill>
                  </a:tcPr>
                </a:tc>
                <a:tc>
                  <a:txBody>
                    <a:bodyPr/>
                    <a:lstStyle/>
                    <a:p>
                      <a:pPr algn="ctr"/>
                      <a:r>
                        <a:rPr lang="zh-CN" altLang="en-US">
                          <a:effectLst/>
                        </a:rPr>
                        <a:t>一般而言，所有权一经合法获得，就可以永久存续</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19589912"/>
                  </a:ext>
                </a:extLst>
              </a:tr>
              <a:tr h="0">
                <a:tc>
                  <a:txBody>
                    <a:bodyPr/>
                    <a:lstStyle/>
                    <a:p>
                      <a:pPr algn="ctr"/>
                      <a:r>
                        <a:rPr lang="zh-CN" altLang="en-US" dirty="0">
                          <a:effectLst/>
                          <a:latin typeface="微软雅黑" panose="020B0503020204020204" pitchFamily="34" charset="-122"/>
                          <a:ea typeface="微软雅黑" panose="020B0503020204020204" pitchFamily="34" charset="-122"/>
                        </a:rPr>
                        <a:t>⑤</a:t>
                      </a:r>
                      <a:r>
                        <a:rPr lang="zh-CN" altLang="en-US" dirty="0">
                          <a:effectLst/>
                        </a:rPr>
                        <a:t>所有权的弹力性</a:t>
                      </a:r>
                    </a:p>
                  </a:txBody>
                  <a:tcPr marL="0" marR="0" marT="0" marB="0" anchor="ctr">
                    <a:lnL>
                      <a:noFill/>
                    </a:lnL>
                    <a:lnR>
                      <a:noFill/>
                    </a:lnR>
                    <a:lnT>
                      <a:noFill/>
                    </a:lnT>
                    <a:lnB>
                      <a:noFill/>
                    </a:lnB>
                    <a:solidFill>
                      <a:srgbClr val="FFFFFF"/>
                    </a:solidFill>
                  </a:tcPr>
                </a:tc>
                <a:tc>
                  <a:txBody>
                    <a:bodyPr/>
                    <a:lstStyle/>
                    <a:p>
                      <a:pPr algn="ctr"/>
                      <a:r>
                        <a:rPr lang="zh-CN" altLang="en-US" dirty="0">
                          <a:effectLst/>
                        </a:rPr>
                        <a:t>所有人可以在其物上设定他物权</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73433039"/>
                  </a:ext>
                </a:extLst>
              </a:tr>
            </a:tbl>
          </a:graphicData>
        </a:graphic>
      </p:graphicFrame>
    </p:spTree>
    <p:extLst>
      <p:ext uri="{BB962C8B-B14F-4D97-AF65-F5344CB8AC3E}">
        <p14:creationId xmlns:p14="http://schemas.microsoft.com/office/powerpoint/2010/main" val="1043822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7421968"/>
          </a:xfrm>
          <a:prstGeom prst="rect">
            <a:avLst/>
          </a:prstGeom>
          <a:noFill/>
        </p:spPr>
        <p:txBody>
          <a:bodyPr wrap="square" rtlCol="0" anchor="t">
            <a:spAutoFit/>
          </a:bodyPr>
          <a:lstStyle/>
          <a:p>
            <a:pPr>
              <a:lnSpc>
                <a:spcPct val="150000"/>
              </a:lnSpc>
            </a:pPr>
            <a:r>
              <a:rPr lang="en-US" altLang="zh-CN" sz="2000" dirty="0"/>
              <a:t>2</a:t>
            </a:r>
            <a:r>
              <a:rPr lang="zh-CN" altLang="en-US" sz="2000" dirty="0"/>
              <a:t>、所有权的取得与消灭</a:t>
            </a:r>
          </a:p>
          <a:p>
            <a:pPr>
              <a:lnSpc>
                <a:spcPct val="150000"/>
              </a:lnSpc>
            </a:pPr>
            <a:r>
              <a:rPr lang="zh-CN" altLang="en-US" sz="2000" dirty="0"/>
              <a:t>（</a:t>
            </a:r>
            <a:r>
              <a:rPr lang="en-US" altLang="zh-CN" sz="2000" dirty="0"/>
              <a:t>1</a:t>
            </a:r>
            <a:r>
              <a:rPr lang="zh-CN" altLang="en-US" sz="2000" dirty="0"/>
              <a:t>）所有权的取得</a:t>
            </a:r>
            <a:endParaRPr lang="en-US" altLang="zh-CN" sz="2000" dirty="0"/>
          </a:p>
          <a:p>
            <a:pPr>
              <a:lnSpc>
                <a:spcPct val="150000"/>
              </a:lnSpc>
            </a:pPr>
            <a:r>
              <a:rPr lang="zh-CN" altLang="en-US" sz="2000" dirty="0"/>
              <a:t>所有权的合法取得方式分为原始取得与继受取得两种。</a:t>
            </a:r>
            <a:endParaRPr lang="en-US" altLang="zh-CN" sz="2000" dirty="0"/>
          </a:p>
          <a:p>
            <a:pPr>
              <a:lnSpc>
                <a:spcPct val="150000"/>
              </a:lnSpc>
            </a:pPr>
            <a:r>
              <a:rPr lang="en-US" altLang="zh-CN" sz="2000" dirty="0"/>
              <a:t>①</a:t>
            </a:r>
            <a:r>
              <a:rPr lang="zh-CN" altLang="en-US" sz="2000" dirty="0"/>
              <a:t>原始取得</a:t>
            </a:r>
            <a:endParaRPr lang="en-US" altLang="zh-CN" sz="2000" dirty="0"/>
          </a:p>
          <a:p>
            <a:pPr>
              <a:lnSpc>
                <a:spcPct val="150000"/>
              </a:lnSpc>
            </a:pPr>
            <a:r>
              <a:rPr lang="zh-CN" altLang="en-US" sz="2000" dirty="0"/>
              <a:t>第一，因物权首次产生而获得所有权。这一类的取得方式主要有生产和孳息。</a:t>
            </a:r>
            <a:endParaRPr lang="en-US" altLang="zh-CN" sz="2000" dirty="0"/>
          </a:p>
          <a:p>
            <a:pPr>
              <a:lnSpc>
                <a:spcPct val="150000"/>
              </a:lnSpc>
            </a:pPr>
            <a:r>
              <a:rPr lang="zh-CN" altLang="en-US" sz="2000" dirty="0"/>
              <a:t>第二，因公法方式获得所有权。这一类的取得方式主要有国有化和没收。</a:t>
            </a:r>
            <a:endParaRPr lang="en-US" altLang="zh-CN" sz="2000" dirty="0"/>
          </a:p>
          <a:p>
            <a:pPr>
              <a:lnSpc>
                <a:spcPct val="150000"/>
              </a:lnSpc>
            </a:pPr>
            <a:r>
              <a:rPr lang="zh-CN" altLang="en-US" sz="2000" dirty="0"/>
              <a:t>第三，其他直接根据法律规定确定所有权归属的方式。这一类的取得方式主要包括先占、添附、发现埋藏物和隐藏物、拾得遗失物、善意取得等。</a:t>
            </a:r>
            <a:endParaRPr lang="en-US" altLang="zh-CN" sz="2000" dirty="0"/>
          </a:p>
          <a:p>
            <a:pPr>
              <a:lnSpc>
                <a:spcPct val="150000"/>
              </a:lnSpc>
            </a:pPr>
            <a:r>
              <a:rPr lang="zh-CN" altLang="en-US" sz="2000" dirty="0"/>
              <a:t>先占：民事主体以所有的意志占有无主动产而取得其所有权的法律事实。</a:t>
            </a:r>
            <a:endParaRPr lang="en-US" altLang="zh-CN" sz="2000" dirty="0"/>
          </a:p>
          <a:p>
            <a:pPr>
              <a:lnSpc>
                <a:spcPct val="150000"/>
              </a:lnSpc>
            </a:pPr>
            <a:r>
              <a:rPr lang="zh-CN" altLang="en-US" sz="2000" dirty="0"/>
              <a:t>添附：是指不同所有人的物因一定的行为而结合在一起形成不可分割的物或具有新质的物。包括混合、附合、加工三种情形。</a:t>
            </a:r>
            <a:endParaRPr lang="en-US" altLang="zh-CN" sz="2000" dirty="0"/>
          </a:p>
          <a:p>
            <a:pPr>
              <a:lnSpc>
                <a:spcPct val="150000"/>
              </a:lnSpc>
            </a:pPr>
            <a:r>
              <a:rPr lang="zh-CN" altLang="en-US" sz="2000" dirty="0"/>
              <a:t>善意取得是指受让人以财产所有权转移为目的，善意、对价受让且占有该财产，即使出让人无转移所有权的权利，受让人仍取得其所有权。</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spTree>
    <p:extLst>
      <p:ext uri="{BB962C8B-B14F-4D97-AF65-F5344CB8AC3E}">
        <p14:creationId xmlns:p14="http://schemas.microsoft.com/office/powerpoint/2010/main" val="135663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5113644"/>
          </a:xfrm>
          <a:prstGeom prst="rect">
            <a:avLst/>
          </a:prstGeom>
          <a:noFill/>
        </p:spPr>
        <p:txBody>
          <a:bodyPr wrap="square" rtlCol="0" anchor="t">
            <a:spAutoFit/>
          </a:bodyPr>
          <a:lstStyle/>
          <a:p>
            <a:pPr>
              <a:lnSpc>
                <a:spcPct val="150000"/>
              </a:lnSpc>
            </a:pPr>
            <a:r>
              <a:rPr lang="zh-CN" altLang="en-US" sz="2000" dirty="0"/>
              <a:t>②继受取得</a:t>
            </a:r>
            <a:endParaRPr lang="en-US" altLang="zh-CN" sz="2000" dirty="0"/>
          </a:p>
          <a:p>
            <a:pPr>
              <a:lnSpc>
                <a:spcPct val="150000"/>
              </a:lnSpc>
            </a:pPr>
            <a:r>
              <a:rPr lang="zh-CN" altLang="en-US" sz="2000" dirty="0"/>
              <a:t>是指通过一定的法律行为或基于法定的事实从原所有人处取得所有权。</a:t>
            </a:r>
            <a:endParaRPr lang="en-US" altLang="zh-CN" sz="2000" dirty="0"/>
          </a:p>
          <a:p>
            <a:pPr>
              <a:lnSpc>
                <a:spcPct val="150000"/>
              </a:lnSpc>
            </a:pPr>
            <a:r>
              <a:rPr lang="zh-CN" altLang="en-US" sz="2000" dirty="0"/>
              <a:t>因一定的法律行为而取得所有权。</a:t>
            </a:r>
            <a:endParaRPr lang="en-US" altLang="zh-CN" sz="2000" dirty="0"/>
          </a:p>
          <a:p>
            <a:pPr>
              <a:lnSpc>
                <a:spcPct val="150000"/>
              </a:lnSpc>
            </a:pPr>
            <a:r>
              <a:rPr lang="zh-CN" altLang="en-US" sz="2000" dirty="0"/>
              <a:t>因法律行为以外的事实而取得所有权。</a:t>
            </a:r>
            <a:endParaRPr lang="en-US" altLang="zh-CN" sz="2000" dirty="0"/>
          </a:p>
          <a:p>
            <a:pPr>
              <a:lnSpc>
                <a:spcPct val="150000"/>
              </a:lnSpc>
            </a:pPr>
            <a:r>
              <a:rPr lang="zh-CN" altLang="en-US" sz="2000" dirty="0"/>
              <a:t>因其他合法原因取得所有权。</a:t>
            </a:r>
            <a:endParaRPr lang="en-US" altLang="zh-CN" sz="2000" dirty="0"/>
          </a:p>
          <a:p>
            <a:pPr>
              <a:lnSpc>
                <a:spcPct val="150000"/>
              </a:lnSpc>
            </a:pPr>
            <a:r>
              <a:rPr lang="zh-CN" altLang="en-US" sz="2000" dirty="0"/>
              <a:t>（</a:t>
            </a:r>
            <a:r>
              <a:rPr lang="en-US" altLang="zh-CN" sz="2000" dirty="0"/>
              <a:t>2</a:t>
            </a:r>
            <a:r>
              <a:rPr lang="zh-CN" altLang="en-US" sz="2000" dirty="0"/>
              <a:t>）所有权的消灭</a:t>
            </a:r>
            <a:endParaRPr lang="en-US" altLang="zh-CN" sz="2000" dirty="0"/>
          </a:p>
          <a:p>
            <a:pPr>
              <a:lnSpc>
                <a:spcPct val="150000"/>
              </a:lnSpc>
            </a:pPr>
            <a:r>
              <a:rPr lang="zh-CN" altLang="en-US" sz="2000" dirty="0"/>
              <a:t>第一，所有权的相对消灭</a:t>
            </a:r>
            <a:endParaRPr lang="en-US" altLang="zh-CN" sz="2000" dirty="0"/>
          </a:p>
          <a:p>
            <a:pPr>
              <a:lnSpc>
                <a:spcPct val="150000"/>
              </a:lnSpc>
            </a:pPr>
            <a:r>
              <a:rPr lang="zh-CN" altLang="en-US" sz="2000" dirty="0"/>
              <a:t>第二，所有权的绝对消灭</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1406022E-A274-4B50-BF1E-6AEB7BF73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376" y="2618460"/>
            <a:ext cx="3762375" cy="2667000"/>
          </a:xfrm>
          <a:prstGeom prst="rect">
            <a:avLst/>
          </a:prstGeom>
        </p:spPr>
      </p:pic>
    </p:spTree>
    <p:extLst>
      <p:ext uri="{BB962C8B-B14F-4D97-AF65-F5344CB8AC3E}">
        <p14:creationId xmlns:p14="http://schemas.microsoft.com/office/powerpoint/2010/main" val="245284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5575309"/>
          </a:xfrm>
          <a:prstGeom prst="rect">
            <a:avLst/>
          </a:prstGeom>
          <a:noFill/>
        </p:spPr>
        <p:txBody>
          <a:bodyPr wrap="square" rtlCol="0" anchor="t">
            <a:spAutoFit/>
          </a:bodyPr>
          <a:lstStyle/>
          <a:p>
            <a:pPr>
              <a:lnSpc>
                <a:spcPct val="150000"/>
              </a:lnSpc>
            </a:pPr>
            <a:r>
              <a:rPr lang="en-US" altLang="zh-CN" sz="2000" dirty="0"/>
              <a:t>3</a:t>
            </a:r>
            <a:r>
              <a:rPr lang="zh-CN" altLang="en-US" sz="2000" dirty="0"/>
              <a:t>、共有</a:t>
            </a:r>
            <a:endParaRPr lang="en-US" altLang="zh-CN" sz="2000" dirty="0"/>
          </a:p>
          <a:p>
            <a:pPr>
              <a:lnSpc>
                <a:spcPct val="150000"/>
              </a:lnSpc>
            </a:pPr>
            <a:r>
              <a:rPr lang="zh-CN" altLang="en-US" sz="2000" dirty="0"/>
              <a:t>是指两个或两个以上的权利主体就同</a:t>
            </a:r>
            <a:endParaRPr lang="en-US" altLang="zh-CN" sz="2000" dirty="0"/>
          </a:p>
          <a:p>
            <a:pPr>
              <a:lnSpc>
                <a:spcPct val="150000"/>
              </a:lnSpc>
            </a:pPr>
            <a:r>
              <a:rPr lang="zh-CN" altLang="en-US" sz="2000" dirty="0"/>
              <a:t>一财产共同享有所有权的法律制度。</a:t>
            </a:r>
            <a:endParaRPr lang="en-US" altLang="zh-CN" sz="2000" dirty="0"/>
          </a:p>
          <a:p>
            <a:pPr>
              <a:lnSpc>
                <a:spcPct val="150000"/>
              </a:lnSpc>
            </a:pPr>
            <a:r>
              <a:rPr lang="zh-CN" altLang="en-US" sz="2000" dirty="0"/>
              <a:t>共有包括按份共有和共同共有两种形式。</a:t>
            </a:r>
            <a:endParaRPr lang="en-US" altLang="zh-CN" sz="2000" dirty="0"/>
          </a:p>
          <a:p>
            <a:pPr>
              <a:lnSpc>
                <a:spcPct val="150000"/>
              </a:lnSpc>
            </a:pPr>
            <a:r>
              <a:rPr lang="zh-CN" altLang="en-US" sz="2000" dirty="0"/>
              <a:t>（</a:t>
            </a:r>
            <a:r>
              <a:rPr lang="en-US" altLang="zh-CN" sz="2000" dirty="0"/>
              <a:t>1</a:t>
            </a:r>
            <a:r>
              <a:rPr lang="zh-CN" altLang="en-US" sz="2000" dirty="0"/>
              <a:t>）按份共有</a:t>
            </a:r>
            <a:endParaRPr lang="en-US" altLang="zh-CN" sz="2000" dirty="0"/>
          </a:p>
          <a:p>
            <a:pPr>
              <a:lnSpc>
                <a:spcPct val="150000"/>
              </a:lnSpc>
            </a:pPr>
            <a:r>
              <a:rPr lang="zh-CN" altLang="en-US" sz="2000" dirty="0"/>
              <a:t>又成为分别共有，是指两个或两个以上的共有人按照各自的份额分别对共有财产享有权利和承担义务的一种共有关系。处分按份共有的不动产或者动产以及对共有的不动产或者动产做重大修缮的，应当经占份额三分之二以上的按份共有人同意，但共有人之间另有约定的除外。</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B63272E9-26A0-47B7-B585-F109317A3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040" y="578099"/>
            <a:ext cx="3207943" cy="2260328"/>
          </a:xfrm>
          <a:prstGeom prst="rect">
            <a:avLst/>
          </a:prstGeom>
        </p:spPr>
      </p:pic>
    </p:spTree>
    <p:extLst>
      <p:ext uri="{BB962C8B-B14F-4D97-AF65-F5344CB8AC3E}">
        <p14:creationId xmlns:p14="http://schemas.microsoft.com/office/powerpoint/2010/main" val="864833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4282647"/>
          </a:xfrm>
          <a:prstGeom prst="rect">
            <a:avLst/>
          </a:prstGeom>
          <a:noFill/>
        </p:spPr>
        <p:txBody>
          <a:bodyPr wrap="square" rtlCol="0" anchor="t">
            <a:spAutoFit/>
          </a:bodyPr>
          <a:lstStyle/>
          <a:p>
            <a:pPr>
              <a:lnSpc>
                <a:spcPct val="150000"/>
              </a:lnSpc>
            </a:pPr>
            <a:r>
              <a:rPr lang="zh-CN" altLang="en-US" sz="2000" dirty="0"/>
              <a:t>（</a:t>
            </a:r>
            <a:r>
              <a:rPr lang="en-US" altLang="zh-CN" sz="2000" dirty="0"/>
              <a:t>2</a:t>
            </a:r>
            <a:r>
              <a:rPr lang="zh-CN" altLang="en-US" sz="2000" dirty="0"/>
              <a:t>）共同共有</a:t>
            </a:r>
          </a:p>
          <a:p>
            <a:pPr>
              <a:lnSpc>
                <a:spcPct val="150000"/>
              </a:lnSpc>
            </a:pPr>
            <a:r>
              <a:rPr lang="zh-CN" altLang="en-US" sz="2000" dirty="0"/>
              <a:t>是指根据一定原因成立共同关系的数人，共享一物的所有权。一般情况下，共同共有财产的处分应经全体共有人的同意，但共有人之间另有约定的除外。</a:t>
            </a:r>
            <a:endParaRPr lang="en-US" altLang="zh-CN" sz="2000" dirty="0"/>
          </a:p>
          <a:p>
            <a:pPr>
              <a:lnSpc>
                <a:spcPct val="150000"/>
              </a:lnSpc>
            </a:pPr>
            <a:r>
              <a:rPr lang="zh-CN" altLang="en-US" sz="2000" dirty="0"/>
              <a:t>共同共有的形式主要有三种：</a:t>
            </a:r>
            <a:r>
              <a:rPr lang="en-US" altLang="zh-CN" sz="2000" dirty="0"/>
              <a:t>(1)</a:t>
            </a:r>
            <a:r>
              <a:rPr lang="zh-CN" altLang="en-US" sz="2000" dirty="0"/>
              <a:t>夫妻共同财产</a:t>
            </a:r>
            <a:r>
              <a:rPr lang="en-US" altLang="zh-CN" sz="2000" dirty="0"/>
              <a:t>;(2)</a:t>
            </a:r>
            <a:r>
              <a:rPr lang="zh-CN" altLang="en-US" sz="2000" dirty="0"/>
              <a:t>家庭共同财产</a:t>
            </a:r>
            <a:r>
              <a:rPr lang="en-US" altLang="zh-CN" sz="2000" dirty="0"/>
              <a:t>;(3)</a:t>
            </a:r>
            <a:r>
              <a:rPr lang="zh-CN" altLang="en-US" sz="2000" dirty="0"/>
              <a:t>遗产分割前的共有。</a:t>
            </a:r>
          </a:p>
          <a:p>
            <a:pPr>
              <a:lnSpc>
                <a:spcPct val="150000"/>
              </a:lnSpc>
            </a:pPr>
            <a:r>
              <a:rPr lang="zh-CN" altLang="en-US" sz="2000" dirty="0"/>
              <a:t>（</a:t>
            </a:r>
            <a:r>
              <a:rPr lang="en-US" altLang="zh-CN" sz="2000" dirty="0"/>
              <a:t>3</a:t>
            </a:r>
            <a:r>
              <a:rPr lang="zh-CN" altLang="en-US" sz="2000" dirty="0"/>
              <a:t>）按份共有和共同共有的区别</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2" name="图片 1">
            <a:extLst>
              <a:ext uri="{FF2B5EF4-FFF2-40B4-BE49-F238E27FC236}">
                <a16:creationId xmlns:a16="http://schemas.microsoft.com/office/drawing/2014/main" id="{ABEAE1A7-E5B1-44E9-91E7-17FE4960799A}"/>
              </a:ext>
            </a:extLst>
          </p:cNvPr>
          <p:cNvPicPr>
            <a:picLocks noChangeAspect="1"/>
          </p:cNvPicPr>
          <p:nvPr/>
        </p:nvPicPr>
        <p:blipFill>
          <a:blip r:embed="rId4"/>
          <a:stretch>
            <a:fillRect/>
          </a:stretch>
        </p:blipFill>
        <p:spPr>
          <a:xfrm>
            <a:off x="2177144" y="3276429"/>
            <a:ext cx="6604000" cy="3104072"/>
          </a:xfrm>
          <a:prstGeom prst="rect">
            <a:avLst/>
          </a:prstGeom>
        </p:spPr>
      </p:pic>
      <p:sp>
        <p:nvSpPr>
          <p:cNvPr id="8" name="矩形 7">
            <a:extLst>
              <a:ext uri="{FF2B5EF4-FFF2-40B4-BE49-F238E27FC236}">
                <a16:creationId xmlns:a16="http://schemas.microsoft.com/office/drawing/2014/main" id="{D5172343-60CC-479F-AB76-F61A30EC7379}"/>
              </a:ext>
            </a:extLst>
          </p:cNvPr>
          <p:cNvSpPr/>
          <p:nvPr/>
        </p:nvSpPr>
        <p:spPr>
          <a:xfrm>
            <a:off x="6920958" y="3285737"/>
            <a:ext cx="2048969" cy="307777"/>
          </a:xfrm>
          <a:prstGeom prst="rect">
            <a:avLst/>
          </a:prstGeom>
        </p:spPr>
        <p:txBody>
          <a:bodyPr wrap="square">
            <a:spAutoFit/>
          </a:bodyPr>
          <a:lstStyle/>
          <a:p>
            <a:pPr lvl="0" defTabSz="914400">
              <a:defRPr/>
            </a:pPr>
            <a:r>
              <a:rPr lang="zh-CN" altLang="en-US" sz="1400" dirty="0"/>
              <a:t>按份共有</a:t>
            </a:r>
          </a:p>
        </p:txBody>
      </p:sp>
    </p:spTree>
    <p:extLst>
      <p:ext uri="{BB962C8B-B14F-4D97-AF65-F5344CB8AC3E}">
        <p14:creationId xmlns:p14="http://schemas.microsoft.com/office/powerpoint/2010/main" val="70790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498639"/>
          </a:xfrm>
          <a:prstGeom prst="rect">
            <a:avLst/>
          </a:prstGeom>
          <a:noFill/>
        </p:spPr>
        <p:txBody>
          <a:bodyPr wrap="square" rtlCol="0" anchor="t">
            <a:spAutoFit/>
          </a:bodyPr>
          <a:lstStyle/>
          <a:p>
            <a:pPr>
              <a:lnSpc>
                <a:spcPct val="150000"/>
              </a:lnSpc>
            </a:pPr>
            <a:r>
              <a:rPr lang="en-US" altLang="zh-CN" sz="2000" dirty="0"/>
              <a:t>4</a:t>
            </a:r>
            <a:r>
              <a:rPr lang="zh-CN" altLang="en-US" sz="2000" dirty="0"/>
              <a:t>、业主的建筑物区分所有权</a:t>
            </a:r>
          </a:p>
          <a:p>
            <a:pPr>
              <a:lnSpc>
                <a:spcPct val="150000"/>
              </a:lnSpc>
            </a:pPr>
            <a:r>
              <a:rPr lang="zh-CN" altLang="en-US" sz="2000" dirty="0"/>
              <a:t>业主对建筑物内的住宅、经营性用房等专有部分享有所有权，对专有部分以外的共有部分享有共有和共同管理的权利。业主对其建筑物专有部分可以行使完全的占有、使用、收益和处分的权利，但不得危及建筑物的安全，不得损害其他业主的合法权益。业主对建筑物专有部分以外的共有部分，享有权利，承担义务</a:t>
            </a:r>
            <a:r>
              <a:rPr lang="en-US" altLang="zh-CN" sz="2000" dirty="0"/>
              <a:t>;</a:t>
            </a:r>
            <a:r>
              <a:rPr lang="zh-CN" altLang="en-US" sz="2000" dirty="0"/>
              <a:t>不得以放弃权利不履行义务。</a:t>
            </a:r>
          </a:p>
          <a:p>
            <a:pPr>
              <a:lnSpc>
                <a:spcPct val="150000"/>
              </a:lnSpc>
            </a:pPr>
            <a:r>
              <a:rPr lang="zh-CN" altLang="en-US" sz="2000" dirty="0"/>
              <a:t>三、用益物权</a:t>
            </a:r>
          </a:p>
          <a:p>
            <a:pPr>
              <a:lnSpc>
                <a:spcPct val="150000"/>
              </a:lnSpc>
            </a:pPr>
            <a:r>
              <a:rPr lang="en-US" altLang="zh-CN" sz="2000" dirty="0"/>
              <a:t>1</a:t>
            </a:r>
            <a:r>
              <a:rPr lang="zh-CN" altLang="en-US" sz="2000" dirty="0"/>
              <a:t>、用益物权的概念和法律特征</a:t>
            </a:r>
            <a:endParaRPr lang="en-US" altLang="zh-CN" sz="2000" dirty="0"/>
          </a:p>
          <a:p>
            <a:pPr>
              <a:lnSpc>
                <a:spcPct val="150000"/>
              </a:lnSpc>
            </a:pPr>
            <a:r>
              <a:rPr lang="zh-CN" altLang="en-US" sz="2000" dirty="0"/>
              <a:t>（</a:t>
            </a:r>
            <a:r>
              <a:rPr lang="en-US" altLang="zh-CN" sz="2000" dirty="0"/>
              <a:t>1</a:t>
            </a:r>
            <a:r>
              <a:rPr lang="zh-CN" altLang="en-US" sz="2000" dirty="0"/>
              <a:t>）用益物权的概念</a:t>
            </a:r>
            <a:endParaRPr lang="en-US" altLang="zh-CN" sz="2000" dirty="0"/>
          </a:p>
          <a:p>
            <a:pPr>
              <a:lnSpc>
                <a:spcPct val="150000"/>
              </a:lnSpc>
            </a:pPr>
            <a:r>
              <a:rPr lang="zh-CN" altLang="en-US" sz="2000" dirty="0"/>
              <a:t>用益物权人是权利人对他人所有的</a:t>
            </a:r>
            <a:endParaRPr lang="en-US" altLang="zh-CN" sz="2000" dirty="0"/>
          </a:p>
          <a:p>
            <a:pPr>
              <a:lnSpc>
                <a:spcPct val="150000"/>
              </a:lnSpc>
            </a:pPr>
            <a:r>
              <a:rPr lang="zh-CN" altLang="en-US" sz="2000" dirty="0"/>
              <a:t>不动产或者动产，依法享有占有、使用和收益的权利。</a:t>
            </a:r>
            <a:endParaRPr lang="en-US" altLang="zh-CN" sz="2000" dirty="0"/>
          </a:p>
          <a:p>
            <a:pPr>
              <a:lnSpc>
                <a:spcPct val="150000"/>
              </a:lnSpc>
            </a:pPr>
            <a:r>
              <a:rPr lang="zh-CN" altLang="en-US" sz="2000" dirty="0"/>
              <a:t>用益物权包括：土地承包经营权</a:t>
            </a:r>
            <a:r>
              <a:rPr lang="en-US" altLang="zh-CN" sz="2000" dirty="0"/>
              <a:t>;</a:t>
            </a:r>
            <a:r>
              <a:rPr lang="zh-CN" altLang="en-US" sz="2000" dirty="0"/>
              <a:t>建设用地使用权</a:t>
            </a:r>
            <a:r>
              <a:rPr lang="en-US" altLang="zh-CN" sz="2000" dirty="0"/>
              <a:t>;</a:t>
            </a:r>
            <a:r>
              <a:rPr lang="zh-CN" altLang="en-US" sz="2000" dirty="0"/>
              <a:t>宅基地使用权</a:t>
            </a:r>
            <a:r>
              <a:rPr lang="en-US" altLang="zh-CN" sz="2000" dirty="0"/>
              <a:t>;</a:t>
            </a:r>
            <a:r>
              <a:rPr lang="zh-CN" altLang="en-US" sz="2000" dirty="0"/>
              <a:t>地役权等。</a:t>
            </a:r>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B156F221-C386-4CB6-A62D-35E461965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6312" y="2873628"/>
            <a:ext cx="3112668" cy="2558357"/>
          </a:xfrm>
          <a:prstGeom prst="rect">
            <a:avLst/>
          </a:prstGeom>
        </p:spPr>
      </p:pic>
    </p:spTree>
    <p:extLst>
      <p:ext uri="{BB962C8B-B14F-4D97-AF65-F5344CB8AC3E}">
        <p14:creationId xmlns:p14="http://schemas.microsoft.com/office/powerpoint/2010/main" val="49770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498639"/>
          </a:xfrm>
          <a:prstGeom prst="rect">
            <a:avLst/>
          </a:prstGeom>
          <a:noFill/>
        </p:spPr>
        <p:txBody>
          <a:bodyPr wrap="square" rtlCol="0" anchor="t">
            <a:spAutoFit/>
          </a:bodyPr>
          <a:lstStyle/>
          <a:p>
            <a:pPr>
              <a:lnSpc>
                <a:spcPct val="150000"/>
              </a:lnSpc>
            </a:pPr>
            <a:r>
              <a:rPr lang="zh-CN" altLang="en-US" sz="2000" dirty="0"/>
              <a:t>（</a:t>
            </a:r>
            <a:r>
              <a:rPr lang="en-US" altLang="zh-CN" sz="2000" dirty="0"/>
              <a:t>2</a:t>
            </a:r>
            <a:r>
              <a:rPr lang="zh-CN" altLang="en-US" sz="2000" dirty="0"/>
              <a:t>）用益物权的法律特征</a:t>
            </a:r>
            <a:endParaRPr lang="en-US" altLang="zh-CN" sz="2000" dirty="0"/>
          </a:p>
          <a:p>
            <a:pPr>
              <a:lnSpc>
                <a:spcPct val="150000"/>
              </a:lnSpc>
            </a:pPr>
            <a:r>
              <a:rPr lang="zh-CN" altLang="zh-CN" sz="2000" dirty="0"/>
              <a:t>①</a:t>
            </a:r>
            <a:r>
              <a:rPr lang="zh-CN" altLang="en-US" sz="2000" dirty="0"/>
              <a:t>用益物权是具有独立性的他物权</a:t>
            </a:r>
          </a:p>
          <a:p>
            <a:pPr>
              <a:lnSpc>
                <a:spcPct val="150000"/>
              </a:lnSpc>
            </a:pPr>
            <a:r>
              <a:rPr lang="zh-CN" altLang="en-US" sz="2000" dirty="0"/>
              <a:t>②用益物权是限制物权</a:t>
            </a:r>
            <a:endParaRPr lang="en-US" altLang="zh-CN" sz="2000" dirty="0"/>
          </a:p>
          <a:p>
            <a:pPr>
              <a:lnSpc>
                <a:spcPct val="150000"/>
              </a:lnSpc>
            </a:pPr>
            <a:r>
              <a:rPr lang="zh-CN" altLang="en-US" sz="2000" dirty="0"/>
              <a:t>③用益物权具有使用的目的</a:t>
            </a:r>
            <a:endParaRPr lang="en-US" altLang="zh-CN" sz="2000" dirty="0"/>
          </a:p>
          <a:p>
            <a:pPr>
              <a:lnSpc>
                <a:spcPct val="150000"/>
              </a:lnSpc>
            </a:pPr>
            <a:r>
              <a:rPr lang="zh-CN" altLang="en-US" sz="2000" dirty="0"/>
              <a:t>④用益物权的标的物主要是不动产</a:t>
            </a:r>
            <a:endParaRPr lang="en-US" altLang="zh-CN" sz="2000" dirty="0"/>
          </a:p>
          <a:p>
            <a:pPr>
              <a:lnSpc>
                <a:spcPct val="150000"/>
              </a:lnSpc>
            </a:pPr>
            <a:r>
              <a:rPr lang="en-US" altLang="zh-CN" sz="2000" dirty="0"/>
              <a:t>2</a:t>
            </a:r>
            <a:r>
              <a:rPr lang="zh-CN" altLang="en-US" sz="2000" dirty="0"/>
              <a:t>、几种具体的用益物权</a:t>
            </a:r>
            <a:endParaRPr lang="en-US" altLang="zh-CN" sz="2000" dirty="0"/>
          </a:p>
          <a:p>
            <a:pPr>
              <a:lnSpc>
                <a:spcPct val="150000"/>
              </a:lnSpc>
            </a:pPr>
            <a:r>
              <a:rPr lang="zh-CN" altLang="en-US" sz="2000" dirty="0"/>
              <a:t>（</a:t>
            </a:r>
            <a:r>
              <a:rPr lang="en-US" altLang="zh-CN" sz="2000" dirty="0"/>
              <a:t>1</a:t>
            </a:r>
            <a:r>
              <a:rPr lang="zh-CN" altLang="en-US" sz="2000" dirty="0"/>
              <a:t>）建设用地使用权</a:t>
            </a:r>
            <a:endParaRPr lang="en-US" altLang="zh-CN" sz="2000" dirty="0"/>
          </a:p>
          <a:p>
            <a:pPr>
              <a:lnSpc>
                <a:spcPct val="150000"/>
              </a:lnSpc>
            </a:pPr>
            <a:r>
              <a:rPr lang="zh-CN" altLang="en-US" sz="2000" dirty="0"/>
              <a:t>（</a:t>
            </a:r>
            <a:r>
              <a:rPr lang="en-US" altLang="zh-CN" sz="2000" dirty="0"/>
              <a:t>2</a:t>
            </a:r>
            <a:r>
              <a:rPr lang="zh-CN" altLang="en-US" sz="2000" dirty="0"/>
              <a:t>）土地承包经营权</a:t>
            </a:r>
            <a:endParaRPr lang="en-US" altLang="zh-CN" sz="2000" dirty="0"/>
          </a:p>
          <a:p>
            <a:pPr>
              <a:lnSpc>
                <a:spcPct val="150000"/>
              </a:lnSpc>
            </a:pPr>
            <a:r>
              <a:rPr lang="zh-CN" altLang="en-US" sz="2000" dirty="0"/>
              <a:t>（</a:t>
            </a:r>
            <a:r>
              <a:rPr lang="en-US" altLang="zh-CN" sz="2000" dirty="0"/>
              <a:t>3</a:t>
            </a:r>
            <a:r>
              <a:rPr lang="zh-CN" altLang="en-US" sz="2000" dirty="0"/>
              <a:t>）宅基地使用权</a:t>
            </a:r>
            <a:endParaRPr lang="en-US" altLang="zh-CN" sz="2000" dirty="0"/>
          </a:p>
          <a:p>
            <a:pPr>
              <a:lnSpc>
                <a:spcPct val="150000"/>
              </a:lnSpc>
            </a:pPr>
            <a:r>
              <a:rPr lang="zh-CN" altLang="en-US" sz="2000" dirty="0"/>
              <a:t>（</a:t>
            </a:r>
            <a:r>
              <a:rPr lang="en-US" altLang="zh-CN" sz="2000" dirty="0"/>
              <a:t>4</a:t>
            </a:r>
            <a:r>
              <a:rPr lang="zh-CN" altLang="en-US" sz="2000" dirty="0"/>
              <a:t>）地役权  </a:t>
            </a:r>
            <a:endParaRPr lang="en-US" altLang="zh-CN" sz="2000" dirty="0"/>
          </a:p>
          <a:p>
            <a:pPr>
              <a:lnSpc>
                <a:spcPct val="150000"/>
              </a:lnSpc>
            </a:pPr>
            <a:r>
              <a:rPr lang="zh-CN" altLang="en-US" sz="2000" dirty="0"/>
              <a:t>（</a:t>
            </a:r>
            <a:r>
              <a:rPr lang="en-US" altLang="zh-CN" sz="2000" dirty="0"/>
              <a:t>5</a:t>
            </a:r>
            <a:r>
              <a:rPr lang="zh-CN" altLang="en-US" sz="2000" dirty="0"/>
              <a:t>）居住权</a:t>
            </a:r>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62E2426A-5E7B-4889-89F7-088114BE2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5229" y="2200456"/>
            <a:ext cx="4489023" cy="2879544"/>
          </a:xfrm>
          <a:prstGeom prst="rect">
            <a:avLst/>
          </a:prstGeom>
        </p:spPr>
      </p:pic>
    </p:spTree>
    <p:extLst>
      <p:ext uri="{BB962C8B-B14F-4D97-AF65-F5344CB8AC3E}">
        <p14:creationId xmlns:p14="http://schemas.microsoft.com/office/powerpoint/2010/main" val="366892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960303"/>
          </a:xfrm>
          <a:prstGeom prst="rect">
            <a:avLst/>
          </a:prstGeom>
          <a:noFill/>
        </p:spPr>
        <p:txBody>
          <a:bodyPr wrap="square" rtlCol="0" anchor="t">
            <a:spAutoFit/>
          </a:bodyPr>
          <a:lstStyle/>
          <a:p>
            <a:pPr>
              <a:lnSpc>
                <a:spcPct val="150000"/>
              </a:lnSpc>
            </a:pPr>
            <a:r>
              <a:rPr lang="zh-CN" altLang="en-US" sz="2000" dirty="0"/>
              <a:t>四、担保物权</a:t>
            </a:r>
          </a:p>
          <a:p>
            <a:pPr>
              <a:lnSpc>
                <a:spcPct val="150000"/>
              </a:lnSpc>
            </a:pPr>
            <a:r>
              <a:rPr lang="en-US" altLang="zh-CN" sz="2000" dirty="0"/>
              <a:t>1</a:t>
            </a:r>
            <a:r>
              <a:rPr lang="zh-CN" altLang="en-US" sz="2000" dirty="0"/>
              <a:t>、担保物权的概念和法律特征</a:t>
            </a:r>
            <a:endParaRPr lang="en-US" altLang="zh-CN" sz="2000" dirty="0"/>
          </a:p>
          <a:p>
            <a:pPr>
              <a:lnSpc>
                <a:spcPct val="150000"/>
              </a:lnSpc>
            </a:pPr>
            <a:r>
              <a:rPr lang="zh-CN" altLang="en-US" sz="2000" dirty="0"/>
              <a:t>（</a:t>
            </a:r>
            <a:r>
              <a:rPr lang="en-US" altLang="zh-CN" sz="2000" dirty="0"/>
              <a:t>1</a:t>
            </a:r>
            <a:r>
              <a:rPr lang="zh-CN" altLang="en-US" sz="2000" dirty="0"/>
              <a:t>）担保物权的概念</a:t>
            </a:r>
            <a:endParaRPr lang="en-US" altLang="zh-CN" sz="2000" dirty="0"/>
          </a:p>
          <a:p>
            <a:pPr>
              <a:lnSpc>
                <a:spcPct val="150000"/>
              </a:lnSpc>
            </a:pPr>
            <a:r>
              <a:rPr lang="zh-CN" altLang="en-US" sz="2000" dirty="0"/>
              <a:t>是指为确保债务清偿的目的，在债务</a:t>
            </a:r>
            <a:endParaRPr lang="en-US" altLang="zh-CN" sz="2000" dirty="0"/>
          </a:p>
          <a:p>
            <a:pPr>
              <a:lnSpc>
                <a:spcPct val="150000"/>
              </a:lnSpc>
            </a:pPr>
            <a:r>
              <a:rPr lang="zh-CN" altLang="en-US" sz="2000" dirty="0"/>
              <a:t>人或第三人所有的物或所属的权利上</a:t>
            </a:r>
            <a:endParaRPr lang="en-US" altLang="zh-CN" sz="2000" dirty="0"/>
          </a:p>
          <a:p>
            <a:pPr>
              <a:lnSpc>
                <a:spcPct val="150000"/>
              </a:lnSpc>
            </a:pPr>
            <a:r>
              <a:rPr lang="zh-CN" altLang="en-US" sz="2000" dirty="0"/>
              <a:t>设定的、以取得担保作用的定限物权。</a:t>
            </a:r>
            <a:endParaRPr lang="en-US" altLang="zh-CN" sz="2000" dirty="0"/>
          </a:p>
          <a:p>
            <a:pPr>
              <a:lnSpc>
                <a:spcPct val="150000"/>
              </a:lnSpc>
            </a:pPr>
            <a:r>
              <a:rPr lang="zh-CN" altLang="en-US" sz="2000" dirty="0"/>
              <a:t>（</a:t>
            </a:r>
            <a:r>
              <a:rPr lang="en-US" altLang="zh-CN" sz="2000" dirty="0"/>
              <a:t>2</a:t>
            </a:r>
            <a:r>
              <a:rPr lang="zh-CN" altLang="en-US" sz="2000" dirty="0"/>
              <a:t>）担保物权的法律特征</a:t>
            </a:r>
            <a:endParaRPr lang="en-US" altLang="zh-CN" sz="2000" dirty="0"/>
          </a:p>
          <a:p>
            <a:pPr>
              <a:lnSpc>
                <a:spcPct val="150000"/>
              </a:lnSpc>
            </a:pPr>
            <a:r>
              <a:rPr lang="zh-CN" altLang="en-US" sz="2000" dirty="0"/>
              <a:t>①担保物权具有价值权性    </a:t>
            </a:r>
            <a:endParaRPr lang="en-US" altLang="zh-CN" sz="2000" dirty="0"/>
          </a:p>
          <a:p>
            <a:pPr>
              <a:lnSpc>
                <a:spcPct val="150000"/>
              </a:lnSpc>
            </a:pPr>
            <a:r>
              <a:rPr lang="zh-CN" altLang="zh-CN" sz="2000" dirty="0"/>
              <a:t>②</a:t>
            </a:r>
            <a:r>
              <a:rPr lang="zh-CN" altLang="en-US" sz="2000" dirty="0"/>
              <a:t>担保物权具有法定性</a:t>
            </a:r>
            <a:endParaRPr lang="en-US" altLang="zh-CN" sz="2000" dirty="0"/>
          </a:p>
          <a:p>
            <a:pPr>
              <a:lnSpc>
                <a:spcPct val="150000"/>
              </a:lnSpc>
            </a:pPr>
            <a:r>
              <a:rPr lang="zh-CN" altLang="zh-CN" sz="2000" dirty="0"/>
              <a:t>③</a:t>
            </a:r>
            <a:r>
              <a:rPr lang="zh-CN" altLang="en-US" sz="2000" dirty="0"/>
              <a:t>担保物权具有从属性        </a:t>
            </a:r>
            <a:endParaRPr lang="en-US" altLang="zh-CN" sz="2000" dirty="0"/>
          </a:p>
          <a:p>
            <a:pPr>
              <a:lnSpc>
                <a:spcPct val="150000"/>
              </a:lnSpc>
            </a:pPr>
            <a:r>
              <a:rPr lang="zh-CN" altLang="zh-CN" sz="2000" dirty="0"/>
              <a:t>④</a:t>
            </a:r>
            <a:r>
              <a:rPr lang="zh-CN" altLang="en-US" sz="2000" dirty="0"/>
              <a:t>担保物权具有不可分性</a:t>
            </a:r>
            <a:endParaRPr lang="en-US" altLang="zh-CN" sz="2000" dirty="0"/>
          </a:p>
          <a:p>
            <a:pPr>
              <a:lnSpc>
                <a:spcPct val="150000"/>
              </a:lnSpc>
            </a:pPr>
            <a:r>
              <a:rPr lang="zh-CN" altLang="zh-CN" sz="2000" dirty="0"/>
              <a:t>⑤</a:t>
            </a:r>
            <a:r>
              <a:rPr lang="zh-CN" altLang="en-US" sz="2000" dirty="0"/>
              <a:t>担保物权具有物上代位性</a:t>
            </a:r>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FFC4A0C8-D737-44E0-9D94-66FE0C074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080" y="938959"/>
            <a:ext cx="4914900" cy="2371725"/>
          </a:xfrm>
          <a:prstGeom prst="rect">
            <a:avLst/>
          </a:prstGeom>
        </p:spPr>
      </p:pic>
    </p:spTree>
    <p:extLst>
      <p:ext uri="{BB962C8B-B14F-4D97-AF65-F5344CB8AC3E}">
        <p14:creationId xmlns:p14="http://schemas.microsoft.com/office/powerpoint/2010/main" val="2693848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960303"/>
          </a:xfrm>
          <a:prstGeom prst="rect">
            <a:avLst/>
          </a:prstGeom>
          <a:noFill/>
        </p:spPr>
        <p:txBody>
          <a:bodyPr wrap="square" rtlCol="0" anchor="t">
            <a:spAutoFit/>
          </a:bodyPr>
          <a:lstStyle/>
          <a:p>
            <a:pPr>
              <a:lnSpc>
                <a:spcPct val="150000"/>
              </a:lnSpc>
            </a:pPr>
            <a:r>
              <a:rPr lang="en-US" altLang="zh-CN" sz="2000" dirty="0"/>
              <a:t>2</a:t>
            </a:r>
            <a:r>
              <a:rPr lang="zh-CN" altLang="en-US" sz="2000" dirty="0"/>
              <a:t>、几种主要的担保物权</a:t>
            </a:r>
            <a:endParaRPr lang="en-US" altLang="zh-CN" sz="2000" dirty="0"/>
          </a:p>
          <a:p>
            <a:pPr>
              <a:lnSpc>
                <a:spcPct val="150000"/>
              </a:lnSpc>
            </a:pPr>
            <a:r>
              <a:rPr lang="zh-CN" altLang="en-US" sz="2000" dirty="0"/>
              <a:t>（</a:t>
            </a:r>
            <a:r>
              <a:rPr lang="en-US" altLang="zh-CN" sz="2000" dirty="0"/>
              <a:t>1</a:t>
            </a:r>
            <a:r>
              <a:rPr lang="zh-CN" altLang="en-US" sz="2000" dirty="0"/>
              <a:t>）抵押权</a:t>
            </a:r>
            <a:endParaRPr lang="en-US" altLang="zh-CN" sz="2000" dirty="0"/>
          </a:p>
          <a:p>
            <a:pPr>
              <a:lnSpc>
                <a:spcPct val="150000"/>
              </a:lnSpc>
            </a:pPr>
            <a:r>
              <a:rPr lang="zh-CN" altLang="en-US" sz="2000" dirty="0"/>
              <a:t>抵押权是指债权人对债务人或者</a:t>
            </a:r>
            <a:endParaRPr lang="en-US" altLang="zh-CN" sz="2000" dirty="0"/>
          </a:p>
          <a:p>
            <a:pPr>
              <a:lnSpc>
                <a:spcPct val="150000"/>
              </a:lnSpc>
            </a:pPr>
            <a:r>
              <a:rPr lang="zh-CN" altLang="en-US" sz="2000" dirty="0"/>
              <a:t>第三人所提供担保的财产不移转</a:t>
            </a:r>
            <a:endParaRPr lang="en-US" altLang="zh-CN" sz="2000" dirty="0"/>
          </a:p>
          <a:p>
            <a:pPr>
              <a:lnSpc>
                <a:spcPct val="150000"/>
              </a:lnSpc>
            </a:pPr>
            <a:r>
              <a:rPr lang="zh-CN" altLang="en-US" sz="2000" dirty="0"/>
              <a:t>占有，在债务人不履行债务时，</a:t>
            </a:r>
            <a:endParaRPr lang="en-US" altLang="zh-CN" sz="2000" dirty="0"/>
          </a:p>
          <a:p>
            <a:pPr>
              <a:lnSpc>
                <a:spcPct val="150000"/>
              </a:lnSpc>
            </a:pPr>
            <a:r>
              <a:rPr lang="zh-CN" altLang="en-US" sz="2000" dirty="0"/>
              <a:t>依法享有的就所担保的财产变价</a:t>
            </a:r>
            <a:endParaRPr lang="en-US" altLang="zh-CN" sz="2000" dirty="0"/>
          </a:p>
          <a:p>
            <a:pPr>
              <a:lnSpc>
                <a:spcPct val="150000"/>
              </a:lnSpc>
            </a:pPr>
            <a:r>
              <a:rPr lang="zh-CN" altLang="en-US" sz="2000" dirty="0"/>
              <a:t>并优先受偿的权利。债权人为抵押权人，债务人或者第三人为抵押人，所提供担保的财产为抵押物。</a:t>
            </a:r>
            <a:endParaRPr lang="en-US" altLang="zh-CN" sz="2000" dirty="0"/>
          </a:p>
          <a:p>
            <a:pPr>
              <a:lnSpc>
                <a:spcPct val="150000"/>
              </a:lnSpc>
            </a:pPr>
            <a:r>
              <a:rPr lang="zh-CN" altLang="en-US" sz="2000" dirty="0"/>
              <a:t>（</a:t>
            </a:r>
            <a:r>
              <a:rPr lang="en-US" altLang="zh-CN" sz="2000" dirty="0"/>
              <a:t>2</a:t>
            </a:r>
            <a:r>
              <a:rPr lang="zh-CN" altLang="en-US" sz="2000" dirty="0"/>
              <a:t>）质权</a:t>
            </a:r>
            <a:endParaRPr lang="en-US" altLang="zh-CN" sz="2000" dirty="0"/>
          </a:p>
          <a:p>
            <a:pPr>
              <a:lnSpc>
                <a:spcPct val="150000"/>
              </a:lnSpc>
            </a:pPr>
            <a:r>
              <a:rPr lang="zh-CN" altLang="en-US" sz="2000" dirty="0"/>
              <a:t>质权，是指债务人或者第三人将其动产或财产权利证书转移给债权人占有，以之作为债务的担保，债务人不履行债务时，债权人有权就该动产或财产权利的价值优先受偿的权利。</a:t>
            </a: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E18C274D-6A8E-4455-B336-85DFE40C7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629" y="745138"/>
            <a:ext cx="3810000" cy="2533650"/>
          </a:xfrm>
          <a:prstGeom prst="rect">
            <a:avLst/>
          </a:prstGeom>
        </p:spPr>
      </p:pic>
    </p:spTree>
    <p:extLst>
      <p:ext uri="{BB962C8B-B14F-4D97-AF65-F5344CB8AC3E}">
        <p14:creationId xmlns:p14="http://schemas.microsoft.com/office/powerpoint/2010/main" val="1955464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41343" y="1088389"/>
            <a:ext cx="8590027" cy="5113644"/>
          </a:xfrm>
          <a:prstGeom prst="rect">
            <a:avLst/>
          </a:prstGeom>
          <a:noFill/>
        </p:spPr>
        <p:txBody>
          <a:bodyPr wrap="square" rtlCol="0" anchor="t">
            <a:spAutoFit/>
          </a:bodyPr>
          <a:lstStyle/>
          <a:p>
            <a:pPr>
              <a:lnSpc>
                <a:spcPct val="150000"/>
              </a:lnSpc>
            </a:pPr>
            <a:r>
              <a:rPr lang="zh-CN" altLang="en-US" sz="2000" dirty="0"/>
              <a:t>在质权关系中，提供质押财产的人称为出质人，接受该财产作为其债权担保的人称为质权人，质押的财产称为质物。</a:t>
            </a:r>
            <a:endParaRPr lang="en-US" altLang="zh-CN" sz="2000" dirty="0"/>
          </a:p>
          <a:p>
            <a:pPr>
              <a:lnSpc>
                <a:spcPct val="150000"/>
              </a:lnSpc>
            </a:pPr>
            <a:r>
              <a:rPr lang="zh-CN" altLang="en-US" sz="2000" dirty="0"/>
              <a:t>（</a:t>
            </a:r>
            <a:r>
              <a:rPr lang="en-US" altLang="zh-CN" sz="2000" dirty="0"/>
              <a:t>3</a:t>
            </a:r>
            <a:r>
              <a:rPr lang="zh-CN" altLang="en-US" sz="2000" dirty="0"/>
              <a:t>）留置权</a:t>
            </a:r>
            <a:endParaRPr lang="en-US" altLang="zh-CN" sz="2000" dirty="0"/>
          </a:p>
          <a:p>
            <a:pPr>
              <a:lnSpc>
                <a:spcPct val="150000"/>
              </a:lnSpc>
            </a:pPr>
            <a:r>
              <a:rPr lang="zh-CN" altLang="en-US" sz="2000" dirty="0"/>
              <a:t>留置权，是指债权人按照合同的约定占有债务人的动产，债务人不按照合同约定的期限履行债务时，债权人有权留置该动产，并依照法律的规定将动产折价或者以拍卖、变卖后的价款优先受偿的权利。</a:t>
            </a:r>
            <a:endParaRPr lang="en-US"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en-US" altLang="zh-CN" sz="2000" dirty="0"/>
          </a:p>
          <a:p>
            <a:pPr>
              <a:lnSpc>
                <a:spcPct val="150000"/>
              </a:lnSpc>
            </a:pPr>
            <a:endParaRPr lang="zh-CN" altLang="en-US" sz="2000" dirty="0"/>
          </a:p>
          <a:p>
            <a:pPr>
              <a:lnSpc>
                <a:spcPct val="150000"/>
              </a:lnSpc>
            </a:pPr>
            <a:endParaRPr lang="en-US" altLang="zh-CN" sz="2000" dirty="0"/>
          </a:p>
        </p:txBody>
      </p:sp>
    </p:spTree>
    <p:extLst>
      <p:ext uri="{BB962C8B-B14F-4D97-AF65-F5344CB8AC3E}">
        <p14:creationId xmlns:p14="http://schemas.microsoft.com/office/powerpoint/2010/main" val="215426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1420325"/>
          </a:xfrm>
          <a:prstGeom prst="rect">
            <a:avLst/>
          </a:prstGeom>
          <a:noFill/>
        </p:spPr>
        <p:txBody>
          <a:bodyPr wrap="square" rtlCol="0" anchor="t">
            <a:spAutoFit/>
          </a:bodyPr>
          <a:lstStyle/>
          <a:p>
            <a:pPr algn="ctr">
              <a:lnSpc>
                <a:spcPct val="150000"/>
              </a:lnSpc>
            </a:pPr>
            <a:r>
              <a:rPr lang="zh-CN" altLang="en-US" sz="2000" dirty="0"/>
              <a:t>第六部分  法律</a:t>
            </a:r>
            <a:endParaRPr lang="en-US" altLang="zh-CN" sz="2000" dirty="0"/>
          </a:p>
          <a:p>
            <a:pPr fontAlgn="base" latinLnBrk="1">
              <a:lnSpc>
                <a:spcPct val="150000"/>
              </a:lnSpc>
            </a:pP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A1EB8306-554B-4525-9AB3-56DB2BBDD1B5}"/>
              </a:ext>
            </a:extLst>
          </p:cNvPr>
          <p:cNvPicPr>
            <a:picLocks noChangeAspect="1"/>
          </p:cNvPicPr>
          <p:nvPr/>
        </p:nvPicPr>
        <p:blipFill>
          <a:blip r:embed="rId4"/>
          <a:stretch>
            <a:fillRect/>
          </a:stretch>
        </p:blipFill>
        <p:spPr>
          <a:xfrm>
            <a:off x="2334801" y="1362513"/>
            <a:ext cx="7081239" cy="3725526"/>
          </a:xfrm>
          <a:prstGeom prst="rect">
            <a:avLst/>
          </a:prstGeom>
        </p:spPr>
      </p:pic>
    </p:spTree>
    <p:extLst>
      <p:ext uri="{BB962C8B-B14F-4D97-AF65-F5344CB8AC3E}">
        <p14:creationId xmlns:p14="http://schemas.microsoft.com/office/powerpoint/2010/main" val="3483430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958660"/>
          </a:xfrm>
          <a:prstGeom prst="rect">
            <a:avLst/>
          </a:prstGeom>
          <a:noFill/>
        </p:spPr>
        <p:txBody>
          <a:bodyPr wrap="square" rtlCol="0" anchor="t">
            <a:spAutoFit/>
          </a:bodyPr>
          <a:lstStyle/>
          <a:p>
            <a:pPr algn="ctr">
              <a:lnSpc>
                <a:spcPct val="150000"/>
              </a:lnSpc>
            </a:pPr>
            <a:r>
              <a:rPr lang="zh-CN" altLang="en-US" sz="2000" dirty="0"/>
              <a:t>第三十五章   合同法律制度</a:t>
            </a:r>
            <a:endParaRPr lang="en-US" altLang="zh-CN" sz="2000" dirty="0"/>
          </a:p>
          <a:p>
            <a:pPr>
              <a:lnSpc>
                <a:spcPct val="150000"/>
              </a:lnSpc>
            </a:pPr>
            <a:endParaRPr lang="zh-CN" altLang="en-US" sz="2000" dirty="0"/>
          </a:p>
        </p:txBody>
      </p:sp>
      <p:pic>
        <p:nvPicPr>
          <p:cNvPr id="14" name="图片 13">
            <a:extLst>
              <a:ext uri="{FF2B5EF4-FFF2-40B4-BE49-F238E27FC236}">
                <a16:creationId xmlns:a16="http://schemas.microsoft.com/office/drawing/2014/main" id="{4612E941-8CAA-45A1-8913-8CAD99CF4A03}"/>
              </a:ext>
            </a:extLst>
          </p:cNvPr>
          <p:cNvPicPr>
            <a:picLocks noChangeAspect="1"/>
          </p:cNvPicPr>
          <p:nvPr/>
        </p:nvPicPr>
        <p:blipFill>
          <a:blip r:embed="rId4"/>
          <a:stretch>
            <a:fillRect/>
          </a:stretch>
        </p:blipFill>
        <p:spPr>
          <a:xfrm>
            <a:off x="2188409" y="1404931"/>
            <a:ext cx="7548222" cy="4048138"/>
          </a:xfrm>
          <a:prstGeom prst="rect">
            <a:avLst/>
          </a:prstGeom>
        </p:spPr>
      </p:pic>
    </p:spTree>
    <p:extLst>
      <p:ext uri="{BB962C8B-B14F-4D97-AF65-F5344CB8AC3E}">
        <p14:creationId xmlns:p14="http://schemas.microsoft.com/office/powerpoint/2010/main" val="3599136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5113644"/>
          </a:xfrm>
          <a:prstGeom prst="rect">
            <a:avLst/>
          </a:prstGeom>
          <a:noFill/>
        </p:spPr>
        <p:txBody>
          <a:bodyPr wrap="square" rtlCol="0" anchor="t">
            <a:spAutoFit/>
          </a:bodyPr>
          <a:lstStyle/>
          <a:p>
            <a:pPr algn="ctr" fontAlgn="base" latinLnBrk="1">
              <a:lnSpc>
                <a:spcPct val="150000"/>
              </a:lnSpc>
            </a:pPr>
            <a:r>
              <a:rPr lang="zh-CN" altLang="en-US" sz="2000" dirty="0"/>
              <a:t>第一节      合同概述</a:t>
            </a:r>
            <a:endParaRPr lang="en-US" altLang="zh-CN" sz="2000" dirty="0"/>
          </a:p>
          <a:p>
            <a:pPr>
              <a:lnSpc>
                <a:spcPct val="150000"/>
              </a:lnSpc>
            </a:pPr>
            <a:r>
              <a:rPr lang="zh-CN" altLang="en-US" sz="2000" dirty="0"/>
              <a:t>一、合同的概念和特征</a:t>
            </a:r>
            <a:endParaRPr lang="en-US" altLang="zh-CN" sz="2000" dirty="0"/>
          </a:p>
          <a:p>
            <a:pPr>
              <a:lnSpc>
                <a:spcPct val="150000"/>
              </a:lnSpc>
            </a:pPr>
            <a:r>
              <a:rPr lang="en-US" altLang="zh-CN" sz="2000" dirty="0"/>
              <a:t>1</a:t>
            </a:r>
            <a:r>
              <a:rPr lang="zh-CN" altLang="en-US" sz="2000" dirty="0"/>
              <a:t>、合同是平等主体的自然人、法人、</a:t>
            </a:r>
            <a:endParaRPr lang="en-US" altLang="zh-CN" sz="2000" dirty="0"/>
          </a:p>
          <a:p>
            <a:pPr>
              <a:lnSpc>
                <a:spcPct val="150000"/>
              </a:lnSpc>
            </a:pPr>
            <a:r>
              <a:rPr lang="zh-CN" altLang="en-US" sz="2000" dirty="0"/>
              <a:t>其他组织之间设立、变更、终止民事</a:t>
            </a:r>
            <a:endParaRPr lang="en-US" altLang="zh-CN" sz="2000" dirty="0"/>
          </a:p>
          <a:p>
            <a:pPr>
              <a:lnSpc>
                <a:spcPct val="150000"/>
              </a:lnSpc>
            </a:pPr>
            <a:r>
              <a:rPr lang="zh-CN" altLang="en-US" sz="2000" dirty="0"/>
              <a:t>权利义务关系的协议。</a:t>
            </a:r>
            <a:endParaRPr lang="en-US" altLang="zh-CN" sz="2000" dirty="0"/>
          </a:p>
          <a:p>
            <a:pPr>
              <a:lnSpc>
                <a:spcPct val="150000"/>
              </a:lnSpc>
            </a:pPr>
            <a:r>
              <a:rPr lang="en-US" altLang="zh-CN" sz="2000" dirty="0"/>
              <a:t>2</a:t>
            </a:r>
            <a:r>
              <a:rPr lang="zh-CN" altLang="en-US" sz="2000" dirty="0"/>
              <a:t>、合同的法律特征</a:t>
            </a:r>
          </a:p>
          <a:p>
            <a:pPr>
              <a:lnSpc>
                <a:spcPct val="150000"/>
              </a:lnSpc>
            </a:pPr>
            <a:r>
              <a:rPr lang="zh-CN" altLang="en-US" sz="2000" dirty="0"/>
              <a:t>（</a:t>
            </a:r>
            <a:r>
              <a:rPr lang="en-US" altLang="zh-CN" sz="2000" dirty="0"/>
              <a:t>1</a:t>
            </a:r>
            <a:r>
              <a:rPr lang="zh-CN" altLang="en-US" sz="2000" dirty="0"/>
              <a:t>）合同当事人法律地位平等</a:t>
            </a:r>
            <a:endParaRPr lang="en-US" altLang="zh-CN" sz="2000" dirty="0"/>
          </a:p>
          <a:p>
            <a:pPr>
              <a:lnSpc>
                <a:spcPct val="150000"/>
              </a:lnSpc>
            </a:pPr>
            <a:r>
              <a:rPr lang="zh-CN" altLang="en-US" sz="2000" dirty="0"/>
              <a:t>（</a:t>
            </a:r>
            <a:r>
              <a:rPr lang="en-US" altLang="zh-CN" sz="2000" dirty="0"/>
              <a:t>2</a:t>
            </a:r>
            <a:r>
              <a:rPr lang="zh-CN" altLang="en-US" sz="2000" dirty="0"/>
              <a:t>）合同是在当事人自愿基础上进行的民事法律行为</a:t>
            </a:r>
            <a:endParaRPr lang="en-US" altLang="zh-CN" sz="2000" dirty="0"/>
          </a:p>
          <a:p>
            <a:pPr>
              <a:lnSpc>
                <a:spcPct val="150000"/>
              </a:lnSpc>
            </a:pPr>
            <a:r>
              <a:rPr lang="zh-CN" altLang="en-US" sz="2000" dirty="0"/>
              <a:t>（</a:t>
            </a:r>
            <a:r>
              <a:rPr lang="en-US" altLang="zh-CN" sz="2000" dirty="0"/>
              <a:t>3</a:t>
            </a:r>
            <a:r>
              <a:rPr lang="zh-CN" altLang="en-US" sz="2000" dirty="0"/>
              <a:t>）合同是双方或多方的民事法律行为</a:t>
            </a:r>
            <a:endParaRPr lang="en-US" altLang="zh-CN" sz="2000" dirty="0"/>
          </a:p>
          <a:p>
            <a:pPr>
              <a:lnSpc>
                <a:spcPct val="150000"/>
              </a:lnSpc>
            </a:pPr>
            <a:r>
              <a:rPr lang="zh-CN" altLang="en-US" sz="2000" dirty="0"/>
              <a:t>（</a:t>
            </a:r>
            <a:r>
              <a:rPr lang="en-US" altLang="zh-CN" sz="2000" dirty="0"/>
              <a:t>4</a:t>
            </a:r>
            <a:r>
              <a:rPr lang="zh-CN" altLang="en-US" sz="2000" dirty="0"/>
              <a:t>）合同是关于民事权利义务关系的协议</a:t>
            </a:r>
          </a:p>
          <a:p>
            <a:pPr>
              <a:lnSpc>
                <a:spcPct val="150000"/>
              </a:lnSpc>
            </a:pPr>
            <a:endParaRPr lang="zh-CN" altLang="en-US" sz="2000" dirty="0"/>
          </a:p>
        </p:txBody>
      </p:sp>
      <p:pic>
        <p:nvPicPr>
          <p:cNvPr id="14" name="图片 13">
            <a:extLst>
              <a:ext uri="{FF2B5EF4-FFF2-40B4-BE49-F238E27FC236}">
                <a16:creationId xmlns:a16="http://schemas.microsoft.com/office/drawing/2014/main" id="{268836CA-4C34-42A2-9807-823B67569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4533" y="1274774"/>
            <a:ext cx="3084447" cy="3298874"/>
          </a:xfrm>
          <a:prstGeom prst="rect">
            <a:avLst/>
          </a:prstGeom>
        </p:spPr>
      </p:pic>
    </p:spTree>
    <p:extLst>
      <p:ext uri="{BB962C8B-B14F-4D97-AF65-F5344CB8AC3E}">
        <p14:creationId xmlns:p14="http://schemas.microsoft.com/office/powerpoint/2010/main" val="73569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7327" y="523840"/>
            <a:ext cx="8590027" cy="958660"/>
          </a:xfrm>
          <a:prstGeom prst="rect">
            <a:avLst/>
          </a:prstGeom>
          <a:noFill/>
        </p:spPr>
        <p:txBody>
          <a:bodyPr wrap="square" rtlCol="0" anchor="t">
            <a:spAutoFit/>
          </a:bodyPr>
          <a:lstStyle/>
          <a:p>
            <a:pPr>
              <a:lnSpc>
                <a:spcPct val="150000"/>
              </a:lnSpc>
            </a:pPr>
            <a:r>
              <a:rPr lang="zh-CN" altLang="en-US" sz="2000" dirty="0"/>
              <a:t>二、合同的分类</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0971989E-77B2-4D4E-BAB4-EEE648E50549}"/>
              </a:ext>
            </a:extLst>
          </p:cNvPr>
          <p:cNvPicPr>
            <a:picLocks noChangeAspect="1"/>
          </p:cNvPicPr>
          <p:nvPr/>
        </p:nvPicPr>
        <p:blipFill>
          <a:blip r:embed="rId4"/>
          <a:stretch>
            <a:fillRect/>
          </a:stretch>
        </p:blipFill>
        <p:spPr>
          <a:xfrm>
            <a:off x="2446337" y="1248427"/>
            <a:ext cx="7349995" cy="3938753"/>
          </a:xfrm>
          <a:prstGeom prst="rect">
            <a:avLst/>
          </a:prstGeom>
        </p:spPr>
      </p:pic>
    </p:spTree>
    <p:extLst>
      <p:ext uri="{BB962C8B-B14F-4D97-AF65-F5344CB8AC3E}">
        <p14:creationId xmlns:p14="http://schemas.microsoft.com/office/powerpoint/2010/main" val="400721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7327" y="523840"/>
            <a:ext cx="8590027" cy="3820982"/>
          </a:xfrm>
          <a:prstGeom prst="rect">
            <a:avLst/>
          </a:prstGeom>
          <a:noFill/>
        </p:spPr>
        <p:txBody>
          <a:bodyPr wrap="square" rtlCol="0" anchor="t">
            <a:spAutoFit/>
          </a:bodyPr>
          <a:lstStyle/>
          <a:p>
            <a:pPr algn="ctr">
              <a:lnSpc>
                <a:spcPct val="150000"/>
              </a:lnSpc>
            </a:pPr>
            <a:r>
              <a:rPr lang="zh-CN" altLang="en-US" sz="2000" dirty="0"/>
              <a:t>第二节    合同的效力</a:t>
            </a:r>
            <a:endParaRPr lang="en-US" altLang="zh-CN" sz="2000" dirty="0"/>
          </a:p>
          <a:p>
            <a:pPr>
              <a:lnSpc>
                <a:spcPct val="150000"/>
              </a:lnSpc>
            </a:pPr>
            <a:r>
              <a:rPr lang="zh-CN" altLang="en-US" sz="2000" dirty="0"/>
              <a:t>一、合同的生效要件</a:t>
            </a:r>
            <a:endParaRPr lang="en-US" altLang="zh-CN" sz="2000" dirty="0"/>
          </a:p>
          <a:p>
            <a:pPr>
              <a:lnSpc>
                <a:spcPct val="150000"/>
              </a:lnSpc>
            </a:pPr>
            <a:r>
              <a:rPr lang="en-US" altLang="zh-CN" sz="2000" dirty="0"/>
              <a:t>1</a:t>
            </a:r>
            <a:r>
              <a:rPr lang="zh-CN" altLang="en-US" sz="2000" dirty="0"/>
              <a:t>、主体合格</a:t>
            </a:r>
            <a:endParaRPr lang="en-US" altLang="zh-CN" sz="2000" dirty="0"/>
          </a:p>
          <a:p>
            <a:pPr>
              <a:lnSpc>
                <a:spcPct val="150000"/>
              </a:lnSpc>
            </a:pPr>
            <a:r>
              <a:rPr lang="en-US" altLang="zh-CN" sz="2000" dirty="0"/>
              <a:t>2</a:t>
            </a:r>
            <a:r>
              <a:rPr lang="zh-CN" altLang="en-US" sz="2000" dirty="0"/>
              <a:t>、内容合法</a:t>
            </a:r>
            <a:endParaRPr lang="en-US" altLang="zh-CN" sz="2000" dirty="0"/>
          </a:p>
          <a:p>
            <a:pPr>
              <a:lnSpc>
                <a:spcPct val="150000"/>
              </a:lnSpc>
            </a:pPr>
            <a:r>
              <a:rPr lang="en-US" altLang="zh-CN" sz="2000" dirty="0"/>
              <a:t>3</a:t>
            </a:r>
            <a:r>
              <a:rPr lang="zh-CN" altLang="en-US" sz="2000" dirty="0"/>
              <a:t>、意思表示真实</a:t>
            </a:r>
            <a:endParaRPr lang="en-US" altLang="zh-CN" sz="2000" dirty="0"/>
          </a:p>
          <a:p>
            <a:pPr>
              <a:lnSpc>
                <a:spcPct val="150000"/>
              </a:lnSpc>
            </a:pPr>
            <a:r>
              <a:rPr lang="en-US" altLang="zh-CN" sz="2000" dirty="0"/>
              <a:t>4</a:t>
            </a:r>
            <a:r>
              <a:rPr lang="zh-CN" altLang="en-US" sz="2000" dirty="0"/>
              <a:t>、合同的形式合法</a:t>
            </a:r>
            <a:endParaRPr lang="en-US" altLang="zh-CN" sz="2000" dirty="0"/>
          </a:p>
          <a:p>
            <a:pPr>
              <a:lnSpc>
                <a:spcPct val="150000"/>
              </a:lnSpc>
            </a:pPr>
            <a:r>
              <a:rPr lang="zh-CN" altLang="en-US" sz="2000" dirty="0"/>
              <a:t>二、效力存在瑕疵的合同</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C70F658B-01E8-48AE-BB83-CD1F1E0FB8D2}"/>
              </a:ext>
            </a:extLst>
          </p:cNvPr>
          <p:cNvPicPr>
            <a:picLocks noChangeAspect="1"/>
          </p:cNvPicPr>
          <p:nvPr/>
        </p:nvPicPr>
        <p:blipFill>
          <a:blip r:embed="rId4"/>
          <a:stretch>
            <a:fillRect/>
          </a:stretch>
        </p:blipFill>
        <p:spPr>
          <a:xfrm>
            <a:off x="4449806" y="1537270"/>
            <a:ext cx="7387229" cy="4291048"/>
          </a:xfrm>
          <a:prstGeom prst="rect">
            <a:avLst/>
          </a:prstGeom>
        </p:spPr>
      </p:pic>
    </p:spTree>
    <p:extLst>
      <p:ext uri="{BB962C8B-B14F-4D97-AF65-F5344CB8AC3E}">
        <p14:creationId xmlns:p14="http://schemas.microsoft.com/office/powerpoint/2010/main" val="160503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00986" y="758851"/>
            <a:ext cx="8590027" cy="5113644"/>
          </a:xfrm>
          <a:prstGeom prst="rect">
            <a:avLst/>
          </a:prstGeom>
          <a:noFill/>
        </p:spPr>
        <p:txBody>
          <a:bodyPr wrap="square" rtlCol="0" anchor="t">
            <a:spAutoFit/>
          </a:bodyPr>
          <a:lstStyle/>
          <a:p>
            <a:pPr algn="ctr">
              <a:lnSpc>
                <a:spcPct val="150000"/>
              </a:lnSpc>
            </a:pPr>
            <a:r>
              <a:rPr lang="zh-CN" altLang="en-US" sz="2000" dirty="0"/>
              <a:t>第三节    合同的订立、履行和终止</a:t>
            </a:r>
            <a:endParaRPr lang="en-US" altLang="zh-CN" sz="2000" dirty="0"/>
          </a:p>
          <a:p>
            <a:pPr>
              <a:lnSpc>
                <a:spcPct val="150000"/>
              </a:lnSpc>
            </a:pPr>
            <a:r>
              <a:rPr lang="zh-CN" altLang="en-US" sz="2000" dirty="0"/>
              <a:t>一、合同的订立</a:t>
            </a:r>
            <a:endParaRPr lang="en-US" altLang="zh-CN" sz="2000" dirty="0"/>
          </a:p>
          <a:p>
            <a:pPr>
              <a:lnSpc>
                <a:spcPct val="150000"/>
              </a:lnSpc>
            </a:pPr>
            <a:r>
              <a:rPr lang="en-US" altLang="zh-CN" sz="2000" dirty="0"/>
              <a:t>1</a:t>
            </a:r>
            <a:r>
              <a:rPr lang="zh-CN" altLang="en-US" sz="2000" dirty="0"/>
              <a:t>、要约</a:t>
            </a:r>
            <a:r>
              <a:rPr lang="en-US" altLang="zh-CN" sz="2000" dirty="0"/>
              <a:t>(</a:t>
            </a:r>
            <a:r>
              <a:rPr lang="zh-CN" altLang="en-US" sz="2000" dirty="0"/>
              <a:t>发盘</a:t>
            </a:r>
            <a:r>
              <a:rPr lang="en-US" altLang="zh-CN" sz="2000" dirty="0"/>
              <a:t>)</a:t>
            </a:r>
            <a:r>
              <a:rPr lang="zh-CN" altLang="en-US" sz="2000" dirty="0"/>
              <a:t>：是当事人一方以订立合同为目的，</a:t>
            </a:r>
            <a:endParaRPr lang="en-US" altLang="zh-CN" sz="2000" dirty="0"/>
          </a:p>
          <a:p>
            <a:pPr>
              <a:lnSpc>
                <a:spcPct val="150000"/>
              </a:lnSpc>
            </a:pPr>
            <a:r>
              <a:rPr lang="zh-CN" altLang="en-US" sz="2000" dirty="0"/>
              <a:t>就合同的主要条款向另一方提出建议的意思表示。</a:t>
            </a:r>
            <a:endParaRPr lang="en-US" altLang="zh-CN" sz="2000" dirty="0"/>
          </a:p>
          <a:p>
            <a:pPr>
              <a:lnSpc>
                <a:spcPct val="150000"/>
              </a:lnSpc>
            </a:pPr>
            <a:r>
              <a:rPr lang="zh-CN" altLang="en-US" sz="2000" dirty="0"/>
              <a:t>（</a:t>
            </a:r>
            <a:r>
              <a:rPr lang="en-US" altLang="zh-CN" sz="2000" dirty="0"/>
              <a:t>1</a:t>
            </a:r>
            <a:r>
              <a:rPr lang="zh-CN" altLang="en-US" sz="2000" dirty="0"/>
              <a:t>）有效条件：</a:t>
            </a:r>
            <a:endParaRPr lang="en-US" altLang="zh-CN" sz="2000" dirty="0"/>
          </a:p>
          <a:p>
            <a:pPr>
              <a:lnSpc>
                <a:spcPct val="150000"/>
              </a:lnSpc>
            </a:pPr>
            <a:r>
              <a:rPr lang="zh-CN" altLang="en-US" sz="2000" dirty="0"/>
              <a:t>特定人的意思表示</a:t>
            </a:r>
            <a:r>
              <a:rPr lang="en-US" altLang="zh-CN" sz="2000" dirty="0"/>
              <a:t>;</a:t>
            </a:r>
          </a:p>
          <a:p>
            <a:pPr>
              <a:lnSpc>
                <a:spcPct val="150000"/>
              </a:lnSpc>
            </a:pPr>
            <a:r>
              <a:rPr lang="zh-CN" altLang="en-US" sz="2000" dirty="0"/>
              <a:t>以订立合同为目的</a:t>
            </a:r>
            <a:r>
              <a:rPr lang="en-US" altLang="zh-CN" sz="2000" dirty="0"/>
              <a:t>;</a:t>
            </a:r>
          </a:p>
          <a:p>
            <a:pPr>
              <a:lnSpc>
                <a:spcPct val="150000"/>
              </a:lnSpc>
            </a:pPr>
            <a:r>
              <a:rPr lang="zh-CN" altLang="en-US" sz="2000" dirty="0"/>
              <a:t>受要约人特定，有些情况下也可以是不特定的</a:t>
            </a:r>
            <a:r>
              <a:rPr lang="en-US" altLang="zh-CN" sz="2000" dirty="0"/>
              <a:t>;</a:t>
            </a:r>
          </a:p>
          <a:p>
            <a:pPr>
              <a:lnSpc>
                <a:spcPct val="150000"/>
              </a:lnSpc>
            </a:pPr>
            <a:r>
              <a:rPr lang="zh-CN" altLang="en-US" sz="2000" dirty="0"/>
              <a:t>内容必须具体确定。</a:t>
            </a:r>
            <a:endParaRPr lang="en-US" altLang="zh-CN" sz="2000" dirty="0"/>
          </a:p>
          <a:p>
            <a:pPr>
              <a:lnSpc>
                <a:spcPct val="150000"/>
              </a:lnSpc>
            </a:pPr>
            <a:r>
              <a:rPr lang="zh-CN" altLang="en-US" sz="2000" dirty="0"/>
              <a:t>（</a:t>
            </a:r>
            <a:r>
              <a:rPr lang="en-US" altLang="zh-CN" sz="2000" dirty="0"/>
              <a:t>2</a:t>
            </a:r>
            <a:r>
              <a:rPr lang="zh-CN" altLang="en-US" sz="2000" dirty="0"/>
              <a:t>）生效：要约</a:t>
            </a:r>
            <a:r>
              <a:rPr lang="en-US" altLang="zh-CN" sz="2000" dirty="0"/>
              <a:t>"</a:t>
            </a:r>
            <a:r>
              <a:rPr lang="zh-CN" altLang="en-US" sz="2000" dirty="0"/>
              <a:t>到达</a:t>
            </a:r>
            <a:r>
              <a:rPr lang="en-US" altLang="zh-CN" sz="2000" dirty="0"/>
              <a:t>"</a:t>
            </a:r>
            <a:r>
              <a:rPr lang="zh-CN" altLang="en-US" sz="2000" dirty="0"/>
              <a:t>受要约人时生效</a:t>
            </a:r>
            <a:endParaRPr lang="en-US" altLang="zh-CN" sz="2000" dirty="0"/>
          </a:p>
          <a:p>
            <a:pPr>
              <a:lnSpc>
                <a:spcPct val="150000"/>
              </a:lnSpc>
            </a:pPr>
            <a:endParaRPr lang="zh-CN" altLang="en-US" sz="2000" dirty="0"/>
          </a:p>
        </p:txBody>
      </p:sp>
      <p:pic>
        <p:nvPicPr>
          <p:cNvPr id="10" name="图片 9">
            <a:extLst>
              <a:ext uri="{FF2B5EF4-FFF2-40B4-BE49-F238E27FC236}">
                <a16:creationId xmlns:a16="http://schemas.microsoft.com/office/drawing/2014/main" id="{A946968D-2BD7-4F3E-AEDF-9C1F8FDEC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310" y="1512297"/>
            <a:ext cx="2392459" cy="2873825"/>
          </a:xfrm>
          <a:prstGeom prst="rect">
            <a:avLst/>
          </a:prstGeom>
        </p:spPr>
      </p:pic>
    </p:spTree>
    <p:extLst>
      <p:ext uri="{BB962C8B-B14F-4D97-AF65-F5344CB8AC3E}">
        <p14:creationId xmlns:p14="http://schemas.microsoft.com/office/powerpoint/2010/main" val="45499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8953" y="716302"/>
            <a:ext cx="8590027" cy="6458178"/>
          </a:xfrm>
          <a:prstGeom prst="rect">
            <a:avLst/>
          </a:prstGeom>
          <a:noFill/>
        </p:spPr>
        <p:txBody>
          <a:bodyPr wrap="square" rtlCol="0" anchor="t">
            <a:spAutoFit/>
          </a:bodyPr>
          <a:lstStyle/>
          <a:p>
            <a:pPr>
              <a:lnSpc>
                <a:spcPct val="150000"/>
              </a:lnSpc>
            </a:pPr>
            <a:r>
              <a:rPr lang="zh-CN" altLang="en-US" sz="2000" dirty="0"/>
              <a:t>（</a:t>
            </a:r>
            <a:r>
              <a:rPr lang="en-US" altLang="zh-CN" sz="2000" dirty="0"/>
              <a:t>3</a:t>
            </a:r>
            <a:r>
              <a:rPr lang="zh-CN" altLang="en-US" sz="2000" dirty="0"/>
              <a:t>）撤回、撤销：可以撤回、撤销</a:t>
            </a:r>
          </a:p>
          <a:p>
            <a:pPr>
              <a:lnSpc>
                <a:spcPct val="150000"/>
              </a:lnSpc>
            </a:pPr>
            <a:r>
              <a:rPr lang="zh-CN" altLang="en-US" sz="2000" dirty="0"/>
              <a:t>有下列情形之一的，要约不得撤销：</a:t>
            </a:r>
          </a:p>
          <a:p>
            <a:pPr>
              <a:lnSpc>
                <a:spcPct val="150000"/>
              </a:lnSpc>
            </a:pPr>
            <a:r>
              <a:rPr lang="zh-CN" altLang="en-US" sz="2000" dirty="0"/>
              <a:t>①要约人确定了承诺期限或者以其他形式明示要约不可撤销</a:t>
            </a:r>
            <a:r>
              <a:rPr lang="en-US" altLang="zh-CN" sz="2000" dirty="0"/>
              <a:t>;</a:t>
            </a:r>
          </a:p>
          <a:p>
            <a:pPr>
              <a:lnSpc>
                <a:spcPct val="150000"/>
              </a:lnSpc>
            </a:pPr>
            <a:r>
              <a:rPr lang="en-US" altLang="zh-CN" sz="2000" dirty="0"/>
              <a:t>②</a:t>
            </a:r>
            <a:r>
              <a:rPr lang="zh-CN" altLang="en-US" sz="2000" dirty="0"/>
              <a:t>受要约人有理由认为要约不可撤销，并已经为履行合同做了准备工作。</a:t>
            </a:r>
            <a:endParaRPr lang="en-US" altLang="zh-CN" sz="2000" dirty="0"/>
          </a:p>
          <a:p>
            <a:pPr>
              <a:lnSpc>
                <a:spcPct val="150000"/>
              </a:lnSpc>
            </a:pPr>
            <a:r>
              <a:rPr lang="en-US" altLang="zh-CN" sz="2000" dirty="0"/>
              <a:t>2</a:t>
            </a:r>
            <a:r>
              <a:rPr lang="zh-CN" altLang="en-US" sz="2000" dirty="0"/>
              <a:t>、承诺</a:t>
            </a:r>
            <a:endParaRPr lang="en-US" altLang="zh-CN" sz="2000" dirty="0"/>
          </a:p>
          <a:p>
            <a:pPr>
              <a:lnSpc>
                <a:spcPct val="150000"/>
              </a:lnSpc>
            </a:pPr>
            <a:r>
              <a:rPr lang="zh-CN" altLang="en-US" sz="2000" dirty="0"/>
              <a:t>是受要约人同意要约的意思表示。</a:t>
            </a:r>
            <a:endParaRPr lang="en-US" altLang="zh-CN" sz="2000" dirty="0"/>
          </a:p>
          <a:p>
            <a:pPr>
              <a:lnSpc>
                <a:spcPct val="150000"/>
              </a:lnSpc>
            </a:pPr>
            <a:r>
              <a:rPr lang="zh-CN" altLang="en-US" sz="2000" dirty="0"/>
              <a:t>（</a:t>
            </a:r>
            <a:r>
              <a:rPr lang="en-US" altLang="zh-CN" sz="2000" dirty="0"/>
              <a:t>1</a:t>
            </a:r>
            <a:r>
              <a:rPr lang="zh-CN" altLang="en-US" sz="2000" dirty="0"/>
              <a:t>）承诺必须具备以下要件：</a:t>
            </a:r>
            <a:endParaRPr lang="en-US" altLang="zh-CN" sz="2000" dirty="0"/>
          </a:p>
          <a:p>
            <a:pPr>
              <a:lnSpc>
                <a:spcPct val="150000"/>
              </a:lnSpc>
            </a:pPr>
            <a:r>
              <a:rPr lang="zh-CN" altLang="en-US" sz="2000" dirty="0"/>
              <a:t>只能由受要约人向要约人作出；</a:t>
            </a:r>
            <a:endParaRPr lang="en-US" altLang="zh-CN" sz="2000" dirty="0"/>
          </a:p>
          <a:p>
            <a:pPr>
              <a:lnSpc>
                <a:spcPct val="150000"/>
              </a:lnSpc>
            </a:pPr>
            <a:r>
              <a:rPr lang="zh-CN" altLang="en-US" sz="2000" dirty="0"/>
              <a:t>在有效期限内作出</a:t>
            </a:r>
            <a:r>
              <a:rPr lang="en-US" altLang="zh-CN" sz="2000" dirty="0"/>
              <a:t>;</a:t>
            </a:r>
          </a:p>
          <a:p>
            <a:pPr>
              <a:lnSpc>
                <a:spcPct val="150000"/>
              </a:lnSpc>
            </a:pPr>
            <a:r>
              <a:rPr lang="zh-CN" altLang="en-US" sz="2000" dirty="0"/>
              <a:t>承诺的内容必须与要约的内容一致</a:t>
            </a:r>
            <a:r>
              <a:rPr lang="en-US" altLang="zh-CN" sz="2000" dirty="0"/>
              <a:t>(</a:t>
            </a:r>
            <a:r>
              <a:rPr lang="zh-CN" altLang="en-US" sz="2000" dirty="0"/>
              <a:t>最实质性的要件</a:t>
            </a:r>
            <a:r>
              <a:rPr lang="en-US" altLang="zh-CN" sz="2000" dirty="0"/>
              <a:t>)</a:t>
            </a:r>
          </a:p>
          <a:p>
            <a:pPr>
              <a:lnSpc>
                <a:spcPct val="150000"/>
              </a:lnSpc>
            </a:pPr>
            <a:r>
              <a:rPr lang="zh-CN" altLang="en-US" sz="2000" dirty="0"/>
              <a:t>（</a:t>
            </a:r>
            <a:r>
              <a:rPr lang="en-US" altLang="zh-CN" sz="2000" dirty="0"/>
              <a:t>2</a:t>
            </a:r>
            <a:r>
              <a:rPr lang="zh-CN" altLang="en-US" sz="2000" dirty="0"/>
              <a:t>）承诺通知到达要约人时生效。承诺生效，标志着合同的成立。</a:t>
            </a:r>
          </a:p>
          <a:p>
            <a:pPr>
              <a:lnSpc>
                <a:spcPct val="150000"/>
              </a:lnSpc>
            </a:pPr>
            <a:r>
              <a:rPr lang="zh-CN" altLang="en-US" sz="2000" dirty="0"/>
              <a:t>（</a:t>
            </a:r>
            <a:r>
              <a:rPr lang="en-US" altLang="zh-CN" sz="2000" dirty="0"/>
              <a:t>3</a:t>
            </a:r>
            <a:r>
              <a:rPr lang="zh-CN" altLang="en-US" sz="2000" dirty="0"/>
              <a:t>）可以撤回、不可以撤销</a:t>
            </a:r>
            <a:endParaRPr lang="en-US" altLang="zh-CN" sz="2000" dirty="0"/>
          </a:p>
          <a:p>
            <a:pPr latinLnBrk="1">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884059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8953" y="716302"/>
            <a:ext cx="8590027" cy="5996513"/>
          </a:xfrm>
          <a:prstGeom prst="rect">
            <a:avLst/>
          </a:prstGeom>
          <a:noFill/>
        </p:spPr>
        <p:txBody>
          <a:bodyPr wrap="square" rtlCol="0" anchor="t">
            <a:spAutoFit/>
          </a:bodyPr>
          <a:lstStyle/>
          <a:p>
            <a:pPr>
              <a:lnSpc>
                <a:spcPct val="150000"/>
              </a:lnSpc>
            </a:pPr>
            <a:r>
              <a:rPr lang="en-US" altLang="zh-CN" sz="2000" dirty="0"/>
              <a:t>3</a:t>
            </a:r>
            <a:r>
              <a:rPr lang="zh-CN" altLang="en-US" sz="2000" dirty="0"/>
              <a:t>、缔约过失责任</a:t>
            </a:r>
            <a:endParaRPr lang="en-US" altLang="zh-CN" sz="2000" dirty="0"/>
          </a:p>
          <a:p>
            <a:pPr>
              <a:lnSpc>
                <a:spcPct val="150000"/>
              </a:lnSpc>
            </a:pPr>
            <a:r>
              <a:rPr lang="zh-CN" altLang="en-US" sz="2000" dirty="0"/>
              <a:t>在合同订立过程中，因一方当事人的过失给对方造成损失所应承担的民事责任。</a:t>
            </a:r>
            <a:endParaRPr lang="en-US" altLang="zh-CN" sz="2000" dirty="0"/>
          </a:p>
          <a:p>
            <a:pPr>
              <a:lnSpc>
                <a:spcPct val="150000"/>
              </a:lnSpc>
            </a:pPr>
            <a:r>
              <a:rPr lang="zh-CN" altLang="en-US" sz="2000" dirty="0"/>
              <a:t>（</a:t>
            </a:r>
            <a:r>
              <a:rPr lang="en-US" altLang="zh-CN" sz="2000" dirty="0"/>
              <a:t>1</a:t>
            </a:r>
            <a:r>
              <a:rPr lang="zh-CN" altLang="en-US" sz="2000" dirty="0"/>
              <a:t>）假借订立合同，恶意进行磋商</a:t>
            </a:r>
            <a:r>
              <a:rPr lang="en-US" altLang="zh-CN" sz="2000" dirty="0"/>
              <a:t>;</a:t>
            </a:r>
          </a:p>
          <a:p>
            <a:pPr>
              <a:lnSpc>
                <a:spcPct val="150000"/>
              </a:lnSpc>
            </a:pPr>
            <a:r>
              <a:rPr lang="zh-CN" altLang="en-US" sz="2000" dirty="0"/>
              <a:t>（</a:t>
            </a:r>
            <a:r>
              <a:rPr lang="en-US" altLang="zh-CN" sz="2000" dirty="0"/>
              <a:t>2</a:t>
            </a:r>
            <a:r>
              <a:rPr lang="zh-CN" altLang="en-US" sz="2000" dirty="0"/>
              <a:t>）故意隐瞒与订立合同有关的重要事实或者提供虚假情况</a:t>
            </a:r>
            <a:r>
              <a:rPr lang="en-US" altLang="zh-CN" sz="2000" dirty="0"/>
              <a:t>;</a:t>
            </a:r>
          </a:p>
          <a:p>
            <a:pPr>
              <a:lnSpc>
                <a:spcPct val="150000"/>
              </a:lnSpc>
            </a:pPr>
            <a:r>
              <a:rPr lang="zh-CN" altLang="en-US" sz="2000" dirty="0"/>
              <a:t>（</a:t>
            </a:r>
            <a:r>
              <a:rPr lang="en-US" altLang="zh-CN" sz="2000" dirty="0"/>
              <a:t>3</a:t>
            </a:r>
            <a:r>
              <a:rPr lang="zh-CN" altLang="en-US" sz="2000" dirty="0"/>
              <a:t>）有其他违背诚实信用原则的行为。</a:t>
            </a:r>
            <a:endParaRPr lang="en-US" altLang="zh-CN" sz="2000" dirty="0"/>
          </a:p>
          <a:p>
            <a:pPr>
              <a:lnSpc>
                <a:spcPct val="150000"/>
              </a:lnSpc>
            </a:pPr>
            <a:r>
              <a:rPr lang="zh-CN" altLang="en-US" sz="2000" dirty="0"/>
              <a:t>二、合同的履行</a:t>
            </a:r>
            <a:endParaRPr lang="en-US" altLang="zh-CN" sz="2000" dirty="0"/>
          </a:p>
          <a:p>
            <a:pPr>
              <a:lnSpc>
                <a:spcPct val="150000"/>
              </a:lnSpc>
            </a:pPr>
            <a:r>
              <a:rPr lang="en-US" altLang="zh-CN" sz="2000" dirty="0"/>
              <a:t>1</a:t>
            </a:r>
            <a:r>
              <a:rPr lang="zh-CN" altLang="en-US" sz="2000" dirty="0"/>
              <a:t>、合同履行的基本原则</a:t>
            </a:r>
            <a:endParaRPr lang="en-US" altLang="zh-CN" sz="2000" dirty="0"/>
          </a:p>
          <a:p>
            <a:pPr>
              <a:lnSpc>
                <a:spcPct val="150000"/>
              </a:lnSpc>
            </a:pPr>
            <a:r>
              <a:rPr lang="zh-CN" altLang="en-US" sz="2000" dirty="0"/>
              <a:t>（</a:t>
            </a:r>
            <a:r>
              <a:rPr lang="en-US" altLang="zh-CN" sz="2000" dirty="0"/>
              <a:t>1</a:t>
            </a:r>
            <a:r>
              <a:rPr lang="zh-CN" altLang="en-US" sz="2000" dirty="0"/>
              <a:t>）全面履行原则  （</a:t>
            </a:r>
            <a:r>
              <a:rPr lang="en-US" altLang="zh-CN" sz="2000" dirty="0"/>
              <a:t>2</a:t>
            </a:r>
            <a:r>
              <a:rPr lang="zh-CN" altLang="en-US" sz="2000" dirty="0"/>
              <a:t>）诚实信用原则  （</a:t>
            </a:r>
            <a:r>
              <a:rPr lang="en-US" altLang="zh-CN" sz="2000" dirty="0"/>
              <a:t>3</a:t>
            </a:r>
            <a:r>
              <a:rPr lang="zh-CN" altLang="en-US" sz="2000" dirty="0"/>
              <a:t>）绿色原则</a:t>
            </a:r>
            <a:endParaRPr lang="en-US" altLang="zh-CN" sz="2000" dirty="0"/>
          </a:p>
          <a:p>
            <a:pPr>
              <a:lnSpc>
                <a:spcPct val="150000"/>
              </a:lnSpc>
            </a:pPr>
            <a:r>
              <a:rPr lang="en-US" altLang="zh-CN" sz="2000" dirty="0"/>
              <a:t>2</a:t>
            </a:r>
            <a:r>
              <a:rPr lang="zh-CN" altLang="en-US" sz="2000" dirty="0"/>
              <a:t>、双务合同履行中的抗辩权</a:t>
            </a:r>
            <a:endParaRPr lang="en-US" altLang="zh-CN" sz="2000" dirty="0"/>
          </a:p>
          <a:p>
            <a:pPr>
              <a:lnSpc>
                <a:spcPct val="150000"/>
              </a:lnSpc>
            </a:pPr>
            <a:r>
              <a:rPr lang="zh-CN" altLang="en-US" sz="2000" dirty="0"/>
              <a:t>（</a:t>
            </a:r>
            <a:r>
              <a:rPr lang="en-US" altLang="zh-CN" sz="2000" dirty="0"/>
              <a:t>1</a:t>
            </a:r>
            <a:r>
              <a:rPr lang="zh-CN" altLang="en-US" sz="2000" dirty="0"/>
              <a:t>）同时履行抗辩权</a:t>
            </a:r>
            <a:r>
              <a:rPr lang="en-US" altLang="zh-CN" sz="2000" dirty="0"/>
              <a:t>;</a:t>
            </a:r>
          </a:p>
          <a:p>
            <a:pPr latinLnBrk="1">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407505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168953" y="716302"/>
            <a:ext cx="8590027" cy="5073184"/>
          </a:xfrm>
          <a:prstGeom prst="rect">
            <a:avLst/>
          </a:prstGeom>
          <a:noFill/>
        </p:spPr>
        <p:txBody>
          <a:bodyPr wrap="square" rtlCol="0" anchor="t">
            <a:spAutoFit/>
          </a:bodyPr>
          <a:lstStyle/>
          <a:p>
            <a:pPr>
              <a:lnSpc>
                <a:spcPct val="150000"/>
              </a:lnSpc>
            </a:pPr>
            <a:r>
              <a:rPr lang="zh-CN" altLang="en-US" sz="2000" dirty="0"/>
              <a:t>（</a:t>
            </a:r>
            <a:r>
              <a:rPr lang="en-US" altLang="zh-CN" sz="2000" dirty="0"/>
              <a:t>2</a:t>
            </a:r>
            <a:r>
              <a:rPr lang="zh-CN" altLang="en-US" sz="2000" dirty="0"/>
              <a:t>）不安抗辩权</a:t>
            </a:r>
            <a:r>
              <a:rPr lang="en-US" altLang="zh-CN" sz="2000" dirty="0"/>
              <a:t>(</a:t>
            </a:r>
            <a:r>
              <a:rPr lang="zh-CN" altLang="en-US" sz="2000" dirty="0"/>
              <a:t>先对后，经营状况严重恶化</a:t>
            </a:r>
            <a:r>
              <a:rPr lang="en-US" altLang="zh-CN" sz="2000" dirty="0"/>
              <a:t>;</a:t>
            </a:r>
            <a:r>
              <a:rPr lang="zh-CN" altLang="en-US" sz="2000" dirty="0"/>
              <a:t>转移财产、抽逃资金以逃避债务</a:t>
            </a:r>
            <a:r>
              <a:rPr lang="en-US" altLang="zh-CN" sz="2000" dirty="0"/>
              <a:t>;</a:t>
            </a:r>
            <a:r>
              <a:rPr lang="zh-CN" altLang="en-US" sz="2000" dirty="0"/>
              <a:t>丧失商业信誉</a:t>
            </a:r>
            <a:r>
              <a:rPr lang="en-US" altLang="zh-CN" sz="2000" dirty="0"/>
              <a:t>;</a:t>
            </a:r>
            <a:r>
              <a:rPr lang="zh-CN" altLang="en-US" sz="2000" dirty="0"/>
              <a:t>有丧失或者可能丧失履行债务能力的其他情形，可以中止</a:t>
            </a:r>
            <a:r>
              <a:rPr lang="en-US" altLang="zh-CN" sz="2000" dirty="0"/>
              <a:t>);</a:t>
            </a:r>
          </a:p>
          <a:p>
            <a:pPr>
              <a:lnSpc>
                <a:spcPct val="150000"/>
              </a:lnSpc>
            </a:pPr>
            <a:r>
              <a:rPr lang="zh-CN" altLang="en-US" sz="2000" dirty="0"/>
              <a:t>（</a:t>
            </a:r>
            <a:r>
              <a:rPr lang="en-US" altLang="zh-CN" sz="2000" dirty="0"/>
              <a:t>3</a:t>
            </a:r>
            <a:r>
              <a:rPr lang="zh-CN" altLang="en-US" sz="2000" dirty="0"/>
              <a:t>）先履行抗辩权</a:t>
            </a:r>
            <a:r>
              <a:rPr lang="en-US" altLang="zh-CN" sz="2000" dirty="0"/>
              <a:t>(</a:t>
            </a:r>
            <a:r>
              <a:rPr lang="zh-CN" altLang="en-US" sz="2000" dirty="0"/>
              <a:t>后对先</a:t>
            </a:r>
            <a:r>
              <a:rPr lang="en-US" altLang="zh-CN" sz="2000" dirty="0"/>
              <a:t>)</a:t>
            </a:r>
          </a:p>
          <a:p>
            <a:pPr>
              <a:lnSpc>
                <a:spcPct val="150000"/>
              </a:lnSpc>
            </a:pPr>
            <a:r>
              <a:rPr lang="zh-CN" altLang="en-US" sz="2000" dirty="0"/>
              <a:t>三、合同的终止</a:t>
            </a:r>
            <a:endParaRPr lang="en-US" altLang="zh-CN" sz="2000" dirty="0"/>
          </a:p>
          <a:p>
            <a:pPr>
              <a:lnSpc>
                <a:spcPct val="150000"/>
              </a:lnSpc>
            </a:pPr>
            <a:r>
              <a:rPr lang="zh-CN" altLang="en-US" sz="2000" dirty="0"/>
              <a:t>又称为合同的消灭，是指合同关系当事人双方之间权利义务于客观上不复存在。</a:t>
            </a:r>
            <a:endParaRPr lang="en-US" altLang="zh-CN" sz="2000" dirty="0"/>
          </a:p>
          <a:p>
            <a:pPr>
              <a:lnSpc>
                <a:spcPct val="150000"/>
              </a:lnSpc>
            </a:pPr>
            <a:r>
              <a:rPr lang="zh-CN" altLang="en-US" sz="2000" dirty="0"/>
              <a:t>能够引起合同关系消灭的法律事实主要包括：</a:t>
            </a:r>
            <a:endParaRPr lang="en-US" altLang="zh-CN" sz="2000" dirty="0"/>
          </a:p>
          <a:p>
            <a:pPr>
              <a:lnSpc>
                <a:spcPct val="150000"/>
              </a:lnSpc>
            </a:pPr>
            <a:endParaRPr lang="en-US" altLang="zh-CN" sz="2000" dirty="0"/>
          </a:p>
          <a:p>
            <a:pPr latinLnBrk="1">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154399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717550"/>
            <a:ext cx="8590027" cy="784830"/>
          </a:xfrm>
          <a:prstGeom prst="rect">
            <a:avLst/>
          </a:prstGeom>
          <a:noFill/>
        </p:spPr>
        <p:txBody>
          <a:bodyPr wrap="square" rtlCol="0" anchor="t">
            <a:spAutoFit/>
          </a:bodyPr>
          <a:lstStyle/>
          <a:p>
            <a:pPr>
              <a:lnSpc>
                <a:spcPct val="150000"/>
              </a:lnSpc>
            </a:pPr>
            <a:endParaRPr lang="zh-CN" altLang="zh-CN" dirty="0"/>
          </a:p>
          <a:p>
            <a:endParaRPr lang="zh-CN" altLang="zh-CN" dirty="0"/>
          </a:p>
        </p:txBody>
      </p:sp>
      <p:graphicFrame>
        <p:nvGraphicFramePr>
          <p:cNvPr id="10" name="表格 9">
            <a:extLst>
              <a:ext uri="{FF2B5EF4-FFF2-40B4-BE49-F238E27FC236}">
                <a16:creationId xmlns:a16="http://schemas.microsoft.com/office/drawing/2014/main" id="{6754061A-79F4-4BC2-B81F-0944EF3F7373}"/>
              </a:ext>
            </a:extLst>
          </p:cNvPr>
          <p:cNvGraphicFramePr>
            <a:graphicFrameLocks noGrp="1"/>
          </p:cNvGraphicFramePr>
          <p:nvPr>
            <p:extLst>
              <p:ext uri="{D42A27DB-BD31-4B8C-83A1-F6EECF244321}">
                <p14:modId xmlns:p14="http://schemas.microsoft.com/office/powerpoint/2010/main" val="3239438704"/>
              </p:ext>
            </p:extLst>
          </p:nvPr>
        </p:nvGraphicFramePr>
        <p:xfrm>
          <a:off x="2261102" y="1324537"/>
          <a:ext cx="6845251" cy="4151029"/>
        </p:xfrm>
        <a:graphic>
          <a:graphicData uri="http://schemas.openxmlformats.org/drawingml/2006/table">
            <a:tbl>
              <a:tblPr/>
              <a:tblGrid>
                <a:gridCol w="998773">
                  <a:extLst>
                    <a:ext uri="{9D8B030D-6E8A-4147-A177-3AD203B41FA5}">
                      <a16:colId xmlns:a16="http://schemas.microsoft.com/office/drawing/2014/main" val="840629339"/>
                    </a:ext>
                  </a:extLst>
                </a:gridCol>
                <a:gridCol w="5846478">
                  <a:extLst>
                    <a:ext uri="{9D8B030D-6E8A-4147-A177-3AD203B41FA5}">
                      <a16:colId xmlns:a16="http://schemas.microsoft.com/office/drawing/2014/main" val="3271273560"/>
                    </a:ext>
                  </a:extLst>
                </a:gridCol>
              </a:tblGrid>
              <a:tr h="510003">
                <a:tc>
                  <a:txBody>
                    <a:bodyPr/>
                    <a:lstStyle/>
                    <a:p>
                      <a:r>
                        <a:rPr lang="zh-CN" altLang="en-US">
                          <a:effectLst/>
                        </a:rPr>
                        <a:t>合同</a:t>
                      </a:r>
                      <a:br>
                        <a:rPr lang="zh-CN" altLang="en-US">
                          <a:effectLst/>
                        </a:rPr>
                      </a:br>
                      <a:r>
                        <a:rPr lang="zh-CN" altLang="en-US">
                          <a:effectLst/>
                        </a:rPr>
                        <a:t>履行</a:t>
                      </a:r>
                    </a:p>
                  </a:txBody>
                  <a:tcPr anchor="ctr">
                    <a:lnL>
                      <a:noFill/>
                    </a:lnL>
                    <a:lnR>
                      <a:noFill/>
                    </a:lnR>
                    <a:lnT>
                      <a:noFill/>
                    </a:lnT>
                    <a:lnB>
                      <a:noFill/>
                    </a:lnB>
                    <a:solidFill>
                      <a:srgbClr val="FFFFFF"/>
                    </a:solidFill>
                  </a:tcPr>
                </a:tc>
                <a:tc>
                  <a:txBody>
                    <a:bodyPr/>
                    <a:lstStyle/>
                    <a:p>
                      <a:r>
                        <a:rPr lang="zh-CN" altLang="en-US">
                          <a:effectLst/>
                        </a:rPr>
                        <a:t>合同终止的最正常和最主要的形式。</a:t>
                      </a:r>
                    </a:p>
                  </a:txBody>
                  <a:tcPr anchor="ctr">
                    <a:lnL>
                      <a:noFill/>
                    </a:lnL>
                    <a:lnR>
                      <a:noFill/>
                    </a:lnR>
                    <a:lnT>
                      <a:noFill/>
                    </a:lnT>
                    <a:lnB>
                      <a:noFill/>
                    </a:lnB>
                    <a:solidFill>
                      <a:srgbClr val="FFFFFF"/>
                    </a:solidFill>
                  </a:tcPr>
                </a:tc>
                <a:extLst>
                  <a:ext uri="{0D108BD9-81ED-4DB2-BD59-A6C34878D82A}">
                    <a16:rowId xmlns:a16="http://schemas.microsoft.com/office/drawing/2014/main" val="2559728585"/>
                  </a:ext>
                </a:extLst>
              </a:tr>
              <a:tr h="1132564">
                <a:tc>
                  <a:txBody>
                    <a:bodyPr/>
                    <a:lstStyle/>
                    <a:p>
                      <a:r>
                        <a:rPr lang="zh-CN" altLang="en-US">
                          <a:effectLst/>
                        </a:rPr>
                        <a:t>抵销</a:t>
                      </a:r>
                    </a:p>
                  </a:txBody>
                  <a:tcPr anchor="ctr">
                    <a:lnL>
                      <a:noFill/>
                    </a:lnL>
                    <a:lnR>
                      <a:noFill/>
                    </a:lnR>
                    <a:lnT>
                      <a:noFill/>
                    </a:lnT>
                    <a:lnB>
                      <a:noFill/>
                    </a:lnB>
                    <a:solidFill>
                      <a:srgbClr val="FFFFFF"/>
                    </a:solidFill>
                  </a:tcPr>
                </a:tc>
                <a:tc>
                  <a:txBody>
                    <a:bodyPr/>
                    <a:lstStyle/>
                    <a:p>
                      <a:r>
                        <a:rPr lang="zh-CN" altLang="en-US">
                          <a:effectLst/>
                        </a:rPr>
                        <a:t>双方互相负有同种类的均已到履行期给付义务时，将两项义务相互冲抵，使其相互在对等额内消灭。</a:t>
                      </a:r>
                    </a:p>
                  </a:txBody>
                  <a:tcPr anchor="ctr">
                    <a:lnL>
                      <a:noFill/>
                    </a:lnL>
                    <a:lnR>
                      <a:noFill/>
                    </a:lnR>
                    <a:lnT>
                      <a:noFill/>
                    </a:lnT>
                    <a:lnB>
                      <a:noFill/>
                    </a:lnB>
                    <a:solidFill>
                      <a:srgbClr val="FFFFFF"/>
                    </a:solidFill>
                  </a:tcPr>
                </a:tc>
                <a:extLst>
                  <a:ext uri="{0D108BD9-81ED-4DB2-BD59-A6C34878D82A}">
                    <a16:rowId xmlns:a16="http://schemas.microsoft.com/office/drawing/2014/main" val="2762380631"/>
                  </a:ext>
                </a:extLst>
              </a:tr>
              <a:tr h="792795">
                <a:tc>
                  <a:txBody>
                    <a:bodyPr/>
                    <a:lstStyle/>
                    <a:p>
                      <a:r>
                        <a:rPr lang="zh-CN" altLang="en-US">
                          <a:effectLst/>
                        </a:rPr>
                        <a:t>提存</a:t>
                      </a:r>
                    </a:p>
                  </a:txBody>
                  <a:tcPr anchor="ctr">
                    <a:lnL>
                      <a:noFill/>
                    </a:lnL>
                    <a:lnR>
                      <a:noFill/>
                    </a:lnR>
                    <a:lnT>
                      <a:noFill/>
                    </a:lnT>
                    <a:lnB>
                      <a:noFill/>
                    </a:lnB>
                    <a:solidFill>
                      <a:srgbClr val="FFFFFF"/>
                    </a:solidFill>
                  </a:tcPr>
                </a:tc>
                <a:tc>
                  <a:txBody>
                    <a:bodyPr/>
                    <a:lstStyle/>
                    <a:p>
                      <a:r>
                        <a:rPr lang="zh-CN" altLang="en-US">
                          <a:effectLst/>
                        </a:rPr>
                        <a:t>债务人于债务已届履行期时，将无法给付的标的物交给提存机关，以消灭债务</a:t>
                      </a:r>
                    </a:p>
                  </a:txBody>
                  <a:tcPr anchor="ctr">
                    <a:lnL>
                      <a:noFill/>
                    </a:lnL>
                    <a:lnR>
                      <a:noFill/>
                    </a:lnR>
                    <a:lnT>
                      <a:noFill/>
                    </a:lnT>
                    <a:lnB>
                      <a:noFill/>
                    </a:lnB>
                    <a:solidFill>
                      <a:srgbClr val="FFFFFF"/>
                    </a:solidFill>
                  </a:tcPr>
                </a:tc>
                <a:extLst>
                  <a:ext uri="{0D108BD9-81ED-4DB2-BD59-A6C34878D82A}">
                    <a16:rowId xmlns:a16="http://schemas.microsoft.com/office/drawing/2014/main" val="2610055288"/>
                  </a:ext>
                </a:extLst>
              </a:tr>
              <a:tr h="792795">
                <a:tc>
                  <a:txBody>
                    <a:bodyPr/>
                    <a:lstStyle/>
                    <a:p>
                      <a:r>
                        <a:rPr lang="zh-CN" altLang="en-US">
                          <a:effectLst/>
                        </a:rPr>
                        <a:t>免除</a:t>
                      </a:r>
                      <a:br>
                        <a:rPr lang="zh-CN" altLang="en-US">
                          <a:effectLst/>
                        </a:rPr>
                      </a:br>
                      <a:r>
                        <a:rPr lang="zh-CN" altLang="en-US">
                          <a:effectLst/>
                        </a:rPr>
                        <a:t>债务</a:t>
                      </a:r>
                    </a:p>
                  </a:txBody>
                  <a:tcPr anchor="ctr">
                    <a:lnL>
                      <a:noFill/>
                    </a:lnL>
                    <a:lnR>
                      <a:noFill/>
                    </a:lnR>
                    <a:lnT>
                      <a:noFill/>
                    </a:lnT>
                    <a:lnB>
                      <a:noFill/>
                    </a:lnB>
                    <a:solidFill>
                      <a:srgbClr val="FFFFFF"/>
                    </a:solidFill>
                  </a:tcPr>
                </a:tc>
                <a:tc>
                  <a:txBody>
                    <a:bodyPr/>
                    <a:lstStyle/>
                    <a:p>
                      <a:r>
                        <a:rPr lang="zh-CN" altLang="en-US" dirty="0">
                          <a:effectLst/>
                        </a:rPr>
                        <a:t>是指债权人免除债务人的债务而使合同消灭的法律行为。　</a:t>
                      </a:r>
                    </a:p>
                  </a:txBody>
                  <a:tcPr anchor="ctr">
                    <a:lnL>
                      <a:noFill/>
                    </a:lnL>
                    <a:lnR>
                      <a:noFill/>
                    </a:lnR>
                    <a:lnT>
                      <a:noFill/>
                    </a:lnT>
                    <a:lnB>
                      <a:noFill/>
                    </a:lnB>
                    <a:solidFill>
                      <a:srgbClr val="FFFFFF"/>
                    </a:solidFill>
                  </a:tcPr>
                </a:tc>
                <a:extLst>
                  <a:ext uri="{0D108BD9-81ED-4DB2-BD59-A6C34878D82A}">
                    <a16:rowId xmlns:a16="http://schemas.microsoft.com/office/drawing/2014/main" val="3122999247"/>
                  </a:ext>
                </a:extLst>
              </a:tr>
              <a:tr h="792795">
                <a:tc>
                  <a:txBody>
                    <a:bodyPr/>
                    <a:lstStyle/>
                    <a:p>
                      <a:r>
                        <a:rPr lang="zh-CN" altLang="en-US">
                          <a:effectLst/>
                        </a:rPr>
                        <a:t>混同</a:t>
                      </a:r>
                    </a:p>
                  </a:txBody>
                  <a:tcPr anchor="ctr">
                    <a:lnL>
                      <a:noFill/>
                    </a:lnL>
                    <a:lnR>
                      <a:noFill/>
                    </a:lnR>
                    <a:lnT>
                      <a:noFill/>
                    </a:lnT>
                    <a:lnB>
                      <a:noFill/>
                    </a:lnB>
                    <a:solidFill>
                      <a:srgbClr val="FFFFFF"/>
                    </a:solidFill>
                  </a:tcPr>
                </a:tc>
                <a:tc>
                  <a:txBody>
                    <a:bodyPr/>
                    <a:lstStyle/>
                    <a:p>
                      <a:r>
                        <a:rPr lang="zh-CN" altLang="en-US" dirty="0">
                          <a:effectLst/>
                        </a:rPr>
                        <a:t>（</a:t>
                      </a:r>
                      <a:r>
                        <a:rPr lang="en-US" altLang="zh-CN" dirty="0">
                          <a:effectLst/>
                        </a:rPr>
                        <a:t>1</a:t>
                      </a:r>
                      <a:r>
                        <a:rPr lang="zh-CN" altLang="en-US" dirty="0">
                          <a:effectLst/>
                        </a:rPr>
                        <a:t>）概括承受（主要原因）：常见的现象是企业的合并 （</a:t>
                      </a:r>
                      <a:r>
                        <a:rPr lang="en-US" altLang="zh-CN" dirty="0">
                          <a:effectLst/>
                        </a:rPr>
                        <a:t>2</a:t>
                      </a:r>
                      <a:r>
                        <a:rPr lang="zh-CN" altLang="en-US" dirty="0">
                          <a:effectLst/>
                        </a:rPr>
                        <a:t>）特定承受</a:t>
                      </a:r>
                    </a:p>
                  </a:txBody>
                  <a:tcPr anchor="ctr">
                    <a:lnL>
                      <a:noFill/>
                    </a:lnL>
                    <a:lnR>
                      <a:noFill/>
                    </a:lnR>
                    <a:lnT>
                      <a:noFill/>
                    </a:lnT>
                    <a:lnB>
                      <a:noFill/>
                    </a:lnB>
                    <a:solidFill>
                      <a:srgbClr val="FFFFFF"/>
                    </a:solidFill>
                  </a:tcPr>
                </a:tc>
                <a:extLst>
                  <a:ext uri="{0D108BD9-81ED-4DB2-BD59-A6C34878D82A}">
                    <a16:rowId xmlns:a16="http://schemas.microsoft.com/office/drawing/2014/main" val="4287574070"/>
                  </a:ext>
                </a:extLst>
              </a:tr>
            </a:tbl>
          </a:graphicData>
        </a:graphic>
      </p:graphicFrame>
    </p:spTree>
    <p:extLst>
      <p:ext uri="{BB962C8B-B14F-4D97-AF65-F5344CB8AC3E}">
        <p14:creationId xmlns:p14="http://schemas.microsoft.com/office/powerpoint/2010/main" val="311517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444439"/>
          </a:xfrm>
          <a:prstGeom prst="rect">
            <a:avLst/>
          </a:prstGeom>
          <a:noFill/>
        </p:spPr>
        <p:txBody>
          <a:bodyPr wrap="square" rtlCol="0" anchor="t">
            <a:spAutoFit/>
          </a:bodyPr>
          <a:lstStyle/>
          <a:p>
            <a:pPr algn="ctr">
              <a:lnSpc>
                <a:spcPct val="150000"/>
              </a:lnSpc>
            </a:pPr>
            <a:r>
              <a:rPr lang="zh-CN" altLang="en-US" dirty="0"/>
              <a:t>第四节    合同的担保和保全</a:t>
            </a:r>
            <a:endParaRPr lang="en-US" altLang="zh-CN" dirty="0"/>
          </a:p>
          <a:p>
            <a:pPr>
              <a:lnSpc>
                <a:spcPct val="150000"/>
              </a:lnSpc>
            </a:pPr>
            <a:r>
              <a:rPr lang="zh-CN" altLang="en-US" dirty="0"/>
              <a:t>一、合同的担保</a:t>
            </a:r>
            <a:endParaRPr lang="en-US" altLang="zh-CN" dirty="0"/>
          </a:p>
          <a:p>
            <a:pPr>
              <a:lnSpc>
                <a:spcPct val="150000"/>
              </a:lnSpc>
            </a:pPr>
            <a:r>
              <a:rPr lang="en-US" altLang="zh-CN" dirty="0"/>
              <a:t>1</a:t>
            </a:r>
            <a:r>
              <a:rPr lang="zh-CN" altLang="en-US" dirty="0"/>
              <a:t>、概念</a:t>
            </a:r>
            <a:r>
              <a:rPr lang="en-US" altLang="zh-CN" dirty="0"/>
              <a:t>:</a:t>
            </a:r>
            <a:r>
              <a:rPr lang="zh-CN" altLang="en-US" dirty="0"/>
              <a:t>合同的担保是指根据法律规定或者当事人约定的担保措施保证合同义务人履行义务的一项法律制度。</a:t>
            </a:r>
            <a:endParaRPr lang="en-US" altLang="zh-CN" dirty="0"/>
          </a:p>
          <a:p>
            <a:pPr>
              <a:lnSpc>
                <a:spcPct val="150000"/>
              </a:lnSpc>
            </a:pPr>
            <a:r>
              <a:rPr lang="en-US" altLang="zh-CN" dirty="0"/>
              <a:t>2</a:t>
            </a:r>
            <a:r>
              <a:rPr lang="zh-CN" altLang="en-US" dirty="0"/>
              <a:t>、合同担保的法律特征</a:t>
            </a:r>
            <a:endParaRPr lang="en-US" altLang="zh-CN" dirty="0"/>
          </a:p>
          <a:p>
            <a:pPr>
              <a:lnSpc>
                <a:spcPct val="150000"/>
              </a:lnSpc>
            </a:pPr>
            <a:r>
              <a:rPr lang="zh-CN" altLang="en-US" dirty="0"/>
              <a:t>（</a:t>
            </a:r>
            <a:r>
              <a:rPr lang="en-US" altLang="zh-CN" dirty="0"/>
              <a:t>1</a:t>
            </a:r>
            <a:r>
              <a:rPr lang="zh-CN" altLang="en-US" dirty="0"/>
              <a:t>）合同担保具有明确的目的性</a:t>
            </a:r>
            <a:endParaRPr lang="en-US" altLang="zh-CN" dirty="0"/>
          </a:p>
          <a:p>
            <a:pPr>
              <a:lnSpc>
                <a:spcPct val="150000"/>
              </a:lnSpc>
            </a:pPr>
            <a:r>
              <a:rPr lang="zh-CN" altLang="en-US" dirty="0"/>
              <a:t>（</a:t>
            </a:r>
            <a:r>
              <a:rPr lang="en-US" altLang="zh-CN" dirty="0"/>
              <a:t>2</a:t>
            </a:r>
            <a:r>
              <a:rPr lang="zh-CN" altLang="en-US" dirty="0"/>
              <a:t>）合同担保具有自愿性和平等性</a:t>
            </a:r>
            <a:endParaRPr lang="en-US" altLang="zh-CN" dirty="0"/>
          </a:p>
          <a:p>
            <a:pPr>
              <a:lnSpc>
                <a:spcPct val="150000"/>
              </a:lnSpc>
            </a:pPr>
            <a:r>
              <a:rPr lang="zh-CN" altLang="en-US" dirty="0"/>
              <a:t>（</a:t>
            </a:r>
            <a:r>
              <a:rPr lang="en-US" altLang="zh-CN" dirty="0"/>
              <a:t>3</a:t>
            </a:r>
            <a:r>
              <a:rPr lang="zh-CN" altLang="en-US" dirty="0"/>
              <a:t>）合同担保具有从属性</a:t>
            </a:r>
            <a:endParaRPr lang="en-US" altLang="zh-CN" dirty="0"/>
          </a:p>
          <a:p>
            <a:pPr>
              <a:lnSpc>
                <a:spcPct val="150000"/>
              </a:lnSpc>
            </a:pPr>
            <a:r>
              <a:rPr lang="en-US" altLang="zh-CN" dirty="0"/>
              <a:t>3</a:t>
            </a:r>
            <a:r>
              <a:rPr lang="zh-CN" altLang="en-US" dirty="0"/>
              <a:t>、合同担保的形式</a:t>
            </a:r>
            <a:endParaRPr lang="en-US" altLang="zh-CN" dirty="0"/>
          </a:p>
          <a:p>
            <a:pPr>
              <a:lnSpc>
                <a:spcPct val="150000"/>
              </a:lnSpc>
            </a:pPr>
            <a:r>
              <a:rPr lang="zh-CN" altLang="en-US" dirty="0"/>
              <a:t>除前面介绍的物权担保之外，合同担保还有其他非物权担保形式：</a:t>
            </a:r>
            <a:endParaRPr lang="en-US" altLang="zh-CN" dirty="0"/>
          </a:p>
          <a:p>
            <a:pPr>
              <a:lnSpc>
                <a:spcPct val="150000"/>
              </a:lnSpc>
            </a:pPr>
            <a:r>
              <a:rPr lang="zh-CN" altLang="en-US" dirty="0"/>
              <a:t>（</a:t>
            </a:r>
            <a:r>
              <a:rPr lang="en-US" altLang="zh-CN" dirty="0"/>
              <a:t>1</a:t>
            </a:r>
            <a:r>
              <a:rPr lang="zh-CN" altLang="en-US" dirty="0"/>
              <a:t>）保证</a:t>
            </a:r>
            <a:endParaRPr lang="en-US" altLang="zh-CN" dirty="0"/>
          </a:p>
          <a:p>
            <a:pPr>
              <a:lnSpc>
                <a:spcPct val="150000"/>
              </a:lnSpc>
            </a:pPr>
            <a:r>
              <a:rPr lang="zh-CN" altLang="en-US" dirty="0"/>
              <a:t>保证是指保证人和债权人约定，当债务人不履行债务时，保证人按照约定履行债务或者承担责任的行为。</a:t>
            </a:r>
            <a:endParaRPr lang="zh-CN" altLang="zh-CN" dirty="0"/>
          </a:p>
        </p:txBody>
      </p:sp>
    </p:spTree>
    <p:extLst>
      <p:ext uri="{BB962C8B-B14F-4D97-AF65-F5344CB8AC3E}">
        <p14:creationId xmlns:p14="http://schemas.microsoft.com/office/powerpoint/2010/main" val="1525921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523806"/>
            <a:ext cx="8590027" cy="5575309"/>
          </a:xfrm>
          <a:prstGeom prst="rect">
            <a:avLst/>
          </a:prstGeom>
          <a:noFill/>
        </p:spPr>
        <p:txBody>
          <a:bodyPr wrap="square" rtlCol="0" anchor="t">
            <a:spAutoFit/>
          </a:bodyPr>
          <a:lstStyle/>
          <a:p>
            <a:pPr algn="ctr">
              <a:lnSpc>
                <a:spcPct val="150000"/>
              </a:lnSpc>
            </a:pPr>
            <a:r>
              <a:rPr lang="zh-CN" altLang="en-US" sz="2000" dirty="0"/>
              <a:t>第三十三章   法律对经济关系的调整</a:t>
            </a:r>
            <a:endParaRPr lang="en-US" altLang="zh-CN" sz="2000" dirty="0"/>
          </a:p>
          <a:p>
            <a:pPr>
              <a:lnSpc>
                <a:spcPct val="150000"/>
              </a:lnSpc>
            </a:pPr>
            <a:r>
              <a:rPr lang="zh-CN" altLang="en-US" sz="2000" dirty="0"/>
              <a:t>一、“调整经济的法律”和“经济法”</a:t>
            </a:r>
            <a:endParaRPr lang="en-US" altLang="zh-CN" sz="2000" dirty="0"/>
          </a:p>
          <a:p>
            <a:pPr>
              <a:lnSpc>
                <a:spcPct val="150000"/>
              </a:lnSpc>
            </a:pPr>
            <a:r>
              <a:rPr lang="en-US" altLang="zh-CN" sz="2000" dirty="0"/>
              <a:t>1</a:t>
            </a:r>
            <a:r>
              <a:rPr lang="zh-CN" altLang="en-US" sz="2000" dirty="0"/>
              <a:t>、“经济法”：与民法、商法、行政法，刑法等部门法并列的一个法律部门，是现代法律体系的一个重要组成部分。</a:t>
            </a:r>
          </a:p>
          <a:p>
            <a:pPr>
              <a:lnSpc>
                <a:spcPct val="150000"/>
              </a:lnSpc>
            </a:pPr>
            <a:r>
              <a:rPr lang="en-US" altLang="zh-CN" sz="2000" dirty="0"/>
              <a:t>2</a:t>
            </a:r>
            <a:r>
              <a:rPr lang="zh-CN" altLang="en-US" sz="2000" dirty="0"/>
              <a:t>、“调整经济的法”：是调整围绕社会物质财富的生产、交换、分配和消费过程所进行的各种经济关系的法律规范的总体，是一国所有调整经济关系的法律规范的总和。</a:t>
            </a:r>
            <a:endParaRPr lang="en-US" altLang="zh-CN" sz="2000" dirty="0"/>
          </a:p>
          <a:p>
            <a:pPr>
              <a:lnSpc>
                <a:spcPct val="150000"/>
              </a:lnSpc>
            </a:pPr>
            <a:r>
              <a:rPr lang="zh-CN" altLang="en-US" sz="2000" dirty="0"/>
              <a:t>二、调整社会主义市场经济的法律体系</a:t>
            </a:r>
            <a:endParaRPr lang="en-US" altLang="zh-CN" sz="2000" dirty="0"/>
          </a:p>
          <a:p>
            <a:pPr>
              <a:lnSpc>
                <a:spcPct val="150000"/>
              </a:lnSpc>
            </a:pPr>
            <a:r>
              <a:rPr lang="en-US" altLang="zh-CN" sz="2000" dirty="0"/>
              <a:t>1</a:t>
            </a:r>
            <a:r>
              <a:rPr lang="zh-CN" altLang="en-US" sz="2000" dirty="0"/>
              <a:t>、民商法</a:t>
            </a:r>
          </a:p>
          <a:p>
            <a:pPr>
              <a:lnSpc>
                <a:spcPct val="150000"/>
              </a:lnSpc>
            </a:pPr>
            <a:r>
              <a:rPr lang="zh-CN" altLang="en-US" sz="2000" dirty="0"/>
              <a:t>在对市场经济进行规制的法律体系中，民商法处于基本法的地位。民法是市场经济基本法，商法主要调整市场力量发挥作用的经济领域。</a:t>
            </a:r>
          </a:p>
          <a:p>
            <a:pPr>
              <a:lnSpc>
                <a:spcPct val="150000"/>
              </a:lnSpc>
            </a:pPr>
            <a:endParaRPr lang="zh-CN" altLang="en-US" sz="2000" dirty="0"/>
          </a:p>
        </p:txBody>
      </p:sp>
    </p:spTree>
    <p:extLst>
      <p:ext uri="{BB962C8B-B14F-4D97-AF65-F5344CB8AC3E}">
        <p14:creationId xmlns:p14="http://schemas.microsoft.com/office/powerpoint/2010/main" val="271912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027017"/>
          </a:xfrm>
          <a:prstGeom prst="rect">
            <a:avLst/>
          </a:prstGeom>
          <a:noFill/>
        </p:spPr>
        <p:txBody>
          <a:bodyPr wrap="square" rtlCol="0" anchor="t">
            <a:spAutoFit/>
          </a:bodyPr>
          <a:lstStyle/>
          <a:p>
            <a:pPr>
              <a:lnSpc>
                <a:spcPct val="150000"/>
              </a:lnSpc>
            </a:pPr>
            <a:r>
              <a:rPr lang="zh-CN" altLang="en-US" dirty="0"/>
              <a:t>保证人必须是具有代为清偿债务能力的法人、其他组织或者公民。国家机关，学校、</a:t>
            </a:r>
            <a:r>
              <a:rPr lang="zh-CN" altLang="en-US" dirty="0">
                <a:hlinkClick r:id="rId4" tooltip="幼儿">
                  <a:extLst>
                    <a:ext uri="{A12FA001-AC4F-418D-AE19-62706E023703}">
                      <ahyp:hlinkClr xmlns:ahyp="http://schemas.microsoft.com/office/drawing/2018/hyperlinkcolor" val="tx"/>
                    </a:ext>
                  </a:extLst>
                </a:hlinkClick>
              </a:rPr>
              <a:t>幼儿</a:t>
            </a:r>
            <a:r>
              <a:rPr lang="zh-CN" altLang="en-US" dirty="0"/>
              <a:t>园、医院等以公益为目的的</a:t>
            </a:r>
            <a:r>
              <a:rPr lang="zh-CN" altLang="en-US" dirty="0">
                <a:hlinkClick r:id="rId5" tooltip="事业单位">
                  <a:extLst>
                    <a:ext uri="{A12FA001-AC4F-418D-AE19-62706E023703}">
                      <ahyp:hlinkClr xmlns:ahyp="http://schemas.microsoft.com/office/drawing/2018/hyperlinkcolor" val="tx"/>
                    </a:ext>
                  </a:extLst>
                </a:hlinkClick>
              </a:rPr>
              <a:t>事业单位</a:t>
            </a:r>
            <a:r>
              <a:rPr lang="zh-CN" altLang="en-US" dirty="0"/>
              <a:t>，社会团体以及企业法人的分支机构、职能部门不得为保证人。</a:t>
            </a:r>
            <a:endParaRPr lang="en-US" altLang="zh-CN" dirty="0"/>
          </a:p>
          <a:p>
            <a:pPr>
              <a:lnSpc>
                <a:spcPct val="150000"/>
              </a:lnSpc>
            </a:pPr>
            <a:r>
              <a:rPr lang="zh-CN" altLang="en-US" dirty="0"/>
              <a:t>保证方式：一般保证与连带责任保证。</a:t>
            </a:r>
            <a:endParaRPr lang="en-US" altLang="zh-CN" dirty="0"/>
          </a:p>
          <a:p>
            <a:pPr>
              <a:lnSpc>
                <a:spcPct val="150000"/>
              </a:lnSpc>
            </a:pPr>
            <a:r>
              <a:rPr lang="zh-CN" altLang="en-US" dirty="0"/>
              <a:t>一般保证：保证人只对债务人不履行债务承担补充责任的保证。在主合同纠纷未经审判或仲裁并就债务人财产强制执行用于清偿债务前，对债权人可拒绝承担保证责任。</a:t>
            </a:r>
            <a:endParaRPr lang="en-US" altLang="zh-CN" dirty="0"/>
          </a:p>
          <a:p>
            <a:pPr>
              <a:lnSpc>
                <a:spcPct val="150000"/>
              </a:lnSpc>
            </a:pPr>
            <a:r>
              <a:rPr lang="zh-CN" altLang="en-US" dirty="0"/>
              <a:t>连带责任保证：债务履行期届满没有履行债务的，债权人可以要求债务人履行债务，也可以要求保证人在其保证范围内承担保证责任。</a:t>
            </a:r>
            <a:endParaRPr lang="en-US" altLang="zh-CN" dirty="0"/>
          </a:p>
          <a:p>
            <a:pPr>
              <a:lnSpc>
                <a:spcPct val="150000"/>
              </a:lnSpc>
            </a:pPr>
            <a:r>
              <a:rPr lang="zh-CN" altLang="en-US" dirty="0"/>
              <a:t>对保证方式没有约定或者约定不明确的，按照一般保证承担保证责任。</a:t>
            </a:r>
            <a:endParaRPr lang="en-US" altLang="zh-CN" dirty="0"/>
          </a:p>
          <a:p>
            <a:pPr>
              <a:lnSpc>
                <a:spcPct val="150000"/>
              </a:lnSpc>
            </a:pPr>
            <a:endParaRPr lang="zh-CN" altLang="zh-CN" dirty="0"/>
          </a:p>
          <a:p>
            <a:pPr>
              <a:lnSpc>
                <a:spcPct val="150000"/>
              </a:lnSpc>
            </a:pPr>
            <a:endParaRPr lang="zh-CN" altLang="zh-CN" dirty="0"/>
          </a:p>
        </p:txBody>
      </p:sp>
    </p:spTree>
    <p:extLst>
      <p:ext uri="{BB962C8B-B14F-4D97-AF65-F5344CB8AC3E}">
        <p14:creationId xmlns:p14="http://schemas.microsoft.com/office/powerpoint/2010/main" val="31434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2949525"/>
          </a:xfrm>
          <a:prstGeom prst="rect">
            <a:avLst/>
          </a:prstGeom>
          <a:noFill/>
        </p:spPr>
        <p:txBody>
          <a:bodyPr wrap="square" rtlCol="0" anchor="t">
            <a:spAutoFit/>
          </a:bodyPr>
          <a:lstStyle/>
          <a:p>
            <a:pPr>
              <a:lnSpc>
                <a:spcPct val="150000"/>
              </a:lnSpc>
            </a:pPr>
            <a:r>
              <a:rPr lang="zh-CN" altLang="en-US" dirty="0"/>
              <a:t>（</a:t>
            </a:r>
            <a:r>
              <a:rPr lang="en-US" altLang="zh-CN" dirty="0"/>
              <a:t>2</a:t>
            </a:r>
            <a:r>
              <a:rPr lang="zh-CN" altLang="en-US" dirty="0"/>
              <a:t>）定金</a:t>
            </a:r>
            <a:endParaRPr lang="en-US" altLang="zh-CN" dirty="0"/>
          </a:p>
          <a:p>
            <a:pPr>
              <a:lnSpc>
                <a:spcPct val="150000"/>
              </a:lnSpc>
            </a:pPr>
            <a:r>
              <a:rPr lang="zh-CN" altLang="en-US" dirty="0"/>
              <a:t>定金是合同当事人一方为保证合同的履行，在合同订立时或履行前，给付对方一定数额金钱的担保方式。债务人履行债务后，定金应当抵作价款或者收回。</a:t>
            </a:r>
            <a:endParaRPr lang="en-US" altLang="zh-CN" dirty="0"/>
          </a:p>
          <a:p>
            <a:pPr>
              <a:lnSpc>
                <a:spcPct val="150000"/>
              </a:lnSpc>
            </a:pPr>
            <a:r>
              <a:rPr lang="zh-CN" altLang="en-US" dirty="0"/>
              <a:t>定金合同是实践合同。定金合同从实际交付定金之日起生效。</a:t>
            </a:r>
            <a:endParaRPr lang="en-US" altLang="zh-CN" dirty="0"/>
          </a:p>
          <a:p>
            <a:pPr>
              <a:lnSpc>
                <a:spcPct val="150000"/>
              </a:lnSpc>
            </a:pPr>
            <a:r>
              <a:rPr lang="zh-CN" altLang="en-US" dirty="0"/>
              <a:t>定金数额不得超过主合同标的额的</a:t>
            </a:r>
            <a:r>
              <a:rPr lang="en-US" altLang="zh-CN" dirty="0"/>
              <a:t>20%</a:t>
            </a:r>
            <a:r>
              <a:rPr lang="zh-CN" altLang="en-US" dirty="0"/>
              <a:t>，否则超过部分无效。</a:t>
            </a:r>
            <a:endParaRPr lang="en-US" altLang="zh-CN" dirty="0"/>
          </a:p>
          <a:p>
            <a:pPr>
              <a:lnSpc>
                <a:spcPct val="150000"/>
              </a:lnSpc>
            </a:pPr>
            <a:r>
              <a:rPr lang="zh-CN" altLang="en-US" dirty="0"/>
              <a:t>定金罚则</a:t>
            </a:r>
            <a:r>
              <a:rPr lang="en-US" altLang="zh-CN" dirty="0"/>
              <a:t>VS</a:t>
            </a:r>
            <a:r>
              <a:rPr lang="zh-CN" altLang="en-US" dirty="0"/>
              <a:t>违约金</a:t>
            </a:r>
            <a:endParaRPr lang="en-US" altLang="zh-CN" dirty="0"/>
          </a:p>
          <a:p>
            <a:pPr>
              <a:lnSpc>
                <a:spcPct val="150000"/>
              </a:lnSpc>
            </a:pPr>
            <a:endParaRPr lang="zh-CN" altLang="zh-CN" dirty="0"/>
          </a:p>
        </p:txBody>
      </p:sp>
      <p:graphicFrame>
        <p:nvGraphicFramePr>
          <p:cNvPr id="10" name="表格 9">
            <a:extLst>
              <a:ext uri="{FF2B5EF4-FFF2-40B4-BE49-F238E27FC236}">
                <a16:creationId xmlns:a16="http://schemas.microsoft.com/office/drawing/2014/main" id="{00157F52-F0AB-412F-BE24-592B77F4F4A9}"/>
              </a:ext>
            </a:extLst>
          </p:cNvPr>
          <p:cNvGraphicFramePr>
            <a:graphicFrameLocks noGrp="1"/>
          </p:cNvGraphicFramePr>
          <p:nvPr>
            <p:extLst>
              <p:ext uri="{D42A27DB-BD31-4B8C-83A1-F6EECF244321}">
                <p14:modId xmlns:p14="http://schemas.microsoft.com/office/powerpoint/2010/main" val="2722524823"/>
              </p:ext>
            </p:extLst>
          </p:nvPr>
        </p:nvGraphicFramePr>
        <p:xfrm>
          <a:off x="3325735" y="3478198"/>
          <a:ext cx="6909034" cy="2949525"/>
        </p:xfrm>
        <a:graphic>
          <a:graphicData uri="http://schemas.openxmlformats.org/drawingml/2006/table">
            <a:tbl>
              <a:tblPr/>
              <a:tblGrid>
                <a:gridCol w="689524">
                  <a:extLst>
                    <a:ext uri="{9D8B030D-6E8A-4147-A177-3AD203B41FA5}">
                      <a16:colId xmlns:a16="http://schemas.microsoft.com/office/drawing/2014/main" val="894911423"/>
                    </a:ext>
                  </a:extLst>
                </a:gridCol>
                <a:gridCol w="3268345">
                  <a:extLst>
                    <a:ext uri="{9D8B030D-6E8A-4147-A177-3AD203B41FA5}">
                      <a16:colId xmlns:a16="http://schemas.microsoft.com/office/drawing/2014/main" val="1364585464"/>
                    </a:ext>
                  </a:extLst>
                </a:gridCol>
                <a:gridCol w="2951165">
                  <a:extLst>
                    <a:ext uri="{9D8B030D-6E8A-4147-A177-3AD203B41FA5}">
                      <a16:colId xmlns:a16="http://schemas.microsoft.com/office/drawing/2014/main" val="741892875"/>
                    </a:ext>
                  </a:extLst>
                </a:gridCol>
              </a:tblGrid>
              <a:tr h="380584">
                <a:tc>
                  <a:txBody>
                    <a:bodyPr/>
                    <a:lstStyle/>
                    <a:p>
                      <a:r>
                        <a:rPr lang="zh-CN" altLang="en-US" dirty="0">
                          <a:effectLst/>
                        </a:rPr>
                        <a:t>　</a:t>
                      </a:r>
                    </a:p>
                  </a:txBody>
                  <a:tcPr anchor="ctr">
                    <a:lnL>
                      <a:noFill/>
                    </a:lnL>
                    <a:lnR>
                      <a:noFill/>
                    </a:lnR>
                    <a:lnT>
                      <a:noFill/>
                    </a:lnT>
                    <a:lnB>
                      <a:noFill/>
                    </a:lnB>
                    <a:solidFill>
                      <a:srgbClr val="FFFFFF"/>
                    </a:solidFill>
                  </a:tcPr>
                </a:tc>
                <a:tc>
                  <a:txBody>
                    <a:bodyPr/>
                    <a:lstStyle/>
                    <a:p>
                      <a:r>
                        <a:rPr lang="zh-CN" altLang="en-US" dirty="0">
                          <a:effectLst/>
                        </a:rPr>
                        <a:t>定金</a:t>
                      </a:r>
                    </a:p>
                  </a:txBody>
                  <a:tcPr anchor="ctr">
                    <a:lnL>
                      <a:noFill/>
                    </a:lnL>
                    <a:lnR>
                      <a:noFill/>
                    </a:lnR>
                    <a:lnT>
                      <a:noFill/>
                    </a:lnT>
                    <a:lnB>
                      <a:noFill/>
                    </a:lnB>
                    <a:solidFill>
                      <a:srgbClr val="FFFFFF"/>
                    </a:solidFill>
                  </a:tcPr>
                </a:tc>
                <a:tc>
                  <a:txBody>
                    <a:bodyPr/>
                    <a:lstStyle/>
                    <a:p>
                      <a:r>
                        <a:rPr lang="zh-CN" altLang="en-US">
                          <a:effectLst/>
                        </a:rPr>
                        <a:t>违约金</a:t>
                      </a:r>
                    </a:p>
                  </a:txBody>
                  <a:tcPr anchor="ctr">
                    <a:lnL>
                      <a:noFill/>
                    </a:lnL>
                    <a:lnR>
                      <a:noFill/>
                    </a:lnR>
                    <a:lnT>
                      <a:noFill/>
                    </a:lnT>
                    <a:lnB>
                      <a:noFill/>
                    </a:lnB>
                    <a:solidFill>
                      <a:srgbClr val="FFFFFF"/>
                    </a:solidFill>
                  </a:tcPr>
                </a:tc>
                <a:extLst>
                  <a:ext uri="{0D108BD9-81ED-4DB2-BD59-A6C34878D82A}">
                    <a16:rowId xmlns:a16="http://schemas.microsoft.com/office/drawing/2014/main" val="854871427"/>
                  </a:ext>
                </a:extLst>
              </a:tr>
              <a:tr h="1236897">
                <a:tc>
                  <a:txBody>
                    <a:bodyPr/>
                    <a:lstStyle/>
                    <a:p>
                      <a:r>
                        <a:rPr lang="zh-CN" altLang="en-US">
                          <a:effectLst/>
                        </a:rPr>
                        <a:t>交付</a:t>
                      </a:r>
                      <a:br>
                        <a:rPr lang="zh-CN" altLang="en-US">
                          <a:effectLst/>
                        </a:rPr>
                      </a:br>
                      <a:r>
                        <a:rPr lang="zh-CN" altLang="en-US">
                          <a:effectLst/>
                        </a:rPr>
                        <a:t>时间</a:t>
                      </a:r>
                    </a:p>
                  </a:txBody>
                  <a:tcPr anchor="ctr">
                    <a:lnL>
                      <a:noFill/>
                    </a:lnL>
                    <a:lnR>
                      <a:noFill/>
                    </a:lnR>
                    <a:lnT>
                      <a:noFill/>
                    </a:lnT>
                    <a:lnB>
                      <a:noFill/>
                    </a:lnB>
                    <a:solidFill>
                      <a:srgbClr val="FFFFFF"/>
                    </a:solidFill>
                  </a:tcPr>
                </a:tc>
                <a:tc>
                  <a:txBody>
                    <a:bodyPr/>
                    <a:lstStyle/>
                    <a:p>
                      <a:r>
                        <a:rPr lang="zh-CN" altLang="en-US" dirty="0">
                          <a:effectLst/>
                        </a:rPr>
                        <a:t>合同履行前交付</a:t>
                      </a:r>
                    </a:p>
                  </a:txBody>
                  <a:tcPr anchor="ctr">
                    <a:lnL>
                      <a:noFill/>
                    </a:lnL>
                    <a:lnR>
                      <a:noFill/>
                    </a:lnR>
                    <a:lnT>
                      <a:noFill/>
                    </a:lnT>
                    <a:lnB>
                      <a:noFill/>
                    </a:lnB>
                    <a:solidFill>
                      <a:srgbClr val="FFFFFF"/>
                    </a:solidFill>
                  </a:tcPr>
                </a:tc>
                <a:tc>
                  <a:txBody>
                    <a:bodyPr/>
                    <a:lstStyle/>
                    <a:p>
                      <a:r>
                        <a:rPr lang="zh-CN" altLang="en-US">
                          <a:effectLst/>
                        </a:rPr>
                        <a:t>只能在有违约</a:t>
                      </a:r>
                      <a:br>
                        <a:rPr lang="zh-CN" altLang="en-US">
                          <a:effectLst/>
                        </a:rPr>
                      </a:br>
                      <a:r>
                        <a:rPr lang="zh-CN" altLang="en-US">
                          <a:effectLst/>
                        </a:rPr>
                        <a:t>行为发生后交付</a:t>
                      </a:r>
                    </a:p>
                  </a:txBody>
                  <a:tcPr anchor="ctr">
                    <a:lnL>
                      <a:noFill/>
                    </a:lnL>
                    <a:lnR>
                      <a:noFill/>
                    </a:lnR>
                    <a:lnT>
                      <a:noFill/>
                    </a:lnT>
                    <a:lnB>
                      <a:noFill/>
                    </a:lnB>
                    <a:solidFill>
                      <a:srgbClr val="FFFFFF"/>
                    </a:solidFill>
                  </a:tcPr>
                </a:tc>
                <a:extLst>
                  <a:ext uri="{0D108BD9-81ED-4DB2-BD59-A6C34878D82A}">
                    <a16:rowId xmlns:a16="http://schemas.microsoft.com/office/drawing/2014/main" val="260720065"/>
                  </a:ext>
                </a:extLst>
              </a:tr>
              <a:tr h="666022">
                <a:tc>
                  <a:txBody>
                    <a:bodyPr/>
                    <a:lstStyle/>
                    <a:p>
                      <a:r>
                        <a:rPr lang="zh-CN" altLang="en-US">
                          <a:effectLst/>
                        </a:rPr>
                        <a:t>效力</a:t>
                      </a:r>
                    </a:p>
                  </a:txBody>
                  <a:tcPr anchor="ctr">
                    <a:lnL>
                      <a:noFill/>
                    </a:lnL>
                    <a:lnR>
                      <a:noFill/>
                    </a:lnR>
                    <a:lnT>
                      <a:noFill/>
                    </a:lnT>
                    <a:lnB>
                      <a:noFill/>
                    </a:lnB>
                    <a:solidFill>
                      <a:srgbClr val="FFFFFF"/>
                    </a:solidFill>
                  </a:tcPr>
                </a:tc>
                <a:tc>
                  <a:txBody>
                    <a:bodyPr/>
                    <a:lstStyle/>
                    <a:p>
                      <a:r>
                        <a:rPr lang="zh-CN" altLang="en-US">
                          <a:effectLst/>
                        </a:rPr>
                        <a:t>具有证明合同成立</a:t>
                      </a:r>
                      <a:br>
                        <a:rPr lang="zh-CN" altLang="en-US">
                          <a:effectLst/>
                        </a:rPr>
                      </a:br>
                      <a:r>
                        <a:rPr lang="zh-CN" altLang="en-US">
                          <a:effectLst/>
                        </a:rPr>
                        <a:t>和预先给付的效力</a:t>
                      </a:r>
                    </a:p>
                  </a:txBody>
                  <a:tcPr anchor="ctr">
                    <a:lnL>
                      <a:noFill/>
                    </a:lnL>
                    <a:lnR>
                      <a:noFill/>
                    </a:lnR>
                    <a:lnT>
                      <a:noFill/>
                    </a:lnT>
                    <a:lnB>
                      <a:noFill/>
                    </a:lnB>
                    <a:solidFill>
                      <a:srgbClr val="FFFFFF"/>
                    </a:solidFill>
                  </a:tcPr>
                </a:tc>
                <a:tc>
                  <a:txBody>
                    <a:bodyPr/>
                    <a:lstStyle/>
                    <a:p>
                      <a:r>
                        <a:rPr lang="zh-CN" altLang="en-US">
                          <a:effectLst/>
                        </a:rPr>
                        <a:t>违约金没有</a:t>
                      </a:r>
                    </a:p>
                  </a:txBody>
                  <a:tcPr anchor="ctr">
                    <a:lnL>
                      <a:noFill/>
                    </a:lnL>
                    <a:lnR>
                      <a:noFill/>
                    </a:lnR>
                    <a:lnT>
                      <a:noFill/>
                    </a:lnT>
                    <a:lnB>
                      <a:noFill/>
                    </a:lnB>
                    <a:solidFill>
                      <a:srgbClr val="FFFFFF"/>
                    </a:solidFill>
                  </a:tcPr>
                </a:tc>
                <a:extLst>
                  <a:ext uri="{0D108BD9-81ED-4DB2-BD59-A6C34878D82A}">
                    <a16:rowId xmlns:a16="http://schemas.microsoft.com/office/drawing/2014/main" val="40667926"/>
                  </a:ext>
                </a:extLst>
              </a:tr>
              <a:tr h="666022">
                <a:tc>
                  <a:txBody>
                    <a:bodyPr/>
                    <a:lstStyle/>
                    <a:p>
                      <a:r>
                        <a:rPr lang="zh-CN" altLang="en-US">
                          <a:effectLst/>
                        </a:rPr>
                        <a:t>性质</a:t>
                      </a:r>
                    </a:p>
                  </a:txBody>
                  <a:tcPr anchor="ctr">
                    <a:lnL>
                      <a:noFill/>
                    </a:lnL>
                    <a:lnR>
                      <a:noFill/>
                    </a:lnR>
                    <a:lnT>
                      <a:noFill/>
                    </a:lnT>
                    <a:lnB>
                      <a:noFill/>
                    </a:lnB>
                    <a:solidFill>
                      <a:srgbClr val="FFFFFF"/>
                    </a:solidFill>
                  </a:tcPr>
                </a:tc>
                <a:tc>
                  <a:txBody>
                    <a:bodyPr/>
                    <a:lstStyle/>
                    <a:p>
                      <a:r>
                        <a:rPr lang="zh-CN" altLang="en-US">
                          <a:effectLst/>
                        </a:rPr>
                        <a:t>主要起合同担保的作用</a:t>
                      </a:r>
                    </a:p>
                  </a:txBody>
                  <a:tcPr anchor="ctr">
                    <a:lnL>
                      <a:noFill/>
                    </a:lnL>
                    <a:lnR>
                      <a:noFill/>
                    </a:lnR>
                    <a:lnT>
                      <a:noFill/>
                    </a:lnT>
                    <a:lnB>
                      <a:noFill/>
                    </a:lnB>
                    <a:solidFill>
                      <a:srgbClr val="FFFFFF"/>
                    </a:solidFill>
                  </a:tcPr>
                </a:tc>
                <a:tc>
                  <a:txBody>
                    <a:bodyPr/>
                    <a:lstStyle/>
                    <a:p>
                      <a:r>
                        <a:rPr lang="zh-CN" altLang="en-US" dirty="0">
                          <a:effectLst/>
                        </a:rPr>
                        <a:t>违约责任的一种形式</a:t>
                      </a:r>
                    </a:p>
                  </a:txBody>
                  <a:tcPr anchor="ctr">
                    <a:lnL>
                      <a:noFill/>
                    </a:lnL>
                    <a:lnR>
                      <a:noFill/>
                    </a:lnR>
                    <a:lnT>
                      <a:noFill/>
                    </a:lnT>
                    <a:lnB>
                      <a:noFill/>
                    </a:lnB>
                    <a:solidFill>
                      <a:srgbClr val="FFFFFF"/>
                    </a:solidFill>
                  </a:tcPr>
                </a:tc>
                <a:extLst>
                  <a:ext uri="{0D108BD9-81ED-4DB2-BD59-A6C34878D82A}">
                    <a16:rowId xmlns:a16="http://schemas.microsoft.com/office/drawing/2014/main" val="1102100630"/>
                  </a:ext>
                </a:extLst>
              </a:tr>
            </a:tbl>
          </a:graphicData>
        </a:graphic>
      </p:graphicFrame>
    </p:spTree>
    <p:extLst>
      <p:ext uri="{BB962C8B-B14F-4D97-AF65-F5344CB8AC3E}">
        <p14:creationId xmlns:p14="http://schemas.microsoft.com/office/powerpoint/2010/main" val="2178045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717550"/>
            <a:ext cx="8590027" cy="4611519"/>
          </a:xfrm>
          <a:prstGeom prst="rect">
            <a:avLst/>
          </a:prstGeom>
          <a:noFill/>
        </p:spPr>
        <p:txBody>
          <a:bodyPr wrap="square" rtlCol="0" anchor="t">
            <a:spAutoFit/>
          </a:bodyPr>
          <a:lstStyle/>
          <a:p>
            <a:pPr>
              <a:lnSpc>
                <a:spcPct val="150000"/>
              </a:lnSpc>
            </a:pPr>
            <a:r>
              <a:rPr lang="zh-CN" altLang="en-US" sz="2000" dirty="0"/>
              <a:t>二、合同的保全</a:t>
            </a:r>
            <a:endParaRPr lang="en-US" altLang="zh-CN" sz="2000" dirty="0"/>
          </a:p>
          <a:p>
            <a:pPr>
              <a:lnSpc>
                <a:spcPct val="150000"/>
              </a:lnSpc>
            </a:pPr>
            <a:r>
              <a:rPr lang="zh-CN" altLang="en-US" sz="2000" dirty="0"/>
              <a:t>合同的保全是指为防止因债务人财产的不当减少致使债权人债权的实现受到危害，而设置的保全债务人责任财产的法律制度。</a:t>
            </a:r>
            <a:endParaRPr lang="en-US" altLang="zh-CN" sz="2000" dirty="0"/>
          </a:p>
          <a:p>
            <a:pPr>
              <a:lnSpc>
                <a:spcPct val="150000"/>
              </a:lnSpc>
            </a:pPr>
            <a:r>
              <a:rPr lang="en-US" altLang="zh-CN" sz="2000" dirty="0"/>
              <a:t>2</a:t>
            </a:r>
            <a:r>
              <a:rPr lang="zh-CN" altLang="en-US" sz="2000" dirty="0"/>
              <a:t>、合同保全的法律特征</a:t>
            </a:r>
            <a:endParaRPr lang="en-US" altLang="zh-CN" sz="2000" dirty="0"/>
          </a:p>
          <a:p>
            <a:pPr>
              <a:lnSpc>
                <a:spcPct val="150000"/>
              </a:lnSpc>
            </a:pPr>
            <a:r>
              <a:rPr lang="zh-CN" altLang="en-US" sz="2000" dirty="0"/>
              <a:t>（</a:t>
            </a:r>
            <a:r>
              <a:rPr lang="en-US" altLang="zh-CN" sz="2000" dirty="0"/>
              <a:t>1</a:t>
            </a:r>
            <a:r>
              <a:rPr lang="zh-CN" altLang="en-US" sz="2000" dirty="0"/>
              <a:t>）合同保全是债的对外效力的体现，也是合同相对性原则的例外。</a:t>
            </a:r>
            <a:endParaRPr lang="en-US" altLang="zh-CN" sz="2000" dirty="0"/>
          </a:p>
          <a:p>
            <a:pPr>
              <a:lnSpc>
                <a:spcPct val="150000"/>
              </a:lnSpc>
            </a:pPr>
            <a:r>
              <a:rPr lang="zh-CN" altLang="en-US" sz="2000" dirty="0"/>
              <a:t>（</a:t>
            </a:r>
            <a:r>
              <a:rPr lang="en-US" altLang="zh-CN" sz="2000" dirty="0"/>
              <a:t>2</a:t>
            </a:r>
            <a:r>
              <a:rPr lang="zh-CN" altLang="en-US" sz="2000" dirty="0"/>
              <a:t>）合同保全主要发生在合同有效期内</a:t>
            </a:r>
            <a:endParaRPr lang="en-US" altLang="zh-CN" sz="2000" dirty="0"/>
          </a:p>
          <a:p>
            <a:pPr>
              <a:lnSpc>
                <a:spcPct val="150000"/>
              </a:lnSpc>
            </a:pPr>
            <a:r>
              <a:rPr lang="zh-CN" altLang="en-US" sz="2000" dirty="0"/>
              <a:t>（</a:t>
            </a:r>
            <a:r>
              <a:rPr lang="en-US" altLang="zh-CN" sz="2000" dirty="0"/>
              <a:t>3</a:t>
            </a:r>
            <a:r>
              <a:rPr lang="zh-CN" altLang="en-US" sz="2000" dirty="0"/>
              <a:t>）合同保全的基本方法是代位权和撤销权的行使</a:t>
            </a:r>
            <a:endParaRPr lang="en-US" altLang="zh-CN" sz="2000" dirty="0"/>
          </a:p>
          <a:p>
            <a:pPr latinLnBrk="1">
              <a:lnSpc>
                <a:spcPct val="150000"/>
              </a:lnSpc>
            </a:pPr>
            <a:endParaRPr lang="zh-CN" altLang="zh-CN" sz="2000" dirty="0"/>
          </a:p>
          <a:p>
            <a:pPr>
              <a:lnSpc>
                <a:spcPct val="150000"/>
              </a:lnSpc>
            </a:pPr>
            <a:r>
              <a:rPr lang="en-US" altLang="zh-CN" sz="2000" dirty="0"/>
              <a:t> </a:t>
            </a:r>
            <a:endParaRPr lang="zh-CN" altLang="zh-CN" sz="2000" dirty="0"/>
          </a:p>
          <a:p>
            <a:pPr>
              <a:lnSpc>
                <a:spcPct val="150000"/>
              </a:lnSpc>
            </a:pPr>
            <a:endParaRPr lang="zh-CN" altLang="zh-CN" dirty="0"/>
          </a:p>
        </p:txBody>
      </p:sp>
      <p:pic>
        <p:nvPicPr>
          <p:cNvPr id="2" name="图片 1">
            <a:extLst>
              <a:ext uri="{FF2B5EF4-FFF2-40B4-BE49-F238E27FC236}">
                <a16:creationId xmlns:a16="http://schemas.microsoft.com/office/drawing/2014/main" id="{25D632E4-4113-4DDD-B06D-0FF799E30B91}"/>
              </a:ext>
            </a:extLst>
          </p:cNvPr>
          <p:cNvPicPr>
            <a:picLocks noChangeAspect="1"/>
          </p:cNvPicPr>
          <p:nvPr/>
        </p:nvPicPr>
        <p:blipFill>
          <a:blip r:embed="rId4"/>
          <a:stretch>
            <a:fillRect/>
          </a:stretch>
        </p:blipFill>
        <p:spPr>
          <a:xfrm>
            <a:off x="1749929" y="3927410"/>
            <a:ext cx="8053514" cy="2213040"/>
          </a:xfrm>
          <a:prstGeom prst="rect">
            <a:avLst/>
          </a:prstGeom>
        </p:spPr>
      </p:pic>
    </p:spTree>
    <p:extLst>
      <p:ext uri="{BB962C8B-B14F-4D97-AF65-F5344CB8AC3E}">
        <p14:creationId xmlns:p14="http://schemas.microsoft.com/office/powerpoint/2010/main" val="861696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5298310"/>
          </a:xfrm>
          <a:prstGeom prst="rect">
            <a:avLst/>
          </a:prstGeom>
          <a:noFill/>
        </p:spPr>
        <p:txBody>
          <a:bodyPr wrap="square" rtlCol="0" anchor="t">
            <a:spAutoFit/>
          </a:bodyPr>
          <a:lstStyle/>
          <a:p>
            <a:pPr algn="ctr">
              <a:lnSpc>
                <a:spcPct val="150000"/>
              </a:lnSpc>
            </a:pPr>
            <a:r>
              <a:rPr lang="zh-CN" altLang="en-US" sz="2000" dirty="0"/>
              <a:t>第五节    合同的转让、变更和解除</a:t>
            </a:r>
            <a:endParaRPr lang="en-US" altLang="zh-CN" sz="2000" dirty="0"/>
          </a:p>
          <a:p>
            <a:pPr>
              <a:lnSpc>
                <a:spcPct val="150000"/>
              </a:lnSpc>
            </a:pPr>
            <a:r>
              <a:rPr lang="zh-CN" altLang="en-US" sz="2000" dirty="0"/>
              <a:t>一、合同的转让</a:t>
            </a:r>
            <a:endParaRPr lang="en-US" altLang="zh-CN" sz="2000" dirty="0"/>
          </a:p>
          <a:p>
            <a:pPr>
              <a:lnSpc>
                <a:spcPct val="150000"/>
              </a:lnSpc>
            </a:pPr>
            <a:r>
              <a:rPr lang="zh-CN" altLang="en-US" sz="2000" dirty="0"/>
              <a:t>合同的转让是指合同当事人依法将合同的权利义务转让给他人的合法行为。</a:t>
            </a:r>
            <a:endParaRPr lang="en-US" altLang="zh-CN" sz="2000" dirty="0"/>
          </a:p>
          <a:p>
            <a:pPr>
              <a:lnSpc>
                <a:spcPct val="150000"/>
              </a:lnSpc>
            </a:pPr>
            <a:r>
              <a:rPr lang="en-US" altLang="zh-CN" sz="2000" dirty="0"/>
              <a:t>1</a:t>
            </a:r>
            <a:r>
              <a:rPr lang="zh-CN" altLang="en-US" sz="2000" dirty="0"/>
              <a:t>、合同权利的转让：债权人转让权利的，应当通知债务人，未经通知，该转让对债务人不发生效力。</a:t>
            </a:r>
            <a:endParaRPr lang="en-US" altLang="zh-CN" sz="2000" dirty="0"/>
          </a:p>
          <a:p>
            <a:pPr>
              <a:lnSpc>
                <a:spcPct val="150000"/>
              </a:lnSpc>
            </a:pPr>
            <a:r>
              <a:rPr lang="en-US" altLang="zh-CN" sz="2000" dirty="0"/>
              <a:t>2</a:t>
            </a:r>
            <a:r>
              <a:rPr lang="zh-CN" altLang="en-US" sz="2000" dirty="0"/>
              <a:t>、合同义务的转让：债务人将合同的义务全部或者部分转移给第三人的，应当经债权人同意。</a:t>
            </a:r>
            <a:endParaRPr lang="en-US" altLang="zh-CN" sz="2000" dirty="0"/>
          </a:p>
          <a:p>
            <a:pPr>
              <a:lnSpc>
                <a:spcPct val="150000"/>
              </a:lnSpc>
            </a:pPr>
            <a:r>
              <a:rPr lang="en-US" altLang="zh-CN" sz="2000" dirty="0"/>
              <a:t>3</a:t>
            </a:r>
            <a:r>
              <a:rPr lang="zh-CN" altLang="en-US" sz="2000" dirty="0"/>
              <a:t>、合同权利义务概括转让：</a:t>
            </a:r>
            <a:endParaRPr lang="en-US" altLang="zh-CN" sz="2000" dirty="0"/>
          </a:p>
          <a:p>
            <a:pPr>
              <a:lnSpc>
                <a:spcPct val="150000"/>
              </a:lnSpc>
            </a:pPr>
            <a:r>
              <a:rPr lang="zh-CN" altLang="en-US" sz="2000" dirty="0"/>
              <a:t>二、合同的变更（狭义）</a:t>
            </a:r>
            <a:endParaRPr lang="en-US" altLang="zh-CN" sz="2000" dirty="0"/>
          </a:p>
          <a:p>
            <a:pPr>
              <a:lnSpc>
                <a:spcPct val="150000"/>
              </a:lnSpc>
            </a:pPr>
            <a:r>
              <a:rPr lang="zh-CN" altLang="en-US" sz="2000" dirty="0"/>
              <a:t>不包括主体的变更</a:t>
            </a:r>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2988217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3226524"/>
          </a:xfrm>
          <a:prstGeom prst="rect">
            <a:avLst/>
          </a:prstGeom>
          <a:noFill/>
        </p:spPr>
        <p:txBody>
          <a:bodyPr wrap="square" rtlCol="0" anchor="t">
            <a:spAutoFit/>
          </a:bodyPr>
          <a:lstStyle/>
          <a:p>
            <a:pPr>
              <a:lnSpc>
                <a:spcPct val="150000"/>
              </a:lnSpc>
            </a:pPr>
            <a:r>
              <a:rPr lang="zh-CN" altLang="en-US" sz="2000" dirty="0"/>
              <a:t>三、合同的解除</a:t>
            </a:r>
            <a:endParaRPr lang="en-US" altLang="zh-CN" sz="2000" dirty="0"/>
          </a:p>
          <a:p>
            <a:pPr>
              <a:lnSpc>
                <a:spcPct val="150000"/>
              </a:lnSpc>
            </a:pPr>
            <a:r>
              <a:rPr lang="zh-CN" altLang="en-US" sz="2000" dirty="0"/>
              <a:t>合同的解除是指合同成立后，在具备解除条件时，因当事人一方或双方的意思表示，提前消灭合同效力的法律行为。</a:t>
            </a:r>
            <a:endParaRPr lang="en-US"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zh-CN" altLang="zh-CN" sz="2000" dirty="0"/>
          </a:p>
          <a:p>
            <a:pPr>
              <a:lnSpc>
                <a:spcPct val="150000"/>
              </a:lnSpc>
            </a:pPr>
            <a:endParaRPr lang="zh-CN" altLang="zh-CN" dirty="0"/>
          </a:p>
        </p:txBody>
      </p:sp>
      <p:pic>
        <p:nvPicPr>
          <p:cNvPr id="2" name="图片 1">
            <a:extLst>
              <a:ext uri="{FF2B5EF4-FFF2-40B4-BE49-F238E27FC236}">
                <a16:creationId xmlns:a16="http://schemas.microsoft.com/office/drawing/2014/main" id="{1847280F-5D57-48C0-9D55-C9E9AC5026F9}"/>
              </a:ext>
            </a:extLst>
          </p:cNvPr>
          <p:cNvPicPr>
            <a:picLocks noChangeAspect="1"/>
          </p:cNvPicPr>
          <p:nvPr/>
        </p:nvPicPr>
        <p:blipFill>
          <a:blip r:embed="rId4"/>
          <a:stretch>
            <a:fillRect/>
          </a:stretch>
        </p:blipFill>
        <p:spPr>
          <a:xfrm>
            <a:off x="1543810" y="2511637"/>
            <a:ext cx="9827604" cy="3822523"/>
          </a:xfrm>
          <a:prstGeom prst="rect">
            <a:avLst/>
          </a:prstGeom>
        </p:spPr>
      </p:pic>
    </p:spTree>
    <p:extLst>
      <p:ext uri="{BB962C8B-B14F-4D97-AF65-F5344CB8AC3E}">
        <p14:creationId xmlns:p14="http://schemas.microsoft.com/office/powerpoint/2010/main" val="4152011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8304838"/>
          </a:xfrm>
          <a:prstGeom prst="rect">
            <a:avLst/>
          </a:prstGeom>
          <a:noFill/>
        </p:spPr>
        <p:txBody>
          <a:bodyPr wrap="square" rtlCol="0" anchor="t">
            <a:spAutoFit/>
          </a:bodyPr>
          <a:lstStyle/>
          <a:p>
            <a:pPr algn="ctr">
              <a:lnSpc>
                <a:spcPct val="150000"/>
              </a:lnSpc>
            </a:pPr>
            <a:r>
              <a:rPr lang="zh-CN" altLang="en-US" sz="2000" dirty="0"/>
              <a:t>第六节  违约责任</a:t>
            </a:r>
            <a:endParaRPr lang="en-US" altLang="zh-CN" sz="2000" dirty="0"/>
          </a:p>
          <a:p>
            <a:pPr>
              <a:lnSpc>
                <a:spcPct val="150000"/>
              </a:lnSpc>
            </a:pPr>
            <a:r>
              <a:rPr lang="zh-CN" altLang="en-US" sz="2000" dirty="0"/>
              <a:t>一、违约责任的概念</a:t>
            </a:r>
            <a:endParaRPr lang="en-US" altLang="zh-CN" sz="2000" dirty="0"/>
          </a:p>
          <a:p>
            <a:pPr>
              <a:lnSpc>
                <a:spcPct val="150000"/>
              </a:lnSpc>
            </a:pPr>
            <a:r>
              <a:rPr lang="zh-CN" altLang="en-US" sz="2000" dirty="0"/>
              <a:t>违约责任即违反合同的责任，是指合同当事人不履行或不适当履行合同义务所应承担的民事责任。</a:t>
            </a:r>
            <a:endParaRPr lang="en-US" altLang="zh-CN" sz="2000" dirty="0"/>
          </a:p>
          <a:p>
            <a:pPr>
              <a:lnSpc>
                <a:spcPct val="150000"/>
              </a:lnSpc>
            </a:pPr>
            <a:r>
              <a:rPr lang="zh-CN" altLang="en-US" sz="2000" dirty="0"/>
              <a:t>不论是在债务人向第三人履行债务的场合，还是在第三人向债权人履行债务的场合，均由债务人向债权人承担违约责任。</a:t>
            </a:r>
            <a:endParaRPr lang="en-US" altLang="zh-CN" sz="2000" dirty="0"/>
          </a:p>
          <a:p>
            <a:pPr>
              <a:lnSpc>
                <a:spcPct val="150000"/>
              </a:lnSpc>
            </a:pPr>
            <a:r>
              <a:rPr lang="zh-CN" altLang="en-US" sz="2000" dirty="0"/>
              <a:t>二、违约责任的构成要件：</a:t>
            </a:r>
            <a:endParaRPr lang="en-US" altLang="zh-CN" sz="2000" dirty="0"/>
          </a:p>
          <a:p>
            <a:pPr>
              <a:lnSpc>
                <a:spcPct val="150000"/>
              </a:lnSpc>
            </a:pPr>
            <a:r>
              <a:rPr lang="en-US" altLang="zh-CN" sz="2000" dirty="0"/>
              <a:t>1</a:t>
            </a:r>
            <a:r>
              <a:rPr lang="zh-CN" altLang="en-US" sz="2000" dirty="0"/>
              <a:t>、违约行为</a:t>
            </a:r>
            <a:r>
              <a:rPr lang="en-US" altLang="zh-CN" sz="2000" dirty="0"/>
              <a:t>(</a:t>
            </a:r>
            <a:r>
              <a:rPr lang="zh-CN" altLang="en-US" sz="2000" dirty="0"/>
              <a:t>预期违约、实际违约</a:t>
            </a:r>
            <a:r>
              <a:rPr lang="en-US" altLang="zh-CN" sz="2000" dirty="0"/>
              <a:t>);     2</a:t>
            </a:r>
            <a:r>
              <a:rPr lang="zh-CN" altLang="en-US" sz="2000" dirty="0"/>
              <a:t>、主观过错</a:t>
            </a:r>
            <a:r>
              <a:rPr lang="en-US" altLang="zh-CN" sz="2000" dirty="0"/>
              <a:t>(</a:t>
            </a:r>
            <a:r>
              <a:rPr lang="zh-CN" altLang="en-US" sz="2000" dirty="0"/>
              <a:t>严格责任</a:t>
            </a:r>
            <a:r>
              <a:rPr lang="en-US" altLang="zh-CN" sz="2000" dirty="0"/>
              <a:t>)</a:t>
            </a:r>
          </a:p>
          <a:p>
            <a:pPr>
              <a:lnSpc>
                <a:spcPct val="150000"/>
              </a:lnSpc>
            </a:pPr>
            <a:r>
              <a:rPr lang="zh-CN" altLang="en-US" sz="2000" dirty="0"/>
              <a:t>三、承担违约责任的方式</a:t>
            </a:r>
            <a:endParaRPr lang="en-US" altLang="zh-CN" sz="2000" dirty="0"/>
          </a:p>
          <a:p>
            <a:pPr>
              <a:lnSpc>
                <a:spcPct val="150000"/>
              </a:lnSpc>
            </a:pPr>
            <a:r>
              <a:rPr lang="en-US" altLang="zh-CN" sz="2000" dirty="0"/>
              <a:t>1</a:t>
            </a:r>
            <a:r>
              <a:rPr lang="zh-CN" altLang="en-US" sz="2000" dirty="0"/>
              <a:t>、继续履行</a:t>
            </a:r>
            <a:r>
              <a:rPr lang="en-US" altLang="zh-CN" sz="2000" dirty="0"/>
              <a:t>    2</a:t>
            </a:r>
            <a:r>
              <a:rPr lang="zh-CN" altLang="en-US" sz="2000" dirty="0"/>
              <a:t>、支付违约金</a:t>
            </a:r>
            <a:r>
              <a:rPr lang="en-US" altLang="zh-CN" sz="2000" dirty="0"/>
              <a:t>     3</a:t>
            </a:r>
            <a:r>
              <a:rPr lang="zh-CN" altLang="en-US" sz="2000" dirty="0"/>
              <a:t>、违约损害赔偿</a:t>
            </a:r>
            <a:endParaRPr lang="en-US" altLang="zh-CN" sz="2000" dirty="0"/>
          </a:p>
          <a:p>
            <a:pPr>
              <a:lnSpc>
                <a:spcPct val="150000"/>
              </a:lnSpc>
            </a:pPr>
            <a:r>
              <a:rPr lang="zh-CN" altLang="en-US" sz="2000" dirty="0"/>
              <a:t>四、违约的免责事由</a:t>
            </a:r>
            <a:endParaRPr lang="en-US" altLang="zh-CN" sz="2000" dirty="0"/>
          </a:p>
          <a:p>
            <a:pPr>
              <a:lnSpc>
                <a:spcPct val="150000"/>
              </a:lnSpc>
            </a:pPr>
            <a:r>
              <a:rPr lang="en-US" altLang="zh-CN" sz="2000" dirty="0"/>
              <a:t>1</a:t>
            </a:r>
            <a:r>
              <a:rPr lang="zh-CN" altLang="en-US" sz="2000" dirty="0"/>
              <a:t>、不可抗力</a:t>
            </a:r>
            <a:r>
              <a:rPr lang="en-US" altLang="zh-CN" sz="2000" dirty="0"/>
              <a:t>     2</a:t>
            </a:r>
            <a:r>
              <a:rPr lang="zh-CN" altLang="en-US" sz="2000" dirty="0"/>
              <a:t>、受害人的过错</a:t>
            </a:r>
            <a:r>
              <a:rPr lang="en-US" altLang="zh-CN" sz="2000" dirty="0"/>
              <a:t>     3</a:t>
            </a:r>
            <a:r>
              <a:rPr lang="zh-CN" altLang="en-US" sz="2000" dirty="0"/>
              <a:t>、免责条款</a:t>
            </a:r>
          </a:p>
          <a:p>
            <a:pPr>
              <a:lnSpc>
                <a:spcPct val="150000"/>
              </a:lnSpc>
            </a:pPr>
            <a:endParaRPr lang="zh-CN" altLang="zh-CN" sz="2000" dirty="0"/>
          </a:p>
          <a:p>
            <a:pPr>
              <a:lnSpc>
                <a:spcPct val="150000"/>
              </a:lnSpc>
            </a:pPr>
            <a:endParaRPr lang="en-US" altLang="zh-CN" sz="2000" dirty="0"/>
          </a:p>
          <a:p>
            <a:pPr>
              <a:lnSpc>
                <a:spcPct val="150000"/>
              </a:lnSpc>
            </a:pPr>
            <a:endParaRPr lang="zh-CN" altLang="zh-CN" sz="2000" dirty="0"/>
          </a:p>
          <a:p>
            <a:pPr>
              <a:lnSpc>
                <a:spcPct val="150000"/>
              </a:lnSpc>
            </a:pPr>
            <a:endParaRPr lang="en-US" altLang="zh-CN" sz="2000" dirty="0"/>
          </a:p>
          <a:p>
            <a:pPr>
              <a:lnSpc>
                <a:spcPct val="150000"/>
              </a:lnSpc>
            </a:pPr>
            <a:endParaRPr lang="zh-CN" altLang="zh-CN" sz="2000" dirty="0"/>
          </a:p>
          <a:p>
            <a:pPr>
              <a:lnSpc>
                <a:spcPct val="150000"/>
              </a:lnSpc>
            </a:pPr>
            <a:endParaRPr lang="zh-CN" altLang="zh-CN" dirty="0"/>
          </a:p>
        </p:txBody>
      </p:sp>
    </p:spTree>
    <p:extLst>
      <p:ext uri="{BB962C8B-B14F-4D97-AF65-F5344CB8AC3E}">
        <p14:creationId xmlns:p14="http://schemas.microsoft.com/office/powerpoint/2010/main" val="67073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644741" y="942453"/>
            <a:ext cx="8590027" cy="4611519"/>
          </a:xfrm>
          <a:prstGeom prst="rect">
            <a:avLst/>
          </a:prstGeom>
          <a:noFill/>
        </p:spPr>
        <p:txBody>
          <a:bodyPr wrap="square" rtlCol="0" anchor="t">
            <a:spAutoFit/>
          </a:bodyPr>
          <a:lstStyle/>
          <a:p>
            <a:pPr algn="ctr">
              <a:lnSpc>
                <a:spcPct val="150000"/>
              </a:lnSpc>
            </a:pPr>
            <a:r>
              <a:rPr lang="zh-CN" altLang="en-US" sz="2000" dirty="0"/>
              <a:t>第三十六章   公司法律制度</a:t>
            </a:r>
            <a:endParaRPr lang="en-US" altLang="zh-CN" sz="2000" dirty="0"/>
          </a:p>
          <a:p>
            <a:pPr algn="ctr">
              <a:lnSpc>
                <a:spcPct val="150000"/>
              </a:lnSpc>
            </a:pPr>
            <a:r>
              <a:rPr lang="zh-CN" altLang="en-US" sz="2000" dirty="0"/>
              <a:t>第一节 公司和公司法概述</a:t>
            </a:r>
            <a:endParaRPr lang="en-US" altLang="zh-CN" sz="2000" dirty="0"/>
          </a:p>
          <a:p>
            <a:pPr>
              <a:lnSpc>
                <a:spcPct val="150000"/>
              </a:lnSpc>
            </a:pPr>
            <a:r>
              <a:rPr lang="zh-CN" altLang="en-US" sz="2000" dirty="0"/>
              <a:t>一、公司法的概念</a:t>
            </a:r>
            <a:endParaRPr lang="en-US" altLang="zh-CN" sz="2000" dirty="0"/>
          </a:p>
          <a:p>
            <a:pPr>
              <a:lnSpc>
                <a:spcPct val="150000"/>
              </a:lnSpc>
            </a:pPr>
            <a:r>
              <a:rPr lang="en-US" altLang="zh-CN" sz="2000" dirty="0"/>
              <a:t>1</a:t>
            </a:r>
            <a:r>
              <a:rPr lang="zh-CN" altLang="en-US" sz="2000" dirty="0"/>
              <a:t>、广义上的公司法：是指规定公司的</a:t>
            </a:r>
            <a:endParaRPr lang="en-US" altLang="zh-CN" sz="2000" dirty="0"/>
          </a:p>
          <a:p>
            <a:pPr>
              <a:lnSpc>
                <a:spcPct val="150000"/>
              </a:lnSpc>
            </a:pPr>
            <a:r>
              <a:rPr lang="zh-CN" altLang="en-US" sz="2000" dirty="0"/>
              <a:t>组织和行为的法律规范的总称</a:t>
            </a:r>
            <a:r>
              <a:rPr lang="en-US" altLang="zh-CN" sz="2000" dirty="0"/>
              <a:t>;</a:t>
            </a:r>
          </a:p>
          <a:p>
            <a:pPr>
              <a:lnSpc>
                <a:spcPct val="150000"/>
              </a:lnSpc>
            </a:pPr>
            <a:r>
              <a:rPr lang="en-US" altLang="zh-CN" sz="2000" dirty="0"/>
              <a:t>2</a:t>
            </a:r>
            <a:r>
              <a:rPr lang="zh-CN" altLang="en-US" sz="2000" dirty="0"/>
              <a:t>、狭义的公司法：专指以“公司法”</a:t>
            </a:r>
            <a:endParaRPr lang="en-US" altLang="zh-CN" sz="2000" dirty="0"/>
          </a:p>
          <a:p>
            <a:pPr>
              <a:lnSpc>
                <a:spcPct val="150000"/>
              </a:lnSpc>
            </a:pPr>
            <a:r>
              <a:rPr lang="zh-CN" altLang="en-US" sz="2000" dirty="0"/>
              <a:t>命名的立法文件，</a:t>
            </a:r>
            <a:r>
              <a:rPr lang="en-US" altLang="zh-CN" sz="2000" dirty="0"/>
              <a:t>《</a:t>
            </a:r>
            <a:r>
              <a:rPr lang="zh-CN" altLang="en-US" sz="2000" dirty="0"/>
              <a:t>中华人民共和国</a:t>
            </a:r>
            <a:endParaRPr lang="en-US" altLang="zh-CN" sz="2000" dirty="0"/>
          </a:p>
          <a:p>
            <a:pPr>
              <a:lnSpc>
                <a:spcPct val="150000"/>
              </a:lnSpc>
            </a:pPr>
            <a:r>
              <a:rPr lang="zh-CN" altLang="en-US" sz="2000" dirty="0"/>
              <a:t>公司法</a:t>
            </a:r>
            <a:r>
              <a:rPr lang="en-US" altLang="zh-CN" sz="2000" dirty="0"/>
              <a:t>》(</a:t>
            </a:r>
            <a:r>
              <a:rPr lang="zh-CN" altLang="en-US" sz="2000" dirty="0"/>
              <a:t>简称</a:t>
            </a:r>
            <a:r>
              <a:rPr lang="en-US" altLang="zh-CN" sz="2000" dirty="0"/>
              <a:t>《</a:t>
            </a:r>
            <a:r>
              <a:rPr lang="zh-CN" altLang="en-US" sz="2000" dirty="0"/>
              <a:t>公司法</a:t>
            </a:r>
            <a:r>
              <a:rPr lang="en-US" altLang="zh-CN" sz="2000" dirty="0"/>
              <a:t>》)</a:t>
            </a:r>
            <a:r>
              <a:rPr lang="zh-CN" altLang="en-US" sz="2000" dirty="0"/>
              <a:t>。</a:t>
            </a:r>
          </a:p>
          <a:p>
            <a:pPr>
              <a:lnSpc>
                <a:spcPct val="150000"/>
              </a:lnSpc>
            </a:pPr>
            <a:endParaRPr lang="zh-CN" altLang="zh-CN" sz="2000" dirty="0"/>
          </a:p>
          <a:p>
            <a:pPr>
              <a:lnSpc>
                <a:spcPct val="150000"/>
              </a:lnSpc>
            </a:pPr>
            <a:endParaRPr lang="zh-CN" altLang="zh-CN" dirty="0"/>
          </a:p>
        </p:txBody>
      </p:sp>
      <p:pic>
        <p:nvPicPr>
          <p:cNvPr id="10" name="图片 9">
            <a:extLst>
              <a:ext uri="{FF2B5EF4-FFF2-40B4-BE49-F238E27FC236}">
                <a16:creationId xmlns:a16="http://schemas.microsoft.com/office/drawing/2014/main" id="{D2EA4F94-E5D0-412B-9239-F0A8448FD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534" y="1934469"/>
            <a:ext cx="3096495" cy="4325815"/>
          </a:xfrm>
          <a:prstGeom prst="rect">
            <a:avLst/>
          </a:prstGeom>
        </p:spPr>
      </p:pic>
    </p:spTree>
    <p:extLst>
      <p:ext uri="{BB962C8B-B14F-4D97-AF65-F5344CB8AC3E}">
        <p14:creationId xmlns:p14="http://schemas.microsoft.com/office/powerpoint/2010/main" val="140120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5575309"/>
          </a:xfrm>
          <a:prstGeom prst="rect">
            <a:avLst/>
          </a:prstGeom>
          <a:noFill/>
        </p:spPr>
        <p:txBody>
          <a:bodyPr wrap="square" rtlCol="0" anchor="t">
            <a:spAutoFit/>
          </a:bodyPr>
          <a:lstStyle/>
          <a:p>
            <a:pPr>
              <a:lnSpc>
                <a:spcPct val="150000"/>
              </a:lnSpc>
            </a:pPr>
            <a:r>
              <a:rPr lang="zh-CN" altLang="en-US" sz="2000" dirty="0"/>
              <a:t>二、公司的概念、特征和种类</a:t>
            </a:r>
          </a:p>
          <a:p>
            <a:pPr>
              <a:lnSpc>
                <a:spcPct val="150000"/>
              </a:lnSpc>
            </a:pPr>
            <a:r>
              <a:rPr lang="en-US" altLang="zh-CN" sz="2000" dirty="0"/>
              <a:t>1</a:t>
            </a:r>
            <a:r>
              <a:rPr lang="zh-CN" altLang="en-US" sz="2000" dirty="0"/>
              <a:t>、公司是依照法定的条件与程序设立、以营利为目的、股东以其出资额为限对公司承担责任、公司以其全部资产为限对外承担民事责任的具备法人资格的经济组织。</a:t>
            </a:r>
          </a:p>
          <a:p>
            <a:pPr>
              <a:lnSpc>
                <a:spcPct val="150000"/>
              </a:lnSpc>
            </a:pPr>
            <a:r>
              <a:rPr lang="en-US" altLang="zh-CN" sz="2000" dirty="0"/>
              <a:t>2</a:t>
            </a:r>
            <a:r>
              <a:rPr lang="zh-CN" altLang="en-US" sz="2000" dirty="0"/>
              <a:t>、公司特征：</a:t>
            </a:r>
            <a:endParaRPr lang="en-US" altLang="zh-CN" sz="2000" dirty="0"/>
          </a:p>
          <a:p>
            <a:pPr>
              <a:lnSpc>
                <a:spcPct val="150000"/>
              </a:lnSpc>
            </a:pPr>
            <a:r>
              <a:rPr lang="zh-CN" altLang="en-US" sz="2000" dirty="0"/>
              <a:t>（</a:t>
            </a:r>
            <a:r>
              <a:rPr lang="en-US" altLang="zh-CN" sz="2000" dirty="0"/>
              <a:t>1</a:t>
            </a:r>
            <a:r>
              <a:rPr lang="zh-CN" altLang="en-US" sz="2000" dirty="0"/>
              <a:t>）公司是以营利为目的的经济组织，即公司设立的目的、公司的各种运营活动都是为谋求经济利益。</a:t>
            </a:r>
          </a:p>
          <a:p>
            <a:pPr>
              <a:lnSpc>
                <a:spcPct val="150000"/>
              </a:lnSpc>
            </a:pPr>
            <a:r>
              <a:rPr lang="zh-CN" altLang="en-US" sz="2000" dirty="0"/>
              <a:t>（</a:t>
            </a:r>
            <a:r>
              <a:rPr lang="en-US" altLang="zh-CN" sz="2000" dirty="0"/>
              <a:t>2</a:t>
            </a:r>
            <a:r>
              <a:rPr lang="zh-CN" altLang="en-US" sz="2000" dirty="0"/>
              <a:t>）公司具备法人资格。</a:t>
            </a:r>
            <a:endParaRPr lang="en-US" altLang="zh-CN" sz="2000" dirty="0"/>
          </a:p>
          <a:p>
            <a:pPr>
              <a:lnSpc>
                <a:spcPct val="150000"/>
              </a:lnSpc>
            </a:pPr>
            <a:r>
              <a:rPr lang="zh-CN" altLang="en-US" sz="2000" dirty="0"/>
              <a:t>（</a:t>
            </a:r>
            <a:r>
              <a:rPr lang="en-US" altLang="zh-CN" sz="2000" dirty="0"/>
              <a:t>3</a:t>
            </a:r>
            <a:r>
              <a:rPr lang="zh-CN" altLang="en-US" sz="2000" dirty="0"/>
              <a:t>）公司以章程为存在和活动的根据。</a:t>
            </a:r>
            <a:endParaRPr lang="en-US" altLang="zh-CN" sz="2000" dirty="0"/>
          </a:p>
          <a:p>
            <a:pPr>
              <a:lnSpc>
                <a:spcPct val="150000"/>
              </a:lnSpc>
            </a:pPr>
            <a:r>
              <a:rPr lang="en-US" altLang="zh-CN" sz="2000" dirty="0"/>
              <a:t>3</a:t>
            </a:r>
            <a:r>
              <a:rPr lang="zh-CN" altLang="en-US" sz="2000" dirty="0"/>
              <a:t>、公司包括：有限责任公司和股份有限公司两种类型。</a:t>
            </a:r>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27238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5113644"/>
          </a:xfrm>
          <a:prstGeom prst="rect">
            <a:avLst/>
          </a:prstGeom>
          <a:noFill/>
        </p:spPr>
        <p:txBody>
          <a:bodyPr wrap="square" rtlCol="0" anchor="t">
            <a:spAutoFit/>
          </a:bodyPr>
          <a:lstStyle/>
          <a:p>
            <a:pPr algn="ctr">
              <a:lnSpc>
                <a:spcPct val="150000"/>
              </a:lnSpc>
            </a:pPr>
            <a:r>
              <a:rPr lang="zh-CN" altLang="en-US" sz="2000" dirty="0"/>
              <a:t>第二节  公司的设立</a:t>
            </a:r>
            <a:endParaRPr lang="en-US" altLang="zh-CN" sz="2000" dirty="0"/>
          </a:p>
          <a:p>
            <a:pPr>
              <a:lnSpc>
                <a:spcPct val="150000"/>
              </a:lnSpc>
            </a:pPr>
            <a:r>
              <a:rPr lang="zh-CN" altLang="en-US" sz="2000" dirty="0"/>
              <a:t>公司的设立条件</a:t>
            </a:r>
            <a:endParaRPr lang="en-US" altLang="zh-CN" sz="2000" dirty="0"/>
          </a:p>
          <a:p>
            <a:pPr>
              <a:lnSpc>
                <a:spcPct val="150000"/>
              </a:lnSpc>
            </a:pPr>
            <a:r>
              <a:rPr lang="en-US" altLang="zh-CN" sz="2000" dirty="0"/>
              <a:t>1</a:t>
            </a:r>
            <a:r>
              <a:rPr lang="zh-CN" altLang="en-US" sz="2000" dirty="0"/>
              <a:t>、有限责任公司的设立条件</a:t>
            </a:r>
          </a:p>
          <a:p>
            <a:pPr>
              <a:lnSpc>
                <a:spcPct val="150000"/>
              </a:lnSpc>
            </a:pPr>
            <a:r>
              <a:rPr lang="zh-CN" altLang="en-US" sz="2000" dirty="0"/>
              <a:t>（</a:t>
            </a:r>
            <a:r>
              <a:rPr lang="en-US" altLang="zh-CN" sz="2000" dirty="0"/>
              <a:t>1</a:t>
            </a:r>
            <a:r>
              <a:rPr lang="zh-CN" altLang="en-US" sz="2000" dirty="0"/>
              <a:t>）股东资格和人数</a:t>
            </a:r>
          </a:p>
          <a:p>
            <a:pPr>
              <a:lnSpc>
                <a:spcPct val="150000"/>
              </a:lnSpc>
            </a:pPr>
            <a:r>
              <a:rPr lang="zh-CN" altLang="en-US" sz="2000" dirty="0"/>
              <a:t>除国有独资公司外，自然人和法人都可以为股东。</a:t>
            </a:r>
          </a:p>
          <a:p>
            <a:pPr>
              <a:lnSpc>
                <a:spcPct val="150000"/>
              </a:lnSpc>
            </a:pPr>
            <a:r>
              <a:rPr lang="zh-CN" altLang="en-US" sz="2000" dirty="0"/>
              <a:t>有限责任公司由</a:t>
            </a:r>
            <a:r>
              <a:rPr lang="en-US" altLang="zh-CN" sz="2000" dirty="0"/>
              <a:t>50</a:t>
            </a:r>
            <a:r>
              <a:rPr lang="zh-CN" altLang="en-US" sz="2000" dirty="0"/>
              <a:t>个以下股东出资设立。</a:t>
            </a:r>
          </a:p>
          <a:p>
            <a:pPr>
              <a:lnSpc>
                <a:spcPct val="150000"/>
              </a:lnSpc>
            </a:pPr>
            <a:r>
              <a:rPr lang="zh-CN" altLang="en-US" sz="2000" dirty="0"/>
              <a:t>（</a:t>
            </a:r>
            <a:r>
              <a:rPr lang="en-US" altLang="zh-CN" sz="2000" dirty="0"/>
              <a:t>2</a:t>
            </a:r>
            <a:r>
              <a:rPr lang="zh-CN" altLang="en-US" sz="2000" dirty="0"/>
              <a:t>）股东出资要求</a:t>
            </a:r>
          </a:p>
          <a:p>
            <a:pPr>
              <a:lnSpc>
                <a:spcPct val="150000"/>
              </a:lnSpc>
            </a:pPr>
            <a:r>
              <a:rPr lang="zh-CN" altLang="en-US" sz="2000" dirty="0"/>
              <a:t>（</a:t>
            </a:r>
            <a:r>
              <a:rPr lang="en-US" altLang="zh-CN" sz="2000" dirty="0"/>
              <a:t>3</a:t>
            </a:r>
            <a:r>
              <a:rPr lang="zh-CN" altLang="en-US" sz="2000" dirty="0"/>
              <a:t>）股东共同制定公司章程，公司有名称、住所，并建立符合有限责任公司要求的组织机构。</a:t>
            </a:r>
          </a:p>
          <a:p>
            <a:pPr>
              <a:lnSpc>
                <a:spcPct val="150000"/>
              </a:lnSpc>
            </a:pPr>
            <a:r>
              <a:rPr lang="en-US" altLang="zh-CN" sz="2000" dirty="0"/>
              <a:t>2</a:t>
            </a:r>
            <a:r>
              <a:rPr lang="zh-CN" altLang="en-US" sz="2000" dirty="0"/>
              <a:t>、股份有限公司设立条件：</a:t>
            </a:r>
          </a:p>
          <a:p>
            <a:pPr>
              <a:lnSpc>
                <a:spcPct val="150000"/>
              </a:lnSpc>
            </a:pPr>
            <a:endParaRPr lang="zh-CN" altLang="en-US" sz="2000" dirty="0"/>
          </a:p>
        </p:txBody>
      </p:sp>
    </p:spTree>
    <p:extLst>
      <p:ext uri="{BB962C8B-B14F-4D97-AF65-F5344CB8AC3E}">
        <p14:creationId xmlns:p14="http://schemas.microsoft.com/office/powerpoint/2010/main" val="1944942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83287" y="721154"/>
            <a:ext cx="8590027" cy="4651979"/>
          </a:xfrm>
          <a:prstGeom prst="rect">
            <a:avLst/>
          </a:prstGeom>
          <a:noFill/>
        </p:spPr>
        <p:txBody>
          <a:bodyPr wrap="square" rtlCol="0" anchor="t">
            <a:spAutoFit/>
          </a:bodyPr>
          <a:lstStyle/>
          <a:p>
            <a:pPr>
              <a:lnSpc>
                <a:spcPct val="150000"/>
              </a:lnSpc>
            </a:pPr>
            <a:r>
              <a:rPr lang="zh-CN" altLang="en-US" sz="2000" dirty="0"/>
              <a:t>（</a:t>
            </a:r>
            <a:r>
              <a:rPr lang="en-US" altLang="zh-CN" sz="2000" dirty="0"/>
              <a:t>1</a:t>
            </a:r>
            <a:r>
              <a:rPr lang="zh-CN" altLang="en-US" sz="2000" dirty="0"/>
              <a:t>）发起人符合法定人数</a:t>
            </a:r>
          </a:p>
          <a:p>
            <a:pPr>
              <a:lnSpc>
                <a:spcPct val="150000"/>
              </a:lnSpc>
            </a:pPr>
            <a:r>
              <a:rPr lang="en-US" altLang="zh-CN" sz="2000" dirty="0"/>
              <a:t>2</a:t>
            </a:r>
            <a:r>
              <a:rPr lang="zh-CN" altLang="en-US" sz="2000" dirty="0"/>
              <a:t>人以上</a:t>
            </a:r>
            <a:r>
              <a:rPr lang="en-US" altLang="zh-CN" sz="2000" dirty="0"/>
              <a:t>200</a:t>
            </a:r>
            <a:r>
              <a:rPr lang="zh-CN" altLang="en-US" sz="2000" dirty="0"/>
              <a:t>人以下</a:t>
            </a:r>
          </a:p>
          <a:p>
            <a:pPr>
              <a:lnSpc>
                <a:spcPct val="150000"/>
              </a:lnSpc>
            </a:pPr>
            <a:r>
              <a:rPr lang="zh-CN" altLang="en-US" sz="2000" dirty="0"/>
              <a:t>（</a:t>
            </a:r>
            <a:r>
              <a:rPr lang="en-US" altLang="zh-CN" sz="2000" dirty="0"/>
              <a:t>2</a:t>
            </a:r>
            <a:r>
              <a:rPr lang="zh-CN" altLang="en-US" sz="2000" dirty="0"/>
              <a:t>）有符合公司章程规定的全体发起人认购的股本总额或者募集的实收股本总额</a:t>
            </a:r>
          </a:p>
          <a:p>
            <a:pPr>
              <a:lnSpc>
                <a:spcPct val="150000"/>
              </a:lnSpc>
            </a:pPr>
            <a:r>
              <a:rPr lang="zh-CN" altLang="en-US" sz="2000" dirty="0"/>
              <a:t>（</a:t>
            </a:r>
            <a:r>
              <a:rPr lang="en-US" altLang="zh-CN" sz="2000" dirty="0"/>
              <a:t>3</a:t>
            </a:r>
            <a:r>
              <a:rPr lang="zh-CN" altLang="en-US" sz="2000" dirty="0"/>
              <a:t>）股份发行、筹办事项符合法律规定</a:t>
            </a:r>
            <a:endParaRPr lang="en-US" altLang="zh-CN" sz="2000" dirty="0"/>
          </a:p>
          <a:p>
            <a:pPr>
              <a:lnSpc>
                <a:spcPct val="150000"/>
              </a:lnSpc>
            </a:pPr>
            <a:r>
              <a:rPr lang="zh-CN" altLang="en-US" sz="2000" dirty="0"/>
              <a:t>（</a:t>
            </a:r>
            <a:r>
              <a:rPr lang="en-US" altLang="zh-CN" sz="2000" dirty="0"/>
              <a:t>4</a:t>
            </a:r>
            <a:r>
              <a:rPr lang="zh-CN" altLang="en-US" sz="2000" dirty="0"/>
              <a:t>）发起人制定公司章程</a:t>
            </a:r>
            <a:endParaRPr lang="en-US" altLang="zh-CN" sz="2000" dirty="0"/>
          </a:p>
          <a:p>
            <a:pPr>
              <a:lnSpc>
                <a:spcPct val="150000"/>
              </a:lnSpc>
            </a:pPr>
            <a:r>
              <a:rPr lang="zh-CN" altLang="en-US" sz="2000" dirty="0"/>
              <a:t>（</a:t>
            </a:r>
            <a:r>
              <a:rPr lang="en-US" altLang="zh-CN" sz="2000" dirty="0"/>
              <a:t>5</a:t>
            </a:r>
            <a:r>
              <a:rPr lang="zh-CN" altLang="en-US" sz="2000" dirty="0"/>
              <a:t>）有公司名称，建立符合股份有限公司要求的组织机构</a:t>
            </a:r>
            <a:endParaRPr lang="en-US" altLang="zh-CN" sz="2000" dirty="0"/>
          </a:p>
          <a:p>
            <a:pPr>
              <a:lnSpc>
                <a:spcPct val="150000"/>
              </a:lnSpc>
            </a:pPr>
            <a:r>
              <a:rPr lang="zh-CN" altLang="en-US" sz="2000" dirty="0"/>
              <a:t>（</a:t>
            </a:r>
            <a:r>
              <a:rPr lang="en-US" altLang="zh-CN" sz="2000" dirty="0"/>
              <a:t>6</a:t>
            </a:r>
            <a:r>
              <a:rPr lang="zh-CN" altLang="en-US" sz="2000" dirty="0"/>
              <a:t>）有公司住所</a:t>
            </a:r>
          </a:p>
          <a:p>
            <a:pPr fontAlgn="base" latinLnBrk="1">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862266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036974"/>
          </a:xfrm>
          <a:prstGeom prst="rect">
            <a:avLst/>
          </a:prstGeom>
          <a:noFill/>
        </p:spPr>
        <p:txBody>
          <a:bodyPr wrap="square" rtlCol="0" anchor="t">
            <a:spAutoFit/>
          </a:bodyPr>
          <a:lstStyle/>
          <a:p>
            <a:pPr>
              <a:lnSpc>
                <a:spcPct val="150000"/>
              </a:lnSpc>
            </a:pPr>
            <a:r>
              <a:rPr lang="en-US" altLang="zh-CN" sz="2000" dirty="0"/>
              <a:t>2</a:t>
            </a:r>
            <a:r>
              <a:rPr lang="zh-CN" altLang="en-US" sz="2000" dirty="0"/>
              <a:t>、经济法</a:t>
            </a:r>
          </a:p>
          <a:p>
            <a:pPr>
              <a:lnSpc>
                <a:spcPct val="150000"/>
              </a:lnSpc>
            </a:pPr>
            <a:r>
              <a:rPr lang="zh-CN" altLang="en-US" sz="2000" dirty="0"/>
              <a:t>经济法调整对象主要是国家对市场经济进行宏观调控所形成的法律关系。与民商法互补，构成现代市场经济社会调整经济关系的两大法律体系。经济法调整对象：</a:t>
            </a:r>
          </a:p>
          <a:p>
            <a:pPr>
              <a:lnSpc>
                <a:spcPct val="150000"/>
              </a:lnSpc>
            </a:pPr>
            <a:r>
              <a:rPr lang="zh-CN" altLang="en-US" sz="2000" dirty="0"/>
              <a:t>（</a:t>
            </a:r>
            <a:r>
              <a:rPr lang="en-US" altLang="zh-CN" sz="2000" dirty="0"/>
              <a:t>1</a:t>
            </a:r>
            <a:r>
              <a:rPr lang="zh-CN" altLang="en-US" sz="2000" dirty="0"/>
              <a:t>）经济管理关系</a:t>
            </a:r>
            <a:endParaRPr lang="en-US" altLang="zh-CN" sz="2000" dirty="0"/>
          </a:p>
          <a:p>
            <a:pPr>
              <a:lnSpc>
                <a:spcPct val="150000"/>
              </a:lnSpc>
            </a:pPr>
            <a:r>
              <a:rPr lang="zh-CN" altLang="en-US" sz="2000" dirty="0"/>
              <a:t>（</a:t>
            </a:r>
            <a:r>
              <a:rPr lang="en-US" altLang="zh-CN" sz="2000" dirty="0"/>
              <a:t>2</a:t>
            </a:r>
            <a:r>
              <a:rPr lang="zh-CN" altLang="en-US" sz="2000" dirty="0"/>
              <a:t>）市场管理关系</a:t>
            </a:r>
            <a:endParaRPr lang="en-US" altLang="zh-CN" sz="2000" dirty="0"/>
          </a:p>
          <a:p>
            <a:pPr>
              <a:lnSpc>
                <a:spcPct val="150000"/>
              </a:lnSpc>
            </a:pPr>
            <a:r>
              <a:rPr lang="zh-CN" altLang="en-US" sz="2000" dirty="0"/>
              <a:t>（</a:t>
            </a:r>
            <a:r>
              <a:rPr lang="en-US" altLang="zh-CN" sz="2000" dirty="0"/>
              <a:t>3</a:t>
            </a:r>
            <a:r>
              <a:rPr lang="zh-CN" altLang="en-US" sz="2000" dirty="0"/>
              <a:t>）组织管理性的流转与协作关系</a:t>
            </a:r>
            <a:endParaRPr lang="en-US" altLang="zh-CN" sz="2000" dirty="0"/>
          </a:p>
          <a:p>
            <a:pPr>
              <a:lnSpc>
                <a:spcPct val="150000"/>
              </a:lnSpc>
            </a:pPr>
            <a:r>
              <a:rPr lang="en-US" altLang="zh-CN" sz="2000" dirty="0"/>
              <a:t>3</a:t>
            </a:r>
            <a:r>
              <a:rPr lang="zh-CN" altLang="en-US" sz="2000" dirty="0"/>
              <a:t>、其他法律部门</a:t>
            </a:r>
          </a:p>
          <a:p>
            <a:pPr>
              <a:lnSpc>
                <a:spcPct val="150000"/>
              </a:lnSpc>
            </a:pPr>
            <a:r>
              <a:rPr lang="zh-CN" altLang="en-US" sz="2000" dirty="0"/>
              <a:t>除了民商法和经济法，调整社会主义市场经济的主要法律部门还包括劳动和社会保障法、自然资源与环境保护法等。</a:t>
            </a:r>
          </a:p>
          <a:p>
            <a:pPr>
              <a:lnSpc>
                <a:spcPct val="150000"/>
              </a:lnSpc>
            </a:pPr>
            <a:r>
              <a:rPr lang="zh-CN" altLang="en-US" sz="2000" dirty="0"/>
              <a:t>最广泛意义的对市场经济的法律调整包括：宪法、刑法、行政法、诉讼法等整个中国特色社会主义法律体系。</a:t>
            </a:r>
          </a:p>
          <a:p>
            <a:pPr>
              <a:lnSpc>
                <a:spcPct val="150000"/>
              </a:lnSpc>
            </a:pPr>
            <a:endParaRPr lang="zh-CN" altLang="en-US" sz="2000" dirty="0"/>
          </a:p>
        </p:txBody>
      </p:sp>
    </p:spTree>
    <p:extLst>
      <p:ext uri="{BB962C8B-B14F-4D97-AF65-F5344CB8AC3E}">
        <p14:creationId xmlns:p14="http://schemas.microsoft.com/office/powerpoint/2010/main" val="2746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5115759"/>
          </a:xfrm>
          <a:prstGeom prst="rect">
            <a:avLst/>
          </a:prstGeom>
          <a:noFill/>
        </p:spPr>
        <p:txBody>
          <a:bodyPr wrap="square" rtlCol="0" anchor="t">
            <a:spAutoFit/>
          </a:bodyPr>
          <a:lstStyle/>
          <a:p>
            <a:pPr algn="ctr">
              <a:lnSpc>
                <a:spcPct val="150000"/>
              </a:lnSpc>
            </a:pPr>
            <a:r>
              <a:rPr lang="zh-CN" altLang="en-US" sz="2000" dirty="0"/>
              <a:t>第三节  公司的组织机构</a:t>
            </a:r>
            <a:endParaRPr lang="en-US" altLang="zh-CN" sz="2000" dirty="0"/>
          </a:p>
          <a:p>
            <a:pPr>
              <a:lnSpc>
                <a:spcPct val="150000"/>
              </a:lnSpc>
            </a:pPr>
            <a:r>
              <a:rPr lang="zh-CN" altLang="en-US" sz="2000" dirty="0"/>
              <a:t>一、股东（大）会</a:t>
            </a:r>
            <a:endParaRPr lang="en-US" altLang="zh-CN" sz="2000" dirty="0"/>
          </a:p>
          <a:p>
            <a:pPr>
              <a:lnSpc>
                <a:spcPct val="150000"/>
              </a:lnSpc>
            </a:pPr>
            <a:r>
              <a:rPr lang="zh-CN" altLang="en-US" sz="2000" dirty="0"/>
              <a:t>有限责任公司股东会或股份有限公司股东大会由全体股东组成，性质上是公司的权力机构，决定有关公司的一切重大事项。</a:t>
            </a:r>
            <a:endParaRPr lang="en-US" altLang="zh-CN" sz="2000" dirty="0"/>
          </a:p>
          <a:p>
            <a:pPr>
              <a:lnSpc>
                <a:spcPct val="150000"/>
              </a:lnSpc>
            </a:pPr>
            <a:r>
              <a:rPr lang="en-US" altLang="zh-CN" sz="2000" dirty="0"/>
              <a:t>1</a:t>
            </a:r>
            <a:r>
              <a:rPr lang="zh-CN" altLang="en-US" sz="2000" dirty="0"/>
              <a:t>、职权</a:t>
            </a:r>
            <a:endParaRPr lang="en-US" altLang="zh-CN" sz="2000" dirty="0"/>
          </a:p>
          <a:p>
            <a:pPr>
              <a:lnSpc>
                <a:spcPct val="150000"/>
              </a:lnSpc>
            </a:pPr>
            <a:r>
              <a:rPr lang="en-US" altLang="zh-CN" sz="2000" dirty="0"/>
              <a:t>2</a:t>
            </a:r>
            <a:r>
              <a:rPr lang="zh-CN" altLang="en-US" sz="2000" dirty="0"/>
              <a:t>、召集和主持</a:t>
            </a:r>
            <a:endParaRPr lang="en-US" altLang="zh-CN" sz="2000" dirty="0"/>
          </a:p>
          <a:p>
            <a:pPr>
              <a:lnSpc>
                <a:spcPct val="150000"/>
              </a:lnSpc>
            </a:pPr>
            <a:r>
              <a:rPr lang="en-US" altLang="zh-CN" sz="2000" dirty="0"/>
              <a:t>3</a:t>
            </a:r>
            <a:r>
              <a:rPr lang="zh-CN" altLang="en-US" sz="2000" dirty="0"/>
              <a:t>、表决</a:t>
            </a:r>
          </a:p>
          <a:p>
            <a:pPr>
              <a:lnSpc>
                <a:spcPct val="150000"/>
              </a:lnSpc>
            </a:pPr>
            <a:r>
              <a:rPr lang="zh-CN" altLang="en-US" sz="2000" dirty="0"/>
              <a:t>二、董事会</a:t>
            </a:r>
          </a:p>
          <a:p>
            <a:pPr>
              <a:lnSpc>
                <a:spcPct val="150000"/>
              </a:lnSpc>
            </a:pPr>
            <a:r>
              <a:rPr lang="en-US" altLang="zh-CN" sz="2000" dirty="0"/>
              <a:t>1</a:t>
            </a:r>
            <a:r>
              <a:rPr lang="zh-CN" altLang="en-US" sz="2000" dirty="0"/>
              <a:t>、董事会的职权</a:t>
            </a:r>
            <a:endParaRPr lang="en-US" altLang="zh-CN" sz="2000" dirty="0"/>
          </a:p>
          <a:p>
            <a:pPr>
              <a:lnSpc>
                <a:spcPct val="150000"/>
              </a:lnSpc>
            </a:pPr>
            <a:r>
              <a:rPr lang="en-US" altLang="zh-CN" sz="2000" dirty="0"/>
              <a:t>2</a:t>
            </a:r>
            <a:r>
              <a:rPr lang="zh-CN" altLang="en-US" sz="2000" dirty="0"/>
              <a:t>、董事会的组成</a:t>
            </a:r>
            <a:endParaRPr lang="en-US" altLang="zh-CN" sz="2000" dirty="0"/>
          </a:p>
          <a:p>
            <a:pPr>
              <a:lnSpc>
                <a:spcPct val="150000"/>
              </a:lnSpc>
            </a:pPr>
            <a:r>
              <a:rPr lang="en-US" altLang="zh-CN" sz="2000" dirty="0"/>
              <a:t>3</a:t>
            </a:r>
            <a:r>
              <a:rPr lang="zh-CN" altLang="en-US" sz="2000" dirty="0"/>
              <a:t>、董事会会议</a:t>
            </a:r>
          </a:p>
        </p:txBody>
      </p:sp>
    </p:spTree>
    <p:extLst>
      <p:ext uri="{BB962C8B-B14F-4D97-AF65-F5344CB8AC3E}">
        <p14:creationId xmlns:p14="http://schemas.microsoft.com/office/powerpoint/2010/main" val="399730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3113096"/>
          </a:xfrm>
          <a:prstGeom prst="rect">
            <a:avLst/>
          </a:prstGeom>
          <a:noFill/>
        </p:spPr>
        <p:txBody>
          <a:bodyPr wrap="square" rtlCol="0" anchor="t">
            <a:spAutoFit/>
          </a:bodyPr>
          <a:lstStyle/>
          <a:p>
            <a:pPr>
              <a:lnSpc>
                <a:spcPct val="150000"/>
              </a:lnSpc>
            </a:pPr>
            <a:r>
              <a:rPr lang="zh-CN" altLang="en-US" sz="2000" dirty="0"/>
              <a:t>三、监事会</a:t>
            </a:r>
            <a:endParaRPr lang="en-US" altLang="zh-CN" sz="2000" dirty="0"/>
          </a:p>
          <a:p>
            <a:pPr>
              <a:lnSpc>
                <a:spcPct val="150000"/>
              </a:lnSpc>
            </a:pPr>
            <a:r>
              <a:rPr lang="zh-CN" altLang="en-US" sz="2000" dirty="0"/>
              <a:t>监事会：公司经营活动的监督机构。董事、高级管理人员不得兼任监事。监事会行使职权所必需的费用，由公司承担。</a:t>
            </a:r>
            <a:endParaRPr lang="en-US" altLang="zh-CN" sz="2000" dirty="0"/>
          </a:p>
          <a:p>
            <a:pPr>
              <a:lnSpc>
                <a:spcPct val="150000"/>
              </a:lnSpc>
            </a:pPr>
            <a:r>
              <a:rPr lang="zh-CN" altLang="en-US" sz="2000" dirty="0"/>
              <a:t>四、一人有限公司、国有独资公司和上市公司的特别规定</a:t>
            </a:r>
            <a:endParaRPr lang="en-US" altLang="zh-CN" sz="2000" dirty="0"/>
          </a:p>
          <a:p>
            <a:endParaRPr lang="zh-CN" altLang="en-US"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42848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4651979"/>
          </a:xfrm>
          <a:prstGeom prst="rect">
            <a:avLst/>
          </a:prstGeom>
          <a:noFill/>
        </p:spPr>
        <p:txBody>
          <a:bodyPr wrap="square" rtlCol="0" anchor="t">
            <a:spAutoFit/>
          </a:bodyPr>
          <a:lstStyle/>
          <a:p>
            <a:pPr algn="ctr">
              <a:lnSpc>
                <a:spcPct val="150000"/>
              </a:lnSpc>
            </a:pPr>
            <a:r>
              <a:rPr lang="zh-CN" altLang="en-US" sz="2000" dirty="0"/>
              <a:t>第四节  股东权利</a:t>
            </a:r>
            <a:endParaRPr lang="en-US" altLang="zh-CN" sz="2000" dirty="0"/>
          </a:p>
          <a:p>
            <a:pPr>
              <a:lnSpc>
                <a:spcPct val="150000"/>
              </a:lnSpc>
            </a:pPr>
            <a:r>
              <a:rPr lang="en-US" altLang="zh-CN" sz="2000" dirty="0"/>
              <a:t>1</a:t>
            </a:r>
            <a:r>
              <a:rPr lang="zh-CN" altLang="en-US" sz="2000" dirty="0"/>
              <a:t>、表决权</a:t>
            </a:r>
            <a:endParaRPr lang="en-US" altLang="zh-CN" sz="2000" dirty="0"/>
          </a:p>
          <a:p>
            <a:pPr>
              <a:lnSpc>
                <a:spcPct val="150000"/>
              </a:lnSpc>
            </a:pPr>
            <a:r>
              <a:rPr lang="en-US" altLang="zh-CN" sz="2000" dirty="0"/>
              <a:t>2</a:t>
            </a:r>
            <a:r>
              <a:rPr lang="zh-CN" altLang="en-US" sz="2000" dirty="0"/>
              <a:t>、选举权和被选举权</a:t>
            </a:r>
            <a:endParaRPr lang="en-US" altLang="zh-CN" sz="2000" dirty="0"/>
          </a:p>
          <a:p>
            <a:pPr>
              <a:lnSpc>
                <a:spcPct val="150000"/>
              </a:lnSpc>
            </a:pPr>
            <a:r>
              <a:rPr lang="en-US" altLang="zh-CN" sz="2000" dirty="0"/>
              <a:t>3</a:t>
            </a:r>
            <a:r>
              <a:rPr lang="zh-CN" altLang="en-US" sz="2000" dirty="0"/>
              <a:t>、知情权</a:t>
            </a:r>
            <a:endParaRPr lang="en-US" altLang="zh-CN" sz="2000" dirty="0"/>
          </a:p>
          <a:p>
            <a:pPr>
              <a:lnSpc>
                <a:spcPct val="150000"/>
              </a:lnSpc>
            </a:pPr>
            <a:r>
              <a:rPr lang="en-US" altLang="zh-CN" sz="2000" dirty="0"/>
              <a:t>4</a:t>
            </a:r>
            <a:r>
              <a:rPr lang="zh-CN" altLang="en-US" sz="2000" dirty="0"/>
              <a:t>、股息红利分配请求权</a:t>
            </a:r>
            <a:endParaRPr lang="en-US" altLang="zh-CN" sz="2000" dirty="0"/>
          </a:p>
          <a:p>
            <a:pPr>
              <a:lnSpc>
                <a:spcPct val="150000"/>
              </a:lnSpc>
            </a:pPr>
            <a:r>
              <a:rPr lang="en-US" altLang="zh-CN" sz="2000" dirty="0"/>
              <a:t>5</a:t>
            </a:r>
            <a:r>
              <a:rPr lang="zh-CN" altLang="en-US" sz="2000" dirty="0"/>
              <a:t>、股权转让权</a:t>
            </a:r>
            <a:endParaRPr lang="en-US" altLang="zh-CN" sz="2000" dirty="0"/>
          </a:p>
          <a:p>
            <a:pPr>
              <a:lnSpc>
                <a:spcPct val="150000"/>
              </a:lnSpc>
            </a:pPr>
            <a:r>
              <a:rPr lang="en-US" altLang="zh-CN" sz="2000" dirty="0"/>
              <a:t>6</a:t>
            </a:r>
            <a:r>
              <a:rPr lang="zh-CN" altLang="en-US" sz="2000" dirty="0"/>
              <a:t>、股东代表诉讼权</a:t>
            </a:r>
            <a:endParaRPr lang="en-US" altLang="zh-CN" sz="2000" dirty="0"/>
          </a:p>
          <a:p>
            <a:pPr fontAlgn="base" latinLnBrk="1">
              <a:lnSpc>
                <a:spcPct val="150000"/>
              </a:lnSpc>
            </a:pPr>
            <a:endParaRPr lang="zh-CN" altLang="en-US"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00034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8590027" cy="4651979"/>
          </a:xfrm>
          <a:prstGeom prst="rect">
            <a:avLst/>
          </a:prstGeom>
          <a:noFill/>
        </p:spPr>
        <p:txBody>
          <a:bodyPr wrap="square" rtlCol="0" anchor="t">
            <a:spAutoFit/>
          </a:bodyPr>
          <a:lstStyle/>
          <a:p>
            <a:pPr algn="ctr">
              <a:lnSpc>
                <a:spcPct val="150000"/>
              </a:lnSpc>
            </a:pPr>
            <a:r>
              <a:rPr lang="zh-CN" altLang="en-US" sz="2000" dirty="0"/>
              <a:t>第五节  董事、监事和高级管理人员的任职资格和法定义务</a:t>
            </a:r>
            <a:endParaRPr lang="en-US" altLang="zh-CN" sz="2000" dirty="0"/>
          </a:p>
          <a:p>
            <a:pPr>
              <a:lnSpc>
                <a:spcPct val="150000"/>
              </a:lnSpc>
            </a:pPr>
            <a:r>
              <a:rPr lang="en-US" altLang="zh-CN" sz="2000" dirty="0"/>
              <a:t>1</a:t>
            </a:r>
            <a:r>
              <a:rPr lang="zh-CN" altLang="en-US" sz="2000" dirty="0"/>
              <a:t>、任职资格</a:t>
            </a:r>
            <a:endParaRPr lang="en-US" altLang="zh-CN" sz="2000" dirty="0"/>
          </a:p>
          <a:p>
            <a:pPr>
              <a:lnSpc>
                <a:spcPct val="150000"/>
              </a:lnSpc>
            </a:pPr>
            <a:r>
              <a:rPr lang="en-US" altLang="zh-CN" sz="2000" dirty="0"/>
              <a:t>2</a:t>
            </a:r>
            <a:r>
              <a:rPr lang="zh-CN" altLang="en-US" sz="2000" dirty="0"/>
              <a:t>、公司董事、高级管理人员的忠实义务和勤勉义务</a:t>
            </a:r>
            <a:endParaRPr lang="en-US" altLang="zh-CN" sz="2000" dirty="0"/>
          </a:p>
          <a:p>
            <a:pPr fontAlgn="base" latinLnBrk="1">
              <a:lnSpc>
                <a:spcPct val="150000"/>
              </a:lnSpc>
            </a:pPr>
            <a:endParaRPr lang="zh-CN" altLang="en-US" sz="2000" dirty="0"/>
          </a:p>
          <a:p>
            <a:pPr algn="ctr">
              <a:lnSpc>
                <a:spcPct val="150000"/>
              </a:lnSpc>
            </a:pPr>
            <a:r>
              <a:rPr lang="zh-CN" altLang="en-US" sz="2000" dirty="0"/>
              <a:t>第六节  股份发行与回购</a:t>
            </a:r>
            <a:endParaRPr lang="en-US" altLang="zh-CN" sz="2000" dirty="0"/>
          </a:p>
          <a:p>
            <a:pPr>
              <a:lnSpc>
                <a:spcPct val="150000"/>
              </a:lnSpc>
            </a:pPr>
            <a:r>
              <a:rPr lang="en-US" altLang="zh-CN" sz="2000" dirty="0"/>
              <a:t>1</a:t>
            </a:r>
            <a:r>
              <a:rPr lang="zh-CN" altLang="en-US" sz="2000" dirty="0"/>
              <a:t>、股份发行</a:t>
            </a:r>
            <a:endParaRPr lang="en-US" altLang="zh-CN" sz="2000" dirty="0"/>
          </a:p>
          <a:p>
            <a:pPr>
              <a:lnSpc>
                <a:spcPct val="150000"/>
              </a:lnSpc>
            </a:pPr>
            <a:r>
              <a:rPr lang="en-US" altLang="zh-CN" sz="2000" dirty="0"/>
              <a:t>2</a:t>
            </a:r>
            <a:r>
              <a:rPr lang="zh-CN" altLang="en-US" sz="2000" dirty="0"/>
              <a:t>、股份回购</a:t>
            </a:r>
            <a:endParaRPr lang="en-US" altLang="zh-CN" sz="2000" dirty="0"/>
          </a:p>
          <a:p>
            <a:pPr fontAlgn="base" latinLnBrk="1">
              <a:lnSpc>
                <a:spcPct val="150000"/>
              </a:lnSpc>
            </a:pPr>
            <a:endParaRPr lang="zh-CN" altLang="en-US"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53139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7424"/>
          </a:xfrm>
          <a:prstGeom prst="rect">
            <a:avLst/>
          </a:prstGeom>
          <a:noFill/>
        </p:spPr>
        <p:txBody>
          <a:bodyPr wrap="square" rtlCol="0" anchor="t">
            <a:spAutoFit/>
          </a:bodyPr>
          <a:lstStyle/>
          <a:p>
            <a:pPr algn="ctr">
              <a:lnSpc>
                <a:spcPct val="150000"/>
              </a:lnSpc>
            </a:pPr>
            <a:r>
              <a:rPr lang="zh-CN" altLang="en-US" sz="2000" dirty="0"/>
              <a:t>第七节   公司的合并、分立、解散和清算</a:t>
            </a:r>
            <a:endParaRPr lang="en-US" altLang="zh-CN" sz="2000" dirty="0"/>
          </a:p>
          <a:p>
            <a:pPr>
              <a:lnSpc>
                <a:spcPct val="150000"/>
              </a:lnSpc>
            </a:pPr>
            <a:r>
              <a:rPr lang="zh-CN" altLang="en-US" sz="2000" dirty="0"/>
              <a:t>一、公司的合并</a:t>
            </a:r>
          </a:p>
          <a:p>
            <a:pPr>
              <a:lnSpc>
                <a:spcPct val="150000"/>
              </a:lnSpc>
            </a:pPr>
            <a:r>
              <a:rPr lang="zh-CN" altLang="en-US" sz="2000" dirty="0"/>
              <a:t>指两个或两个以上的公司，订立合并契约，依法归并成一个公司的法律行为。</a:t>
            </a:r>
            <a:endParaRPr lang="en-US" altLang="zh-CN" sz="2000" dirty="0"/>
          </a:p>
          <a:p>
            <a:pPr>
              <a:lnSpc>
                <a:spcPct val="150000"/>
              </a:lnSpc>
            </a:pPr>
            <a:r>
              <a:rPr lang="zh-CN" altLang="en-US" sz="2000" dirty="0"/>
              <a:t>公司合并可以采取吸收合并或者新设合并</a:t>
            </a:r>
            <a:endParaRPr lang="en-US" altLang="zh-CN" sz="2000" dirty="0"/>
          </a:p>
          <a:p>
            <a:pPr>
              <a:lnSpc>
                <a:spcPct val="150000"/>
              </a:lnSpc>
            </a:pPr>
            <a:r>
              <a:rPr lang="zh-CN" altLang="en-US" sz="2000" dirty="0"/>
              <a:t>二、公司的分立</a:t>
            </a:r>
            <a:endParaRPr lang="en-US" altLang="zh-CN" sz="2000" dirty="0"/>
          </a:p>
          <a:p>
            <a:pPr>
              <a:lnSpc>
                <a:spcPct val="150000"/>
              </a:lnSpc>
            </a:pPr>
            <a:r>
              <a:rPr lang="zh-CN" altLang="en-US" sz="2000" dirty="0"/>
              <a:t>指一个公司不经过清算程序，分为两个或两个以上的公司的法律行为。</a:t>
            </a:r>
            <a:endParaRPr lang="en-US" altLang="zh-CN" sz="2000" dirty="0"/>
          </a:p>
          <a:p>
            <a:pPr>
              <a:lnSpc>
                <a:spcPct val="150000"/>
              </a:lnSpc>
            </a:pPr>
            <a:r>
              <a:rPr lang="zh-CN" altLang="en-US" sz="2000" dirty="0"/>
              <a:t>三、公司的解散</a:t>
            </a:r>
            <a:endParaRPr lang="en-US" altLang="zh-CN" sz="2000" dirty="0"/>
          </a:p>
          <a:p>
            <a:pPr>
              <a:lnSpc>
                <a:spcPct val="150000"/>
              </a:lnSpc>
            </a:pPr>
            <a:r>
              <a:rPr lang="zh-CN" altLang="en-US" sz="2000" dirty="0"/>
              <a:t>公司因下列原因解散：</a:t>
            </a:r>
          </a:p>
          <a:p>
            <a:pPr>
              <a:lnSpc>
                <a:spcPct val="150000"/>
              </a:lnSpc>
            </a:pPr>
            <a:r>
              <a:rPr lang="en-US" altLang="zh-CN" sz="2000" dirty="0"/>
              <a:t>1</a:t>
            </a:r>
            <a:r>
              <a:rPr lang="zh-CN" altLang="en-US" sz="2000" dirty="0"/>
              <a:t>、公司章程规定的营业期限届满或者公司章程规定的其他解散事由出现</a:t>
            </a:r>
            <a:r>
              <a:rPr lang="en-US" altLang="zh-CN" sz="2000" dirty="0"/>
              <a:t>;</a:t>
            </a:r>
          </a:p>
          <a:p>
            <a:pPr>
              <a:lnSpc>
                <a:spcPct val="150000"/>
              </a:lnSpc>
            </a:pPr>
            <a:r>
              <a:rPr lang="en-US" altLang="zh-CN" sz="2000" dirty="0"/>
              <a:t>2</a:t>
            </a:r>
            <a:r>
              <a:rPr lang="zh-CN" altLang="en-US" sz="2000" dirty="0"/>
              <a:t>、股东会或者股东大会决议解散</a:t>
            </a:r>
            <a:r>
              <a:rPr lang="en-US" altLang="zh-CN" sz="2000" dirty="0"/>
              <a:t>;</a:t>
            </a:r>
          </a:p>
          <a:p>
            <a:pPr>
              <a:lnSpc>
                <a:spcPct val="150000"/>
              </a:lnSpc>
            </a:pPr>
            <a:r>
              <a:rPr lang="en-US" altLang="zh-CN" sz="2000" dirty="0"/>
              <a:t>3</a:t>
            </a:r>
            <a:r>
              <a:rPr lang="zh-CN" altLang="en-US" sz="2000" dirty="0"/>
              <a:t>、因公司合并或者分立需要解散</a:t>
            </a:r>
            <a:r>
              <a:rPr lang="en-US" altLang="zh-CN" sz="2000" dirty="0"/>
              <a:t>;</a:t>
            </a:r>
          </a:p>
          <a:p>
            <a:pPr>
              <a:lnSpc>
                <a:spcPct val="150000"/>
              </a:lnSpc>
            </a:pPr>
            <a:r>
              <a:rPr lang="en-US" altLang="zh-CN" sz="2000" dirty="0"/>
              <a:t>4</a:t>
            </a:r>
            <a:r>
              <a:rPr lang="zh-CN" altLang="en-US" sz="2000" dirty="0"/>
              <a:t>、依法被吊销营业执照、责令关闭或者被撤销</a:t>
            </a:r>
            <a:r>
              <a:rPr lang="en-US" altLang="zh-CN" sz="2000" dirty="0"/>
              <a:t>;</a:t>
            </a:r>
            <a:endParaRPr lang="zh-CN" altLang="en-US" sz="2000" dirty="0"/>
          </a:p>
        </p:txBody>
      </p:sp>
    </p:spTree>
    <p:extLst>
      <p:ext uri="{BB962C8B-B14F-4D97-AF65-F5344CB8AC3E}">
        <p14:creationId xmlns:p14="http://schemas.microsoft.com/office/powerpoint/2010/main" val="1781293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8590027" cy="5575309"/>
          </a:xfrm>
          <a:prstGeom prst="rect">
            <a:avLst/>
          </a:prstGeom>
          <a:noFill/>
        </p:spPr>
        <p:txBody>
          <a:bodyPr wrap="square" rtlCol="0" anchor="t">
            <a:spAutoFit/>
          </a:bodyPr>
          <a:lstStyle/>
          <a:p>
            <a:pPr>
              <a:lnSpc>
                <a:spcPct val="150000"/>
              </a:lnSpc>
            </a:pPr>
            <a:r>
              <a:rPr lang="en-US" altLang="zh-CN" sz="2000" dirty="0"/>
              <a:t>5</a:t>
            </a:r>
            <a:r>
              <a:rPr lang="zh-CN" altLang="en-US" sz="2000" dirty="0"/>
              <a:t>、公司经营管理发生严重困难，继续存续会使股东利益受到重大损失，通过其他途径不能解决的，持有公司全部股东表决权</a:t>
            </a:r>
            <a:r>
              <a:rPr lang="en-US" altLang="zh-CN" sz="2000" dirty="0"/>
              <a:t>1 0%</a:t>
            </a:r>
            <a:r>
              <a:rPr lang="zh-CN" altLang="en-US" sz="2000" dirty="0"/>
              <a:t>以上的股东，可以请求人民法院解散公司。</a:t>
            </a:r>
          </a:p>
          <a:p>
            <a:pPr>
              <a:lnSpc>
                <a:spcPct val="150000"/>
              </a:lnSpc>
            </a:pPr>
            <a:r>
              <a:rPr lang="zh-CN" altLang="en-US" sz="2000" dirty="0"/>
              <a:t>四、公司的清算</a:t>
            </a:r>
          </a:p>
          <a:p>
            <a:pPr>
              <a:lnSpc>
                <a:spcPct val="150000"/>
              </a:lnSpc>
            </a:pPr>
            <a:r>
              <a:rPr lang="en-US" altLang="zh-CN" sz="2000" dirty="0"/>
              <a:t>1</a:t>
            </a:r>
            <a:r>
              <a:rPr lang="zh-CN" altLang="en-US" sz="2000" dirty="0"/>
              <a:t>、清算的概念。公司清算是指公司解散或被宣告破产后，依照一定程序了结公司事务，收回债权、清偿债务并分配财产，最终使公司终止的程序。</a:t>
            </a:r>
          </a:p>
          <a:p>
            <a:pPr>
              <a:lnSpc>
                <a:spcPct val="150000"/>
              </a:lnSpc>
            </a:pPr>
            <a:r>
              <a:rPr lang="en-US" altLang="zh-CN" sz="2000" dirty="0"/>
              <a:t>2</a:t>
            </a:r>
            <a:r>
              <a:rPr lang="zh-CN" altLang="en-US" sz="2000" dirty="0"/>
              <a:t>、清算组织</a:t>
            </a:r>
          </a:p>
          <a:p>
            <a:pPr>
              <a:lnSpc>
                <a:spcPct val="150000"/>
              </a:lnSpc>
            </a:pPr>
            <a:r>
              <a:rPr lang="en-US" altLang="zh-CN" sz="2000" dirty="0"/>
              <a:t>3</a:t>
            </a:r>
            <a:r>
              <a:rPr lang="zh-CN" altLang="en-US" sz="2000" dirty="0"/>
              <a:t>、清算组织的职权</a:t>
            </a:r>
          </a:p>
          <a:p>
            <a:pPr fontAlgn="base" latinLnBrk="1">
              <a:lnSpc>
                <a:spcPct val="150000"/>
              </a:lnSpc>
            </a:pPr>
            <a:endParaRPr lang="zh-CN" altLang="en-US" sz="2000" dirty="0"/>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201046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575309"/>
          </a:xfrm>
          <a:prstGeom prst="rect">
            <a:avLst/>
          </a:prstGeom>
          <a:noFill/>
        </p:spPr>
        <p:txBody>
          <a:bodyPr wrap="square" rtlCol="0" anchor="t">
            <a:spAutoFit/>
          </a:bodyPr>
          <a:lstStyle/>
          <a:p>
            <a:pPr algn="ctr">
              <a:lnSpc>
                <a:spcPct val="150000"/>
              </a:lnSpc>
            </a:pPr>
            <a:r>
              <a:rPr lang="zh-CN" altLang="en-US" sz="2000" dirty="0"/>
              <a:t>第三十七章   其他法律制度</a:t>
            </a:r>
            <a:endParaRPr lang="en-US" altLang="zh-CN" sz="2000" dirty="0"/>
          </a:p>
          <a:p>
            <a:pPr algn="ctr">
              <a:lnSpc>
                <a:spcPct val="150000"/>
              </a:lnSpc>
            </a:pPr>
            <a:r>
              <a:rPr lang="zh-CN" altLang="en-US" sz="2000" dirty="0"/>
              <a:t>第一节   工业产权法律制度</a:t>
            </a:r>
            <a:endParaRPr lang="en-US" altLang="zh-CN" sz="2000" dirty="0"/>
          </a:p>
          <a:p>
            <a:pPr>
              <a:lnSpc>
                <a:spcPct val="150000"/>
              </a:lnSpc>
            </a:pPr>
            <a:r>
              <a:rPr lang="zh-CN" altLang="en-US" sz="2000" dirty="0"/>
              <a:t>一、工业产权的概念和特征</a:t>
            </a:r>
          </a:p>
          <a:p>
            <a:pPr>
              <a:lnSpc>
                <a:spcPct val="150000"/>
              </a:lnSpc>
            </a:pPr>
            <a:r>
              <a:rPr lang="en-US" altLang="zh-CN" sz="2000" dirty="0"/>
              <a:t>1</a:t>
            </a:r>
            <a:r>
              <a:rPr lang="zh-CN" altLang="en-US" sz="2000" dirty="0"/>
              <a:t>、工业产权：人们依照法律对应用于商品生产和流通中的创造发明和显著标记等智力成果，在一定期限和地域内享有的专有权。</a:t>
            </a:r>
          </a:p>
          <a:p>
            <a:pPr>
              <a:lnSpc>
                <a:spcPct val="150000"/>
              </a:lnSpc>
            </a:pPr>
            <a:r>
              <a:rPr lang="zh-CN" altLang="en-US" sz="2000" dirty="0"/>
              <a:t>工业产权与著作权统称为知识产权。</a:t>
            </a:r>
          </a:p>
          <a:p>
            <a:pPr>
              <a:lnSpc>
                <a:spcPct val="150000"/>
              </a:lnSpc>
            </a:pPr>
            <a:r>
              <a:rPr lang="zh-CN" altLang="en-US" sz="2000" dirty="0"/>
              <a:t>我国工业产权主要是指专利权和商标权。</a:t>
            </a:r>
          </a:p>
          <a:p>
            <a:pPr>
              <a:lnSpc>
                <a:spcPct val="150000"/>
              </a:lnSpc>
            </a:pPr>
            <a:r>
              <a:rPr lang="en-US" altLang="zh-CN" sz="2000" dirty="0"/>
              <a:t>2</a:t>
            </a:r>
            <a:r>
              <a:rPr lang="zh-CN" altLang="en-US" sz="2000" dirty="0"/>
              <a:t>、工业产权的特征：</a:t>
            </a:r>
            <a:endParaRPr lang="en-US" altLang="zh-CN" sz="2000" dirty="0"/>
          </a:p>
          <a:p>
            <a:pPr>
              <a:lnSpc>
                <a:spcPct val="150000"/>
              </a:lnSpc>
            </a:pPr>
            <a:r>
              <a:rPr lang="zh-CN" altLang="en-US" sz="2000" dirty="0"/>
              <a:t>（</a:t>
            </a:r>
            <a:r>
              <a:rPr lang="en-US" altLang="zh-CN" sz="2000" dirty="0"/>
              <a:t>1</a:t>
            </a:r>
            <a:r>
              <a:rPr lang="zh-CN" altLang="en-US" sz="2000" dirty="0"/>
              <a:t>）专有性        （</a:t>
            </a:r>
            <a:r>
              <a:rPr lang="en-US" altLang="zh-CN" sz="2000" dirty="0"/>
              <a:t>3</a:t>
            </a:r>
            <a:r>
              <a:rPr lang="zh-CN" altLang="en-US" sz="2000" dirty="0"/>
              <a:t>）地域性   （</a:t>
            </a:r>
            <a:r>
              <a:rPr lang="en-US" altLang="zh-CN" sz="2000" dirty="0"/>
              <a:t>2</a:t>
            </a:r>
            <a:r>
              <a:rPr lang="zh-CN" altLang="en-US" sz="2000" dirty="0"/>
              <a:t>）时间性</a:t>
            </a:r>
          </a:p>
          <a:p>
            <a:pPr fontAlgn="base" latinLnBrk="1">
              <a:lnSpc>
                <a:spcPct val="150000"/>
              </a:lnSpc>
            </a:pPr>
            <a:endParaRPr lang="zh-CN" altLang="en-US"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605368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6498639"/>
          </a:xfrm>
          <a:prstGeom prst="rect">
            <a:avLst/>
          </a:prstGeom>
          <a:noFill/>
        </p:spPr>
        <p:txBody>
          <a:bodyPr wrap="square" rtlCol="0" anchor="t">
            <a:spAutoFit/>
          </a:bodyPr>
          <a:lstStyle/>
          <a:p>
            <a:pPr>
              <a:lnSpc>
                <a:spcPct val="150000"/>
              </a:lnSpc>
            </a:pPr>
            <a:r>
              <a:rPr lang="zh-CN" altLang="en-US" sz="2000" dirty="0"/>
              <a:t>二、专利权</a:t>
            </a:r>
          </a:p>
          <a:p>
            <a:pPr>
              <a:lnSpc>
                <a:spcPct val="150000"/>
              </a:lnSpc>
            </a:pPr>
            <a:r>
              <a:rPr lang="en-US" altLang="zh-CN" sz="2000" dirty="0"/>
              <a:t>1</a:t>
            </a:r>
            <a:r>
              <a:rPr lang="zh-CN" altLang="en-US" sz="2000" dirty="0"/>
              <a:t>、专利权主体：专利权的主体是指依法申请并取得专利权的单位和个人，即专利权人。包括：</a:t>
            </a:r>
          </a:p>
          <a:p>
            <a:pPr>
              <a:lnSpc>
                <a:spcPct val="150000"/>
              </a:lnSpc>
            </a:pPr>
            <a:r>
              <a:rPr lang="zh-CN" altLang="en-US" sz="2000" dirty="0"/>
              <a:t>（</a:t>
            </a:r>
            <a:r>
              <a:rPr lang="en-US" altLang="zh-CN" sz="2000" dirty="0"/>
              <a:t>1</a:t>
            </a:r>
            <a:r>
              <a:rPr lang="zh-CN" altLang="en-US" sz="2000" dirty="0"/>
              <a:t>） 发明人或设计人的单位     </a:t>
            </a:r>
            <a:endParaRPr lang="en-US" altLang="zh-CN" sz="2000" dirty="0"/>
          </a:p>
          <a:p>
            <a:pPr>
              <a:lnSpc>
                <a:spcPct val="150000"/>
              </a:lnSpc>
            </a:pPr>
            <a:r>
              <a:rPr lang="zh-CN" altLang="en-US" sz="2000" dirty="0"/>
              <a:t>（</a:t>
            </a:r>
            <a:r>
              <a:rPr lang="en-US" altLang="zh-CN" sz="2000" dirty="0"/>
              <a:t>2</a:t>
            </a:r>
            <a:r>
              <a:rPr lang="zh-CN" altLang="en-US" sz="2000" dirty="0"/>
              <a:t>）发明人或设计人</a:t>
            </a:r>
            <a:endParaRPr lang="en-US" altLang="zh-CN" sz="2000" dirty="0"/>
          </a:p>
          <a:p>
            <a:pPr>
              <a:lnSpc>
                <a:spcPct val="150000"/>
              </a:lnSpc>
            </a:pPr>
            <a:r>
              <a:rPr lang="zh-CN" altLang="en-US" sz="2000" dirty="0"/>
              <a:t>（</a:t>
            </a:r>
            <a:r>
              <a:rPr lang="en-US" altLang="zh-CN" sz="2000" dirty="0"/>
              <a:t>3</a:t>
            </a:r>
            <a:r>
              <a:rPr lang="zh-CN" altLang="en-US" sz="2000" dirty="0"/>
              <a:t>）合作发明和委托发明的权利主体</a:t>
            </a:r>
            <a:endParaRPr lang="en-US" altLang="zh-CN" sz="2000" dirty="0"/>
          </a:p>
          <a:p>
            <a:pPr>
              <a:lnSpc>
                <a:spcPct val="150000"/>
              </a:lnSpc>
            </a:pPr>
            <a:r>
              <a:rPr lang="zh-CN" altLang="en-US" sz="2000" dirty="0"/>
              <a:t>（</a:t>
            </a:r>
            <a:r>
              <a:rPr lang="en-US" altLang="zh-CN" sz="2000" dirty="0"/>
              <a:t>4</a:t>
            </a:r>
            <a:r>
              <a:rPr lang="zh-CN" altLang="en-US" sz="2000" dirty="0"/>
              <a:t>）受让人</a:t>
            </a:r>
            <a:endParaRPr lang="en-US" altLang="zh-CN" sz="2000" dirty="0"/>
          </a:p>
          <a:p>
            <a:pPr>
              <a:lnSpc>
                <a:spcPct val="150000"/>
              </a:lnSpc>
            </a:pPr>
            <a:r>
              <a:rPr lang="zh-CN" altLang="en-US" sz="2000" dirty="0"/>
              <a:t>（</a:t>
            </a:r>
            <a:r>
              <a:rPr lang="en-US" altLang="zh-CN" sz="2000" dirty="0"/>
              <a:t>5</a:t>
            </a:r>
            <a:r>
              <a:rPr lang="zh-CN" altLang="en-US" sz="2000" dirty="0"/>
              <a:t>）外国人</a:t>
            </a:r>
            <a:endParaRPr lang="en-US" altLang="zh-CN" sz="2000" dirty="0"/>
          </a:p>
          <a:p>
            <a:pPr>
              <a:lnSpc>
                <a:spcPct val="150000"/>
              </a:lnSpc>
            </a:pPr>
            <a:r>
              <a:rPr lang="zh-CN" altLang="en-US" sz="2000" dirty="0"/>
              <a:t>（</a:t>
            </a:r>
            <a:r>
              <a:rPr lang="en-US" altLang="zh-CN" sz="2000" dirty="0"/>
              <a:t>6</a:t>
            </a:r>
            <a:r>
              <a:rPr lang="zh-CN" altLang="en-US" sz="2000" dirty="0"/>
              <a:t>）共同发明人或者共同设计人</a:t>
            </a:r>
            <a:endParaRPr lang="en-US" altLang="zh-CN" sz="2000" dirty="0"/>
          </a:p>
          <a:p>
            <a:pPr>
              <a:lnSpc>
                <a:spcPct val="150000"/>
              </a:lnSpc>
            </a:pPr>
            <a:r>
              <a:rPr lang="en-US" altLang="zh-CN" sz="2000" dirty="0"/>
              <a:t>2</a:t>
            </a:r>
            <a:r>
              <a:rPr lang="zh-CN" altLang="en-US" sz="2000" dirty="0"/>
              <a:t>、专利权的客体：</a:t>
            </a:r>
          </a:p>
          <a:p>
            <a:pPr fontAlgn="base" latinLnBrk="1">
              <a:lnSpc>
                <a:spcPct val="150000"/>
              </a:lnSpc>
            </a:pPr>
            <a:endParaRPr lang="zh-CN" altLang="en-US" sz="2000" dirty="0"/>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45290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35864" y="450487"/>
            <a:ext cx="9821742" cy="7421968"/>
          </a:xfrm>
          <a:prstGeom prst="rect">
            <a:avLst/>
          </a:prstGeom>
          <a:noFill/>
        </p:spPr>
        <p:txBody>
          <a:bodyPr wrap="square" rtlCol="0" anchor="t">
            <a:spAutoFit/>
          </a:bodyPr>
          <a:lstStyle/>
          <a:p>
            <a:pPr>
              <a:lnSpc>
                <a:spcPct val="150000"/>
              </a:lnSpc>
            </a:pPr>
            <a:r>
              <a:rPr lang="zh-CN" altLang="en-US" sz="2000" dirty="0"/>
              <a:t>专利权的客体，是指专利权保护的对象。专利权的客体包括发明、实用新型和外观设计三种。</a:t>
            </a:r>
            <a:endParaRPr lang="en-US" altLang="zh-CN" sz="2000" dirty="0"/>
          </a:p>
          <a:p>
            <a:pPr>
              <a:lnSpc>
                <a:spcPct val="150000"/>
              </a:lnSpc>
            </a:pPr>
            <a:r>
              <a:rPr lang="en-US" altLang="zh-CN" sz="2000" dirty="0"/>
              <a:t>3</a:t>
            </a:r>
            <a:r>
              <a:rPr lang="zh-CN" altLang="en-US" sz="2000" dirty="0"/>
              <a:t>、授予专利权的条件</a:t>
            </a:r>
          </a:p>
          <a:p>
            <a:pPr>
              <a:lnSpc>
                <a:spcPct val="150000"/>
              </a:lnSpc>
            </a:pPr>
            <a:r>
              <a:rPr lang="zh-CN" altLang="en-US" sz="2000" dirty="0"/>
              <a:t>（</a:t>
            </a:r>
            <a:r>
              <a:rPr lang="en-US" altLang="zh-CN" sz="2000" dirty="0"/>
              <a:t>1</a:t>
            </a:r>
            <a:r>
              <a:rPr lang="zh-CN" altLang="en-US" sz="2000" dirty="0"/>
              <a:t>）授予发明和实用新型专利的条件：</a:t>
            </a:r>
          </a:p>
          <a:p>
            <a:pPr>
              <a:lnSpc>
                <a:spcPct val="150000"/>
              </a:lnSpc>
            </a:pPr>
            <a:r>
              <a:rPr lang="zh-CN" altLang="en-US" sz="2000" dirty="0"/>
              <a:t>新颖性、创造性、实用性</a:t>
            </a:r>
          </a:p>
          <a:p>
            <a:pPr>
              <a:lnSpc>
                <a:spcPct val="150000"/>
              </a:lnSpc>
            </a:pPr>
            <a:r>
              <a:rPr lang="zh-CN" altLang="en-US" sz="2000" dirty="0"/>
              <a:t>（</a:t>
            </a:r>
            <a:r>
              <a:rPr lang="en-US" altLang="zh-CN" sz="2000" dirty="0"/>
              <a:t>2</a:t>
            </a:r>
            <a:r>
              <a:rPr lang="zh-CN" altLang="en-US" sz="2000" dirty="0"/>
              <a:t>）授予外观设计专利的条件：新颖性、实用性、富有美感、不得与他人在先取得的合法权利相冲突。</a:t>
            </a:r>
          </a:p>
          <a:p>
            <a:pPr>
              <a:lnSpc>
                <a:spcPct val="150000"/>
              </a:lnSpc>
            </a:pPr>
            <a:r>
              <a:rPr lang="en-US" altLang="zh-CN" sz="2000" dirty="0"/>
              <a:t>4</a:t>
            </a:r>
            <a:r>
              <a:rPr lang="zh-CN" altLang="en-US" sz="2000" dirty="0"/>
              <a:t>、专利权的内容与限制</a:t>
            </a:r>
          </a:p>
          <a:p>
            <a:pPr>
              <a:lnSpc>
                <a:spcPct val="150000"/>
              </a:lnSpc>
            </a:pPr>
            <a:r>
              <a:rPr lang="zh-CN" altLang="en-US" sz="2000" dirty="0"/>
              <a:t>（</a:t>
            </a:r>
            <a:r>
              <a:rPr lang="en-US" altLang="zh-CN" sz="2000" dirty="0"/>
              <a:t>1</a:t>
            </a:r>
            <a:r>
              <a:rPr lang="zh-CN" altLang="en-US" sz="2000" dirty="0"/>
              <a:t>）专利权人的权利         （</a:t>
            </a:r>
            <a:r>
              <a:rPr lang="en-US" altLang="zh-CN" sz="2000" dirty="0"/>
              <a:t>2</a:t>
            </a:r>
            <a:r>
              <a:rPr lang="zh-CN" altLang="en-US" sz="2000" dirty="0"/>
              <a:t>）专利权人的义务</a:t>
            </a:r>
          </a:p>
          <a:p>
            <a:pPr>
              <a:lnSpc>
                <a:spcPct val="150000"/>
              </a:lnSpc>
            </a:pPr>
            <a:r>
              <a:rPr lang="zh-CN" altLang="en-US" sz="2000" dirty="0"/>
              <a:t>（</a:t>
            </a:r>
            <a:r>
              <a:rPr lang="en-US" altLang="zh-CN" sz="2000" dirty="0"/>
              <a:t>3</a:t>
            </a:r>
            <a:r>
              <a:rPr lang="zh-CN" altLang="en-US" sz="2000" dirty="0"/>
              <a:t>）专利权的期限和终止  （</a:t>
            </a:r>
            <a:r>
              <a:rPr lang="en-US" altLang="zh-CN" sz="2000" dirty="0"/>
              <a:t>4</a:t>
            </a:r>
            <a:r>
              <a:rPr lang="zh-CN" altLang="en-US" sz="2000" dirty="0"/>
              <a:t>）专利的强制许可实施</a:t>
            </a:r>
            <a:endParaRPr lang="en-US" altLang="zh-CN" sz="2000" dirty="0"/>
          </a:p>
          <a:p>
            <a:pPr>
              <a:lnSpc>
                <a:spcPct val="150000"/>
              </a:lnSpc>
            </a:pPr>
            <a:r>
              <a:rPr lang="en-US" altLang="zh-CN" sz="2000" dirty="0"/>
              <a:t>5</a:t>
            </a:r>
            <a:r>
              <a:rPr lang="zh-CN" altLang="en-US" sz="2000" dirty="0"/>
              <a:t>、专利权的保护：</a:t>
            </a:r>
          </a:p>
          <a:p>
            <a:pPr>
              <a:lnSpc>
                <a:spcPct val="150000"/>
              </a:lnSpc>
            </a:pPr>
            <a:r>
              <a:rPr lang="zh-CN" altLang="en-US" sz="2000" dirty="0"/>
              <a:t>（</a:t>
            </a:r>
            <a:r>
              <a:rPr lang="en-US" altLang="zh-CN" sz="2000" dirty="0"/>
              <a:t>1</a:t>
            </a:r>
            <a:r>
              <a:rPr lang="zh-CN" altLang="en-US" sz="2000" dirty="0"/>
              <a:t>）侵权行为：专利侵权行为是指在专利权有效期内，未经专利权人许可，为了生产经营目的，侵害专利权人的实施权和标记权的行为。</a:t>
            </a:r>
            <a:endParaRPr lang="en-US" altLang="zh-CN" sz="2000" dirty="0"/>
          </a:p>
          <a:p>
            <a:pPr fontAlgn="base" latinLnBrk="1">
              <a:lnSpc>
                <a:spcPct val="150000"/>
              </a:lnSpc>
            </a:pP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151632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4190314"/>
          </a:xfrm>
          <a:prstGeom prst="rect">
            <a:avLst/>
          </a:prstGeom>
          <a:noFill/>
        </p:spPr>
        <p:txBody>
          <a:bodyPr wrap="square" rtlCol="0" anchor="t">
            <a:spAutoFit/>
          </a:bodyPr>
          <a:lstStyle/>
          <a:p>
            <a:pPr>
              <a:lnSpc>
                <a:spcPct val="150000"/>
              </a:lnSpc>
            </a:pPr>
            <a:r>
              <a:rPr lang="zh-CN" altLang="en-US" sz="2000" dirty="0"/>
              <a:t>（</a:t>
            </a:r>
            <a:r>
              <a:rPr lang="en-US" altLang="zh-CN" sz="2000" dirty="0"/>
              <a:t>2</a:t>
            </a:r>
            <a:r>
              <a:rPr lang="zh-CN" altLang="en-US" sz="2000" dirty="0"/>
              <a:t>）专利侵权行为的法律责任</a:t>
            </a:r>
            <a:endParaRPr lang="en-US" altLang="zh-CN" sz="2000" dirty="0"/>
          </a:p>
          <a:p>
            <a:pPr>
              <a:lnSpc>
                <a:spcPct val="150000"/>
              </a:lnSpc>
            </a:pPr>
            <a:r>
              <a:rPr lang="zh-CN" altLang="en-US" sz="2000" dirty="0"/>
              <a:t>三、商标权</a:t>
            </a:r>
          </a:p>
          <a:p>
            <a:pPr>
              <a:lnSpc>
                <a:spcPct val="150000"/>
              </a:lnSpc>
            </a:pPr>
            <a:r>
              <a:rPr lang="en-US" altLang="zh-CN" sz="2000" dirty="0"/>
              <a:t>1</a:t>
            </a:r>
            <a:r>
              <a:rPr lang="zh-CN" altLang="en-US" sz="2000" dirty="0"/>
              <a:t>、商标</a:t>
            </a:r>
            <a:endParaRPr lang="en-US" altLang="zh-CN" sz="2000" dirty="0"/>
          </a:p>
          <a:p>
            <a:pPr>
              <a:lnSpc>
                <a:spcPct val="150000"/>
              </a:lnSpc>
            </a:pPr>
            <a:r>
              <a:rPr lang="en-US" altLang="zh-CN" sz="2000" dirty="0"/>
              <a:t>2</a:t>
            </a:r>
            <a:r>
              <a:rPr lang="zh-CN" altLang="en-US" sz="2000" dirty="0"/>
              <a:t>、商标注册的概念和条件</a:t>
            </a:r>
            <a:endParaRPr lang="en-US" altLang="zh-CN" sz="2000" dirty="0"/>
          </a:p>
          <a:p>
            <a:pPr>
              <a:lnSpc>
                <a:spcPct val="150000"/>
              </a:lnSpc>
            </a:pPr>
            <a:r>
              <a:rPr lang="en-US" altLang="zh-CN" sz="2000" dirty="0"/>
              <a:t>3</a:t>
            </a:r>
            <a:r>
              <a:rPr lang="zh-CN" altLang="en-US" sz="2000" dirty="0"/>
              <a:t>、商标注册的申请与审核</a:t>
            </a:r>
            <a:endParaRPr lang="en-US" altLang="zh-CN" sz="2000" dirty="0"/>
          </a:p>
          <a:p>
            <a:pPr>
              <a:lnSpc>
                <a:spcPct val="150000"/>
              </a:lnSpc>
            </a:pPr>
            <a:r>
              <a:rPr lang="en-US" altLang="zh-CN" sz="2000" dirty="0"/>
              <a:t>4</a:t>
            </a:r>
            <a:r>
              <a:rPr lang="zh-CN" altLang="en-US" sz="2000" dirty="0"/>
              <a:t>、商标权的内容</a:t>
            </a:r>
            <a:endParaRPr lang="en-US" altLang="zh-CN" sz="2000" dirty="0"/>
          </a:p>
          <a:p>
            <a:pPr>
              <a:lnSpc>
                <a:spcPct val="150000"/>
              </a:lnSpc>
            </a:pPr>
            <a:r>
              <a:rPr lang="zh-CN" altLang="en-US" sz="2000" dirty="0"/>
              <a:t>四项</a:t>
            </a:r>
            <a:endParaRPr lang="en-US" altLang="zh-CN" sz="2000" dirty="0"/>
          </a:p>
          <a:p>
            <a:pPr>
              <a:lnSpc>
                <a:spcPct val="150000"/>
              </a:lnSpc>
            </a:pPr>
            <a:r>
              <a:rPr lang="en-US" altLang="zh-CN" sz="2000" dirty="0"/>
              <a:t>5</a:t>
            </a:r>
            <a:r>
              <a:rPr lang="zh-CN" altLang="en-US" sz="2000" dirty="0"/>
              <a:t>、商标权的保护</a:t>
            </a:r>
            <a:endParaRPr lang="en-US" altLang="zh-CN" sz="2000" dirty="0"/>
          </a:p>
          <a:p>
            <a:pPr>
              <a:lnSpc>
                <a:spcPct val="150000"/>
              </a:lnSpc>
            </a:pPr>
            <a:endParaRPr lang="en-US" altLang="zh-CN" sz="2000" dirty="0"/>
          </a:p>
        </p:txBody>
      </p:sp>
    </p:spTree>
    <p:extLst>
      <p:ext uri="{BB962C8B-B14F-4D97-AF65-F5344CB8AC3E}">
        <p14:creationId xmlns:p14="http://schemas.microsoft.com/office/powerpoint/2010/main" val="4280757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5113644"/>
          </a:xfrm>
          <a:prstGeom prst="rect">
            <a:avLst/>
          </a:prstGeom>
          <a:noFill/>
        </p:spPr>
        <p:txBody>
          <a:bodyPr wrap="square" rtlCol="0" anchor="t">
            <a:spAutoFit/>
          </a:bodyPr>
          <a:lstStyle/>
          <a:p>
            <a:pPr algn="ctr">
              <a:lnSpc>
                <a:spcPct val="150000"/>
              </a:lnSpc>
            </a:pPr>
            <a:r>
              <a:rPr lang="zh-CN" altLang="en-US" sz="2000" dirty="0"/>
              <a:t>第三十四章   物权法律制度</a:t>
            </a:r>
            <a:endParaRPr lang="en-US" altLang="zh-CN" sz="2000" dirty="0"/>
          </a:p>
          <a:p>
            <a:pPr>
              <a:lnSpc>
                <a:spcPct val="150000"/>
              </a:lnSpc>
            </a:pPr>
            <a:r>
              <a:rPr lang="zh-CN" altLang="en-US" sz="2000" dirty="0"/>
              <a:t>一、物权概述</a:t>
            </a:r>
            <a:endParaRPr lang="en-US" altLang="zh-CN" sz="2000" dirty="0"/>
          </a:p>
          <a:p>
            <a:pPr>
              <a:lnSpc>
                <a:spcPct val="150000"/>
              </a:lnSpc>
            </a:pPr>
            <a:r>
              <a:rPr lang="en-US" altLang="zh-CN" sz="2000" dirty="0"/>
              <a:t>1</a:t>
            </a:r>
            <a:r>
              <a:rPr lang="zh-CN" altLang="en-US" sz="2000" dirty="0"/>
              <a:t>、物权的概念和特征</a:t>
            </a:r>
          </a:p>
          <a:p>
            <a:pPr>
              <a:lnSpc>
                <a:spcPct val="150000"/>
              </a:lnSpc>
            </a:pPr>
            <a:r>
              <a:rPr lang="zh-CN" altLang="en-US" sz="2000" dirty="0"/>
              <a:t>（</a:t>
            </a:r>
            <a:r>
              <a:rPr lang="en-US" altLang="zh-CN" sz="2000" dirty="0"/>
              <a:t>1</a:t>
            </a:r>
            <a:r>
              <a:rPr lang="zh-CN" altLang="en-US" sz="2000" dirty="0"/>
              <a:t>）物权：是特定社会人与人之间对物的占有关系在法律上的表现，是法律确认的主体对物依法享有的支配权利，即权利人在法定范围内直接支配一定的物，并排斥他人干涉的权利。</a:t>
            </a:r>
            <a:endParaRPr lang="en-US" altLang="zh-CN" sz="2000" dirty="0"/>
          </a:p>
          <a:p>
            <a:pPr>
              <a:lnSpc>
                <a:spcPct val="150000"/>
              </a:lnSpc>
            </a:pPr>
            <a:r>
              <a:rPr lang="zh-CN" altLang="en-US" sz="2000" dirty="0"/>
              <a:t>（</a:t>
            </a:r>
            <a:r>
              <a:rPr lang="en-US" altLang="zh-CN" sz="2000" dirty="0"/>
              <a:t>2</a:t>
            </a:r>
            <a:r>
              <a:rPr lang="zh-CN" altLang="en-US" sz="2000" dirty="0"/>
              <a:t>）物权和债权构成了市场经济社会的最基本的财产权利。</a:t>
            </a:r>
          </a:p>
          <a:p>
            <a:pPr>
              <a:lnSpc>
                <a:spcPct val="150000"/>
              </a:lnSpc>
            </a:pPr>
            <a:r>
              <a:rPr lang="zh-CN" altLang="en-US" sz="2000" dirty="0"/>
              <a:t>关系：主体享有物权是交换的前提</a:t>
            </a:r>
            <a:r>
              <a:rPr lang="en-US" altLang="zh-CN" sz="2000" dirty="0"/>
              <a:t>;</a:t>
            </a:r>
          </a:p>
          <a:p>
            <a:pPr>
              <a:lnSpc>
                <a:spcPct val="150000"/>
              </a:lnSpc>
            </a:pPr>
            <a:r>
              <a:rPr lang="zh-CN" altLang="en-US" sz="2000" dirty="0"/>
              <a:t>不同主体之间交换过程则表现为债权</a:t>
            </a:r>
            <a:r>
              <a:rPr lang="en-US" altLang="zh-CN" sz="2000" dirty="0"/>
              <a:t>;</a:t>
            </a:r>
          </a:p>
          <a:p>
            <a:pPr>
              <a:lnSpc>
                <a:spcPct val="150000"/>
              </a:lnSpc>
            </a:pPr>
            <a:r>
              <a:rPr lang="zh-CN" altLang="en-US" sz="2000" dirty="0"/>
              <a:t>交换的结果往往导致物权的过渡和转移。</a:t>
            </a:r>
          </a:p>
          <a:p>
            <a:pPr>
              <a:lnSpc>
                <a:spcPct val="150000"/>
              </a:lnSpc>
            </a:pPr>
            <a:endParaRPr lang="en-US" altLang="zh-CN" sz="2000" dirty="0"/>
          </a:p>
        </p:txBody>
      </p:sp>
    </p:spTree>
    <p:extLst>
      <p:ext uri="{BB962C8B-B14F-4D97-AF65-F5344CB8AC3E}">
        <p14:creationId xmlns:p14="http://schemas.microsoft.com/office/powerpoint/2010/main" val="261013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43455" y="523840"/>
            <a:ext cx="9821742" cy="6498639"/>
          </a:xfrm>
          <a:prstGeom prst="rect">
            <a:avLst/>
          </a:prstGeom>
          <a:noFill/>
        </p:spPr>
        <p:txBody>
          <a:bodyPr wrap="square" rtlCol="0" anchor="t">
            <a:spAutoFit/>
          </a:bodyPr>
          <a:lstStyle/>
          <a:p>
            <a:pPr algn="ctr">
              <a:lnSpc>
                <a:spcPct val="150000"/>
              </a:lnSpc>
            </a:pPr>
            <a:r>
              <a:rPr lang="zh-CN" altLang="en-US" sz="2000" dirty="0"/>
              <a:t>第二节   劳动合同法律制度</a:t>
            </a:r>
            <a:endParaRPr lang="en-US" altLang="zh-CN" sz="2000" dirty="0"/>
          </a:p>
          <a:p>
            <a:pPr>
              <a:lnSpc>
                <a:spcPct val="150000"/>
              </a:lnSpc>
            </a:pPr>
            <a:r>
              <a:rPr lang="zh-CN" altLang="en-US" sz="2000" dirty="0"/>
              <a:t>一、劳动合同法概述</a:t>
            </a:r>
          </a:p>
          <a:p>
            <a:pPr>
              <a:lnSpc>
                <a:spcPct val="150000"/>
              </a:lnSpc>
            </a:pPr>
            <a:r>
              <a:rPr lang="zh-CN" altLang="en-US" sz="2000" dirty="0"/>
              <a:t>劳动合同法是全面调整劳动合同关系的法律规范总称。</a:t>
            </a:r>
          </a:p>
          <a:p>
            <a:pPr>
              <a:lnSpc>
                <a:spcPct val="150000"/>
              </a:lnSpc>
            </a:pPr>
            <a:r>
              <a:rPr lang="zh-CN" altLang="en-US" sz="2000" dirty="0"/>
              <a:t>二、劳动合同的类型</a:t>
            </a:r>
            <a:endParaRPr lang="en-US" altLang="zh-CN" sz="2000" dirty="0"/>
          </a:p>
          <a:p>
            <a:pPr>
              <a:lnSpc>
                <a:spcPct val="150000"/>
              </a:lnSpc>
            </a:pPr>
            <a:r>
              <a:rPr lang="zh-CN" altLang="en-US" sz="2000" dirty="0"/>
              <a:t>固定期限劳动合同、无固定期限劳动合同和以完成一定工作任务为期限的劳动合同三种类型。</a:t>
            </a:r>
            <a:endParaRPr lang="en-US" altLang="zh-CN" sz="2000" dirty="0"/>
          </a:p>
          <a:p>
            <a:pPr>
              <a:lnSpc>
                <a:spcPct val="150000"/>
              </a:lnSpc>
            </a:pPr>
            <a:r>
              <a:rPr lang="zh-CN" altLang="en-US" sz="2000" dirty="0"/>
              <a:t>三、劳动合同的订立</a:t>
            </a:r>
            <a:endParaRPr lang="en-US" altLang="zh-CN" sz="2000" dirty="0"/>
          </a:p>
          <a:p>
            <a:pPr>
              <a:lnSpc>
                <a:spcPct val="150000"/>
              </a:lnSpc>
            </a:pPr>
            <a:r>
              <a:rPr lang="en-US" altLang="zh-CN" sz="2000" dirty="0"/>
              <a:t>1</a:t>
            </a:r>
            <a:r>
              <a:rPr lang="zh-CN" altLang="en-US" sz="2000" dirty="0"/>
              <a:t>、劳动合同订立的原则：合法原则、公平原则、平等自愿原则、诚实信用原则。</a:t>
            </a:r>
            <a:endParaRPr lang="en-US" altLang="zh-CN" sz="2000" dirty="0"/>
          </a:p>
          <a:p>
            <a:pPr>
              <a:lnSpc>
                <a:spcPct val="150000"/>
              </a:lnSpc>
            </a:pPr>
            <a:r>
              <a:rPr lang="en-US" altLang="zh-CN" sz="2000" dirty="0"/>
              <a:t>2</a:t>
            </a:r>
            <a:r>
              <a:rPr lang="zh-CN" altLang="en-US" sz="2000" dirty="0"/>
              <a:t>、劳动合同的形式</a:t>
            </a:r>
            <a:r>
              <a:rPr lang="en-US" altLang="zh-CN" sz="2000" dirty="0"/>
              <a:t>        3</a:t>
            </a:r>
            <a:r>
              <a:rPr lang="zh-CN" altLang="en-US" sz="2000" dirty="0"/>
              <a:t>、劳动合同的内容</a:t>
            </a:r>
            <a:r>
              <a:rPr lang="en-US" altLang="zh-CN" sz="2000" dirty="0"/>
              <a:t>      4</a:t>
            </a:r>
            <a:r>
              <a:rPr lang="zh-CN" altLang="en-US" sz="2000" dirty="0"/>
              <a:t>、劳动合同的无效</a:t>
            </a:r>
            <a:endParaRPr lang="en-US" altLang="zh-CN" sz="2000" dirty="0"/>
          </a:p>
          <a:p>
            <a:pPr>
              <a:lnSpc>
                <a:spcPct val="150000"/>
              </a:lnSpc>
            </a:pPr>
            <a:r>
              <a:rPr lang="zh-CN" altLang="en-US" sz="2000" dirty="0"/>
              <a:t>四、劳动合同的解除</a:t>
            </a:r>
            <a:endParaRPr lang="en-US" altLang="zh-CN" sz="2000" dirty="0"/>
          </a:p>
          <a:p>
            <a:pPr>
              <a:lnSpc>
                <a:spcPct val="150000"/>
              </a:lnSpc>
            </a:pPr>
            <a:r>
              <a:rPr lang="en-US" altLang="zh-CN" sz="2000" dirty="0"/>
              <a:t>1</a:t>
            </a:r>
            <a:r>
              <a:rPr lang="zh-CN" altLang="en-US" sz="2000" dirty="0"/>
              <a:t>、协商解除          </a:t>
            </a:r>
            <a:r>
              <a:rPr lang="en-US" altLang="zh-CN" sz="2000" dirty="0"/>
              <a:t>2</a:t>
            </a:r>
            <a:r>
              <a:rPr lang="zh-CN" altLang="en-US" sz="2000" dirty="0"/>
              <a:t>、用人单位单方解除劳动合同</a:t>
            </a:r>
          </a:p>
          <a:p>
            <a:pPr>
              <a:lnSpc>
                <a:spcPct val="150000"/>
              </a:lnSpc>
            </a:pPr>
            <a:r>
              <a:rPr lang="en-US" altLang="zh-CN" sz="2000" dirty="0"/>
              <a:t>(1)</a:t>
            </a:r>
            <a:r>
              <a:rPr lang="zh-CN" altLang="en-US" sz="2000" dirty="0"/>
              <a:t>过错性解除     </a:t>
            </a:r>
            <a:r>
              <a:rPr lang="en-US" altLang="zh-CN" sz="2000" dirty="0"/>
              <a:t>(2)</a:t>
            </a:r>
            <a:r>
              <a:rPr lang="zh-CN" altLang="en-US" sz="2000" dirty="0"/>
              <a:t>非过错性解除         </a:t>
            </a:r>
            <a:r>
              <a:rPr lang="en-US" altLang="zh-CN" sz="2000" dirty="0"/>
              <a:t>(3)</a:t>
            </a:r>
            <a:r>
              <a:rPr lang="zh-CN" altLang="en-US" sz="2000" dirty="0"/>
              <a:t>经济性裁员</a:t>
            </a:r>
          </a:p>
          <a:p>
            <a:pPr>
              <a:lnSpc>
                <a:spcPct val="150000"/>
              </a:lnSpc>
            </a:pPr>
            <a:r>
              <a:rPr lang="en-US" altLang="zh-CN" sz="2000" dirty="0"/>
              <a:t>3</a:t>
            </a:r>
            <a:r>
              <a:rPr lang="zh-CN" altLang="en-US" sz="2000" dirty="0"/>
              <a:t>、劳动者单方解除劳动合同</a:t>
            </a:r>
          </a:p>
          <a:p>
            <a:pPr>
              <a:lnSpc>
                <a:spcPct val="150000"/>
              </a:lnSpc>
            </a:pPr>
            <a:endParaRPr lang="zh-CN" altLang="en-US" sz="2000" dirty="0"/>
          </a:p>
        </p:txBody>
      </p:sp>
    </p:spTree>
    <p:extLst>
      <p:ext uri="{BB962C8B-B14F-4D97-AF65-F5344CB8AC3E}">
        <p14:creationId xmlns:p14="http://schemas.microsoft.com/office/powerpoint/2010/main" val="144183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113644"/>
          </a:xfrm>
          <a:prstGeom prst="rect">
            <a:avLst/>
          </a:prstGeom>
          <a:noFill/>
        </p:spPr>
        <p:txBody>
          <a:bodyPr wrap="square" rtlCol="0" anchor="t">
            <a:spAutoFit/>
          </a:bodyPr>
          <a:lstStyle/>
          <a:p>
            <a:pPr>
              <a:lnSpc>
                <a:spcPct val="150000"/>
              </a:lnSpc>
            </a:pPr>
            <a:r>
              <a:rPr lang="en-US" altLang="zh-CN" sz="2000" dirty="0"/>
              <a:t>4</a:t>
            </a:r>
            <a:r>
              <a:rPr lang="zh-CN" altLang="en-US" sz="2000" dirty="0"/>
              <a:t>、劳动合同不得解除的情形</a:t>
            </a:r>
            <a:endParaRPr lang="en-US" altLang="zh-CN" sz="2000" dirty="0"/>
          </a:p>
          <a:p>
            <a:pPr>
              <a:lnSpc>
                <a:spcPct val="150000"/>
              </a:lnSpc>
            </a:pPr>
            <a:r>
              <a:rPr lang="zh-CN" altLang="en-US" sz="2000" dirty="0"/>
              <a:t>五、劳动合同的终止</a:t>
            </a:r>
          </a:p>
          <a:p>
            <a:pPr>
              <a:lnSpc>
                <a:spcPct val="150000"/>
              </a:lnSpc>
            </a:pPr>
            <a:r>
              <a:rPr lang="zh-CN" altLang="en-US" sz="2000" dirty="0"/>
              <a:t>劳动合同不存在约定终止，只有法定终止。</a:t>
            </a:r>
          </a:p>
          <a:p>
            <a:pPr>
              <a:lnSpc>
                <a:spcPct val="150000"/>
              </a:lnSpc>
            </a:pPr>
            <a:r>
              <a:rPr lang="en-US" altLang="zh-CN" sz="2000" dirty="0"/>
              <a:t>1</a:t>
            </a:r>
            <a:r>
              <a:rPr lang="zh-CN" altLang="en-US" sz="2000" dirty="0"/>
              <a:t>、劳动合同期满的</a:t>
            </a:r>
            <a:r>
              <a:rPr lang="en-US" altLang="zh-CN" sz="2000" dirty="0"/>
              <a:t>;</a:t>
            </a:r>
          </a:p>
          <a:p>
            <a:pPr>
              <a:lnSpc>
                <a:spcPct val="150000"/>
              </a:lnSpc>
            </a:pPr>
            <a:r>
              <a:rPr lang="en-US" altLang="zh-CN" sz="2000" dirty="0"/>
              <a:t>2</a:t>
            </a:r>
            <a:r>
              <a:rPr lang="zh-CN" altLang="en-US" sz="2000" dirty="0"/>
              <a:t>、劳动者开始依法享受基本养老保险待遇的</a:t>
            </a:r>
            <a:r>
              <a:rPr lang="en-US" altLang="zh-CN" sz="2000" dirty="0"/>
              <a:t>;</a:t>
            </a:r>
          </a:p>
          <a:p>
            <a:pPr>
              <a:lnSpc>
                <a:spcPct val="150000"/>
              </a:lnSpc>
            </a:pPr>
            <a:r>
              <a:rPr lang="en-US" altLang="zh-CN" sz="2000" dirty="0"/>
              <a:t>3</a:t>
            </a:r>
            <a:r>
              <a:rPr lang="zh-CN" altLang="en-US" sz="2000" dirty="0"/>
              <a:t>、劳动者死亡，或者被人民法院宣告死亡或者宣告失踪的</a:t>
            </a:r>
            <a:r>
              <a:rPr lang="en-US" altLang="zh-CN" sz="2000" dirty="0"/>
              <a:t>;</a:t>
            </a:r>
          </a:p>
          <a:p>
            <a:pPr>
              <a:lnSpc>
                <a:spcPct val="150000"/>
              </a:lnSpc>
            </a:pPr>
            <a:r>
              <a:rPr lang="en-US" altLang="zh-CN" sz="2000" dirty="0"/>
              <a:t>4</a:t>
            </a:r>
            <a:r>
              <a:rPr lang="zh-CN" altLang="en-US" sz="2000" dirty="0"/>
              <a:t>、用人单位被依法宣告破产的</a:t>
            </a:r>
            <a:r>
              <a:rPr lang="en-US" altLang="zh-CN" sz="2000" dirty="0"/>
              <a:t>;</a:t>
            </a:r>
          </a:p>
          <a:p>
            <a:pPr>
              <a:lnSpc>
                <a:spcPct val="150000"/>
              </a:lnSpc>
            </a:pPr>
            <a:r>
              <a:rPr lang="en-US" altLang="zh-CN" sz="2000" dirty="0"/>
              <a:t>5</a:t>
            </a:r>
            <a:r>
              <a:rPr lang="zh-CN" altLang="en-US" sz="2000" dirty="0"/>
              <a:t>、用人单位被吊销营业执照、责令关闭、撤销或者用人单位决定提前解散的</a:t>
            </a:r>
            <a:r>
              <a:rPr lang="en-US" altLang="zh-CN" sz="2000" dirty="0"/>
              <a:t>;</a:t>
            </a:r>
          </a:p>
          <a:p>
            <a:pPr>
              <a:lnSpc>
                <a:spcPct val="150000"/>
              </a:lnSpc>
            </a:pPr>
            <a:r>
              <a:rPr lang="en-US" altLang="zh-CN" sz="2000" dirty="0"/>
              <a:t>6</a:t>
            </a:r>
            <a:r>
              <a:rPr lang="zh-CN" altLang="en-US" sz="2000" dirty="0"/>
              <a:t>、法律、行政法规规定的其他情形。</a:t>
            </a:r>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286034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5575309"/>
          </a:xfrm>
          <a:prstGeom prst="rect">
            <a:avLst/>
          </a:prstGeom>
          <a:noFill/>
        </p:spPr>
        <p:txBody>
          <a:bodyPr wrap="square" rtlCol="0" anchor="t">
            <a:spAutoFit/>
          </a:bodyPr>
          <a:lstStyle/>
          <a:p>
            <a:pPr algn="ctr">
              <a:lnSpc>
                <a:spcPct val="150000"/>
              </a:lnSpc>
            </a:pPr>
            <a:r>
              <a:rPr lang="zh-CN" altLang="en-US" sz="2000" dirty="0"/>
              <a:t>第三节   消费者权益保护法律制度</a:t>
            </a:r>
            <a:endParaRPr lang="en-US" altLang="zh-CN" sz="2000" dirty="0"/>
          </a:p>
          <a:p>
            <a:pPr>
              <a:lnSpc>
                <a:spcPct val="150000"/>
              </a:lnSpc>
            </a:pPr>
            <a:r>
              <a:rPr lang="zh-CN" altLang="en-US" sz="2000" dirty="0"/>
              <a:t>一、概述</a:t>
            </a:r>
          </a:p>
          <a:p>
            <a:pPr>
              <a:lnSpc>
                <a:spcPct val="150000"/>
              </a:lnSpc>
            </a:pPr>
            <a:r>
              <a:rPr lang="zh-CN" altLang="en-US" sz="2000" dirty="0"/>
              <a:t>二、消费者的权利</a:t>
            </a:r>
          </a:p>
          <a:p>
            <a:pPr>
              <a:lnSpc>
                <a:spcPct val="150000"/>
              </a:lnSpc>
            </a:pPr>
            <a:r>
              <a:rPr lang="zh-CN" altLang="en-US" sz="2000" dirty="0"/>
              <a:t>安全保障权：这是消费者最基本的权利</a:t>
            </a:r>
          </a:p>
          <a:p>
            <a:pPr>
              <a:lnSpc>
                <a:spcPct val="150000"/>
              </a:lnSpc>
            </a:pPr>
            <a:r>
              <a:rPr lang="zh-CN" altLang="en-US" sz="2000" dirty="0"/>
              <a:t>三、经营者的义务</a:t>
            </a:r>
            <a:endParaRPr lang="en-US" altLang="zh-CN" sz="2000" dirty="0"/>
          </a:p>
          <a:p>
            <a:pPr>
              <a:lnSpc>
                <a:spcPct val="150000"/>
              </a:lnSpc>
            </a:pPr>
            <a:r>
              <a:rPr lang="zh-CN" altLang="en-US" sz="2000" dirty="0"/>
              <a:t>四、消费争议解决</a:t>
            </a:r>
          </a:p>
          <a:p>
            <a:pPr>
              <a:lnSpc>
                <a:spcPct val="150000"/>
              </a:lnSpc>
            </a:pPr>
            <a:r>
              <a:rPr lang="en-US" altLang="zh-CN" sz="2000" dirty="0"/>
              <a:t>1</a:t>
            </a:r>
            <a:r>
              <a:rPr lang="zh-CN" altLang="en-US" sz="2000" dirty="0"/>
              <a:t>、争议解决的途径</a:t>
            </a:r>
            <a:r>
              <a:rPr lang="en-US" altLang="zh-CN" sz="2000" dirty="0"/>
              <a:t>——5</a:t>
            </a:r>
            <a:r>
              <a:rPr lang="zh-CN" altLang="en-US" sz="2000" dirty="0"/>
              <a:t>种</a:t>
            </a:r>
          </a:p>
          <a:p>
            <a:pPr>
              <a:lnSpc>
                <a:spcPct val="150000"/>
              </a:lnSpc>
            </a:pPr>
            <a:r>
              <a:rPr lang="en-US" altLang="zh-CN" sz="2000" dirty="0"/>
              <a:t>2</a:t>
            </a:r>
            <a:r>
              <a:rPr lang="zh-CN" altLang="en-US" sz="2000" dirty="0"/>
              <a:t>、消费索赔的规则</a:t>
            </a:r>
            <a:endParaRPr lang="en-US" altLang="zh-CN" sz="2000" dirty="0"/>
          </a:p>
          <a:p>
            <a:pPr>
              <a:lnSpc>
                <a:spcPct val="150000"/>
              </a:lnSpc>
            </a:pPr>
            <a:r>
              <a:rPr lang="zh-CN" altLang="en-US" sz="2000" dirty="0"/>
              <a:t>五、违反消费者权益保护法的法律责任</a:t>
            </a:r>
          </a:p>
          <a:p>
            <a:pPr>
              <a:lnSpc>
                <a:spcPct val="150000"/>
              </a:lnSpc>
            </a:pPr>
            <a:r>
              <a:rPr lang="en-US" altLang="zh-CN" sz="2000" dirty="0"/>
              <a:t>1</a:t>
            </a:r>
            <a:r>
              <a:rPr lang="zh-CN" altLang="en-US" sz="2000" dirty="0"/>
              <a:t>、行政责任   </a:t>
            </a:r>
            <a:r>
              <a:rPr lang="en-US" altLang="zh-CN" sz="2000" dirty="0"/>
              <a:t>2</a:t>
            </a:r>
            <a:r>
              <a:rPr lang="zh-CN" altLang="en-US" sz="2000" dirty="0"/>
              <a:t>、刑事责任   </a:t>
            </a:r>
            <a:r>
              <a:rPr lang="en-US" altLang="zh-CN" sz="2000" dirty="0"/>
              <a:t>3</a:t>
            </a:r>
            <a:r>
              <a:rPr lang="zh-CN" altLang="en-US" sz="2000" dirty="0"/>
              <a:t>、民事责任</a:t>
            </a:r>
            <a:endParaRPr lang="en-US" altLang="zh-CN" sz="2000" dirty="0"/>
          </a:p>
          <a:p>
            <a:pPr fontAlgn="base" latinLnBrk="1">
              <a:lnSpc>
                <a:spcPct val="150000"/>
              </a:lnSpc>
            </a:pPr>
            <a:endParaRPr lang="zh-CN" altLang="en-US" sz="2000" dirty="0"/>
          </a:p>
          <a:p>
            <a:pPr>
              <a:lnSpc>
                <a:spcPct val="150000"/>
              </a:lnSpc>
            </a:pPr>
            <a:endParaRPr lang="zh-CN" altLang="en-US" sz="2000" dirty="0"/>
          </a:p>
        </p:txBody>
      </p:sp>
    </p:spTree>
    <p:extLst>
      <p:ext uri="{BB962C8B-B14F-4D97-AF65-F5344CB8AC3E}">
        <p14:creationId xmlns:p14="http://schemas.microsoft.com/office/powerpoint/2010/main" val="369915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2658" y="1098525"/>
            <a:ext cx="9821742" cy="3266985"/>
          </a:xfrm>
          <a:prstGeom prst="rect">
            <a:avLst/>
          </a:prstGeom>
          <a:noFill/>
        </p:spPr>
        <p:txBody>
          <a:bodyPr wrap="square" rtlCol="0" anchor="t">
            <a:spAutoFit/>
          </a:bodyPr>
          <a:lstStyle/>
          <a:p>
            <a:pPr algn="ctr">
              <a:lnSpc>
                <a:spcPct val="150000"/>
              </a:lnSpc>
            </a:pPr>
            <a:r>
              <a:rPr lang="zh-CN" altLang="en-US" sz="2000" dirty="0"/>
              <a:t>第四节   反垄断法律制度</a:t>
            </a:r>
            <a:endParaRPr lang="en-US" altLang="zh-CN" sz="2000" dirty="0"/>
          </a:p>
          <a:p>
            <a:pPr>
              <a:lnSpc>
                <a:spcPct val="150000"/>
              </a:lnSpc>
            </a:pPr>
            <a:r>
              <a:rPr lang="zh-CN" altLang="en-US" sz="2000" dirty="0"/>
              <a:t>一、反垄断法的概念和适用范围</a:t>
            </a:r>
          </a:p>
          <a:p>
            <a:pPr>
              <a:lnSpc>
                <a:spcPct val="150000"/>
              </a:lnSpc>
            </a:pPr>
            <a:r>
              <a:rPr lang="zh-CN" altLang="en-US" sz="2000" dirty="0"/>
              <a:t>二、反垄断机构设置</a:t>
            </a:r>
          </a:p>
          <a:p>
            <a:pPr>
              <a:lnSpc>
                <a:spcPct val="150000"/>
              </a:lnSpc>
            </a:pPr>
            <a:r>
              <a:rPr lang="zh-CN" altLang="en-US" sz="2000" dirty="0"/>
              <a:t>三、相关市场界定</a:t>
            </a:r>
            <a:endParaRPr lang="en-US" altLang="zh-CN" sz="2000" dirty="0"/>
          </a:p>
          <a:p>
            <a:pPr>
              <a:lnSpc>
                <a:spcPct val="150000"/>
              </a:lnSpc>
            </a:pPr>
            <a:r>
              <a:rPr lang="zh-CN" altLang="en-US" sz="2000" dirty="0"/>
              <a:t>四、垄断行为</a:t>
            </a:r>
            <a:endParaRPr lang="en-US" altLang="zh-CN" sz="2000" dirty="0"/>
          </a:p>
          <a:p>
            <a:pPr>
              <a:lnSpc>
                <a:spcPct val="150000"/>
              </a:lnSpc>
            </a:pPr>
            <a:r>
              <a:rPr lang="zh-CN" altLang="en-US" sz="2000" dirty="0"/>
              <a:t>垄断协议：经营者达成垄断协议是经济生活中一种最常见、最典型的垄断行为。</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37168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717550"/>
            <a:ext cx="9821742" cy="6683304"/>
          </a:xfrm>
          <a:prstGeom prst="rect">
            <a:avLst/>
          </a:prstGeom>
          <a:noFill/>
        </p:spPr>
        <p:txBody>
          <a:bodyPr wrap="square" rtlCol="0" anchor="t">
            <a:spAutoFit/>
          </a:bodyPr>
          <a:lstStyle/>
          <a:p>
            <a:pPr algn="ctr">
              <a:lnSpc>
                <a:spcPct val="150000"/>
              </a:lnSpc>
            </a:pPr>
            <a:r>
              <a:rPr lang="zh-CN" altLang="en-US" sz="2000" dirty="0"/>
              <a:t>第五节   反不正当竞争法法律制度</a:t>
            </a:r>
            <a:endParaRPr lang="en-US" altLang="zh-CN" sz="2000" dirty="0"/>
          </a:p>
          <a:p>
            <a:pPr>
              <a:lnSpc>
                <a:spcPct val="150000"/>
              </a:lnSpc>
            </a:pPr>
            <a:r>
              <a:rPr lang="zh-CN" altLang="en-US" sz="2000" dirty="0"/>
              <a:t>一、反不正当竞争法概述</a:t>
            </a:r>
          </a:p>
          <a:p>
            <a:pPr>
              <a:lnSpc>
                <a:spcPct val="150000"/>
              </a:lnSpc>
            </a:pPr>
            <a:r>
              <a:rPr lang="zh-CN" altLang="en-US" sz="2000" dirty="0"/>
              <a:t>二、不正当竞争法行为的种类</a:t>
            </a:r>
            <a:endParaRPr lang="en-US" altLang="zh-CN" sz="2000" dirty="0"/>
          </a:p>
          <a:p>
            <a:pPr>
              <a:lnSpc>
                <a:spcPct val="150000"/>
              </a:lnSpc>
            </a:pPr>
            <a:r>
              <a:rPr lang="en-US" altLang="zh-CN" sz="2000" dirty="0"/>
              <a:t>1.</a:t>
            </a:r>
            <a:r>
              <a:rPr lang="zh-CN" altLang="en-US" sz="2000" dirty="0"/>
              <a:t>混淆行为</a:t>
            </a:r>
          </a:p>
          <a:p>
            <a:pPr>
              <a:lnSpc>
                <a:spcPct val="150000"/>
              </a:lnSpc>
            </a:pPr>
            <a:r>
              <a:rPr lang="en-US" altLang="zh-CN" sz="2000" dirty="0"/>
              <a:t>2.</a:t>
            </a:r>
            <a:r>
              <a:rPr lang="zh-CN" altLang="en-US" sz="2000" dirty="0"/>
              <a:t>商业贿赂行为</a:t>
            </a:r>
          </a:p>
          <a:p>
            <a:pPr>
              <a:lnSpc>
                <a:spcPct val="150000"/>
              </a:lnSpc>
            </a:pPr>
            <a:r>
              <a:rPr lang="en-US" altLang="zh-CN" sz="2000" dirty="0"/>
              <a:t>3.</a:t>
            </a:r>
            <a:r>
              <a:rPr lang="zh-CN" altLang="en-US" sz="2000" dirty="0"/>
              <a:t>虚假宣传行为</a:t>
            </a:r>
          </a:p>
          <a:p>
            <a:pPr>
              <a:lnSpc>
                <a:spcPct val="150000"/>
              </a:lnSpc>
            </a:pPr>
            <a:r>
              <a:rPr lang="en-US" altLang="zh-CN" sz="2000" dirty="0"/>
              <a:t>4.</a:t>
            </a:r>
            <a:r>
              <a:rPr lang="zh-CN" altLang="en-US" sz="2000" dirty="0"/>
              <a:t>侵犯商业秘密行为</a:t>
            </a:r>
          </a:p>
          <a:p>
            <a:pPr>
              <a:lnSpc>
                <a:spcPct val="150000"/>
              </a:lnSpc>
            </a:pPr>
            <a:r>
              <a:rPr lang="en-US" altLang="zh-CN" sz="2000" dirty="0"/>
              <a:t>5.</a:t>
            </a:r>
            <a:r>
              <a:rPr lang="zh-CN" altLang="en-US" sz="2000" dirty="0"/>
              <a:t> 不正当有奖销售行为</a:t>
            </a:r>
          </a:p>
          <a:p>
            <a:pPr>
              <a:lnSpc>
                <a:spcPct val="150000"/>
              </a:lnSpc>
            </a:pPr>
            <a:r>
              <a:rPr lang="en-US" altLang="zh-CN" sz="2000" dirty="0"/>
              <a:t>6.</a:t>
            </a:r>
            <a:r>
              <a:rPr lang="zh-CN" altLang="en-US" sz="2000" dirty="0"/>
              <a:t>诋毁商誉行为    </a:t>
            </a:r>
            <a:endParaRPr lang="en-US" altLang="zh-CN" sz="2000" dirty="0"/>
          </a:p>
          <a:p>
            <a:pPr>
              <a:lnSpc>
                <a:spcPct val="150000"/>
              </a:lnSpc>
            </a:pPr>
            <a:r>
              <a:rPr lang="en-US" altLang="zh-CN" sz="2000" dirty="0"/>
              <a:t>7.</a:t>
            </a:r>
            <a:r>
              <a:rPr lang="zh-CN" altLang="en-US" sz="2000" dirty="0"/>
              <a:t>利用网络从事不正当竞争行为</a:t>
            </a:r>
            <a:endParaRPr lang="en-US" altLang="zh-CN" sz="2000" dirty="0"/>
          </a:p>
          <a:p>
            <a:pPr>
              <a:lnSpc>
                <a:spcPct val="150000"/>
              </a:lnSpc>
            </a:pPr>
            <a:r>
              <a:rPr lang="zh-CN" altLang="en-US" sz="2000" dirty="0"/>
              <a:t>三、反不正当竞争法的执法</a:t>
            </a:r>
          </a:p>
          <a:p>
            <a:pPr>
              <a:lnSpc>
                <a:spcPct val="150000"/>
              </a:lnSpc>
            </a:pPr>
            <a:r>
              <a:rPr lang="zh-CN" altLang="en-US" sz="2000" dirty="0"/>
              <a:t>四、违反反不正当竞争法的法律责任</a:t>
            </a:r>
            <a:endParaRPr lang="en-US" altLang="zh-CN" sz="2000" dirty="0"/>
          </a:p>
          <a:p>
            <a:pPr>
              <a:lnSpc>
                <a:spcPct val="150000"/>
              </a:lnSpc>
            </a:pP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278149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36274"/>
            <a:ext cx="9821742" cy="3266985"/>
          </a:xfrm>
          <a:prstGeom prst="rect">
            <a:avLst/>
          </a:prstGeom>
          <a:noFill/>
        </p:spPr>
        <p:txBody>
          <a:bodyPr wrap="square" rtlCol="0" anchor="t">
            <a:spAutoFit/>
          </a:bodyPr>
          <a:lstStyle/>
          <a:p>
            <a:pPr algn="ctr">
              <a:lnSpc>
                <a:spcPct val="150000"/>
              </a:lnSpc>
            </a:pPr>
            <a:r>
              <a:rPr lang="zh-CN" altLang="en-US" sz="2000" dirty="0"/>
              <a:t>第六节  产品质量法律制度</a:t>
            </a:r>
            <a:endParaRPr lang="en-US" altLang="zh-CN" sz="2000" dirty="0"/>
          </a:p>
          <a:p>
            <a:pPr>
              <a:lnSpc>
                <a:spcPct val="150000"/>
              </a:lnSpc>
            </a:pPr>
            <a:r>
              <a:rPr lang="zh-CN" altLang="en-US" sz="2000" dirty="0"/>
              <a:t>一、产品质量法概述</a:t>
            </a:r>
          </a:p>
          <a:p>
            <a:pPr>
              <a:lnSpc>
                <a:spcPct val="150000"/>
              </a:lnSpc>
            </a:pPr>
            <a:r>
              <a:rPr lang="zh-CN" altLang="en-US" sz="2000" dirty="0"/>
              <a:t>二、产品质量的监督</a:t>
            </a:r>
            <a:endParaRPr lang="en-US" altLang="zh-CN" sz="2000" dirty="0"/>
          </a:p>
          <a:p>
            <a:pPr>
              <a:lnSpc>
                <a:spcPct val="150000"/>
              </a:lnSpc>
            </a:pPr>
            <a:r>
              <a:rPr lang="zh-CN" altLang="en-US" sz="2000" dirty="0"/>
              <a:t>三、生产者的产品质量义务</a:t>
            </a:r>
            <a:endParaRPr lang="en-US" altLang="zh-CN" sz="2000" dirty="0"/>
          </a:p>
          <a:p>
            <a:pPr>
              <a:lnSpc>
                <a:spcPct val="150000"/>
              </a:lnSpc>
            </a:pPr>
            <a:r>
              <a:rPr lang="zh-CN" altLang="en-US" sz="2000" dirty="0"/>
              <a:t>四、销售者的产品质量义务</a:t>
            </a:r>
            <a:endParaRPr lang="en-US" altLang="zh-CN" sz="2000" dirty="0"/>
          </a:p>
          <a:p>
            <a:pPr>
              <a:lnSpc>
                <a:spcPct val="150000"/>
              </a:lnSpc>
            </a:pPr>
            <a:r>
              <a:rPr lang="zh-CN" altLang="en-US" sz="2000" dirty="0"/>
              <a:t>五、违反产品质量法的法律责任</a:t>
            </a:r>
            <a:endParaRPr lang="en-US" altLang="zh-CN" sz="2000" dirty="0"/>
          </a:p>
          <a:p>
            <a:pPr>
              <a:lnSpc>
                <a:spcPct val="150000"/>
              </a:lnSpc>
            </a:pPr>
            <a:endParaRPr lang="zh-CN" altLang="en-US" sz="2000" dirty="0"/>
          </a:p>
        </p:txBody>
      </p:sp>
    </p:spTree>
    <p:extLst>
      <p:ext uri="{BB962C8B-B14F-4D97-AF65-F5344CB8AC3E}">
        <p14:creationId xmlns:p14="http://schemas.microsoft.com/office/powerpoint/2010/main" val="54045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第二十九次课内容结束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036974"/>
          </a:xfrm>
          <a:prstGeom prst="rect">
            <a:avLst/>
          </a:prstGeom>
          <a:noFill/>
        </p:spPr>
        <p:txBody>
          <a:bodyPr wrap="square" rtlCol="0" anchor="t">
            <a:spAutoFit/>
          </a:bodyPr>
          <a:lstStyle/>
          <a:p>
            <a:pPr>
              <a:lnSpc>
                <a:spcPct val="150000"/>
              </a:lnSpc>
            </a:pPr>
            <a:r>
              <a:rPr lang="zh-CN" altLang="en-US" sz="2000" dirty="0"/>
              <a:t>（</a:t>
            </a:r>
            <a:r>
              <a:rPr lang="en-US" altLang="zh-CN" sz="2000" dirty="0"/>
              <a:t>3</a:t>
            </a:r>
            <a:r>
              <a:rPr lang="zh-CN" altLang="en-US" sz="2000" dirty="0"/>
              <a:t>）物权特征</a:t>
            </a:r>
          </a:p>
          <a:p>
            <a:pPr>
              <a:lnSpc>
                <a:spcPct val="150000"/>
              </a:lnSpc>
            </a:pPr>
            <a:r>
              <a:rPr lang="zh-CN" altLang="en-US" sz="2000" dirty="0"/>
              <a:t>第一，物权是绝对权；    第二，物权属于支配权；</a:t>
            </a:r>
            <a:endParaRPr lang="en-US" altLang="zh-CN" sz="2000" dirty="0"/>
          </a:p>
          <a:p>
            <a:pPr>
              <a:lnSpc>
                <a:spcPct val="150000"/>
              </a:lnSpc>
            </a:pPr>
            <a:r>
              <a:rPr lang="zh-CN" altLang="en-US" sz="2000" dirty="0"/>
              <a:t>第三，物权是法定的，物权的设定采用法定主义；</a:t>
            </a:r>
            <a:endParaRPr lang="en-US" altLang="zh-CN" sz="2000" dirty="0"/>
          </a:p>
          <a:p>
            <a:pPr>
              <a:lnSpc>
                <a:spcPct val="150000"/>
              </a:lnSpc>
            </a:pPr>
            <a:r>
              <a:rPr lang="zh-CN" altLang="en-US" sz="2000" dirty="0"/>
              <a:t>第四，物权的客体一般为物；</a:t>
            </a:r>
            <a:endParaRPr lang="en-US" altLang="zh-CN" sz="2000" dirty="0"/>
          </a:p>
          <a:p>
            <a:pPr>
              <a:lnSpc>
                <a:spcPct val="150000"/>
              </a:lnSpc>
            </a:pPr>
            <a:r>
              <a:rPr lang="zh-CN" altLang="en-US" sz="2000" dirty="0"/>
              <a:t>第五，物权具有追及效力和优先效力</a:t>
            </a:r>
            <a:endParaRPr lang="en-US" altLang="zh-CN" sz="2000" dirty="0"/>
          </a:p>
          <a:p>
            <a:pPr>
              <a:lnSpc>
                <a:spcPct val="150000"/>
              </a:lnSpc>
            </a:pPr>
            <a:r>
              <a:rPr lang="en-US" altLang="zh-CN" sz="2000" dirty="0"/>
              <a:t>2</a:t>
            </a:r>
            <a:r>
              <a:rPr lang="zh-CN" altLang="en-US" sz="2000" dirty="0"/>
              <a:t>、物权法的基本原则</a:t>
            </a:r>
            <a:endParaRPr lang="en-US" altLang="zh-CN" sz="2000" dirty="0"/>
          </a:p>
          <a:p>
            <a:pPr>
              <a:lnSpc>
                <a:spcPct val="150000"/>
              </a:lnSpc>
            </a:pPr>
            <a:r>
              <a:rPr lang="zh-CN" altLang="en-US" sz="2000" dirty="0"/>
              <a:t>第一，物权法定原则</a:t>
            </a:r>
            <a:r>
              <a:rPr lang="en-US" altLang="zh-CN" sz="2000" dirty="0"/>
              <a:t>:</a:t>
            </a:r>
            <a:r>
              <a:rPr lang="zh-CN" altLang="en-US" sz="2000" dirty="0"/>
              <a:t>指物权的种类、内容、效力、得丧变更及其保护的方法均源自法律的直接规定，当事人不得自由地创设。物权法定原则的具体内容包括：</a:t>
            </a:r>
          </a:p>
          <a:p>
            <a:pPr>
              <a:lnSpc>
                <a:spcPct val="150000"/>
              </a:lnSpc>
            </a:pPr>
            <a:r>
              <a:rPr lang="zh-CN" altLang="en-US" sz="2000" dirty="0"/>
              <a:t>（</a:t>
            </a:r>
            <a:r>
              <a:rPr lang="en-US" altLang="zh-CN" sz="2000" dirty="0"/>
              <a:t>1</a:t>
            </a:r>
            <a:r>
              <a:rPr lang="zh-CN" altLang="en-US" sz="2000" dirty="0"/>
              <a:t>）物权种类法定化</a:t>
            </a:r>
            <a:r>
              <a:rPr lang="en-US" altLang="zh-CN" sz="2000" dirty="0"/>
              <a:t>;       </a:t>
            </a:r>
            <a:r>
              <a:rPr lang="zh-CN" altLang="en-US" sz="2000" dirty="0"/>
              <a:t>（</a:t>
            </a:r>
            <a:r>
              <a:rPr lang="en-US" altLang="zh-CN" sz="2000" dirty="0"/>
              <a:t>2</a:t>
            </a:r>
            <a:r>
              <a:rPr lang="zh-CN" altLang="en-US" sz="2000" dirty="0"/>
              <a:t>）物权内容法定化</a:t>
            </a:r>
            <a:r>
              <a:rPr lang="en-US" altLang="zh-CN" sz="2000" dirty="0"/>
              <a:t>;</a:t>
            </a:r>
          </a:p>
          <a:p>
            <a:pPr>
              <a:lnSpc>
                <a:spcPct val="150000"/>
              </a:lnSpc>
            </a:pPr>
            <a:r>
              <a:rPr lang="zh-CN" altLang="en-US" sz="2000" dirty="0"/>
              <a:t>（</a:t>
            </a:r>
            <a:r>
              <a:rPr lang="en-US" altLang="zh-CN" sz="2000" dirty="0"/>
              <a:t>3</a:t>
            </a:r>
            <a:r>
              <a:rPr lang="zh-CN" altLang="en-US" sz="2000" dirty="0"/>
              <a:t>）物权效力法定化</a:t>
            </a:r>
            <a:r>
              <a:rPr lang="en-US" altLang="zh-CN" sz="2000" dirty="0"/>
              <a:t>;       </a:t>
            </a:r>
            <a:r>
              <a:rPr lang="zh-CN" altLang="en-US" sz="2000" dirty="0"/>
              <a:t>（</a:t>
            </a:r>
            <a:r>
              <a:rPr lang="en-US" altLang="zh-CN" sz="2000" dirty="0"/>
              <a:t>4</a:t>
            </a:r>
            <a:r>
              <a:rPr lang="zh-CN" altLang="en-US" sz="2000" dirty="0"/>
              <a:t>）物权的变更法定化</a:t>
            </a:r>
            <a:r>
              <a:rPr lang="en-US" altLang="zh-CN" sz="2000" dirty="0"/>
              <a:t>;</a:t>
            </a:r>
          </a:p>
          <a:p>
            <a:pPr>
              <a:lnSpc>
                <a:spcPct val="150000"/>
              </a:lnSpc>
            </a:pPr>
            <a:r>
              <a:rPr lang="zh-CN" altLang="en-US" sz="2000" dirty="0"/>
              <a:t>（</a:t>
            </a:r>
            <a:r>
              <a:rPr lang="en-US" altLang="zh-CN" sz="2000" dirty="0"/>
              <a:t>5</a:t>
            </a:r>
            <a:r>
              <a:rPr lang="zh-CN" altLang="en-US" sz="2000" dirty="0"/>
              <a:t>）物权保护方法法定化。</a:t>
            </a:r>
          </a:p>
          <a:p>
            <a:pPr>
              <a:lnSpc>
                <a:spcPct val="150000"/>
              </a:lnSpc>
            </a:pPr>
            <a:endParaRPr lang="en-US" altLang="zh-CN" sz="2000" dirty="0"/>
          </a:p>
        </p:txBody>
      </p:sp>
    </p:spTree>
    <p:extLst>
      <p:ext uri="{BB962C8B-B14F-4D97-AF65-F5344CB8AC3E}">
        <p14:creationId xmlns:p14="http://schemas.microsoft.com/office/powerpoint/2010/main" val="134597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5575309"/>
          </a:xfrm>
          <a:prstGeom prst="rect">
            <a:avLst/>
          </a:prstGeom>
          <a:noFill/>
        </p:spPr>
        <p:txBody>
          <a:bodyPr wrap="square" rtlCol="0" anchor="t">
            <a:spAutoFit/>
          </a:bodyPr>
          <a:lstStyle/>
          <a:p>
            <a:pPr>
              <a:lnSpc>
                <a:spcPct val="150000"/>
              </a:lnSpc>
            </a:pPr>
            <a:r>
              <a:rPr lang="zh-CN" altLang="en-US" sz="2000" dirty="0"/>
              <a:t>第二，一物一权原则</a:t>
            </a:r>
          </a:p>
          <a:p>
            <a:pPr>
              <a:lnSpc>
                <a:spcPct val="150000"/>
              </a:lnSpc>
            </a:pPr>
            <a:r>
              <a:rPr lang="zh-CN" altLang="en-US" sz="2000" dirty="0"/>
              <a:t>（</a:t>
            </a:r>
            <a:r>
              <a:rPr lang="en-US" altLang="zh-CN" sz="2000" dirty="0"/>
              <a:t>1</a:t>
            </a:r>
            <a:r>
              <a:rPr lang="zh-CN" altLang="en-US" sz="2000" dirty="0"/>
              <a:t>）一个特定的标的物上只有一个所有权</a:t>
            </a:r>
            <a:r>
              <a:rPr lang="en-US" altLang="zh-CN" sz="2000" dirty="0"/>
              <a:t>;</a:t>
            </a:r>
          </a:p>
          <a:p>
            <a:pPr>
              <a:lnSpc>
                <a:spcPct val="150000"/>
              </a:lnSpc>
            </a:pPr>
            <a:r>
              <a:rPr lang="zh-CN" altLang="en-US" sz="2000" dirty="0"/>
              <a:t>（</a:t>
            </a:r>
            <a:r>
              <a:rPr lang="en-US" altLang="zh-CN" sz="2000" dirty="0"/>
              <a:t>2</a:t>
            </a:r>
            <a:r>
              <a:rPr lang="zh-CN" altLang="en-US" sz="2000" dirty="0"/>
              <a:t>）同一物上不得设有两个以上相互冲突和矛盾的物权。同一物之上可以并存数个不相矛盾的物权。例如所有权与他物权同时并存</a:t>
            </a:r>
            <a:r>
              <a:rPr lang="en-US" altLang="zh-CN" sz="2000" dirty="0"/>
              <a:t>;</a:t>
            </a:r>
            <a:r>
              <a:rPr lang="zh-CN" altLang="en-US" sz="2000" dirty="0"/>
              <a:t>在同一物之上设定数个不相矛盾的担保权等。</a:t>
            </a:r>
          </a:p>
          <a:p>
            <a:pPr>
              <a:lnSpc>
                <a:spcPct val="150000"/>
              </a:lnSpc>
            </a:pPr>
            <a:r>
              <a:rPr lang="zh-CN" altLang="en-US" sz="2000" dirty="0"/>
              <a:t>第三，物权公示原则</a:t>
            </a:r>
            <a:endParaRPr lang="en-US" altLang="zh-CN" sz="2000" dirty="0"/>
          </a:p>
          <a:p>
            <a:pPr>
              <a:lnSpc>
                <a:spcPct val="150000"/>
              </a:lnSpc>
            </a:pPr>
            <a:r>
              <a:rPr lang="en-US" altLang="zh-CN" sz="2000" dirty="0"/>
              <a:t>《</a:t>
            </a:r>
            <a:r>
              <a:rPr lang="zh-CN" altLang="en-US" sz="2000" dirty="0"/>
              <a:t>民法典</a:t>
            </a:r>
            <a:r>
              <a:rPr lang="en-US" altLang="zh-CN" sz="2000" dirty="0"/>
              <a:t>》</a:t>
            </a:r>
            <a:r>
              <a:rPr lang="zh-CN" altLang="en-US" sz="2000" dirty="0"/>
              <a:t>第</a:t>
            </a:r>
            <a:r>
              <a:rPr lang="en-US" altLang="zh-CN" sz="2000" dirty="0"/>
              <a:t>208</a:t>
            </a:r>
            <a:r>
              <a:rPr lang="zh-CN" altLang="en-US" sz="2000" dirty="0"/>
              <a:t>条规定：不动产物权的设立、变更、转让和消灭，应当依照法律规定登记。动产物权的设立和转让，应当依照法律规定交付。</a:t>
            </a:r>
          </a:p>
          <a:p>
            <a:pPr>
              <a:lnSpc>
                <a:spcPct val="150000"/>
              </a:lnSpc>
            </a:pPr>
            <a:r>
              <a:rPr lang="zh-CN" altLang="en-US" sz="2000" dirty="0"/>
              <a:t>（</a:t>
            </a:r>
            <a:r>
              <a:rPr lang="en-US" altLang="zh-CN" sz="2000" dirty="0"/>
              <a:t>1</a:t>
            </a:r>
            <a:r>
              <a:rPr lang="zh-CN" altLang="en-US" sz="2000" dirty="0"/>
              <a:t>）物权公示原则的内容：</a:t>
            </a:r>
          </a:p>
          <a:p>
            <a:pPr>
              <a:lnSpc>
                <a:spcPct val="150000"/>
              </a:lnSpc>
            </a:pPr>
            <a:r>
              <a:rPr lang="zh-CN" altLang="en-US" sz="2000" dirty="0"/>
              <a:t>（</a:t>
            </a:r>
            <a:r>
              <a:rPr lang="en-US" altLang="zh-CN" sz="2000" dirty="0"/>
              <a:t>2</a:t>
            </a:r>
            <a:r>
              <a:rPr lang="zh-CN" altLang="en-US" sz="2000" dirty="0"/>
              <a:t>）不动产统一登记制度。</a:t>
            </a:r>
          </a:p>
          <a:p>
            <a:pPr>
              <a:lnSpc>
                <a:spcPct val="150000"/>
              </a:lnSpc>
            </a:pPr>
            <a:r>
              <a:rPr lang="zh-CN" altLang="en-US" sz="2000" dirty="0"/>
              <a:t>（</a:t>
            </a:r>
            <a:r>
              <a:rPr lang="en-US" altLang="zh-CN" sz="2000" dirty="0"/>
              <a:t>3</a:t>
            </a:r>
            <a:r>
              <a:rPr lang="zh-CN" altLang="en-US" sz="2000" dirty="0"/>
              <a:t>）不动产登记的类型（</a:t>
            </a:r>
            <a:r>
              <a:rPr lang="en-US" altLang="zh-CN" sz="2000" dirty="0"/>
              <a:t>7</a:t>
            </a:r>
            <a:r>
              <a:rPr lang="zh-CN" altLang="en-US" sz="2000" dirty="0"/>
              <a:t>种）</a:t>
            </a:r>
          </a:p>
          <a:p>
            <a:pPr>
              <a:lnSpc>
                <a:spcPct val="150000"/>
              </a:lnSpc>
            </a:pPr>
            <a:endParaRPr lang="en-US" altLang="zh-CN" sz="2000" dirty="0"/>
          </a:p>
        </p:txBody>
      </p:sp>
    </p:spTree>
    <p:extLst>
      <p:ext uri="{BB962C8B-B14F-4D97-AF65-F5344CB8AC3E}">
        <p14:creationId xmlns:p14="http://schemas.microsoft.com/office/powerpoint/2010/main" val="319314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6498639"/>
          </a:xfrm>
          <a:prstGeom prst="rect">
            <a:avLst/>
          </a:prstGeom>
          <a:noFill/>
        </p:spPr>
        <p:txBody>
          <a:bodyPr wrap="square" rtlCol="0" anchor="t">
            <a:spAutoFit/>
          </a:bodyPr>
          <a:lstStyle/>
          <a:p>
            <a:pPr>
              <a:lnSpc>
                <a:spcPct val="150000"/>
              </a:lnSpc>
            </a:pPr>
            <a:r>
              <a:rPr lang="en-US" altLang="zh-CN" sz="2000" dirty="0"/>
              <a:t>3</a:t>
            </a:r>
            <a:r>
              <a:rPr lang="zh-CN" altLang="en-US" sz="2000" dirty="0"/>
              <a:t>、物权的种类</a:t>
            </a:r>
          </a:p>
          <a:p>
            <a:pPr>
              <a:lnSpc>
                <a:spcPct val="150000"/>
              </a:lnSpc>
            </a:pPr>
            <a:r>
              <a:rPr lang="zh-CN" altLang="en-US" sz="2000" dirty="0"/>
              <a:t>（</a:t>
            </a:r>
            <a:r>
              <a:rPr lang="en-US" altLang="zh-CN" sz="2000" dirty="0"/>
              <a:t>1</a:t>
            </a:r>
            <a:r>
              <a:rPr lang="zh-CN" altLang="en-US" sz="2000" dirty="0"/>
              <a:t>）物权按的权利人行使权利的范围不同：自物权和他物权</a:t>
            </a:r>
          </a:p>
          <a:p>
            <a:pPr>
              <a:lnSpc>
                <a:spcPct val="150000"/>
              </a:lnSpc>
            </a:pPr>
            <a:r>
              <a:rPr lang="zh-CN" altLang="en-US" sz="2000" dirty="0"/>
              <a:t>自物权：即指权利人对自己所有的标的物依法进行全面支配的物权。如：所有权</a:t>
            </a:r>
          </a:p>
          <a:p>
            <a:pPr>
              <a:lnSpc>
                <a:spcPct val="150000"/>
              </a:lnSpc>
            </a:pPr>
            <a:r>
              <a:rPr lang="zh-CN" altLang="en-US" sz="2000" dirty="0"/>
              <a:t>他物权：是指权利人在他人所有的标的物上享有的被限定于某一特定方面或某一特定期间的物权。如：用益物权、担保物权</a:t>
            </a:r>
          </a:p>
          <a:p>
            <a:pPr>
              <a:lnSpc>
                <a:spcPct val="150000"/>
              </a:lnSpc>
            </a:pPr>
            <a:r>
              <a:rPr lang="zh-CN" altLang="en-US" sz="2000" dirty="0"/>
              <a:t>（</a:t>
            </a:r>
            <a:r>
              <a:rPr lang="en-US" altLang="zh-CN" sz="2000" dirty="0"/>
              <a:t>2</a:t>
            </a:r>
            <a:r>
              <a:rPr lang="zh-CN" altLang="en-US" sz="2000" dirty="0"/>
              <a:t>）他物权从设立目的的角度：用益物权和担保物权</a:t>
            </a:r>
          </a:p>
          <a:p>
            <a:pPr>
              <a:lnSpc>
                <a:spcPct val="150000"/>
              </a:lnSpc>
            </a:pPr>
            <a:r>
              <a:rPr lang="zh-CN" altLang="en-US" sz="2000" dirty="0"/>
              <a:t>（</a:t>
            </a:r>
            <a:r>
              <a:rPr lang="en-US" altLang="zh-CN" sz="2000" dirty="0"/>
              <a:t>3</a:t>
            </a:r>
            <a:r>
              <a:rPr lang="zh-CN" altLang="en-US" sz="2000" dirty="0"/>
              <a:t>）物权有无从属性：主物权和从物权</a:t>
            </a:r>
            <a:endParaRPr lang="en-US" altLang="zh-CN" sz="2000" dirty="0"/>
          </a:p>
          <a:p>
            <a:pPr>
              <a:lnSpc>
                <a:spcPct val="150000"/>
              </a:lnSpc>
            </a:pPr>
            <a:r>
              <a:rPr lang="zh-CN" altLang="en-US" sz="2000" dirty="0"/>
              <a:t>（</a:t>
            </a:r>
            <a:r>
              <a:rPr lang="en-US" altLang="zh-CN" sz="2000" dirty="0"/>
              <a:t>4</a:t>
            </a:r>
            <a:r>
              <a:rPr lang="zh-CN" altLang="en-US" sz="2000" dirty="0"/>
              <a:t>）物权的发生是否基于当事人的意思：法定物权和意定物权</a:t>
            </a:r>
          </a:p>
          <a:p>
            <a:pPr>
              <a:lnSpc>
                <a:spcPct val="150000"/>
              </a:lnSpc>
            </a:pPr>
            <a:r>
              <a:rPr lang="zh-CN" altLang="en-US" sz="2000" dirty="0"/>
              <a:t>（</a:t>
            </a:r>
            <a:r>
              <a:rPr lang="en-US" altLang="zh-CN" sz="2000" dirty="0"/>
              <a:t>5</a:t>
            </a:r>
            <a:r>
              <a:rPr lang="zh-CN" altLang="en-US" sz="2000" dirty="0"/>
              <a:t>）物权之存续有无期限：有期限物权和无期限物权</a:t>
            </a:r>
          </a:p>
          <a:p>
            <a:pPr>
              <a:lnSpc>
                <a:spcPct val="150000"/>
              </a:lnSpc>
            </a:pPr>
            <a:r>
              <a:rPr lang="zh-CN" altLang="en-US" sz="2000" dirty="0"/>
              <a:t>有期限物权：指有存续期限的物权。抵押权、质权、留置权</a:t>
            </a:r>
          </a:p>
          <a:p>
            <a:pPr>
              <a:lnSpc>
                <a:spcPct val="150000"/>
              </a:lnSpc>
            </a:pPr>
            <a:r>
              <a:rPr lang="zh-CN" altLang="en-US" sz="2000" dirty="0"/>
              <a:t>无期限物权：指没有期限限制的物权。所有权。</a:t>
            </a:r>
          </a:p>
          <a:p>
            <a:pPr>
              <a:lnSpc>
                <a:spcPct val="150000"/>
              </a:lnSpc>
            </a:pPr>
            <a:endParaRPr lang="zh-CN" altLang="en-US" sz="2000" dirty="0"/>
          </a:p>
          <a:p>
            <a:pPr>
              <a:lnSpc>
                <a:spcPct val="150000"/>
              </a:lnSpc>
            </a:pPr>
            <a:endParaRPr lang="en-US" altLang="zh-CN" sz="2000" dirty="0"/>
          </a:p>
        </p:txBody>
      </p:sp>
    </p:spTree>
    <p:extLst>
      <p:ext uri="{BB962C8B-B14F-4D97-AF65-F5344CB8AC3E}">
        <p14:creationId xmlns:p14="http://schemas.microsoft.com/office/powerpoint/2010/main" val="162686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67172" y="469582"/>
            <a:ext cx="8590027" cy="4651979"/>
          </a:xfrm>
          <a:prstGeom prst="rect">
            <a:avLst/>
          </a:prstGeom>
          <a:noFill/>
        </p:spPr>
        <p:txBody>
          <a:bodyPr wrap="square" rtlCol="0" anchor="t">
            <a:spAutoFit/>
          </a:bodyPr>
          <a:lstStyle/>
          <a:p>
            <a:pPr>
              <a:lnSpc>
                <a:spcPct val="150000"/>
              </a:lnSpc>
            </a:pPr>
            <a:r>
              <a:rPr lang="zh-CN" altLang="en-US" sz="2000" dirty="0"/>
              <a:t>二、所有权</a:t>
            </a:r>
            <a:endParaRPr lang="en-US" altLang="zh-CN" sz="2000" dirty="0"/>
          </a:p>
          <a:p>
            <a:pPr>
              <a:lnSpc>
                <a:spcPct val="150000"/>
              </a:lnSpc>
            </a:pPr>
            <a:r>
              <a:rPr lang="en-US" altLang="zh-CN" sz="2000" dirty="0"/>
              <a:t>1</a:t>
            </a:r>
            <a:r>
              <a:rPr lang="zh-CN" altLang="en-US" sz="2000" dirty="0"/>
              <a:t>、所有权的概念和法律特征</a:t>
            </a:r>
          </a:p>
          <a:p>
            <a:pPr>
              <a:lnSpc>
                <a:spcPct val="150000"/>
              </a:lnSpc>
            </a:pPr>
            <a:r>
              <a:rPr lang="zh-CN" altLang="en-US" sz="2000" dirty="0"/>
              <a:t>（</a:t>
            </a:r>
            <a:r>
              <a:rPr lang="en-US" altLang="zh-CN" sz="2000" dirty="0"/>
              <a:t>1</a:t>
            </a:r>
            <a:r>
              <a:rPr lang="zh-CN" altLang="en-US" sz="2000" dirty="0"/>
              <a:t>）所有权的概念</a:t>
            </a:r>
            <a:endParaRPr lang="en-US" altLang="zh-CN" sz="2000" dirty="0"/>
          </a:p>
          <a:p>
            <a:pPr>
              <a:lnSpc>
                <a:spcPct val="150000"/>
              </a:lnSpc>
            </a:pPr>
            <a:r>
              <a:rPr lang="zh-CN" altLang="en-US" sz="2000" dirty="0"/>
              <a:t>所有人对自己的不动产或者动产，</a:t>
            </a:r>
            <a:endParaRPr lang="en-US" altLang="zh-CN" sz="2000" dirty="0"/>
          </a:p>
          <a:p>
            <a:pPr>
              <a:lnSpc>
                <a:spcPct val="150000"/>
              </a:lnSpc>
            </a:pPr>
            <a:r>
              <a:rPr lang="zh-CN" altLang="en-US" sz="2000" dirty="0"/>
              <a:t>依法享有占有、使用、收益和处分</a:t>
            </a:r>
            <a:endParaRPr lang="en-US" altLang="zh-CN" sz="2000" dirty="0"/>
          </a:p>
          <a:p>
            <a:pPr>
              <a:lnSpc>
                <a:spcPct val="150000"/>
              </a:lnSpc>
            </a:pPr>
            <a:r>
              <a:rPr lang="zh-CN" altLang="en-US" sz="2000" dirty="0"/>
              <a:t>的权利。所有权包括占有权、使用权、收益权和处分权四项权能。其中处分权是所有权内容的核心，是拥有所有权的根本标志。</a:t>
            </a:r>
            <a:endParaRPr lang="en-US" altLang="zh-CN" sz="2000" dirty="0"/>
          </a:p>
          <a:p>
            <a:pPr>
              <a:lnSpc>
                <a:spcPct val="150000"/>
              </a:lnSpc>
            </a:pPr>
            <a:r>
              <a:rPr lang="zh-CN" altLang="en-US" sz="2000" dirty="0"/>
              <a:t>（</a:t>
            </a:r>
            <a:r>
              <a:rPr lang="en-US" altLang="zh-CN" sz="2000" dirty="0"/>
              <a:t>2</a:t>
            </a:r>
            <a:r>
              <a:rPr lang="zh-CN" altLang="en-US" sz="2000" dirty="0"/>
              <a:t>）所有权的法律特征</a:t>
            </a:r>
          </a:p>
          <a:p>
            <a:pPr>
              <a:lnSpc>
                <a:spcPct val="150000"/>
              </a:lnSpc>
            </a:pPr>
            <a:endParaRPr lang="zh-CN" altLang="en-US" sz="2000" dirty="0"/>
          </a:p>
          <a:p>
            <a:pPr>
              <a:lnSpc>
                <a:spcPct val="150000"/>
              </a:lnSpc>
            </a:pPr>
            <a:endParaRPr lang="en-US" altLang="zh-CN" sz="2000" dirty="0"/>
          </a:p>
        </p:txBody>
      </p:sp>
      <p:pic>
        <p:nvPicPr>
          <p:cNvPr id="10" name="图片 9">
            <a:extLst>
              <a:ext uri="{FF2B5EF4-FFF2-40B4-BE49-F238E27FC236}">
                <a16:creationId xmlns:a16="http://schemas.microsoft.com/office/drawing/2014/main" id="{152CD01A-1C9E-4273-9816-5F10B5012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158" y="3269289"/>
            <a:ext cx="3467821" cy="2990995"/>
          </a:xfrm>
          <a:prstGeom prst="rect">
            <a:avLst/>
          </a:prstGeom>
        </p:spPr>
      </p:pic>
    </p:spTree>
    <p:extLst>
      <p:ext uri="{BB962C8B-B14F-4D97-AF65-F5344CB8AC3E}">
        <p14:creationId xmlns:p14="http://schemas.microsoft.com/office/powerpoint/2010/main" val="429493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5800</Words>
  <Application>Microsoft Office PowerPoint</Application>
  <PresentationFormat>宽屏</PresentationFormat>
  <Paragraphs>575</Paragraphs>
  <Slides>56</Slides>
  <Notes>56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56</vt:i4>
      </vt:variant>
    </vt:vector>
  </HeadingPairs>
  <TitlesOfParts>
    <vt:vector size="62" baseType="lpstr">
      <vt:lpstr>华文新魏</vt:lpstr>
      <vt:lpstr>华文中宋</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2024-08-23T06:52:23Z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