
<file path=[Content_Types].xml><?xml version="1.0" encoding="utf-8"?>
<Types xmlns="http://schemas.openxmlformats.org/package/2006/content-types">
  <Default Extension="jpeg" ContentType="image/jpeg"/>
  <Default Extension="jpg" ContentType="image/jpeg"/>
  <Default Extension="jpg!250"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8.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handoutMasterIdLst>
    <p:handoutMasterId r:id="rId46"/>
  </p:handoutMasterIdLst>
  <p:sldIdLst>
    <p:sldId id="256" r:id="rId2"/>
    <p:sldId id="562" r:id="rId3"/>
    <p:sldId id="563" r:id="rId4"/>
    <p:sldId id="564" r:id="rId5"/>
    <p:sldId id="566" r:id="rId6"/>
    <p:sldId id="565" r:id="rId7"/>
    <p:sldId id="567" r:id="rId8"/>
    <p:sldId id="568" r:id="rId9"/>
    <p:sldId id="569" r:id="rId10"/>
    <p:sldId id="570" r:id="rId11"/>
    <p:sldId id="571" r:id="rId12"/>
    <p:sldId id="572" r:id="rId13"/>
    <p:sldId id="573" r:id="rId14"/>
    <p:sldId id="574" r:id="rId15"/>
    <p:sldId id="575" r:id="rId16"/>
    <p:sldId id="576" r:id="rId17"/>
    <p:sldId id="577" r:id="rId18"/>
    <p:sldId id="578" r:id="rId19"/>
    <p:sldId id="579" r:id="rId20"/>
    <p:sldId id="580" r:id="rId21"/>
    <p:sldId id="581" r:id="rId22"/>
    <p:sldId id="582" r:id="rId23"/>
    <p:sldId id="583" r:id="rId24"/>
    <p:sldId id="584" r:id="rId25"/>
    <p:sldId id="585" r:id="rId26"/>
    <p:sldId id="586" r:id="rId27"/>
    <p:sldId id="588" r:id="rId28"/>
    <p:sldId id="587" r:id="rId29"/>
    <p:sldId id="589" r:id="rId30"/>
    <p:sldId id="590" r:id="rId31"/>
    <p:sldId id="591" r:id="rId32"/>
    <p:sldId id="592" r:id="rId33"/>
    <p:sldId id="593" r:id="rId34"/>
    <p:sldId id="601" r:id="rId35"/>
    <p:sldId id="594" r:id="rId36"/>
    <p:sldId id="595" r:id="rId37"/>
    <p:sldId id="596" r:id="rId38"/>
    <p:sldId id="597" r:id="rId39"/>
    <p:sldId id="598" r:id="rId40"/>
    <p:sldId id="599" r:id="rId41"/>
    <p:sldId id="600" r:id="rId42"/>
    <p:sldId id="602" r:id="rId43"/>
    <p:sldId id="27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D4697C-A590-5845-A238-8558F188F421}">
          <p14:sldIdLst>
            <p14:sldId id="256"/>
            <p14:sldId id="562"/>
            <p14:sldId id="563"/>
            <p14:sldId id="564"/>
            <p14:sldId id="566"/>
            <p14:sldId id="565"/>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8"/>
            <p14:sldId id="587"/>
            <p14:sldId id="589"/>
            <p14:sldId id="590"/>
            <p14:sldId id="591"/>
            <p14:sldId id="592"/>
            <p14:sldId id="593"/>
            <p14:sldId id="601"/>
            <p14:sldId id="594"/>
            <p14:sldId id="595"/>
            <p14:sldId id="596"/>
            <p14:sldId id="597"/>
            <p14:sldId id="598"/>
            <p14:sldId id="599"/>
            <p14:sldId id="600"/>
            <p14:sldId id="602"/>
            <p14:sldId id="272"/>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guide id="3" orient="horz" pos="2024">
          <p15:clr>
            <a:srgbClr val="A4A3A4"/>
          </p15:clr>
        </p15:guide>
        <p15:guide id="4" pos="166">
          <p15:clr>
            <a:srgbClr val="A4A3A4"/>
          </p15:clr>
        </p15:guide>
        <p15:guide id="5" pos="7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494"/>
    <a:srgbClr val="F95647"/>
    <a:srgbClr val="88CCC1"/>
    <a:srgbClr val="7CB554"/>
    <a:srgbClr val="FF9999"/>
    <a:srgbClr val="00B0F0"/>
    <a:srgbClr val="FF9409"/>
    <a:srgbClr val="FA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534"/>
  </p:normalViewPr>
  <p:slideViewPr>
    <p:cSldViewPr snapToGrid="0">
      <p:cViewPr varScale="1">
        <p:scale>
          <a:sx n="78" d="100"/>
          <a:sy n="78" d="100"/>
        </p:scale>
        <p:origin x="444" y="84"/>
      </p:cViewPr>
      <p:guideLst>
        <p:guide orient="horz" pos="2183"/>
        <p:guide pos="3840"/>
        <p:guide orient="horz" pos="2024"/>
        <p:guide pos="166"/>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2024/8/16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528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499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331936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64691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373219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93611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351301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65395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247816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954767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1266723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89700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314376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1998762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3456820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4292806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12383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1551197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2453528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1659947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1490537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130878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59149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2315064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2989185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3685851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2882983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2788874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1528792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538654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582577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3219025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979367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257400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1260413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161334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3570078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146743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43</a:t>
            </a:fld>
            <a:endParaRPr lang="zh-CN" altLang="en-US"/>
          </a:p>
        </p:txBody>
      </p:sp>
    </p:spTree>
    <p:extLst>
      <p:ext uri="{BB962C8B-B14F-4D97-AF65-F5344CB8AC3E}">
        <p14:creationId xmlns:p14="http://schemas.microsoft.com/office/powerpoint/2010/main" val="104710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403629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423071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2563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27279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335371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2024/8/16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2024/8/16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06297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857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jpg!250"/></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3"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5" name="组合 4"/>
          <p:cNvGrpSpPr/>
          <p:nvPr/>
        </p:nvGrpSpPr>
        <p:grpSpPr>
          <a:xfrm>
            <a:off x="550544" y="3152274"/>
            <a:ext cx="4526781" cy="1890896"/>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1133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200" dirty="0">
                  <a:solidFill>
                    <a:schemeClr val="bg1"/>
                  </a:solidFill>
                </a:rPr>
                <a:t>中级经济师</a:t>
              </a:r>
            </a:p>
          </p:txBody>
        </p:sp>
      </p:grpSp>
      <p:pic>
        <p:nvPicPr>
          <p:cNvPr id="8" name="图片 7" descr="123456"/>
          <p:cNvPicPr>
            <a:picLocks noChangeAspect="1"/>
          </p:cNvPicPr>
          <p:nvPr/>
        </p:nvPicPr>
        <p:blipFill>
          <a:blip r:embed="rId6" cstate="print"/>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1420325"/>
          </a:xfrm>
          <a:prstGeom prst="rect">
            <a:avLst/>
          </a:prstGeom>
          <a:noFill/>
        </p:spPr>
        <p:txBody>
          <a:bodyPr wrap="square" rtlCol="0" anchor="t">
            <a:spAutoFit/>
          </a:bodyPr>
          <a:lstStyle/>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pic>
        <p:nvPicPr>
          <p:cNvPr id="2" name="图片 1">
            <a:extLst>
              <a:ext uri="{FF2B5EF4-FFF2-40B4-BE49-F238E27FC236}">
                <a16:creationId xmlns:a16="http://schemas.microsoft.com/office/drawing/2014/main" id="{3B405BF0-96DD-7CD6-DA8A-B174AD27C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337" y="523806"/>
            <a:ext cx="7604530" cy="6062597"/>
          </a:xfrm>
          <a:prstGeom prst="rect">
            <a:avLst/>
          </a:prstGeom>
        </p:spPr>
      </p:pic>
    </p:spTree>
    <p:extLst>
      <p:ext uri="{BB962C8B-B14F-4D97-AF65-F5344CB8AC3E}">
        <p14:creationId xmlns:p14="http://schemas.microsoft.com/office/powerpoint/2010/main" val="3605481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1420325"/>
          </a:xfrm>
          <a:prstGeom prst="rect">
            <a:avLst/>
          </a:prstGeom>
          <a:noFill/>
        </p:spPr>
        <p:txBody>
          <a:bodyPr wrap="square" rtlCol="0" anchor="t">
            <a:spAutoFit/>
          </a:bodyPr>
          <a:lstStyle/>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pic>
        <p:nvPicPr>
          <p:cNvPr id="2" name="图片 1">
            <a:extLst>
              <a:ext uri="{FF2B5EF4-FFF2-40B4-BE49-F238E27FC236}">
                <a16:creationId xmlns:a16="http://schemas.microsoft.com/office/drawing/2014/main" id="{332EFBDE-A25D-4D7A-01C4-5C9A59D65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765" y="740156"/>
            <a:ext cx="10570392" cy="5377687"/>
          </a:xfrm>
          <a:prstGeom prst="rect">
            <a:avLst/>
          </a:prstGeom>
        </p:spPr>
      </p:pic>
    </p:spTree>
    <p:extLst>
      <p:ext uri="{BB962C8B-B14F-4D97-AF65-F5344CB8AC3E}">
        <p14:creationId xmlns:p14="http://schemas.microsoft.com/office/powerpoint/2010/main" val="264726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5575309"/>
          </a:xfrm>
          <a:prstGeom prst="rect">
            <a:avLst/>
          </a:prstGeom>
          <a:noFill/>
        </p:spPr>
        <p:txBody>
          <a:bodyPr wrap="square" rtlCol="0" anchor="t">
            <a:spAutoFit/>
          </a:bodyPr>
          <a:lstStyle/>
          <a:p>
            <a:pPr>
              <a:lnSpc>
                <a:spcPct val="150000"/>
              </a:lnSpc>
            </a:pPr>
            <a:r>
              <a:rPr lang="zh-CN" altLang="en-US" sz="2000" dirty="0"/>
              <a:t>三、会计报表附注</a:t>
            </a:r>
            <a:endParaRPr lang="en-US" altLang="zh-CN" sz="2000" dirty="0"/>
          </a:p>
          <a:p>
            <a:pPr>
              <a:lnSpc>
                <a:spcPct val="150000"/>
              </a:lnSpc>
            </a:pPr>
            <a:r>
              <a:rPr lang="en-US" altLang="zh-CN" sz="2000" dirty="0"/>
              <a:t>1</a:t>
            </a:r>
            <a:r>
              <a:rPr lang="zh-CN" altLang="en-US" sz="2000" dirty="0"/>
              <a:t>、概念：财务报表附注：对在资产负债表、利润表、现金流量表和所有者权益变动表等报表中列示项目的文字描述或明细资料，以及对未能在这些报表中列示项目的说明等。</a:t>
            </a:r>
            <a:endParaRPr lang="en-US" altLang="zh-CN" sz="2000" dirty="0"/>
          </a:p>
          <a:p>
            <a:pPr>
              <a:lnSpc>
                <a:spcPct val="150000"/>
              </a:lnSpc>
            </a:pPr>
            <a:r>
              <a:rPr lang="en-US" altLang="zh-CN" sz="2000" dirty="0"/>
              <a:t>2</a:t>
            </a:r>
            <a:r>
              <a:rPr lang="zh-CN" altLang="en-US" sz="2000" dirty="0"/>
              <a:t>、作用：</a:t>
            </a:r>
          </a:p>
          <a:p>
            <a:pPr>
              <a:lnSpc>
                <a:spcPct val="150000"/>
              </a:lnSpc>
            </a:pPr>
            <a:r>
              <a:rPr lang="zh-CN" altLang="en-US" sz="2000" dirty="0"/>
              <a:t>增进会计信息的可理解性，突出会计信息的重要性，提高会计信息的可比性，而且还可以反映作为整个会计报表组成部分的非数量信息以及其他比报表本身更为详细的信息。</a:t>
            </a:r>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172968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4190314"/>
          </a:xfrm>
          <a:prstGeom prst="rect">
            <a:avLst/>
          </a:prstGeom>
          <a:noFill/>
        </p:spPr>
        <p:txBody>
          <a:bodyPr wrap="square" rtlCol="0" anchor="t">
            <a:spAutoFit/>
          </a:bodyPr>
          <a:lstStyle/>
          <a:p>
            <a:pPr algn="ctr">
              <a:lnSpc>
                <a:spcPct val="150000"/>
              </a:lnSpc>
            </a:pPr>
            <a:r>
              <a:rPr lang="zh-CN" altLang="en-US" sz="2000" dirty="0"/>
              <a:t>第三十一章  财务报表分析</a:t>
            </a:r>
            <a:endParaRPr lang="en-US" altLang="zh-CN" sz="2000" dirty="0"/>
          </a:p>
          <a:p>
            <a:pPr>
              <a:lnSpc>
                <a:spcPct val="150000"/>
              </a:lnSpc>
            </a:pPr>
            <a:r>
              <a:rPr lang="zh-CN" altLang="en-US" sz="2000" dirty="0"/>
              <a:t>理解会计报表分析的内容，掌握会计报</a:t>
            </a:r>
            <a:endParaRPr lang="en-US" altLang="zh-CN" sz="2000" dirty="0"/>
          </a:p>
          <a:p>
            <a:pPr>
              <a:lnSpc>
                <a:spcPct val="150000"/>
              </a:lnSpc>
            </a:pPr>
            <a:r>
              <a:rPr lang="zh-CN" altLang="en-US" sz="2000" dirty="0"/>
              <a:t>表分析的基本方法，辨别会计报表分析</a:t>
            </a:r>
            <a:endParaRPr lang="en-US" altLang="zh-CN" sz="2000" dirty="0"/>
          </a:p>
          <a:p>
            <a:pPr>
              <a:lnSpc>
                <a:spcPct val="150000"/>
              </a:lnSpc>
            </a:pPr>
            <a:r>
              <a:rPr lang="zh-CN" altLang="en-US" sz="2000" dirty="0"/>
              <a:t>中反映偿债能力、营运能力和盈利能力</a:t>
            </a:r>
            <a:endParaRPr lang="en-US" altLang="zh-CN" sz="2000" dirty="0"/>
          </a:p>
          <a:p>
            <a:pPr>
              <a:lnSpc>
                <a:spcPct val="150000"/>
              </a:lnSpc>
            </a:pPr>
            <a:r>
              <a:rPr lang="zh-CN" altLang="en-US" sz="2000" dirty="0"/>
              <a:t>的主要指标的计算方法。</a:t>
            </a: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pic>
        <p:nvPicPr>
          <p:cNvPr id="2" name="图片 1">
            <a:extLst>
              <a:ext uri="{FF2B5EF4-FFF2-40B4-BE49-F238E27FC236}">
                <a16:creationId xmlns:a16="http://schemas.microsoft.com/office/drawing/2014/main" id="{9A61903F-7CE2-233B-C538-6EF6FFBAD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534" y="1789968"/>
            <a:ext cx="3366228" cy="4537675"/>
          </a:xfrm>
          <a:prstGeom prst="rect">
            <a:avLst/>
          </a:prstGeom>
        </p:spPr>
      </p:pic>
    </p:spTree>
    <p:extLst>
      <p:ext uri="{BB962C8B-B14F-4D97-AF65-F5344CB8AC3E}">
        <p14:creationId xmlns:p14="http://schemas.microsoft.com/office/powerpoint/2010/main" val="1953958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6036974"/>
          </a:xfrm>
          <a:prstGeom prst="rect">
            <a:avLst/>
          </a:prstGeom>
          <a:noFill/>
        </p:spPr>
        <p:txBody>
          <a:bodyPr wrap="square" rtlCol="0" anchor="t">
            <a:spAutoFit/>
          </a:bodyPr>
          <a:lstStyle/>
          <a:p>
            <a:pPr>
              <a:lnSpc>
                <a:spcPct val="150000"/>
              </a:lnSpc>
            </a:pPr>
            <a:r>
              <a:rPr lang="zh-CN" altLang="en-US" sz="2000" dirty="0"/>
              <a:t>一、财务报表分析的概念及内容（是什么的问题）</a:t>
            </a:r>
            <a:endParaRPr lang="en-US" altLang="zh-CN" sz="2000" dirty="0"/>
          </a:p>
          <a:p>
            <a:pPr>
              <a:lnSpc>
                <a:spcPct val="150000"/>
              </a:lnSpc>
            </a:pPr>
            <a:r>
              <a:rPr lang="en-US" altLang="zh-CN" sz="2000" dirty="0"/>
              <a:t>1</a:t>
            </a:r>
            <a:r>
              <a:rPr lang="zh-CN" altLang="en-US" sz="2000" dirty="0"/>
              <a:t>、概念：财务报表分析简称财务分析，是通过收集、整理企业财务会计报告中的有关数据，并结合其他有关的补充信息，对去也的财务状况、经营成果和现金流量情况进行综合比较，并通过财务指标的高低评价企业的偿债能力、盈利能力、营运能力和发展能力，为企业投资者、债权人和其他利益关系人提供管理决策的依据。</a:t>
            </a:r>
            <a:endParaRPr lang="en-US" altLang="zh-CN" sz="2000" dirty="0"/>
          </a:p>
          <a:p>
            <a:pPr>
              <a:lnSpc>
                <a:spcPct val="150000"/>
              </a:lnSpc>
            </a:pPr>
            <a:r>
              <a:rPr lang="en-US" altLang="zh-CN" sz="2000" dirty="0"/>
              <a:t>2</a:t>
            </a:r>
            <a:r>
              <a:rPr lang="zh-CN" altLang="en-US" sz="2000" dirty="0"/>
              <a:t>、内容：三项</a:t>
            </a:r>
            <a:endParaRPr lang="en-US" altLang="zh-CN" sz="2000" dirty="0"/>
          </a:p>
          <a:p>
            <a:pPr>
              <a:lnSpc>
                <a:spcPct val="150000"/>
              </a:lnSpc>
            </a:pPr>
            <a:r>
              <a:rPr lang="zh-CN" altLang="en-US" sz="2000" dirty="0"/>
              <a:t>（</a:t>
            </a:r>
            <a:r>
              <a:rPr lang="en-US" altLang="zh-CN" sz="2000" dirty="0"/>
              <a:t>1</a:t>
            </a:r>
            <a:r>
              <a:rPr lang="zh-CN" altLang="en-US" sz="2000" dirty="0"/>
              <a:t>）偿债能力分析  （</a:t>
            </a:r>
            <a:r>
              <a:rPr lang="en-US" altLang="zh-CN" sz="2000" dirty="0"/>
              <a:t>2</a:t>
            </a:r>
            <a:r>
              <a:rPr lang="zh-CN" altLang="en-US" sz="2000" dirty="0"/>
              <a:t>）营运能力分析</a:t>
            </a:r>
            <a:r>
              <a:rPr lang="en-US" altLang="zh-CN" sz="2000" dirty="0"/>
              <a:t>  </a:t>
            </a:r>
            <a:r>
              <a:rPr lang="zh-CN" altLang="en-US" sz="2000" dirty="0"/>
              <a:t>（</a:t>
            </a:r>
            <a:r>
              <a:rPr lang="en-US" altLang="zh-CN" sz="2000" dirty="0"/>
              <a:t>3</a:t>
            </a:r>
            <a:r>
              <a:rPr lang="zh-CN" altLang="en-US" sz="2000" dirty="0"/>
              <a:t>）盈利能力分析</a:t>
            </a: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4204361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5575309"/>
          </a:xfrm>
          <a:prstGeom prst="rect">
            <a:avLst/>
          </a:prstGeom>
          <a:noFill/>
        </p:spPr>
        <p:txBody>
          <a:bodyPr wrap="square" rtlCol="0" anchor="t">
            <a:spAutoFit/>
          </a:bodyPr>
          <a:lstStyle/>
          <a:p>
            <a:pPr>
              <a:lnSpc>
                <a:spcPct val="150000"/>
              </a:lnSpc>
            </a:pPr>
            <a:r>
              <a:rPr lang="zh-CN" altLang="en-US" sz="2000" dirty="0"/>
              <a:t>二、财务报表分析的意义（为什么的问题）</a:t>
            </a:r>
            <a:endParaRPr lang="en-US" altLang="zh-CN" sz="2000" dirty="0"/>
          </a:p>
          <a:p>
            <a:pPr>
              <a:lnSpc>
                <a:spcPct val="150000"/>
              </a:lnSpc>
            </a:pPr>
            <a:r>
              <a:rPr lang="en-US" altLang="zh-CN" sz="2000" dirty="0"/>
              <a:t>1</a:t>
            </a:r>
            <a:r>
              <a:rPr lang="zh-CN" altLang="en-US" sz="2000" dirty="0"/>
              <a:t>、可以正确评价企业的财务状况、经营成果和现金流量情况，揭示企业经营活动中存在的矛盾和问题，为改善经营管理提供方向和线索；</a:t>
            </a:r>
            <a:endParaRPr lang="en-US" altLang="zh-CN" sz="2000" dirty="0"/>
          </a:p>
          <a:p>
            <a:pPr>
              <a:lnSpc>
                <a:spcPct val="150000"/>
              </a:lnSpc>
            </a:pPr>
            <a:r>
              <a:rPr lang="en-US" altLang="zh-CN" sz="2000" dirty="0"/>
              <a:t>2</a:t>
            </a:r>
            <a:r>
              <a:rPr lang="zh-CN" altLang="en-US" sz="2000" dirty="0"/>
              <a:t>、可以预测企业未来的报酬和风险，检查企业预算完成情况，考核经营管理人员的业绩，为建立健全合理的激励机制提供帮助。</a:t>
            </a:r>
            <a:endParaRPr lang="en-US" altLang="zh-CN" sz="2000" dirty="0"/>
          </a:p>
          <a:p>
            <a:pPr>
              <a:lnSpc>
                <a:spcPct val="150000"/>
              </a:lnSpc>
            </a:pPr>
            <a:r>
              <a:rPr lang="zh-CN" altLang="en-US" sz="2000" dirty="0"/>
              <a:t>三、财务报表分析的方法（怎么办的问题）</a:t>
            </a:r>
            <a:endParaRPr lang="en-US" altLang="zh-CN" sz="2000" dirty="0"/>
          </a:p>
          <a:p>
            <a:pPr>
              <a:lnSpc>
                <a:spcPct val="150000"/>
              </a:lnSpc>
            </a:pPr>
            <a:r>
              <a:rPr lang="zh-CN" altLang="en-US" sz="2000" dirty="0"/>
              <a:t>财务报表分析常用的方法包括：比率分析法、比较分析法、趋势分析法。</a:t>
            </a: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4275614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6960303"/>
          </a:xfrm>
          <a:prstGeom prst="rect">
            <a:avLst/>
          </a:prstGeom>
          <a:noFill/>
        </p:spPr>
        <p:txBody>
          <a:bodyPr wrap="square" rtlCol="0" anchor="t">
            <a:spAutoFit/>
          </a:bodyPr>
          <a:lstStyle/>
          <a:p>
            <a:pPr>
              <a:lnSpc>
                <a:spcPct val="150000"/>
              </a:lnSpc>
            </a:pPr>
            <a:r>
              <a:rPr lang="en-US" altLang="zh-CN" sz="2000" dirty="0"/>
              <a:t>1</a:t>
            </a:r>
            <a:r>
              <a:rPr lang="zh-CN" altLang="en-US" sz="2000" dirty="0"/>
              <a:t>、比率分析法</a:t>
            </a:r>
            <a:endParaRPr lang="en-US" altLang="zh-CN" sz="2000" dirty="0"/>
          </a:p>
          <a:p>
            <a:pPr>
              <a:lnSpc>
                <a:spcPct val="150000"/>
              </a:lnSpc>
            </a:pPr>
            <a:r>
              <a:rPr lang="zh-CN" altLang="en-US" sz="2000" dirty="0"/>
              <a:t>比率分析法是指将会计报表及有关资料中两项彼此相关联的项目加以比较，通过计算关联项目的比率，揭示企业财务状况、经营成果和现金流量情况，确定经济活动变动程度的一种分析方法。</a:t>
            </a:r>
            <a:endParaRPr lang="en-US" altLang="zh-CN" sz="2000" dirty="0"/>
          </a:p>
          <a:p>
            <a:pPr>
              <a:lnSpc>
                <a:spcPct val="150000"/>
              </a:lnSpc>
            </a:pPr>
            <a:r>
              <a:rPr lang="zh-CN" altLang="en-US" sz="2000" dirty="0"/>
              <a:t>在比率分析中常用的财务比率有：相关比率、结构比率、效率比率</a:t>
            </a:r>
            <a:endParaRPr lang="en-US" altLang="zh-CN" sz="2000" dirty="0"/>
          </a:p>
          <a:p>
            <a:pPr>
              <a:lnSpc>
                <a:spcPct val="150000"/>
              </a:lnSpc>
            </a:pPr>
            <a:r>
              <a:rPr lang="zh-CN" altLang="en-US" sz="2000" dirty="0"/>
              <a:t>相关比率：它是以同一时期会计报表及有关资料中某个项目和与其相关又不同的项目加以比较所得的相关数值的比率，用于反映有关经济活动的相互关系。</a:t>
            </a:r>
            <a:endParaRPr lang="en-US" altLang="zh-CN" sz="2000" dirty="0"/>
          </a:p>
          <a:p>
            <a:pPr>
              <a:lnSpc>
                <a:spcPct val="150000"/>
              </a:lnSpc>
            </a:pPr>
            <a:r>
              <a:rPr lang="zh-CN" altLang="en-US" sz="2000" dirty="0"/>
              <a:t>结构比率：它是会计报表中某项目的数值占各项目总和的比率，反映部分与总体的关系。</a:t>
            </a:r>
            <a:endParaRPr lang="en-US" altLang="zh-CN" sz="2000" dirty="0"/>
          </a:p>
          <a:p>
            <a:pPr>
              <a:lnSpc>
                <a:spcPct val="150000"/>
              </a:lnSpc>
            </a:pPr>
            <a:r>
              <a:rPr lang="zh-CN" altLang="en-US" sz="2000" dirty="0"/>
              <a:t>效率比率：它是用以计算某项经济活动中所费与所得的比率，反映投入与产出的关系的比率。</a:t>
            </a: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888004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5575309"/>
          </a:xfrm>
          <a:prstGeom prst="rect">
            <a:avLst/>
          </a:prstGeom>
          <a:noFill/>
        </p:spPr>
        <p:txBody>
          <a:bodyPr wrap="square" rtlCol="0" anchor="t">
            <a:spAutoFit/>
          </a:bodyPr>
          <a:lstStyle/>
          <a:p>
            <a:pPr>
              <a:lnSpc>
                <a:spcPct val="150000"/>
              </a:lnSpc>
            </a:pPr>
            <a:r>
              <a:rPr lang="en-US" altLang="zh-CN" sz="2000" dirty="0"/>
              <a:t>2</a:t>
            </a:r>
            <a:r>
              <a:rPr lang="zh-CN" altLang="en-US" sz="2000" dirty="0"/>
              <a:t>、比较分析法</a:t>
            </a:r>
            <a:endParaRPr lang="en-US" altLang="zh-CN" sz="2000" dirty="0"/>
          </a:p>
          <a:p>
            <a:pPr>
              <a:lnSpc>
                <a:spcPct val="150000"/>
              </a:lnSpc>
            </a:pPr>
            <a:r>
              <a:rPr lang="zh-CN" altLang="en-US" sz="2000" dirty="0"/>
              <a:t>比较分析法是通过某项财务指标与性质相同的指标评价标准进行对比，揭示企业财务状况、经营成果和现金流量情况的一种分析方法。</a:t>
            </a:r>
            <a:endParaRPr lang="en-US" altLang="zh-CN" sz="2000" dirty="0"/>
          </a:p>
          <a:p>
            <a:pPr>
              <a:lnSpc>
                <a:spcPct val="150000"/>
              </a:lnSpc>
            </a:pPr>
            <a:r>
              <a:rPr lang="zh-CN" altLang="en-US" sz="2000" dirty="0"/>
              <a:t>比较分析法按比较对象的不同分为：绝对数比较分析、绝对数增减变动分析、百分比增减变动分析。</a:t>
            </a:r>
          </a:p>
          <a:p>
            <a:pPr>
              <a:lnSpc>
                <a:spcPct val="150000"/>
              </a:lnSpc>
            </a:pPr>
            <a:r>
              <a:rPr lang="zh-CN" altLang="en-US" sz="2000" dirty="0"/>
              <a:t>按照比较标准的不同分为：实际指标同计划指标比较、本期指标与上期指标比较、本企业指标同国内外先进企业指标比较。</a:t>
            </a: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1926325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4190314"/>
          </a:xfrm>
          <a:prstGeom prst="rect">
            <a:avLst/>
          </a:prstGeom>
          <a:noFill/>
        </p:spPr>
        <p:txBody>
          <a:bodyPr wrap="square" rtlCol="0" anchor="t">
            <a:spAutoFit/>
          </a:bodyPr>
          <a:lstStyle/>
          <a:p>
            <a:pPr>
              <a:lnSpc>
                <a:spcPct val="150000"/>
              </a:lnSpc>
            </a:pPr>
            <a:r>
              <a:rPr lang="en-US" altLang="zh-CN" sz="2000" dirty="0"/>
              <a:t>3</a:t>
            </a:r>
            <a:r>
              <a:rPr lang="zh-CN" altLang="en-US" sz="2000" dirty="0"/>
              <a:t>、趋势分析法</a:t>
            </a:r>
            <a:endParaRPr lang="en-US" altLang="zh-CN" sz="2000" dirty="0"/>
          </a:p>
          <a:p>
            <a:pPr>
              <a:lnSpc>
                <a:spcPct val="150000"/>
              </a:lnSpc>
            </a:pPr>
            <a:r>
              <a:rPr lang="zh-CN" altLang="en-US" sz="2000" dirty="0"/>
              <a:t>趋势分析法是利用会计报表提供的数据资料，将两期或多期连续的相同指标或比率进行定基对比和环比对比，得出它们增减变动的方向、数额和幅度，以揭示企业财务状况、经营成果和现金流量变化趋势的一种分析方法。</a:t>
            </a:r>
            <a:endParaRPr lang="en-US" altLang="zh-CN" sz="2000" dirty="0"/>
          </a:p>
          <a:p>
            <a:pPr>
              <a:lnSpc>
                <a:spcPct val="150000"/>
              </a:lnSpc>
            </a:pPr>
            <a:r>
              <a:rPr lang="zh-CN" altLang="en-US" sz="2000" dirty="0"/>
              <a:t>四、财务报表分析的基本指标</a:t>
            </a: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4125180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1881990"/>
          </a:xfrm>
          <a:prstGeom prst="rect">
            <a:avLst/>
          </a:prstGeom>
          <a:noFill/>
        </p:spPr>
        <p:txBody>
          <a:bodyPr wrap="square" rtlCol="0" anchor="t">
            <a:spAutoFit/>
          </a:bodyPr>
          <a:lstStyle/>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graphicFrame>
        <p:nvGraphicFramePr>
          <p:cNvPr id="2" name="表格 7">
            <a:extLst>
              <a:ext uri="{FF2B5EF4-FFF2-40B4-BE49-F238E27FC236}">
                <a16:creationId xmlns:a16="http://schemas.microsoft.com/office/drawing/2014/main" id="{EB9E6333-320B-CEBB-D62E-0C01C369E01E}"/>
              </a:ext>
            </a:extLst>
          </p:cNvPr>
          <p:cNvGraphicFramePr>
            <a:graphicFrameLocks noGrp="1"/>
          </p:cNvGraphicFramePr>
          <p:nvPr/>
        </p:nvGraphicFramePr>
        <p:xfrm>
          <a:off x="1641793" y="1633726"/>
          <a:ext cx="8127999" cy="4663440"/>
        </p:xfrm>
        <a:graphic>
          <a:graphicData uri="http://schemas.openxmlformats.org/drawingml/2006/table">
            <a:tbl>
              <a:tblPr firstRow="1" bandRow="1"/>
              <a:tblGrid>
                <a:gridCol w="791918">
                  <a:extLst>
                    <a:ext uri="{9D8B030D-6E8A-4147-A177-3AD203B41FA5}">
                      <a16:colId xmlns:a16="http://schemas.microsoft.com/office/drawing/2014/main" val="846605861"/>
                    </a:ext>
                  </a:extLst>
                </a:gridCol>
                <a:gridCol w="1716258">
                  <a:extLst>
                    <a:ext uri="{9D8B030D-6E8A-4147-A177-3AD203B41FA5}">
                      <a16:colId xmlns:a16="http://schemas.microsoft.com/office/drawing/2014/main" val="179610692"/>
                    </a:ext>
                  </a:extLst>
                </a:gridCol>
                <a:gridCol w="5619823">
                  <a:extLst>
                    <a:ext uri="{9D8B030D-6E8A-4147-A177-3AD203B41FA5}">
                      <a16:colId xmlns:a16="http://schemas.microsoft.com/office/drawing/2014/main" val="2819305984"/>
                    </a:ext>
                  </a:extLst>
                </a:gridCol>
              </a:tblGrid>
              <a:tr h="0">
                <a:tc rowSpan="6">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r>
                        <a:rPr lang="zh-CN" altLang="en-US" sz="1800" b="0" i="0" kern="1200" dirty="0">
                          <a:solidFill>
                            <a:schemeClr val="lt1"/>
                          </a:solidFill>
                          <a:effectLst/>
                          <a:latin typeface="+mn-lt"/>
                          <a:ea typeface="+mn-ea"/>
                          <a:cs typeface="+mn-cs"/>
                        </a:rPr>
                        <a:t>反映企业偿债能力的财务比率指标</a:t>
                      </a: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980B9"/>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r>
                        <a:rPr lang="zh-CN" altLang="en-US" sz="1800" b="0" i="0" kern="1200" dirty="0">
                          <a:solidFill>
                            <a:schemeClr val="lt1"/>
                          </a:solidFill>
                          <a:effectLst/>
                          <a:latin typeface="+mn-lt"/>
                          <a:ea typeface="+mn-ea"/>
                          <a:cs typeface="+mn-cs"/>
                        </a:rPr>
                        <a:t>流动比率</a:t>
                      </a: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980B9"/>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r>
                        <a:rPr lang="zh-CN" altLang="en-US" sz="1800" b="0" i="0" kern="1200" dirty="0">
                          <a:solidFill>
                            <a:schemeClr val="lt1"/>
                          </a:solidFill>
                          <a:effectLst/>
                          <a:latin typeface="+mn-lt"/>
                          <a:ea typeface="+mn-ea"/>
                          <a:cs typeface="+mn-cs"/>
                        </a:rPr>
                        <a:t>流动资产和流动负债的比率。速动比率</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速动资产</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流动负债</a:t>
                      </a: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905157522"/>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速动比率</a:t>
                      </a:r>
                      <a:endParaRPr lang="zh-CN" altLang="en-US" dirty="0"/>
                    </a:p>
                  </a:txBody>
                  <a:tcP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又称为酸性试验比率，是指速动资产同流动负债的比率。速动比率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（流动资产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存货）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流动负债</a:t>
                      </a:r>
                      <a:endParaRPr lang="zh-CN" altLang="en-U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extLst>
                  <a:ext uri="{0D108BD9-81ED-4DB2-BD59-A6C34878D82A}">
                    <a16:rowId xmlns:a16="http://schemas.microsoft.com/office/drawing/2014/main" val="1536230734"/>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现金比率</a:t>
                      </a:r>
                      <a:endParaRPr lang="zh-CN" altLang="en-US" dirty="0"/>
                    </a:p>
                  </a:txBody>
                  <a:tcP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是企业现金与流动负债的比率，反映企业的即刻变现能力。现金比率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现金</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流动负债</a:t>
                      </a: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extLst>
                  <a:ext uri="{0D108BD9-81ED-4DB2-BD59-A6C34878D82A}">
                    <a16:rowId xmlns:a16="http://schemas.microsoft.com/office/drawing/2014/main" val="1680166707"/>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资产负债率</a:t>
                      </a:r>
                      <a:endParaRPr lang="zh-CN" altLang="en-US" dirty="0"/>
                    </a:p>
                  </a:txBody>
                  <a:tcP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也称负债比率或举债经营比率，是指负债总额对全部资产总额之比。资产负债率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负债总额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资产总额</a:t>
                      </a: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extLst>
                  <a:ext uri="{0D108BD9-81ED-4DB2-BD59-A6C34878D82A}">
                    <a16:rowId xmlns:a16="http://schemas.microsoft.com/office/drawing/2014/main" val="2145545485"/>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产权比率</a:t>
                      </a:r>
                      <a:endParaRPr lang="zh-CN" altLang="en-US" dirty="0"/>
                    </a:p>
                  </a:txBody>
                  <a:tcP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也称负债对所有者权益的比率，是制企业负债总额与所有者权益总额的比率。产权比率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负债总额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所有者权益总额</a:t>
                      </a: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extLst>
                  <a:ext uri="{0D108BD9-81ED-4DB2-BD59-A6C34878D82A}">
                    <a16:rowId xmlns:a16="http://schemas.microsoft.com/office/drawing/2014/main" val="3213038618"/>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已获利息倍数</a:t>
                      </a:r>
                      <a:endParaRPr lang="zh-CN" altLang="en-US" dirty="0"/>
                    </a:p>
                  </a:txBody>
                  <a:tcP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又称利息保障倍数，是指企业息税前利润与利息费用的比率，反映企业用经营所得支付债务利息的能力。已获利息倍数</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息税前利润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利息费用</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（利润总额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利息费用）</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利息费用</a:t>
                      </a: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extLst>
                  <a:ext uri="{0D108BD9-81ED-4DB2-BD59-A6C34878D82A}">
                    <a16:rowId xmlns:a16="http://schemas.microsoft.com/office/drawing/2014/main" val="3842513686"/>
                  </a:ext>
                </a:extLst>
              </a:tr>
            </a:tbl>
          </a:graphicData>
        </a:graphic>
      </p:graphicFrame>
    </p:spTree>
    <p:extLst>
      <p:ext uri="{BB962C8B-B14F-4D97-AF65-F5344CB8AC3E}">
        <p14:creationId xmlns:p14="http://schemas.microsoft.com/office/powerpoint/2010/main" val="3610285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5575309"/>
          </a:xfrm>
          <a:prstGeom prst="rect">
            <a:avLst/>
          </a:prstGeom>
          <a:noFill/>
        </p:spPr>
        <p:txBody>
          <a:bodyPr wrap="square" rtlCol="0" anchor="t">
            <a:spAutoFit/>
          </a:bodyPr>
          <a:lstStyle/>
          <a:p>
            <a:pPr>
              <a:lnSpc>
                <a:spcPct val="150000"/>
              </a:lnSpc>
            </a:pPr>
            <a:r>
              <a:rPr lang="en-US" altLang="zh-CN" sz="2000" dirty="0"/>
              <a:t>3</a:t>
            </a:r>
            <a:r>
              <a:rPr lang="zh-CN" altLang="en-US" sz="2000" dirty="0"/>
              <a:t>、关于资金的循环与周转的说法，正确的有</a:t>
            </a:r>
            <a:r>
              <a:rPr lang="en-US" altLang="zh-CN" sz="2000" dirty="0"/>
              <a:t>(    )</a:t>
            </a:r>
            <a:r>
              <a:rPr lang="zh-CN" altLang="en-US" sz="2000" dirty="0"/>
              <a:t>。</a:t>
            </a:r>
          </a:p>
          <a:p>
            <a:pPr>
              <a:lnSpc>
                <a:spcPct val="150000"/>
              </a:lnSpc>
            </a:pPr>
            <a:r>
              <a:rPr lang="zh-CN" altLang="en-US" sz="2000" dirty="0"/>
              <a:t>　　</a:t>
            </a:r>
            <a:r>
              <a:rPr lang="en-US" altLang="zh-CN" sz="2000" dirty="0"/>
              <a:t>A.</a:t>
            </a:r>
            <a:r>
              <a:rPr lang="zh-CN" altLang="en-US" sz="2000" dirty="0"/>
              <a:t>随着采购活动的进行，企业的资金从货币资金形态转化为储备资金</a:t>
            </a:r>
          </a:p>
          <a:p>
            <a:pPr>
              <a:lnSpc>
                <a:spcPct val="150000"/>
              </a:lnSpc>
            </a:pPr>
            <a:r>
              <a:rPr lang="zh-CN" altLang="en-US" sz="2000" dirty="0"/>
              <a:t>　　</a:t>
            </a:r>
            <a:r>
              <a:rPr lang="en-US" altLang="zh-CN" sz="2000" dirty="0"/>
              <a:t>B.</a:t>
            </a:r>
            <a:r>
              <a:rPr lang="zh-CN" altLang="en-US" sz="2000" dirty="0"/>
              <a:t>当产品制成后，资金从生产资金形态转化为成品资金形态</a:t>
            </a:r>
          </a:p>
          <a:p>
            <a:pPr>
              <a:lnSpc>
                <a:spcPct val="150000"/>
              </a:lnSpc>
            </a:pPr>
            <a:r>
              <a:rPr lang="zh-CN" altLang="en-US" sz="2000" dirty="0"/>
              <a:t>　　</a:t>
            </a:r>
            <a:r>
              <a:rPr lang="en-US" altLang="zh-CN" sz="2000" dirty="0"/>
              <a:t>C.</a:t>
            </a:r>
            <a:r>
              <a:rPr lang="zh-CN" altLang="en-US" sz="2000" dirty="0"/>
              <a:t>销售过程中，资金从成品资金形态转化为货币资金形态</a:t>
            </a:r>
          </a:p>
          <a:p>
            <a:pPr>
              <a:lnSpc>
                <a:spcPct val="150000"/>
              </a:lnSpc>
            </a:pPr>
            <a:r>
              <a:rPr lang="zh-CN" altLang="en-US" sz="2000" dirty="0"/>
              <a:t>　　</a:t>
            </a:r>
            <a:r>
              <a:rPr lang="en-US" altLang="zh-CN" sz="2000" dirty="0"/>
              <a:t>D.</a:t>
            </a:r>
            <a:r>
              <a:rPr lang="zh-CN" altLang="en-US" sz="2000" dirty="0"/>
              <a:t>企业资金的循环与周转分为供应过程、生产过程、销售过程</a:t>
            </a:r>
          </a:p>
          <a:p>
            <a:pPr>
              <a:lnSpc>
                <a:spcPct val="150000"/>
              </a:lnSpc>
            </a:pPr>
            <a:r>
              <a:rPr lang="zh-CN" altLang="en-US" sz="2000" dirty="0"/>
              <a:t>　　</a:t>
            </a:r>
            <a:r>
              <a:rPr lang="en-US" altLang="zh-CN" sz="2000" dirty="0"/>
              <a:t>E.</a:t>
            </a:r>
            <a:r>
              <a:rPr lang="zh-CN" altLang="en-US" sz="2000" dirty="0"/>
              <a:t>随着劳动力的消耗，资金从储备资金形态转化为生产资金形态</a:t>
            </a:r>
          </a:p>
          <a:p>
            <a:pPr>
              <a:lnSpc>
                <a:spcPct val="150000"/>
              </a:lnSpc>
            </a:pPr>
            <a:r>
              <a:rPr lang="en-US" altLang="zh-CN" sz="2000" dirty="0"/>
              <a:t>4</a:t>
            </a:r>
            <a:r>
              <a:rPr lang="zh-CN" altLang="en-US" sz="2000" dirty="0"/>
              <a:t>、企业会计信息的主要内容包括</a:t>
            </a:r>
            <a:r>
              <a:rPr lang="en-US" altLang="zh-CN" sz="2000" dirty="0"/>
              <a:t>( )</a:t>
            </a:r>
            <a:r>
              <a:rPr lang="zh-CN" altLang="en-US" sz="2000" dirty="0"/>
              <a:t>。</a:t>
            </a:r>
          </a:p>
          <a:p>
            <a:pPr>
              <a:lnSpc>
                <a:spcPct val="150000"/>
              </a:lnSpc>
            </a:pPr>
            <a:r>
              <a:rPr lang="zh-CN" altLang="en-US" sz="2000" dirty="0"/>
              <a:t>　　</a:t>
            </a:r>
            <a:r>
              <a:rPr lang="en-US" altLang="zh-CN" sz="2000" dirty="0"/>
              <a:t>A.</a:t>
            </a:r>
            <a:r>
              <a:rPr lang="zh-CN" altLang="en-US" sz="2000" dirty="0"/>
              <a:t>有关财务状况的信息</a:t>
            </a:r>
          </a:p>
          <a:p>
            <a:pPr>
              <a:lnSpc>
                <a:spcPct val="150000"/>
              </a:lnSpc>
            </a:pPr>
            <a:r>
              <a:rPr lang="zh-CN" altLang="en-US" sz="2000" dirty="0"/>
              <a:t>　　</a:t>
            </a:r>
            <a:r>
              <a:rPr lang="en-US" altLang="zh-CN" sz="2000" dirty="0"/>
              <a:t>B.</a:t>
            </a:r>
            <a:r>
              <a:rPr lang="zh-CN" altLang="en-US" sz="2000" dirty="0"/>
              <a:t>有关现金流量的信息    </a:t>
            </a:r>
            <a:r>
              <a:rPr lang="en-US" altLang="zh-CN" sz="2000" dirty="0"/>
              <a:t>C.</a:t>
            </a:r>
            <a:r>
              <a:rPr lang="zh-CN" altLang="en-US" sz="2000" dirty="0"/>
              <a:t>预算执行情况的信息</a:t>
            </a:r>
          </a:p>
          <a:p>
            <a:pPr>
              <a:lnSpc>
                <a:spcPct val="150000"/>
              </a:lnSpc>
            </a:pPr>
            <a:r>
              <a:rPr lang="zh-CN" altLang="en-US" sz="2000" dirty="0"/>
              <a:t>　　</a:t>
            </a:r>
            <a:r>
              <a:rPr lang="en-US" altLang="zh-CN" sz="2000" dirty="0"/>
              <a:t>D.</a:t>
            </a:r>
            <a:r>
              <a:rPr lang="zh-CN" altLang="en-US" sz="2000" dirty="0"/>
              <a:t>会计核算质量信息       </a:t>
            </a:r>
            <a:r>
              <a:rPr lang="en-US" altLang="zh-CN" sz="2000" dirty="0"/>
              <a:t>E.</a:t>
            </a:r>
            <a:r>
              <a:rPr lang="zh-CN" altLang="en-US" sz="2000" dirty="0"/>
              <a:t>有关经营成果的信息</a:t>
            </a:r>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811964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1881990"/>
          </a:xfrm>
          <a:prstGeom prst="rect">
            <a:avLst/>
          </a:prstGeom>
          <a:noFill/>
        </p:spPr>
        <p:txBody>
          <a:bodyPr wrap="square" rtlCol="0" anchor="t">
            <a:spAutoFit/>
          </a:bodyPr>
          <a:lstStyle/>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graphicFrame>
        <p:nvGraphicFramePr>
          <p:cNvPr id="2" name="表格 7">
            <a:extLst>
              <a:ext uri="{FF2B5EF4-FFF2-40B4-BE49-F238E27FC236}">
                <a16:creationId xmlns:a16="http://schemas.microsoft.com/office/drawing/2014/main" id="{92B0A777-8B4C-6872-B546-A365FB43FABC}"/>
              </a:ext>
            </a:extLst>
          </p:cNvPr>
          <p:cNvGraphicFramePr>
            <a:graphicFrameLocks noGrp="1"/>
          </p:cNvGraphicFramePr>
          <p:nvPr/>
        </p:nvGraphicFramePr>
        <p:xfrm>
          <a:off x="1733013" y="1109328"/>
          <a:ext cx="8127999" cy="4953000"/>
        </p:xfrm>
        <a:graphic>
          <a:graphicData uri="http://schemas.openxmlformats.org/drawingml/2006/table">
            <a:tbl>
              <a:tblPr firstRow="1" bandRow="1"/>
              <a:tblGrid>
                <a:gridCol w="791918">
                  <a:extLst>
                    <a:ext uri="{9D8B030D-6E8A-4147-A177-3AD203B41FA5}">
                      <a16:colId xmlns:a16="http://schemas.microsoft.com/office/drawing/2014/main" val="846605861"/>
                    </a:ext>
                  </a:extLst>
                </a:gridCol>
                <a:gridCol w="1716258">
                  <a:extLst>
                    <a:ext uri="{9D8B030D-6E8A-4147-A177-3AD203B41FA5}">
                      <a16:colId xmlns:a16="http://schemas.microsoft.com/office/drawing/2014/main" val="179610692"/>
                    </a:ext>
                  </a:extLst>
                </a:gridCol>
                <a:gridCol w="5619823">
                  <a:extLst>
                    <a:ext uri="{9D8B030D-6E8A-4147-A177-3AD203B41FA5}">
                      <a16:colId xmlns:a16="http://schemas.microsoft.com/office/drawing/2014/main" val="2819305984"/>
                    </a:ext>
                  </a:extLst>
                </a:gridCol>
              </a:tblGrid>
              <a:tr h="0">
                <a:tc rowSpan="4">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r>
                        <a:rPr lang="zh-CN" altLang="en-US" sz="1800" b="0" i="0" kern="1200">
                          <a:solidFill>
                            <a:schemeClr val="lt1"/>
                          </a:solidFill>
                          <a:effectLst/>
                          <a:latin typeface="+mn-lt"/>
                          <a:ea typeface="+mn-ea"/>
                          <a:cs typeface="+mn-cs"/>
                        </a:rPr>
                        <a:t>反映企业营运能力的财务比率指标</a:t>
                      </a: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980B9"/>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r>
                        <a:rPr lang="zh-CN" altLang="en-US" sz="1800" b="0" i="0" kern="1200" dirty="0">
                          <a:solidFill>
                            <a:schemeClr val="lt1"/>
                          </a:solidFill>
                          <a:effectLst/>
                          <a:latin typeface="+mn-lt"/>
                          <a:ea typeface="+mn-ea"/>
                          <a:cs typeface="+mn-cs"/>
                        </a:rPr>
                        <a:t>应收账款周转率</a:t>
                      </a: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980B9"/>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r>
                        <a:rPr lang="zh-CN" altLang="en-US" sz="1800" b="0" i="0" kern="1200" dirty="0">
                          <a:solidFill>
                            <a:schemeClr val="lt1"/>
                          </a:solidFill>
                          <a:effectLst/>
                          <a:latin typeface="+mn-lt"/>
                          <a:ea typeface="+mn-ea"/>
                          <a:cs typeface="+mn-cs"/>
                        </a:rPr>
                        <a:t>应收账款周转次数</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主营业务收入净额</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应收账款平均余额。主营业务收入净额</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主营业务收入</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销售退回、折让和折扣，应收账款平均余额</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（期初应收账款</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期末应收账款）</a:t>
                      </a:r>
                      <a:r>
                        <a:rPr lang="en-US" altLang="zh-CN" sz="1800" b="0" i="0" kern="1200" dirty="0">
                          <a:solidFill>
                            <a:schemeClr val="lt1"/>
                          </a:solidFill>
                          <a:effectLst/>
                          <a:latin typeface="+mn-lt"/>
                          <a:ea typeface="+mn-ea"/>
                          <a:cs typeface="+mn-cs"/>
                        </a:rPr>
                        <a:t>/2</a:t>
                      </a:r>
                    </a:p>
                    <a:p>
                      <a:r>
                        <a:rPr lang="zh-CN" altLang="en-US" sz="1800" b="0" i="0" kern="1200" dirty="0">
                          <a:solidFill>
                            <a:schemeClr val="lt1"/>
                          </a:solidFill>
                          <a:effectLst/>
                          <a:latin typeface="+mn-lt"/>
                          <a:ea typeface="+mn-ea"/>
                          <a:cs typeface="+mn-cs"/>
                        </a:rPr>
                        <a:t>应收账款周转天数</a:t>
                      </a:r>
                      <a:r>
                        <a:rPr lang="en-US" altLang="zh-CN" sz="1800" b="0" i="0" kern="1200" dirty="0">
                          <a:solidFill>
                            <a:schemeClr val="lt1"/>
                          </a:solidFill>
                          <a:effectLst/>
                          <a:latin typeface="+mn-lt"/>
                          <a:ea typeface="+mn-ea"/>
                          <a:cs typeface="+mn-cs"/>
                        </a:rPr>
                        <a:t>=360/</a:t>
                      </a:r>
                      <a:r>
                        <a:rPr lang="zh-CN" altLang="en-US" sz="1800" b="0" i="0" kern="1200" dirty="0">
                          <a:solidFill>
                            <a:schemeClr val="lt1"/>
                          </a:solidFill>
                          <a:effectLst/>
                          <a:latin typeface="+mn-lt"/>
                          <a:ea typeface="+mn-ea"/>
                          <a:cs typeface="+mn-cs"/>
                        </a:rPr>
                        <a:t>应收账款周转次数</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应收账款平均余额*</a:t>
                      </a:r>
                      <a:r>
                        <a:rPr lang="en-US" altLang="zh-CN" sz="1800" b="0" i="0" kern="1200" dirty="0">
                          <a:solidFill>
                            <a:schemeClr val="lt1"/>
                          </a:solidFill>
                          <a:effectLst/>
                          <a:latin typeface="+mn-lt"/>
                          <a:ea typeface="+mn-ea"/>
                          <a:cs typeface="+mn-cs"/>
                        </a:rPr>
                        <a:t>360/</a:t>
                      </a:r>
                      <a:r>
                        <a:rPr lang="zh-CN" altLang="en-US" sz="1800" b="0" i="0" kern="1200" dirty="0">
                          <a:solidFill>
                            <a:schemeClr val="lt1"/>
                          </a:solidFill>
                          <a:effectLst/>
                          <a:latin typeface="+mn-lt"/>
                          <a:ea typeface="+mn-ea"/>
                          <a:cs typeface="+mn-cs"/>
                        </a:rPr>
                        <a:t>主营业务收入净额</a:t>
                      </a: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905157522"/>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存货周转率</a:t>
                      </a:r>
                      <a:endParaRPr lang="zh-CN" altLang="en-US" dirty="0"/>
                    </a:p>
                  </a:txBody>
                  <a:tcP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存货周转次数</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营业成本</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平均存货</a:t>
                      </a:r>
                      <a:endParaRPr lang="en-US" altLang="zh-CN"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平均存货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（期初存货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期末存货）</a:t>
                      </a:r>
                      <a:r>
                        <a:rPr lang="en-US" altLang="zh-CN" sz="1800" b="0" i="0" kern="1200" dirty="0">
                          <a:solidFill>
                            <a:schemeClr val="dk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存货周转天数</a:t>
                      </a:r>
                      <a:r>
                        <a:rPr lang="en-US" altLang="zh-CN" sz="1800" b="0" i="0" kern="1200" dirty="0">
                          <a:solidFill>
                            <a:schemeClr val="dk1"/>
                          </a:solidFill>
                          <a:effectLst/>
                          <a:latin typeface="+mn-lt"/>
                          <a:ea typeface="+mn-ea"/>
                          <a:cs typeface="+mn-cs"/>
                        </a:rPr>
                        <a:t>=360/</a:t>
                      </a:r>
                      <a:r>
                        <a:rPr lang="zh-CN" altLang="en-US" sz="1800" b="0" i="0" kern="1200" dirty="0">
                          <a:solidFill>
                            <a:schemeClr val="dk1"/>
                          </a:solidFill>
                          <a:effectLst/>
                          <a:latin typeface="+mn-lt"/>
                          <a:ea typeface="+mn-ea"/>
                          <a:cs typeface="+mn-cs"/>
                        </a:rPr>
                        <a:t>存货周转次数</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extLst>
                  <a:ext uri="{0D108BD9-81ED-4DB2-BD59-A6C34878D82A}">
                    <a16:rowId xmlns:a16="http://schemas.microsoft.com/office/drawing/2014/main" val="1536230734"/>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流动资产周转率</a:t>
                      </a:r>
                      <a:endParaRPr lang="zh-CN" altLang="en-US" dirty="0"/>
                    </a:p>
                  </a:txBody>
                  <a:tcP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是主营业务收入净额与全部流动资产的平均余额的比率，反映企业流动资产的利用效率。</a:t>
                      </a:r>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流动资产周转率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主营业务收入净额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流动资产平均余额</a:t>
                      </a: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extLst>
                  <a:ext uri="{0D108BD9-81ED-4DB2-BD59-A6C34878D82A}">
                    <a16:rowId xmlns:a16="http://schemas.microsoft.com/office/drawing/2014/main" val="1680166707"/>
                  </a:ext>
                </a:extLst>
              </a:tr>
              <a:tr h="111252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总资产周转率</a:t>
                      </a:r>
                      <a:endParaRPr lang="zh-CN" altLang="en-US" dirty="0"/>
                    </a:p>
                  </a:txBody>
                  <a:tcP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企业主营业务收入净额与全部资产的平均余额的比率。</a:t>
                      </a: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extLst>
                  <a:ext uri="{0D108BD9-81ED-4DB2-BD59-A6C34878D82A}">
                    <a16:rowId xmlns:a16="http://schemas.microsoft.com/office/drawing/2014/main" val="2145545485"/>
                  </a:ext>
                </a:extLst>
              </a:tr>
            </a:tbl>
          </a:graphicData>
        </a:graphic>
      </p:graphicFrame>
    </p:spTree>
    <p:extLst>
      <p:ext uri="{BB962C8B-B14F-4D97-AF65-F5344CB8AC3E}">
        <p14:creationId xmlns:p14="http://schemas.microsoft.com/office/powerpoint/2010/main" val="2732710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1881990"/>
          </a:xfrm>
          <a:prstGeom prst="rect">
            <a:avLst/>
          </a:prstGeom>
          <a:noFill/>
        </p:spPr>
        <p:txBody>
          <a:bodyPr wrap="square" rtlCol="0" anchor="t">
            <a:spAutoFit/>
          </a:bodyPr>
          <a:lstStyle/>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graphicFrame>
        <p:nvGraphicFramePr>
          <p:cNvPr id="2" name="表格 7">
            <a:extLst>
              <a:ext uri="{FF2B5EF4-FFF2-40B4-BE49-F238E27FC236}">
                <a16:creationId xmlns:a16="http://schemas.microsoft.com/office/drawing/2014/main" id="{1C6E3926-DD20-22AE-4D66-04B17D62F8D9}"/>
              </a:ext>
            </a:extLst>
          </p:cNvPr>
          <p:cNvGraphicFramePr>
            <a:graphicFrameLocks noGrp="1"/>
          </p:cNvGraphicFramePr>
          <p:nvPr/>
        </p:nvGraphicFramePr>
        <p:xfrm>
          <a:off x="1733013" y="1109328"/>
          <a:ext cx="8128000" cy="4767580"/>
        </p:xfrm>
        <a:graphic>
          <a:graphicData uri="http://schemas.openxmlformats.org/drawingml/2006/table">
            <a:tbl>
              <a:tblPr firstRow="1" bandRow="1"/>
              <a:tblGrid>
                <a:gridCol w="791918">
                  <a:extLst>
                    <a:ext uri="{9D8B030D-6E8A-4147-A177-3AD203B41FA5}">
                      <a16:colId xmlns:a16="http://schemas.microsoft.com/office/drawing/2014/main" val="846605861"/>
                    </a:ext>
                  </a:extLst>
                </a:gridCol>
                <a:gridCol w="1716258">
                  <a:extLst>
                    <a:ext uri="{9D8B030D-6E8A-4147-A177-3AD203B41FA5}">
                      <a16:colId xmlns:a16="http://schemas.microsoft.com/office/drawing/2014/main" val="179610692"/>
                    </a:ext>
                  </a:extLst>
                </a:gridCol>
                <a:gridCol w="5619824">
                  <a:extLst>
                    <a:ext uri="{9D8B030D-6E8A-4147-A177-3AD203B41FA5}">
                      <a16:colId xmlns:a16="http://schemas.microsoft.com/office/drawing/2014/main" val="2819305984"/>
                    </a:ext>
                  </a:extLst>
                </a:gridCol>
              </a:tblGrid>
              <a:tr h="0">
                <a:tc rowSpan="5">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r>
                        <a:rPr lang="zh-CN" altLang="en-US" sz="1800" b="0" i="0" kern="1200" dirty="0">
                          <a:solidFill>
                            <a:schemeClr val="lt1"/>
                          </a:solidFill>
                          <a:effectLst/>
                          <a:latin typeface="+mn-lt"/>
                          <a:ea typeface="+mn-ea"/>
                          <a:cs typeface="+mn-cs"/>
                        </a:rPr>
                        <a:t>反映企业盈利能力的财务比率指标</a:t>
                      </a: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980B9"/>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r>
                        <a:rPr lang="zh-CN" altLang="en-US" sz="1800" b="0" i="0" kern="1200" dirty="0">
                          <a:solidFill>
                            <a:schemeClr val="lt1"/>
                          </a:solidFill>
                          <a:effectLst/>
                          <a:latin typeface="+mn-lt"/>
                          <a:ea typeface="+mn-ea"/>
                          <a:cs typeface="+mn-cs"/>
                        </a:rPr>
                        <a:t>营业利润率</a:t>
                      </a: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980B9"/>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r>
                        <a:rPr lang="zh-CN" altLang="en-US" dirty="0"/>
                        <a:t>（营业利润</a:t>
                      </a:r>
                      <a:r>
                        <a:rPr lang="en-US" altLang="zh-CN" dirty="0"/>
                        <a:t>/</a:t>
                      </a:r>
                      <a:r>
                        <a:rPr lang="zh-CN" altLang="en-US" dirty="0"/>
                        <a:t>业务收入）*</a:t>
                      </a:r>
                      <a:r>
                        <a:rPr lang="en-US" altLang="zh-CN" dirty="0"/>
                        <a:t>100%</a:t>
                      </a:r>
                      <a:endParaRPr lang="zh-CN" alt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905157522"/>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营业净利润率</a:t>
                      </a:r>
                      <a:endParaRPr lang="zh-CN" altLang="en-US" dirty="0"/>
                    </a:p>
                  </a:txBody>
                  <a:tcP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营业净利润率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主营业务收入净额）*</a:t>
                      </a:r>
                      <a:r>
                        <a:rPr lang="en-US" altLang="zh-CN" sz="1800" b="0" i="0" kern="1200" dirty="0">
                          <a:solidFill>
                            <a:schemeClr val="dk1"/>
                          </a:solidFill>
                          <a:effectLst/>
                          <a:latin typeface="+mn-lt"/>
                          <a:ea typeface="+mn-ea"/>
                          <a:cs typeface="+mn-cs"/>
                        </a:rPr>
                        <a:t>100%</a:t>
                      </a:r>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利润总额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所得税额</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extLst>
                  <a:ext uri="{0D108BD9-81ED-4DB2-BD59-A6C34878D82A}">
                    <a16:rowId xmlns:a16="http://schemas.microsoft.com/office/drawing/2014/main" val="1536230734"/>
                  </a:ext>
                </a:extLst>
              </a:tr>
              <a:tr h="3708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资本收益率</a:t>
                      </a:r>
                      <a:endParaRPr lang="zh-CN" altLang="en-US" dirty="0"/>
                    </a:p>
                  </a:txBody>
                  <a:tcP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en-US" altLang="zh-CN" dirty="0"/>
                        <a:t>【</a:t>
                      </a:r>
                      <a:r>
                        <a:rPr lang="zh-CN" altLang="en-US" dirty="0"/>
                        <a:t>净利润</a:t>
                      </a:r>
                      <a:r>
                        <a:rPr lang="en-US" altLang="zh-CN" dirty="0"/>
                        <a:t>/</a:t>
                      </a:r>
                      <a:r>
                        <a:rPr lang="zh-CN" altLang="en-US" dirty="0"/>
                        <a:t>实收资本（或股本）</a:t>
                      </a:r>
                      <a:r>
                        <a:rPr lang="en-US" altLang="zh-CN" dirty="0"/>
                        <a:t>】*100%</a:t>
                      </a: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extLst>
                  <a:ext uri="{0D108BD9-81ED-4DB2-BD59-A6C34878D82A}">
                    <a16:rowId xmlns:a16="http://schemas.microsoft.com/office/drawing/2014/main" val="1680166707"/>
                  </a:ext>
                </a:extLst>
              </a:tr>
              <a:tr h="55626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净资产收益率</a:t>
                      </a:r>
                      <a:endParaRPr lang="zh-CN" altLang="en-US" dirty="0"/>
                    </a:p>
                  </a:txBody>
                  <a:tcP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所有者权益平均余额）*</a:t>
                      </a:r>
                      <a:r>
                        <a:rPr lang="en-US" altLang="zh-CN" sz="1800" b="0" i="0" kern="1200" dirty="0">
                          <a:solidFill>
                            <a:schemeClr val="dk1"/>
                          </a:solidFill>
                          <a:effectLst/>
                          <a:latin typeface="+mn-lt"/>
                          <a:ea typeface="+mn-ea"/>
                          <a:cs typeface="+mn-cs"/>
                        </a:rPr>
                        <a:t>100%</a:t>
                      </a: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40000"/>
                      </a:srgbClr>
                    </a:solidFill>
                  </a:tcPr>
                </a:tc>
                <a:extLst>
                  <a:ext uri="{0D108BD9-81ED-4DB2-BD59-A6C34878D82A}">
                    <a16:rowId xmlns:a16="http://schemas.microsoft.com/office/drawing/2014/main" val="2145545485"/>
                  </a:ext>
                </a:extLst>
              </a:tr>
              <a:tr h="556260">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资产净利润率</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dirty="0"/>
                        <a:t>普通每股收益</a:t>
                      </a:r>
                      <a:endParaRPr lang="en-US" altLang="zh-CN" dirty="0"/>
                    </a:p>
                    <a:p>
                      <a:endParaRPr lang="en-US" altLang="zh-CN" dirty="0"/>
                    </a:p>
                    <a:p>
                      <a:r>
                        <a:rPr lang="zh-CN" altLang="en-US" sz="1800" b="0" i="0" kern="1200" dirty="0">
                          <a:solidFill>
                            <a:schemeClr val="dk1"/>
                          </a:solidFill>
                          <a:effectLst/>
                          <a:latin typeface="+mn-lt"/>
                          <a:ea typeface="+mn-ea"/>
                          <a:cs typeface="+mn-cs"/>
                        </a:rPr>
                        <a:t>市盈率</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资本保值增值率</a:t>
                      </a:r>
                      <a:endParaRPr lang="en-US" altLang="zh-CN" dirty="0"/>
                    </a:p>
                    <a:p>
                      <a:endParaRPr lang="zh-CN" altLang="en-US" dirty="0"/>
                    </a:p>
                  </a:txBody>
                  <a:tcP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平均资产总额）*</a:t>
                      </a:r>
                      <a:r>
                        <a:rPr lang="en-US" altLang="zh-CN" sz="1800" b="0" i="0" kern="1200" dirty="0">
                          <a:solidFill>
                            <a:schemeClr val="dk1"/>
                          </a:solidFill>
                          <a:effectLst/>
                          <a:latin typeface="+mn-lt"/>
                          <a:ea typeface="+mn-ea"/>
                          <a:cs typeface="+mn-cs"/>
                        </a:rPr>
                        <a:t>100%</a:t>
                      </a:r>
                      <a:r>
                        <a:rPr lang="zh-CN" altLang="en-US" sz="1800" b="0" i="0" kern="1200" dirty="0">
                          <a:solidFill>
                            <a:schemeClr val="dk1"/>
                          </a:solidFill>
                          <a:effectLst/>
                          <a:latin typeface="+mn-lt"/>
                          <a:ea typeface="+mn-ea"/>
                          <a:cs typeface="+mn-cs"/>
                        </a:rPr>
                        <a:t>，平均资产总额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（期初资产总额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期末资产总额）</a:t>
                      </a:r>
                      <a:r>
                        <a:rPr lang="en-US" altLang="zh-CN" sz="1800" b="0" i="0" kern="1200" dirty="0">
                          <a:solidFill>
                            <a:schemeClr val="dk1"/>
                          </a:solidFill>
                          <a:effectLst/>
                          <a:latin typeface="+mn-lt"/>
                          <a:ea typeface="+mn-ea"/>
                          <a:cs typeface="+mn-cs"/>
                        </a:rPr>
                        <a:t>/2</a:t>
                      </a: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优先股股利）</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发行在外的普通股股数</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普通股美股市场价格</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普通股每股收益</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（期末所有者权益</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期初所有者权益）*</a:t>
                      </a:r>
                      <a:r>
                        <a:rPr lang="en-US" altLang="zh-CN" sz="1800" b="0" i="0" kern="1200" dirty="0">
                          <a:solidFill>
                            <a:schemeClr val="dk1"/>
                          </a:solidFill>
                          <a:effectLst/>
                          <a:latin typeface="+mn-lt"/>
                          <a:ea typeface="+mn-ea"/>
                          <a:cs typeface="+mn-cs"/>
                        </a:rPr>
                        <a:t>100%</a:t>
                      </a:r>
                      <a:endParaRPr lang="zh-CN" altLang="en-US"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980B9">
                        <a:tint val="20000"/>
                      </a:srgbClr>
                    </a:solidFill>
                  </a:tcPr>
                </a:tc>
                <a:extLst>
                  <a:ext uri="{0D108BD9-81ED-4DB2-BD59-A6C34878D82A}">
                    <a16:rowId xmlns:a16="http://schemas.microsoft.com/office/drawing/2014/main" val="2457629301"/>
                  </a:ext>
                </a:extLst>
              </a:tr>
            </a:tbl>
          </a:graphicData>
        </a:graphic>
      </p:graphicFrame>
    </p:spTree>
    <p:extLst>
      <p:ext uri="{BB962C8B-B14F-4D97-AF65-F5344CB8AC3E}">
        <p14:creationId xmlns:p14="http://schemas.microsoft.com/office/powerpoint/2010/main" val="2931875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3113096"/>
          </a:xfrm>
          <a:prstGeom prst="rect">
            <a:avLst/>
          </a:prstGeom>
          <a:noFill/>
        </p:spPr>
        <p:txBody>
          <a:bodyPr wrap="square" rtlCol="0" anchor="t">
            <a:spAutoFit/>
          </a:bodyPr>
          <a:lstStyle/>
          <a:p>
            <a:pPr algn="ctr"/>
            <a:r>
              <a:rPr lang="zh-CN" altLang="en-US" sz="2000" dirty="0"/>
              <a:t>第三十二章  政府会计（非重点章节）</a:t>
            </a:r>
            <a:endParaRPr lang="en-US" altLang="zh-CN" sz="2000" dirty="0"/>
          </a:p>
          <a:p>
            <a:pPr>
              <a:lnSpc>
                <a:spcPct val="150000"/>
              </a:lnSpc>
            </a:pPr>
            <a:r>
              <a:rPr lang="zh-CN" altLang="en-US" sz="2000" dirty="0"/>
              <a:t>理解政府会计的概念，掌握政府财务会计要素和政府预算会计要素，辨别政府决算报告的概念与政府财务报告的概念。</a:t>
            </a: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728631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1420325"/>
          </a:xfrm>
          <a:prstGeom prst="rect">
            <a:avLst/>
          </a:prstGeom>
          <a:noFill/>
        </p:spPr>
        <p:txBody>
          <a:bodyPr wrap="square" rtlCol="0" anchor="t">
            <a:spAutoFit/>
          </a:bodyPr>
          <a:lstStyle/>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pic>
        <p:nvPicPr>
          <p:cNvPr id="2" name="图片 1">
            <a:extLst>
              <a:ext uri="{FF2B5EF4-FFF2-40B4-BE49-F238E27FC236}">
                <a16:creationId xmlns:a16="http://schemas.microsoft.com/office/drawing/2014/main" id="{95FEDC4D-8F3D-E367-E4C9-D61A4FFBA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5707" y="620915"/>
            <a:ext cx="6820586" cy="5616170"/>
          </a:xfrm>
          <a:prstGeom prst="rect">
            <a:avLst/>
          </a:prstGeom>
        </p:spPr>
      </p:pic>
    </p:spTree>
    <p:extLst>
      <p:ext uri="{BB962C8B-B14F-4D97-AF65-F5344CB8AC3E}">
        <p14:creationId xmlns:p14="http://schemas.microsoft.com/office/powerpoint/2010/main" val="160427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6498639"/>
          </a:xfrm>
          <a:prstGeom prst="rect">
            <a:avLst/>
          </a:prstGeom>
          <a:noFill/>
        </p:spPr>
        <p:txBody>
          <a:bodyPr wrap="square" rtlCol="0" anchor="t">
            <a:spAutoFit/>
          </a:bodyPr>
          <a:lstStyle/>
          <a:p>
            <a:pPr fontAlgn="base" latinLnBrk="1">
              <a:lnSpc>
                <a:spcPct val="150000"/>
              </a:lnSpc>
            </a:pPr>
            <a:r>
              <a:rPr lang="en-US" altLang="zh-CN" sz="2000" dirty="0"/>
              <a:t>2</a:t>
            </a:r>
            <a:r>
              <a:rPr lang="zh-CN" altLang="en-US" sz="2000" dirty="0"/>
              <a:t>、政府会计主体包括各级政府以及与本级政府财政部门直接或间接发生预算拨款关系的国家机关、军队、政党组织、社会团体、事业单位和其他单位。</a:t>
            </a:r>
          </a:p>
          <a:p>
            <a:pPr fontAlgn="base" latinLnBrk="1">
              <a:lnSpc>
                <a:spcPct val="150000"/>
              </a:lnSpc>
            </a:pPr>
            <a:r>
              <a:rPr lang="en-US" altLang="zh-CN" sz="2000" dirty="0"/>
              <a:t>3</a:t>
            </a:r>
            <a:r>
              <a:rPr lang="zh-CN" altLang="en-US" sz="2000" dirty="0"/>
              <a:t>、政府会计由预算会计和财务会计构成。</a:t>
            </a:r>
          </a:p>
          <a:p>
            <a:pPr fontAlgn="base" latinLnBrk="1">
              <a:lnSpc>
                <a:spcPct val="150000"/>
              </a:lnSpc>
            </a:pPr>
            <a:r>
              <a:rPr lang="en-US" altLang="zh-CN" sz="2000" dirty="0"/>
              <a:t>(1)</a:t>
            </a:r>
            <a:r>
              <a:rPr lang="zh-CN" altLang="en-US" sz="2000" dirty="0"/>
              <a:t>预算会计提供与政府预算执行有关的信息，实行收付实现制，国务院另有规定的，依照其规定。</a:t>
            </a:r>
          </a:p>
          <a:p>
            <a:pPr fontAlgn="base" latinLnBrk="1">
              <a:lnSpc>
                <a:spcPct val="150000"/>
              </a:lnSpc>
            </a:pPr>
            <a:r>
              <a:rPr lang="en-US" altLang="zh-CN" sz="2000" dirty="0"/>
              <a:t>(2)</a:t>
            </a:r>
            <a:r>
              <a:rPr lang="zh-CN" altLang="en-US" sz="2000" dirty="0"/>
              <a:t>财务会计提供与政府的财务状况、运行情况 </a:t>
            </a:r>
            <a:r>
              <a:rPr lang="en-US" altLang="zh-CN" sz="2000" dirty="0"/>
              <a:t>(</a:t>
            </a:r>
            <a:r>
              <a:rPr lang="zh-CN" altLang="en-US" sz="2000" dirty="0"/>
              <a:t>含运行成本</a:t>
            </a:r>
            <a:r>
              <a:rPr lang="en-US" altLang="zh-CN" sz="2000" dirty="0"/>
              <a:t>)</a:t>
            </a:r>
            <a:r>
              <a:rPr lang="zh-CN" altLang="en-US" sz="2000" dirty="0"/>
              <a:t>和现金流量等有关信息，实行权责发生制。</a:t>
            </a:r>
          </a:p>
          <a:p>
            <a:pPr>
              <a:lnSpc>
                <a:spcPct val="150000"/>
              </a:lnSpc>
            </a:pPr>
            <a:endParaRPr lang="en-US"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254008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5113644"/>
          </a:xfrm>
          <a:prstGeom prst="rect">
            <a:avLst/>
          </a:prstGeom>
          <a:noFill/>
        </p:spPr>
        <p:txBody>
          <a:bodyPr wrap="square" rtlCol="0" anchor="t">
            <a:spAutoFit/>
          </a:bodyPr>
          <a:lstStyle/>
          <a:p>
            <a:pPr fontAlgn="base" latinLnBrk="1">
              <a:lnSpc>
                <a:spcPct val="150000"/>
              </a:lnSpc>
            </a:pPr>
            <a:r>
              <a:rPr lang="en-US" altLang="zh-CN" sz="2000" dirty="0"/>
              <a:t>4</a:t>
            </a:r>
            <a:r>
              <a:rPr lang="zh-CN" altLang="en-US" sz="2000" dirty="0"/>
              <a:t>、政府会计的目标是提供有助于广大使用者对资源分配作出决策以及评价会计主体财务状况、业绩和现金流量的信息，反映会计主体对受托资源管理责任，提供有助于预测持续经营所需资源、持续经营所产生资源以及风险和不确定性的信息。</a:t>
            </a:r>
            <a:endParaRPr lang="en-US" altLang="zh-CN" sz="2000" dirty="0"/>
          </a:p>
          <a:p>
            <a:pPr fontAlgn="base" latinLnBrk="1">
              <a:lnSpc>
                <a:spcPct val="150000"/>
              </a:lnSpc>
            </a:pPr>
            <a:endParaRPr lang="zh-CN" altLang="en-US" sz="2000" dirty="0"/>
          </a:p>
          <a:p>
            <a:pPr>
              <a:lnSpc>
                <a:spcPct val="150000"/>
              </a:lnSpc>
            </a:pPr>
            <a:endParaRPr lang="en-US"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071023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7421968"/>
          </a:xfrm>
          <a:prstGeom prst="rect">
            <a:avLst/>
          </a:prstGeom>
          <a:noFill/>
        </p:spPr>
        <p:txBody>
          <a:bodyPr wrap="square" rtlCol="0" anchor="t">
            <a:spAutoFit/>
          </a:bodyPr>
          <a:lstStyle/>
          <a:p>
            <a:pPr algn="ctr" fontAlgn="base" latinLnBrk="1">
              <a:lnSpc>
                <a:spcPct val="150000"/>
              </a:lnSpc>
            </a:pPr>
            <a:r>
              <a:rPr lang="zh-CN" altLang="zh-CN" sz="2000" dirty="0"/>
              <a:t>第五部分  会计部分习题</a:t>
            </a:r>
          </a:p>
          <a:p>
            <a:pPr>
              <a:lnSpc>
                <a:spcPct val="150000"/>
              </a:lnSpc>
            </a:pPr>
            <a:r>
              <a:rPr lang="zh-CN" altLang="zh-CN" sz="2000" dirty="0"/>
              <a:t>一、单项选择</a:t>
            </a:r>
          </a:p>
          <a:p>
            <a:pPr>
              <a:lnSpc>
                <a:spcPct val="150000"/>
              </a:lnSpc>
            </a:pPr>
            <a:r>
              <a:rPr lang="en-US" altLang="zh-CN" sz="2000" dirty="0"/>
              <a:t>1. </a:t>
            </a:r>
            <a:r>
              <a:rPr lang="zh-CN" altLang="zh-CN" sz="2000" dirty="0"/>
              <a:t>下列会计活动中，属于财务会计范畴的是</a:t>
            </a:r>
            <a:r>
              <a:rPr lang="en-US" altLang="zh-CN" sz="2000" dirty="0"/>
              <a:t>( )</a:t>
            </a:r>
            <a:r>
              <a:rPr lang="zh-CN" altLang="zh-CN" sz="2000" dirty="0"/>
              <a:t>。</a:t>
            </a:r>
          </a:p>
          <a:p>
            <a:pPr>
              <a:lnSpc>
                <a:spcPct val="150000"/>
              </a:lnSpc>
            </a:pPr>
            <a:r>
              <a:rPr lang="en-US" altLang="zh-CN" sz="2000" dirty="0"/>
              <a:t>A.</a:t>
            </a:r>
            <a:r>
              <a:rPr lang="zh-CN" altLang="zh-CN" sz="2000" dirty="0"/>
              <a:t>全面预算</a:t>
            </a:r>
            <a:r>
              <a:rPr lang="en-US" altLang="zh-CN" sz="2000" dirty="0"/>
              <a:t>   B.</a:t>
            </a:r>
            <a:r>
              <a:rPr lang="zh-CN" altLang="zh-CN" sz="2000" dirty="0"/>
              <a:t>财务报告</a:t>
            </a:r>
            <a:r>
              <a:rPr lang="en-US" altLang="zh-CN" sz="2000" dirty="0"/>
              <a:t>   C.</a:t>
            </a:r>
            <a:r>
              <a:rPr lang="zh-CN" altLang="zh-CN" sz="2000" dirty="0"/>
              <a:t>责任会计</a:t>
            </a:r>
            <a:r>
              <a:rPr lang="en-US" altLang="zh-CN" sz="2000" dirty="0"/>
              <a:t>      D.</a:t>
            </a:r>
            <a:r>
              <a:rPr lang="zh-CN" altLang="zh-CN" sz="2000" dirty="0"/>
              <a:t>成本控制</a:t>
            </a:r>
          </a:p>
          <a:p>
            <a:pPr>
              <a:lnSpc>
                <a:spcPct val="150000"/>
              </a:lnSpc>
            </a:pPr>
            <a:r>
              <a:rPr lang="en-US" altLang="zh-CN" sz="2000" dirty="0"/>
              <a:t>2.</a:t>
            </a:r>
            <a:r>
              <a:rPr lang="zh-CN" altLang="zh-CN" sz="2000" dirty="0"/>
              <a:t>下列会计工作中，属于管理会计范畴的是</a:t>
            </a:r>
            <a:r>
              <a:rPr lang="en-US" altLang="zh-CN" sz="2000" dirty="0"/>
              <a:t>( )</a:t>
            </a:r>
            <a:r>
              <a:rPr lang="zh-CN" altLang="zh-CN" sz="2000" dirty="0"/>
              <a:t>。</a:t>
            </a:r>
          </a:p>
          <a:p>
            <a:pPr>
              <a:lnSpc>
                <a:spcPct val="150000"/>
              </a:lnSpc>
            </a:pPr>
            <a:r>
              <a:rPr lang="en-US" altLang="zh-CN" sz="2000" dirty="0"/>
              <a:t>A.</a:t>
            </a:r>
            <a:r>
              <a:rPr lang="zh-CN" altLang="zh-CN" sz="2000" dirty="0"/>
              <a:t>进行经营决策分析 </a:t>
            </a:r>
            <a:r>
              <a:rPr lang="en-US" altLang="zh-CN" sz="2000" dirty="0"/>
              <a:t>     B.</a:t>
            </a:r>
            <a:r>
              <a:rPr lang="zh-CN" altLang="zh-CN" sz="2000" dirty="0"/>
              <a:t>编制会计报表</a:t>
            </a:r>
            <a:r>
              <a:rPr lang="en-US" altLang="zh-CN" sz="2000" dirty="0"/>
              <a:t>  </a:t>
            </a:r>
          </a:p>
          <a:p>
            <a:pPr>
              <a:lnSpc>
                <a:spcPct val="150000"/>
              </a:lnSpc>
            </a:pPr>
            <a:r>
              <a:rPr lang="en-US" altLang="zh-CN" sz="2000" dirty="0"/>
              <a:t>C.</a:t>
            </a:r>
            <a:r>
              <a:rPr lang="zh-CN" altLang="zh-CN" sz="2000" dirty="0"/>
              <a:t>设置会计科</a:t>
            </a:r>
            <a:r>
              <a:rPr lang="en-US" altLang="zh-CN" sz="2000" dirty="0"/>
              <a:t>                 D.</a:t>
            </a:r>
            <a:r>
              <a:rPr lang="zh-CN" altLang="zh-CN" sz="2000" dirty="0"/>
              <a:t>清查财产</a:t>
            </a:r>
            <a:endParaRPr lang="en-US" altLang="zh-CN" sz="2000" dirty="0"/>
          </a:p>
          <a:p>
            <a:pPr>
              <a:lnSpc>
                <a:spcPct val="150000"/>
              </a:lnSpc>
            </a:pPr>
            <a:r>
              <a:rPr lang="en-US" altLang="zh-CN" sz="2000" dirty="0"/>
              <a:t>3. </a:t>
            </a:r>
            <a:r>
              <a:rPr lang="zh-CN" altLang="zh-CN" sz="2000" dirty="0"/>
              <a:t>会计的基本职能是</a:t>
            </a:r>
            <a:r>
              <a:rPr lang="en-US" altLang="zh-CN" sz="2000" dirty="0"/>
              <a:t>( )</a:t>
            </a:r>
            <a:r>
              <a:rPr lang="zh-CN" altLang="zh-CN" sz="2000" dirty="0"/>
              <a:t>。</a:t>
            </a:r>
          </a:p>
          <a:p>
            <a:pPr>
              <a:lnSpc>
                <a:spcPct val="150000"/>
              </a:lnSpc>
            </a:pPr>
            <a:r>
              <a:rPr lang="en-US" altLang="zh-CN" sz="2000" dirty="0"/>
              <a:t>A.</a:t>
            </a:r>
            <a:r>
              <a:rPr lang="zh-CN" altLang="zh-CN" sz="2000" dirty="0"/>
              <a:t>核算和监督　　　</a:t>
            </a:r>
            <a:r>
              <a:rPr lang="en-US" altLang="zh-CN" sz="2000" dirty="0"/>
              <a:t>B.</a:t>
            </a:r>
            <a:r>
              <a:rPr lang="zh-CN" altLang="zh-CN" sz="2000" dirty="0"/>
              <a:t>监督和评价　　</a:t>
            </a:r>
            <a:r>
              <a:rPr lang="en-US" altLang="zh-CN" sz="2000" dirty="0"/>
              <a:t>C.</a:t>
            </a:r>
            <a:r>
              <a:rPr lang="zh-CN" altLang="zh-CN" sz="2000" dirty="0"/>
              <a:t>监督和检查　　</a:t>
            </a:r>
            <a:r>
              <a:rPr lang="en-US" altLang="zh-CN" sz="2000" dirty="0"/>
              <a:t>D.</a:t>
            </a:r>
            <a:r>
              <a:rPr lang="zh-CN" altLang="zh-CN" sz="2000" dirty="0"/>
              <a:t>预测和决策</a:t>
            </a:r>
          </a:p>
          <a:p>
            <a:pPr>
              <a:lnSpc>
                <a:spcPct val="150000"/>
              </a:lnSpc>
            </a:pPr>
            <a:r>
              <a:rPr lang="en-US" altLang="zh-CN" sz="2000" dirty="0"/>
              <a:t>4. </a:t>
            </a:r>
            <a:r>
              <a:rPr lang="zh-CN" altLang="zh-CN" sz="2000" dirty="0"/>
              <a:t>反映企业财务状况的会计要素是</a:t>
            </a:r>
            <a:r>
              <a:rPr lang="en-US" altLang="zh-CN" sz="2000" dirty="0"/>
              <a:t>( )</a:t>
            </a:r>
            <a:r>
              <a:rPr lang="zh-CN" altLang="en-US" sz="2000" dirty="0"/>
              <a:t>。</a:t>
            </a:r>
            <a:endParaRPr lang="zh-CN" altLang="zh-CN" sz="2000" dirty="0"/>
          </a:p>
          <a:p>
            <a:pPr>
              <a:lnSpc>
                <a:spcPct val="150000"/>
              </a:lnSpc>
            </a:pPr>
            <a:r>
              <a:rPr lang="en-US" altLang="zh-CN" sz="2000" dirty="0"/>
              <a:t>A.</a:t>
            </a:r>
            <a:r>
              <a:rPr lang="zh-CN" altLang="zh-CN" sz="2000" dirty="0"/>
              <a:t>利润</a:t>
            </a:r>
            <a:r>
              <a:rPr lang="en-US" altLang="zh-CN" sz="2000" dirty="0"/>
              <a:t>   B.</a:t>
            </a:r>
            <a:r>
              <a:rPr lang="zh-CN" altLang="zh-CN" sz="2000" dirty="0"/>
              <a:t>资产</a:t>
            </a:r>
            <a:r>
              <a:rPr lang="en-US" altLang="zh-CN" sz="2000" dirty="0"/>
              <a:t>     C.</a:t>
            </a:r>
            <a:r>
              <a:rPr lang="zh-CN" altLang="zh-CN" sz="2000" dirty="0"/>
              <a:t>收入</a:t>
            </a:r>
            <a:r>
              <a:rPr lang="en-US" altLang="zh-CN" sz="2000" dirty="0"/>
              <a:t>     D.</a:t>
            </a:r>
            <a:r>
              <a:rPr lang="zh-CN" altLang="zh-CN" sz="2000" dirty="0"/>
              <a:t>费用</a:t>
            </a:r>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104035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7421968"/>
          </a:xfrm>
          <a:prstGeom prst="rect">
            <a:avLst/>
          </a:prstGeom>
          <a:noFill/>
        </p:spPr>
        <p:txBody>
          <a:bodyPr wrap="square" rtlCol="0" anchor="t">
            <a:spAutoFit/>
          </a:bodyPr>
          <a:lstStyle/>
          <a:p>
            <a:pPr>
              <a:lnSpc>
                <a:spcPct val="150000"/>
              </a:lnSpc>
            </a:pPr>
            <a:r>
              <a:rPr lang="en-US" altLang="zh-CN" sz="2000" dirty="0"/>
              <a:t>5.</a:t>
            </a:r>
            <a:r>
              <a:rPr lang="zh-CN" altLang="zh-CN" sz="2000" dirty="0"/>
              <a:t>预计在一个正常营业周期中变现、出售或者耗用的资产是</a:t>
            </a:r>
            <a:r>
              <a:rPr lang="en-US" altLang="zh-CN" sz="2000" dirty="0"/>
              <a:t>( )</a:t>
            </a:r>
            <a:r>
              <a:rPr lang="zh-CN" altLang="zh-CN" sz="2000" dirty="0"/>
              <a:t>。</a:t>
            </a:r>
          </a:p>
          <a:p>
            <a:pPr>
              <a:lnSpc>
                <a:spcPct val="150000"/>
              </a:lnSpc>
            </a:pPr>
            <a:r>
              <a:rPr lang="en-US" altLang="zh-CN" sz="2000" dirty="0"/>
              <a:t>A.</a:t>
            </a:r>
            <a:r>
              <a:rPr lang="zh-CN" altLang="zh-CN" sz="2000" dirty="0"/>
              <a:t>流动资产</a:t>
            </a:r>
            <a:r>
              <a:rPr lang="en-US" altLang="zh-CN" sz="2000" dirty="0"/>
              <a:t>  B.</a:t>
            </a:r>
            <a:r>
              <a:rPr lang="zh-CN" altLang="zh-CN" sz="2000" dirty="0"/>
              <a:t>固定资产</a:t>
            </a:r>
            <a:r>
              <a:rPr lang="en-US" altLang="zh-CN" sz="2000" dirty="0"/>
              <a:t>  C.</a:t>
            </a:r>
            <a:r>
              <a:rPr lang="zh-CN" altLang="zh-CN" sz="2000" dirty="0"/>
              <a:t>递延资产</a:t>
            </a:r>
            <a:r>
              <a:rPr lang="en-US" altLang="zh-CN" sz="2000" dirty="0"/>
              <a:t>  D.</a:t>
            </a:r>
            <a:r>
              <a:rPr lang="zh-CN" altLang="zh-CN" sz="2000" dirty="0"/>
              <a:t>无形资产</a:t>
            </a:r>
          </a:p>
          <a:p>
            <a:pPr>
              <a:lnSpc>
                <a:spcPct val="150000"/>
              </a:lnSpc>
            </a:pPr>
            <a:r>
              <a:rPr lang="en-US" altLang="zh-CN" sz="2000" dirty="0"/>
              <a:t>6. </a:t>
            </a:r>
            <a:r>
              <a:rPr lang="zh-CN" altLang="zh-CN" sz="2000" dirty="0"/>
              <a:t>某企业</a:t>
            </a:r>
            <a:r>
              <a:rPr lang="en-US" altLang="zh-CN" sz="2000" dirty="0"/>
              <a:t>2008</a:t>
            </a:r>
            <a:r>
              <a:rPr lang="zh-CN" altLang="zh-CN" sz="2000" dirty="0"/>
              <a:t>年末资产负债反映的资产总额为</a:t>
            </a:r>
            <a:r>
              <a:rPr lang="en-US" altLang="zh-CN" sz="2000" dirty="0"/>
              <a:t>840</a:t>
            </a:r>
            <a:r>
              <a:rPr lang="zh-CN" altLang="zh-CN" sz="2000" dirty="0"/>
              <a:t>万元、负债总额为</a:t>
            </a:r>
            <a:r>
              <a:rPr lang="en-US" altLang="zh-CN" sz="2000" dirty="0"/>
              <a:t>552</a:t>
            </a:r>
            <a:r>
              <a:rPr lang="zh-CN" altLang="zh-CN" sz="2000" dirty="0"/>
              <a:t>万元，利润表反映利润总额为</a:t>
            </a:r>
            <a:r>
              <a:rPr lang="en-US" altLang="zh-CN" sz="2000" dirty="0"/>
              <a:t>300</a:t>
            </a:r>
            <a:r>
              <a:rPr lang="zh-CN" altLang="zh-CN" sz="2000" dirty="0"/>
              <a:t>万元，那么该企业</a:t>
            </a:r>
            <a:r>
              <a:rPr lang="en-US" altLang="zh-CN" sz="2000" dirty="0"/>
              <a:t>2008</a:t>
            </a:r>
            <a:r>
              <a:rPr lang="zh-CN" altLang="zh-CN" sz="2000" dirty="0"/>
              <a:t>年末所在者权益是</a:t>
            </a:r>
            <a:r>
              <a:rPr lang="en-US" altLang="zh-CN" sz="2000" dirty="0"/>
              <a:t>( )</a:t>
            </a:r>
            <a:r>
              <a:rPr lang="zh-CN" altLang="zh-CN" sz="2000" dirty="0"/>
              <a:t>万元。</a:t>
            </a:r>
          </a:p>
          <a:p>
            <a:pPr>
              <a:lnSpc>
                <a:spcPct val="150000"/>
              </a:lnSpc>
            </a:pPr>
            <a:r>
              <a:rPr lang="en-US" altLang="zh-CN" sz="2000" dirty="0"/>
              <a:t>A.288  B.588   C.540   D.252</a:t>
            </a:r>
            <a:endParaRPr lang="zh-CN" altLang="zh-CN" sz="2000" dirty="0"/>
          </a:p>
          <a:p>
            <a:pPr>
              <a:lnSpc>
                <a:spcPct val="150000"/>
              </a:lnSpc>
            </a:pPr>
            <a:r>
              <a:rPr lang="en-US" altLang="zh-CN" sz="2000" dirty="0"/>
              <a:t>7. </a:t>
            </a:r>
            <a:r>
              <a:rPr lang="zh-CN" altLang="zh-CN" sz="2000" dirty="0"/>
              <a:t>对于能给资产、负债、利润等造成较大影响的会计事项予以充分、准确地披露而对于次要的会计事项，在不影响会计信息真实性和不误导报告使用者作出判断的前提下进行简化或合并反映，这体现了会计信息质量的</a:t>
            </a:r>
            <a:r>
              <a:rPr lang="en-US" altLang="zh-CN" sz="2000" dirty="0"/>
              <a:t>( )</a:t>
            </a:r>
            <a:r>
              <a:rPr lang="zh-CN" altLang="zh-CN" sz="2000" dirty="0"/>
              <a:t>要求。</a:t>
            </a:r>
          </a:p>
          <a:p>
            <a:pPr>
              <a:lnSpc>
                <a:spcPct val="150000"/>
              </a:lnSpc>
            </a:pPr>
            <a:r>
              <a:rPr lang="en-US" altLang="zh-CN" sz="2000" dirty="0"/>
              <a:t>A.</a:t>
            </a:r>
            <a:r>
              <a:rPr lang="zh-CN" altLang="zh-CN" sz="2000" dirty="0"/>
              <a:t>一贯性</a:t>
            </a:r>
            <a:r>
              <a:rPr lang="en-US" altLang="zh-CN" sz="2000" dirty="0"/>
              <a:t>    B.</a:t>
            </a:r>
            <a:r>
              <a:rPr lang="zh-CN" altLang="zh-CN" sz="2000" dirty="0"/>
              <a:t>客观性</a:t>
            </a:r>
            <a:r>
              <a:rPr lang="en-US" altLang="zh-CN" sz="2000" dirty="0"/>
              <a:t>    C.</a:t>
            </a:r>
            <a:r>
              <a:rPr lang="zh-CN" altLang="zh-CN" sz="2000" dirty="0"/>
              <a:t>重要性</a:t>
            </a:r>
            <a:r>
              <a:rPr lang="en-US" altLang="zh-CN" sz="2000" dirty="0"/>
              <a:t>    D.</a:t>
            </a:r>
            <a:r>
              <a:rPr lang="zh-CN" altLang="zh-CN" sz="2000" dirty="0"/>
              <a:t>谨慎性</a:t>
            </a:r>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525054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6960303"/>
          </a:xfrm>
          <a:prstGeom prst="rect">
            <a:avLst/>
          </a:prstGeom>
          <a:noFill/>
        </p:spPr>
        <p:txBody>
          <a:bodyPr wrap="square" rtlCol="0" anchor="t">
            <a:spAutoFit/>
          </a:bodyPr>
          <a:lstStyle/>
          <a:p>
            <a:pPr>
              <a:lnSpc>
                <a:spcPct val="150000"/>
              </a:lnSpc>
            </a:pPr>
            <a:r>
              <a:rPr lang="en-US" altLang="zh-CN" sz="2000" dirty="0"/>
              <a:t>8. </a:t>
            </a:r>
            <a:r>
              <a:rPr lang="zh-CN" altLang="zh-CN" sz="2000" dirty="0"/>
              <a:t>企业可将不拥有所有权但能控制的资产视为自己的资产，这体现的是会计信息质量要求中的</a:t>
            </a:r>
            <a:r>
              <a:rPr lang="en-US" altLang="zh-CN" sz="2000" dirty="0"/>
              <a:t>( )</a:t>
            </a:r>
            <a:r>
              <a:rPr lang="zh-CN" altLang="zh-CN" sz="2000" dirty="0"/>
              <a:t>要求。</a:t>
            </a:r>
          </a:p>
          <a:p>
            <a:pPr>
              <a:lnSpc>
                <a:spcPct val="150000"/>
              </a:lnSpc>
            </a:pPr>
            <a:r>
              <a:rPr lang="en-US" altLang="zh-CN" sz="2000" dirty="0"/>
              <a:t>A. </a:t>
            </a:r>
            <a:r>
              <a:rPr lang="zh-CN" altLang="zh-CN" sz="2000" dirty="0"/>
              <a:t>谨慎性</a:t>
            </a:r>
            <a:r>
              <a:rPr lang="en-US" altLang="zh-CN" sz="2000" dirty="0"/>
              <a:t>  B.</a:t>
            </a:r>
            <a:r>
              <a:rPr lang="zh-CN" altLang="zh-CN" sz="2000" dirty="0"/>
              <a:t>相关性</a:t>
            </a:r>
            <a:r>
              <a:rPr lang="en-US" altLang="zh-CN" sz="2000" dirty="0"/>
              <a:t>  C.</a:t>
            </a:r>
            <a:r>
              <a:rPr lang="zh-CN" altLang="zh-CN" sz="2000" dirty="0"/>
              <a:t>实质重于形式</a:t>
            </a:r>
            <a:r>
              <a:rPr lang="en-US" altLang="zh-CN" sz="2000" dirty="0"/>
              <a:t>     D.</a:t>
            </a:r>
            <a:r>
              <a:rPr lang="zh-CN" altLang="zh-CN" sz="2000" dirty="0"/>
              <a:t>重要性</a:t>
            </a:r>
            <a:endParaRPr lang="en-US" altLang="zh-CN" sz="2000" dirty="0"/>
          </a:p>
          <a:p>
            <a:pPr>
              <a:lnSpc>
                <a:spcPct val="150000"/>
              </a:lnSpc>
            </a:pPr>
            <a:r>
              <a:rPr lang="en-US" altLang="zh-CN" sz="2000" dirty="0"/>
              <a:t>9.</a:t>
            </a:r>
            <a:r>
              <a:rPr lang="zh-CN" altLang="zh-CN" sz="2000" dirty="0"/>
              <a:t>下列会计处理原则中，属于会计要素确认和计量基本原则是</a:t>
            </a:r>
            <a:r>
              <a:rPr lang="en-US" altLang="zh-CN" sz="2000" dirty="0"/>
              <a:t>(  )</a:t>
            </a:r>
            <a:r>
              <a:rPr lang="zh-CN" altLang="zh-CN" sz="2000" dirty="0"/>
              <a:t>。</a:t>
            </a:r>
          </a:p>
          <a:p>
            <a:pPr>
              <a:lnSpc>
                <a:spcPct val="150000"/>
              </a:lnSpc>
            </a:pPr>
            <a:r>
              <a:rPr lang="en-US" altLang="zh-CN" sz="2000" dirty="0"/>
              <a:t>A.</a:t>
            </a:r>
            <a:r>
              <a:rPr lang="zh-CN" altLang="zh-CN" sz="2000" dirty="0"/>
              <a:t>实质重于形式</a:t>
            </a:r>
            <a:r>
              <a:rPr lang="en-US" altLang="zh-CN" sz="2000" dirty="0"/>
              <a:t>     B.</a:t>
            </a:r>
            <a:r>
              <a:rPr lang="zh-CN" altLang="zh-CN" sz="2000" dirty="0"/>
              <a:t>历史成本原则</a:t>
            </a:r>
            <a:r>
              <a:rPr lang="en-US" altLang="zh-CN" sz="2000" dirty="0"/>
              <a:t>  </a:t>
            </a:r>
          </a:p>
          <a:p>
            <a:pPr>
              <a:lnSpc>
                <a:spcPct val="150000"/>
              </a:lnSpc>
            </a:pPr>
            <a:r>
              <a:rPr lang="en-US" altLang="zh-CN" sz="2000" dirty="0"/>
              <a:t>C.</a:t>
            </a:r>
            <a:r>
              <a:rPr lang="zh-CN" altLang="zh-CN" sz="2000" dirty="0"/>
              <a:t>会计主体</a:t>
            </a:r>
            <a:r>
              <a:rPr lang="en-US" altLang="zh-CN" sz="2000" dirty="0"/>
              <a:t>            D.</a:t>
            </a:r>
            <a:r>
              <a:rPr lang="zh-CN" altLang="zh-CN" sz="2000" dirty="0"/>
              <a:t>货币计量</a:t>
            </a:r>
          </a:p>
          <a:p>
            <a:pPr>
              <a:lnSpc>
                <a:spcPct val="150000"/>
              </a:lnSpc>
            </a:pPr>
            <a:r>
              <a:rPr lang="en-US" altLang="zh-CN" sz="2000" dirty="0"/>
              <a:t>10.</a:t>
            </a:r>
            <a:r>
              <a:rPr lang="zh-CN" altLang="zh-CN" sz="2000" dirty="0"/>
              <a:t>下列财务支出项目中，属于资本性支出的是</a:t>
            </a:r>
            <a:r>
              <a:rPr lang="en-US" altLang="zh-CN" sz="2000" dirty="0"/>
              <a:t>(  )</a:t>
            </a:r>
            <a:r>
              <a:rPr lang="zh-CN" altLang="zh-CN" sz="2000" dirty="0"/>
              <a:t>。</a:t>
            </a:r>
          </a:p>
          <a:p>
            <a:pPr>
              <a:lnSpc>
                <a:spcPct val="150000"/>
              </a:lnSpc>
            </a:pPr>
            <a:r>
              <a:rPr lang="en-US" altLang="zh-CN" sz="2000" dirty="0"/>
              <a:t>A.</a:t>
            </a:r>
            <a:r>
              <a:rPr lang="zh-CN" altLang="zh-CN" sz="2000" dirty="0"/>
              <a:t>生产车间水电费</a:t>
            </a:r>
            <a:r>
              <a:rPr lang="en-US" altLang="zh-CN" sz="2000" dirty="0"/>
              <a:t>        B.</a:t>
            </a:r>
            <a:r>
              <a:rPr lang="zh-CN" altLang="zh-CN" sz="2000" dirty="0"/>
              <a:t>管理人员工资</a:t>
            </a:r>
            <a:r>
              <a:rPr lang="en-US" altLang="zh-CN" sz="2000" dirty="0"/>
              <a:t>  </a:t>
            </a:r>
          </a:p>
          <a:p>
            <a:pPr>
              <a:lnSpc>
                <a:spcPct val="150000"/>
              </a:lnSpc>
            </a:pPr>
            <a:r>
              <a:rPr lang="en-US" altLang="zh-CN" sz="2000" dirty="0"/>
              <a:t>C.</a:t>
            </a:r>
            <a:r>
              <a:rPr lang="zh-CN" altLang="zh-CN" sz="2000" dirty="0"/>
              <a:t>购进无形资产支出</a:t>
            </a:r>
            <a:r>
              <a:rPr lang="en-US" altLang="zh-CN" sz="2000" dirty="0"/>
              <a:t>    D.</a:t>
            </a:r>
            <a:r>
              <a:rPr lang="zh-CN" altLang="zh-CN" sz="2000" dirty="0"/>
              <a:t>流动资金借款利息</a:t>
            </a:r>
          </a:p>
          <a:p>
            <a:pPr>
              <a:lnSpc>
                <a:spcPct val="150000"/>
              </a:lnSpc>
            </a:pPr>
            <a:r>
              <a:rPr lang="en-US" altLang="zh-CN" sz="2000" dirty="0"/>
              <a:t>11.</a:t>
            </a:r>
            <a:r>
              <a:rPr lang="zh-CN" altLang="zh-CN" sz="2000" dirty="0"/>
              <a:t>我国《企业会计准则》规定，企业会计应当以</a:t>
            </a:r>
            <a:r>
              <a:rPr lang="en-US" altLang="zh-CN" sz="2000" dirty="0"/>
              <a:t>(  )</a:t>
            </a:r>
            <a:r>
              <a:rPr lang="zh-CN" altLang="zh-CN" sz="2000" dirty="0"/>
              <a:t>计量。</a:t>
            </a:r>
          </a:p>
          <a:p>
            <a:pPr>
              <a:lnSpc>
                <a:spcPct val="150000"/>
              </a:lnSpc>
            </a:pPr>
            <a:r>
              <a:rPr lang="en-US" altLang="zh-CN" sz="2000" dirty="0"/>
              <a:t>A.</a:t>
            </a:r>
            <a:r>
              <a:rPr lang="zh-CN" altLang="zh-CN" sz="2000" dirty="0"/>
              <a:t>货币</a:t>
            </a:r>
            <a:r>
              <a:rPr lang="en-US" altLang="zh-CN" sz="2000" dirty="0"/>
              <a:t>  B.</a:t>
            </a:r>
            <a:r>
              <a:rPr lang="zh-CN" altLang="zh-CN" sz="2000" dirty="0"/>
              <a:t>实物</a:t>
            </a:r>
            <a:r>
              <a:rPr lang="en-US" altLang="zh-CN" sz="2000" dirty="0"/>
              <a:t>  C.</a:t>
            </a:r>
            <a:r>
              <a:rPr lang="zh-CN" altLang="zh-CN" sz="2000" dirty="0"/>
              <a:t>货币和实物</a:t>
            </a:r>
            <a:r>
              <a:rPr lang="en-US" altLang="zh-CN" sz="2000" dirty="0"/>
              <a:t>  D.</a:t>
            </a:r>
            <a:r>
              <a:rPr lang="zh-CN" altLang="zh-CN" sz="2000" dirty="0"/>
              <a:t>数量</a:t>
            </a:r>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9480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6498639"/>
          </a:xfrm>
          <a:prstGeom prst="rect">
            <a:avLst/>
          </a:prstGeom>
          <a:noFill/>
        </p:spPr>
        <p:txBody>
          <a:bodyPr wrap="square" rtlCol="0" anchor="t">
            <a:spAutoFit/>
          </a:bodyPr>
          <a:lstStyle/>
          <a:p>
            <a:pPr>
              <a:lnSpc>
                <a:spcPct val="150000"/>
              </a:lnSpc>
            </a:pPr>
            <a:r>
              <a:rPr lang="en-US" altLang="zh-CN" sz="2000" dirty="0"/>
              <a:t>12.</a:t>
            </a:r>
            <a:r>
              <a:rPr lang="zh-CN" altLang="zh-CN" sz="2000" dirty="0"/>
              <a:t>企业在对会计要素进行计量时，一般应当采用</a:t>
            </a:r>
            <a:r>
              <a:rPr lang="en-US" altLang="zh-CN" sz="2000" dirty="0"/>
              <a:t>(   )</a:t>
            </a:r>
            <a:r>
              <a:rPr lang="zh-CN" altLang="zh-CN" sz="2000" dirty="0"/>
              <a:t>计量。</a:t>
            </a:r>
          </a:p>
          <a:p>
            <a:pPr>
              <a:lnSpc>
                <a:spcPct val="150000"/>
              </a:lnSpc>
            </a:pPr>
            <a:r>
              <a:rPr lang="en-US" altLang="zh-CN" sz="2000" dirty="0"/>
              <a:t>A.</a:t>
            </a:r>
            <a:r>
              <a:rPr lang="zh-CN" altLang="zh-CN" sz="2000" dirty="0"/>
              <a:t>历史成本</a:t>
            </a:r>
            <a:r>
              <a:rPr lang="en-US" altLang="zh-CN" sz="2000" dirty="0"/>
              <a:t>    B.</a:t>
            </a:r>
            <a:r>
              <a:rPr lang="zh-CN" altLang="zh-CN" sz="2000" dirty="0"/>
              <a:t>现值</a:t>
            </a:r>
            <a:r>
              <a:rPr lang="en-US" altLang="zh-CN" sz="2000" dirty="0"/>
              <a:t>    C.</a:t>
            </a:r>
            <a:r>
              <a:rPr lang="zh-CN" altLang="zh-CN" sz="2000" dirty="0"/>
              <a:t>重置成本</a:t>
            </a:r>
            <a:r>
              <a:rPr lang="en-US" altLang="zh-CN" sz="2000" dirty="0"/>
              <a:t>    D.</a:t>
            </a:r>
            <a:r>
              <a:rPr lang="zh-CN" altLang="zh-CN" sz="2000" dirty="0"/>
              <a:t>公允价值</a:t>
            </a:r>
          </a:p>
          <a:p>
            <a:pPr>
              <a:lnSpc>
                <a:spcPct val="150000"/>
              </a:lnSpc>
            </a:pPr>
            <a:r>
              <a:rPr lang="en-US" altLang="zh-CN" sz="2000" dirty="0"/>
              <a:t>13.</a:t>
            </a:r>
            <a:r>
              <a:rPr lang="zh-CN" altLang="zh-CN" sz="2000" dirty="0"/>
              <a:t>反映企业财务状况的会计报表是</a:t>
            </a:r>
            <a:r>
              <a:rPr lang="en-US" altLang="zh-CN" sz="2000" dirty="0"/>
              <a:t>(   )</a:t>
            </a:r>
            <a:endParaRPr lang="zh-CN" altLang="zh-CN" sz="2000" dirty="0"/>
          </a:p>
          <a:p>
            <a:pPr>
              <a:lnSpc>
                <a:spcPct val="150000"/>
              </a:lnSpc>
            </a:pPr>
            <a:r>
              <a:rPr lang="en-US" altLang="zh-CN" sz="2000" dirty="0"/>
              <a:t>A.</a:t>
            </a:r>
            <a:r>
              <a:rPr lang="zh-CN" altLang="zh-CN" sz="2000" dirty="0"/>
              <a:t>利润表</a:t>
            </a:r>
            <a:r>
              <a:rPr lang="en-US" altLang="zh-CN" sz="2000" dirty="0"/>
              <a:t>    B.</a:t>
            </a:r>
            <a:r>
              <a:rPr lang="zh-CN" altLang="zh-CN" sz="2000" dirty="0"/>
              <a:t>资产负债表</a:t>
            </a:r>
            <a:r>
              <a:rPr lang="en-US" altLang="zh-CN" sz="2000" dirty="0"/>
              <a:t>     C.</a:t>
            </a:r>
            <a:r>
              <a:rPr lang="zh-CN" altLang="zh-CN" sz="2000" dirty="0"/>
              <a:t>利润分配表</a:t>
            </a:r>
            <a:r>
              <a:rPr lang="en-US" altLang="zh-CN" sz="2000" dirty="0"/>
              <a:t>     D.</a:t>
            </a:r>
            <a:r>
              <a:rPr lang="zh-CN" altLang="zh-CN" sz="2000" dirty="0"/>
              <a:t>现金流量表</a:t>
            </a:r>
          </a:p>
          <a:p>
            <a:pPr>
              <a:lnSpc>
                <a:spcPct val="150000"/>
              </a:lnSpc>
            </a:pPr>
            <a:r>
              <a:rPr lang="en-US" altLang="zh-CN" sz="2000" dirty="0"/>
              <a:t>14. </a:t>
            </a:r>
            <a:r>
              <a:rPr lang="zh-CN" altLang="zh-CN" sz="2000" dirty="0"/>
              <a:t>下列会计报表中，反映企业静态财务状况的是</a:t>
            </a:r>
            <a:r>
              <a:rPr lang="en-US" altLang="zh-CN" sz="2000" dirty="0"/>
              <a:t>( )</a:t>
            </a:r>
            <a:r>
              <a:rPr lang="zh-CN" altLang="zh-CN" sz="2000" dirty="0"/>
              <a:t>。</a:t>
            </a:r>
          </a:p>
          <a:p>
            <a:pPr marL="457200" indent="-457200">
              <a:lnSpc>
                <a:spcPct val="150000"/>
              </a:lnSpc>
              <a:buAutoNum type="alphaUcPeriod"/>
            </a:pPr>
            <a:r>
              <a:rPr lang="zh-CN" altLang="zh-CN" sz="2000" dirty="0"/>
              <a:t>资产负债表</a:t>
            </a:r>
            <a:r>
              <a:rPr lang="en-US" altLang="zh-CN" sz="2000" dirty="0"/>
              <a:t>    B.</a:t>
            </a:r>
            <a:r>
              <a:rPr lang="zh-CN" altLang="zh-CN" sz="2000" dirty="0"/>
              <a:t>利润表</a:t>
            </a:r>
            <a:r>
              <a:rPr lang="en-US" altLang="zh-CN" sz="2000" dirty="0"/>
              <a:t>      C.</a:t>
            </a:r>
            <a:r>
              <a:rPr lang="zh-CN" altLang="zh-CN" sz="2000" dirty="0"/>
              <a:t>现金流量表</a:t>
            </a:r>
            <a:r>
              <a:rPr lang="en-US" altLang="zh-CN" sz="2000" dirty="0"/>
              <a:t>       D.</a:t>
            </a:r>
            <a:r>
              <a:rPr lang="zh-CN" altLang="zh-CN" sz="2000" dirty="0"/>
              <a:t>所有者权益变动表</a:t>
            </a:r>
            <a:endParaRPr lang="en-US" altLang="zh-CN" sz="2000" dirty="0"/>
          </a:p>
          <a:p>
            <a:pPr>
              <a:lnSpc>
                <a:spcPct val="150000"/>
              </a:lnSpc>
            </a:pPr>
            <a:r>
              <a:rPr lang="en-US" altLang="zh-CN" sz="2000" dirty="0"/>
              <a:t>15.</a:t>
            </a:r>
            <a:r>
              <a:rPr lang="zh-CN" altLang="zh-CN" sz="2000" dirty="0"/>
              <a:t>企业实现财务目标的稳健保证是（</a:t>
            </a:r>
            <a:r>
              <a:rPr lang="en-US" altLang="zh-CN" sz="2000" dirty="0"/>
              <a:t>    </a:t>
            </a:r>
            <a:r>
              <a:rPr lang="zh-CN" altLang="zh-CN" sz="2000" dirty="0"/>
              <a:t>）。</a:t>
            </a:r>
          </a:p>
          <a:p>
            <a:pPr>
              <a:lnSpc>
                <a:spcPct val="150000"/>
              </a:lnSpc>
            </a:pPr>
            <a:r>
              <a:rPr lang="en-US" altLang="zh-CN" sz="2000" dirty="0"/>
              <a:t>A.</a:t>
            </a:r>
            <a:r>
              <a:rPr lang="zh-CN" altLang="zh-CN" sz="2000" dirty="0"/>
              <a:t>偿债能力 </a:t>
            </a:r>
            <a:r>
              <a:rPr lang="en-US" altLang="zh-CN" sz="2000" dirty="0"/>
              <a:t>        B.</a:t>
            </a:r>
            <a:r>
              <a:rPr lang="zh-CN" altLang="zh-CN" sz="2000" dirty="0"/>
              <a:t>盈利能力</a:t>
            </a:r>
          </a:p>
          <a:p>
            <a:pPr>
              <a:lnSpc>
                <a:spcPct val="150000"/>
              </a:lnSpc>
            </a:pPr>
            <a:r>
              <a:rPr lang="en-US" altLang="zh-CN" sz="2000" dirty="0"/>
              <a:t>C.</a:t>
            </a:r>
            <a:r>
              <a:rPr lang="zh-CN" altLang="zh-CN" sz="2000" dirty="0"/>
              <a:t>营运能力 </a:t>
            </a:r>
            <a:r>
              <a:rPr lang="en-US" altLang="zh-CN" sz="2000" dirty="0"/>
              <a:t>        D.</a:t>
            </a:r>
            <a:r>
              <a:rPr lang="zh-CN" altLang="zh-CN" sz="2000" dirty="0"/>
              <a:t>管理能力</a:t>
            </a:r>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295390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6313973"/>
          </a:xfrm>
          <a:prstGeom prst="rect">
            <a:avLst/>
          </a:prstGeom>
          <a:noFill/>
        </p:spPr>
        <p:txBody>
          <a:bodyPr wrap="square" rtlCol="0" anchor="t">
            <a:spAutoFit/>
          </a:bodyPr>
          <a:lstStyle/>
          <a:p>
            <a:pPr>
              <a:lnSpc>
                <a:spcPct val="150000"/>
              </a:lnSpc>
            </a:pPr>
            <a:r>
              <a:rPr lang="en-US" altLang="zh-CN" sz="2000" dirty="0"/>
              <a:t>5</a:t>
            </a:r>
            <a:r>
              <a:rPr lang="zh-CN" altLang="en-US" sz="2000" dirty="0"/>
              <a:t>、会计的基本职能有</a:t>
            </a:r>
            <a:r>
              <a:rPr lang="en-US" altLang="zh-CN" sz="2000" dirty="0"/>
              <a:t>(     )</a:t>
            </a:r>
            <a:r>
              <a:rPr lang="zh-CN" altLang="en-US" sz="2000" dirty="0"/>
              <a:t>。</a:t>
            </a:r>
          </a:p>
          <a:p>
            <a:pPr>
              <a:lnSpc>
                <a:spcPct val="150000"/>
              </a:lnSpc>
            </a:pPr>
            <a:r>
              <a:rPr lang="zh-CN" altLang="en-US" sz="2000" dirty="0"/>
              <a:t>　　</a:t>
            </a:r>
            <a:r>
              <a:rPr lang="en-US" altLang="zh-CN" sz="2000" dirty="0"/>
              <a:t>A.</a:t>
            </a:r>
            <a:r>
              <a:rPr lang="zh-CN" altLang="en-US" sz="2000" dirty="0"/>
              <a:t>监督</a:t>
            </a:r>
          </a:p>
          <a:p>
            <a:pPr>
              <a:lnSpc>
                <a:spcPct val="150000"/>
              </a:lnSpc>
            </a:pPr>
            <a:r>
              <a:rPr lang="zh-CN" altLang="en-US" sz="2000" dirty="0"/>
              <a:t>　　</a:t>
            </a:r>
            <a:r>
              <a:rPr lang="en-US" altLang="zh-CN" sz="2000" dirty="0"/>
              <a:t>B.</a:t>
            </a:r>
            <a:r>
              <a:rPr lang="zh-CN" altLang="en-US" sz="2000" dirty="0"/>
              <a:t>反映</a:t>
            </a:r>
          </a:p>
          <a:p>
            <a:pPr>
              <a:lnSpc>
                <a:spcPct val="150000"/>
              </a:lnSpc>
            </a:pPr>
            <a:r>
              <a:rPr lang="zh-CN" altLang="en-US" sz="2000" dirty="0"/>
              <a:t>　　</a:t>
            </a:r>
            <a:r>
              <a:rPr lang="en-US" altLang="zh-CN" sz="2000" dirty="0"/>
              <a:t>C.</a:t>
            </a:r>
            <a:r>
              <a:rPr lang="zh-CN" altLang="en-US" sz="2000" dirty="0"/>
              <a:t>预算</a:t>
            </a:r>
          </a:p>
          <a:p>
            <a:pPr>
              <a:lnSpc>
                <a:spcPct val="150000"/>
              </a:lnSpc>
            </a:pPr>
            <a:r>
              <a:rPr lang="zh-CN" altLang="en-US" sz="2000" dirty="0"/>
              <a:t>　　</a:t>
            </a:r>
            <a:r>
              <a:rPr lang="en-US" altLang="zh-CN" sz="2000" dirty="0"/>
              <a:t>D.</a:t>
            </a:r>
            <a:r>
              <a:rPr lang="zh-CN" altLang="en-US" sz="2000" dirty="0"/>
              <a:t>控制</a:t>
            </a:r>
          </a:p>
          <a:p>
            <a:pPr>
              <a:lnSpc>
                <a:spcPct val="150000"/>
              </a:lnSpc>
            </a:pPr>
            <a:r>
              <a:rPr lang="zh-CN" altLang="en-US" sz="2000" dirty="0"/>
              <a:t>　　</a:t>
            </a:r>
            <a:r>
              <a:rPr lang="en-US" altLang="zh-CN" sz="2000" dirty="0"/>
              <a:t>E.</a:t>
            </a:r>
            <a:r>
              <a:rPr lang="zh-CN" altLang="en-US" sz="2000" dirty="0"/>
              <a:t>核算</a:t>
            </a:r>
          </a:p>
          <a:p>
            <a:pPr>
              <a:lnSpc>
                <a:spcPct val="150000"/>
              </a:lnSpc>
            </a:pPr>
            <a:r>
              <a:rPr lang="en-US" altLang="zh-CN" sz="2000" dirty="0"/>
              <a:t>6</a:t>
            </a:r>
            <a:r>
              <a:rPr lang="zh-CN" altLang="en-US" sz="2000" dirty="0"/>
              <a:t>、通过会计活动，向会计信息使用者提供会计信息的主要内容有</a:t>
            </a:r>
            <a:r>
              <a:rPr lang="en-US" altLang="zh-CN" sz="2000" dirty="0"/>
              <a:t>(     )</a:t>
            </a:r>
            <a:r>
              <a:rPr lang="zh-CN" altLang="en-US" sz="2000" dirty="0"/>
              <a:t>。</a:t>
            </a:r>
          </a:p>
          <a:p>
            <a:pPr>
              <a:lnSpc>
                <a:spcPct val="150000"/>
              </a:lnSpc>
            </a:pPr>
            <a:r>
              <a:rPr lang="zh-CN" altLang="en-US" sz="2000" dirty="0"/>
              <a:t>　　</a:t>
            </a:r>
            <a:r>
              <a:rPr lang="en-US" altLang="zh-CN" sz="2000" dirty="0"/>
              <a:t>A.</a:t>
            </a:r>
            <a:r>
              <a:rPr lang="zh-CN" altLang="en-US" sz="2000" dirty="0"/>
              <a:t>员工规模</a:t>
            </a:r>
          </a:p>
          <a:p>
            <a:pPr>
              <a:lnSpc>
                <a:spcPct val="150000"/>
              </a:lnSpc>
            </a:pPr>
            <a:r>
              <a:rPr lang="zh-CN" altLang="en-US" sz="2000" dirty="0"/>
              <a:t>　　</a:t>
            </a:r>
            <a:r>
              <a:rPr lang="en-US" altLang="zh-CN" sz="2000" dirty="0"/>
              <a:t>B.</a:t>
            </a:r>
            <a:r>
              <a:rPr lang="zh-CN" altLang="en-US" sz="2000" dirty="0"/>
              <a:t>全面预算</a:t>
            </a:r>
          </a:p>
          <a:p>
            <a:pPr>
              <a:lnSpc>
                <a:spcPct val="150000"/>
              </a:lnSpc>
            </a:pPr>
            <a:r>
              <a:rPr lang="zh-CN" altLang="en-US" sz="2000" dirty="0"/>
              <a:t>　　</a:t>
            </a:r>
            <a:r>
              <a:rPr lang="en-US" altLang="zh-CN" sz="2000" dirty="0"/>
              <a:t>C.</a:t>
            </a:r>
            <a:r>
              <a:rPr lang="zh-CN" altLang="en-US" sz="2000" dirty="0"/>
              <a:t>经营成果</a:t>
            </a:r>
          </a:p>
          <a:p>
            <a:pPr>
              <a:lnSpc>
                <a:spcPct val="150000"/>
              </a:lnSpc>
            </a:pPr>
            <a:r>
              <a:rPr lang="zh-CN" altLang="en-US" sz="2000" dirty="0"/>
              <a:t>　　</a:t>
            </a:r>
            <a:r>
              <a:rPr lang="en-US" altLang="zh-CN" sz="2000" dirty="0"/>
              <a:t>D.</a:t>
            </a:r>
            <a:r>
              <a:rPr lang="zh-CN" altLang="en-US" sz="2000" dirty="0"/>
              <a:t>财务状况      </a:t>
            </a:r>
            <a:r>
              <a:rPr lang="en-US" altLang="zh-CN" sz="2000" dirty="0"/>
              <a:t>E.</a:t>
            </a:r>
            <a:r>
              <a:rPr lang="zh-CN" altLang="en-US" sz="2000" dirty="0"/>
              <a:t>现金流量</a:t>
            </a:r>
          </a:p>
          <a:p>
            <a:pPr algn="l"/>
            <a:endParaRPr lang="en-US" altLang="zh-CN" b="0" i="0" dirty="0">
              <a:solidFill>
                <a:srgbClr val="333333"/>
              </a:solidFill>
              <a:effectLst/>
              <a:highlight>
                <a:srgbClr val="FFFFFF"/>
              </a:highlight>
              <a:latin typeface="Microsoft YaHei" panose="020B0503020204020204" pitchFamily="34" charset="-122"/>
              <a:ea typeface="Microsoft YaHei" panose="020B0503020204020204" pitchFamily="34" charset="-122"/>
            </a:endParaRPr>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406919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6960303"/>
          </a:xfrm>
          <a:prstGeom prst="rect">
            <a:avLst/>
          </a:prstGeom>
          <a:noFill/>
        </p:spPr>
        <p:txBody>
          <a:bodyPr wrap="square" rtlCol="0" anchor="t">
            <a:spAutoFit/>
          </a:bodyPr>
          <a:lstStyle/>
          <a:p>
            <a:pPr>
              <a:lnSpc>
                <a:spcPct val="150000"/>
              </a:lnSpc>
            </a:pPr>
            <a:r>
              <a:rPr lang="en-US" altLang="zh-CN" sz="2000" dirty="0"/>
              <a:t>16.</a:t>
            </a:r>
            <a:r>
              <a:rPr lang="zh-CN" altLang="zh-CN" sz="2000" dirty="0"/>
              <a:t>用以计算某项经济活动中所费与所得的比例，反映投入与产出关系的比率是（</a:t>
            </a:r>
            <a:r>
              <a:rPr lang="en-US" altLang="zh-CN" sz="2000" dirty="0"/>
              <a:t>    </a:t>
            </a:r>
            <a:r>
              <a:rPr lang="zh-CN" altLang="zh-CN" sz="2000" dirty="0"/>
              <a:t>）。</a:t>
            </a:r>
          </a:p>
          <a:p>
            <a:pPr>
              <a:lnSpc>
                <a:spcPct val="150000"/>
              </a:lnSpc>
            </a:pPr>
            <a:r>
              <a:rPr lang="en-US" altLang="zh-CN" sz="2000" dirty="0"/>
              <a:t>A.</a:t>
            </a:r>
            <a:r>
              <a:rPr lang="zh-CN" altLang="zh-CN" sz="2000" dirty="0"/>
              <a:t>绝对数比较分析 </a:t>
            </a:r>
            <a:r>
              <a:rPr lang="en-US" altLang="zh-CN" sz="2000" dirty="0"/>
              <a:t>    B.</a:t>
            </a:r>
            <a:r>
              <a:rPr lang="zh-CN" altLang="zh-CN" sz="2000" dirty="0"/>
              <a:t>构成比率</a:t>
            </a:r>
          </a:p>
          <a:p>
            <a:pPr>
              <a:lnSpc>
                <a:spcPct val="150000"/>
              </a:lnSpc>
            </a:pPr>
            <a:r>
              <a:rPr lang="en-US" altLang="zh-CN" sz="2000" dirty="0"/>
              <a:t>C.</a:t>
            </a:r>
            <a:r>
              <a:rPr lang="zh-CN" altLang="zh-CN" sz="2000" dirty="0"/>
              <a:t>相关比率 </a:t>
            </a:r>
            <a:r>
              <a:rPr lang="en-US" altLang="zh-CN" sz="2000" dirty="0"/>
              <a:t>              D.</a:t>
            </a:r>
            <a:r>
              <a:rPr lang="zh-CN" altLang="zh-CN" sz="2000" dirty="0"/>
              <a:t>效率比率</a:t>
            </a:r>
          </a:p>
          <a:p>
            <a:pPr>
              <a:lnSpc>
                <a:spcPct val="150000"/>
              </a:lnSpc>
            </a:pPr>
            <a:r>
              <a:rPr lang="en-US" altLang="zh-CN" sz="2000" dirty="0"/>
              <a:t>17.</a:t>
            </a:r>
            <a:r>
              <a:rPr lang="zh-CN" altLang="zh-CN" sz="2000" dirty="0"/>
              <a:t>关于流动比率下列说法正确的是（</a:t>
            </a:r>
            <a:r>
              <a:rPr lang="en-US" altLang="zh-CN" sz="2000" dirty="0"/>
              <a:t>    </a:t>
            </a:r>
            <a:r>
              <a:rPr lang="zh-CN" altLang="zh-CN" sz="2000" dirty="0"/>
              <a:t>）。</a:t>
            </a:r>
          </a:p>
          <a:p>
            <a:pPr>
              <a:lnSpc>
                <a:spcPct val="150000"/>
              </a:lnSpc>
            </a:pPr>
            <a:r>
              <a:rPr lang="en-US" altLang="zh-CN" sz="2000" dirty="0"/>
              <a:t>A.</a:t>
            </a:r>
            <a:r>
              <a:rPr lang="zh-CN" altLang="zh-CN" sz="2000" dirty="0"/>
              <a:t>流动比率是衡量企业长期偿债能力的指标之一</a:t>
            </a:r>
          </a:p>
          <a:p>
            <a:pPr>
              <a:lnSpc>
                <a:spcPct val="150000"/>
              </a:lnSpc>
            </a:pPr>
            <a:r>
              <a:rPr lang="en-US" altLang="zh-CN" sz="2000" dirty="0"/>
              <a:t>B.</a:t>
            </a:r>
            <a:r>
              <a:rPr lang="zh-CN" altLang="zh-CN" sz="2000" dirty="0"/>
              <a:t>流动比率应维持为</a:t>
            </a:r>
            <a:r>
              <a:rPr lang="en-US" altLang="zh-CN" sz="2000" dirty="0"/>
              <a:t>1:1</a:t>
            </a:r>
            <a:r>
              <a:rPr lang="zh-CN" altLang="zh-CN" sz="2000" dirty="0"/>
              <a:t>左右比较理想</a:t>
            </a:r>
          </a:p>
          <a:p>
            <a:pPr>
              <a:lnSpc>
                <a:spcPct val="150000"/>
              </a:lnSpc>
            </a:pPr>
            <a:r>
              <a:rPr lang="en-US" altLang="zh-CN" sz="2000" dirty="0"/>
              <a:t>C.</a:t>
            </a:r>
            <a:r>
              <a:rPr lang="zh-CN" altLang="zh-CN" sz="2000" dirty="0"/>
              <a:t>流动比率越高，说明资产的流动性越大，短期偿付能力越强</a:t>
            </a:r>
          </a:p>
          <a:p>
            <a:pPr>
              <a:lnSpc>
                <a:spcPct val="150000"/>
              </a:lnSpc>
            </a:pPr>
            <a:r>
              <a:rPr lang="en-US" altLang="zh-CN" sz="2000" dirty="0"/>
              <a:t>D.</a:t>
            </a:r>
            <a:r>
              <a:rPr lang="zh-CN" altLang="zh-CN" sz="2000" dirty="0"/>
              <a:t>流动比率可以用来衡量盈利能力对债务偿付的保证程度</a:t>
            </a:r>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199189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6960303"/>
          </a:xfrm>
          <a:prstGeom prst="rect">
            <a:avLst/>
          </a:prstGeom>
          <a:noFill/>
        </p:spPr>
        <p:txBody>
          <a:bodyPr wrap="square" rtlCol="0" anchor="t">
            <a:spAutoFit/>
          </a:bodyPr>
          <a:lstStyle/>
          <a:p>
            <a:pPr>
              <a:lnSpc>
                <a:spcPct val="150000"/>
              </a:lnSpc>
            </a:pPr>
            <a:r>
              <a:rPr lang="en-US" altLang="zh-CN" sz="2000" dirty="0"/>
              <a:t>18.</a:t>
            </a:r>
            <a:r>
              <a:rPr lang="zh-CN" altLang="zh-CN" sz="2000" dirty="0"/>
              <a:t>在计算速动比率时，要从流动资产中扣除存货部分，再除以流动负债。这是因为（</a:t>
            </a:r>
            <a:r>
              <a:rPr lang="en-US" altLang="zh-CN" sz="2000" dirty="0"/>
              <a:t>    </a:t>
            </a:r>
            <a:r>
              <a:rPr lang="zh-CN" altLang="zh-CN" sz="2000" dirty="0"/>
              <a:t>）。</a:t>
            </a:r>
          </a:p>
          <a:p>
            <a:pPr>
              <a:lnSpc>
                <a:spcPct val="150000"/>
              </a:lnSpc>
            </a:pPr>
            <a:r>
              <a:rPr lang="en-US" altLang="zh-CN" sz="2000" dirty="0"/>
              <a:t>A.</a:t>
            </a:r>
            <a:r>
              <a:rPr lang="zh-CN" altLang="zh-CN" sz="2000" dirty="0"/>
              <a:t>存货的价值较大 </a:t>
            </a:r>
            <a:r>
              <a:rPr lang="en-US" altLang="zh-CN" sz="2000" dirty="0"/>
              <a:t>        B.</a:t>
            </a:r>
            <a:r>
              <a:rPr lang="zh-CN" altLang="zh-CN" sz="2000" dirty="0"/>
              <a:t>存货的质量不稳定</a:t>
            </a:r>
          </a:p>
          <a:p>
            <a:pPr>
              <a:lnSpc>
                <a:spcPct val="150000"/>
              </a:lnSpc>
            </a:pPr>
            <a:r>
              <a:rPr lang="en-US" altLang="zh-CN" sz="2000" dirty="0"/>
              <a:t>C.</a:t>
            </a:r>
            <a:r>
              <a:rPr lang="zh-CN" altLang="zh-CN" sz="2000" dirty="0"/>
              <a:t>存货的变现能力最差  </a:t>
            </a:r>
            <a:r>
              <a:rPr lang="en-US" altLang="zh-CN" sz="2000" dirty="0"/>
              <a:t>D.</a:t>
            </a:r>
            <a:r>
              <a:rPr lang="zh-CN" altLang="zh-CN" sz="2000" dirty="0"/>
              <a:t>存货的未来销路不定</a:t>
            </a:r>
          </a:p>
          <a:p>
            <a:pPr>
              <a:lnSpc>
                <a:spcPct val="150000"/>
              </a:lnSpc>
            </a:pPr>
            <a:r>
              <a:rPr lang="en-US" altLang="zh-CN" sz="2000" dirty="0"/>
              <a:t>19.</a:t>
            </a:r>
            <a:r>
              <a:rPr lang="zh-CN" altLang="zh-CN" sz="2000" dirty="0"/>
              <a:t>用来衡量企业利用债权人提供资金进行经营活动的能力，反映债权人发放贷款安全程度的指标是（</a:t>
            </a:r>
            <a:r>
              <a:rPr lang="en-US" altLang="zh-CN" sz="2000" dirty="0"/>
              <a:t>    </a:t>
            </a:r>
            <a:r>
              <a:rPr lang="zh-CN" altLang="zh-CN" sz="2000" dirty="0"/>
              <a:t>）。</a:t>
            </a:r>
          </a:p>
          <a:p>
            <a:pPr>
              <a:lnSpc>
                <a:spcPct val="150000"/>
              </a:lnSpc>
            </a:pPr>
            <a:r>
              <a:rPr lang="en-US" altLang="zh-CN" sz="2000" dirty="0"/>
              <a:t>A.</a:t>
            </a:r>
            <a:r>
              <a:rPr lang="zh-CN" altLang="zh-CN" sz="2000" dirty="0"/>
              <a:t>资产负债率 </a:t>
            </a:r>
            <a:r>
              <a:rPr lang="en-US" altLang="zh-CN" sz="2000" dirty="0"/>
              <a:t>    B.</a:t>
            </a:r>
            <a:r>
              <a:rPr lang="zh-CN" altLang="zh-CN" sz="2000" dirty="0"/>
              <a:t>产权比率</a:t>
            </a:r>
          </a:p>
          <a:p>
            <a:pPr>
              <a:lnSpc>
                <a:spcPct val="150000"/>
              </a:lnSpc>
            </a:pPr>
            <a:r>
              <a:rPr lang="en-US" altLang="zh-CN" sz="2000" dirty="0"/>
              <a:t>C.</a:t>
            </a:r>
            <a:r>
              <a:rPr lang="zh-CN" altLang="zh-CN" sz="2000" dirty="0"/>
              <a:t>现金比率 </a:t>
            </a:r>
            <a:r>
              <a:rPr lang="en-US" altLang="zh-CN" sz="2000" dirty="0"/>
              <a:t>       D.</a:t>
            </a:r>
            <a:r>
              <a:rPr lang="zh-CN" altLang="zh-CN" sz="2000" dirty="0"/>
              <a:t>速动比率</a:t>
            </a:r>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368862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8345298"/>
          </a:xfrm>
          <a:prstGeom prst="rect">
            <a:avLst/>
          </a:prstGeom>
          <a:noFill/>
        </p:spPr>
        <p:txBody>
          <a:bodyPr wrap="square" rtlCol="0" anchor="t">
            <a:spAutoFit/>
          </a:bodyPr>
          <a:lstStyle/>
          <a:p>
            <a:pPr>
              <a:lnSpc>
                <a:spcPct val="150000"/>
              </a:lnSpc>
            </a:pPr>
            <a:r>
              <a:rPr lang="en-US" altLang="zh-CN" sz="2000" dirty="0"/>
              <a:t>20.</a:t>
            </a:r>
            <a:r>
              <a:rPr lang="zh-CN" altLang="zh-CN" sz="2000" dirty="0"/>
              <a:t>速动资产是企业在短期内可变现的资产，其金额是用流动资产减去（</a:t>
            </a:r>
            <a:r>
              <a:rPr lang="en-US" altLang="zh-CN" sz="2000" dirty="0"/>
              <a:t>    </a:t>
            </a:r>
            <a:r>
              <a:rPr lang="zh-CN" altLang="zh-CN" sz="2000" dirty="0"/>
              <a:t>）。</a:t>
            </a:r>
          </a:p>
          <a:p>
            <a:pPr>
              <a:lnSpc>
                <a:spcPct val="150000"/>
              </a:lnSpc>
            </a:pPr>
            <a:r>
              <a:rPr lang="en-US" altLang="zh-CN" sz="2000" dirty="0"/>
              <a:t>A.</a:t>
            </a:r>
            <a:r>
              <a:rPr lang="zh-CN" altLang="zh-CN" sz="2000" dirty="0"/>
              <a:t>存货 </a:t>
            </a:r>
            <a:r>
              <a:rPr lang="en-US" altLang="zh-CN" sz="2000" dirty="0"/>
              <a:t>         B.</a:t>
            </a:r>
            <a:r>
              <a:rPr lang="zh-CN" altLang="zh-CN" sz="2000" dirty="0"/>
              <a:t>短期投资</a:t>
            </a:r>
          </a:p>
          <a:p>
            <a:pPr>
              <a:lnSpc>
                <a:spcPct val="150000"/>
              </a:lnSpc>
            </a:pPr>
            <a:r>
              <a:rPr lang="en-US" altLang="zh-CN" sz="2000" dirty="0"/>
              <a:t>C.</a:t>
            </a:r>
            <a:r>
              <a:rPr lang="zh-CN" altLang="zh-CN" sz="2000" dirty="0"/>
              <a:t>应收账款</a:t>
            </a:r>
            <a:r>
              <a:rPr lang="en-US" altLang="zh-CN" sz="2000" dirty="0"/>
              <a:t> </a:t>
            </a:r>
            <a:r>
              <a:rPr lang="zh-CN" altLang="zh-CN" sz="2000" dirty="0"/>
              <a:t>  </a:t>
            </a:r>
            <a:r>
              <a:rPr lang="en-US" altLang="zh-CN" sz="2000" dirty="0"/>
              <a:t>D.</a:t>
            </a:r>
            <a:r>
              <a:rPr lang="zh-CN" altLang="zh-CN" sz="2000" dirty="0"/>
              <a:t>货币资金</a:t>
            </a:r>
            <a:endParaRPr lang="en-US" altLang="zh-CN" sz="2000" dirty="0"/>
          </a:p>
          <a:p>
            <a:pPr>
              <a:lnSpc>
                <a:spcPct val="150000"/>
              </a:lnSpc>
            </a:pPr>
            <a:r>
              <a:rPr lang="en-US" altLang="zh-CN" sz="2000" dirty="0"/>
              <a:t>21.</a:t>
            </a:r>
            <a:r>
              <a:rPr lang="zh-CN" altLang="zh-CN" sz="2000" dirty="0"/>
              <a:t>某企业年初资产总额为</a:t>
            </a:r>
            <a:r>
              <a:rPr lang="en-US" altLang="zh-CN" sz="2000" dirty="0"/>
              <a:t>30000000</a:t>
            </a:r>
            <a:r>
              <a:rPr lang="zh-CN" altLang="zh-CN" sz="2000" dirty="0"/>
              <a:t>元，负债总额为</a:t>
            </a:r>
            <a:r>
              <a:rPr lang="en-US" altLang="zh-CN" sz="2000" dirty="0"/>
              <a:t>6000000</a:t>
            </a:r>
            <a:r>
              <a:rPr lang="zh-CN" altLang="zh-CN" sz="2000" dirty="0"/>
              <a:t>元，所有者权益总额为</a:t>
            </a:r>
            <a:r>
              <a:rPr lang="en-US" altLang="zh-CN" sz="2000" dirty="0"/>
              <a:t>24000000</a:t>
            </a:r>
            <a:r>
              <a:rPr lang="zh-CN" altLang="zh-CN" sz="2000" dirty="0"/>
              <a:t>元，则该企业年初的产权比率为（</a:t>
            </a:r>
            <a:r>
              <a:rPr lang="en-US" altLang="zh-CN" sz="2000" dirty="0"/>
              <a:t>    </a:t>
            </a:r>
            <a:r>
              <a:rPr lang="zh-CN" altLang="zh-CN" sz="2000" dirty="0"/>
              <a:t>）。</a:t>
            </a:r>
          </a:p>
          <a:p>
            <a:pPr>
              <a:lnSpc>
                <a:spcPct val="150000"/>
              </a:lnSpc>
            </a:pPr>
            <a:r>
              <a:rPr lang="en-US" altLang="zh-CN" sz="2000" dirty="0"/>
              <a:t>A.0.5     B.0.25       C.1.5     D.2.5</a:t>
            </a:r>
            <a:endParaRPr lang="zh-CN" altLang="zh-CN" sz="2000" dirty="0"/>
          </a:p>
          <a:p>
            <a:pPr>
              <a:lnSpc>
                <a:spcPct val="150000"/>
              </a:lnSpc>
            </a:pPr>
            <a:r>
              <a:rPr lang="en-US" altLang="zh-CN" sz="2000" dirty="0"/>
              <a:t>22.</a:t>
            </a:r>
            <a:r>
              <a:rPr lang="zh-CN" altLang="zh-CN" sz="2000" dirty="0"/>
              <a:t>下列指标中，属于分析企业资产流动情况的是（</a:t>
            </a:r>
            <a:r>
              <a:rPr lang="en-US" altLang="zh-CN" sz="2000" dirty="0"/>
              <a:t>    </a:t>
            </a:r>
            <a:r>
              <a:rPr lang="zh-CN" altLang="zh-CN" sz="2000" dirty="0"/>
              <a:t>）。</a:t>
            </a:r>
          </a:p>
          <a:p>
            <a:pPr>
              <a:lnSpc>
                <a:spcPct val="150000"/>
              </a:lnSpc>
            </a:pPr>
            <a:r>
              <a:rPr lang="en-US" altLang="zh-CN" sz="2000" dirty="0"/>
              <a:t>A.</a:t>
            </a:r>
            <a:r>
              <a:rPr lang="zh-CN" altLang="zh-CN" sz="2000" dirty="0"/>
              <a:t>应收账款周转率 </a:t>
            </a:r>
            <a:r>
              <a:rPr lang="en-US" altLang="zh-CN" sz="2000" dirty="0"/>
              <a:t>   B.</a:t>
            </a:r>
            <a:r>
              <a:rPr lang="zh-CN" altLang="zh-CN" sz="2000" dirty="0"/>
              <a:t>资产净利润率</a:t>
            </a:r>
          </a:p>
          <a:p>
            <a:pPr>
              <a:lnSpc>
                <a:spcPct val="150000"/>
              </a:lnSpc>
            </a:pPr>
            <a:r>
              <a:rPr lang="en-US" altLang="zh-CN" sz="2000" dirty="0"/>
              <a:t>C.</a:t>
            </a:r>
            <a:r>
              <a:rPr lang="zh-CN" altLang="zh-CN" sz="2000" dirty="0"/>
              <a:t>已获利息倍数 </a:t>
            </a:r>
            <a:r>
              <a:rPr lang="en-US" altLang="zh-CN" sz="2000" dirty="0"/>
              <a:t>     D.</a:t>
            </a:r>
            <a:r>
              <a:rPr lang="zh-CN" altLang="zh-CN" sz="2000" dirty="0"/>
              <a:t>市盈率</a:t>
            </a:r>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92925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9730292"/>
          </a:xfrm>
          <a:prstGeom prst="rect">
            <a:avLst/>
          </a:prstGeom>
          <a:noFill/>
        </p:spPr>
        <p:txBody>
          <a:bodyPr wrap="square" rtlCol="0" anchor="t">
            <a:spAutoFit/>
          </a:bodyPr>
          <a:lstStyle/>
          <a:p>
            <a:pPr>
              <a:lnSpc>
                <a:spcPct val="150000"/>
              </a:lnSpc>
            </a:pPr>
            <a:r>
              <a:rPr lang="en-US" altLang="zh-CN" sz="2000" dirty="0"/>
              <a:t>23.</a:t>
            </a:r>
            <a:r>
              <a:rPr lang="zh-CN" altLang="zh-CN" sz="2000" dirty="0"/>
              <a:t>在计算应收账款周转天数时，应收账款平均余额（</a:t>
            </a:r>
            <a:r>
              <a:rPr lang="en-US" altLang="zh-CN" sz="2000" dirty="0"/>
              <a:t>    </a:t>
            </a:r>
            <a:r>
              <a:rPr lang="zh-CN" altLang="zh-CN" sz="2000" dirty="0"/>
              <a:t>）。</a:t>
            </a:r>
          </a:p>
          <a:p>
            <a:pPr>
              <a:lnSpc>
                <a:spcPct val="150000"/>
              </a:lnSpc>
            </a:pPr>
            <a:r>
              <a:rPr lang="en-US" altLang="zh-CN" sz="2000" dirty="0"/>
              <a:t>A.</a:t>
            </a:r>
            <a:r>
              <a:rPr lang="zh-CN" altLang="zh-CN" sz="2000" dirty="0"/>
              <a:t>应当扣除坏账准备 </a:t>
            </a:r>
            <a:r>
              <a:rPr lang="en-US" altLang="zh-CN" sz="2000" dirty="0"/>
              <a:t>      B.</a:t>
            </a:r>
            <a:r>
              <a:rPr lang="zh-CN" altLang="zh-CN" sz="2000" dirty="0"/>
              <a:t>按期初应收账款金额计算</a:t>
            </a:r>
          </a:p>
          <a:p>
            <a:pPr>
              <a:lnSpc>
                <a:spcPct val="150000"/>
              </a:lnSpc>
            </a:pPr>
            <a:r>
              <a:rPr lang="en-US" altLang="zh-CN" sz="2000" dirty="0"/>
              <a:t>C.</a:t>
            </a:r>
            <a:r>
              <a:rPr lang="zh-CN" altLang="zh-CN" sz="2000" dirty="0"/>
              <a:t>不应当扣除坏账准备 </a:t>
            </a:r>
            <a:r>
              <a:rPr lang="en-US" altLang="zh-CN" sz="2000" dirty="0"/>
              <a:t>  D.</a:t>
            </a:r>
            <a:r>
              <a:rPr lang="zh-CN" altLang="zh-CN" sz="2000" dirty="0"/>
              <a:t>按期末应收账款金额计算</a:t>
            </a:r>
          </a:p>
          <a:p>
            <a:pPr>
              <a:lnSpc>
                <a:spcPct val="150000"/>
              </a:lnSpc>
            </a:pPr>
            <a:r>
              <a:rPr lang="en-US" altLang="zh-CN" sz="2000" dirty="0"/>
              <a:t>24.</a:t>
            </a:r>
            <a:r>
              <a:rPr lang="zh-CN" altLang="zh-CN" sz="2000" dirty="0"/>
              <a:t>以下指标中，反映企业全部资产的使用效率的是（</a:t>
            </a:r>
            <a:r>
              <a:rPr lang="en-US" altLang="zh-CN" sz="2000" dirty="0"/>
              <a:t>    </a:t>
            </a:r>
            <a:r>
              <a:rPr lang="zh-CN" altLang="zh-CN" sz="2000" dirty="0"/>
              <a:t>）。</a:t>
            </a:r>
          </a:p>
          <a:p>
            <a:pPr>
              <a:lnSpc>
                <a:spcPct val="150000"/>
              </a:lnSpc>
            </a:pPr>
            <a:r>
              <a:rPr lang="en-US" altLang="zh-CN" sz="2000" dirty="0"/>
              <a:t>A.</a:t>
            </a:r>
            <a:r>
              <a:rPr lang="zh-CN" altLang="zh-CN" sz="2000" dirty="0"/>
              <a:t>流动比率 </a:t>
            </a:r>
            <a:r>
              <a:rPr lang="en-US" altLang="zh-CN" sz="2000" dirty="0"/>
              <a:t>          B.</a:t>
            </a:r>
            <a:r>
              <a:rPr lang="zh-CN" altLang="zh-CN" sz="2000" dirty="0"/>
              <a:t>资产总额</a:t>
            </a:r>
          </a:p>
          <a:p>
            <a:pPr>
              <a:lnSpc>
                <a:spcPct val="150000"/>
              </a:lnSpc>
            </a:pPr>
            <a:r>
              <a:rPr lang="en-US" altLang="zh-CN" sz="2000" dirty="0"/>
              <a:t>C.</a:t>
            </a:r>
            <a:r>
              <a:rPr lang="zh-CN" altLang="zh-CN" sz="2000" dirty="0"/>
              <a:t>总资产周转率 </a:t>
            </a:r>
            <a:r>
              <a:rPr lang="en-US" altLang="zh-CN" sz="2000" dirty="0"/>
              <a:t>  D.</a:t>
            </a:r>
            <a:r>
              <a:rPr lang="zh-CN" altLang="zh-CN" sz="2000" dirty="0"/>
              <a:t>利润总额</a:t>
            </a:r>
            <a:endParaRPr lang="en-US" altLang="zh-CN" sz="2000" dirty="0"/>
          </a:p>
          <a:p>
            <a:pPr>
              <a:lnSpc>
                <a:spcPct val="150000"/>
              </a:lnSpc>
            </a:pPr>
            <a:r>
              <a:rPr lang="en-US" altLang="zh-CN" sz="2000" dirty="0"/>
              <a:t>25.</a:t>
            </a:r>
            <a:r>
              <a:rPr lang="zh-CN" altLang="en-US" sz="2000" dirty="0"/>
              <a:t>事业单位净资产项目应当列入</a:t>
            </a:r>
            <a:r>
              <a:rPr lang="en-US" altLang="zh-CN" sz="2000" dirty="0"/>
              <a:t>( )</a:t>
            </a:r>
            <a:r>
              <a:rPr lang="zh-CN" altLang="en-US" sz="2000" dirty="0"/>
              <a:t>。</a:t>
            </a:r>
          </a:p>
          <a:p>
            <a:pPr>
              <a:lnSpc>
                <a:spcPct val="150000"/>
              </a:lnSpc>
            </a:pPr>
            <a:r>
              <a:rPr lang="en-US" altLang="zh-CN" sz="2000" dirty="0"/>
              <a:t>A.</a:t>
            </a:r>
            <a:r>
              <a:rPr lang="zh-CN" altLang="en-US" sz="2000" dirty="0"/>
              <a:t>现金流量表</a:t>
            </a:r>
          </a:p>
          <a:p>
            <a:pPr>
              <a:lnSpc>
                <a:spcPct val="150000"/>
              </a:lnSpc>
            </a:pPr>
            <a:r>
              <a:rPr lang="en-US" altLang="zh-CN" sz="2000" dirty="0"/>
              <a:t>B.</a:t>
            </a:r>
            <a:r>
              <a:rPr lang="zh-CN" altLang="en-US" sz="2000" dirty="0"/>
              <a:t>利润表</a:t>
            </a:r>
          </a:p>
          <a:p>
            <a:pPr>
              <a:lnSpc>
                <a:spcPct val="150000"/>
              </a:lnSpc>
            </a:pPr>
            <a:r>
              <a:rPr lang="en-US" altLang="zh-CN" sz="2000" dirty="0"/>
              <a:t>C.</a:t>
            </a:r>
            <a:r>
              <a:rPr lang="zh-CN" altLang="en-US" sz="2000" dirty="0"/>
              <a:t>资产负债表</a:t>
            </a:r>
          </a:p>
          <a:p>
            <a:pPr>
              <a:lnSpc>
                <a:spcPct val="150000"/>
              </a:lnSpc>
            </a:pPr>
            <a:r>
              <a:rPr lang="en-US" altLang="zh-CN" sz="2000" dirty="0"/>
              <a:t>D.</a:t>
            </a:r>
            <a:r>
              <a:rPr lang="zh-CN" altLang="en-US" sz="2000" dirty="0"/>
              <a:t>财务状况变动表</a:t>
            </a:r>
          </a:p>
          <a:p>
            <a:pPr>
              <a:lnSpc>
                <a:spcPct val="150000"/>
              </a:lnSpc>
            </a:pPr>
            <a:r>
              <a:rPr lang="zh-CN" altLang="en-US" sz="2000" dirty="0"/>
              <a:t>　</a:t>
            </a:r>
            <a:endParaRPr lang="en-US"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124213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9730292"/>
          </a:xfrm>
          <a:prstGeom prst="rect">
            <a:avLst/>
          </a:prstGeom>
          <a:noFill/>
        </p:spPr>
        <p:txBody>
          <a:bodyPr wrap="square" rtlCol="0" anchor="t">
            <a:spAutoFit/>
          </a:bodyPr>
          <a:lstStyle/>
          <a:p>
            <a:pPr>
              <a:lnSpc>
                <a:spcPct val="150000"/>
              </a:lnSpc>
            </a:pPr>
            <a:r>
              <a:rPr lang="en-US" altLang="zh-CN" sz="2000" dirty="0"/>
              <a:t>26.</a:t>
            </a:r>
            <a:r>
              <a:rPr lang="zh-CN" altLang="en-US" sz="2000" dirty="0"/>
              <a:t>政府综合财务报告是指</a:t>
            </a:r>
            <a:r>
              <a:rPr lang="en-US" altLang="zh-CN" sz="2000" dirty="0"/>
              <a:t>( )</a:t>
            </a:r>
            <a:r>
              <a:rPr lang="zh-CN" altLang="en-US" sz="2000" dirty="0"/>
              <a:t>。</a:t>
            </a:r>
          </a:p>
          <a:p>
            <a:pPr>
              <a:lnSpc>
                <a:spcPct val="150000"/>
              </a:lnSpc>
            </a:pPr>
            <a:r>
              <a:rPr lang="en-US" altLang="zh-CN" sz="2000" dirty="0"/>
              <a:t>A.</a:t>
            </a:r>
            <a:r>
              <a:rPr lang="zh-CN" altLang="en-US" sz="2000" dirty="0"/>
              <a:t>由政府编制的反映政府财政支出状况的报告</a:t>
            </a:r>
          </a:p>
          <a:p>
            <a:pPr>
              <a:lnSpc>
                <a:spcPct val="150000"/>
              </a:lnSpc>
            </a:pPr>
            <a:r>
              <a:rPr lang="en-US" altLang="zh-CN" sz="2000" dirty="0"/>
              <a:t>B.</a:t>
            </a:r>
            <a:r>
              <a:rPr lang="zh-CN" altLang="en-US" sz="2000" dirty="0"/>
              <a:t>政府各单位按规定编制的财务报告</a:t>
            </a:r>
          </a:p>
          <a:p>
            <a:pPr>
              <a:lnSpc>
                <a:spcPct val="150000"/>
              </a:lnSpc>
            </a:pPr>
            <a:r>
              <a:rPr lang="en-US" altLang="zh-CN" sz="2000" dirty="0"/>
              <a:t>C.</a:t>
            </a:r>
            <a:r>
              <a:rPr lang="zh-CN" altLang="en-US" sz="2000" dirty="0"/>
              <a:t>政府各部门按规定编制的财务报告</a:t>
            </a:r>
          </a:p>
          <a:p>
            <a:pPr>
              <a:lnSpc>
                <a:spcPct val="150000"/>
              </a:lnSpc>
            </a:pPr>
            <a:r>
              <a:rPr lang="en-US" altLang="zh-CN" sz="2000" dirty="0"/>
              <a:t>D.</a:t>
            </a:r>
            <a:r>
              <a:rPr lang="zh-CN" altLang="en-US" sz="2000" dirty="0"/>
              <a:t>由政府财政部门编制的，反映各级政府整体财务状况、运行情况和财政中长期可持续性的报告</a:t>
            </a:r>
          </a:p>
          <a:p>
            <a:pPr>
              <a:lnSpc>
                <a:spcPct val="150000"/>
              </a:lnSpc>
            </a:pPr>
            <a:r>
              <a:rPr lang="en-US" altLang="zh-CN" sz="2000" dirty="0"/>
              <a:t>27.</a:t>
            </a:r>
            <a:r>
              <a:rPr lang="zh-CN" altLang="en-US" sz="2000" dirty="0"/>
              <a:t> 我国政府会计核算中，预算会计采用的会计基础</a:t>
            </a:r>
            <a:r>
              <a:rPr lang="en-US" altLang="zh-CN" sz="2000" dirty="0"/>
              <a:t>( )</a:t>
            </a:r>
            <a:r>
              <a:rPr lang="zh-CN" altLang="en-US" sz="2000" dirty="0"/>
              <a:t>。</a:t>
            </a:r>
          </a:p>
          <a:p>
            <a:pPr>
              <a:lnSpc>
                <a:spcPct val="150000"/>
              </a:lnSpc>
            </a:pPr>
            <a:r>
              <a:rPr lang="en-US" altLang="zh-CN" sz="2000" dirty="0"/>
              <a:t>A.</a:t>
            </a:r>
            <a:r>
              <a:rPr lang="zh-CN" altLang="en-US" sz="2000" dirty="0"/>
              <a:t>永续盘存制</a:t>
            </a:r>
          </a:p>
          <a:p>
            <a:pPr>
              <a:lnSpc>
                <a:spcPct val="150000"/>
              </a:lnSpc>
            </a:pPr>
            <a:r>
              <a:rPr lang="en-US" altLang="zh-CN" sz="2000" dirty="0"/>
              <a:t>B.</a:t>
            </a:r>
            <a:r>
              <a:rPr lang="zh-CN" altLang="en-US" sz="2000" dirty="0"/>
              <a:t>权责发生制</a:t>
            </a:r>
          </a:p>
          <a:p>
            <a:pPr>
              <a:lnSpc>
                <a:spcPct val="150000"/>
              </a:lnSpc>
            </a:pPr>
            <a:r>
              <a:rPr lang="en-US" altLang="zh-CN" sz="2000" dirty="0"/>
              <a:t>C.</a:t>
            </a:r>
            <a:r>
              <a:rPr lang="zh-CN" altLang="en-US" sz="2000" dirty="0"/>
              <a:t>收付实现制</a:t>
            </a:r>
          </a:p>
          <a:p>
            <a:pPr>
              <a:lnSpc>
                <a:spcPct val="150000"/>
              </a:lnSpc>
            </a:pPr>
            <a:r>
              <a:rPr lang="en-US" altLang="zh-CN" sz="2000" dirty="0"/>
              <a:t>D.</a:t>
            </a:r>
            <a:r>
              <a:rPr lang="zh-CN" altLang="en-US" sz="2000" dirty="0"/>
              <a:t>实地盘存制</a:t>
            </a:r>
          </a:p>
          <a:p>
            <a:pPr>
              <a:lnSpc>
                <a:spcPct val="150000"/>
              </a:lnSpc>
            </a:pPr>
            <a:r>
              <a:rPr lang="zh-CN" altLang="en-US" sz="2000" dirty="0"/>
              <a:t>　　</a:t>
            </a:r>
            <a:endParaRPr lang="en-US"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848959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8345298"/>
          </a:xfrm>
          <a:prstGeom prst="rect">
            <a:avLst/>
          </a:prstGeom>
          <a:noFill/>
        </p:spPr>
        <p:txBody>
          <a:bodyPr wrap="square" rtlCol="0" anchor="t">
            <a:spAutoFit/>
          </a:bodyPr>
          <a:lstStyle/>
          <a:p>
            <a:pPr>
              <a:lnSpc>
                <a:spcPct val="150000"/>
              </a:lnSpc>
            </a:pPr>
            <a:r>
              <a:rPr lang="zh-CN" altLang="zh-CN" sz="2000" dirty="0"/>
              <a:t>二、多项选择题</a:t>
            </a:r>
          </a:p>
          <a:p>
            <a:pPr>
              <a:lnSpc>
                <a:spcPct val="150000"/>
              </a:lnSpc>
            </a:pPr>
            <a:r>
              <a:rPr lang="en-US" altLang="zh-CN" sz="2000" dirty="0"/>
              <a:t>1. </a:t>
            </a:r>
            <a:r>
              <a:rPr lang="zh-CN" altLang="zh-CN" sz="2000" dirty="0"/>
              <a:t>下列会计概念中，属于会计要素的有</a:t>
            </a:r>
            <a:r>
              <a:rPr lang="en-US" altLang="zh-CN" sz="2000" dirty="0"/>
              <a:t>(   )</a:t>
            </a:r>
            <a:endParaRPr lang="zh-CN" altLang="zh-CN" sz="2000" dirty="0"/>
          </a:p>
          <a:p>
            <a:pPr>
              <a:lnSpc>
                <a:spcPct val="150000"/>
              </a:lnSpc>
            </a:pPr>
            <a:r>
              <a:rPr lang="en-US" altLang="zh-CN" sz="2000" dirty="0"/>
              <a:t>A.</a:t>
            </a:r>
            <a:r>
              <a:rPr lang="zh-CN" altLang="zh-CN" sz="2000" dirty="0"/>
              <a:t>收入</a:t>
            </a:r>
            <a:r>
              <a:rPr lang="en-US" altLang="zh-CN" sz="2000" dirty="0"/>
              <a:t>    B.</a:t>
            </a:r>
            <a:r>
              <a:rPr lang="zh-CN" altLang="zh-CN" sz="2000" dirty="0"/>
              <a:t>资产</a:t>
            </a:r>
            <a:r>
              <a:rPr lang="en-US" altLang="zh-CN" sz="2000" dirty="0"/>
              <a:t>   C.</a:t>
            </a:r>
            <a:r>
              <a:rPr lang="zh-CN" altLang="zh-CN" sz="2000" dirty="0"/>
              <a:t>现金流量</a:t>
            </a:r>
            <a:r>
              <a:rPr lang="en-US" altLang="zh-CN" sz="2000" dirty="0"/>
              <a:t>   D.</a:t>
            </a:r>
            <a:r>
              <a:rPr lang="zh-CN" altLang="zh-CN" sz="2000" dirty="0"/>
              <a:t>负债</a:t>
            </a:r>
            <a:r>
              <a:rPr lang="en-US" altLang="zh-CN" sz="2000" dirty="0"/>
              <a:t>    E.</a:t>
            </a:r>
            <a:r>
              <a:rPr lang="zh-CN" altLang="zh-CN" sz="2000" dirty="0"/>
              <a:t>公允价值</a:t>
            </a:r>
          </a:p>
          <a:p>
            <a:pPr>
              <a:lnSpc>
                <a:spcPct val="150000"/>
              </a:lnSpc>
            </a:pPr>
            <a:r>
              <a:rPr lang="en-US" altLang="zh-CN" sz="2000" dirty="0"/>
              <a:t>2.</a:t>
            </a:r>
            <a:r>
              <a:rPr lang="zh-CN" altLang="zh-CN" sz="2000" dirty="0"/>
              <a:t>反映一定时期企业经营成果的会计要素有</a:t>
            </a:r>
            <a:r>
              <a:rPr lang="en-US" altLang="zh-CN" sz="2000" dirty="0"/>
              <a:t>(  )</a:t>
            </a:r>
            <a:endParaRPr lang="zh-CN" altLang="zh-CN" sz="2000" dirty="0"/>
          </a:p>
          <a:p>
            <a:pPr>
              <a:lnSpc>
                <a:spcPct val="150000"/>
              </a:lnSpc>
            </a:pPr>
            <a:r>
              <a:rPr lang="en-US" altLang="zh-CN" sz="2000" dirty="0"/>
              <a:t>A.</a:t>
            </a:r>
            <a:r>
              <a:rPr lang="zh-CN" altLang="zh-CN" sz="2000" dirty="0"/>
              <a:t>收入</a:t>
            </a:r>
            <a:r>
              <a:rPr lang="en-US" altLang="zh-CN" sz="2000" dirty="0"/>
              <a:t>    B.</a:t>
            </a:r>
            <a:r>
              <a:rPr lang="zh-CN" altLang="zh-CN" sz="2000" dirty="0"/>
              <a:t>费用</a:t>
            </a:r>
            <a:r>
              <a:rPr lang="en-US" altLang="zh-CN" sz="2000" dirty="0"/>
              <a:t>    C.</a:t>
            </a:r>
            <a:r>
              <a:rPr lang="zh-CN" altLang="zh-CN" sz="2000" dirty="0"/>
              <a:t>投资</a:t>
            </a:r>
            <a:r>
              <a:rPr lang="en-US" altLang="zh-CN" sz="2000" dirty="0"/>
              <a:t>   D.</a:t>
            </a:r>
            <a:r>
              <a:rPr lang="zh-CN" altLang="zh-CN" sz="2000" dirty="0"/>
              <a:t>利润</a:t>
            </a:r>
            <a:r>
              <a:rPr lang="en-US" altLang="zh-CN" sz="2000" dirty="0"/>
              <a:t>   E.</a:t>
            </a:r>
            <a:r>
              <a:rPr lang="zh-CN" altLang="zh-CN" sz="2000" dirty="0"/>
              <a:t>所有者权益</a:t>
            </a:r>
          </a:p>
          <a:p>
            <a:pPr>
              <a:lnSpc>
                <a:spcPct val="150000"/>
              </a:lnSpc>
            </a:pPr>
            <a:r>
              <a:rPr lang="en-US" altLang="zh-CN" sz="2000" dirty="0"/>
              <a:t>3.</a:t>
            </a:r>
            <a:r>
              <a:rPr lang="zh-CN" altLang="zh-CN" sz="2000" dirty="0"/>
              <a:t>下列各项会计业务处理要求中，符合谨慎性原则的有</a:t>
            </a:r>
            <a:r>
              <a:rPr lang="en-US" altLang="zh-CN" sz="2000" dirty="0"/>
              <a:t>(   )</a:t>
            </a:r>
            <a:endParaRPr lang="zh-CN" altLang="zh-CN" sz="2000" dirty="0"/>
          </a:p>
          <a:p>
            <a:pPr>
              <a:lnSpc>
                <a:spcPct val="150000"/>
              </a:lnSpc>
            </a:pPr>
            <a:r>
              <a:rPr lang="en-US" altLang="zh-CN" sz="2000" dirty="0"/>
              <a:t>A.</a:t>
            </a:r>
            <a:r>
              <a:rPr lang="zh-CN" altLang="zh-CN" sz="2000" dirty="0"/>
              <a:t>不导致夸大资产</a:t>
            </a:r>
            <a:r>
              <a:rPr lang="en-US" altLang="zh-CN" sz="2000" dirty="0"/>
              <a:t>        B.</a:t>
            </a:r>
            <a:r>
              <a:rPr lang="zh-CN" altLang="zh-CN" sz="2000" dirty="0"/>
              <a:t>不虚增账面利润</a:t>
            </a:r>
          </a:p>
          <a:p>
            <a:pPr>
              <a:lnSpc>
                <a:spcPct val="150000"/>
              </a:lnSpc>
            </a:pPr>
            <a:r>
              <a:rPr lang="en-US" altLang="zh-CN" sz="2000" dirty="0"/>
              <a:t>C.</a:t>
            </a:r>
            <a:r>
              <a:rPr lang="zh-CN" altLang="zh-CN" sz="2000" dirty="0"/>
              <a:t>扩大所有者权益</a:t>
            </a:r>
            <a:r>
              <a:rPr lang="en-US" altLang="zh-CN" sz="2000" dirty="0"/>
              <a:t>        D.</a:t>
            </a:r>
            <a:r>
              <a:rPr lang="zh-CN" altLang="zh-CN" sz="2000" dirty="0"/>
              <a:t>不扩大所有者权益</a:t>
            </a:r>
          </a:p>
          <a:p>
            <a:pPr>
              <a:lnSpc>
                <a:spcPct val="150000"/>
              </a:lnSpc>
            </a:pPr>
            <a:r>
              <a:rPr lang="en-US" altLang="zh-CN" sz="2000" dirty="0"/>
              <a:t>E.</a:t>
            </a:r>
            <a:r>
              <a:rPr lang="zh-CN" altLang="zh-CN" sz="2000" dirty="0"/>
              <a:t>多计资产</a:t>
            </a:r>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1980298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9268628"/>
          </a:xfrm>
          <a:prstGeom prst="rect">
            <a:avLst/>
          </a:prstGeom>
          <a:noFill/>
        </p:spPr>
        <p:txBody>
          <a:bodyPr wrap="square" rtlCol="0" anchor="t">
            <a:spAutoFit/>
          </a:bodyPr>
          <a:lstStyle/>
          <a:p>
            <a:pPr>
              <a:lnSpc>
                <a:spcPct val="150000"/>
              </a:lnSpc>
            </a:pPr>
            <a:r>
              <a:rPr lang="en-US" altLang="zh-CN" sz="2000" dirty="0"/>
              <a:t>4. </a:t>
            </a:r>
            <a:r>
              <a:rPr lang="zh-CN" altLang="zh-CN" sz="2000" dirty="0"/>
              <a:t>为保证会计工作正常进行和会计信息的质量，对会计工作人为假设的基本前提有</a:t>
            </a:r>
            <a:r>
              <a:rPr lang="en-US" altLang="zh-CN" sz="2000" dirty="0"/>
              <a:t>(       )</a:t>
            </a:r>
            <a:r>
              <a:rPr lang="zh-CN" altLang="zh-CN" sz="2000" dirty="0"/>
              <a:t>。</a:t>
            </a:r>
          </a:p>
          <a:p>
            <a:pPr>
              <a:lnSpc>
                <a:spcPct val="150000"/>
              </a:lnSpc>
            </a:pPr>
            <a:r>
              <a:rPr lang="en-US" altLang="zh-CN" sz="2000" dirty="0"/>
              <a:t>A.</a:t>
            </a:r>
            <a:r>
              <a:rPr lang="zh-CN" altLang="zh-CN" sz="2000" dirty="0"/>
              <a:t>持续经营</a:t>
            </a:r>
            <a:r>
              <a:rPr lang="en-US" altLang="zh-CN" sz="2000" dirty="0"/>
              <a:t>   B.</a:t>
            </a:r>
            <a:r>
              <a:rPr lang="zh-CN" altLang="zh-CN" sz="2000" dirty="0"/>
              <a:t>采用历史成本计价</a:t>
            </a:r>
            <a:r>
              <a:rPr lang="en-US" altLang="zh-CN" sz="2000" dirty="0"/>
              <a:t>   C.</a:t>
            </a:r>
            <a:r>
              <a:rPr lang="zh-CN" altLang="zh-CN" sz="2000" dirty="0"/>
              <a:t>权责发生制</a:t>
            </a:r>
            <a:r>
              <a:rPr lang="en-US" altLang="zh-CN" sz="2000" dirty="0"/>
              <a:t>   D.</a:t>
            </a:r>
            <a:r>
              <a:rPr lang="zh-CN" altLang="zh-CN" sz="2000" dirty="0"/>
              <a:t>货币计量</a:t>
            </a:r>
            <a:r>
              <a:rPr lang="en-US" altLang="zh-CN" sz="2000" dirty="0"/>
              <a:t>  E.</a:t>
            </a:r>
            <a:r>
              <a:rPr lang="zh-CN" altLang="zh-CN" sz="2000" dirty="0"/>
              <a:t>划分收益性支出和资本性支出</a:t>
            </a:r>
          </a:p>
          <a:p>
            <a:pPr>
              <a:lnSpc>
                <a:spcPct val="150000"/>
              </a:lnSpc>
            </a:pPr>
            <a:r>
              <a:rPr lang="en-US" altLang="zh-CN" sz="2000" dirty="0"/>
              <a:t>5.</a:t>
            </a:r>
            <a:r>
              <a:rPr lang="zh-CN" altLang="zh-CN" sz="2000" dirty="0"/>
              <a:t>会计记录的主要方法有</a:t>
            </a:r>
            <a:r>
              <a:rPr lang="en-US" altLang="zh-CN" sz="2000" dirty="0"/>
              <a:t>(      )</a:t>
            </a:r>
            <a:r>
              <a:rPr lang="zh-CN" altLang="zh-CN" sz="2000" dirty="0"/>
              <a:t>。</a:t>
            </a:r>
          </a:p>
          <a:p>
            <a:pPr>
              <a:lnSpc>
                <a:spcPct val="150000"/>
              </a:lnSpc>
            </a:pPr>
            <a:r>
              <a:rPr lang="en-US" altLang="zh-CN" sz="2000" dirty="0"/>
              <a:t>A.</a:t>
            </a:r>
            <a:r>
              <a:rPr lang="zh-CN" altLang="zh-CN" sz="2000" dirty="0"/>
              <a:t>货币计量</a:t>
            </a:r>
            <a:r>
              <a:rPr lang="en-US" altLang="zh-CN" sz="2000" dirty="0"/>
              <a:t> B.</a:t>
            </a:r>
            <a:r>
              <a:rPr lang="zh-CN" altLang="zh-CN" sz="2000" dirty="0"/>
              <a:t>设置账户</a:t>
            </a:r>
            <a:r>
              <a:rPr lang="en-US" altLang="zh-CN" sz="2000" dirty="0"/>
              <a:t> C.</a:t>
            </a:r>
            <a:r>
              <a:rPr lang="zh-CN" altLang="zh-CN" sz="2000" dirty="0"/>
              <a:t>复式记账</a:t>
            </a:r>
            <a:r>
              <a:rPr lang="en-US" altLang="zh-CN" sz="2000" dirty="0"/>
              <a:t> D.</a:t>
            </a:r>
            <a:r>
              <a:rPr lang="zh-CN" altLang="zh-CN" sz="2000" dirty="0"/>
              <a:t>填制和审核凭证</a:t>
            </a:r>
            <a:r>
              <a:rPr lang="en-US" altLang="zh-CN" sz="2000" dirty="0"/>
              <a:t> E.</a:t>
            </a:r>
            <a:r>
              <a:rPr lang="zh-CN" altLang="zh-CN" sz="2000" dirty="0"/>
              <a:t>登记账簿</a:t>
            </a:r>
          </a:p>
          <a:p>
            <a:pPr>
              <a:lnSpc>
                <a:spcPct val="150000"/>
              </a:lnSpc>
            </a:pPr>
            <a:r>
              <a:rPr lang="en-US" altLang="zh-CN" sz="2000" dirty="0"/>
              <a:t>6. </a:t>
            </a:r>
            <a:r>
              <a:rPr lang="zh-CN" altLang="zh-CN" sz="2000" dirty="0"/>
              <a:t>企业财务报表分析的主要内容包括（</a:t>
            </a:r>
            <a:r>
              <a:rPr lang="en-US" altLang="zh-CN" sz="2000" dirty="0"/>
              <a:t>    </a:t>
            </a:r>
            <a:r>
              <a:rPr lang="zh-CN" altLang="zh-CN" sz="2000" dirty="0"/>
              <a:t>）。</a:t>
            </a:r>
          </a:p>
          <a:p>
            <a:pPr>
              <a:lnSpc>
                <a:spcPct val="150000"/>
              </a:lnSpc>
            </a:pPr>
            <a:r>
              <a:rPr lang="en-US" altLang="zh-CN" sz="2000" dirty="0"/>
              <a:t>A.</a:t>
            </a:r>
            <a:r>
              <a:rPr lang="zh-CN" altLang="zh-CN" sz="2000" dirty="0"/>
              <a:t>企业的偿债能力 </a:t>
            </a:r>
            <a:r>
              <a:rPr lang="en-US" altLang="zh-CN" sz="2000" dirty="0"/>
              <a:t>      B.</a:t>
            </a:r>
            <a:r>
              <a:rPr lang="zh-CN" altLang="zh-CN" sz="2000" dirty="0"/>
              <a:t>企业技术水平</a:t>
            </a:r>
          </a:p>
          <a:p>
            <a:pPr>
              <a:lnSpc>
                <a:spcPct val="150000"/>
              </a:lnSpc>
            </a:pPr>
            <a:r>
              <a:rPr lang="en-US" altLang="zh-CN" sz="2000" dirty="0"/>
              <a:t>C.</a:t>
            </a:r>
            <a:r>
              <a:rPr lang="zh-CN" altLang="zh-CN" sz="2000" dirty="0"/>
              <a:t>企业资产的营运能力 </a:t>
            </a:r>
            <a:r>
              <a:rPr lang="en-US" altLang="zh-CN" sz="2000" dirty="0"/>
              <a:t>  D.</a:t>
            </a:r>
            <a:r>
              <a:rPr lang="zh-CN" altLang="zh-CN" sz="2000" dirty="0"/>
              <a:t>企业的盈利能力</a:t>
            </a:r>
          </a:p>
          <a:p>
            <a:pPr>
              <a:lnSpc>
                <a:spcPct val="150000"/>
              </a:lnSpc>
            </a:pPr>
            <a:r>
              <a:rPr lang="en-US" altLang="zh-CN" sz="2000" dirty="0"/>
              <a:t>E.</a:t>
            </a:r>
            <a:r>
              <a:rPr lang="zh-CN" altLang="zh-CN" sz="2000" dirty="0"/>
              <a:t>企业会计人员工作能力</a:t>
            </a:r>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11809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8345298"/>
          </a:xfrm>
          <a:prstGeom prst="rect">
            <a:avLst/>
          </a:prstGeom>
          <a:noFill/>
        </p:spPr>
        <p:txBody>
          <a:bodyPr wrap="square" rtlCol="0" anchor="t">
            <a:spAutoFit/>
          </a:bodyPr>
          <a:lstStyle/>
          <a:p>
            <a:pPr>
              <a:lnSpc>
                <a:spcPct val="150000"/>
              </a:lnSpc>
            </a:pPr>
            <a:r>
              <a:rPr lang="en-US" altLang="zh-CN" sz="2000" dirty="0"/>
              <a:t>7.</a:t>
            </a:r>
            <a:r>
              <a:rPr lang="zh-CN" altLang="zh-CN" sz="2000" dirty="0"/>
              <a:t>在比率分析法常用的财务比率有（</a:t>
            </a:r>
            <a:r>
              <a:rPr lang="en-US" altLang="zh-CN" sz="2000" dirty="0"/>
              <a:t>    </a:t>
            </a:r>
            <a:r>
              <a:rPr lang="zh-CN" altLang="zh-CN" sz="2000" dirty="0"/>
              <a:t>）。</a:t>
            </a:r>
          </a:p>
          <a:p>
            <a:pPr>
              <a:lnSpc>
                <a:spcPct val="150000"/>
              </a:lnSpc>
            </a:pPr>
            <a:r>
              <a:rPr lang="en-US" altLang="zh-CN" sz="2000" dirty="0"/>
              <a:t>A.</a:t>
            </a:r>
            <a:r>
              <a:rPr lang="zh-CN" altLang="zh-CN" sz="2000" dirty="0"/>
              <a:t>相关比率 </a:t>
            </a:r>
            <a:r>
              <a:rPr lang="en-US" altLang="zh-CN" sz="2000" dirty="0"/>
              <a:t>   B.</a:t>
            </a:r>
            <a:r>
              <a:rPr lang="zh-CN" altLang="zh-CN" sz="2000" dirty="0"/>
              <a:t>效率比率</a:t>
            </a:r>
          </a:p>
          <a:p>
            <a:pPr>
              <a:lnSpc>
                <a:spcPct val="150000"/>
              </a:lnSpc>
            </a:pPr>
            <a:r>
              <a:rPr lang="en-US" altLang="zh-CN" sz="2000" dirty="0"/>
              <a:t>C.</a:t>
            </a:r>
            <a:r>
              <a:rPr lang="zh-CN" altLang="zh-CN" sz="2000" dirty="0"/>
              <a:t>绝对比率 </a:t>
            </a:r>
            <a:r>
              <a:rPr lang="en-US" altLang="zh-CN" sz="2000" dirty="0"/>
              <a:t>   D.</a:t>
            </a:r>
            <a:r>
              <a:rPr lang="zh-CN" altLang="zh-CN" sz="2000" dirty="0"/>
              <a:t>结构比率</a:t>
            </a:r>
          </a:p>
          <a:p>
            <a:pPr>
              <a:lnSpc>
                <a:spcPct val="150000"/>
              </a:lnSpc>
            </a:pPr>
            <a:r>
              <a:rPr lang="en-US" altLang="zh-CN" sz="2000" dirty="0"/>
              <a:t>E.</a:t>
            </a:r>
            <a:r>
              <a:rPr lang="zh-CN" altLang="zh-CN" sz="2000" dirty="0"/>
              <a:t>趋势比率</a:t>
            </a:r>
          </a:p>
          <a:p>
            <a:pPr>
              <a:lnSpc>
                <a:spcPct val="150000"/>
              </a:lnSpc>
            </a:pPr>
            <a:r>
              <a:rPr lang="en-US" altLang="zh-CN" sz="2000" dirty="0"/>
              <a:t>8.</a:t>
            </a:r>
            <a:r>
              <a:rPr lang="zh-CN" altLang="zh-CN" sz="2000" dirty="0"/>
              <a:t>按比较对象的不同，比较分析法主要有三种形式（</a:t>
            </a:r>
            <a:r>
              <a:rPr lang="en-US" altLang="zh-CN" sz="2000" dirty="0"/>
              <a:t>    </a:t>
            </a:r>
            <a:r>
              <a:rPr lang="zh-CN" altLang="zh-CN" sz="2000" dirty="0"/>
              <a:t>）。</a:t>
            </a:r>
          </a:p>
          <a:p>
            <a:pPr>
              <a:lnSpc>
                <a:spcPct val="150000"/>
              </a:lnSpc>
            </a:pPr>
            <a:r>
              <a:rPr lang="en-US" altLang="zh-CN" sz="2000" dirty="0"/>
              <a:t>A.</a:t>
            </a:r>
            <a:r>
              <a:rPr lang="zh-CN" altLang="zh-CN" sz="2000" dirty="0"/>
              <a:t>绝对数比较分析 </a:t>
            </a:r>
            <a:r>
              <a:rPr lang="en-US" altLang="zh-CN" sz="2000" dirty="0"/>
              <a:t>          B.</a:t>
            </a:r>
            <a:r>
              <a:rPr lang="zh-CN" altLang="zh-CN" sz="2000" dirty="0"/>
              <a:t>实际指标同计划指标比较</a:t>
            </a:r>
          </a:p>
          <a:p>
            <a:pPr>
              <a:lnSpc>
                <a:spcPct val="150000"/>
              </a:lnSpc>
            </a:pPr>
            <a:r>
              <a:rPr lang="en-US" altLang="zh-CN" sz="2000" dirty="0"/>
              <a:t>C.</a:t>
            </a:r>
            <a:r>
              <a:rPr lang="zh-CN" altLang="zh-CN" sz="2000" dirty="0"/>
              <a:t>绝对数增减变动分析 </a:t>
            </a:r>
            <a:r>
              <a:rPr lang="en-US" altLang="zh-CN" sz="2000" dirty="0"/>
              <a:t>   D.</a:t>
            </a:r>
            <a:r>
              <a:rPr lang="zh-CN" altLang="zh-CN" sz="2000" dirty="0"/>
              <a:t>百分比增减变动分析</a:t>
            </a:r>
          </a:p>
          <a:p>
            <a:pPr>
              <a:lnSpc>
                <a:spcPct val="150000"/>
              </a:lnSpc>
            </a:pPr>
            <a:r>
              <a:rPr lang="en-US" altLang="zh-CN" sz="2000" dirty="0"/>
              <a:t>E.</a:t>
            </a:r>
            <a:r>
              <a:rPr lang="zh-CN" altLang="zh-CN" sz="2000" dirty="0"/>
              <a:t>本期指标与上期指标比较</a:t>
            </a:r>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1542098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8806963"/>
          </a:xfrm>
          <a:prstGeom prst="rect">
            <a:avLst/>
          </a:prstGeom>
          <a:noFill/>
        </p:spPr>
        <p:txBody>
          <a:bodyPr wrap="square" rtlCol="0" anchor="t">
            <a:spAutoFit/>
          </a:bodyPr>
          <a:lstStyle/>
          <a:p>
            <a:pPr>
              <a:lnSpc>
                <a:spcPct val="150000"/>
              </a:lnSpc>
            </a:pPr>
            <a:r>
              <a:rPr lang="en-US" altLang="zh-CN" sz="2000" dirty="0"/>
              <a:t>9.</a:t>
            </a:r>
            <a:r>
              <a:rPr lang="zh-CN" altLang="zh-CN" sz="2000" dirty="0"/>
              <a:t>财务报表分析的基本指标从比率分析的角度划分包括（</a:t>
            </a:r>
            <a:r>
              <a:rPr lang="en-US" altLang="zh-CN" sz="2000" dirty="0"/>
              <a:t>    </a:t>
            </a:r>
            <a:r>
              <a:rPr lang="zh-CN" altLang="zh-CN" sz="2000" dirty="0"/>
              <a:t>）。</a:t>
            </a:r>
          </a:p>
          <a:p>
            <a:pPr>
              <a:lnSpc>
                <a:spcPct val="150000"/>
              </a:lnSpc>
            </a:pPr>
            <a:r>
              <a:rPr lang="en-US" altLang="zh-CN" sz="2000" dirty="0"/>
              <a:t>A.</a:t>
            </a:r>
            <a:r>
              <a:rPr lang="zh-CN" altLang="zh-CN" sz="2000" dirty="0"/>
              <a:t>借款能力分析  </a:t>
            </a:r>
            <a:r>
              <a:rPr lang="en-US" altLang="zh-CN" sz="2000" dirty="0"/>
              <a:t>    B.</a:t>
            </a:r>
            <a:r>
              <a:rPr lang="zh-CN" altLang="zh-CN" sz="2000" dirty="0"/>
              <a:t>盈利能力分析</a:t>
            </a:r>
          </a:p>
          <a:p>
            <a:pPr>
              <a:lnSpc>
                <a:spcPct val="150000"/>
              </a:lnSpc>
            </a:pPr>
            <a:r>
              <a:rPr lang="en-US" altLang="zh-CN" sz="2000" dirty="0"/>
              <a:t>C.</a:t>
            </a:r>
            <a:r>
              <a:rPr lang="zh-CN" altLang="zh-CN" sz="2000" dirty="0"/>
              <a:t>偿债能力分析 </a:t>
            </a:r>
            <a:r>
              <a:rPr lang="en-US" altLang="zh-CN" sz="2000" dirty="0"/>
              <a:t>     D.</a:t>
            </a:r>
            <a:r>
              <a:rPr lang="zh-CN" altLang="zh-CN" sz="2000" dirty="0"/>
              <a:t>营运能力分析</a:t>
            </a:r>
            <a:r>
              <a:rPr lang="en-US" altLang="zh-CN" sz="2000" dirty="0"/>
              <a:t>    E.</a:t>
            </a:r>
            <a:r>
              <a:rPr lang="zh-CN" altLang="zh-CN" sz="2000" dirty="0"/>
              <a:t>销售能力分析</a:t>
            </a:r>
            <a:endParaRPr lang="en-US" altLang="zh-CN" sz="2000" dirty="0"/>
          </a:p>
          <a:p>
            <a:pPr>
              <a:lnSpc>
                <a:spcPct val="150000"/>
              </a:lnSpc>
            </a:pPr>
            <a:r>
              <a:rPr lang="en-US" altLang="zh-CN" sz="2000" dirty="0"/>
              <a:t>10.</a:t>
            </a:r>
            <a:r>
              <a:rPr lang="zh-CN" altLang="zh-CN" sz="2000" dirty="0"/>
              <a:t>下列关于资本收益率的说法，正确的是（</a:t>
            </a:r>
            <a:r>
              <a:rPr lang="en-US" altLang="zh-CN" sz="2000" dirty="0"/>
              <a:t>    </a:t>
            </a:r>
            <a:r>
              <a:rPr lang="zh-CN" altLang="zh-CN" sz="2000" dirty="0"/>
              <a:t>）。</a:t>
            </a:r>
          </a:p>
          <a:p>
            <a:pPr>
              <a:lnSpc>
                <a:spcPct val="150000"/>
              </a:lnSpc>
            </a:pPr>
            <a:r>
              <a:rPr lang="en-US" altLang="zh-CN" sz="2000" dirty="0"/>
              <a:t>A.</a:t>
            </a:r>
            <a:r>
              <a:rPr lang="zh-CN" altLang="zh-CN" sz="2000" dirty="0"/>
              <a:t>资本收益率是企业净利润与实收资本的比率</a:t>
            </a:r>
          </a:p>
          <a:p>
            <a:pPr>
              <a:lnSpc>
                <a:spcPct val="150000"/>
              </a:lnSpc>
            </a:pPr>
            <a:r>
              <a:rPr lang="en-US" altLang="zh-CN" sz="2000" dirty="0"/>
              <a:t>B.</a:t>
            </a:r>
            <a:r>
              <a:rPr lang="zh-CN" altLang="zh-CN" sz="2000" dirty="0"/>
              <a:t>资本收益率越高，说明企业资本的盈利能力越强</a:t>
            </a:r>
          </a:p>
          <a:p>
            <a:pPr>
              <a:lnSpc>
                <a:spcPct val="150000"/>
              </a:lnSpc>
            </a:pPr>
            <a:r>
              <a:rPr lang="en-US" altLang="zh-CN" sz="2000" dirty="0"/>
              <a:t>C.</a:t>
            </a:r>
            <a:r>
              <a:rPr lang="zh-CN" altLang="zh-CN" sz="2000" dirty="0"/>
              <a:t>资本收益率越高，对股份有限公司来说意味着股票升值</a:t>
            </a:r>
          </a:p>
          <a:p>
            <a:pPr>
              <a:lnSpc>
                <a:spcPct val="150000"/>
              </a:lnSpc>
            </a:pPr>
            <a:r>
              <a:rPr lang="en-US" altLang="zh-CN" sz="2000" dirty="0"/>
              <a:t>D.</a:t>
            </a:r>
            <a:r>
              <a:rPr lang="zh-CN" altLang="zh-CN" sz="2000" dirty="0"/>
              <a:t>企业负债经营的规模直接影响资本收益率的高低</a:t>
            </a:r>
          </a:p>
          <a:p>
            <a:pPr>
              <a:lnSpc>
                <a:spcPct val="150000"/>
              </a:lnSpc>
            </a:pPr>
            <a:r>
              <a:rPr lang="en-US" altLang="zh-CN" sz="2000" dirty="0"/>
              <a:t>E.</a:t>
            </a:r>
            <a:r>
              <a:rPr lang="zh-CN" altLang="zh-CN" sz="2000" dirty="0"/>
              <a:t>在不明显增加财务风险的条件下，负债越多，资本收益率越低</a:t>
            </a:r>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94255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8345298"/>
          </a:xfrm>
          <a:prstGeom prst="rect">
            <a:avLst/>
          </a:prstGeom>
          <a:noFill/>
        </p:spPr>
        <p:txBody>
          <a:bodyPr wrap="square" rtlCol="0" anchor="t">
            <a:spAutoFit/>
          </a:bodyPr>
          <a:lstStyle/>
          <a:p>
            <a:pPr>
              <a:lnSpc>
                <a:spcPct val="150000"/>
              </a:lnSpc>
            </a:pPr>
            <a:r>
              <a:rPr lang="en-US" altLang="zh-CN" sz="2000" dirty="0"/>
              <a:t>11.</a:t>
            </a:r>
            <a:r>
              <a:rPr lang="zh-CN" altLang="zh-CN" sz="2000" dirty="0"/>
              <a:t>下列可能会造成流动比率过高的情况是（</a:t>
            </a:r>
            <a:r>
              <a:rPr lang="en-US" altLang="zh-CN" sz="2000" dirty="0"/>
              <a:t>    </a:t>
            </a:r>
            <a:r>
              <a:rPr lang="zh-CN" altLang="zh-CN" sz="2000" dirty="0"/>
              <a:t>）。</a:t>
            </a:r>
          </a:p>
          <a:p>
            <a:pPr>
              <a:lnSpc>
                <a:spcPct val="150000"/>
              </a:lnSpc>
            </a:pPr>
            <a:r>
              <a:rPr lang="en-US" altLang="zh-CN" sz="2000" dirty="0"/>
              <a:t>A.</a:t>
            </a:r>
            <a:r>
              <a:rPr lang="zh-CN" altLang="zh-CN" sz="2000" dirty="0"/>
              <a:t>难以如期偿还债务 </a:t>
            </a:r>
            <a:r>
              <a:rPr lang="en-US" altLang="zh-CN" sz="2000" dirty="0"/>
              <a:t>         B.</a:t>
            </a:r>
            <a:r>
              <a:rPr lang="zh-CN" altLang="zh-CN" sz="2000" dirty="0"/>
              <a:t>应收账款占用过多</a:t>
            </a:r>
          </a:p>
          <a:p>
            <a:pPr>
              <a:lnSpc>
                <a:spcPct val="150000"/>
              </a:lnSpc>
            </a:pPr>
            <a:r>
              <a:rPr lang="en-US" altLang="zh-CN" sz="2000" dirty="0"/>
              <a:t>C.</a:t>
            </a:r>
            <a:r>
              <a:rPr lang="zh-CN" altLang="zh-CN" sz="2000" dirty="0"/>
              <a:t>企业的流动资产占用较多 </a:t>
            </a:r>
            <a:r>
              <a:rPr lang="en-US" altLang="zh-CN" sz="2000" dirty="0"/>
              <a:t>   D.</a:t>
            </a:r>
            <a:r>
              <a:rPr lang="zh-CN" altLang="zh-CN" sz="2000" dirty="0"/>
              <a:t>在产品、产成品呆滞、积压</a:t>
            </a:r>
          </a:p>
          <a:p>
            <a:pPr>
              <a:lnSpc>
                <a:spcPct val="150000"/>
              </a:lnSpc>
            </a:pPr>
            <a:r>
              <a:rPr lang="en-US" altLang="zh-CN" sz="2000" dirty="0"/>
              <a:t>E.</a:t>
            </a:r>
            <a:r>
              <a:rPr lang="zh-CN" altLang="zh-CN" sz="2000" dirty="0"/>
              <a:t>以上选项都正确</a:t>
            </a:r>
          </a:p>
          <a:p>
            <a:pPr>
              <a:lnSpc>
                <a:spcPct val="150000"/>
              </a:lnSpc>
            </a:pPr>
            <a:r>
              <a:rPr lang="en-US" altLang="zh-CN" sz="2000" dirty="0"/>
              <a:t>12.</a:t>
            </a:r>
            <a:r>
              <a:rPr lang="zh-CN" altLang="zh-CN" sz="2000" dirty="0"/>
              <a:t>在计算已获利息倍数时，需要使用的指标有（</a:t>
            </a:r>
            <a:r>
              <a:rPr lang="en-US" altLang="zh-CN" sz="2000" dirty="0"/>
              <a:t>    </a:t>
            </a:r>
            <a:r>
              <a:rPr lang="zh-CN" altLang="zh-CN" sz="2000" dirty="0"/>
              <a:t>）。</a:t>
            </a:r>
          </a:p>
          <a:p>
            <a:pPr>
              <a:lnSpc>
                <a:spcPct val="150000"/>
              </a:lnSpc>
            </a:pPr>
            <a:r>
              <a:rPr lang="en-US" altLang="zh-CN" sz="2000" dirty="0"/>
              <a:t>A.</a:t>
            </a:r>
            <a:r>
              <a:rPr lang="zh-CN" altLang="zh-CN" sz="2000" dirty="0"/>
              <a:t>息税前利润 </a:t>
            </a:r>
            <a:r>
              <a:rPr lang="en-US" altLang="zh-CN" sz="2000" dirty="0"/>
              <a:t>   B.</a:t>
            </a:r>
            <a:r>
              <a:rPr lang="zh-CN" altLang="zh-CN" sz="2000" dirty="0"/>
              <a:t>息税后利润</a:t>
            </a:r>
          </a:p>
          <a:p>
            <a:pPr>
              <a:lnSpc>
                <a:spcPct val="150000"/>
              </a:lnSpc>
            </a:pPr>
            <a:r>
              <a:rPr lang="en-US" altLang="zh-CN" sz="2000" dirty="0"/>
              <a:t>C.</a:t>
            </a:r>
            <a:r>
              <a:rPr lang="zh-CN" altLang="zh-CN" sz="2000" dirty="0"/>
              <a:t>利息费用 </a:t>
            </a:r>
            <a:r>
              <a:rPr lang="en-US" altLang="zh-CN" sz="2000" dirty="0"/>
              <a:t>     D.</a:t>
            </a:r>
            <a:r>
              <a:rPr lang="zh-CN" altLang="zh-CN" sz="2000" dirty="0"/>
              <a:t>财务费用</a:t>
            </a:r>
          </a:p>
          <a:p>
            <a:pPr>
              <a:lnSpc>
                <a:spcPct val="150000"/>
              </a:lnSpc>
            </a:pPr>
            <a:r>
              <a:rPr lang="en-US" altLang="zh-CN" sz="2000" dirty="0"/>
              <a:t>E.</a:t>
            </a:r>
            <a:r>
              <a:rPr lang="zh-CN" altLang="zh-CN" sz="2000" dirty="0"/>
              <a:t>资产总额</a:t>
            </a:r>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16934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1881990"/>
          </a:xfrm>
          <a:prstGeom prst="rect">
            <a:avLst/>
          </a:prstGeom>
          <a:noFill/>
        </p:spPr>
        <p:txBody>
          <a:bodyPr wrap="square" rtlCol="0" anchor="t">
            <a:spAutoFit/>
          </a:bodyPr>
          <a:lstStyle/>
          <a:p>
            <a:pPr algn="ctr">
              <a:lnSpc>
                <a:spcPct val="150000"/>
              </a:lnSpc>
            </a:pPr>
            <a:r>
              <a:rPr lang="zh-CN" altLang="en-US" sz="2000" dirty="0"/>
              <a:t>第三十章  会计报表</a:t>
            </a:r>
            <a:endParaRPr lang="en-US" altLang="zh-CN" sz="2000" dirty="0"/>
          </a:p>
          <a:p>
            <a:pPr>
              <a:lnSpc>
                <a:spcPct val="150000"/>
              </a:lnSpc>
            </a:pPr>
            <a:r>
              <a:rPr lang="zh-CN" altLang="en-US" sz="2000" dirty="0"/>
              <a:t>　　</a:t>
            </a:r>
            <a:endParaRPr lang="en-US" altLang="zh-CN" b="0" i="0" dirty="0">
              <a:solidFill>
                <a:srgbClr val="333333"/>
              </a:solidFill>
              <a:effectLst/>
              <a:highlight>
                <a:srgbClr val="FFFFFF"/>
              </a:highlight>
              <a:latin typeface="Microsoft YaHei" panose="020B0503020204020204" pitchFamily="34" charset="-122"/>
              <a:ea typeface="Microsoft YaHei" panose="020B0503020204020204" pitchFamily="34" charset="-122"/>
            </a:endParaRPr>
          </a:p>
          <a:p>
            <a:pPr>
              <a:lnSpc>
                <a:spcPct val="150000"/>
              </a:lnSpc>
            </a:pPr>
            <a:endParaRPr lang="en-US" altLang="zh-CN" sz="2000" dirty="0"/>
          </a:p>
          <a:p>
            <a:pPr>
              <a:lnSpc>
                <a:spcPct val="150000"/>
              </a:lnSpc>
            </a:pPr>
            <a:endParaRPr lang="zh-CN" altLang="en-US" sz="2000" dirty="0"/>
          </a:p>
        </p:txBody>
      </p:sp>
      <p:pic>
        <p:nvPicPr>
          <p:cNvPr id="2" name="图片 1">
            <a:extLst>
              <a:ext uri="{FF2B5EF4-FFF2-40B4-BE49-F238E27FC236}">
                <a16:creationId xmlns:a16="http://schemas.microsoft.com/office/drawing/2014/main" id="{38FD1FD2-093C-BB3B-1ABF-C003437EC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043" y="2008268"/>
            <a:ext cx="4276725" cy="3209925"/>
          </a:xfrm>
          <a:prstGeom prst="rect">
            <a:avLst/>
          </a:prstGeom>
        </p:spPr>
      </p:pic>
    </p:spTree>
    <p:extLst>
      <p:ext uri="{BB962C8B-B14F-4D97-AF65-F5344CB8AC3E}">
        <p14:creationId xmlns:p14="http://schemas.microsoft.com/office/powerpoint/2010/main" val="1795899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8345298"/>
          </a:xfrm>
          <a:prstGeom prst="rect">
            <a:avLst/>
          </a:prstGeom>
          <a:noFill/>
        </p:spPr>
        <p:txBody>
          <a:bodyPr wrap="square" rtlCol="0" anchor="t">
            <a:spAutoFit/>
          </a:bodyPr>
          <a:lstStyle/>
          <a:p>
            <a:pPr>
              <a:lnSpc>
                <a:spcPct val="150000"/>
              </a:lnSpc>
            </a:pPr>
            <a:r>
              <a:rPr lang="en-US" altLang="zh-CN" sz="2000" dirty="0"/>
              <a:t>13.</a:t>
            </a:r>
            <a:r>
              <a:rPr lang="zh-CN" altLang="zh-CN" sz="2000" dirty="0"/>
              <a:t>下列各项指标中，反映企业营运能力的是（</a:t>
            </a:r>
            <a:r>
              <a:rPr lang="en-US" altLang="zh-CN" sz="2000" dirty="0"/>
              <a:t>    </a:t>
            </a:r>
            <a:r>
              <a:rPr lang="zh-CN" altLang="zh-CN" sz="2000" dirty="0"/>
              <a:t>）。</a:t>
            </a:r>
          </a:p>
          <a:p>
            <a:pPr>
              <a:lnSpc>
                <a:spcPct val="150000"/>
              </a:lnSpc>
            </a:pPr>
            <a:r>
              <a:rPr lang="en-US" altLang="zh-CN" sz="2000" dirty="0"/>
              <a:t>A.</a:t>
            </a:r>
            <a:r>
              <a:rPr lang="zh-CN" altLang="zh-CN" sz="2000" dirty="0"/>
              <a:t>应收账款周转天数 </a:t>
            </a:r>
            <a:r>
              <a:rPr lang="en-US" altLang="zh-CN" sz="2000" dirty="0"/>
              <a:t>  B.</a:t>
            </a:r>
            <a:r>
              <a:rPr lang="zh-CN" altLang="zh-CN" sz="2000" dirty="0"/>
              <a:t>流动资产周转率</a:t>
            </a:r>
          </a:p>
          <a:p>
            <a:pPr>
              <a:lnSpc>
                <a:spcPct val="150000"/>
              </a:lnSpc>
            </a:pPr>
            <a:r>
              <a:rPr lang="en-US" altLang="zh-CN" sz="2000" dirty="0"/>
              <a:t>C.</a:t>
            </a:r>
            <a:r>
              <a:rPr lang="zh-CN" altLang="zh-CN" sz="2000" dirty="0"/>
              <a:t>资本保值增值率 </a:t>
            </a:r>
            <a:r>
              <a:rPr lang="en-US" altLang="zh-CN" sz="2000" dirty="0"/>
              <a:t>    D.</a:t>
            </a:r>
            <a:r>
              <a:rPr lang="zh-CN" altLang="zh-CN" sz="2000" dirty="0"/>
              <a:t>产权比率</a:t>
            </a:r>
          </a:p>
          <a:p>
            <a:pPr>
              <a:lnSpc>
                <a:spcPct val="150000"/>
              </a:lnSpc>
            </a:pPr>
            <a:r>
              <a:rPr lang="en-US" altLang="zh-CN" sz="2000" dirty="0"/>
              <a:t>E.</a:t>
            </a:r>
            <a:r>
              <a:rPr lang="zh-CN" altLang="zh-CN" sz="2000" dirty="0"/>
              <a:t>存货周转次数</a:t>
            </a:r>
          </a:p>
          <a:p>
            <a:pPr>
              <a:lnSpc>
                <a:spcPct val="150000"/>
              </a:lnSpc>
            </a:pPr>
            <a:r>
              <a:rPr lang="en-US" altLang="zh-CN" sz="2000" dirty="0"/>
              <a:t>14.</a:t>
            </a:r>
            <a:r>
              <a:rPr lang="zh-CN" altLang="zh-CN" sz="2000" dirty="0"/>
              <a:t>下列指标中，属于反映企业盈利能力的指标是（</a:t>
            </a:r>
            <a:r>
              <a:rPr lang="en-US" altLang="zh-CN" sz="2000" dirty="0"/>
              <a:t>    </a:t>
            </a:r>
            <a:r>
              <a:rPr lang="zh-CN" altLang="zh-CN" sz="2000" dirty="0"/>
              <a:t>）。</a:t>
            </a:r>
          </a:p>
          <a:p>
            <a:pPr>
              <a:lnSpc>
                <a:spcPct val="150000"/>
              </a:lnSpc>
            </a:pPr>
            <a:r>
              <a:rPr lang="en-US" altLang="zh-CN" sz="2000" dirty="0"/>
              <a:t>A.</a:t>
            </a:r>
            <a:r>
              <a:rPr lang="zh-CN" altLang="zh-CN" sz="2000" dirty="0"/>
              <a:t>资产净利润率 </a:t>
            </a:r>
            <a:r>
              <a:rPr lang="en-US" altLang="zh-CN" sz="2000" dirty="0"/>
              <a:t>   B.</a:t>
            </a:r>
            <a:r>
              <a:rPr lang="zh-CN" altLang="zh-CN" sz="2000" dirty="0"/>
              <a:t>市盈率</a:t>
            </a:r>
          </a:p>
          <a:p>
            <a:pPr>
              <a:lnSpc>
                <a:spcPct val="150000"/>
              </a:lnSpc>
            </a:pPr>
            <a:r>
              <a:rPr lang="en-US" altLang="zh-CN" sz="2000" dirty="0"/>
              <a:t>C.</a:t>
            </a:r>
            <a:r>
              <a:rPr lang="zh-CN" altLang="zh-CN" sz="2000" dirty="0"/>
              <a:t>总资产周转率 </a:t>
            </a:r>
            <a:r>
              <a:rPr lang="en-US" altLang="zh-CN" sz="2000" dirty="0"/>
              <a:t>   D.</a:t>
            </a:r>
            <a:r>
              <a:rPr lang="zh-CN" altLang="zh-CN" sz="2000" dirty="0"/>
              <a:t>存货周转率</a:t>
            </a:r>
          </a:p>
          <a:p>
            <a:pPr>
              <a:lnSpc>
                <a:spcPct val="150000"/>
              </a:lnSpc>
            </a:pPr>
            <a:r>
              <a:rPr lang="en-US" altLang="zh-CN" sz="2000" dirty="0"/>
              <a:t>E.</a:t>
            </a:r>
            <a:r>
              <a:rPr lang="zh-CN" altLang="zh-CN" sz="2000" dirty="0"/>
              <a:t>资本收益率</a:t>
            </a:r>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209376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7883633"/>
          </a:xfrm>
          <a:prstGeom prst="rect">
            <a:avLst/>
          </a:prstGeom>
          <a:noFill/>
        </p:spPr>
        <p:txBody>
          <a:bodyPr wrap="square" rtlCol="0" anchor="t">
            <a:spAutoFit/>
          </a:bodyPr>
          <a:lstStyle/>
          <a:p>
            <a:pPr>
              <a:lnSpc>
                <a:spcPct val="150000"/>
              </a:lnSpc>
            </a:pPr>
            <a:r>
              <a:rPr lang="en-US" altLang="zh-CN" sz="2000" dirty="0"/>
              <a:t>15.</a:t>
            </a:r>
            <a:r>
              <a:rPr lang="zh-CN" altLang="zh-CN" sz="2000" dirty="0"/>
              <a:t>以下对市盈率的说法，正确的是（</a:t>
            </a:r>
            <a:r>
              <a:rPr lang="en-US" altLang="zh-CN" sz="2000" dirty="0"/>
              <a:t>    </a:t>
            </a:r>
            <a:r>
              <a:rPr lang="zh-CN" altLang="zh-CN" sz="2000" dirty="0"/>
              <a:t>）。</a:t>
            </a:r>
          </a:p>
          <a:p>
            <a:pPr>
              <a:lnSpc>
                <a:spcPct val="150000"/>
              </a:lnSpc>
            </a:pPr>
            <a:r>
              <a:rPr lang="en-US" altLang="zh-CN" sz="2000" dirty="0"/>
              <a:t>A.</a:t>
            </a:r>
            <a:r>
              <a:rPr lang="zh-CN" altLang="zh-CN" sz="2000" dirty="0"/>
              <a:t>市盈率高，表明投资者对公司的未来充满信心</a:t>
            </a:r>
          </a:p>
          <a:p>
            <a:pPr>
              <a:lnSpc>
                <a:spcPct val="150000"/>
              </a:lnSpc>
            </a:pPr>
            <a:r>
              <a:rPr lang="en-US" altLang="zh-CN" sz="2000" dirty="0"/>
              <a:t>B.</a:t>
            </a:r>
            <a:r>
              <a:rPr lang="zh-CN" altLang="zh-CN" sz="2000" dirty="0"/>
              <a:t>一般认为，市盈率在</a:t>
            </a:r>
            <a:r>
              <a:rPr lang="en-US" altLang="zh-CN" sz="2000" dirty="0"/>
              <a:t>5</a:t>
            </a:r>
            <a:r>
              <a:rPr lang="zh-CN" altLang="zh-CN" sz="2000" dirty="0"/>
              <a:t>以下的股票，其前景看好</a:t>
            </a:r>
          </a:p>
          <a:p>
            <a:pPr>
              <a:lnSpc>
                <a:spcPct val="150000"/>
              </a:lnSpc>
            </a:pPr>
            <a:r>
              <a:rPr lang="en-US" altLang="zh-CN" sz="2000" dirty="0"/>
              <a:t>C.</a:t>
            </a:r>
            <a:r>
              <a:rPr lang="zh-CN" altLang="zh-CN" sz="2000" dirty="0"/>
              <a:t>通常认为，市盈率在</a:t>
            </a:r>
            <a:r>
              <a:rPr lang="en-US" altLang="zh-CN" sz="2000" dirty="0"/>
              <a:t>5</a:t>
            </a:r>
            <a:r>
              <a:rPr lang="zh-CN" altLang="zh-CN" sz="2000" dirty="0"/>
              <a:t>～</a:t>
            </a:r>
            <a:r>
              <a:rPr lang="en-US" altLang="zh-CN" sz="2000" dirty="0"/>
              <a:t>20</a:t>
            </a:r>
            <a:r>
              <a:rPr lang="zh-CN" altLang="zh-CN" sz="2000" dirty="0"/>
              <a:t>之间是正常的</a:t>
            </a:r>
          </a:p>
          <a:p>
            <a:pPr>
              <a:lnSpc>
                <a:spcPct val="150000"/>
              </a:lnSpc>
            </a:pPr>
            <a:r>
              <a:rPr lang="en-US" altLang="zh-CN" sz="2000" dirty="0"/>
              <a:t>D.</a:t>
            </a:r>
            <a:r>
              <a:rPr lang="zh-CN" altLang="zh-CN" sz="2000" dirty="0"/>
              <a:t>债务比重大的公司，股票市盈率通常较低</a:t>
            </a:r>
          </a:p>
          <a:p>
            <a:pPr>
              <a:lnSpc>
                <a:spcPct val="150000"/>
              </a:lnSpc>
            </a:pPr>
            <a:r>
              <a:rPr lang="en-US" altLang="zh-CN" sz="2000" dirty="0"/>
              <a:t>E.</a:t>
            </a:r>
            <a:r>
              <a:rPr lang="zh-CN" altLang="zh-CN" sz="2000" dirty="0"/>
              <a:t>当人们预期公司利润增长时，市盈率通常会上升</a:t>
            </a:r>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951322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3032" y="942453"/>
            <a:ext cx="8296788" cy="6806415"/>
          </a:xfrm>
          <a:prstGeom prst="rect">
            <a:avLst/>
          </a:prstGeom>
          <a:noFill/>
        </p:spPr>
        <p:txBody>
          <a:bodyPr wrap="square" rtlCol="0" anchor="t">
            <a:spAutoFit/>
          </a:bodyPr>
          <a:lstStyle/>
          <a:p>
            <a:pPr>
              <a:lnSpc>
                <a:spcPct val="150000"/>
              </a:lnSpc>
            </a:pPr>
            <a:r>
              <a:rPr lang="en-US" altLang="zh-CN" sz="2000" dirty="0"/>
              <a:t>16.</a:t>
            </a:r>
            <a:r>
              <a:rPr lang="zh-CN" altLang="en-US" sz="2000" dirty="0"/>
              <a:t>关于政府会计业务的说法，错误的有</a:t>
            </a:r>
            <a:r>
              <a:rPr lang="en-US" altLang="zh-CN" sz="2000" dirty="0"/>
              <a:t>(   )</a:t>
            </a:r>
            <a:r>
              <a:rPr lang="zh-CN" altLang="en-US" sz="2000" dirty="0"/>
              <a:t>。</a:t>
            </a:r>
          </a:p>
          <a:p>
            <a:pPr>
              <a:lnSpc>
                <a:spcPct val="150000"/>
              </a:lnSpc>
            </a:pPr>
            <a:r>
              <a:rPr lang="en-US" altLang="zh-CN" sz="2000" dirty="0"/>
              <a:t>A.</a:t>
            </a:r>
            <a:r>
              <a:rPr lang="zh-CN" altLang="en-US" sz="2000" dirty="0"/>
              <a:t>政府会计由预算会计和财务会计构成</a:t>
            </a:r>
          </a:p>
          <a:p>
            <a:pPr>
              <a:lnSpc>
                <a:spcPct val="150000"/>
              </a:lnSpc>
            </a:pPr>
            <a:r>
              <a:rPr lang="en-US" altLang="zh-CN" sz="2000" dirty="0"/>
              <a:t>B.</a:t>
            </a:r>
            <a:r>
              <a:rPr lang="zh-CN" altLang="en-US" sz="2000" dirty="0"/>
              <a:t>政府部门编制的财务报表中不包括现金流量表</a:t>
            </a:r>
          </a:p>
          <a:p>
            <a:pPr>
              <a:lnSpc>
                <a:spcPct val="150000"/>
              </a:lnSpc>
            </a:pPr>
            <a:r>
              <a:rPr lang="en-US" altLang="zh-CN" sz="2000" dirty="0"/>
              <a:t>C.</a:t>
            </a:r>
            <a:r>
              <a:rPr lang="zh-CN" altLang="en-US" sz="2000" dirty="0"/>
              <a:t>政府财务报告可以综合反映政府会计主体预算收支的年度执行结果</a:t>
            </a:r>
          </a:p>
          <a:p>
            <a:pPr>
              <a:lnSpc>
                <a:spcPct val="150000"/>
              </a:lnSpc>
            </a:pPr>
            <a:r>
              <a:rPr lang="en-US" altLang="zh-CN" sz="2000" dirty="0"/>
              <a:t>D.</a:t>
            </a:r>
            <a:r>
              <a:rPr lang="zh-CN" altLang="en-US" sz="2000" dirty="0"/>
              <a:t>政府部门不需要编制资产负债表</a:t>
            </a:r>
          </a:p>
          <a:p>
            <a:pPr>
              <a:lnSpc>
                <a:spcPct val="150000"/>
              </a:lnSpc>
            </a:pPr>
            <a:r>
              <a:rPr lang="en-US" altLang="zh-CN" sz="2000" dirty="0"/>
              <a:t>E.</a:t>
            </a:r>
            <a:r>
              <a:rPr lang="zh-CN" altLang="en-US" sz="2000" dirty="0"/>
              <a:t>政府会计主体应当编制政府决算报告和政府财务报告</a:t>
            </a:r>
          </a:p>
          <a:p>
            <a:pPr algn="l"/>
            <a:r>
              <a:rPr lang="zh-CN" altLang="en-US" sz="2000" dirty="0"/>
              <a:t>　　</a:t>
            </a:r>
            <a:endParaRPr lang="en-US"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4004519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747" y="3771019"/>
            <a:ext cx="7680853" cy="646331"/>
          </a:xfrm>
          <a:prstGeom prst="rect">
            <a:avLst/>
          </a:prstGeom>
          <a:noFill/>
        </p:spPr>
        <p:txBody>
          <a:bodyPr wrap="square" rtlCol="0">
            <a:spAutoFit/>
          </a:bodyPr>
          <a:lstStyle/>
          <a:p>
            <a:pPr algn="ctr"/>
            <a:r>
              <a:rPr lang="zh-CN" altLang="en-US" sz="3600" dirty="0">
                <a:solidFill>
                  <a:srgbClr val="005790"/>
                </a:solidFill>
                <a:cs typeface="+mn-ea"/>
                <a:sym typeface="+mn-lt"/>
              </a:rPr>
              <a:t>第二十七次课内容结束</a:t>
            </a:r>
          </a:p>
        </p:txBody>
      </p:sp>
      <p:grpSp>
        <p:nvGrpSpPr>
          <p:cNvPr id="10" name="组合 9"/>
          <p:cNvGrpSpPr/>
          <p:nvPr/>
        </p:nvGrpSpPr>
        <p:grpSpPr>
          <a:xfrm>
            <a:off x="3762307" y="2510972"/>
            <a:ext cx="4540704" cy="1074057"/>
            <a:chOff x="3659868" y="841828"/>
            <a:chExt cx="4540704" cy="1074057"/>
          </a:xfrm>
          <a:solidFill>
            <a:srgbClr val="FF9999"/>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3" name="文本框 12"/>
            <p:cNvSpPr txBox="1"/>
            <p:nvPr/>
          </p:nvSpPr>
          <p:spPr>
            <a:xfrm>
              <a:off x="5025523" y="1179030"/>
              <a:ext cx="1562642" cy="646331"/>
            </a:xfrm>
            <a:prstGeom prst="rect">
              <a:avLst/>
            </a:prstGeom>
            <a:noFill/>
          </p:spPr>
          <p:txBody>
            <a:bodyPr wrap="square" rtlCol="0">
              <a:spAutoFit/>
            </a:bodyPr>
            <a:lstStyle/>
            <a:p>
              <a:pPr algn="dist"/>
              <a:r>
                <a:rPr lang="zh-CN" altLang="en-US" sz="3600" b="1" dirty="0">
                  <a:solidFill>
                    <a:srgbClr val="FF9999"/>
                  </a:solidFill>
                  <a:cs typeface="+mn-ea"/>
                  <a:sym typeface="+mn-lt"/>
                </a:rPr>
                <a:t>致谢</a:t>
              </a:r>
            </a:p>
          </p:txBody>
        </p:sp>
      </p:grpSp>
    </p:spTree>
  </p:cSld>
  <p:clrMapOvr>
    <a:masterClrMapping/>
  </p:clrMapOvr>
  <p:transition spd="slow" advClick="0" advTm="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5421421"/>
          </a:xfrm>
          <a:prstGeom prst="rect">
            <a:avLst/>
          </a:prstGeom>
          <a:noFill/>
        </p:spPr>
        <p:txBody>
          <a:bodyPr wrap="square" rtlCol="0" anchor="t">
            <a:spAutoFit/>
          </a:bodyPr>
          <a:lstStyle/>
          <a:p>
            <a:pPr>
              <a:lnSpc>
                <a:spcPct val="150000"/>
              </a:lnSpc>
            </a:pPr>
            <a:r>
              <a:rPr lang="zh-CN" altLang="en-US" sz="2000" dirty="0"/>
              <a:t>一、会计报表的概念</a:t>
            </a:r>
            <a:endParaRPr lang="en-US" altLang="zh-CN" sz="2000" dirty="0"/>
          </a:p>
          <a:p>
            <a:pPr>
              <a:lnSpc>
                <a:spcPct val="150000"/>
              </a:lnSpc>
            </a:pPr>
            <a:r>
              <a:rPr lang="en-US" altLang="zh-CN" sz="2000" dirty="0"/>
              <a:t>1</a:t>
            </a:r>
            <a:r>
              <a:rPr lang="zh-CN" altLang="en-US" sz="2000" dirty="0"/>
              <a:t>、会计报表的概念</a:t>
            </a:r>
            <a:endParaRPr lang="en-US" altLang="zh-CN" sz="2000" dirty="0"/>
          </a:p>
          <a:p>
            <a:pPr>
              <a:lnSpc>
                <a:spcPct val="150000"/>
              </a:lnSpc>
            </a:pPr>
            <a:r>
              <a:rPr lang="zh-CN" altLang="en-US" sz="2000" dirty="0"/>
              <a:t>会计报表是以日常账簿资料为主要依据编制的，总括反映企业财务状况、经营成果和现金流量等会计信息的书面文件。它既是会计核算环节的最后一个环节，也是会计循环过程的终点。</a:t>
            </a:r>
            <a:endParaRPr lang="en-US" altLang="zh-CN" sz="2000" dirty="0"/>
          </a:p>
          <a:p>
            <a:pPr>
              <a:lnSpc>
                <a:spcPct val="150000"/>
              </a:lnSpc>
            </a:pPr>
            <a:r>
              <a:rPr lang="en-US" altLang="zh-CN" sz="2000" dirty="0"/>
              <a:t>2</a:t>
            </a:r>
            <a:r>
              <a:rPr lang="zh-CN" altLang="en-US" sz="2000" dirty="0"/>
              <a:t>、会计报表的目标和作用</a:t>
            </a:r>
            <a:endParaRPr lang="en-US" altLang="zh-CN" sz="2000" dirty="0"/>
          </a:p>
          <a:p>
            <a:pPr>
              <a:lnSpc>
                <a:spcPct val="150000"/>
              </a:lnSpc>
            </a:pPr>
            <a:r>
              <a:rPr lang="zh-CN" altLang="en-US" sz="2000" dirty="0"/>
              <a:t>目标：向会计报表使用者提供与企业财务状况、经营成果和现金流量等有关的会计信息</a:t>
            </a:r>
            <a:r>
              <a:rPr lang="en-US" altLang="zh-CN" sz="2000" dirty="0"/>
              <a:t>;</a:t>
            </a:r>
            <a:r>
              <a:rPr lang="zh-CN" altLang="en-US" sz="2000" dirty="0"/>
              <a:t>反映企业管理层受托责任的履行情况，有助于会计报表使用者作出经济决策。</a:t>
            </a:r>
          </a:p>
          <a:p>
            <a:pPr algn="l"/>
            <a:endParaRPr lang="en-US" altLang="zh-CN"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1560187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4654095"/>
          </a:xfrm>
          <a:prstGeom prst="rect">
            <a:avLst/>
          </a:prstGeom>
          <a:noFill/>
        </p:spPr>
        <p:txBody>
          <a:bodyPr wrap="square" rtlCol="0" anchor="t">
            <a:spAutoFit/>
          </a:bodyPr>
          <a:lstStyle/>
          <a:p>
            <a:pPr>
              <a:lnSpc>
                <a:spcPct val="150000"/>
              </a:lnSpc>
            </a:pPr>
            <a:r>
              <a:rPr lang="zh-CN" altLang="en-US" sz="2000" dirty="0"/>
              <a:t>作用：</a:t>
            </a:r>
            <a:endParaRPr lang="en-US" altLang="zh-CN" sz="2000" dirty="0"/>
          </a:p>
          <a:p>
            <a:pPr>
              <a:lnSpc>
                <a:spcPct val="150000"/>
              </a:lnSpc>
            </a:pPr>
            <a:r>
              <a:rPr lang="zh-CN" altLang="en-US" sz="2000" dirty="0"/>
              <a:t>（</a:t>
            </a:r>
            <a:r>
              <a:rPr lang="en-US" altLang="zh-CN" sz="2000" dirty="0"/>
              <a:t>1</a:t>
            </a:r>
            <a:r>
              <a:rPr lang="zh-CN" altLang="en-US" sz="2000" dirty="0"/>
              <a:t>）企业的投资者和债权人通过会计报表提供的会计信息，可以了解有关企业财务状况、经营成果和现金流量的情况，据以进行正确的投资决策和信贷决策。同时，投资者还可以根据会计报表评估其管理层对受托资源的经营管理责任的履行情况。</a:t>
            </a:r>
            <a:endParaRPr lang="en-US" altLang="zh-CN" sz="2000" dirty="0"/>
          </a:p>
          <a:p>
            <a:pPr>
              <a:lnSpc>
                <a:spcPct val="150000"/>
              </a:lnSpc>
            </a:pPr>
            <a:r>
              <a:rPr lang="zh-CN" altLang="en-US" sz="2000" dirty="0"/>
              <a:t>（</a:t>
            </a:r>
            <a:r>
              <a:rPr lang="en-US" altLang="zh-CN" sz="2000" dirty="0"/>
              <a:t>2</a:t>
            </a:r>
            <a:r>
              <a:rPr lang="zh-CN" altLang="en-US" sz="2000" dirty="0"/>
              <a:t>）企业管理者通过会计报表提供的会计信息，可以掌握本企业有关财务状况、经成果和现金流量的情况，据以考核和分析企业财务成本计划和预算的执行情况，总结和分析企业经营中所取得的成绩和存在的问题，评价企业的经营效益，做出改进生产经营管理的决策。</a:t>
            </a: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855976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5575309"/>
          </a:xfrm>
          <a:prstGeom prst="rect">
            <a:avLst/>
          </a:prstGeom>
          <a:noFill/>
        </p:spPr>
        <p:txBody>
          <a:bodyPr wrap="square" rtlCol="0" anchor="t">
            <a:spAutoFit/>
          </a:bodyPr>
          <a:lstStyle/>
          <a:p>
            <a:pPr>
              <a:lnSpc>
                <a:spcPct val="150000"/>
              </a:lnSpc>
            </a:pPr>
            <a:r>
              <a:rPr lang="zh-CN" altLang="en-US" sz="2000" dirty="0"/>
              <a:t>（</a:t>
            </a:r>
            <a:r>
              <a:rPr lang="en-US" altLang="zh-CN" sz="2000" dirty="0"/>
              <a:t>3</a:t>
            </a:r>
            <a:r>
              <a:rPr lang="zh-CN" altLang="en-US" sz="2000" dirty="0"/>
              <a:t>）国家有关部门通过对企业提供的会计报表资料进行汇总分析，可以了解和掌握各部门、各地区的经济运行情况，各项财经法律制度的执行情况，并针对存在的问题采取各种经济杠杆和政策进行必要的宏观调控，促进社会资源的有效配置。</a:t>
            </a:r>
            <a:endParaRPr lang="en-US" altLang="zh-CN" sz="2000" dirty="0"/>
          </a:p>
          <a:p>
            <a:pPr>
              <a:lnSpc>
                <a:spcPct val="150000"/>
              </a:lnSpc>
            </a:pPr>
            <a:r>
              <a:rPr lang="en-US" altLang="zh-CN" sz="2000" dirty="0"/>
              <a:t>3</a:t>
            </a:r>
            <a:r>
              <a:rPr lang="zh-CN" altLang="en-US" sz="2000" dirty="0"/>
              <a:t>、会计报表的编制要求</a:t>
            </a:r>
            <a:endParaRPr lang="en-US" altLang="zh-CN" sz="2000" dirty="0"/>
          </a:p>
          <a:p>
            <a:pPr>
              <a:lnSpc>
                <a:spcPct val="150000"/>
              </a:lnSpc>
            </a:pPr>
            <a:r>
              <a:rPr lang="zh-CN" altLang="en-US" sz="2000" dirty="0"/>
              <a:t>（</a:t>
            </a:r>
            <a:r>
              <a:rPr lang="en-US" altLang="zh-CN" sz="2000" dirty="0"/>
              <a:t>1</a:t>
            </a:r>
            <a:r>
              <a:rPr lang="zh-CN" altLang="en-US" sz="2000" dirty="0"/>
              <a:t>）会计报表是根据日常的会计账簿记录及其他有关资料编制</a:t>
            </a:r>
          </a:p>
          <a:p>
            <a:pPr>
              <a:lnSpc>
                <a:spcPct val="150000"/>
              </a:lnSpc>
            </a:pPr>
            <a:r>
              <a:rPr lang="zh-CN" altLang="en-US" sz="2000" dirty="0"/>
              <a:t>（</a:t>
            </a:r>
            <a:r>
              <a:rPr lang="en-US" altLang="zh-CN" sz="2000" dirty="0"/>
              <a:t>2</a:t>
            </a:r>
            <a:r>
              <a:rPr lang="zh-CN" altLang="en-US" sz="2000" dirty="0"/>
              <a:t>）会计报表的编制应当符合会计法和国家统一会计制度关于会计报表的编制要求、提供对象和提供期限的规定</a:t>
            </a:r>
            <a:r>
              <a:rPr lang="en-US" altLang="zh-CN" sz="2000" dirty="0"/>
              <a:t>;</a:t>
            </a:r>
          </a:p>
          <a:p>
            <a:pPr>
              <a:lnSpc>
                <a:spcPct val="150000"/>
              </a:lnSpc>
            </a:pPr>
            <a:r>
              <a:rPr lang="zh-CN" altLang="en-US" sz="2000" dirty="0"/>
              <a:t>（</a:t>
            </a:r>
            <a:r>
              <a:rPr lang="en-US" altLang="zh-CN" sz="2000" dirty="0"/>
              <a:t>3</a:t>
            </a:r>
            <a:r>
              <a:rPr lang="zh-CN" altLang="en-US" sz="2000" dirty="0"/>
              <a:t>）企业编制的会计报表应当真实可靠、全面完整、编报及时、便于理解。</a:t>
            </a:r>
            <a:endParaRPr lang="en-US"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15763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5113644"/>
          </a:xfrm>
          <a:prstGeom prst="rect">
            <a:avLst/>
          </a:prstGeom>
          <a:noFill/>
        </p:spPr>
        <p:txBody>
          <a:bodyPr wrap="square" rtlCol="0" anchor="t">
            <a:spAutoFit/>
          </a:bodyPr>
          <a:lstStyle/>
          <a:p>
            <a:pPr>
              <a:lnSpc>
                <a:spcPct val="150000"/>
              </a:lnSpc>
            </a:pPr>
            <a:r>
              <a:rPr lang="en-US" altLang="zh-CN" sz="2000" dirty="0"/>
              <a:t>4</a:t>
            </a:r>
            <a:r>
              <a:rPr lang="zh-CN" altLang="en-US" sz="2000" dirty="0"/>
              <a:t>、会计报表编制前的准备工作</a:t>
            </a:r>
          </a:p>
          <a:p>
            <a:pPr>
              <a:lnSpc>
                <a:spcPct val="150000"/>
              </a:lnSpc>
            </a:pPr>
            <a:r>
              <a:rPr lang="zh-CN" altLang="en-US" sz="2000" dirty="0"/>
              <a:t>（</a:t>
            </a:r>
            <a:r>
              <a:rPr lang="en-US" altLang="zh-CN" sz="2000" dirty="0"/>
              <a:t>1</a:t>
            </a:r>
            <a:r>
              <a:rPr lang="zh-CN" altLang="en-US" sz="2000" dirty="0"/>
              <a:t>）全面财产清查。</a:t>
            </a:r>
          </a:p>
          <a:p>
            <a:pPr>
              <a:lnSpc>
                <a:spcPct val="150000"/>
              </a:lnSpc>
            </a:pPr>
            <a:r>
              <a:rPr lang="zh-CN" altLang="en-US" sz="2000" dirty="0"/>
              <a:t>（</a:t>
            </a:r>
            <a:r>
              <a:rPr lang="en-US" altLang="zh-CN" sz="2000" dirty="0"/>
              <a:t>2</a:t>
            </a:r>
            <a:r>
              <a:rPr lang="zh-CN" altLang="en-US" sz="2000" dirty="0"/>
              <a:t>）检查会计事项的处理结果。</a:t>
            </a:r>
            <a:endParaRPr lang="en-US" altLang="zh-CN" sz="2000" dirty="0"/>
          </a:p>
          <a:p>
            <a:pPr>
              <a:lnSpc>
                <a:spcPct val="150000"/>
              </a:lnSpc>
            </a:pPr>
            <a:r>
              <a:rPr lang="zh-CN" altLang="en-US" sz="2000" dirty="0"/>
              <a:t>二、主要会计报表</a:t>
            </a:r>
            <a:endParaRPr lang="en-US" altLang="zh-CN" sz="2000" dirty="0"/>
          </a:p>
          <a:p>
            <a:pPr>
              <a:lnSpc>
                <a:spcPct val="150000"/>
              </a:lnSpc>
            </a:pPr>
            <a:r>
              <a:rPr lang="en-US" altLang="zh-CN" sz="2000" dirty="0"/>
              <a:t>1</a:t>
            </a:r>
            <a:r>
              <a:rPr lang="zh-CN" altLang="en-US" sz="2000" dirty="0"/>
              <a:t>、资产负债表</a:t>
            </a:r>
            <a:endParaRPr lang="en-US" altLang="zh-CN" sz="2000" dirty="0"/>
          </a:p>
          <a:p>
            <a:pPr>
              <a:lnSpc>
                <a:spcPct val="150000"/>
              </a:lnSpc>
            </a:pPr>
            <a:r>
              <a:rPr lang="en-US" altLang="zh-CN" sz="2000" dirty="0"/>
              <a:t>2</a:t>
            </a:r>
            <a:r>
              <a:rPr lang="zh-CN" altLang="en-US" sz="2000" dirty="0"/>
              <a:t>、利润表</a:t>
            </a:r>
            <a:endParaRPr lang="en-US" altLang="zh-CN" sz="2000" dirty="0"/>
          </a:p>
          <a:p>
            <a:pPr>
              <a:lnSpc>
                <a:spcPct val="150000"/>
              </a:lnSpc>
            </a:pPr>
            <a:r>
              <a:rPr lang="en-US" altLang="zh-CN" sz="2000" dirty="0"/>
              <a:t>3</a:t>
            </a:r>
            <a:r>
              <a:rPr lang="zh-CN" altLang="en-US" sz="2000" dirty="0"/>
              <a:t>、现金流量表</a:t>
            </a:r>
            <a:endParaRPr lang="en-US" altLang="zh-CN" sz="2000" dirty="0"/>
          </a:p>
          <a:p>
            <a:pPr>
              <a:lnSpc>
                <a:spcPct val="150000"/>
              </a:lnSpc>
            </a:pPr>
            <a:r>
              <a:rPr lang="zh-CN" altLang="en-US" sz="2000" dirty="0"/>
              <a:t>掌握概念、作用、格式与内容</a:t>
            </a:r>
            <a:endParaRPr lang="en-US" altLang="zh-CN" sz="2000" dirty="0"/>
          </a:p>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24681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1150036"/>
            <a:ext cx="8925086" cy="1420325"/>
          </a:xfrm>
          <a:prstGeom prst="rect">
            <a:avLst/>
          </a:prstGeom>
          <a:noFill/>
        </p:spPr>
        <p:txBody>
          <a:bodyPr wrap="square" rtlCol="0" anchor="t">
            <a:spAutoFit/>
          </a:bodyPr>
          <a:lstStyle/>
          <a:p>
            <a:pPr>
              <a:lnSpc>
                <a:spcPct val="150000"/>
              </a:lnSpc>
            </a:pPr>
            <a:endParaRPr lang="zh-CN" altLang="en-US" sz="2000" dirty="0"/>
          </a:p>
          <a:p>
            <a:pPr>
              <a:lnSpc>
                <a:spcPct val="150000"/>
              </a:lnSpc>
            </a:pPr>
            <a:endParaRPr lang="en-US" altLang="zh-CN" sz="2000" dirty="0"/>
          </a:p>
          <a:p>
            <a:pPr>
              <a:lnSpc>
                <a:spcPct val="150000"/>
              </a:lnSpc>
            </a:pPr>
            <a:endParaRPr lang="zh-CN" altLang="en-US" sz="2000" dirty="0"/>
          </a:p>
        </p:txBody>
      </p:sp>
      <p:pic>
        <p:nvPicPr>
          <p:cNvPr id="2" name="图片 1">
            <a:extLst>
              <a:ext uri="{FF2B5EF4-FFF2-40B4-BE49-F238E27FC236}">
                <a16:creationId xmlns:a16="http://schemas.microsoft.com/office/drawing/2014/main" id="{5BB7D7C3-B1F9-E66D-DBED-4F863795B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651" y="915740"/>
            <a:ext cx="9439327" cy="4990381"/>
          </a:xfrm>
          <a:prstGeom prst="rect">
            <a:avLst/>
          </a:prstGeom>
        </p:spPr>
      </p:pic>
    </p:spTree>
    <p:extLst>
      <p:ext uri="{BB962C8B-B14F-4D97-AF65-F5344CB8AC3E}">
        <p14:creationId xmlns:p14="http://schemas.microsoft.com/office/powerpoint/2010/main" val="1971257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x1kosi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4427</Words>
  <Application>Microsoft Office PowerPoint</Application>
  <PresentationFormat>宽屏</PresentationFormat>
  <Paragraphs>510</Paragraphs>
  <Slides>43</Slides>
  <Notes>43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华文新魏</vt:lpstr>
      <vt:lpstr>华文中宋</vt:lpstr>
      <vt:lpstr>微软雅黑</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333333</dc:title>
  <dc:creator/>
  <cp:lastModifiedBy/>
  <cp:revision>2</cp:revision>
  <dcterms:created xsi:type="dcterms:W3CDTF">2017-11-17T14:08:00Z</dcterms:created>
  <dcterms:modified xsi:type="dcterms:W3CDTF">2024-08-16T04:04:13Z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