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3"/>
  </p:notesMasterIdLst>
  <p:handoutMasterIdLst>
    <p:handoutMasterId r:id="rId24"/>
  </p:handoutMasterIdLst>
  <p:sldIdLst>
    <p:sldId id="256" r:id="rId2"/>
    <p:sldId id="382" r:id="rId3"/>
    <p:sldId id="383" r:id="rId4"/>
    <p:sldId id="384" r:id="rId5"/>
    <p:sldId id="385" r:id="rId6"/>
    <p:sldId id="386" r:id="rId7"/>
    <p:sldId id="387" r:id="rId8"/>
    <p:sldId id="390" r:id="rId9"/>
    <p:sldId id="388" r:id="rId10"/>
    <p:sldId id="389" r:id="rId11"/>
    <p:sldId id="391" r:id="rId12"/>
    <p:sldId id="392" r:id="rId13"/>
    <p:sldId id="393" r:id="rId14"/>
    <p:sldId id="394" r:id="rId15"/>
    <p:sldId id="395" r:id="rId16"/>
    <p:sldId id="396" r:id="rId17"/>
    <p:sldId id="397" r:id="rId18"/>
    <p:sldId id="398" r:id="rId19"/>
    <p:sldId id="399" r:id="rId20"/>
    <p:sldId id="400" r:id="rId21"/>
    <p:sldId id="272"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256"/>
            <p14:sldId id="382"/>
            <p14:sldId id="383"/>
            <p14:sldId id="384"/>
            <p14:sldId id="385"/>
            <p14:sldId id="386"/>
            <p14:sldId id="387"/>
            <p14:sldId id="390"/>
            <p14:sldId id="388"/>
            <p14:sldId id="389"/>
            <p14:sldId id="391"/>
            <p14:sldId id="392"/>
            <p14:sldId id="393"/>
            <p14:sldId id="394"/>
            <p14:sldId id="395"/>
            <p14:sldId id="396"/>
            <p14:sldId id="397"/>
            <p14:sldId id="398"/>
            <p14:sldId id="399"/>
            <p14:sldId id="400"/>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66" d="100"/>
          <a:sy n="66" d="100"/>
        </p:scale>
        <p:origin x="888" y="72"/>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2024/6/19</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2024/6/19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4316904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10993365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35034829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24039498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22756522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35547524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4738626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11615463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378454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2571989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23220842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38932991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21</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1964489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154434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28557412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42201360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34671830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9766865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2331412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2024/6/19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2024/6/19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extLst>
      <p:ext uri="{BB962C8B-B14F-4D97-AF65-F5344CB8AC3E}">
        <p14:creationId xmlns:p14="http://schemas.microsoft.com/office/powerpoint/2010/main" val="206297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8.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8.xml"/><Relationship Id="rId1" Type="http://schemas.openxmlformats.org/officeDocument/2006/relationships/tags" Target="../tags/tag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3"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5" name="组合 4"/>
          <p:cNvGrpSpPr/>
          <p:nvPr/>
        </p:nvGrpSpPr>
        <p:grpSpPr>
          <a:xfrm>
            <a:off x="550544" y="3152274"/>
            <a:ext cx="4526781" cy="1890896"/>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1133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200" dirty="0">
                  <a:solidFill>
                    <a:schemeClr val="bg1"/>
                  </a:solidFill>
                </a:rPr>
                <a:t>中级经济师</a:t>
              </a:r>
            </a:p>
          </p:txBody>
        </p:sp>
      </p:grpSp>
      <p:pic>
        <p:nvPicPr>
          <p:cNvPr id="8" name="图片 7" descr="123456"/>
          <p:cNvPicPr>
            <a:picLocks noChangeAspect="1"/>
          </p:cNvPicPr>
          <p:nvPr/>
        </p:nvPicPr>
        <p:blipFill>
          <a:blip r:embed="rId6" cstate="print"/>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717550"/>
            <a:ext cx="8590027" cy="5304016"/>
          </a:xfrm>
          <a:prstGeom prst="rect">
            <a:avLst/>
          </a:prstGeom>
          <a:noFill/>
        </p:spPr>
        <p:txBody>
          <a:bodyPr wrap="square" rtlCol="0" anchor="t">
            <a:spAutoFit/>
          </a:bodyPr>
          <a:lstStyle/>
          <a:p>
            <a:pPr>
              <a:lnSpc>
                <a:spcPct val="150000"/>
              </a:lnSpc>
            </a:pPr>
            <a:r>
              <a:rPr lang="en-US" altLang="zh-CN" dirty="0"/>
              <a:t>4.(       )</a:t>
            </a:r>
            <a:r>
              <a:rPr lang="zh-CN" altLang="zh-CN" dirty="0"/>
              <a:t>理论认为，决定国际贸易的因素是两个国家产品的相对生产成本</a:t>
            </a:r>
          </a:p>
          <a:p>
            <a:pPr>
              <a:lnSpc>
                <a:spcPct val="150000"/>
              </a:lnSpc>
            </a:pPr>
            <a:r>
              <a:rPr lang="en-US" altLang="zh-CN" dirty="0"/>
              <a:t>A.</a:t>
            </a:r>
            <a:r>
              <a:rPr lang="zh-CN" altLang="zh-CN" dirty="0"/>
              <a:t>亚当斯密的绝对优势</a:t>
            </a:r>
            <a:r>
              <a:rPr lang="en-US" altLang="zh-CN" dirty="0"/>
              <a:t>             B.</a:t>
            </a:r>
            <a:r>
              <a:rPr lang="zh-CN" altLang="zh-CN" dirty="0"/>
              <a:t>李嘉图的比较优势</a:t>
            </a:r>
          </a:p>
          <a:p>
            <a:pPr>
              <a:lnSpc>
                <a:spcPct val="150000"/>
              </a:lnSpc>
            </a:pPr>
            <a:r>
              <a:rPr lang="en-US" altLang="zh-CN" dirty="0"/>
              <a:t>C.</a:t>
            </a:r>
            <a:r>
              <a:rPr lang="zh-CN" altLang="zh-CN" dirty="0"/>
              <a:t>赫克歇尔一俄林的要素禀赋</a:t>
            </a:r>
            <a:r>
              <a:rPr lang="en-US" altLang="zh-CN" dirty="0"/>
              <a:t>       D.</a:t>
            </a:r>
            <a:r>
              <a:rPr lang="zh-CN" altLang="zh-CN" dirty="0"/>
              <a:t>克鲁格曼的规模经济</a:t>
            </a:r>
            <a:endParaRPr lang="en-US" altLang="zh-CN" dirty="0"/>
          </a:p>
          <a:p>
            <a:pPr>
              <a:lnSpc>
                <a:spcPct val="150000"/>
              </a:lnSpc>
            </a:pPr>
            <a:r>
              <a:rPr lang="zh-CN" altLang="zh-CN" dirty="0"/>
              <a:t>二．多选题</a:t>
            </a:r>
            <a:endParaRPr lang="en-US" altLang="zh-CN" dirty="0"/>
          </a:p>
          <a:p>
            <a:pPr>
              <a:lnSpc>
                <a:spcPct val="150000"/>
              </a:lnSpc>
            </a:pPr>
            <a:r>
              <a:rPr lang="en-US" altLang="zh-CN" dirty="0"/>
              <a:t>      </a:t>
            </a:r>
            <a:r>
              <a:rPr lang="zh-CN" altLang="zh-CN" dirty="0"/>
              <a:t>以下情况中，属于自愿性失业的有（</a:t>
            </a:r>
            <a:r>
              <a:rPr lang="en-US" altLang="zh-CN" dirty="0"/>
              <a:t>      </a:t>
            </a:r>
            <a:r>
              <a:rPr lang="zh-CN" altLang="zh-CN" dirty="0"/>
              <a:t>）。</a:t>
            </a:r>
          </a:p>
          <a:p>
            <a:pPr>
              <a:lnSpc>
                <a:spcPct val="150000"/>
              </a:lnSpc>
            </a:pPr>
            <a:r>
              <a:rPr lang="zh-CN" altLang="zh-CN" dirty="0"/>
              <a:t>　　</a:t>
            </a:r>
            <a:r>
              <a:rPr lang="en-US" altLang="zh-CN" dirty="0"/>
              <a:t>A.</a:t>
            </a:r>
            <a:r>
              <a:rPr lang="zh-CN" altLang="zh-CN" dirty="0"/>
              <a:t>某地区经济贫困，总需求不足导致失业</a:t>
            </a:r>
          </a:p>
          <a:p>
            <a:pPr>
              <a:lnSpc>
                <a:spcPct val="150000"/>
              </a:lnSpc>
            </a:pPr>
            <a:r>
              <a:rPr lang="zh-CN" altLang="zh-CN" dirty="0"/>
              <a:t>　　</a:t>
            </a:r>
            <a:r>
              <a:rPr lang="en-US" altLang="zh-CN" dirty="0"/>
              <a:t>B.</a:t>
            </a:r>
            <a:r>
              <a:rPr lang="zh-CN" altLang="zh-CN" dirty="0"/>
              <a:t>某国家发生经济危机导致大量失业</a:t>
            </a:r>
          </a:p>
          <a:p>
            <a:pPr>
              <a:lnSpc>
                <a:spcPct val="150000"/>
              </a:lnSpc>
            </a:pPr>
            <a:r>
              <a:rPr lang="zh-CN" altLang="zh-CN" dirty="0"/>
              <a:t>　　</a:t>
            </a:r>
            <a:r>
              <a:rPr lang="en-US" altLang="zh-CN" dirty="0"/>
              <a:t>C.</a:t>
            </a:r>
            <a:r>
              <a:rPr lang="zh-CN" altLang="zh-CN" dirty="0"/>
              <a:t>总需求萎缩造成的失业</a:t>
            </a:r>
          </a:p>
          <a:p>
            <a:pPr>
              <a:lnSpc>
                <a:spcPct val="150000"/>
              </a:lnSpc>
            </a:pPr>
            <a:r>
              <a:rPr lang="zh-CN" altLang="zh-CN" dirty="0"/>
              <a:t>　　</a:t>
            </a:r>
            <a:r>
              <a:rPr lang="en-US" altLang="zh-CN" dirty="0"/>
              <a:t>D.</a:t>
            </a:r>
            <a:r>
              <a:rPr lang="zh-CN" altLang="zh-CN" dirty="0"/>
              <a:t>某人从一个工作转换到另外一个工作的过程中出现失业</a:t>
            </a:r>
          </a:p>
          <a:p>
            <a:pPr>
              <a:lnSpc>
                <a:spcPct val="150000"/>
              </a:lnSpc>
            </a:pPr>
            <a:r>
              <a:rPr lang="zh-CN" altLang="zh-CN" dirty="0"/>
              <a:t>　　</a:t>
            </a:r>
            <a:r>
              <a:rPr lang="en-US" altLang="zh-CN" dirty="0"/>
              <a:t>E.</a:t>
            </a:r>
            <a:r>
              <a:rPr lang="zh-CN" altLang="zh-CN" dirty="0"/>
              <a:t>产业结构调整使得原有劳动者不具备新产业所要求的技术而失业，但新产业的劳动需求却得不到满足</a:t>
            </a:r>
          </a:p>
          <a:p>
            <a:endParaRPr lang="zh-CN" altLang="zh-CN" dirty="0"/>
          </a:p>
          <a:p>
            <a:pPr>
              <a:lnSpc>
                <a:spcPct val="150000"/>
              </a:lnSpc>
            </a:pPr>
            <a:endParaRPr lang="zh-CN" altLang="zh-CN" dirty="0"/>
          </a:p>
        </p:txBody>
      </p:sp>
    </p:spTree>
    <p:extLst>
      <p:ext uri="{BB962C8B-B14F-4D97-AF65-F5344CB8AC3E}">
        <p14:creationId xmlns:p14="http://schemas.microsoft.com/office/powerpoint/2010/main" val="17264152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90171" y="676332"/>
            <a:ext cx="8460650" cy="3574761"/>
          </a:xfrm>
          <a:prstGeom prst="rect">
            <a:avLst/>
          </a:prstGeom>
          <a:noFill/>
        </p:spPr>
        <p:txBody>
          <a:bodyPr wrap="square" rtlCol="0" anchor="t">
            <a:spAutoFit/>
          </a:bodyPr>
          <a:lstStyle/>
          <a:p>
            <a:pPr algn="ctr"/>
            <a:r>
              <a:rPr lang="zh-CN" altLang="en-US" sz="2000" dirty="0"/>
              <a:t>第二部分  财政</a:t>
            </a:r>
            <a:endParaRPr lang="en-US" altLang="zh-CN" sz="2000" dirty="0"/>
          </a:p>
          <a:p>
            <a:pPr algn="ctr">
              <a:lnSpc>
                <a:spcPct val="150000"/>
              </a:lnSpc>
            </a:pPr>
            <a:r>
              <a:rPr lang="zh-CN" altLang="en-US" sz="2000" dirty="0"/>
              <a:t>第十一章　公共财政与财政职能</a:t>
            </a:r>
            <a:endParaRPr lang="en-US" altLang="zh-CN" sz="2000" dirty="0"/>
          </a:p>
          <a:p>
            <a:pPr algn="ctr">
              <a:lnSpc>
                <a:spcPct val="150000"/>
              </a:lnSpc>
            </a:pPr>
            <a:r>
              <a:rPr lang="zh-CN" altLang="en-US" sz="2000" dirty="0"/>
              <a:t>第一节 公共物品与财政职能</a:t>
            </a:r>
            <a:endParaRPr lang="en-US" altLang="zh-CN" sz="2000" dirty="0"/>
          </a:p>
          <a:p>
            <a:pPr>
              <a:lnSpc>
                <a:spcPct val="150000"/>
              </a:lnSpc>
            </a:pPr>
            <a:r>
              <a:rPr lang="zh-CN" altLang="en-US" sz="2000" dirty="0"/>
              <a:t>一、公共物品的概念及其特征</a:t>
            </a:r>
            <a:endParaRPr lang="en-US" altLang="zh-CN" sz="2000" dirty="0"/>
          </a:p>
          <a:p>
            <a:pPr>
              <a:lnSpc>
                <a:spcPct val="150000"/>
              </a:lnSpc>
            </a:pPr>
            <a:r>
              <a:rPr lang="en-US" altLang="zh-CN" sz="2000" dirty="0"/>
              <a:t>1</a:t>
            </a:r>
            <a:r>
              <a:rPr lang="zh-CN" altLang="en-US" sz="2000" dirty="0"/>
              <a:t>、公共物品的概念</a:t>
            </a:r>
            <a:r>
              <a:rPr lang="en-US" altLang="zh-CN" sz="2000" dirty="0"/>
              <a:t>——</a:t>
            </a:r>
            <a:r>
              <a:rPr lang="zh-CN" altLang="en-US" sz="2000" dirty="0"/>
              <a:t>与私人物品相对应</a:t>
            </a:r>
          </a:p>
          <a:p>
            <a:pPr>
              <a:lnSpc>
                <a:spcPct val="150000"/>
              </a:lnSpc>
            </a:pPr>
            <a:r>
              <a:rPr lang="zh-CN" altLang="en-US" sz="2000" dirty="0"/>
              <a:t>公共物品：每个人消费这种物品不会导致他人对该物品消费的减少。</a:t>
            </a:r>
          </a:p>
          <a:p>
            <a:pPr>
              <a:lnSpc>
                <a:spcPct val="150000"/>
              </a:lnSpc>
            </a:pPr>
            <a:endParaRPr lang="en-US" altLang="zh-CN" sz="2000" dirty="0"/>
          </a:p>
          <a:p>
            <a:pPr>
              <a:lnSpc>
                <a:spcPct val="150000"/>
              </a:lnSpc>
            </a:pPr>
            <a:endParaRPr lang="en-US" altLang="zh-CN" sz="2000" dirty="0"/>
          </a:p>
        </p:txBody>
      </p:sp>
      <p:pic>
        <p:nvPicPr>
          <p:cNvPr id="14" name="图片 13">
            <a:extLst>
              <a:ext uri="{FF2B5EF4-FFF2-40B4-BE49-F238E27FC236}">
                <a16:creationId xmlns:a16="http://schemas.microsoft.com/office/drawing/2014/main" id="{F5E87D99-A6AD-462B-9568-5227C51D800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77544" y="1612834"/>
            <a:ext cx="2959491" cy="3945988"/>
          </a:xfrm>
          <a:prstGeom prst="rect">
            <a:avLst/>
          </a:prstGeom>
        </p:spPr>
      </p:pic>
    </p:spTree>
    <p:extLst>
      <p:ext uri="{BB962C8B-B14F-4D97-AF65-F5344CB8AC3E}">
        <p14:creationId xmlns:p14="http://schemas.microsoft.com/office/powerpoint/2010/main" val="36180609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0569" y="799396"/>
            <a:ext cx="8590027" cy="5577424"/>
          </a:xfrm>
          <a:prstGeom prst="rect">
            <a:avLst/>
          </a:prstGeom>
          <a:noFill/>
        </p:spPr>
        <p:txBody>
          <a:bodyPr wrap="square" rtlCol="0" anchor="t">
            <a:spAutoFit/>
          </a:bodyPr>
          <a:lstStyle/>
          <a:p>
            <a:pPr>
              <a:lnSpc>
                <a:spcPct val="150000"/>
              </a:lnSpc>
            </a:pPr>
            <a:r>
              <a:rPr lang="en-US" altLang="zh-CN" sz="2000" dirty="0"/>
              <a:t>2</a:t>
            </a:r>
            <a:r>
              <a:rPr lang="zh-CN" altLang="en-US" sz="2000" dirty="0"/>
              <a:t>、公共物品的特征（重点）</a:t>
            </a:r>
            <a:endParaRPr lang="en-US" altLang="zh-CN" sz="2000" dirty="0"/>
          </a:p>
          <a:p>
            <a:pPr>
              <a:lnSpc>
                <a:spcPct val="150000"/>
              </a:lnSpc>
            </a:pPr>
            <a:r>
              <a:rPr lang="zh-CN" altLang="en-US" sz="2000" dirty="0"/>
              <a:t>受益的非排他性与取得方式的非竞争性</a:t>
            </a:r>
            <a:endParaRPr lang="en-US" altLang="zh-CN" sz="2000" dirty="0"/>
          </a:p>
          <a:p>
            <a:pPr>
              <a:lnSpc>
                <a:spcPct val="150000"/>
              </a:lnSpc>
            </a:pPr>
            <a:r>
              <a:rPr lang="zh-CN" altLang="en-US" sz="2000" dirty="0">
                <a:sym typeface="+mn-ea"/>
              </a:rPr>
              <a:t>二、公共物品的需求显示</a:t>
            </a:r>
            <a:endParaRPr lang="en-US" altLang="zh-CN" sz="2000" dirty="0">
              <a:sym typeface="+mn-ea"/>
            </a:endParaRPr>
          </a:p>
          <a:p>
            <a:pPr>
              <a:lnSpc>
                <a:spcPct val="150000"/>
              </a:lnSpc>
            </a:pPr>
            <a:r>
              <a:rPr lang="zh-CN" altLang="en-US" sz="2000" dirty="0">
                <a:sym typeface="+mn-ea"/>
              </a:rPr>
              <a:t>通过具有强制性的政治交易实现的。</a:t>
            </a:r>
            <a:endParaRPr lang="en-US" altLang="zh-CN" sz="2000" dirty="0">
              <a:sym typeface="+mn-ea"/>
            </a:endParaRPr>
          </a:p>
          <a:p>
            <a:pPr>
              <a:lnSpc>
                <a:spcPct val="150000"/>
              </a:lnSpc>
            </a:pPr>
            <a:r>
              <a:rPr lang="zh-CN" altLang="en-US" sz="2000" dirty="0"/>
              <a:t>三、公共物品的融资与生产</a:t>
            </a:r>
            <a:endParaRPr lang="en-US" altLang="zh-CN" sz="2000" dirty="0"/>
          </a:p>
          <a:p>
            <a:pPr>
              <a:lnSpc>
                <a:spcPct val="150000"/>
              </a:lnSpc>
            </a:pPr>
            <a:r>
              <a:rPr lang="en-US" altLang="zh-CN" sz="2000" dirty="0">
                <a:sym typeface="+mn-ea"/>
              </a:rPr>
              <a:t>1</a:t>
            </a:r>
            <a:r>
              <a:rPr lang="zh-CN" altLang="en-US" sz="2000" dirty="0">
                <a:sym typeface="+mn-ea"/>
              </a:rPr>
              <a:t>、公共物品的融资</a:t>
            </a:r>
            <a:endParaRPr lang="en-US" altLang="zh-CN" sz="2000" dirty="0">
              <a:sym typeface="+mn-ea"/>
            </a:endParaRPr>
          </a:p>
          <a:p>
            <a:pPr>
              <a:lnSpc>
                <a:spcPct val="150000"/>
              </a:lnSpc>
            </a:pPr>
            <a:r>
              <a:rPr lang="zh-CN" altLang="en-US" sz="2000" dirty="0">
                <a:sym typeface="+mn-ea"/>
              </a:rPr>
              <a:t>（</a:t>
            </a:r>
            <a:r>
              <a:rPr lang="en-US" altLang="zh-CN" sz="2000" dirty="0">
                <a:sym typeface="+mn-ea"/>
              </a:rPr>
              <a:t>1</a:t>
            </a:r>
            <a:r>
              <a:rPr lang="zh-CN" altLang="en-US" sz="2000" dirty="0">
                <a:sym typeface="+mn-ea"/>
              </a:rPr>
              <a:t>）政府融资</a:t>
            </a:r>
            <a:r>
              <a:rPr lang="en-US" altLang="zh-CN" sz="2000" dirty="0">
                <a:sym typeface="+mn-ea"/>
              </a:rPr>
              <a:t>       </a:t>
            </a:r>
            <a:r>
              <a:rPr lang="zh-CN" altLang="en-US" sz="2000" dirty="0">
                <a:sym typeface="+mn-ea"/>
              </a:rPr>
              <a:t>（</a:t>
            </a:r>
            <a:r>
              <a:rPr lang="en-US" altLang="zh-CN" sz="2000" dirty="0">
                <a:sym typeface="+mn-ea"/>
              </a:rPr>
              <a:t>2</a:t>
            </a:r>
            <a:r>
              <a:rPr lang="zh-CN" altLang="en-US" sz="2000" dirty="0">
                <a:sym typeface="+mn-ea"/>
              </a:rPr>
              <a:t>）私人融资</a:t>
            </a:r>
            <a:r>
              <a:rPr lang="en-US" altLang="zh-CN" sz="2000" dirty="0">
                <a:sym typeface="+mn-ea"/>
              </a:rPr>
              <a:t>     </a:t>
            </a:r>
            <a:r>
              <a:rPr lang="zh-CN" altLang="en-US" sz="2000" dirty="0">
                <a:sym typeface="+mn-ea"/>
              </a:rPr>
              <a:t>（</a:t>
            </a:r>
            <a:r>
              <a:rPr lang="en-US" altLang="zh-CN" sz="2000" dirty="0">
                <a:sym typeface="+mn-ea"/>
              </a:rPr>
              <a:t>3</a:t>
            </a:r>
            <a:r>
              <a:rPr lang="zh-CN" altLang="en-US" sz="2000" dirty="0">
                <a:sym typeface="+mn-ea"/>
              </a:rPr>
              <a:t>）联合融资</a:t>
            </a:r>
            <a:endParaRPr lang="en-US" altLang="zh-CN" sz="2000" dirty="0">
              <a:sym typeface="+mn-ea"/>
            </a:endParaRPr>
          </a:p>
          <a:p>
            <a:pPr>
              <a:lnSpc>
                <a:spcPct val="150000"/>
              </a:lnSpc>
            </a:pPr>
            <a:r>
              <a:rPr lang="en-US" altLang="zh-CN" sz="2000" dirty="0">
                <a:sym typeface="+mn-ea"/>
              </a:rPr>
              <a:t>2</a:t>
            </a:r>
            <a:r>
              <a:rPr lang="zh-CN" altLang="en-US" sz="2000" dirty="0">
                <a:sym typeface="+mn-ea"/>
              </a:rPr>
              <a:t>、公共物品的生产</a:t>
            </a:r>
            <a:endParaRPr lang="en-US" altLang="zh-CN" sz="2000" dirty="0">
              <a:sym typeface="+mn-ea"/>
            </a:endParaRPr>
          </a:p>
          <a:p>
            <a:pPr>
              <a:lnSpc>
                <a:spcPct val="150000"/>
              </a:lnSpc>
            </a:pPr>
            <a:r>
              <a:rPr lang="zh-CN" altLang="en-US" sz="2000" dirty="0">
                <a:sym typeface="+mn-ea"/>
              </a:rPr>
              <a:t>四、公共物品供给的制度结果</a:t>
            </a:r>
            <a:endParaRPr lang="en-US" altLang="zh-CN" sz="2000" dirty="0">
              <a:sym typeface="+mn-ea"/>
            </a:endParaRPr>
          </a:p>
          <a:p>
            <a:pPr>
              <a:lnSpc>
                <a:spcPct val="150000"/>
              </a:lnSpc>
            </a:pPr>
            <a:r>
              <a:rPr lang="en-US" altLang="zh-CN" sz="2000" dirty="0">
                <a:sym typeface="+mn-ea"/>
              </a:rPr>
              <a:t>1</a:t>
            </a:r>
            <a:r>
              <a:rPr lang="zh-CN" altLang="en-US" sz="2000" dirty="0">
                <a:sym typeface="+mn-ea"/>
              </a:rPr>
              <a:t>、决策制度（是核心）</a:t>
            </a:r>
            <a:endParaRPr lang="en-US" altLang="zh-CN" sz="2000" dirty="0"/>
          </a:p>
          <a:p>
            <a:pPr>
              <a:lnSpc>
                <a:spcPct val="150000"/>
              </a:lnSpc>
            </a:pPr>
            <a:r>
              <a:rPr lang="en-US" altLang="zh-CN" sz="2000" dirty="0">
                <a:sym typeface="+mn-ea"/>
              </a:rPr>
              <a:t>2</a:t>
            </a:r>
            <a:r>
              <a:rPr lang="zh-CN" altLang="en-US" sz="2000" dirty="0">
                <a:sym typeface="+mn-ea"/>
              </a:rPr>
              <a:t>、融资制度</a:t>
            </a:r>
            <a:endParaRPr lang="en-US" altLang="zh-CN" sz="2000" dirty="0">
              <a:sym typeface="+mn-ea"/>
            </a:endParaRPr>
          </a:p>
          <a:p>
            <a:pPr>
              <a:lnSpc>
                <a:spcPct val="150000"/>
              </a:lnSpc>
            </a:pPr>
            <a:r>
              <a:rPr lang="en-US" altLang="zh-CN" sz="2000" dirty="0">
                <a:sym typeface="+mn-ea"/>
              </a:rPr>
              <a:t>3</a:t>
            </a:r>
            <a:r>
              <a:rPr lang="zh-CN" altLang="en-US" sz="2000" dirty="0">
                <a:sym typeface="+mn-ea"/>
              </a:rPr>
              <a:t>、生产制度</a:t>
            </a:r>
            <a:r>
              <a:rPr lang="en-US" altLang="zh-CN" sz="2000" dirty="0">
                <a:sym typeface="+mn-ea"/>
              </a:rPr>
              <a:t>      4</a:t>
            </a:r>
            <a:r>
              <a:rPr lang="zh-CN" altLang="en-US" sz="2000" dirty="0">
                <a:sym typeface="+mn-ea"/>
              </a:rPr>
              <a:t>、受益分配制度</a:t>
            </a:r>
          </a:p>
        </p:txBody>
      </p:sp>
    </p:spTree>
    <p:extLst>
      <p:ext uri="{BB962C8B-B14F-4D97-AF65-F5344CB8AC3E}">
        <p14:creationId xmlns:p14="http://schemas.microsoft.com/office/powerpoint/2010/main" val="35331677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0569" y="799396"/>
            <a:ext cx="8590027" cy="3730765"/>
          </a:xfrm>
          <a:prstGeom prst="rect">
            <a:avLst/>
          </a:prstGeom>
          <a:noFill/>
        </p:spPr>
        <p:txBody>
          <a:bodyPr wrap="square" rtlCol="0" anchor="t">
            <a:spAutoFit/>
          </a:bodyPr>
          <a:lstStyle/>
          <a:p>
            <a:pPr algn="ctr">
              <a:lnSpc>
                <a:spcPct val="150000"/>
              </a:lnSpc>
            </a:pPr>
            <a:r>
              <a:rPr lang="zh-CN" altLang="en-US" sz="2000" dirty="0"/>
              <a:t>第二节  市场与政府的经济活动范围</a:t>
            </a:r>
            <a:endParaRPr lang="en-US" altLang="zh-CN" sz="2000" dirty="0"/>
          </a:p>
          <a:p>
            <a:pPr fontAlgn="base" latinLnBrk="1">
              <a:lnSpc>
                <a:spcPct val="150000"/>
              </a:lnSpc>
            </a:pPr>
            <a:r>
              <a:rPr lang="zh-CN" altLang="en-US" sz="2000" dirty="0"/>
              <a:t>一、市场和市场效率</a:t>
            </a:r>
            <a:endParaRPr lang="en-US" altLang="zh-CN" sz="2000" dirty="0"/>
          </a:p>
          <a:p>
            <a:pPr fontAlgn="base" latinLnBrk="1">
              <a:lnSpc>
                <a:spcPct val="150000"/>
              </a:lnSpc>
            </a:pPr>
            <a:r>
              <a:rPr lang="zh-CN" altLang="en-US" sz="2000" dirty="0"/>
              <a:t>二、政府经济活动范围（重点）</a:t>
            </a:r>
            <a:endParaRPr lang="en-US" altLang="zh-CN" sz="2000" dirty="0"/>
          </a:p>
          <a:p>
            <a:pPr fontAlgn="base" latinLnBrk="1">
              <a:lnSpc>
                <a:spcPct val="150000"/>
              </a:lnSpc>
            </a:pPr>
            <a:r>
              <a:rPr lang="en-US" altLang="zh-CN" sz="2000" dirty="0"/>
              <a:t>1</a:t>
            </a:r>
            <a:r>
              <a:rPr lang="zh-CN" altLang="en-US" sz="2000" dirty="0"/>
              <a:t>、提供公共物品和服务</a:t>
            </a:r>
            <a:endParaRPr lang="en-US" altLang="zh-CN" sz="2000" dirty="0"/>
          </a:p>
          <a:p>
            <a:pPr fontAlgn="base" latinLnBrk="1">
              <a:lnSpc>
                <a:spcPct val="150000"/>
              </a:lnSpc>
            </a:pPr>
            <a:r>
              <a:rPr lang="en-US" altLang="zh-CN" sz="2000" dirty="0"/>
              <a:t>2</a:t>
            </a:r>
            <a:r>
              <a:rPr lang="zh-CN" altLang="en-US" sz="2000" dirty="0"/>
              <a:t>、矫正外部性</a:t>
            </a:r>
            <a:endParaRPr lang="en-US" altLang="zh-CN" sz="2000" dirty="0"/>
          </a:p>
          <a:p>
            <a:pPr fontAlgn="base" latinLnBrk="1">
              <a:lnSpc>
                <a:spcPct val="150000"/>
              </a:lnSpc>
            </a:pPr>
            <a:r>
              <a:rPr lang="en-US" altLang="zh-CN" sz="2000" dirty="0"/>
              <a:t>3</a:t>
            </a:r>
            <a:r>
              <a:rPr lang="zh-CN" altLang="en-US" sz="2000" dirty="0"/>
              <a:t>、维持有效竞争</a:t>
            </a:r>
            <a:endParaRPr lang="en-US" altLang="zh-CN" sz="2000" dirty="0"/>
          </a:p>
          <a:p>
            <a:pPr fontAlgn="base" latinLnBrk="1">
              <a:lnSpc>
                <a:spcPct val="150000"/>
              </a:lnSpc>
            </a:pPr>
            <a:r>
              <a:rPr lang="en-US" altLang="zh-CN" sz="2000" dirty="0"/>
              <a:t>4</a:t>
            </a:r>
            <a:r>
              <a:rPr lang="zh-CN" altLang="en-US" sz="2000" dirty="0"/>
              <a:t>、调节收入分配</a:t>
            </a:r>
            <a:endParaRPr lang="en-US" altLang="zh-CN" sz="2000" dirty="0"/>
          </a:p>
          <a:p>
            <a:pPr fontAlgn="base" latinLnBrk="1">
              <a:lnSpc>
                <a:spcPct val="150000"/>
              </a:lnSpc>
            </a:pPr>
            <a:r>
              <a:rPr lang="en-US" altLang="zh-CN" sz="2000" dirty="0"/>
              <a:t>5</a:t>
            </a:r>
            <a:r>
              <a:rPr lang="zh-CN" altLang="en-US" sz="2000" dirty="0"/>
              <a:t>、稳定经济</a:t>
            </a:r>
            <a:endParaRPr lang="en-US" altLang="zh-CN" sz="2000" dirty="0"/>
          </a:p>
        </p:txBody>
      </p:sp>
    </p:spTree>
    <p:extLst>
      <p:ext uri="{BB962C8B-B14F-4D97-AF65-F5344CB8AC3E}">
        <p14:creationId xmlns:p14="http://schemas.microsoft.com/office/powerpoint/2010/main" val="23674037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0569" y="799396"/>
            <a:ext cx="8590027" cy="4654095"/>
          </a:xfrm>
          <a:prstGeom prst="rect">
            <a:avLst/>
          </a:prstGeom>
          <a:noFill/>
        </p:spPr>
        <p:txBody>
          <a:bodyPr wrap="square" rtlCol="0" anchor="t">
            <a:spAutoFit/>
          </a:bodyPr>
          <a:lstStyle/>
          <a:p>
            <a:pPr algn="ctr">
              <a:lnSpc>
                <a:spcPct val="150000"/>
              </a:lnSpc>
            </a:pPr>
            <a:r>
              <a:rPr lang="zh-CN" altLang="en-US" sz="2000" dirty="0"/>
              <a:t>第三节    财政的基本职能</a:t>
            </a:r>
            <a:endParaRPr lang="en-US" altLang="zh-CN" sz="2000" dirty="0"/>
          </a:p>
          <a:p>
            <a:pPr>
              <a:lnSpc>
                <a:spcPct val="150000"/>
              </a:lnSpc>
            </a:pPr>
            <a:r>
              <a:rPr lang="zh-CN" altLang="en-US" sz="2000" dirty="0"/>
              <a:t>在社会主义市场经济条件下，财政职能（重点）可以概括为：</a:t>
            </a:r>
          </a:p>
          <a:p>
            <a:pPr>
              <a:lnSpc>
                <a:spcPct val="150000"/>
              </a:lnSpc>
            </a:pPr>
            <a:r>
              <a:rPr lang="zh-CN" altLang="en-US" sz="2000" dirty="0"/>
              <a:t>一、资源配置职能</a:t>
            </a:r>
            <a:endParaRPr lang="en-US" altLang="zh-CN" sz="2000" dirty="0"/>
          </a:p>
          <a:p>
            <a:pPr>
              <a:lnSpc>
                <a:spcPct val="150000"/>
              </a:lnSpc>
            </a:pPr>
            <a:r>
              <a:rPr lang="zh-CN" altLang="en-US" sz="2000" dirty="0"/>
              <a:t>将一部分社会资源集中起来形成财政收入，然后通过财政支出分配活动，由政府提供公共物品和服务，引导社会资金流向，弥补市场缺陷，最终实现全社会资源配置效率的最优状态。</a:t>
            </a:r>
            <a:endParaRPr lang="en-US" altLang="zh-CN" sz="2000" dirty="0"/>
          </a:p>
          <a:p>
            <a:pPr>
              <a:lnSpc>
                <a:spcPct val="150000"/>
              </a:lnSpc>
            </a:pPr>
            <a:r>
              <a:rPr lang="zh-CN" altLang="en-US" sz="2000" dirty="0"/>
              <a:t>手段：</a:t>
            </a:r>
            <a:r>
              <a:rPr lang="en-US" altLang="zh-CN" sz="2000" dirty="0"/>
              <a:t>1</a:t>
            </a:r>
            <a:r>
              <a:rPr lang="zh-CN" altLang="en-US" sz="2000" dirty="0"/>
              <a:t>、根据政府职能的动态变化确定社会公共需要的基本范围，确定公共财政收支占国内生产总值的合理比例；</a:t>
            </a:r>
          </a:p>
          <a:p>
            <a:pPr>
              <a:lnSpc>
                <a:spcPct val="150000"/>
              </a:lnSpc>
            </a:pPr>
            <a:r>
              <a:rPr lang="en-US" altLang="zh-CN" sz="2000" dirty="0"/>
              <a:t>2</a:t>
            </a:r>
            <a:r>
              <a:rPr lang="zh-CN" altLang="en-US" sz="2000" dirty="0"/>
              <a:t>、优化财政支出结构；</a:t>
            </a:r>
          </a:p>
          <a:p>
            <a:pPr>
              <a:lnSpc>
                <a:spcPct val="150000"/>
              </a:lnSpc>
            </a:pPr>
            <a:r>
              <a:rPr lang="en-US" altLang="zh-CN" sz="2000" dirty="0"/>
              <a:t>3</a:t>
            </a:r>
            <a:r>
              <a:rPr lang="zh-CN" altLang="en-US" sz="2000" dirty="0"/>
              <a:t>、为公共工程提供必要的资金保障；</a:t>
            </a:r>
          </a:p>
        </p:txBody>
      </p:sp>
    </p:spTree>
    <p:extLst>
      <p:ext uri="{BB962C8B-B14F-4D97-AF65-F5344CB8AC3E}">
        <p14:creationId xmlns:p14="http://schemas.microsoft.com/office/powerpoint/2010/main" val="34834305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1392758"/>
            <a:ext cx="8590027" cy="4192430"/>
          </a:xfrm>
          <a:prstGeom prst="rect">
            <a:avLst/>
          </a:prstGeom>
          <a:noFill/>
        </p:spPr>
        <p:txBody>
          <a:bodyPr wrap="square" rtlCol="0" anchor="t">
            <a:spAutoFit/>
          </a:bodyPr>
          <a:lstStyle/>
          <a:p>
            <a:pPr>
              <a:lnSpc>
                <a:spcPct val="150000"/>
              </a:lnSpc>
            </a:pPr>
            <a:r>
              <a:rPr lang="en-US" altLang="zh-CN" sz="2000" dirty="0"/>
              <a:t>4</a:t>
            </a:r>
            <a:r>
              <a:rPr lang="zh-CN" altLang="en-US" sz="2000" dirty="0"/>
              <a:t>、通过政府直接投资、财政贴息等方式，引导和调节社会投资方向；</a:t>
            </a:r>
          </a:p>
          <a:p>
            <a:pPr>
              <a:lnSpc>
                <a:spcPct val="150000"/>
              </a:lnSpc>
            </a:pPr>
            <a:r>
              <a:rPr lang="en-US" altLang="zh-CN" sz="2000" dirty="0"/>
              <a:t>5</a:t>
            </a:r>
            <a:r>
              <a:rPr lang="zh-CN" altLang="en-US" sz="2000" dirty="0"/>
              <a:t>、通过实行部门预算制度、建立国库集中收付制度和绩效评价制度等体制和机制改革，提高财政自身管理和运营效率。</a:t>
            </a:r>
            <a:endParaRPr lang="en-US" altLang="zh-CN" sz="2000" dirty="0"/>
          </a:p>
          <a:p>
            <a:pPr>
              <a:lnSpc>
                <a:spcPct val="150000"/>
              </a:lnSpc>
            </a:pPr>
            <a:r>
              <a:rPr lang="zh-CN" altLang="en-US" sz="2000" dirty="0"/>
              <a:t>二、收入分配职能</a:t>
            </a:r>
            <a:endParaRPr lang="en-US" altLang="zh-CN" sz="2000" dirty="0"/>
          </a:p>
          <a:p>
            <a:pPr>
              <a:lnSpc>
                <a:spcPct val="150000"/>
              </a:lnSpc>
            </a:pPr>
            <a:r>
              <a:rPr lang="zh-CN" altLang="en-US" sz="2000" dirty="0"/>
              <a:t>是指政府运用财政手段调整国民收入初次分配结果的职能，旨在实现公平收入分配目标。</a:t>
            </a:r>
            <a:endParaRPr lang="en-US" altLang="zh-CN" sz="2000" dirty="0"/>
          </a:p>
          <a:p>
            <a:pPr>
              <a:lnSpc>
                <a:spcPct val="150000"/>
              </a:lnSpc>
            </a:pPr>
            <a:r>
              <a:rPr lang="zh-CN" altLang="en-US" sz="2000" dirty="0"/>
              <a:t>手段：</a:t>
            </a:r>
            <a:r>
              <a:rPr lang="en-US" altLang="zh-CN" sz="2000" dirty="0"/>
              <a:t>1</a:t>
            </a:r>
            <a:r>
              <a:rPr lang="zh-CN" altLang="en-US" sz="2000" dirty="0"/>
              <a:t>、根据市场和政府的职责分工，明确市场和财政对社会收入分配的范围和界限；</a:t>
            </a:r>
            <a:r>
              <a:rPr lang="en-US" altLang="zh-CN" sz="2000" dirty="0"/>
              <a:t>2</a:t>
            </a:r>
            <a:r>
              <a:rPr lang="zh-CN" altLang="en-US" sz="2000" dirty="0"/>
              <a:t>、加强税收调节；</a:t>
            </a:r>
            <a:r>
              <a:rPr lang="en-US" altLang="zh-CN" sz="2000" dirty="0"/>
              <a:t>3</a:t>
            </a:r>
            <a:r>
              <a:rPr lang="zh-CN" altLang="en-US" sz="2000" dirty="0"/>
              <a:t>、发挥财政转移支付作用；</a:t>
            </a:r>
            <a:r>
              <a:rPr lang="en-US" altLang="zh-CN" sz="2000" dirty="0"/>
              <a:t>4</a:t>
            </a:r>
            <a:r>
              <a:rPr lang="zh-CN" altLang="en-US" sz="2000" dirty="0"/>
              <a:t>、发挥公共支出的作用。</a:t>
            </a:r>
            <a:endParaRPr lang="en-US" altLang="zh-CN" sz="2000" dirty="0"/>
          </a:p>
        </p:txBody>
      </p:sp>
    </p:spTree>
    <p:extLst>
      <p:ext uri="{BB962C8B-B14F-4D97-AF65-F5344CB8AC3E}">
        <p14:creationId xmlns:p14="http://schemas.microsoft.com/office/powerpoint/2010/main" val="27191240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1392758"/>
            <a:ext cx="8590027" cy="5575309"/>
          </a:xfrm>
          <a:prstGeom prst="rect">
            <a:avLst/>
          </a:prstGeom>
          <a:noFill/>
        </p:spPr>
        <p:txBody>
          <a:bodyPr wrap="square" rtlCol="0" anchor="t">
            <a:spAutoFit/>
          </a:bodyPr>
          <a:lstStyle/>
          <a:p>
            <a:pPr>
              <a:lnSpc>
                <a:spcPct val="150000"/>
              </a:lnSpc>
            </a:pPr>
            <a:r>
              <a:rPr lang="zh-CN" altLang="en-US" sz="2000" dirty="0"/>
              <a:t>三、稳定和发展经济的职能</a:t>
            </a:r>
            <a:endParaRPr lang="en-US" altLang="zh-CN" sz="2000" dirty="0"/>
          </a:p>
          <a:p>
            <a:pPr>
              <a:lnSpc>
                <a:spcPct val="150000"/>
              </a:lnSpc>
            </a:pPr>
            <a:r>
              <a:rPr lang="zh-CN" altLang="en-US" sz="2000" dirty="0"/>
              <a:t>是指通过财政活动对生产、消费、投资和储蓄等产生影响，达到稳定和发展经济的目的。</a:t>
            </a:r>
            <a:endParaRPr lang="en-US" altLang="zh-CN" sz="2000" dirty="0"/>
          </a:p>
          <a:p>
            <a:pPr>
              <a:lnSpc>
                <a:spcPct val="150000"/>
              </a:lnSpc>
            </a:pPr>
            <a:r>
              <a:rPr lang="zh-CN" altLang="en-US" sz="2000" dirty="0"/>
              <a:t>手段：</a:t>
            </a:r>
            <a:r>
              <a:rPr lang="en-US" altLang="zh-CN" sz="2000" dirty="0"/>
              <a:t>1</a:t>
            </a:r>
            <a:r>
              <a:rPr lang="zh-CN" altLang="en-US" sz="2000" dirty="0"/>
              <a:t>、通过财政政策和货币政策的协调配合，推动社会总供求的基本平衡，保证物价和经济发展的稳定，实现充分就业和国际收支平衡；</a:t>
            </a:r>
          </a:p>
          <a:p>
            <a:pPr>
              <a:lnSpc>
                <a:spcPct val="150000"/>
              </a:lnSpc>
            </a:pPr>
            <a:r>
              <a:rPr lang="zh-CN" altLang="en-US" sz="2000" dirty="0"/>
              <a:t>　　</a:t>
            </a:r>
            <a:r>
              <a:rPr lang="en-US" altLang="zh-CN" sz="2000" dirty="0"/>
              <a:t>2</a:t>
            </a:r>
            <a:r>
              <a:rPr lang="zh-CN" altLang="en-US" sz="2000" dirty="0"/>
              <a:t>、通过税收、财政补贴、财政贴息、公债等，调节社会投资需求水平，影响就业水平，使经济保持一定的增长；通过财政直接投资，调节社会经济结构，调节社会有效供给能力。　</a:t>
            </a:r>
            <a:r>
              <a:rPr lang="en-US" altLang="zh-CN" sz="2000" dirty="0"/>
              <a:t>3</a:t>
            </a:r>
            <a:r>
              <a:rPr lang="zh-CN" altLang="en-US" sz="2000" dirty="0"/>
              <a:t>、通过税收等调节个人消费水平和结构；</a:t>
            </a:r>
          </a:p>
          <a:p>
            <a:pPr>
              <a:lnSpc>
                <a:spcPct val="150000"/>
              </a:lnSpc>
            </a:pPr>
            <a:r>
              <a:rPr lang="zh-CN" altLang="en-US" sz="2000" dirty="0"/>
              <a:t>　　</a:t>
            </a:r>
            <a:r>
              <a:rPr lang="en-US" altLang="zh-CN" sz="2000" dirty="0"/>
              <a:t>4</a:t>
            </a:r>
            <a:r>
              <a:rPr lang="zh-CN" altLang="en-US" sz="2000" dirty="0"/>
              <a:t>、财政加大对节约资源、能源和环境保护的投入，加大对科技、文化、卫生、教育事业的投入，完善社会保障制度等，实现经济和社会的协调健康发展。</a:t>
            </a:r>
          </a:p>
          <a:p>
            <a:pPr>
              <a:lnSpc>
                <a:spcPct val="150000"/>
              </a:lnSpc>
            </a:pPr>
            <a:endParaRPr lang="zh-CN" altLang="en-US" sz="2000" dirty="0"/>
          </a:p>
        </p:txBody>
      </p:sp>
    </p:spTree>
    <p:extLst>
      <p:ext uri="{BB962C8B-B14F-4D97-AF65-F5344CB8AC3E}">
        <p14:creationId xmlns:p14="http://schemas.microsoft.com/office/powerpoint/2010/main" val="37922747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717550"/>
            <a:ext cx="8590027" cy="3872855"/>
          </a:xfrm>
          <a:prstGeom prst="rect">
            <a:avLst/>
          </a:prstGeom>
          <a:noFill/>
        </p:spPr>
        <p:txBody>
          <a:bodyPr wrap="square" rtlCol="0" anchor="t">
            <a:spAutoFit/>
          </a:bodyPr>
          <a:lstStyle/>
          <a:p>
            <a:pPr algn="ctr">
              <a:lnSpc>
                <a:spcPct val="150000"/>
              </a:lnSpc>
            </a:pPr>
            <a:r>
              <a:rPr lang="zh-CN" altLang="en-US" sz="2000" dirty="0">
                <a:sym typeface="+mn-ea"/>
              </a:rPr>
              <a:t>习题</a:t>
            </a:r>
            <a:endParaRPr lang="en-US" altLang="zh-CN" sz="2000" dirty="0">
              <a:sym typeface="+mn-ea"/>
            </a:endParaRPr>
          </a:p>
          <a:p>
            <a:pPr>
              <a:lnSpc>
                <a:spcPct val="150000"/>
              </a:lnSpc>
            </a:pPr>
            <a:r>
              <a:rPr lang="zh-CN" altLang="en-US" sz="2000" dirty="0">
                <a:sym typeface="+mn-ea"/>
              </a:rPr>
              <a:t>一、单选</a:t>
            </a:r>
            <a:endParaRPr lang="en-US" altLang="zh-CN" sz="2000" dirty="0">
              <a:sym typeface="+mn-ea"/>
            </a:endParaRPr>
          </a:p>
          <a:p>
            <a:pPr>
              <a:lnSpc>
                <a:spcPct val="150000"/>
              </a:lnSpc>
            </a:pPr>
            <a:r>
              <a:rPr lang="en-US" altLang="zh-CN" dirty="0"/>
              <a:t>1.</a:t>
            </a:r>
            <a:r>
              <a:rPr lang="zh-CN" altLang="zh-CN" dirty="0"/>
              <a:t>关于公共物品生产的说法，错误的是</a:t>
            </a:r>
            <a:r>
              <a:rPr lang="en-US" altLang="zh-CN" dirty="0"/>
              <a:t>(    )</a:t>
            </a:r>
            <a:r>
              <a:rPr lang="zh-CN" altLang="zh-CN" dirty="0"/>
              <a:t>。</a:t>
            </a:r>
            <a:br>
              <a:rPr lang="en-US" altLang="zh-CN" dirty="0"/>
            </a:br>
            <a:r>
              <a:rPr lang="en-US" altLang="zh-CN" dirty="0"/>
              <a:t>A.</a:t>
            </a:r>
            <a:r>
              <a:rPr lang="zh-CN" altLang="zh-CN" dirty="0"/>
              <a:t>政府生产是指代表公众利益的政治家雇用公共雇员，与他们签订就业合同，合同中对所需提供的物品或服务作出具体规定</a:t>
            </a:r>
            <a:br>
              <a:rPr lang="en-US" altLang="zh-CN" dirty="0"/>
            </a:br>
            <a:r>
              <a:rPr lang="en-US" altLang="zh-CN" dirty="0"/>
              <a:t>B.</a:t>
            </a:r>
            <a:r>
              <a:rPr lang="zh-CN" altLang="zh-CN" dirty="0"/>
              <a:t>采用合同外包方式时，只有包给营利性质的机构才是公共服务提供私有化的表现</a:t>
            </a:r>
            <a:br>
              <a:rPr lang="en-US" altLang="zh-CN" dirty="0"/>
            </a:br>
            <a:r>
              <a:rPr lang="en-US" altLang="zh-CN" dirty="0"/>
              <a:t>C.</a:t>
            </a:r>
            <a:r>
              <a:rPr lang="zh-CN" altLang="zh-CN" dirty="0"/>
              <a:t>支持公共物品提供私有化的理由是同样的服务由私人生产成本更低</a:t>
            </a:r>
            <a:br>
              <a:rPr lang="en-US" altLang="zh-CN" dirty="0"/>
            </a:br>
            <a:r>
              <a:rPr lang="en-US" altLang="zh-CN" dirty="0"/>
              <a:t>D.</a:t>
            </a:r>
            <a:r>
              <a:rPr lang="zh-CN" altLang="zh-CN" dirty="0"/>
              <a:t>反对公共物品提供私有化的理由是认为私人生产降低了服务的质量</a:t>
            </a:r>
            <a:br>
              <a:rPr lang="en-US" altLang="zh-CN" dirty="0"/>
            </a:br>
            <a:endParaRPr lang="zh-CN" altLang="zh-CN" dirty="0"/>
          </a:p>
        </p:txBody>
      </p:sp>
    </p:spTree>
    <p:extLst>
      <p:ext uri="{BB962C8B-B14F-4D97-AF65-F5344CB8AC3E}">
        <p14:creationId xmlns:p14="http://schemas.microsoft.com/office/powerpoint/2010/main" val="8840599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717550"/>
            <a:ext cx="8590027" cy="5027017"/>
          </a:xfrm>
          <a:prstGeom prst="rect">
            <a:avLst/>
          </a:prstGeom>
          <a:noFill/>
        </p:spPr>
        <p:txBody>
          <a:bodyPr wrap="square" rtlCol="0" anchor="t">
            <a:spAutoFit/>
          </a:bodyPr>
          <a:lstStyle/>
          <a:p>
            <a:pPr>
              <a:lnSpc>
                <a:spcPct val="150000"/>
              </a:lnSpc>
            </a:pPr>
            <a:r>
              <a:rPr lang="en-US" altLang="zh-CN" dirty="0">
                <a:sym typeface="+mn-ea"/>
              </a:rPr>
              <a:t>2</a:t>
            </a:r>
            <a:r>
              <a:rPr lang="en-US" altLang="zh-CN" dirty="0"/>
              <a:t>.</a:t>
            </a:r>
            <a:r>
              <a:rPr lang="zh-CN" altLang="zh-CN" dirty="0"/>
              <a:t>物品供给的制度结构的核心是</a:t>
            </a:r>
            <a:r>
              <a:rPr lang="en-US" altLang="zh-CN" dirty="0"/>
              <a:t>(     )</a:t>
            </a:r>
            <a:endParaRPr lang="zh-CN" altLang="zh-CN" dirty="0"/>
          </a:p>
          <a:p>
            <a:pPr>
              <a:lnSpc>
                <a:spcPct val="150000"/>
              </a:lnSpc>
            </a:pPr>
            <a:r>
              <a:rPr lang="en-US" altLang="zh-CN" dirty="0"/>
              <a:t>A.</a:t>
            </a:r>
            <a:r>
              <a:rPr lang="zh-CN" altLang="zh-CN" dirty="0"/>
              <a:t>公共物品供给的决策制度</a:t>
            </a:r>
          </a:p>
          <a:p>
            <a:pPr>
              <a:lnSpc>
                <a:spcPct val="150000"/>
              </a:lnSpc>
            </a:pPr>
            <a:r>
              <a:rPr lang="en-US" altLang="zh-CN" dirty="0"/>
              <a:t>B.</a:t>
            </a:r>
            <a:r>
              <a:rPr lang="zh-CN" altLang="zh-CN" dirty="0"/>
              <a:t>公共物品供给的融资制度</a:t>
            </a:r>
          </a:p>
          <a:p>
            <a:pPr>
              <a:lnSpc>
                <a:spcPct val="150000"/>
              </a:lnSpc>
            </a:pPr>
            <a:r>
              <a:rPr lang="en-US" altLang="zh-CN" dirty="0"/>
              <a:t>C. </a:t>
            </a:r>
            <a:r>
              <a:rPr lang="zh-CN" altLang="zh-CN" dirty="0"/>
              <a:t>公共物品供给的生产制度</a:t>
            </a:r>
          </a:p>
          <a:p>
            <a:pPr>
              <a:lnSpc>
                <a:spcPct val="150000"/>
              </a:lnSpc>
            </a:pPr>
            <a:r>
              <a:rPr lang="en-US" altLang="zh-CN" dirty="0"/>
              <a:t>D. </a:t>
            </a:r>
            <a:r>
              <a:rPr lang="zh-CN" altLang="zh-CN" dirty="0"/>
              <a:t>公共物品的受益分配制度</a:t>
            </a:r>
          </a:p>
          <a:p>
            <a:pPr>
              <a:lnSpc>
                <a:spcPct val="150000"/>
              </a:lnSpc>
            </a:pPr>
            <a:r>
              <a:rPr lang="en-US" altLang="zh-CN" dirty="0"/>
              <a:t>3.</a:t>
            </a:r>
            <a:r>
              <a:rPr lang="zh-CN" altLang="zh-CN" dirty="0"/>
              <a:t>在财政实现收入分配职能的机制和手段中</a:t>
            </a:r>
            <a:r>
              <a:rPr lang="en-US" altLang="zh-CN" dirty="0"/>
              <a:t>(     )</a:t>
            </a:r>
            <a:r>
              <a:rPr lang="zh-CN" altLang="zh-CN" dirty="0"/>
              <a:t>在全社会范围内进行收入的直接调节</a:t>
            </a:r>
            <a:r>
              <a:rPr lang="en-US" altLang="zh-CN" dirty="0"/>
              <a:t>,</a:t>
            </a:r>
            <a:r>
              <a:rPr lang="zh-CN" altLang="zh-CN" dirty="0"/>
              <a:t>具有一定的强制性。</a:t>
            </a:r>
            <a:br>
              <a:rPr lang="en-US" altLang="zh-CN" dirty="0"/>
            </a:br>
            <a:r>
              <a:rPr lang="en-US" altLang="zh-CN" dirty="0"/>
              <a:t>A.</a:t>
            </a:r>
            <a:r>
              <a:rPr lang="zh-CN" altLang="zh-CN" dirty="0"/>
              <a:t>收入的初次分配活动</a:t>
            </a:r>
            <a:br>
              <a:rPr lang="en-US" altLang="zh-CN" dirty="0"/>
            </a:br>
            <a:r>
              <a:rPr lang="en-US" altLang="zh-CN" dirty="0"/>
              <a:t>B.</a:t>
            </a:r>
            <a:r>
              <a:rPr lang="zh-CN" altLang="zh-CN" dirty="0"/>
              <a:t>通过公共支出提供社会福利等进行的收入分配</a:t>
            </a:r>
            <a:br>
              <a:rPr lang="en-US" altLang="zh-CN" dirty="0"/>
            </a:br>
            <a:r>
              <a:rPr lang="en-US" altLang="zh-CN" dirty="0"/>
              <a:t>C.</a:t>
            </a:r>
            <a:r>
              <a:rPr lang="zh-CN" altLang="zh-CN" dirty="0"/>
              <a:t>通过税收进行的收入再分配活动</a:t>
            </a:r>
            <a:br>
              <a:rPr lang="en-US" altLang="zh-CN" dirty="0"/>
            </a:br>
            <a:r>
              <a:rPr lang="en-US" altLang="zh-CN" dirty="0"/>
              <a:t>D.</a:t>
            </a:r>
            <a:r>
              <a:rPr lang="zh-CN" altLang="zh-CN" dirty="0"/>
              <a:t>通过财政转移支付对收入进行再分配</a:t>
            </a:r>
            <a:br>
              <a:rPr lang="en-US" altLang="zh-CN" dirty="0"/>
            </a:br>
            <a:endParaRPr lang="zh-CN" altLang="zh-CN" dirty="0"/>
          </a:p>
        </p:txBody>
      </p:sp>
    </p:spTree>
    <p:extLst>
      <p:ext uri="{BB962C8B-B14F-4D97-AF65-F5344CB8AC3E}">
        <p14:creationId xmlns:p14="http://schemas.microsoft.com/office/powerpoint/2010/main" val="31151764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717550"/>
            <a:ext cx="8590027" cy="5028941"/>
          </a:xfrm>
          <a:prstGeom prst="rect">
            <a:avLst/>
          </a:prstGeom>
          <a:noFill/>
        </p:spPr>
        <p:txBody>
          <a:bodyPr wrap="square" rtlCol="0" anchor="t">
            <a:spAutoFit/>
          </a:bodyPr>
          <a:lstStyle/>
          <a:p>
            <a:pPr>
              <a:lnSpc>
                <a:spcPct val="150000"/>
              </a:lnSpc>
            </a:pPr>
            <a:r>
              <a:rPr lang="en-US" altLang="zh-CN" dirty="0">
                <a:sym typeface="+mn-ea"/>
              </a:rPr>
              <a:t>4</a:t>
            </a:r>
            <a:r>
              <a:rPr lang="en-US" altLang="zh-CN" dirty="0"/>
              <a:t>.</a:t>
            </a:r>
            <a:r>
              <a:rPr lang="zh-CN" altLang="zh-CN" dirty="0"/>
              <a:t>财政经济稳定职能的行使重点是</a:t>
            </a:r>
            <a:r>
              <a:rPr lang="en-US" altLang="zh-CN" dirty="0"/>
              <a:t>(    )</a:t>
            </a:r>
            <a:r>
              <a:rPr lang="zh-CN" altLang="zh-CN" dirty="0"/>
              <a:t>。</a:t>
            </a:r>
            <a:br>
              <a:rPr lang="en-US" altLang="zh-CN" dirty="0"/>
            </a:br>
            <a:r>
              <a:rPr lang="en-US" altLang="zh-CN" dirty="0"/>
              <a:t>A.</a:t>
            </a:r>
            <a:r>
              <a:rPr lang="zh-CN" altLang="zh-CN" dirty="0"/>
              <a:t>协调社会资源在私人部门和政府部门之间的配置</a:t>
            </a:r>
            <a:br>
              <a:rPr lang="en-US" altLang="zh-CN" dirty="0"/>
            </a:br>
            <a:r>
              <a:rPr lang="en-US" altLang="zh-CN" dirty="0"/>
              <a:t>B.</a:t>
            </a:r>
            <a:r>
              <a:rPr lang="zh-CN" altLang="zh-CN" dirty="0"/>
              <a:t>维持社会资源在高水平利用状况下的稳定</a:t>
            </a:r>
            <a:br>
              <a:rPr lang="en-US" altLang="zh-CN" dirty="0"/>
            </a:br>
            <a:r>
              <a:rPr lang="en-US" altLang="zh-CN" dirty="0"/>
              <a:t>C.</a:t>
            </a:r>
            <a:r>
              <a:rPr lang="zh-CN" altLang="zh-CN" dirty="0"/>
              <a:t>稳定物价水平和实现国际收支平衡</a:t>
            </a:r>
            <a:br>
              <a:rPr lang="en-US" altLang="zh-CN" dirty="0"/>
            </a:br>
            <a:r>
              <a:rPr lang="en-US" altLang="zh-CN" dirty="0"/>
              <a:t>D.</a:t>
            </a:r>
            <a:r>
              <a:rPr lang="zh-CN" altLang="zh-CN" dirty="0"/>
              <a:t>改善经济结构和提高经济增长速度</a:t>
            </a:r>
            <a:br>
              <a:rPr lang="en-US" altLang="zh-CN" dirty="0"/>
            </a:br>
            <a:r>
              <a:rPr lang="zh-CN" altLang="zh-CN" dirty="0"/>
              <a:t>二．多选题</a:t>
            </a:r>
          </a:p>
          <a:p>
            <a:pPr>
              <a:lnSpc>
                <a:spcPct val="150000"/>
              </a:lnSpc>
            </a:pPr>
            <a:r>
              <a:rPr lang="en-US" altLang="zh-CN" dirty="0"/>
              <a:t>1</a:t>
            </a:r>
            <a:r>
              <a:rPr lang="zh-CN" altLang="zh-CN" dirty="0"/>
              <a:t>、财政的基本职能包括（）</a:t>
            </a:r>
          </a:p>
          <a:p>
            <a:pPr>
              <a:lnSpc>
                <a:spcPct val="150000"/>
              </a:lnSpc>
            </a:pPr>
            <a:r>
              <a:rPr lang="en-US" altLang="zh-CN" dirty="0"/>
              <a:t>A.</a:t>
            </a:r>
            <a:r>
              <a:rPr lang="zh-CN" altLang="zh-CN" dirty="0"/>
              <a:t>资源配置职能</a:t>
            </a:r>
            <a:r>
              <a:rPr lang="en-US" altLang="zh-CN" dirty="0"/>
              <a:t>. </a:t>
            </a:r>
          </a:p>
          <a:p>
            <a:pPr>
              <a:lnSpc>
                <a:spcPct val="150000"/>
              </a:lnSpc>
            </a:pPr>
            <a:r>
              <a:rPr lang="en-US" altLang="zh-CN" dirty="0"/>
              <a:t>B.</a:t>
            </a:r>
            <a:r>
              <a:rPr lang="zh-CN" altLang="zh-CN" dirty="0"/>
              <a:t>收入分配职能</a:t>
            </a:r>
          </a:p>
          <a:p>
            <a:pPr>
              <a:lnSpc>
                <a:spcPct val="150000"/>
              </a:lnSpc>
            </a:pPr>
            <a:r>
              <a:rPr lang="en-US" altLang="zh-CN" dirty="0"/>
              <a:t>C.</a:t>
            </a:r>
            <a:r>
              <a:rPr lang="zh-CN" altLang="zh-CN" dirty="0"/>
              <a:t>经济稳定职能</a:t>
            </a:r>
            <a:endParaRPr lang="en-US" altLang="zh-CN" dirty="0"/>
          </a:p>
          <a:p>
            <a:pPr>
              <a:lnSpc>
                <a:spcPct val="150000"/>
              </a:lnSpc>
            </a:pPr>
            <a:r>
              <a:rPr lang="en-US" altLang="zh-CN" dirty="0"/>
              <a:t>D.</a:t>
            </a:r>
            <a:r>
              <a:rPr lang="zh-CN" altLang="zh-CN" dirty="0"/>
              <a:t>经济发展职能</a:t>
            </a:r>
          </a:p>
          <a:p>
            <a:pPr>
              <a:lnSpc>
                <a:spcPct val="150000"/>
              </a:lnSpc>
            </a:pPr>
            <a:r>
              <a:rPr lang="en-US" altLang="zh-CN" dirty="0"/>
              <a:t>E.</a:t>
            </a:r>
            <a:r>
              <a:rPr lang="zh-CN" altLang="zh-CN" dirty="0"/>
              <a:t>避免政府失灵的职能</a:t>
            </a:r>
          </a:p>
        </p:txBody>
      </p:sp>
    </p:spTree>
    <p:extLst>
      <p:ext uri="{BB962C8B-B14F-4D97-AF65-F5344CB8AC3E}">
        <p14:creationId xmlns:p14="http://schemas.microsoft.com/office/powerpoint/2010/main" val="15259212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17312" y="1238731"/>
            <a:ext cx="7802880" cy="400110"/>
          </a:xfrm>
          <a:prstGeom prst="rect">
            <a:avLst/>
          </a:prstGeom>
          <a:noFill/>
        </p:spPr>
        <p:txBody>
          <a:bodyPr wrap="square" rtlCol="0" anchor="t">
            <a:spAutoFit/>
          </a:bodyPr>
          <a:lstStyle/>
          <a:p>
            <a:pPr algn="ctr"/>
            <a:r>
              <a:rPr lang="zh-CN" altLang="en-US" sz="2000" dirty="0"/>
              <a:t>第十章   国际贸易理论和政策</a:t>
            </a:r>
          </a:p>
        </p:txBody>
      </p:sp>
      <p:sp>
        <p:nvSpPr>
          <p:cNvPr id="2" name="左大括号 1">
            <a:extLst>
              <a:ext uri="{FF2B5EF4-FFF2-40B4-BE49-F238E27FC236}">
                <a16:creationId xmlns:a16="http://schemas.microsoft.com/office/drawing/2014/main" id="{23C9EA49-092C-4B6E-ACB1-09C51F1B54D9}"/>
              </a:ext>
            </a:extLst>
          </p:cNvPr>
          <p:cNvSpPr/>
          <p:nvPr/>
        </p:nvSpPr>
        <p:spPr>
          <a:xfrm>
            <a:off x="2046514" y="2351314"/>
            <a:ext cx="203200" cy="139336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矩形 7">
            <a:extLst>
              <a:ext uri="{FF2B5EF4-FFF2-40B4-BE49-F238E27FC236}">
                <a16:creationId xmlns:a16="http://schemas.microsoft.com/office/drawing/2014/main" id="{4CFAB89A-CC1B-471A-8F5D-2F69092AEE59}"/>
              </a:ext>
            </a:extLst>
          </p:cNvPr>
          <p:cNvSpPr/>
          <p:nvPr/>
        </p:nvSpPr>
        <p:spPr>
          <a:xfrm>
            <a:off x="1306286" y="2148116"/>
            <a:ext cx="8641624" cy="3170099"/>
          </a:xfrm>
          <a:prstGeom prst="rect">
            <a:avLst/>
          </a:prstGeom>
        </p:spPr>
        <p:txBody>
          <a:bodyPr wrap="square">
            <a:spAutoFit/>
          </a:bodyPr>
          <a:lstStyle/>
          <a:p>
            <a:r>
              <a:rPr lang="zh-CN" altLang="en-US" sz="2000" dirty="0">
                <a:sym typeface="+mn-ea"/>
              </a:rPr>
              <a:t>国         国际贸易理论</a:t>
            </a:r>
            <a:endParaRPr lang="en-US" altLang="zh-CN" sz="2000" dirty="0">
              <a:sym typeface="+mn-ea"/>
            </a:endParaRPr>
          </a:p>
          <a:p>
            <a:r>
              <a:rPr lang="zh-CN" altLang="en-US" sz="2000" dirty="0">
                <a:sym typeface="+mn-ea"/>
              </a:rPr>
              <a:t>际</a:t>
            </a:r>
          </a:p>
          <a:p>
            <a:r>
              <a:rPr lang="zh-CN" altLang="en-US" sz="2000" dirty="0">
                <a:sym typeface="+mn-ea"/>
              </a:rPr>
              <a:t>贸</a:t>
            </a:r>
            <a:endParaRPr lang="en-US" altLang="zh-CN" sz="2000" dirty="0">
              <a:sym typeface="+mn-ea"/>
            </a:endParaRPr>
          </a:p>
          <a:p>
            <a:r>
              <a:rPr lang="zh-CN" altLang="en-US" sz="2000" dirty="0">
                <a:sym typeface="+mn-ea"/>
              </a:rPr>
              <a:t>易</a:t>
            </a:r>
          </a:p>
          <a:p>
            <a:r>
              <a:rPr lang="zh-CN" altLang="en-US" sz="2000" dirty="0">
                <a:sym typeface="+mn-ea"/>
              </a:rPr>
              <a:t>理       国际贸易政策</a:t>
            </a:r>
            <a:endParaRPr lang="en-US" altLang="zh-CN" sz="2000" dirty="0">
              <a:sym typeface="+mn-ea"/>
            </a:endParaRPr>
          </a:p>
          <a:p>
            <a:r>
              <a:rPr lang="zh-CN" altLang="en-US" sz="2000" dirty="0">
                <a:sym typeface="+mn-ea"/>
              </a:rPr>
              <a:t>论</a:t>
            </a:r>
            <a:endParaRPr lang="en-US" altLang="zh-CN" sz="2000" dirty="0">
              <a:sym typeface="+mn-ea"/>
            </a:endParaRPr>
          </a:p>
          <a:p>
            <a:r>
              <a:rPr lang="zh-CN" altLang="en-US" sz="2000" dirty="0">
                <a:sym typeface="+mn-ea"/>
              </a:rPr>
              <a:t>和</a:t>
            </a:r>
            <a:endParaRPr lang="en-US" altLang="zh-CN" sz="2000" dirty="0">
              <a:sym typeface="+mn-ea"/>
            </a:endParaRPr>
          </a:p>
          <a:p>
            <a:r>
              <a:rPr lang="zh-CN" altLang="en-US" sz="2000" dirty="0">
                <a:sym typeface="+mn-ea"/>
              </a:rPr>
              <a:t>政</a:t>
            </a:r>
            <a:endParaRPr lang="en-US" altLang="zh-CN" sz="2000" dirty="0">
              <a:sym typeface="+mn-ea"/>
            </a:endParaRPr>
          </a:p>
          <a:p>
            <a:r>
              <a:rPr lang="zh-CN" altLang="en-US" sz="2000" dirty="0">
                <a:sym typeface="+mn-ea"/>
              </a:rPr>
              <a:t>策</a:t>
            </a:r>
            <a:endParaRPr lang="en-US" altLang="zh-CN" sz="2000" dirty="0">
              <a:sym typeface="+mn-ea"/>
            </a:endParaRPr>
          </a:p>
          <a:p>
            <a:r>
              <a:rPr lang="en-US" altLang="zh-CN" sz="2000" dirty="0">
                <a:sym typeface="+mn-ea"/>
              </a:rPr>
              <a:t>          </a:t>
            </a:r>
            <a:r>
              <a:rPr lang="zh-CN" altLang="en-US" sz="2000" dirty="0">
                <a:sym typeface="+mn-ea"/>
              </a:rPr>
              <a:t>建设更高水平对外开放新体制</a:t>
            </a:r>
          </a:p>
        </p:txBody>
      </p:sp>
    </p:spTree>
    <p:extLst>
      <p:ext uri="{BB962C8B-B14F-4D97-AF65-F5344CB8AC3E}">
        <p14:creationId xmlns:p14="http://schemas.microsoft.com/office/powerpoint/2010/main" val="7052524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717550"/>
            <a:ext cx="8590027" cy="5028941"/>
          </a:xfrm>
          <a:prstGeom prst="rect">
            <a:avLst/>
          </a:prstGeom>
          <a:noFill/>
        </p:spPr>
        <p:txBody>
          <a:bodyPr wrap="square" rtlCol="0" anchor="t">
            <a:spAutoFit/>
          </a:bodyPr>
          <a:lstStyle/>
          <a:p>
            <a:pPr>
              <a:lnSpc>
                <a:spcPct val="150000"/>
              </a:lnSpc>
            </a:pPr>
            <a:r>
              <a:rPr lang="en-US" altLang="zh-CN" dirty="0">
                <a:sym typeface="+mn-ea"/>
              </a:rPr>
              <a:t>2</a:t>
            </a:r>
            <a:r>
              <a:rPr lang="zh-CN" altLang="zh-CN" dirty="0"/>
              <a:t>、政府经济活动范围包括（</a:t>
            </a:r>
            <a:r>
              <a:rPr lang="en-US" altLang="zh-CN" dirty="0"/>
              <a:t>    </a:t>
            </a:r>
            <a:r>
              <a:rPr lang="zh-CN" altLang="zh-CN" dirty="0"/>
              <a:t>）</a:t>
            </a:r>
          </a:p>
          <a:p>
            <a:pPr>
              <a:lnSpc>
                <a:spcPct val="150000"/>
              </a:lnSpc>
            </a:pPr>
            <a:r>
              <a:rPr lang="en-US" altLang="zh-CN" dirty="0"/>
              <a:t>A</a:t>
            </a:r>
            <a:r>
              <a:rPr lang="zh-CN" altLang="zh-CN" dirty="0"/>
              <a:t>、提供公共物品和服务 </a:t>
            </a:r>
            <a:r>
              <a:rPr lang="en-US" altLang="zh-CN" dirty="0"/>
              <a:t>    </a:t>
            </a:r>
          </a:p>
          <a:p>
            <a:pPr>
              <a:lnSpc>
                <a:spcPct val="150000"/>
              </a:lnSpc>
            </a:pPr>
            <a:r>
              <a:rPr lang="en-US" altLang="zh-CN" dirty="0"/>
              <a:t>B</a:t>
            </a:r>
            <a:r>
              <a:rPr lang="zh-CN" altLang="zh-CN" dirty="0"/>
              <a:t>、矫正</a:t>
            </a:r>
            <a:r>
              <a:rPr lang="zh-CN" altLang="en-US" dirty="0"/>
              <a:t>内</a:t>
            </a:r>
            <a:r>
              <a:rPr lang="zh-CN" altLang="zh-CN" dirty="0"/>
              <a:t>部性</a:t>
            </a:r>
          </a:p>
          <a:p>
            <a:pPr>
              <a:lnSpc>
                <a:spcPct val="150000"/>
              </a:lnSpc>
            </a:pPr>
            <a:r>
              <a:rPr lang="en-US" altLang="zh-CN" dirty="0"/>
              <a:t>C</a:t>
            </a:r>
            <a:r>
              <a:rPr lang="zh-CN" altLang="zh-CN" dirty="0"/>
              <a:t>、维持有效竞争 </a:t>
            </a:r>
            <a:r>
              <a:rPr lang="en-US" altLang="zh-CN" dirty="0"/>
              <a:t>         </a:t>
            </a:r>
          </a:p>
          <a:p>
            <a:pPr>
              <a:lnSpc>
                <a:spcPct val="150000"/>
              </a:lnSpc>
            </a:pPr>
            <a:r>
              <a:rPr lang="en-US" altLang="zh-CN" dirty="0"/>
              <a:t>D</a:t>
            </a:r>
            <a:r>
              <a:rPr lang="zh-CN" altLang="zh-CN" dirty="0"/>
              <a:t>、调节收入分配</a:t>
            </a:r>
          </a:p>
          <a:p>
            <a:pPr>
              <a:lnSpc>
                <a:spcPct val="150000"/>
              </a:lnSpc>
            </a:pPr>
            <a:r>
              <a:rPr lang="en-US" altLang="zh-CN" dirty="0"/>
              <a:t>E</a:t>
            </a:r>
            <a:r>
              <a:rPr lang="zh-CN" altLang="zh-CN" dirty="0"/>
              <a:t>、稳定经济</a:t>
            </a:r>
          </a:p>
          <a:p>
            <a:pPr>
              <a:lnSpc>
                <a:spcPct val="150000"/>
              </a:lnSpc>
            </a:pPr>
            <a:r>
              <a:rPr lang="en-US" altLang="zh-CN" dirty="0"/>
              <a:t>3</a:t>
            </a:r>
            <a:r>
              <a:rPr lang="zh-CN" altLang="zh-CN" dirty="0"/>
              <a:t>、财政行使经济稳定和发展职能的目标包括（ ）</a:t>
            </a:r>
          </a:p>
          <a:p>
            <a:pPr>
              <a:lnSpc>
                <a:spcPct val="150000"/>
              </a:lnSpc>
            </a:pPr>
            <a:r>
              <a:rPr lang="en-US" altLang="zh-CN" dirty="0"/>
              <a:t>A</a:t>
            </a:r>
            <a:r>
              <a:rPr lang="zh-CN" altLang="zh-CN" dirty="0"/>
              <a:t>、充分就业 </a:t>
            </a:r>
            <a:r>
              <a:rPr lang="en-US" altLang="zh-CN" dirty="0"/>
              <a:t>        </a:t>
            </a:r>
          </a:p>
          <a:p>
            <a:pPr>
              <a:lnSpc>
                <a:spcPct val="150000"/>
              </a:lnSpc>
            </a:pPr>
            <a:r>
              <a:rPr lang="en-US" altLang="zh-CN" dirty="0"/>
              <a:t>B</a:t>
            </a:r>
            <a:r>
              <a:rPr lang="zh-CN" altLang="zh-CN" dirty="0"/>
              <a:t>、实现公平收入分配</a:t>
            </a:r>
          </a:p>
          <a:p>
            <a:pPr>
              <a:lnSpc>
                <a:spcPct val="150000"/>
              </a:lnSpc>
            </a:pPr>
            <a:r>
              <a:rPr lang="en-US" altLang="zh-CN" dirty="0"/>
              <a:t>C</a:t>
            </a:r>
            <a:r>
              <a:rPr lang="zh-CN" altLang="zh-CN" dirty="0"/>
              <a:t>、物价稳定</a:t>
            </a:r>
            <a:r>
              <a:rPr lang="en-US" altLang="zh-CN" dirty="0"/>
              <a:t>         </a:t>
            </a:r>
          </a:p>
          <a:p>
            <a:pPr>
              <a:lnSpc>
                <a:spcPct val="150000"/>
              </a:lnSpc>
            </a:pPr>
            <a:r>
              <a:rPr lang="en-US" altLang="zh-CN" dirty="0"/>
              <a:t>D</a:t>
            </a:r>
            <a:r>
              <a:rPr lang="zh-CN" altLang="zh-CN" dirty="0"/>
              <a:t>、经济增长</a:t>
            </a:r>
          </a:p>
          <a:p>
            <a:pPr>
              <a:lnSpc>
                <a:spcPct val="150000"/>
              </a:lnSpc>
            </a:pPr>
            <a:r>
              <a:rPr lang="en-US" altLang="zh-CN" dirty="0"/>
              <a:t>E</a:t>
            </a:r>
            <a:r>
              <a:rPr lang="zh-CN" altLang="zh-CN" dirty="0"/>
              <a:t>、国际收支平衡</a:t>
            </a:r>
          </a:p>
        </p:txBody>
      </p:sp>
    </p:spTree>
    <p:extLst>
      <p:ext uri="{BB962C8B-B14F-4D97-AF65-F5344CB8AC3E}">
        <p14:creationId xmlns:p14="http://schemas.microsoft.com/office/powerpoint/2010/main" val="8616960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第十三次课内容结束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4"/>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81883" y="799396"/>
            <a:ext cx="8590027" cy="1420325"/>
          </a:xfrm>
          <a:prstGeom prst="rect">
            <a:avLst/>
          </a:prstGeom>
          <a:noFill/>
        </p:spPr>
        <p:txBody>
          <a:bodyPr wrap="square" rtlCol="0" anchor="t">
            <a:spAutoFit/>
          </a:bodyPr>
          <a:lstStyle/>
          <a:p>
            <a:pPr>
              <a:lnSpc>
                <a:spcPct val="150000"/>
              </a:lnSpc>
            </a:pPr>
            <a:r>
              <a:rPr lang="zh-CN" altLang="en-US" sz="2000" dirty="0">
                <a:sym typeface="+mn-ea"/>
              </a:rPr>
              <a:t>一、国际贸易理论</a:t>
            </a:r>
            <a:endParaRPr lang="en-US" altLang="zh-CN" sz="2000" dirty="0">
              <a:sym typeface="+mn-ea"/>
            </a:endParaRPr>
          </a:p>
          <a:p>
            <a:pPr>
              <a:lnSpc>
                <a:spcPct val="150000"/>
              </a:lnSpc>
            </a:pPr>
            <a:r>
              <a:rPr lang="en-US" altLang="zh-CN" sz="2000" dirty="0">
                <a:sym typeface="+mn-ea"/>
              </a:rPr>
              <a:t>1</a:t>
            </a:r>
            <a:r>
              <a:rPr lang="zh-CN" altLang="en-US" sz="2000" dirty="0">
                <a:sym typeface="+mn-ea"/>
              </a:rPr>
              <a:t>、国际贸易理论的演变</a:t>
            </a:r>
          </a:p>
          <a:p>
            <a:pPr>
              <a:lnSpc>
                <a:spcPct val="150000"/>
              </a:lnSpc>
            </a:pPr>
            <a:endParaRPr lang="zh-CN" altLang="en-US" sz="2000" dirty="0"/>
          </a:p>
        </p:txBody>
      </p:sp>
      <p:graphicFrame>
        <p:nvGraphicFramePr>
          <p:cNvPr id="10" name="表格 9">
            <a:extLst>
              <a:ext uri="{FF2B5EF4-FFF2-40B4-BE49-F238E27FC236}">
                <a16:creationId xmlns:a16="http://schemas.microsoft.com/office/drawing/2014/main" id="{CFF6CDCF-C730-4AFF-81B4-1506687D88E2}"/>
              </a:ext>
            </a:extLst>
          </p:cNvPr>
          <p:cNvGraphicFramePr/>
          <p:nvPr>
            <p:custDataLst>
              <p:tags r:id="rId1"/>
            </p:custDataLst>
            <p:extLst>
              <p:ext uri="{D42A27DB-BD31-4B8C-83A1-F6EECF244321}">
                <p14:modId xmlns:p14="http://schemas.microsoft.com/office/powerpoint/2010/main" val="4265698288"/>
              </p:ext>
            </p:extLst>
          </p:nvPr>
        </p:nvGraphicFramePr>
        <p:xfrm>
          <a:off x="1308887" y="1820545"/>
          <a:ext cx="10191750" cy="4789170"/>
        </p:xfrm>
        <a:graphic>
          <a:graphicData uri="http://schemas.openxmlformats.org/drawingml/2006/table">
            <a:tbl>
              <a:tblPr firstRow="1" bandRow="1">
                <a:tableStyleId>{5C22544A-7EE6-4342-B048-85BDC9FD1C3A}</a:tableStyleId>
              </a:tblPr>
              <a:tblGrid>
                <a:gridCol w="1202690">
                  <a:extLst>
                    <a:ext uri="{9D8B030D-6E8A-4147-A177-3AD203B41FA5}">
                      <a16:colId xmlns:a16="http://schemas.microsoft.com/office/drawing/2014/main" val="20000"/>
                    </a:ext>
                  </a:extLst>
                </a:gridCol>
                <a:gridCol w="1190625">
                  <a:extLst>
                    <a:ext uri="{9D8B030D-6E8A-4147-A177-3AD203B41FA5}">
                      <a16:colId xmlns:a16="http://schemas.microsoft.com/office/drawing/2014/main" val="20001"/>
                    </a:ext>
                  </a:extLst>
                </a:gridCol>
                <a:gridCol w="7798435">
                  <a:extLst>
                    <a:ext uri="{9D8B030D-6E8A-4147-A177-3AD203B41FA5}">
                      <a16:colId xmlns:a16="http://schemas.microsoft.com/office/drawing/2014/main" val="20002"/>
                    </a:ext>
                  </a:extLst>
                </a:gridCol>
              </a:tblGrid>
              <a:tr h="409575">
                <a:tc>
                  <a:txBody>
                    <a:bodyPr/>
                    <a:lstStyle/>
                    <a:p>
                      <a:pPr>
                        <a:buNone/>
                      </a:pPr>
                      <a:r>
                        <a:rPr lang="zh-CN" altLang="en-US" dirty="0"/>
                        <a:t>理论名称</a:t>
                      </a:r>
                    </a:p>
                  </a:txBody>
                  <a:tcPr/>
                </a:tc>
                <a:tc>
                  <a:txBody>
                    <a:bodyPr/>
                    <a:lstStyle/>
                    <a:p>
                      <a:pPr>
                        <a:buNone/>
                      </a:pPr>
                      <a:r>
                        <a:rPr lang="zh-CN" altLang="en-US"/>
                        <a:t>代表人物</a:t>
                      </a:r>
                    </a:p>
                  </a:txBody>
                  <a:tcPr/>
                </a:tc>
                <a:tc>
                  <a:txBody>
                    <a:bodyPr/>
                    <a:lstStyle/>
                    <a:p>
                      <a:pPr>
                        <a:buNone/>
                      </a:pPr>
                      <a:r>
                        <a:rPr lang="en-US" altLang="zh-CN" dirty="0"/>
                        <a:t>                                                   </a:t>
                      </a:r>
                      <a:r>
                        <a:rPr lang="zh-CN" altLang="en-US" dirty="0"/>
                        <a:t>内  容</a:t>
                      </a:r>
                    </a:p>
                  </a:txBody>
                  <a:tcPr/>
                </a:tc>
                <a:extLst>
                  <a:ext uri="{0D108BD9-81ED-4DB2-BD59-A6C34878D82A}">
                    <a16:rowId xmlns:a16="http://schemas.microsoft.com/office/drawing/2014/main" val="10000"/>
                  </a:ext>
                </a:extLst>
              </a:tr>
              <a:tr h="980440">
                <a:tc>
                  <a:txBody>
                    <a:bodyPr/>
                    <a:lstStyle/>
                    <a:p>
                      <a:pPr>
                        <a:buNone/>
                      </a:pPr>
                      <a:r>
                        <a:rPr lang="zh-CN" altLang="en-US"/>
                        <a:t>绝对优势理论</a:t>
                      </a:r>
                    </a:p>
                  </a:txBody>
                  <a:tcPr/>
                </a:tc>
                <a:tc>
                  <a:txBody>
                    <a:bodyPr/>
                    <a:lstStyle/>
                    <a:p>
                      <a:pPr>
                        <a:buNone/>
                      </a:pPr>
                      <a:r>
                        <a:rPr lang="zh-CN" altLang="en-US" dirty="0"/>
                        <a:t>亚当</a:t>
                      </a:r>
                      <a:r>
                        <a:rPr lang="zh-CN" altLang="en-US" dirty="0">
                          <a:latin typeface="Arial" panose="020B0604020202020204" pitchFamily="34" charset="0"/>
                          <a:cs typeface="Arial" panose="020B0604020202020204" pitchFamily="34" charset="0"/>
                        </a:rPr>
                        <a:t>·</a:t>
                      </a:r>
                      <a:r>
                        <a:rPr lang="zh-CN" altLang="en-US" dirty="0"/>
                        <a:t>斯密</a:t>
                      </a:r>
                    </a:p>
                  </a:txBody>
                  <a:tcPr/>
                </a:tc>
                <a:tc>
                  <a:txBody>
                    <a:bodyPr/>
                    <a:lstStyle/>
                    <a:p>
                      <a:pPr>
                        <a:buNone/>
                      </a:pPr>
                      <a:r>
                        <a:rPr lang="zh-CN" altLang="en-US"/>
                        <a:t>各国在生产技术上的绝对差异导致劳动生产率和生产成本的绝对差异</a:t>
                      </a:r>
                      <a:r>
                        <a:rPr lang="en-US" altLang="zh-CN"/>
                        <a:t>,</a:t>
                      </a:r>
                      <a:r>
                        <a:rPr lang="zh-CN" altLang="en-US"/>
                        <a:t>这是国际贸易的基础。各国应该集中生产并出口具有绝对优势的产品，而进口其不具有绝对优势的产品，其结果是可以节约社会资源，提高产出水平。</a:t>
                      </a:r>
                    </a:p>
                  </a:txBody>
                  <a:tcPr/>
                </a:tc>
                <a:extLst>
                  <a:ext uri="{0D108BD9-81ED-4DB2-BD59-A6C34878D82A}">
                    <a16:rowId xmlns:a16="http://schemas.microsoft.com/office/drawing/2014/main" val="10001"/>
                  </a:ext>
                </a:extLst>
              </a:tr>
              <a:tr h="1242060">
                <a:tc>
                  <a:txBody>
                    <a:bodyPr/>
                    <a:lstStyle/>
                    <a:p>
                      <a:pPr>
                        <a:buNone/>
                      </a:pPr>
                      <a:r>
                        <a:rPr lang="zh-CN" altLang="en-US"/>
                        <a:t>比较优势理论</a:t>
                      </a:r>
                    </a:p>
                  </a:txBody>
                  <a:tcPr/>
                </a:tc>
                <a:tc>
                  <a:txBody>
                    <a:bodyPr/>
                    <a:lstStyle/>
                    <a:p>
                      <a:pPr>
                        <a:buNone/>
                      </a:pPr>
                      <a:r>
                        <a:rPr lang="zh-CN" altLang="en-US"/>
                        <a:t>大卫</a:t>
                      </a:r>
                      <a:r>
                        <a:rPr lang="zh-CN" altLang="en-US" sz="1800">
                          <a:latin typeface="Arial" panose="020B0604020202020204" pitchFamily="34" charset="0"/>
                          <a:cs typeface="Arial" panose="020B0604020202020204" pitchFamily="34" charset="0"/>
                          <a:sym typeface="+mn-ea"/>
                        </a:rPr>
                        <a:t>·李嘉图</a:t>
                      </a:r>
                    </a:p>
                  </a:txBody>
                  <a:tcPr/>
                </a:tc>
                <a:tc>
                  <a:txBody>
                    <a:bodyPr/>
                    <a:lstStyle/>
                    <a:p>
                      <a:pPr>
                        <a:buNone/>
                      </a:pPr>
                      <a:r>
                        <a:rPr lang="zh-CN" altLang="en-US"/>
                        <a:t>决定国际贸易的因素是两个国家产品的相对生产成本，而不是生产这些产品的绝对生产成本。只要两国之间存在生产成本上的差异，即使其中一方处于完全的劣势地位，国际贸易仍会发生，每个国家都出口本国具有比较优势的产品，而且贸易会使双方获得收益。</a:t>
                      </a:r>
                    </a:p>
                  </a:txBody>
                  <a:tcPr/>
                </a:tc>
                <a:extLst>
                  <a:ext uri="{0D108BD9-81ED-4DB2-BD59-A6C34878D82A}">
                    <a16:rowId xmlns:a16="http://schemas.microsoft.com/office/drawing/2014/main" val="10002"/>
                  </a:ext>
                </a:extLst>
              </a:tr>
              <a:tr h="1242695">
                <a:tc>
                  <a:txBody>
                    <a:bodyPr/>
                    <a:lstStyle/>
                    <a:p>
                      <a:pPr>
                        <a:buNone/>
                      </a:pPr>
                      <a:r>
                        <a:rPr lang="zh-CN" altLang="en-US"/>
                        <a:t>赫</a:t>
                      </a:r>
                      <a:r>
                        <a:rPr lang="en-US" altLang="zh-CN"/>
                        <a:t>—</a:t>
                      </a:r>
                      <a:r>
                        <a:rPr lang="zh-CN" altLang="en-US"/>
                        <a:t>俄理论</a:t>
                      </a:r>
                    </a:p>
                  </a:txBody>
                  <a:tcPr/>
                </a:tc>
                <a:tc>
                  <a:txBody>
                    <a:bodyPr/>
                    <a:lstStyle/>
                    <a:p>
                      <a:pPr>
                        <a:buNone/>
                      </a:pPr>
                      <a:r>
                        <a:rPr lang="zh-CN" altLang="en-US"/>
                        <a:t>赫克歇尔和俄林</a:t>
                      </a:r>
                    </a:p>
                  </a:txBody>
                  <a:tcPr/>
                </a:tc>
                <a:tc>
                  <a:txBody>
                    <a:bodyPr/>
                    <a:lstStyle/>
                    <a:p>
                      <a:pPr>
                        <a:buNone/>
                      </a:pPr>
                      <a:r>
                        <a:rPr lang="zh-CN" altLang="en-US"/>
                        <a:t>各国的资源条件不同，也就是生产要素的供给情况不同，是国际贸易产生的基础。各国应该集中生产并出口那些能够充分利用本国充裕要素的产品，进口那些需要密集使用本国稀缺要素的产品。通过国际贸易，往往会使各国之间的要素价格均等化。</a:t>
                      </a:r>
                    </a:p>
                  </a:txBody>
                  <a:tcPr/>
                </a:tc>
                <a:extLst>
                  <a:ext uri="{0D108BD9-81ED-4DB2-BD59-A6C34878D82A}">
                    <a16:rowId xmlns:a16="http://schemas.microsoft.com/office/drawing/2014/main" val="10003"/>
                  </a:ext>
                </a:extLst>
              </a:tr>
              <a:tr h="668655">
                <a:tc>
                  <a:txBody>
                    <a:bodyPr/>
                    <a:lstStyle/>
                    <a:p>
                      <a:pPr>
                        <a:buNone/>
                      </a:pPr>
                      <a:r>
                        <a:rPr lang="zh-CN" altLang="en-US"/>
                        <a:t>规模经济贸易理论</a:t>
                      </a:r>
                    </a:p>
                  </a:txBody>
                  <a:tcPr/>
                </a:tc>
                <a:tc>
                  <a:txBody>
                    <a:bodyPr/>
                    <a:lstStyle/>
                    <a:p>
                      <a:pPr>
                        <a:buNone/>
                      </a:pPr>
                      <a:r>
                        <a:rPr lang="zh-CN" altLang="en-US" dirty="0"/>
                        <a:t>克鲁格曼</a:t>
                      </a:r>
                    </a:p>
                  </a:txBody>
                  <a:tcPr/>
                </a:tc>
                <a:tc>
                  <a:txBody>
                    <a:bodyPr/>
                    <a:lstStyle/>
                    <a:p>
                      <a:pPr>
                        <a:buNone/>
                      </a:pPr>
                      <a:r>
                        <a:rPr lang="zh-CN" altLang="en-US" dirty="0"/>
                        <a:t>各国利用规模经济来生产有限类别的产品，如果每个国家只生产几类产品，那么每种产品的生产规模就会比生产所有产品时的规模更大，才能实现国际分工，这是现代国际贸易的基础。</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74147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1490509"/>
            <a:ext cx="8590027" cy="4801314"/>
          </a:xfrm>
          <a:prstGeom prst="rect">
            <a:avLst/>
          </a:prstGeom>
          <a:noFill/>
        </p:spPr>
        <p:txBody>
          <a:bodyPr wrap="square" rtlCol="0" anchor="t">
            <a:spAutoFit/>
          </a:bodyPr>
          <a:lstStyle/>
          <a:p>
            <a:r>
              <a:rPr lang="en-US" altLang="zh-CN" sz="2000" dirty="0"/>
              <a:t>2</a:t>
            </a:r>
            <a:r>
              <a:rPr lang="zh-CN" altLang="en-US" sz="2000" dirty="0"/>
              <a:t>、</a:t>
            </a:r>
            <a:r>
              <a:rPr lang="zh-CN" altLang="en-US" sz="2000" dirty="0">
                <a:sym typeface="+mn-ea"/>
              </a:rPr>
              <a:t>影响国际贸易的因素</a:t>
            </a:r>
          </a:p>
          <a:p>
            <a:pPr>
              <a:lnSpc>
                <a:spcPct val="150000"/>
              </a:lnSpc>
            </a:pPr>
            <a:r>
              <a:rPr lang="zh-CN" altLang="en-US" sz="2000" dirty="0">
                <a:sym typeface="+mn-ea"/>
              </a:rPr>
              <a:t>影响出口的因素（</a:t>
            </a:r>
            <a:r>
              <a:rPr lang="en-US" altLang="zh-CN" sz="2000" dirty="0">
                <a:sym typeface="+mn-ea"/>
              </a:rPr>
              <a:t>4</a:t>
            </a:r>
            <a:r>
              <a:rPr lang="zh-CN" altLang="en-US" sz="2000" dirty="0">
                <a:sym typeface="+mn-ea"/>
              </a:rPr>
              <a:t>个）</a:t>
            </a:r>
          </a:p>
          <a:p>
            <a:pPr>
              <a:lnSpc>
                <a:spcPct val="150000"/>
              </a:lnSpc>
            </a:pPr>
            <a:r>
              <a:rPr lang="en-US" altLang="zh-CN" sz="2000" dirty="0">
                <a:sym typeface="+mn-ea"/>
              </a:rPr>
              <a:t>(1)</a:t>
            </a:r>
            <a:r>
              <a:rPr lang="zh-CN" altLang="en-US" sz="2000" dirty="0">
                <a:sym typeface="+mn-ea"/>
              </a:rPr>
              <a:t>自然资源的丰裕程度</a:t>
            </a:r>
          </a:p>
          <a:p>
            <a:pPr>
              <a:lnSpc>
                <a:spcPct val="150000"/>
              </a:lnSpc>
            </a:pPr>
            <a:r>
              <a:rPr lang="en-US" altLang="zh-CN" sz="2000" dirty="0">
                <a:sym typeface="+mn-ea"/>
              </a:rPr>
              <a:t>(2)</a:t>
            </a:r>
            <a:r>
              <a:rPr lang="zh-CN" altLang="en-US" sz="2000" dirty="0">
                <a:sym typeface="+mn-ea"/>
              </a:rPr>
              <a:t>生产能力和技术水平的高低</a:t>
            </a:r>
          </a:p>
          <a:p>
            <a:pPr>
              <a:lnSpc>
                <a:spcPct val="150000"/>
              </a:lnSpc>
            </a:pPr>
            <a:r>
              <a:rPr lang="en-US" altLang="zh-CN" sz="2000" dirty="0">
                <a:sym typeface="+mn-ea"/>
              </a:rPr>
              <a:t>(3)</a:t>
            </a:r>
            <a:r>
              <a:rPr lang="zh-CN" altLang="en-US" sz="2000" dirty="0">
                <a:sym typeface="+mn-ea"/>
              </a:rPr>
              <a:t>汇率水平的高低</a:t>
            </a:r>
          </a:p>
          <a:p>
            <a:pPr>
              <a:lnSpc>
                <a:spcPct val="150000"/>
              </a:lnSpc>
            </a:pPr>
            <a:r>
              <a:rPr lang="en-US" altLang="zh-CN" sz="2000" dirty="0">
                <a:sym typeface="+mn-ea"/>
              </a:rPr>
              <a:t>(4)</a:t>
            </a:r>
            <a:r>
              <a:rPr lang="zh-CN" altLang="en-US" sz="2000" dirty="0">
                <a:sym typeface="+mn-ea"/>
              </a:rPr>
              <a:t>国际市场需求水平和需求结构变动的影响</a:t>
            </a:r>
          </a:p>
          <a:p>
            <a:pPr>
              <a:lnSpc>
                <a:spcPct val="150000"/>
              </a:lnSpc>
            </a:pPr>
            <a:r>
              <a:rPr lang="zh-CN" altLang="en-US" sz="2000" dirty="0">
                <a:sym typeface="+mn-ea"/>
              </a:rPr>
              <a:t>影响进口的因素（</a:t>
            </a:r>
            <a:r>
              <a:rPr lang="en-US" altLang="zh-CN" sz="2000" dirty="0">
                <a:sym typeface="+mn-ea"/>
              </a:rPr>
              <a:t>3</a:t>
            </a:r>
            <a:r>
              <a:rPr lang="zh-CN" altLang="en-US" sz="2000" dirty="0">
                <a:sym typeface="+mn-ea"/>
              </a:rPr>
              <a:t>个）</a:t>
            </a:r>
          </a:p>
          <a:p>
            <a:pPr>
              <a:lnSpc>
                <a:spcPct val="150000"/>
              </a:lnSpc>
            </a:pPr>
            <a:r>
              <a:rPr lang="en-US" altLang="zh-CN" sz="2000" dirty="0">
                <a:sym typeface="+mn-ea"/>
              </a:rPr>
              <a:t>(1)</a:t>
            </a:r>
            <a:r>
              <a:rPr lang="zh-CN" altLang="en-US" sz="2000" dirty="0">
                <a:sym typeface="+mn-ea"/>
              </a:rPr>
              <a:t>一国的经济总量或总产出水平</a:t>
            </a:r>
          </a:p>
          <a:p>
            <a:pPr>
              <a:lnSpc>
                <a:spcPct val="150000"/>
              </a:lnSpc>
            </a:pPr>
            <a:r>
              <a:rPr lang="en-US" altLang="zh-CN" sz="2000" dirty="0">
                <a:sym typeface="+mn-ea"/>
              </a:rPr>
              <a:t>(2)</a:t>
            </a:r>
            <a:r>
              <a:rPr lang="zh-CN" altLang="en-US" sz="2000" dirty="0">
                <a:sym typeface="+mn-ea"/>
              </a:rPr>
              <a:t>汇率水平</a:t>
            </a:r>
          </a:p>
          <a:p>
            <a:pPr>
              <a:lnSpc>
                <a:spcPct val="150000"/>
              </a:lnSpc>
            </a:pPr>
            <a:r>
              <a:rPr lang="en-US" altLang="zh-CN" sz="2000" dirty="0">
                <a:sym typeface="+mn-ea"/>
              </a:rPr>
              <a:t>(3)</a:t>
            </a:r>
            <a:r>
              <a:rPr lang="zh-CN" altLang="en-US" sz="2000" dirty="0">
                <a:sym typeface="+mn-ea"/>
              </a:rPr>
              <a:t>国际市场商品的供给情况和价格水平的高低</a:t>
            </a:r>
          </a:p>
          <a:p>
            <a:endParaRPr lang="zh-CN" altLang="en-US" dirty="0">
              <a:solidFill>
                <a:schemeClr val="bg1"/>
              </a:solidFill>
              <a:sym typeface="+mn-ea"/>
            </a:endParaRPr>
          </a:p>
        </p:txBody>
      </p:sp>
    </p:spTree>
    <p:extLst>
      <p:ext uri="{BB962C8B-B14F-4D97-AF65-F5344CB8AC3E}">
        <p14:creationId xmlns:p14="http://schemas.microsoft.com/office/powerpoint/2010/main" val="4757779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1490509"/>
            <a:ext cx="8590027" cy="4678204"/>
          </a:xfrm>
          <a:prstGeom prst="rect">
            <a:avLst/>
          </a:prstGeom>
          <a:noFill/>
        </p:spPr>
        <p:txBody>
          <a:bodyPr wrap="square" rtlCol="0" anchor="t">
            <a:spAutoFit/>
          </a:bodyPr>
          <a:lstStyle/>
          <a:p>
            <a:r>
              <a:rPr lang="zh-CN" altLang="en-US" sz="2000" dirty="0"/>
              <a:t>二、</a:t>
            </a:r>
            <a:r>
              <a:rPr lang="zh-CN" altLang="en-US" sz="2000" dirty="0">
                <a:sym typeface="+mn-ea"/>
              </a:rPr>
              <a:t>国际贸易政策</a:t>
            </a:r>
            <a:endParaRPr lang="en-US" altLang="zh-CN" sz="2000" dirty="0">
              <a:sym typeface="+mn-ea"/>
            </a:endParaRPr>
          </a:p>
          <a:p>
            <a:r>
              <a:rPr lang="en-US" altLang="zh-CN" sz="2000" dirty="0">
                <a:sym typeface="+mn-ea"/>
              </a:rPr>
              <a:t>1</a:t>
            </a:r>
            <a:r>
              <a:rPr lang="zh-CN" altLang="en-US" sz="2000" dirty="0">
                <a:sym typeface="+mn-ea"/>
              </a:rPr>
              <a:t>、政府对国际贸易干预的目的及手段</a:t>
            </a:r>
          </a:p>
          <a:p>
            <a:r>
              <a:rPr lang="zh-CN" altLang="en-US" sz="2000" dirty="0">
                <a:sym typeface="+mn-ea"/>
              </a:rPr>
              <a:t>目的：保护国内产业、维护本国经济增长和国际收支平衡。</a:t>
            </a:r>
          </a:p>
          <a:p>
            <a:endParaRPr lang="zh-CN" altLang="en-US" sz="2000" dirty="0">
              <a:sym typeface="+mn-ea"/>
            </a:endParaRPr>
          </a:p>
          <a:p>
            <a:r>
              <a:rPr lang="zh-CN" altLang="en-US" sz="2000" dirty="0">
                <a:sym typeface="+mn-ea"/>
              </a:rPr>
              <a:t>                               关税措施</a:t>
            </a:r>
          </a:p>
          <a:p>
            <a:endParaRPr lang="zh-CN" altLang="en-US" sz="2000" dirty="0">
              <a:sym typeface="+mn-ea"/>
            </a:endParaRPr>
          </a:p>
          <a:p>
            <a:r>
              <a:rPr lang="zh-CN" altLang="en-US" sz="2000" dirty="0">
                <a:sym typeface="+mn-ea"/>
              </a:rPr>
              <a:t>              限制进口                        进口配额           技术标准</a:t>
            </a:r>
          </a:p>
          <a:p>
            <a:r>
              <a:rPr lang="zh-CN" altLang="en-US" sz="2000" dirty="0">
                <a:sym typeface="+mn-ea"/>
              </a:rPr>
              <a:t>手段                        非关税措施   自愿出口限制    卫生检疫标准</a:t>
            </a:r>
          </a:p>
          <a:p>
            <a:r>
              <a:rPr lang="zh-CN" altLang="en-US" sz="2000" dirty="0">
                <a:sym typeface="+mn-ea"/>
              </a:rPr>
              <a:t>              鼓励出口         补贴        歧视性公共采购</a:t>
            </a:r>
          </a:p>
          <a:p>
            <a:r>
              <a:rPr lang="zh-CN" altLang="en-US" sz="2000" dirty="0">
                <a:sym typeface="+mn-ea"/>
              </a:rPr>
              <a:t>    </a:t>
            </a:r>
          </a:p>
          <a:p>
            <a:r>
              <a:rPr lang="zh-CN" altLang="en-US" sz="2000" dirty="0">
                <a:sym typeface="+mn-ea"/>
              </a:rPr>
              <a:t> </a:t>
            </a:r>
          </a:p>
          <a:p>
            <a:r>
              <a:rPr lang="zh-CN" altLang="en-US" sz="2000" dirty="0">
                <a:sym typeface="+mn-ea"/>
              </a:rPr>
              <a:t>                        直接补贴    间接补贴</a:t>
            </a:r>
          </a:p>
          <a:p>
            <a:endParaRPr lang="zh-CN" altLang="en-US" sz="2000" dirty="0">
              <a:sym typeface="+mn-ea"/>
            </a:endParaRPr>
          </a:p>
          <a:p>
            <a:endParaRPr lang="zh-CN" altLang="en-US" sz="2000" dirty="0">
              <a:sym typeface="+mn-ea"/>
            </a:endParaRPr>
          </a:p>
          <a:p>
            <a:endParaRPr lang="zh-CN" altLang="en-US" dirty="0">
              <a:solidFill>
                <a:schemeClr val="bg1"/>
              </a:solidFill>
              <a:sym typeface="+mn-ea"/>
            </a:endParaRPr>
          </a:p>
        </p:txBody>
      </p:sp>
      <p:sp>
        <p:nvSpPr>
          <p:cNvPr id="2" name="左大括号 1">
            <a:extLst>
              <a:ext uri="{FF2B5EF4-FFF2-40B4-BE49-F238E27FC236}">
                <a16:creationId xmlns:a16="http://schemas.microsoft.com/office/drawing/2014/main" id="{60055359-8A6C-49D3-A78C-5D8A3DDFF44C}"/>
              </a:ext>
            </a:extLst>
          </p:cNvPr>
          <p:cNvSpPr/>
          <p:nvPr/>
        </p:nvSpPr>
        <p:spPr>
          <a:xfrm>
            <a:off x="2394857" y="3541486"/>
            <a:ext cx="145143" cy="69667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左大括号 7">
            <a:extLst>
              <a:ext uri="{FF2B5EF4-FFF2-40B4-BE49-F238E27FC236}">
                <a16:creationId xmlns:a16="http://schemas.microsoft.com/office/drawing/2014/main" id="{0B79A27F-C937-4C7D-8243-0CF0EDD31991}"/>
              </a:ext>
            </a:extLst>
          </p:cNvPr>
          <p:cNvSpPr/>
          <p:nvPr/>
        </p:nvSpPr>
        <p:spPr>
          <a:xfrm>
            <a:off x="3851910" y="2873829"/>
            <a:ext cx="45719" cy="97245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9" name="左大括号 8">
            <a:extLst>
              <a:ext uri="{FF2B5EF4-FFF2-40B4-BE49-F238E27FC236}">
                <a16:creationId xmlns:a16="http://schemas.microsoft.com/office/drawing/2014/main" id="{F7B15386-E27B-4C8A-B1B8-84094D5E1E2D}"/>
              </a:ext>
            </a:extLst>
          </p:cNvPr>
          <p:cNvSpPr/>
          <p:nvPr/>
        </p:nvSpPr>
        <p:spPr>
          <a:xfrm>
            <a:off x="5270862" y="3541486"/>
            <a:ext cx="99424" cy="52251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cxnSp>
        <p:nvCxnSpPr>
          <p:cNvPr id="14" name="直接箭头连接符 13">
            <a:extLst>
              <a:ext uri="{FF2B5EF4-FFF2-40B4-BE49-F238E27FC236}">
                <a16:creationId xmlns:a16="http://schemas.microsoft.com/office/drawing/2014/main" id="{ED65D4EA-CE9F-4495-AE1A-DF064A0C5CDE}"/>
              </a:ext>
            </a:extLst>
          </p:cNvPr>
          <p:cNvCxnSpPr/>
          <p:nvPr/>
        </p:nvCxnSpPr>
        <p:spPr>
          <a:xfrm flipH="1">
            <a:off x="4078514" y="4354286"/>
            <a:ext cx="377372" cy="4499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直接箭头连接符 15">
            <a:extLst>
              <a:ext uri="{FF2B5EF4-FFF2-40B4-BE49-F238E27FC236}">
                <a16:creationId xmlns:a16="http://schemas.microsoft.com/office/drawing/2014/main" id="{65BB06AD-3CEB-464C-9BFB-03A2C6FE391B}"/>
              </a:ext>
            </a:extLst>
          </p:cNvPr>
          <p:cNvCxnSpPr/>
          <p:nvPr/>
        </p:nvCxnSpPr>
        <p:spPr>
          <a:xfrm>
            <a:off x="4630057" y="4354286"/>
            <a:ext cx="435429" cy="4499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直接箭头连接符 17">
            <a:extLst>
              <a:ext uri="{FF2B5EF4-FFF2-40B4-BE49-F238E27FC236}">
                <a16:creationId xmlns:a16="http://schemas.microsoft.com/office/drawing/2014/main" id="{7AA00457-EC13-4F0C-88AE-62975CEB0778}"/>
              </a:ext>
            </a:extLst>
          </p:cNvPr>
          <p:cNvCxnSpPr/>
          <p:nvPr/>
        </p:nvCxnSpPr>
        <p:spPr>
          <a:xfrm>
            <a:off x="3851910" y="4064000"/>
            <a:ext cx="42980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61263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0569" y="799396"/>
            <a:ext cx="8590027" cy="5909310"/>
          </a:xfrm>
          <a:prstGeom prst="rect">
            <a:avLst/>
          </a:prstGeom>
          <a:noFill/>
        </p:spPr>
        <p:txBody>
          <a:bodyPr wrap="square" rtlCol="0" anchor="t">
            <a:spAutoFit/>
          </a:bodyPr>
          <a:lstStyle/>
          <a:p>
            <a:pPr>
              <a:lnSpc>
                <a:spcPct val="150000"/>
              </a:lnSpc>
            </a:pPr>
            <a:r>
              <a:rPr lang="en-US" altLang="zh-CN" sz="2000" dirty="0"/>
              <a:t>2</a:t>
            </a:r>
            <a:r>
              <a:rPr lang="zh-CN" altLang="en-US" sz="2000" dirty="0"/>
              <a:t>、</a:t>
            </a:r>
            <a:r>
              <a:rPr lang="zh-CN" altLang="en-US" sz="2000" dirty="0">
                <a:sym typeface="+mn-ea"/>
              </a:rPr>
              <a:t>倾销的界定和反倾销措施分析</a:t>
            </a:r>
          </a:p>
          <a:p>
            <a:pPr>
              <a:lnSpc>
                <a:spcPct val="150000"/>
              </a:lnSpc>
            </a:pPr>
            <a:r>
              <a:rPr lang="zh-CN" altLang="en-US" sz="2000" dirty="0">
                <a:sym typeface="+mn-ea"/>
              </a:rPr>
              <a:t>（</a:t>
            </a:r>
            <a:r>
              <a:rPr lang="en-US" altLang="zh-CN" sz="2000" dirty="0">
                <a:sym typeface="+mn-ea"/>
              </a:rPr>
              <a:t>1</a:t>
            </a:r>
            <a:r>
              <a:rPr lang="zh-CN" altLang="en-US" sz="2000" dirty="0">
                <a:sym typeface="+mn-ea"/>
              </a:rPr>
              <a:t>）倾销的概念：是指出口商以低于正常价值的价格向进口国销售产品，并因此给进口国产业造成损害的行为。</a:t>
            </a:r>
          </a:p>
          <a:p>
            <a:pPr>
              <a:lnSpc>
                <a:spcPct val="150000"/>
              </a:lnSpc>
            </a:pPr>
            <a:r>
              <a:rPr lang="zh-CN" altLang="en-US" sz="2000" dirty="0">
                <a:sym typeface="+mn-ea"/>
              </a:rPr>
              <a:t>确定产品正常价值的标准：</a:t>
            </a:r>
          </a:p>
          <a:p>
            <a:pPr>
              <a:lnSpc>
                <a:spcPct val="150000"/>
              </a:lnSpc>
            </a:pPr>
            <a:r>
              <a:rPr lang="zh-CN" altLang="en-US" sz="2000" dirty="0">
                <a:sym typeface="+mn-ea"/>
              </a:rPr>
              <a:t>第一，原产国标准</a:t>
            </a:r>
          </a:p>
          <a:p>
            <a:pPr>
              <a:lnSpc>
                <a:spcPct val="150000"/>
              </a:lnSpc>
            </a:pPr>
            <a:r>
              <a:rPr lang="zh-CN" altLang="en-US" sz="2000" dirty="0">
                <a:sym typeface="+mn-ea"/>
              </a:rPr>
              <a:t>第二，第三国标准</a:t>
            </a:r>
          </a:p>
          <a:p>
            <a:pPr>
              <a:lnSpc>
                <a:spcPct val="150000"/>
              </a:lnSpc>
            </a:pPr>
            <a:r>
              <a:rPr lang="zh-CN" altLang="en-US" sz="2000" dirty="0">
                <a:sym typeface="+mn-ea"/>
              </a:rPr>
              <a:t>第三，按照同类产品在原产国的生产成本加合理销售费、管理费、一般费用和利润确定</a:t>
            </a:r>
          </a:p>
          <a:p>
            <a:pPr>
              <a:lnSpc>
                <a:spcPct val="150000"/>
              </a:lnSpc>
            </a:pPr>
            <a:r>
              <a:rPr lang="zh-CN" altLang="en-US" sz="2000" dirty="0">
                <a:sym typeface="+mn-ea"/>
              </a:rPr>
              <a:t>（</a:t>
            </a:r>
            <a:r>
              <a:rPr lang="en-US" altLang="zh-CN" sz="2000" dirty="0">
                <a:sym typeface="+mn-ea"/>
              </a:rPr>
              <a:t>2</a:t>
            </a:r>
            <a:r>
              <a:rPr lang="zh-CN" altLang="en-US" sz="2000" dirty="0">
                <a:sym typeface="+mn-ea"/>
              </a:rPr>
              <a:t>）倾销的四种类型：</a:t>
            </a:r>
          </a:p>
          <a:p>
            <a:pPr>
              <a:lnSpc>
                <a:spcPct val="150000"/>
              </a:lnSpc>
            </a:pPr>
            <a:r>
              <a:rPr lang="zh-CN" altLang="en-US" sz="2000" dirty="0">
                <a:sym typeface="+mn-ea"/>
              </a:rPr>
              <a:t>掠夺性倾销（短期）</a:t>
            </a:r>
          </a:p>
          <a:p>
            <a:pPr>
              <a:lnSpc>
                <a:spcPct val="150000"/>
              </a:lnSpc>
            </a:pPr>
            <a:r>
              <a:rPr lang="zh-CN" altLang="en-US" sz="2000" dirty="0">
                <a:sym typeface="+mn-ea"/>
              </a:rPr>
              <a:t>持续性倾销（长期）</a:t>
            </a:r>
          </a:p>
          <a:p>
            <a:pPr>
              <a:lnSpc>
                <a:spcPct val="150000"/>
              </a:lnSpc>
            </a:pPr>
            <a:r>
              <a:rPr lang="zh-CN" altLang="en-US" sz="2000" dirty="0">
                <a:sym typeface="+mn-ea"/>
              </a:rPr>
              <a:t>隐蔽性倾销         偶然性倾销</a:t>
            </a:r>
          </a:p>
          <a:p>
            <a:endParaRPr lang="zh-CN" altLang="en-US" dirty="0">
              <a:solidFill>
                <a:schemeClr val="bg1"/>
              </a:solidFill>
              <a:sym typeface="+mn-ea"/>
            </a:endParaRPr>
          </a:p>
        </p:txBody>
      </p:sp>
    </p:spTree>
    <p:extLst>
      <p:ext uri="{BB962C8B-B14F-4D97-AF65-F5344CB8AC3E}">
        <p14:creationId xmlns:p14="http://schemas.microsoft.com/office/powerpoint/2010/main" val="6846148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0569" y="799396"/>
            <a:ext cx="8590027" cy="5909310"/>
          </a:xfrm>
          <a:prstGeom prst="rect">
            <a:avLst/>
          </a:prstGeom>
          <a:noFill/>
        </p:spPr>
        <p:txBody>
          <a:bodyPr wrap="square" rtlCol="0" anchor="t">
            <a:spAutoFit/>
          </a:bodyPr>
          <a:lstStyle/>
          <a:p>
            <a:pPr>
              <a:lnSpc>
                <a:spcPct val="150000"/>
              </a:lnSpc>
            </a:pPr>
            <a:r>
              <a:rPr lang="zh-CN" altLang="en-US" sz="2000" dirty="0">
                <a:sym typeface="+mn-ea"/>
              </a:rPr>
              <a:t>（</a:t>
            </a:r>
            <a:r>
              <a:rPr lang="en-US" altLang="zh-CN" sz="2000" dirty="0">
                <a:sym typeface="+mn-ea"/>
              </a:rPr>
              <a:t>3</a:t>
            </a:r>
            <a:r>
              <a:rPr lang="zh-CN" altLang="en-US" sz="2000" dirty="0">
                <a:sym typeface="+mn-ea"/>
              </a:rPr>
              <a:t>）倾销的危害：    </a:t>
            </a:r>
          </a:p>
          <a:p>
            <a:pPr>
              <a:lnSpc>
                <a:spcPct val="150000"/>
              </a:lnSpc>
            </a:pPr>
            <a:r>
              <a:rPr lang="zh-CN" altLang="en-US" sz="2000" dirty="0">
                <a:sym typeface="+mn-ea"/>
              </a:rPr>
              <a:t>对进口国而言</a:t>
            </a:r>
          </a:p>
          <a:p>
            <a:pPr>
              <a:lnSpc>
                <a:spcPct val="150000"/>
              </a:lnSpc>
            </a:pPr>
            <a:r>
              <a:rPr lang="zh-CN" altLang="en-US" sz="2000" dirty="0">
                <a:sym typeface="+mn-ea"/>
              </a:rPr>
              <a:t>对出口国而言</a:t>
            </a:r>
          </a:p>
          <a:p>
            <a:pPr>
              <a:lnSpc>
                <a:spcPct val="150000"/>
              </a:lnSpc>
            </a:pPr>
            <a:r>
              <a:rPr lang="zh-CN" altLang="en-US" sz="2000" dirty="0">
                <a:sym typeface="+mn-ea"/>
              </a:rPr>
              <a:t>对第三国而言</a:t>
            </a:r>
            <a:endParaRPr lang="en-US" altLang="zh-CN" sz="2000" dirty="0">
              <a:sym typeface="+mn-ea"/>
            </a:endParaRPr>
          </a:p>
          <a:p>
            <a:pPr>
              <a:lnSpc>
                <a:spcPct val="150000"/>
              </a:lnSpc>
            </a:pPr>
            <a:r>
              <a:rPr lang="zh-CN" altLang="en-US" sz="2000" dirty="0">
                <a:sym typeface="+mn-ea"/>
              </a:rPr>
              <a:t>（</a:t>
            </a:r>
            <a:r>
              <a:rPr lang="en-US" altLang="zh-CN" sz="2000" dirty="0">
                <a:sym typeface="+mn-ea"/>
              </a:rPr>
              <a:t>4</a:t>
            </a:r>
            <a:r>
              <a:rPr lang="zh-CN" altLang="en-US" sz="2000" dirty="0">
                <a:sym typeface="+mn-ea"/>
              </a:rPr>
              <a:t>）反倾销措施的运用</a:t>
            </a:r>
            <a:r>
              <a:rPr lang="en-US" altLang="zh-CN" sz="2000" dirty="0">
                <a:sym typeface="+mn-ea"/>
              </a:rPr>
              <a:t>——</a:t>
            </a:r>
            <a:r>
              <a:rPr lang="zh-CN" altLang="en-US" sz="2000" dirty="0">
                <a:sym typeface="+mn-ea"/>
              </a:rPr>
              <a:t>反倾销税</a:t>
            </a:r>
            <a:endParaRPr lang="en-US" altLang="zh-CN" sz="2000" dirty="0">
              <a:sym typeface="+mn-ea"/>
            </a:endParaRPr>
          </a:p>
          <a:p>
            <a:pPr>
              <a:lnSpc>
                <a:spcPct val="150000"/>
              </a:lnSpc>
            </a:pPr>
            <a:r>
              <a:rPr lang="zh-CN" altLang="en-US" sz="2000" dirty="0">
                <a:sym typeface="+mn-ea"/>
              </a:rPr>
              <a:t>三、建设更高水平对外开放新体制</a:t>
            </a:r>
            <a:endParaRPr lang="en-US" altLang="zh-CN" sz="2000" dirty="0">
              <a:sym typeface="+mn-ea"/>
            </a:endParaRPr>
          </a:p>
          <a:p>
            <a:pPr>
              <a:lnSpc>
                <a:spcPct val="150000"/>
              </a:lnSpc>
            </a:pPr>
            <a:r>
              <a:rPr lang="en-US" altLang="zh-CN" sz="2000" dirty="0">
                <a:sym typeface="+mn-ea"/>
              </a:rPr>
              <a:t>1</a:t>
            </a:r>
            <a:r>
              <a:rPr lang="zh-CN" altLang="en-US" sz="2000" dirty="0">
                <a:sym typeface="+mn-ea"/>
              </a:rPr>
              <a:t>、建设更高水平开放型经济新体制，就是要进一步打通国内国际两个市场，高效利用国内国际两种资源，促进国内国际要素资源有序自由流动、全球高效配置。</a:t>
            </a:r>
            <a:endParaRPr lang="en-US" altLang="zh-CN" sz="2000" dirty="0">
              <a:sym typeface="+mn-ea"/>
            </a:endParaRPr>
          </a:p>
          <a:p>
            <a:pPr>
              <a:lnSpc>
                <a:spcPct val="150000"/>
              </a:lnSpc>
            </a:pPr>
            <a:r>
              <a:rPr lang="en-US" altLang="zh-CN" sz="2000" dirty="0">
                <a:sym typeface="+mn-ea"/>
              </a:rPr>
              <a:t>2</a:t>
            </a:r>
            <a:r>
              <a:rPr lang="zh-CN" altLang="en-US" sz="2000" dirty="0">
                <a:sym typeface="+mn-ea"/>
              </a:rPr>
              <a:t>、措施：一方面，通过制度和规则建设，实施更大范围、更宽领域、更高层次的全面开放；另一方面，要在扩大对外开放的进程中进一步重视国家经济安全，处理好利用外资和国家安全的关系。</a:t>
            </a:r>
          </a:p>
          <a:p>
            <a:endParaRPr lang="zh-CN" altLang="en-US" dirty="0">
              <a:solidFill>
                <a:schemeClr val="bg1"/>
              </a:solidFill>
              <a:sym typeface="+mn-ea"/>
            </a:endParaRPr>
          </a:p>
        </p:txBody>
      </p:sp>
    </p:spTree>
    <p:extLst>
      <p:ext uri="{BB962C8B-B14F-4D97-AF65-F5344CB8AC3E}">
        <p14:creationId xmlns:p14="http://schemas.microsoft.com/office/powerpoint/2010/main" val="37997729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0569" y="799396"/>
            <a:ext cx="8590027" cy="3269100"/>
          </a:xfrm>
          <a:prstGeom prst="rect">
            <a:avLst/>
          </a:prstGeom>
          <a:noFill/>
        </p:spPr>
        <p:txBody>
          <a:bodyPr wrap="square" rtlCol="0" anchor="t">
            <a:spAutoFit/>
          </a:bodyPr>
          <a:lstStyle/>
          <a:p>
            <a:pPr>
              <a:lnSpc>
                <a:spcPct val="150000"/>
              </a:lnSpc>
            </a:pPr>
            <a:r>
              <a:rPr lang="en-US" altLang="zh-CN" sz="2000" dirty="0">
                <a:sym typeface="+mn-ea"/>
              </a:rPr>
              <a:t>3</a:t>
            </a:r>
            <a:r>
              <a:rPr lang="zh-CN" altLang="en-US" sz="2000" dirty="0">
                <a:sym typeface="+mn-ea"/>
              </a:rPr>
              <a:t>、注意事项：</a:t>
            </a:r>
            <a:endParaRPr lang="en-US" altLang="zh-CN" sz="2000" dirty="0">
              <a:sym typeface="+mn-ea"/>
            </a:endParaRPr>
          </a:p>
          <a:p>
            <a:pPr>
              <a:lnSpc>
                <a:spcPct val="150000"/>
              </a:lnSpc>
            </a:pPr>
            <a:r>
              <a:rPr lang="zh-CN" altLang="en-US" sz="2000" dirty="0">
                <a:sym typeface="+mn-ea"/>
              </a:rPr>
              <a:t>要努力保持进出口稳定增长，采取积极措施拓展海外市场，积极推动进出口市场多元化；进一步重视提高产品质量和服务水平，提高我国产品国际市场竞争力；要通过优化进口结构，积极扩大进口；要重视外资引进质量，落实好我国鼓励利用外资的政策；要积极支持我国企业走出去，扩大对投资的规模，优化对外投资的结构，保护好我国企业在境外投资的安全和合法权益。构建双循环新发展格局，推进高水平对外开放。</a:t>
            </a:r>
          </a:p>
        </p:txBody>
      </p:sp>
    </p:spTree>
    <p:extLst>
      <p:ext uri="{BB962C8B-B14F-4D97-AF65-F5344CB8AC3E}">
        <p14:creationId xmlns:p14="http://schemas.microsoft.com/office/powerpoint/2010/main" val="8455768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717550"/>
            <a:ext cx="8590027" cy="5950347"/>
          </a:xfrm>
          <a:prstGeom prst="rect">
            <a:avLst/>
          </a:prstGeom>
          <a:noFill/>
        </p:spPr>
        <p:txBody>
          <a:bodyPr wrap="square" rtlCol="0" anchor="t">
            <a:spAutoFit/>
          </a:bodyPr>
          <a:lstStyle/>
          <a:p>
            <a:pPr algn="ctr">
              <a:lnSpc>
                <a:spcPct val="150000"/>
              </a:lnSpc>
            </a:pPr>
            <a:r>
              <a:rPr lang="zh-CN" altLang="en-US" sz="2000" dirty="0">
                <a:sym typeface="+mn-ea"/>
              </a:rPr>
              <a:t>习题</a:t>
            </a:r>
            <a:endParaRPr lang="en-US" altLang="zh-CN" sz="2000" dirty="0">
              <a:sym typeface="+mn-ea"/>
            </a:endParaRPr>
          </a:p>
          <a:p>
            <a:pPr>
              <a:lnSpc>
                <a:spcPct val="150000"/>
              </a:lnSpc>
            </a:pPr>
            <a:r>
              <a:rPr lang="zh-CN" altLang="en-US" sz="2000" dirty="0">
                <a:sym typeface="+mn-ea"/>
              </a:rPr>
              <a:t>一、单选</a:t>
            </a:r>
            <a:endParaRPr lang="en-US" altLang="zh-CN" sz="2000" dirty="0">
              <a:sym typeface="+mn-ea"/>
            </a:endParaRPr>
          </a:p>
          <a:p>
            <a:pPr>
              <a:lnSpc>
                <a:spcPct val="150000"/>
              </a:lnSpc>
            </a:pPr>
            <a:r>
              <a:rPr lang="en-US" altLang="zh-CN" dirty="0"/>
              <a:t>1.</a:t>
            </a:r>
            <a:r>
              <a:rPr lang="zh-CN" altLang="zh-CN" dirty="0"/>
              <a:t>主张各国应当生产、出口密集使用本国丰裕要素的产品，进口需要密集使用本国稀缺要素的产品。这种国际贸易理论是</a:t>
            </a:r>
            <a:r>
              <a:rPr lang="en-US" altLang="zh-CN" dirty="0"/>
              <a:t>(    )</a:t>
            </a:r>
            <a:r>
              <a:rPr lang="zh-CN" altLang="zh-CN" dirty="0"/>
              <a:t>。</a:t>
            </a:r>
          </a:p>
          <a:p>
            <a:pPr>
              <a:lnSpc>
                <a:spcPct val="150000"/>
              </a:lnSpc>
            </a:pPr>
            <a:r>
              <a:rPr lang="en-US" altLang="zh-CN" dirty="0"/>
              <a:t>A</a:t>
            </a:r>
            <a:r>
              <a:rPr lang="zh-CN" altLang="zh-CN" dirty="0"/>
              <a:t>．绝对优势理论</a:t>
            </a:r>
            <a:r>
              <a:rPr lang="en-US" altLang="zh-CN" dirty="0"/>
              <a:t>         B</a:t>
            </a:r>
            <a:r>
              <a:rPr lang="zh-CN" altLang="zh-CN" dirty="0"/>
              <a:t>．比较优势理论</a:t>
            </a:r>
          </a:p>
          <a:p>
            <a:pPr>
              <a:lnSpc>
                <a:spcPct val="150000"/>
              </a:lnSpc>
            </a:pPr>
            <a:r>
              <a:rPr lang="en-US" altLang="zh-CN" dirty="0"/>
              <a:t>C</a:t>
            </a:r>
            <a:r>
              <a:rPr lang="zh-CN" altLang="zh-CN" dirty="0"/>
              <a:t>．要素禀赋理论</a:t>
            </a:r>
            <a:r>
              <a:rPr lang="en-US" altLang="zh-CN" dirty="0"/>
              <a:t>         D</a:t>
            </a:r>
            <a:r>
              <a:rPr lang="zh-CN" altLang="zh-CN" dirty="0"/>
              <a:t>．后发优势贸易理论</a:t>
            </a:r>
          </a:p>
          <a:p>
            <a:pPr>
              <a:lnSpc>
                <a:spcPct val="150000"/>
              </a:lnSpc>
            </a:pPr>
            <a:r>
              <a:rPr lang="en-US" altLang="zh-CN" dirty="0"/>
              <a:t>2.</a:t>
            </a:r>
            <a:r>
              <a:rPr lang="zh-CN" altLang="zh-CN" dirty="0"/>
              <a:t>各国应该集中生产并出口具有绝对优势的产品，而进口不具有绝对优势的产品，其结果是可以节约社会资源，提高产出水平，是</a:t>
            </a:r>
            <a:r>
              <a:rPr lang="en-US" altLang="zh-CN" dirty="0"/>
              <a:t>(     )</a:t>
            </a:r>
            <a:r>
              <a:rPr lang="zh-CN" altLang="zh-CN" dirty="0"/>
              <a:t>理论的主要观点</a:t>
            </a:r>
          </a:p>
          <a:p>
            <a:pPr>
              <a:lnSpc>
                <a:spcPct val="150000"/>
              </a:lnSpc>
            </a:pPr>
            <a:r>
              <a:rPr lang="en-US" altLang="zh-CN" dirty="0"/>
              <a:t>A.</a:t>
            </a:r>
            <a:r>
              <a:rPr lang="zh-CN" altLang="zh-CN" dirty="0"/>
              <a:t>亚当斯密的绝对优势</a:t>
            </a:r>
            <a:r>
              <a:rPr lang="en-US" altLang="zh-CN" dirty="0"/>
              <a:t>                 B.</a:t>
            </a:r>
            <a:r>
              <a:rPr lang="zh-CN" altLang="zh-CN" dirty="0"/>
              <a:t>李嘉图的比较优势</a:t>
            </a:r>
          </a:p>
          <a:p>
            <a:pPr>
              <a:lnSpc>
                <a:spcPct val="150000"/>
              </a:lnSpc>
            </a:pPr>
            <a:r>
              <a:rPr lang="en-US" altLang="zh-CN" dirty="0"/>
              <a:t>C.</a:t>
            </a:r>
            <a:r>
              <a:rPr lang="zh-CN" altLang="zh-CN" dirty="0"/>
              <a:t>赫克歇尔一俄林的要素禀赋</a:t>
            </a:r>
            <a:r>
              <a:rPr lang="en-US" altLang="zh-CN" dirty="0"/>
              <a:t>      D.</a:t>
            </a:r>
            <a:r>
              <a:rPr lang="zh-CN" altLang="zh-CN" dirty="0"/>
              <a:t>克鲁格曼的规模经济</a:t>
            </a:r>
          </a:p>
          <a:p>
            <a:pPr>
              <a:lnSpc>
                <a:spcPct val="150000"/>
              </a:lnSpc>
            </a:pPr>
            <a:r>
              <a:rPr lang="en-US" altLang="zh-CN" dirty="0"/>
              <a:t>3.</a:t>
            </a:r>
            <a:r>
              <a:rPr lang="zh-CN" altLang="zh-CN" dirty="0"/>
              <a:t>各国的资源条件不同是国际贸易产生的基础，这是</a:t>
            </a:r>
            <a:r>
              <a:rPr lang="en-US" altLang="zh-CN" dirty="0"/>
              <a:t>(     )</a:t>
            </a:r>
            <a:r>
              <a:rPr lang="zh-CN" altLang="zh-CN" dirty="0"/>
              <a:t>理论的主要观点</a:t>
            </a:r>
          </a:p>
          <a:p>
            <a:pPr>
              <a:lnSpc>
                <a:spcPct val="150000"/>
              </a:lnSpc>
            </a:pPr>
            <a:r>
              <a:rPr lang="en-US" altLang="zh-CN" dirty="0"/>
              <a:t>A.</a:t>
            </a:r>
            <a:r>
              <a:rPr lang="zh-CN" altLang="zh-CN" dirty="0"/>
              <a:t>亚当斯密的绝对优势</a:t>
            </a:r>
            <a:r>
              <a:rPr lang="en-US" altLang="zh-CN" dirty="0"/>
              <a:t>           B.</a:t>
            </a:r>
            <a:r>
              <a:rPr lang="zh-CN" altLang="zh-CN" dirty="0"/>
              <a:t>李嘉图的比较优势</a:t>
            </a:r>
          </a:p>
          <a:p>
            <a:pPr>
              <a:lnSpc>
                <a:spcPct val="150000"/>
              </a:lnSpc>
            </a:pPr>
            <a:r>
              <a:rPr lang="en-US" altLang="zh-CN" dirty="0"/>
              <a:t>C.</a:t>
            </a:r>
            <a:r>
              <a:rPr lang="zh-CN" altLang="zh-CN" dirty="0"/>
              <a:t>赫克歇尔一俄林</a:t>
            </a:r>
            <a:r>
              <a:rPr lang="en-US" altLang="zh-CN" dirty="0"/>
              <a:t>                  D.</a:t>
            </a:r>
            <a:r>
              <a:rPr lang="zh-CN" altLang="zh-CN" dirty="0"/>
              <a:t>克鲁格曼的规模经济</a:t>
            </a:r>
          </a:p>
          <a:p>
            <a:pPr>
              <a:lnSpc>
                <a:spcPct val="150000"/>
              </a:lnSpc>
            </a:pPr>
            <a:endParaRPr lang="zh-CN" altLang="zh-CN" dirty="0"/>
          </a:p>
        </p:txBody>
      </p:sp>
    </p:spTree>
    <p:extLst>
      <p:ext uri="{BB962C8B-B14F-4D97-AF65-F5344CB8AC3E}">
        <p14:creationId xmlns:p14="http://schemas.microsoft.com/office/powerpoint/2010/main" val="24514047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898e7ce1-62b5-4301-9759-e0dcfb10da14}"/>
</p:tagLst>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2336</Words>
  <Application>Microsoft Office PowerPoint</Application>
  <PresentationFormat>宽屏</PresentationFormat>
  <Paragraphs>209</Paragraphs>
  <Slides>21</Slides>
  <Notes>21</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21</vt:i4>
      </vt:variant>
    </vt:vector>
  </HeadingPairs>
  <TitlesOfParts>
    <vt:vector size="27" baseType="lpstr">
      <vt:lpstr>华文新魏</vt:lpstr>
      <vt:lpstr>华文中宋</vt:lpstr>
      <vt:lpstr>微软雅黑</vt:lpstr>
      <vt:lpstr>Arial</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2024-06-19T03:24:30Z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