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2"/>
    <p:sldMasterId id="2147483675" r:id="rId3"/>
  </p:sldMasterIdLst>
  <p:notesMasterIdLst>
    <p:notesMasterId r:id="rId32"/>
  </p:notesMasterIdLst>
  <p:handoutMasterIdLst>
    <p:handoutMasterId r:id="rId33"/>
  </p:handoutMasterIdLst>
  <p:sldIdLst>
    <p:sldId id="1110" r:id="rId4"/>
    <p:sldId id="1140" r:id="rId5"/>
    <p:sldId id="1141" r:id="rId6"/>
    <p:sldId id="1142" r:id="rId7"/>
    <p:sldId id="1143" r:id="rId8"/>
    <p:sldId id="1144" r:id="rId9"/>
    <p:sldId id="1145" r:id="rId10"/>
    <p:sldId id="1147" r:id="rId11"/>
    <p:sldId id="1149" r:id="rId12"/>
    <p:sldId id="1150" r:id="rId13"/>
    <p:sldId id="1151" r:id="rId14"/>
    <p:sldId id="1163" r:id="rId15"/>
    <p:sldId id="1089" r:id="rId16"/>
    <p:sldId id="1090" r:id="rId17"/>
    <p:sldId id="1091" r:id="rId18"/>
    <p:sldId id="1099" r:id="rId19"/>
    <p:sldId id="1100" r:id="rId20"/>
    <p:sldId id="1101" r:id="rId21"/>
    <p:sldId id="1092" r:id="rId22"/>
    <p:sldId id="1093" r:id="rId23"/>
    <p:sldId id="1094" r:id="rId24"/>
    <p:sldId id="1095" r:id="rId25"/>
    <p:sldId id="1096" r:id="rId26"/>
    <p:sldId id="1098" r:id="rId27"/>
    <p:sldId id="1152" r:id="rId28"/>
    <p:sldId id="1164" r:id="rId29"/>
    <p:sldId id="1153" r:id="rId30"/>
    <p:sldId id="324" r:id="rId31"/>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787">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xbany" initials="xb21cn" lastIdx="1" clrIdx="0"/>
  <p:cmAuthor id="1" name="ms" initials="m" lastIdx="2" clrIdx="0"/>
  <p:cmAuthor id="3" name="MSedu" initials="M" lastIdx="4" clrIdx="2"/>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1" d="100"/>
          <a:sy n="101" d="100"/>
        </p:scale>
        <p:origin x="516" y="102"/>
      </p:cViewPr>
      <p:guideLst>
        <p:guide orient="horz" pos="1620"/>
        <p:guide pos="2787"/>
      </p:guideLst>
    </p:cSldViewPr>
  </p:slideViewPr>
  <p:notesTextViewPr>
    <p:cViewPr>
      <p:scale>
        <a:sx n="1" d="1"/>
        <a:sy n="1" d="1"/>
      </p:scale>
      <p:origin x="0" y="0"/>
    </p:cViewPr>
  </p:notesTextViewPr>
  <p:notesViewPr>
    <p:cSldViewPr>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commentAuthors" Target="commentAuthor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2023/9/13</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26518930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025EC3-FA8C-4620-B609-2CEE59445900}" type="datetimeFigureOut">
              <a:rPr lang="zh-CN" altLang="en-US" smtClean="0"/>
              <a:t>2023/9/13</a:t>
            </a:fld>
            <a:endParaRPr lang="zh-CN" altLang="en-US"/>
          </a:p>
        </p:txBody>
      </p:sp>
      <p:sp>
        <p:nvSpPr>
          <p:cNvPr id="4" name="幻灯片图像占位符 3"/>
          <p:cNvSpPr>
            <a:spLocks noGrp="1" noRot="1" noChangeAspect="1"/>
          </p:cNvSpPr>
          <p:nvPr>
            <p:ph type="sldImg" idx="2"/>
          </p:nvPr>
        </p:nvSpPr>
        <p:spPr>
          <a:xfrm>
            <a:off x="381533" y="685800"/>
            <a:ext cx="6094934"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8E2-CFAD-4D02-9F91-A5968DA84704}" type="slidenum">
              <a:rPr lang="zh-CN" altLang="en-US" smtClean="0"/>
              <a:t>‹#›</a:t>
            </a:fld>
            <a:endParaRPr lang="zh-CN" altLang="en-US"/>
          </a:p>
        </p:txBody>
      </p:sp>
    </p:spTree>
    <p:extLst>
      <p:ext uri="{BB962C8B-B14F-4D97-AF65-F5344CB8AC3E}">
        <p14:creationId xmlns:p14="http://schemas.microsoft.com/office/powerpoint/2010/main" val="834315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42806574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39706095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17478616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41973120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35661042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11876536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40608036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22074873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9268872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6868179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24641912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26564263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14943836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27627077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20399832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350357344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6453410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415787631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21411807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41044286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41819857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16739051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28896940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26252497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20913767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22574273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2.xml"/><Relationship Id="rId5" Type="http://schemas.openxmlformats.org/officeDocument/2006/relationships/tags" Target="../tags/tag11.xml"/><Relationship Id="rId4" Type="http://schemas.openxmlformats.org/officeDocument/2006/relationships/tags" Target="../tags/tag10.xml"/></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2.xml"/><Relationship Id="rId5" Type="http://schemas.openxmlformats.org/officeDocument/2006/relationships/tags" Target="../tags/tag16.xml"/><Relationship Id="rId4" Type="http://schemas.openxmlformats.org/officeDocument/2006/relationships/tags" Target="../tags/tag15.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2.xml"/><Relationship Id="rId5" Type="http://schemas.openxmlformats.org/officeDocument/2006/relationships/tags" Target="../tags/tag21.xml"/><Relationship Id="rId4" Type="http://schemas.openxmlformats.org/officeDocument/2006/relationships/tags" Target="../tags/tag20.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2.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17.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2.xml"/><Relationship Id="rId4" Type="http://schemas.openxmlformats.org/officeDocument/2006/relationships/tags" Target="../tags/tag39.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2.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2.xml"/><Relationship Id="rId5" Type="http://schemas.openxmlformats.org/officeDocument/2006/relationships/tags" Target="../tags/tag53.xml"/><Relationship Id="rId4" Type="http://schemas.openxmlformats.org/officeDocument/2006/relationships/tags" Target="../tags/tag52.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2.xml"/><Relationship Id="rId4" Type="http://schemas.openxmlformats.org/officeDocument/2006/relationships/tags" Target="../tags/tag57.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2.xml"/><Relationship Id="rId5" Type="http://schemas.openxmlformats.org/officeDocument/2006/relationships/tags" Target="../tags/tag62.xml"/><Relationship Id="rId4" Type="http://schemas.openxmlformats.org/officeDocument/2006/relationships/tags" Target="../tags/tag6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6" Type="http://schemas.openxmlformats.org/officeDocument/2006/relationships/slideMaster" Target="../slideMasters/slideMaster3.xml"/><Relationship Id="rId5" Type="http://schemas.openxmlformats.org/officeDocument/2006/relationships/tags" Target="../tags/tag73.xml"/><Relationship Id="rId4" Type="http://schemas.openxmlformats.org/officeDocument/2006/relationships/tags" Target="../tags/tag72.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76.xml"/><Relationship Id="rId2" Type="http://schemas.openxmlformats.org/officeDocument/2006/relationships/tags" Target="../tags/tag75.xml"/><Relationship Id="rId1" Type="http://schemas.openxmlformats.org/officeDocument/2006/relationships/tags" Target="../tags/tag74.xml"/><Relationship Id="rId6" Type="http://schemas.openxmlformats.org/officeDocument/2006/relationships/slideMaster" Target="../slideMasters/slideMaster3.xml"/><Relationship Id="rId5" Type="http://schemas.openxmlformats.org/officeDocument/2006/relationships/tags" Target="../tags/tag78.xml"/><Relationship Id="rId4" Type="http://schemas.openxmlformats.org/officeDocument/2006/relationships/tags" Target="../tags/tag77.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81.xml"/><Relationship Id="rId2" Type="http://schemas.openxmlformats.org/officeDocument/2006/relationships/tags" Target="../tags/tag80.xml"/><Relationship Id="rId1" Type="http://schemas.openxmlformats.org/officeDocument/2006/relationships/tags" Target="../tags/tag79.xml"/><Relationship Id="rId6" Type="http://schemas.openxmlformats.org/officeDocument/2006/relationships/slideMaster" Target="../slideMasters/slideMaster3.xml"/><Relationship Id="rId5" Type="http://schemas.openxmlformats.org/officeDocument/2006/relationships/tags" Target="../tags/tag83.xml"/><Relationship Id="rId4" Type="http://schemas.openxmlformats.org/officeDocument/2006/relationships/tags" Target="../tags/tag82.xml"/></Relationships>
</file>

<file path=ppt/slideLayouts/_rels/slideLayout28.xml.rels><?xml version="1.0" encoding="UTF-8" standalone="yes"?>
<Relationships xmlns="http://schemas.openxmlformats.org/package/2006/relationships"><Relationship Id="rId3" Type="http://schemas.openxmlformats.org/officeDocument/2006/relationships/tags" Target="../tags/tag86.xml"/><Relationship Id="rId7" Type="http://schemas.openxmlformats.org/officeDocument/2006/relationships/slideMaster" Target="../slideMasters/slideMaster3.xml"/><Relationship Id="rId2" Type="http://schemas.openxmlformats.org/officeDocument/2006/relationships/tags" Target="../tags/tag85.xml"/><Relationship Id="rId1" Type="http://schemas.openxmlformats.org/officeDocument/2006/relationships/tags" Target="../tags/tag84.xml"/><Relationship Id="rId6" Type="http://schemas.openxmlformats.org/officeDocument/2006/relationships/tags" Target="../tags/tag89.xml"/><Relationship Id="rId5" Type="http://schemas.openxmlformats.org/officeDocument/2006/relationships/tags" Target="../tags/tag88.xml"/><Relationship Id="rId4" Type="http://schemas.openxmlformats.org/officeDocument/2006/relationships/tags" Target="../tags/tag87.xml"/></Relationships>
</file>

<file path=ppt/slideLayouts/_rels/slideLayout29.xml.rels><?xml version="1.0" encoding="UTF-8" standalone="yes"?>
<Relationships xmlns="http://schemas.openxmlformats.org/package/2006/relationships"><Relationship Id="rId8" Type="http://schemas.openxmlformats.org/officeDocument/2006/relationships/tags" Target="../tags/tag97.xml"/><Relationship Id="rId3" Type="http://schemas.openxmlformats.org/officeDocument/2006/relationships/tags" Target="../tags/tag92.xml"/><Relationship Id="rId7" Type="http://schemas.openxmlformats.org/officeDocument/2006/relationships/tags" Target="../tags/tag96.xml"/><Relationship Id="rId2" Type="http://schemas.openxmlformats.org/officeDocument/2006/relationships/tags" Target="../tags/tag91.xml"/><Relationship Id="rId1" Type="http://schemas.openxmlformats.org/officeDocument/2006/relationships/tags" Target="../tags/tag90.xml"/><Relationship Id="rId6" Type="http://schemas.openxmlformats.org/officeDocument/2006/relationships/tags" Target="../tags/tag95.xml"/><Relationship Id="rId5" Type="http://schemas.openxmlformats.org/officeDocument/2006/relationships/tags" Target="../tags/tag94.xml"/><Relationship Id="rId4" Type="http://schemas.openxmlformats.org/officeDocument/2006/relationships/tags" Target="../tags/tag93.xml"/><Relationship Id="rId9"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100.xml"/><Relationship Id="rId2" Type="http://schemas.openxmlformats.org/officeDocument/2006/relationships/tags" Target="../tags/tag99.xml"/><Relationship Id="rId1" Type="http://schemas.openxmlformats.org/officeDocument/2006/relationships/tags" Target="../tags/tag98.xml"/><Relationship Id="rId5" Type="http://schemas.openxmlformats.org/officeDocument/2006/relationships/slideMaster" Target="../slideMasters/slideMaster3.xml"/><Relationship Id="rId4" Type="http://schemas.openxmlformats.org/officeDocument/2006/relationships/tags" Target="../tags/tag101.xml"/></Relationships>
</file>

<file path=ppt/slideLayouts/_rels/slideLayout31.xml.rels><?xml version="1.0" encoding="UTF-8" standalone="yes"?>
<Relationships xmlns="http://schemas.openxmlformats.org/package/2006/relationships"><Relationship Id="rId3" Type="http://schemas.openxmlformats.org/officeDocument/2006/relationships/tags" Target="../tags/tag104.xml"/><Relationship Id="rId2" Type="http://schemas.openxmlformats.org/officeDocument/2006/relationships/tags" Target="../tags/tag103.xml"/><Relationship Id="rId1" Type="http://schemas.openxmlformats.org/officeDocument/2006/relationships/tags" Target="../tags/tag102.xml"/><Relationship Id="rId4"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3" Type="http://schemas.openxmlformats.org/officeDocument/2006/relationships/tags" Target="../tags/tag107.xml"/><Relationship Id="rId7" Type="http://schemas.openxmlformats.org/officeDocument/2006/relationships/slideMaster" Target="../slideMasters/slideMaster3.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tags" Target="../tags/tag110.xml"/><Relationship Id="rId5" Type="http://schemas.openxmlformats.org/officeDocument/2006/relationships/tags" Target="../tags/tag109.xml"/><Relationship Id="rId4" Type="http://schemas.openxmlformats.org/officeDocument/2006/relationships/tags" Target="../tags/tag108.xml"/></Relationships>
</file>

<file path=ppt/slideLayouts/_rels/slideLayout33.xml.rels><?xml version="1.0" encoding="UTF-8" standalone="yes"?>
<Relationships xmlns="http://schemas.openxmlformats.org/package/2006/relationships"><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tags" Target="../tags/tag111.xml"/><Relationship Id="rId6" Type="http://schemas.openxmlformats.org/officeDocument/2006/relationships/slideMaster" Target="../slideMasters/slideMaster3.xml"/><Relationship Id="rId5" Type="http://schemas.openxmlformats.org/officeDocument/2006/relationships/tags" Target="../tags/tag115.xml"/><Relationship Id="rId4" Type="http://schemas.openxmlformats.org/officeDocument/2006/relationships/tags" Target="../tags/tag114.xml"/></Relationships>
</file>

<file path=ppt/slideLayouts/_rels/slideLayout34.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5" Type="http://schemas.openxmlformats.org/officeDocument/2006/relationships/slideMaster" Target="../slideMasters/slideMaster3.xml"/><Relationship Id="rId4" Type="http://schemas.openxmlformats.org/officeDocument/2006/relationships/tags" Target="../tags/tag119.xml"/></Relationships>
</file>

<file path=ppt/slideLayouts/_rels/slideLayout35.xml.rels><?xml version="1.0" encoding="UTF-8" standalone="yes"?>
<Relationships xmlns="http://schemas.openxmlformats.org/package/2006/relationships"><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tags" Target="../tags/tag120.xml"/><Relationship Id="rId6" Type="http://schemas.openxmlformats.org/officeDocument/2006/relationships/slideMaster" Target="../slideMasters/slideMaster3.xml"/><Relationship Id="rId5" Type="http://schemas.openxmlformats.org/officeDocument/2006/relationships/tags" Target="../tags/tag124.xml"/><Relationship Id="rId4" Type="http://schemas.openxmlformats.org/officeDocument/2006/relationships/tags" Target="../tags/tag12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2023/9/13</a:t>
            </a:fld>
            <a:endParaRPr lang="zh-CN" altLang="en-US"/>
          </a:p>
        </p:txBody>
      </p:sp>
      <p:sp>
        <p:nvSpPr>
          <p:cNvPr id="9" name="Rectangle 8"/>
          <p:cNvSpPr/>
          <p:nvPr userDrawn="1"/>
        </p:nvSpPr>
        <p:spPr>
          <a:xfrm>
            <a:off x="345440" y="2207338"/>
            <a:ext cx="7147931"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572652" y="2208862"/>
            <a:ext cx="1190348" cy="1845125"/>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Rectangle 12"/>
          <p:cNvSpPr/>
          <p:nvPr userDrawn="1"/>
        </p:nvSpPr>
        <p:spPr>
          <a:xfrm>
            <a:off x="7712714" y="2352905"/>
            <a:ext cx="910224" cy="155703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Rectangle 13"/>
          <p:cNvSpPr/>
          <p:nvPr userDrawn="1"/>
        </p:nvSpPr>
        <p:spPr>
          <a:xfrm>
            <a:off x="445483" y="2292117"/>
            <a:ext cx="6947845"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Slide Number Placeholder 5"/>
          <p:cNvSpPr>
            <a:spLocks noGrp="1"/>
          </p:cNvSpPr>
          <p:nvPr>
            <p:ph type="sldNum" sz="quarter" idx="12"/>
          </p:nvPr>
        </p:nvSpPr>
        <p:spPr>
          <a:xfrm>
            <a:off x="7786826" y="3469558"/>
            <a:ext cx="762000" cy="342960"/>
          </a:xfrm>
        </p:spPr>
        <p:txBody>
          <a:bodyPr/>
          <a:lstStyle>
            <a:lvl1pPr algn="ctr">
              <a:defRPr sz="2100">
                <a:solidFill>
                  <a:schemeClr val="accent1">
                    <a:lumMod val="50000"/>
                  </a:schemeClr>
                </a:solidFill>
              </a:defRPr>
            </a:lvl1pPr>
          </a:lstStyle>
          <a:p>
            <a:fld id="{226A5DA0-3F0B-4660-9645-CD05A3FC641F}" type="slidenum">
              <a:rPr lang="zh-CN" altLang="en-US" smtClean="0"/>
              <a:t>‹#›</a:t>
            </a:fld>
            <a:endParaRPr lang="zh-CN" altLang="en-US"/>
          </a:p>
        </p:txBody>
      </p:sp>
      <p:sp>
        <p:nvSpPr>
          <p:cNvPr id="11" name="Rectangle 10"/>
          <p:cNvSpPr/>
          <p:nvPr userDrawn="1"/>
        </p:nvSpPr>
        <p:spPr>
          <a:xfrm>
            <a:off x="541822" y="3420055"/>
            <a:ext cx="6755166"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538971" y="2354992"/>
            <a:ext cx="6760868"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Subtitle 2"/>
          <p:cNvSpPr>
            <a:spLocks noGrp="1"/>
          </p:cNvSpPr>
          <p:nvPr>
            <p:ph type="subTitle" idx="1"/>
          </p:nvPr>
        </p:nvSpPr>
        <p:spPr>
          <a:xfrm>
            <a:off x="642805" y="3486760"/>
            <a:ext cx="6553200" cy="342960"/>
          </a:xfrm>
        </p:spPr>
        <p:txBody>
          <a:bodyPr>
            <a:normAutofit/>
          </a:bodyPr>
          <a:lstStyle>
            <a:lvl1pPr marL="0" indent="0" algn="ctr">
              <a:buNone/>
              <a:defRPr sz="1350" cap="all" spc="300" baseline="0">
                <a:solidFill>
                  <a:srgbClr val="FFFFFF"/>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8035" indent="0" algn="ctr">
              <a:buNone/>
              <a:defRPr>
                <a:solidFill>
                  <a:schemeClr val="tx1">
                    <a:tint val="75000"/>
                  </a:schemeClr>
                </a:solidFill>
              </a:defRPr>
            </a:lvl7pPr>
            <a:lvl8pPr marL="2400935" indent="0" algn="ctr">
              <a:buNone/>
              <a:defRPr>
                <a:solidFill>
                  <a:schemeClr val="tx1">
                    <a:tint val="75000"/>
                  </a:schemeClr>
                </a:solidFill>
              </a:defRPr>
            </a:lvl8pPr>
            <a:lvl9pPr marL="2743835" indent="0" algn="ctr">
              <a:buNone/>
              <a:defRPr>
                <a:solidFill>
                  <a:schemeClr val="tx1">
                    <a:tint val="75000"/>
                  </a:schemeClr>
                </a:solidFill>
              </a:defRPr>
            </a:lvl9pPr>
          </a:lstStyle>
          <a:p>
            <a:r>
              <a:rPr lang="zh-CN" altLang="en-US"/>
              <a:t>单击此处编辑母版副标题样式</a:t>
            </a:r>
            <a:endParaRPr lang="en-US" dirty="0"/>
          </a:p>
        </p:txBody>
      </p:sp>
      <p:sp>
        <p:nvSpPr>
          <p:cNvPr id="2" name="Title 1"/>
          <p:cNvSpPr>
            <a:spLocks noGrp="1"/>
          </p:cNvSpPr>
          <p:nvPr>
            <p:ph type="ctrTitle"/>
          </p:nvPr>
        </p:nvSpPr>
        <p:spPr>
          <a:xfrm>
            <a:off x="604705" y="2420698"/>
            <a:ext cx="6629400" cy="914561"/>
          </a:xfrm>
        </p:spPr>
        <p:txBody>
          <a:bodyPr anchor="b" anchorCtr="0">
            <a:noAutofit/>
          </a:bodyPr>
          <a:lstStyle>
            <a:lvl1pPr>
              <a:defRPr sz="3000">
                <a:solidFill>
                  <a:schemeClr val="accent1">
                    <a:lumMod val="50000"/>
                  </a:schemeClr>
                </a:solidFill>
              </a:defRPr>
            </a:lvl1pPr>
          </a:lstStyle>
          <a:p>
            <a:r>
              <a:rPr lang="zh-CN" altLang="en-US"/>
              <a:t>单击此处编辑母版标题样式</a:t>
            </a:r>
            <a:endParaRPr lang="en-US" dirty="0"/>
          </a:p>
        </p:txBody>
      </p:sp>
      <p:sp>
        <p:nvSpPr>
          <p:cNvPr id="16" name="文本框 15"/>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4</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7" name="图片 1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2023/9/13</a:t>
            </a:fld>
            <a:endParaRPr lang="zh-CN" altLang="en-US"/>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7" name="Rectangle 6"/>
          <p:cNvSpPr/>
          <p:nvPr userDrawn="1"/>
        </p:nvSpPr>
        <p:spPr>
          <a:xfrm>
            <a:off x="6861702" y="171480"/>
            <a:ext cx="1859280" cy="4592779"/>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8" name="Rectangle 7"/>
          <p:cNvSpPr/>
          <p:nvPr userDrawn="1"/>
        </p:nvSpPr>
        <p:spPr>
          <a:xfrm>
            <a:off x="6955225" y="263603"/>
            <a:ext cx="1672235" cy="4408534"/>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Vertical Title 1"/>
          <p:cNvSpPr>
            <a:spLocks noGrp="1"/>
          </p:cNvSpPr>
          <p:nvPr>
            <p:ph type="title" orient="vert"/>
          </p:nvPr>
        </p:nvSpPr>
        <p:spPr>
          <a:xfrm>
            <a:off x="7048577" y="296622"/>
            <a:ext cx="1485531" cy="4342495"/>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457200" y="285799"/>
            <a:ext cx="6172200" cy="4344161"/>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2023/9/13</a:t>
            </a:fld>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0" name="图片 9"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8168095" y="2509080"/>
            <a:ext cx="975905" cy="2302049"/>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6233519" y="107001"/>
            <a:ext cx="2910482" cy="3237055"/>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4356189" y="1"/>
            <a:ext cx="3122562" cy="1409479"/>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Tree>
    <p:extLst>
      <p:ext uri="{BB962C8B-B14F-4D97-AF65-F5344CB8AC3E}">
        <p14:creationId xmlns:p14="http://schemas.microsoft.com/office/powerpoint/2010/main" val="40419590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2023/9/13</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2023/9/13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2023/9/13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2023/9/13</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2023/9/13</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2023/9/13</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2023/9/13</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a:xfrm>
            <a:off x="1362710" y="4768096"/>
            <a:ext cx="2133600" cy="273892"/>
          </a:xfrm>
          <a:prstGeom prst="rect">
            <a:avLst/>
          </a:prstGeom>
        </p:spPr>
        <p:txBody>
          <a:bodyPr/>
          <a:lstStyle/>
          <a:p>
            <a:fld id="{AD03F8B0-DC90-4F24-9965-B99CE2D39518}" type="datetimeFigureOut">
              <a:rPr lang="zh-CN" altLang="en-US" smtClean="0"/>
              <a:t>2023/9/13</a:t>
            </a:fld>
            <a:endParaRPr lang="zh-CN" altLang="en-US"/>
          </a:p>
        </p:txBody>
      </p:sp>
      <p:sp>
        <p:nvSpPr>
          <p:cNvPr id="5" name="Footer Placeholder 4"/>
          <p:cNvSpPr>
            <a:spLocks noGrp="1"/>
          </p:cNvSpPr>
          <p:nvPr>
            <p:ph type="ftr" sz="quarter" idx="11"/>
          </p:nvPr>
        </p:nvSpPr>
        <p:spPr>
          <a:xfrm>
            <a:off x="1619672" y="3651870"/>
            <a:ext cx="8118475" cy="273685"/>
          </a:xfrm>
        </p:spPr>
        <p:txBody>
          <a:bodyPr/>
          <a:lstStyle/>
          <a:p>
            <a:endParaRPr lang="en-US" altLang="zh-CN" dirty="0"/>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2023/9/13</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2023/9/13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2023/9/13</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2023/9/13</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760FBDFE-C587-4B4C-A407-44438C67B59E}" type="datetimeFigureOut">
              <a:rPr lang="zh-CN" altLang="en-US" smtClean="0"/>
              <a:t>2023/9/13</a:t>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2023/9/13</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2023/9/13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2023/9/13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2023/9/13</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2023/9/13</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2023/9/13</a:t>
            </a:fld>
            <a:endParaRPr lang="zh-CN" altLang="en-US"/>
          </a:p>
        </p:txBody>
      </p:sp>
      <p:sp>
        <p:nvSpPr>
          <p:cNvPr id="13" name="Rectangle 12"/>
          <p:cNvSpPr/>
          <p:nvPr userDrawn="1"/>
        </p:nvSpPr>
        <p:spPr>
          <a:xfrm>
            <a:off x="451976" y="2210187"/>
            <a:ext cx="8265160"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Rectangle 15"/>
          <p:cNvSpPr/>
          <p:nvPr userDrawn="1"/>
        </p:nvSpPr>
        <p:spPr>
          <a:xfrm>
            <a:off x="567656" y="2286400"/>
            <a:ext cx="8033800"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2" name="Title 1"/>
          <p:cNvSpPr>
            <a:spLocks noGrp="1"/>
          </p:cNvSpPr>
          <p:nvPr>
            <p:ph type="title"/>
          </p:nvPr>
        </p:nvSpPr>
        <p:spPr>
          <a:xfrm>
            <a:off x="736456" y="2400719"/>
            <a:ext cx="7696200" cy="971721"/>
          </a:xfrm>
        </p:spPr>
        <p:txBody>
          <a:bodyPr anchor="b" anchorCtr="0">
            <a:noAutofit/>
          </a:bodyPr>
          <a:lstStyle>
            <a:lvl1pPr algn="ctr" defTabSz="914400" rtl="0" eaLnBrk="1" latinLnBrk="0" hangingPunct="1">
              <a:spcBef>
                <a:spcPct val="0"/>
              </a:spcBef>
              <a:buNone/>
              <a:defRPr lang="en-US" sz="3000" kern="1200" cap="all" baseline="0" dirty="0">
                <a:solidFill>
                  <a:schemeClr val="accent1">
                    <a:lumMod val="50000"/>
                  </a:schemeClr>
                </a:solidFill>
                <a:latin typeface="+mj-lt"/>
                <a:ea typeface="+mj-ea"/>
                <a:cs typeface="+mj-cs"/>
              </a:defRPr>
            </a:lvl1pPr>
          </a:lstStyle>
          <a:p>
            <a:r>
              <a:rPr lang="zh-CN" altLang="en-US"/>
              <a:t>单击此处编辑母版标题样式</a:t>
            </a:r>
            <a:endParaRPr lang="en-US" dirty="0"/>
          </a:p>
        </p:txBody>
      </p:sp>
      <p:sp>
        <p:nvSpPr>
          <p:cNvPr id="15" name="Rectangle 14"/>
          <p:cNvSpPr/>
          <p:nvPr userDrawn="1"/>
        </p:nvSpPr>
        <p:spPr>
          <a:xfrm>
            <a:off x="675496" y="3406736"/>
            <a:ext cx="7818120"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736456" y="3456237"/>
            <a:ext cx="7696200" cy="392906"/>
          </a:xfrm>
        </p:spPr>
        <p:txBody>
          <a:bodyPr anchor="ctr">
            <a:normAutofit/>
          </a:bodyPr>
          <a:lstStyle>
            <a:lvl1pPr marL="0" indent="0" algn="ctr">
              <a:buNone/>
              <a:defRPr sz="1500" cap="all" spc="250" baseline="0">
                <a:solidFill>
                  <a:srgbClr val="FFFFFF"/>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8035" indent="0">
              <a:buNone/>
              <a:defRPr sz="1050">
                <a:solidFill>
                  <a:schemeClr val="tx1">
                    <a:tint val="75000"/>
                  </a:schemeClr>
                </a:solidFill>
              </a:defRPr>
            </a:lvl7pPr>
            <a:lvl8pPr marL="2400935" indent="0">
              <a:buNone/>
              <a:defRPr sz="1050">
                <a:solidFill>
                  <a:schemeClr val="tx1">
                    <a:tint val="75000"/>
                  </a:schemeClr>
                </a:solidFill>
              </a:defRPr>
            </a:lvl8pPr>
            <a:lvl9pPr marL="2743835" indent="0">
              <a:buNone/>
              <a:defRPr sz="1050">
                <a:solidFill>
                  <a:schemeClr val="tx1">
                    <a:tint val="75000"/>
                  </a:schemeClr>
                </a:solidFill>
              </a:defRPr>
            </a:lvl9pPr>
          </a:lstStyle>
          <a:p>
            <a:pPr lvl="0"/>
            <a:r>
              <a:rPr lang="zh-CN" altLang="en-US"/>
              <a:t>单击此处编辑母版文本样式</a:t>
            </a:r>
          </a:p>
        </p:txBody>
      </p:sp>
      <p:sp>
        <p:nvSpPr>
          <p:cNvPr id="14" name="Rectangle 13"/>
          <p:cNvSpPr/>
          <p:nvPr userDrawn="1"/>
        </p:nvSpPr>
        <p:spPr>
          <a:xfrm>
            <a:off x="675757" y="2343560"/>
            <a:ext cx="7817599"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1" name="图片 10"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2023/9/13</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2023/9/13</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2023/9/13</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2023/9/13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2023/9/13</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2023/9/13</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p>
            <a:r>
              <a:rPr lang="zh-CN" altLang="en-US"/>
              <a:t>单击此处编辑母版标题样式</a:t>
            </a:r>
            <a:endParaRPr lang="en-US"/>
          </a:p>
        </p:txBody>
      </p:sp>
      <p:sp>
        <p:nvSpPr>
          <p:cNvPr id="3" name="Content Placeholder 2"/>
          <p:cNvSpPr>
            <a:spLocks noGrp="1"/>
          </p:cNvSpPr>
          <p:nvPr>
            <p:ph sz="half" idx="1"/>
          </p:nvPr>
        </p:nvSpPr>
        <p:spPr>
          <a:xfrm>
            <a:off x="426128"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48200"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2023/9/13</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dirty="0"/>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lvl1pPr>
              <a:defRPr/>
            </a:lvl1pPr>
          </a:lstStyle>
          <a:p>
            <a:r>
              <a:rPr lang="zh-CN" altLang="en-US"/>
              <a:t>单击此处编辑母版标题样式</a:t>
            </a:r>
            <a:endParaRPr lang="en-US"/>
          </a:p>
        </p:txBody>
      </p:sp>
      <p:sp>
        <p:nvSpPr>
          <p:cNvPr id="3" name="Text Placeholder 2"/>
          <p:cNvSpPr>
            <a:spLocks noGrp="1"/>
          </p:cNvSpPr>
          <p:nvPr>
            <p:ph type="body" idx="1"/>
          </p:nvPr>
        </p:nvSpPr>
        <p:spPr>
          <a:xfrm>
            <a:off x="426128" y="1292054"/>
            <a:ext cx="4040188"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4" name="Content Placeholder 3"/>
          <p:cNvSpPr>
            <a:spLocks noGrp="1"/>
          </p:cNvSpPr>
          <p:nvPr>
            <p:ph sz="half" idx="2"/>
          </p:nvPr>
        </p:nvSpPr>
        <p:spPr>
          <a:xfrm>
            <a:off x="426128" y="1829120"/>
            <a:ext cx="4040188"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45025" y="1292054"/>
            <a:ext cx="4041775"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6" name="Content Placeholder 5"/>
          <p:cNvSpPr>
            <a:spLocks noGrp="1"/>
          </p:cNvSpPr>
          <p:nvPr>
            <p:ph sz="quarter" idx="4"/>
          </p:nvPr>
        </p:nvSpPr>
        <p:spPr>
          <a:xfrm>
            <a:off x="4645025" y="1829120"/>
            <a:ext cx="4041775"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2023/9/13</a:t>
            </a:fld>
            <a:endParaRPr lang="zh-CN" altLang="en-US"/>
          </a:p>
        </p:txBody>
      </p:sp>
      <p:sp>
        <p:nvSpPr>
          <p:cNvPr id="8" name="Footer Placeholder 7"/>
          <p:cNvSpPr>
            <a:spLocks noGrp="1"/>
          </p:cNvSpPr>
          <p:nvPr>
            <p:ph type="ftr" sz="quarter" idx="11"/>
          </p:nvPr>
        </p:nvSpPr>
        <p:spPr>
          <a:xfrm>
            <a:off x="1130935" y="4768096"/>
            <a:ext cx="7621905" cy="273892"/>
          </a:xfrm>
        </p:spPr>
        <p:txBody>
          <a:bodyPr/>
          <a:lstStyle/>
          <a:p>
            <a:endParaRPr lang="zh-CN" altLang="en-US" dirty="0"/>
          </a:p>
        </p:txBody>
      </p:sp>
      <p:sp>
        <p:nvSpPr>
          <p:cNvPr id="9" name="Slide Number Placeholder 8"/>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2"/>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2023/9/13</a:t>
            </a:fld>
            <a:endParaRPr lang="zh-CN" altLang="en-US"/>
          </a:p>
        </p:txBody>
      </p:sp>
      <p:sp>
        <p:nvSpPr>
          <p:cNvPr id="4" name="Footer Placeholder 3"/>
          <p:cNvSpPr>
            <a:spLocks noGrp="1"/>
          </p:cNvSpPr>
          <p:nvPr>
            <p:ph type="ftr" sz="quarter" idx="11"/>
          </p:nvPr>
        </p:nvSpPr>
        <p:spPr>
          <a:xfrm>
            <a:off x="1130935" y="4768096"/>
            <a:ext cx="7621905" cy="273892"/>
          </a:xfrm>
        </p:spPr>
        <p:txBody>
          <a:bodyPr/>
          <a:lstStyle/>
          <a:p>
            <a:endParaRPr lang="zh-CN" altLang="en-US" dirty="0"/>
          </a:p>
        </p:txBody>
      </p:sp>
      <p:sp>
        <p:nvSpPr>
          <p:cNvPr id="5" name="Slide Number Placeholder 4"/>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Rectangle 4"/>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1" name="Rounded Rectangle 10"/>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Date Placeholder 1"/>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2023/9/13</a:t>
            </a:fld>
            <a:endParaRPr lang="zh-CN" altLang="en-US"/>
          </a:p>
        </p:txBody>
      </p:sp>
      <p:sp>
        <p:nvSpPr>
          <p:cNvPr id="3" name="Footer Placeholder 2"/>
          <p:cNvSpPr>
            <a:spLocks noGrp="1"/>
          </p:cNvSpPr>
          <p:nvPr>
            <p:ph type="ftr" sz="quarter" idx="11"/>
          </p:nvPr>
        </p:nvSpPr>
        <p:spPr>
          <a:xfrm>
            <a:off x="1130935" y="4768096"/>
            <a:ext cx="7621905" cy="273892"/>
          </a:xfrm>
        </p:spPr>
        <p:txBody>
          <a:bodyPr/>
          <a:lstStyle/>
          <a:p>
            <a:endParaRPr lang="zh-CN" altLang="en-US"/>
          </a:p>
        </p:txBody>
      </p:sp>
      <p:sp>
        <p:nvSpPr>
          <p:cNvPr id="4" name="Slide Number Placeholder 3"/>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7" name="图片 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11" name="Rectangle 10"/>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2" name="Rounded Rectangle 11"/>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p:cNvSpPr>
            <a:spLocks noGrp="1"/>
          </p:cNvSpPr>
          <p:nvPr>
            <p:ph idx="1"/>
          </p:nvPr>
        </p:nvSpPr>
        <p:spPr>
          <a:xfrm>
            <a:off x="3886200" y="514440"/>
            <a:ext cx="4572000" cy="394404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2023/9/13</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8" name="Rectangle 7"/>
          <p:cNvSpPr/>
          <p:nvPr userDrawn="1"/>
        </p:nvSpPr>
        <p:spPr>
          <a:xfrm>
            <a:off x="560034" y="1129482"/>
            <a:ext cx="2716566" cy="264307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676690" y="1232069"/>
            <a:ext cx="2483254" cy="2426170"/>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769000" y="2229240"/>
            <a:ext cx="2298634" cy="1314680"/>
          </a:xfrm>
        </p:spPr>
        <p:txBody>
          <a:bodyPr/>
          <a:lstStyle>
            <a:lvl1pPr marL="0" indent="0">
              <a:spcBef>
                <a:spcPts val="300"/>
              </a:spcBef>
              <a:buNone/>
              <a:defRPr sz="1050">
                <a:solidFill>
                  <a:schemeClr val="accent1">
                    <a:lumMod val="50000"/>
                  </a:schemeClr>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769000" y="1300962"/>
            <a:ext cx="2298634" cy="893871"/>
          </a:xfrm>
        </p:spPr>
        <p:txBody>
          <a:bodyPr anchor="b">
            <a:normAutofit/>
          </a:bodyPr>
          <a:lstStyle>
            <a:lvl1pPr algn="l">
              <a:defRPr sz="1500" b="0">
                <a:solidFill>
                  <a:schemeClr val="accent1">
                    <a:lumMod val="75000"/>
                  </a:schemeClr>
                </a:solidFill>
              </a:defRPr>
            </a:lvl1pPr>
          </a:lstStyle>
          <a:p>
            <a:r>
              <a:rPr lang="zh-CN" altLang="en-US"/>
              <a:t>单击此处编辑母版标题样式</a:t>
            </a:r>
            <a:endParaRPr lang="en-US" dirty="0"/>
          </a:p>
        </p:txBody>
      </p:sp>
      <p:sp>
        <p:nvSpPr>
          <p:cNvPr id="13" name="文本框 12"/>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4" name="图片 13"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9" name="Rounded Rectangle 8"/>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Picture Placeholder 2"/>
          <p:cNvSpPr>
            <a:spLocks noGrp="1"/>
          </p:cNvSpPr>
          <p:nvPr>
            <p:ph type="pic" idx="1"/>
          </p:nvPr>
        </p:nvSpPr>
        <p:spPr>
          <a:xfrm>
            <a:off x="685800" y="466159"/>
            <a:ext cx="7772400" cy="3249241"/>
          </a:xfrm>
          <a:solidFill>
            <a:schemeClr val="bg2"/>
          </a:solidFill>
          <a:ln>
            <a:noFill/>
          </a:ln>
          <a:effectLst>
            <a:softEdge rad="12700"/>
          </a:effectLst>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8035" indent="0">
              <a:buNone/>
              <a:defRPr sz="1500"/>
            </a:lvl7pPr>
            <a:lvl8pPr marL="2400935" indent="0">
              <a:buNone/>
              <a:defRPr sz="1500"/>
            </a:lvl8pPr>
            <a:lvl9pPr marL="2743835" indent="0">
              <a:buNone/>
              <a:defRPr sz="1500"/>
            </a:lvl9pPr>
          </a:lstStyle>
          <a:p>
            <a:r>
              <a:rPr lang="zh-CN" altLang="en-US"/>
              <a:t>单击图标添加图片</a:t>
            </a:r>
            <a:endParaRPr lang="en-US" dirty="0"/>
          </a:p>
        </p:txBody>
      </p:sp>
      <p:sp>
        <p:nvSpPr>
          <p:cNvPr id="5" name="Date Placeholder 4"/>
          <p:cNvSpPr>
            <a:spLocks noGrp="1"/>
          </p:cNvSpPr>
          <p:nvPr>
            <p:ph type="dt" sz="half" idx="10"/>
          </p:nvPr>
        </p:nvSpPr>
        <p:spPr>
          <a:xfrm>
            <a:off x="457200" y="4768096"/>
            <a:ext cx="2133600" cy="273892"/>
          </a:xfrm>
          <a:prstGeom prst="rect">
            <a:avLst/>
          </a:prstGeom>
        </p:spPr>
        <p:txBody>
          <a:bodyPr/>
          <a:lstStyle/>
          <a:p>
            <a:fld id="{AD03F8B0-DC90-4F24-9965-B99CE2D39518}" type="datetimeFigureOut">
              <a:rPr lang="zh-CN" altLang="en-US" smtClean="0"/>
              <a:t>2023/9/13</a:t>
            </a:fld>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0" name="Rectangle 9"/>
          <p:cNvSpPr/>
          <p:nvPr userDrawn="1"/>
        </p:nvSpPr>
        <p:spPr>
          <a:xfrm>
            <a:off x="685800" y="3715400"/>
            <a:ext cx="7772400" cy="1028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61999" y="3772560"/>
            <a:ext cx="7600765" cy="902351"/>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13" name="Rectangle 12"/>
          <p:cNvSpPr/>
          <p:nvPr userDrawn="1"/>
        </p:nvSpPr>
        <p:spPr>
          <a:xfrm>
            <a:off x="914400" y="4229840"/>
            <a:ext cx="7328514" cy="338831"/>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Rectangle 10"/>
          <p:cNvSpPr/>
          <p:nvPr userDrawn="1"/>
        </p:nvSpPr>
        <p:spPr>
          <a:xfrm>
            <a:off x="605589" y="3806856"/>
            <a:ext cx="7946136" cy="823104"/>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956289" y="4243159"/>
            <a:ext cx="7244736" cy="301339"/>
          </a:xfrm>
        </p:spPr>
        <p:txBody>
          <a:bodyPr anchor="ctr">
            <a:normAutofit/>
          </a:bodyPr>
          <a:lstStyle>
            <a:lvl1pPr marL="0" indent="0" algn="ctr">
              <a:buNone/>
              <a:defRPr sz="1125" cap="all" spc="250" baseline="0">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914400" y="3829720"/>
            <a:ext cx="7328514" cy="392351"/>
          </a:xfrm>
        </p:spPr>
        <p:txBody>
          <a:bodyPr anchor="ctr" anchorCtr="0"/>
          <a:lstStyle>
            <a:lvl1pPr algn="ctr">
              <a:defRPr sz="1500" b="0">
                <a:solidFill>
                  <a:schemeClr val="accent1">
                    <a:lumMod val="75000"/>
                  </a:schemeClr>
                </a:solidFill>
              </a:defRPr>
            </a:lvl1pPr>
          </a:lstStyle>
          <a:p>
            <a:r>
              <a:rPr lang="zh-CN" altLang="en-US"/>
              <a:t>单击此处编辑母版标题样式</a:t>
            </a:r>
            <a:endParaRPr lang="en-US" dirty="0"/>
          </a:p>
        </p:txBody>
      </p:sp>
      <p:sp>
        <p:nvSpPr>
          <p:cNvPr id="15" name="文本框 14"/>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6" name="图片 15"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18" Type="http://schemas.openxmlformats.org/officeDocument/2006/relationships/tags" Target="../tags/tag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tags" Target="../tags/tag4.xml"/><Relationship Id="rId2" Type="http://schemas.openxmlformats.org/officeDocument/2006/relationships/slideLayout" Target="../slideLayouts/slideLayout14.xml"/><Relationship Id="rId16" Type="http://schemas.openxmlformats.org/officeDocument/2006/relationships/tags" Target="../tags/tag3.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tags" Target="../tags/tag2.xml"/><Relationship Id="rId10" Type="http://schemas.openxmlformats.org/officeDocument/2006/relationships/slideLayout" Target="../slideLayouts/slideLayout22.xml"/><Relationship Id="rId19" Type="http://schemas.openxmlformats.org/officeDocument/2006/relationships/tags" Target="../tags/tag6.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ags" Target="../tags/tag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ags" Target="../tags/tag63.xml"/><Relationship Id="rId18" Type="http://schemas.openxmlformats.org/officeDocument/2006/relationships/tags" Target="../tags/tag68.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17" Type="http://schemas.openxmlformats.org/officeDocument/2006/relationships/tags" Target="../tags/tag67.xml"/><Relationship Id="rId2" Type="http://schemas.openxmlformats.org/officeDocument/2006/relationships/slideLayout" Target="../slideLayouts/slideLayout26.xml"/><Relationship Id="rId16" Type="http://schemas.openxmlformats.org/officeDocument/2006/relationships/tags" Target="../tags/tag6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tags" Target="../tags/tag65.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ags" Target="../tags/tag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457200" y="1314680"/>
            <a:ext cx="8229600" cy="3280746"/>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6" name="Slide Number Placeholder 5"/>
          <p:cNvSpPr>
            <a:spLocks noGrp="1"/>
          </p:cNvSpPr>
          <p:nvPr>
            <p:ph type="sldNum" sz="quarter" idx="4"/>
          </p:nvPr>
        </p:nvSpPr>
        <p:spPr>
          <a:xfrm>
            <a:off x="6553200" y="4768096"/>
            <a:ext cx="2133600" cy="273892"/>
          </a:xfrm>
          <a:prstGeom prst="rect">
            <a:avLst/>
          </a:prstGeom>
        </p:spPr>
        <p:txBody>
          <a:bodyPr vert="horz" lIns="91440" tIns="45720" rIns="91440" bIns="45720" rtlCol="0" anchor="ctr"/>
          <a:lstStyle>
            <a:lvl1pPr algn="r">
              <a:defRPr sz="900">
                <a:solidFill>
                  <a:schemeClr val="tx2"/>
                </a:solidFill>
              </a:defRPr>
            </a:lvl1pPr>
          </a:lstStyle>
          <a:p>
            <a:fld id="{226A5DA0-3F0B-4660-9645-CD05A3FC641F}" type="slidenum">
              <a:rPr lang="zh-CN" altLang="en-US" smtClean="0"/>
              <a:t>‹#›</a:t>
            </a:fld>
            <a:endParaRPr lang="zh-CN" altLang="en-US"/>
          </a:p>
        </p:txBody>
      </p:sp>
      <p:sp>
        <p:nvSpPr>
          <p:cNvPr id="9" name="Rectangle 8"/>
          <p:cNvSpPr/>
          <p:nvPr userDrawn="1"/>
        </p:nvSpPr>
        <p:spPr>
          <a:xfrm>
            <a:off x="274320" y="208661"/>
            <a:ext cx="8595360" cy="994584"/>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10" name="Rectangle 9"/>
          <p:cNvSpPr/>
          <p:nvPr userDrawn="1"/>
        </p:nvSpPr>
        <p:spPr>
          <a:xfrm>
            <a:off x="372863" y="279695"/>
            <a:ext cx="8380520" cy="8390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Placeholder 1"/>
          <p:cNvSpPr>
            <a:spLocks noGrp="1"/>
          </p:cNvSpPr>
          <p:nvPr>
            <p:ph type="title"/>
          </p:nvPr>
        </p:nvSpPr>
        <p:spPr>
          <a:xfrm>
            <a:off x="426128" y="306333"/>
            <a:ext cx="8260672" cy="779707"/>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87" r:id="rId12"/>
  </p:sldLayoutIdLst>
  <p:txStyles>
    <p:titleStyle>
      <a:lvl1pPr algn="ctr" defTabSz="685800" rtl="0" eaLnBrk="1" latinLnBrk="0" hangingPunct="1">
        <a:spcBef>
          <a:spcPct val="0"/>
        </a:spcBef>
        <a:buNone/>
        <a:defRPr sz="2625" kern="1200" cap="all" baseline="0">
          <a:solidFill>
            <a:schemeClr val="accent1">
              <a:lumMod val="75000"/>
            </a:schemeClr>
          </a:solidFill>
          <a:latin typeface="+mj-lt"/>
          <a:ea typeface="+mj-ea"/>
          <a:cs typeface="+mj-cs"/>
        </a:defRPr>
      </a:lvl1pPr>
    </p:titleStyle>
    <p:bodyStyle>
      <a:lvl1pPr marL="257175" indent="-171450" algn="l" defTabSz="685800" rtl="0" eaLnBrk="1" latinLnBrk="0" hangingPunct="1">
        <a:spcBef>
          <a:spcPct val="15000"/>
        </a:spcBef>
        <a:buClr>
          <a:schemeClr val="accent1"/>
        </a:buClr>
        <a:buFont typeface="Arial" panose="020B0604020202020204" pitchFamily="34" charset="0"/>
        <a:buChar char="•"/>
        <a:defRPr sz="1800" kern="1200">
          <a:solidFill>
            <a:schemeClr val="tx2"/>
          </a:solidFill>
          <a:latin typeface="+mn-lt"/>
          <a:ea typeface="+mn-ea"/>
          <a:cs typeface="+mn-cs"/>
        </a:defRPr>
      </a:lvl1pPr>
      <a:lvl2pPr marL="480060" indent="-171450" algn="l" defTabSz="685800" rtl="0" eaLnBrk="1" latinLnBrk="0" hangingPunct="1">
        <a:spcBef>
          <a:spcPct val="15000"/>
        </a:spcBef>
        <a:buClr>
          <a:schemeClr val="accent2"/>
        </a:buClr>
        <a:buFont typeface="Arial" panose="020B0604020202020204" pitchFamily="34" charset="0"/>
        <a:buChar char="•"/>
        <a:defRPr sz="1500" kern="1200">
          <a:solidFill>
            <a:schemeClr val="tx2"/>
          </a:solidFill>
          <a:latin typeface="+mn-lt"/>
          <a:ea typeface="+mn-ea"/>
          <a:cs typeface="+mn-cs"/>
        </a:defRPr>
      </a:lvl2pPr>
      <a:lvl3pPr marL="685800" indent="-171450" algn="l" defTabSz="685800" rtl="0" eaLnBrk="1" latinLnBrk="0" hangingPunct="1">
        <a:spcBef>
          <a:spcPct val="15000"/>
        </a:spcBef>
        <a:buClr>
          <a:schemeClr val="accent3"/>
        </a:buClr>
        <a:buFont typeface="Arial" panose="020B0604020202020204" pitchFamily="34" charset="0"/>
        <a:buChar char="•"/>
        <a:defRPr sz="1350" kern="1200">
          <a:solidFill>
            <a:schemeClr val="tx2"/>
          </a:solidFill>
          <a:latin typeface="+mn-lt"/>
          <a:ea typeface="+mn-ea"/>
          <a:cs typeface="+mn-cs"/>
        </a:defRPr>
      </a:lvl3pPr>
      <a:lvl4pPr marL="960120" indent="-171450" algn="l" defTabSz="685800" rtl="0" eaLnBrk="1" latinLnBrk="0" hangingPunct="1">
        <a:spcBef>
          <a:spcPct val="15000"/>
        </a:spcBef>
        <a:buClr>
          <a:schemeClr val="accent4"/>
        </a:buClr>
        <a:buFont typeface="Arial" panose="020B0604020202020204" pitchFamily="34" charset="0"/>
        <a:buChar char="•"/>
        <a:defRPr sz="1200" kern="1200">
          <a:solidFill>
            <a:schemeClr val="tx2"/>
          </a:solidFill>
          <a:latin typeface="+mn-lt"/>
          <a:ea typeface="+mn-ea"/>
          <a:cs typeface="+mn-cs"/>
        </a:defRPr>
      </a:lvl4pPr>
      <a:lvl5pPr marL="1165860" indent="-171450" algn="l" defTabSz="685800" rtl="0" eaLnBrk="1" latinLnBrk="0" hangingPunct="1">
        <a:spcBef>
          <a:spcPct val="15000"/>
        </a:spcBef>
        <a:buClr>
          <a:schemeClr val="accent5"/>
        </a:buClr>
        <a:buFont typeface="Arial" panose="020B0604020202020204" pitchFamily="34" charset="0"/>
        <a:buChar char="•"/>
        <a:defRPr sz="1200" kern="1200" baseline="0">
          <a:solidFill>
            <a:schemeClr val="tx2"/>
          </a:solidFill>
          <a:latin typeface="+mn-lt"/>
          <a:ea typeface="+mn-ea"/>
          <a:cs typeface="+mn-cs"/>
        </a:defRPr>
      </a:lvl5pPr>
      <a:lvl6pPr marL="1303020" indent="-137160" algn="l" defTabSz="685800" rtl="0" eaLnBrk="1" latinLnBrk="0" hangingPunct="1">
        <a:spcBef>
          <a:spcPct val="15000"/>
        </a:spcBef>
        <a:buClr>
          <a:schemeClr val="accent1"/>
        </a:buClr>
        <a:buFont typeface="Arial" panose="020B0604020202020204" pitchFamily="34" charset="0"/>
        <a:buChar char="•"/>
        <a:defRPr sz="1050" kern="1200">
          <a:solidFill>
            <a:schemeClr val="tx2"/>
          </a:solidFill>
          <a:latin typeface="+mn-lt"/>
          <a:ea typeface="+mn-ea"/>
          <a:cs typeface="+mn-cs"/>
        </a:defRPr>
      </a:lvl6pPr>
      <a:lvl7pPr marL="1508760" indent="-137160" algn="l" defTabSz="685800" rtl="0" eaLnBrk="1" latinLnBrk="0" hangingPunct="1">
        <a:spcBef>
          <a:spcPct val="15000"/>
        </a:spcBef>
        <a:buClr>
          <a:schemeClr val="accent2"/>
        </a:buClr>
        <a:buFont typeface="Arial" panose="020B0604020202020204" pitchFamily="34" charset="0"/>
        <a:buChar char="•"/>
        <a:defRPr sz="1050" kern="1200">
          <a:solidFill>
            <a:schemeClr val="tx2"/>
          </a:solidFill>
          <a:latin typeface="+mn-lt"/>
          <a:ea typeface="+mn-ea"/>
          <a:cs typeface="+mn-cs"/>
        </a:defRPr>
      </a:lvl7pPr>
      <a:lvl8pPr marL="1645920" indent="-137160" algn="l" defTabSz="685800" rtl="0" eaLnBrk="1" latinLnBrk="0" hangingPunct="1">
        <a:spcBef>
          <a:spcPct val="15000"/>
        </a:spcBef>
        <a:buClr>
          <a:schemeClr val="accent3"/>
        </a:buClr>
        <a:buFont typeface="Arial" panose="020B0604020202020204" pitchFamily="34" charset="0"/>
        <a:buChar char="•"/>
        <a:defRPr sz="1050" kern="1200">
          <a:solidFill>
            <a:schemeClr val="tx2"/>
          </a:solidFill>
          <a:latin typeface="+mn-lt"/>
          <a:ea typeface="+mn-ea"/>
          <a:cs typeface="+mn-cs"/>
        </a:defRPr>
      </a:lvl8pPr>
      <a:lvl9pPr marL="1783080" indent="-137160" algn="l" defTabSz="685800" rtl="0" eaLnBrk="1" latinLnBrk="0" hangingPunct="1">
        <a:spcBef>
          <a:spcPct val="15000"/>
        </a:spcBef>
        <a:buClr>
          <a:schemeClr val="accent4"/>
        </a:buClr>
        <a:buFont typeface="Arial" panose="020B0604020202020204" pitchFamily="34" charset="0"/>
        <a:buChar char="•"/>
        <a:defRPr sz="105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8035" algn="l" defTabSz="685800" rtl="0" eaLnBrk="1" latinLnBrk="0" hangingPunct="1">
        <a:defRPr sz="1350" kern="1200">
          <a:solidFill>
            <a:schemeClr val="tx1"/>
          </a:solidFill>
          <a:latin typeface="+mn-lt"/>
          <a:ea typeface="+mn-ea"/>
          <a:cs typeface="+mn-cs"/>
        </a:defRPr>
      </a:lvl7pPr>
      <a:lvl8pPr marL="240093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5"/>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6"/>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7"/>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2023/9/13</a:t>
            </a:fld>
            <a:endParaRPr lang="zh-CN" altLang="en-US"/>
          </a:p>
        </p:txBody>
      </p:sp>
      <p:sp>
        <p:nvSpPr>
          <p:cNvPr id="5" name="页脚占位符 4"/>
          <p:cNvSpPr>
            <a:spLocks noGrp="1"/>
          </p:cNvSpPr>
          <p:nvPr>
            <p:ph type="ftr" sz="quarter" idx="3"/>
            <p:custDataLst>
              <p:tags r:id="rId18"/>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9"/>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4"/>
    </p:custData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r>
              <a:rPr lang="zh-CN" altLang="en-US"/>
              <a:t>本课程</a:t>
            </a:r>
          </a:p>
        </p:txBody>
      </p:sp>
      <p:sp>
        <p:nvSpPr>
          <p:cNvPr id="5" name="页脚占位符 4"/>
          <p:cNvSpPr>
            <a:spLocks noGrp="1"/>
          </p:cNvSpPr>
          <p:nvPr>
            <p:ph type="ftr" sz="quarter" idx="3"/>
            <p:custDataLst>
              <p:tags r:id="rId17"/>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3696919" y="2606898"/>
            <a:ext cx="5073200" cy="5073200"/>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pic>
        <p:nvPicPr>
          <p:cNvPr id="28" name="图片占位符 27"/>
          <p:cNvPicPr>
            <a:picLocks noGrp="1" noChangeAspect="1"/>
          </p:cNvPicPr>
          <p:nvPr>
            <p:ph type="pic" sz="quarter" idx="12"/>
          </p:nvPr>
        </p:nvPicPr>
        <p:blipFill>
          <a:blip r:embed="rId3" cstate="screen"/>
          <a:srcRect/>
          <a:stretch>
            <a:fillRect/>
          </a:stretch>
        </p:blipFill>
        <p:spPr>
          <a:xfrm>
            <a:off x="8168095" y="2509080"/>
            <a:ext cx="975905" cy="2302049"/>
          </a:xfrm>
        </p:spPr>
      </p:pic>
      <p:pic>
        <p:nvPicPr>
          <p:cNvPr id="26" name="图片占位符 25"/>
          <p:cNvPicPr>
            <a:picLocks noGrp="1" noChangeAspect="1"/>
          </p:cNvPicPr>
          <p:nvPr>
            <p:ph type="pic" sz="quarter" idx="11"/>
          </p:nvPr>
        </p:nvPicPr>
        <p:blipFill>
          <a:blip r:embed="rId4" cstate="screen"/>
          <a:srcRect/>
          <a:stretch>
            <a:fillRect/>
          </a:stretch>
        </p:blipFill>
        <p:spPr/>
      </p:pic>
      <p:pic>
        <p:nvPicPr>
          <p:cNvPr id="21" name="图片占位符 20"/>
          <p:cNvPicPr>
            <a:picLocks noGrp="1" noChangeAspect="1"/>
          </p:cNvPicPr>
          <p:nvPr>
            <p:ph type="pic" sz="quarter" idx="10"/>
          </p:nvPr>
        </p:nvPicPr>
        <p:blipFill>
          <a:blip r:embed="rId5" cstate="screen"/>
          <a:srcRect/>
          <a:stretch>
            <a:fillRect/>
          </a:stretch>
        </p:blipFill>
        <p:spPr/>
      </p:pic>
      <p:sp>
        <p:nvSpPr>
          <p:cNvPr id="29" name="文本框 28"/>
          <p:cNvSpPr txBox="1"/>
          <p:nvPr/>
        </p:nvSpPr>
        <p:spPr>
          <a:xfrm>
            <a:off x="510064" y="1292543"/>
            <a:ext cx="5075873" cy="4616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2400" dirty="0">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137518" y="1730046"/>
            <a:ext cx="5313045" cy="2398589"/>
            <a:chOff x="631504" y="3193779"/>
            <a:chExt cx="1584325" cy="420772"/>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7" name="文本框 6"/>
            <p:cNvSpPr txBox="1"/>
            <p:nvPr/>
          </p:nvSpPr>
          <p:spPr>
            <a:xfrm>
              <a:off x="631504" y="3274404"/>
              <a:ext cx="1584325" cy="340147"/>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r>
                <a:rPr lang="zh-CN" altLang="en-US" sz="4000" dirty="0">
                  <a:solidFill>
                    <a:srgbClr val="152751"/>
                  </a:solidFill>
                  <a:latin typeface="微软雅黑" panose="020B0503020204020204" pitchFamily="34" charset="-122"/>
                  <a:ea typeface="微软雅黑" panose="020B0503020204020204" pitchFamily="34" charset="-122"/>
                  <a:sym typeface="+mn-ea"/>
                </a:rPr>
                <a:t>中级经济师</a:t>
              </a:r>
              <a:endParaRPr lang="en-US" altLang="zh-CN" sz="4000" dirty="0">
                <a:solidFill>
                  <a:srgbClr val="152751"/>
                </a:solidFill>
                <a:latin typeface="微软雅黑" panose="020B0503020204020204" pitchFamily="34" charset="-122"/>
                <a:ea typeface="微软雅黑" panose="020B0503020204020204" pitchFamily="34" charset="-122"/>
                <a:sym typeface="+mn-ea"/>
              </a:endParaRPr>
            </a:p>
            <a:p>
              <a:r>
                <a:rPr lang="zh-CN" altLang="en-US" sz="4000" dirty="0">
                  <a:solidFill>
                    <a:srgbClr val="152751"/>
                  </a:solidFill>
                  <a:latin typeface="微软雅黑" panose="020B0503020204020204" pitchFamily="34" charset="-122"/>
                  <a:ea typeface="微软雅黑" panose="020B0503020204020204" pitchFamily="34" charset="-122"/>
                  <a:sym typeface="+mn-ea"/>
                </a:rPr>
                <a:t>工商管理专业知识与</a:t>
              </a:r>
              <a:r>
                <a:rPr lang="en-US" altLang="zh-CN" sz="4000" dirty="0">
                  <a:solidFill>
                    <a:srgbClr val="152751"/>
                  </a:solidFill>
                  <a:latin typeface="微软雅黑" panose="020B0503020204020204" pitchFamily="34" charset="-122"/>
                  <a:ea typeface="微软雅黑" panose="020B0503020204020204" pitchFamily="34" charset="-122"/>
                  <a:sym typeface="+mn-ea"/>
                </a:rPr>
                <a:t>       </a:t>
              </a:r>
              <a:r>
                <a:rPr lang="zh-CN" altLang="en-US" sz="4000" dirty="0">
                  <a:solidFill>
                    <a:srgbClr val="152751"/>
                  </a:solidFill>
                  <a:latin typeface="微软雅黑" panose="020B0503020204020204" pitchFamily="34" charset="-122"/>
                  <a:ea typeface="微软雅黑" panose="020B0503020204020204" pitchFamily="34" charset="-122"/>
                  <a:sym typeface="+mn-ea"/>
                </a:rPr>
                <a:t>实务</a:t>
              </a:r>
              <a:endParaRPr lang="zh-CN" altLang="en-US" sz="4000" dirty="0">
                <a:solidFill>
                  <a:srgbClr val="152751"/>
                </a:solidFill>
                <a:latin typeface="微软雅黑" panose="020B0503020204020204" pitchFamily="34" charset="-122"/>
                <a:ea typeface="微软雅黑" panose="020B0503020204020204" pitchFamily="34" charset="-122"/>
                <a:cs typeface="+mn-ea"/>
                <a:sym typeface="+mn-ea"/>
              </a:endParaRPr>
            </a:p>
          </p:txBody>
        </p:sp>
      </p:grpSp>
      <p:pic>
        <p:nvPicPr>
          <p:cNvPr id="8" name="图片 7" descr="123456"/>
          <p:cNvPicPr>
            <a:picLocks noChangeAspect="1"/>
          </p:cNvPicPr>
          <p:nvPr/>
        </p:nvPicPr>
        <p:blipFill>
          <a:blip r:embed="rId6"/>
          <a:stretch>
            <a:fillRect/>
          </a:stretch>
        </p:blipFill>
        <p:spPr>
          <a:xfrm>
            <a:off x="345281" y="405765"/>
            <a:ext cx="730568" cy="730568"/>
          </a:xfrm>
          <a:prstGeom prst="rect">
            <a:avLst/>
          </a:prstGeom>
        </p:spPr>
      </p:pic>
      <p:sp>
        <p:nvSpPr>
          <p:cNvPr id="14" name="文本框 13"/>
          <p:cNvSpPr txBox="1"/>
          <p:nvPr/>
        </p:nvSpPr>
        <p:spPr>
          <a:xfrm>
            <a:off x="4027647" y="4366737"/>
            <a:ext cx="3451384" cy="507831"/>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27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二、技术创新战略的管理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、技术创新战略的选择</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）两种战略的基本特征</a:t>
            </a:r>
            <a:endParaRPr lang="en-US" altLang="zh-CN" sz="2000" dirty="0">
              <a:solidFill>
                <a:schemeClr val="tx1"/>
              </a:solidFill>
              <a:latin typeface="微软雅黑" panose="020B0503020204020204" pitchFamily="34" charset="-122"/>
              <a:ea typeface="微软雅黑" panose="020B0503020204020204" pitchFamily="34" charset="-122"/>
            </a:endParaRPr>
          </a:p>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领先战略与跟随战略的基本特征</a:t>
            </a: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graphicFrame>
        <p:nvGraphicFramePr>
          <p:cNvPr id="4" name="表格 4">
            <a:extLst>
              <a:ext uri="{FF2B5EF4-FFF2-40B4-BE49-F238E27FC236}">
                <a16:creationId xmlns:a16="http://schemas.microsoft.com/office/drawing/2014/main" id="{9C5B5821-CA1D-42A7-A453-19FDE9588664}"/>
              </a:ext>
            </a:extLst>
          </p:cNvPr>
          <p:cNvGraphicFramePr>
            <a:graphicFrameLocks noGrp="1"/>
          </p:cNvGraphicFramePr>
          <p:nvPr/>
        </p:nvGraphicFramePr>
        <p:xfrm>
          <a:off x="1524000" y="2139702"/>
          <a:ext cx="6096000" cy="1854200"/>
        </p:xfrm>
        <a:graphic>
          <a:graphicData uri="http://schemas.openxmlformats.org/drawingml/2006/table">
            <a:tbl>
              <a:tblPr firstRow="1" bandRow="1">
                <a:tableStyleId>{5C22544A-7EE6-4342-B048-85BDC9FD1C3A}</a:tableStyleId>
              </a:tblPr>
              <a:tblGrid>
                <a:gridCol w="1512168">
                  <a:extLst>
                    <a:ext uri="{9D8B030D-6E8A-4147-A177-3AD203B41FA5}">
                      <a16:colId xmlns:a16="http://schemas.microsoft.com/office/drawing/2014/main" val="3518695854"/>
                    </a:ext>
                  </a:extLst>
                </a:gridCol>
                <a:gridCol w="2160240">
                  <a:extLst>
                    <a:ext uri="{9D8B030D-6E8A-4147-A177-3AD203B41FA5}">
                      <a16:colId xmlns:a16="http://schemas.microsoft.com/office/drawing/2014/main" val="1362455609"/>
                    </a:ext>
                  </a:extLst>
                </a:gridCol>
                <a:gridCol w="2423592">
                  <a:extLst>
                    <a:ext uri="{9D8B030D-6E8A-4147-A177-3AD203B41FA5}">
                      <a16:colId xmlns:a16="http://schemas.microsoft.com/office/drawing/2014/main" val="62775957"/>
                    </a:ext>
                  </a:extLst>
                </a:gridCol>
              </a:tblGrid>
              <a:tr h="370840">
                <a:tc>
                  <a:txBody>
                    <a:bodyPr/>
                    <a:lstStyle/>
                    <a:p>
                      <a:r>
                        <a:rPr lang="zh-CN" altLang="en-US" dirty="0"/>
                        <a:t>特征</a:t>
                      </a:r>
                    </a:p>
                  </a:txBody>
                  <a:tcPr/>
                </a:tc>
                <a:tc>
                  <a:txBody>
                    <a:bodyPr/>
                    <a:lstStyle/>
                    <a:p>
                      <a:r>
                        <a:rPr lang="zh-CN" altLang="en-US" sz="1400" dirty="0"/>
                        <a:t>领先战略</a:t>
                      </a:r>
                      <a:endParaRPr lang="zh-CN" altLang="en-US" dirty="0"/>
                    </a:p>
                  </a:txBody>
                  <a:tcPr/>
                </a:tc>
                <a:tc>
                  <a:txBody>
                    <a:bodyPr/>
                    <a:lstStyle/>
                    <a:p>
                      <a:r>
                        <a:rPr lang="zh-CN" altLang="en-US" sz="1400" dirty="0"/>
                        <a:t>跟随战略</a:t>
                      </a:r>
                      <a:endParaRPr lang="zh-CN" altLang="en-US" dirty="0"/>
                    </a:p>
                  </a:txBody>
                  <a:tcPr/>
                </a:tc>
                <a:extLst>
                  <a:ext uri="{0D108BD9-81ED-4DB2-BD59-A6C34878D82A}">
                    <a16:rowId xmlns:a16="http://schemas.microsoft.com/office/drawing/2014/main" val="3058105575"/>
                  </a:ext>
                </a:extLst>
              </a:tr>
              <a:tr h="370840">
                <a:tc>
                  <a:txBody>
                    <a:bodyPr/>
                    <a:lstStyle/>
                    <a:p>
                      <a:r>
                        <a:rPr lang="zh-CN" altLang="en-US" dirty="0"/>
                        <a:t>技术来源</a:t>
                      </a:r>
                    </a:p>
                  </a:txBody>
                  <a:tcPr/>
                </a:tc>
                <a:tc>
                  <a:txBody>
                    <a:bodyPr/>
                    <a:lstStyle/>
                    <a:p>
                      <a:r>
                        <a:rPr lang="zh-CN" altLang="en-US" dirty="0"/>
                        <a:t>自主研发为主</a:t>
                      </a:r>
                    </a:p>
                  </a:txBody>
                  <a:tcPr/>
                </a:tc>
                <a:tc>
                  <a:txBody>
                    <a:bodyPr/>
                    <a:lstStyle/>
                    <a:p>
                      <a:r>
                        <a:rPr lang="zh-CN" altLang="en-US" dirty="0"/>
                        <a:t>模仿、引进为主</a:t>
                      </a:r>
                    </a:p>
                  </a:txBody>
                  <a:tcPr/>
                </a:tc>
                <a:extLst>
                  <a:ext uri="{0D108BD9-81ED-4DB2-BD59-A6C34878D82A}">
                    <a16:rowId xmlns:a16="http://schemas.microsoft.com/office/drawing/2014/main" val="3956042395"/>
                  </a:ext>
                </a:extLst>
              </a:tr>
              <a:tr h="370840">
                <a:tc>
                  <a:txBody>
                    <a:bodyPr/>
                    <a:lstStyle/>
                    <a:p>
                      <a:r>
                        <a:rPr lang="zh-CN" altLang="en-US" dirty="0"/>
                        <a:t>技术开发重点</a:t>
                      </a:r>
                    </a:p>
                  </a:txBody>
                  <a:tcPr/>
                </a:tc>
                <a:tc>
                  <a:txBody>
                    <a:bodyPr/>
                    <a:lstStyle/>
                    <a:p>
                      <a:r>
                        <a:rPr lang="zh-CN" altLang="en-US" dirty="0"/>
                        <a:t>产品技术</a:t>
                      </a:r>
                    </a:p>
                  </a:txBody>
                  <a:tcPr/>
                </a:tc>
                <a:tc>
                  <a:txBody>
                    <a:bodyPr/>
                    <a:lstStyle/>
                    <a:p>
                      <a:r>
                        <a:rPr lang="zh-CN" altLang="en-US" dirty="0"/>
                        <a:t>工艺技术</a:t>
                      </a:r>
                    </a:p>
                  </a:txBody>
                  <a:tcPr/>
                </a:tc>
                <a:extLst>
                  <a:ext uri="{0D108BD9-81ED-4DB2-BD59-A6C34878D82A}">
                    <a16:rowId xmlns:a16="http://schemas.microsoft.com/office/drawing/2014/main" val="1582915726"/>
                  </a:ext>
                </a:extLst>
              </a:tr>
              <a:tr h="370840">
                <a:tc>
                  <a:txBody>
                    <a:bodyPr/>
                    <a:lstStyle/>
                    <a:p>
                      <a:r>
                        <a:rPr lang="zh-CN" altLang="en-US" dirty="0"/>
                        <a:t>市场开发</a:t>
                      </a:r>
                    </a:p>
                  </a:txBody>
                  <a:tcPr/>
                </a:tc>
                <a:tc>
                  <a:txBody>
                    <a:bodyPr/>
                    <a:lstStyle/>
                    <a:p>
                      <a:r>
                        <a:rPr lang="zh-CN" altLang="en-US" dirty="0"/>
                        <a:t>开拓一个全新的市场</a:t>
                      </a:r>
                    </a:p>
                  </a:txBody>
                  <a:tcPr/>
                </a:tc>
                <a:tc>
                  <a:txBody>
                    <a:bodyPr/>
                    <a:lstStyle/>
                    <a:p>
                      <a:r>
                        <a:rPr lang="zh-CN" altLang="en-US" dirty="0"/>
                        <a:t>开发细分市场或挤占他人市场</a:t>
                      </a:r>
                    </a:p>
                  </a:txBody>
                  <a:tcPr/>
                </a:tc>
                <a:extLst>
                  <a:ext uri="{0D108BD9-81ED-4DB2-BD59-A6C34878D82A}">
                    <a16:rowId xmlns:a16="http://schemas.microsoft.com/office/drawing/2014/main" val="196899462"/>
                  </a:ext>
                </a:extLst>
              </a:tr>
              <a:tr h="370840">
                <a:tc>
                  <a:txBody>
                    <a:bodyPr/>
                    <a:lstStyle/>
                    <a:p>
                      <a:r>
                        <a:rPr lang="zh-CN" altLang="en-US" dirty="0"/>
                        <a:t>投资重点</a:t>
                      </a:r>
                    </a:p>
                  </a:txBody>
                  <a:tcPr/>
                </a:tc>
                <a:tc>
                  <a:txBody>
                    <a:bodyPr/>
                    <a:lstStyle/>
                    <a:p>
                      <a:r>
                        <a:rPr lang="zh-CN" altLang="en-US" dirty="0"/>
                        <a:t>技术开发、市场开发</a:t>
                      </a:r>
                    </a:p>
                  </a:txBody>
                  <a:tcPr/>
                </a:tc>
                <a:tc>
                  <a:txBody>
                    <a:bodyPr/>
                    <a:lstStyle/>
                    <a:p>
                      <a:r>
                        <a:rPr lang="zh-CN" altLang="en-US" dirty="0"/>
                        <a:t>生产、销售</a:t>
                      </a:r>
                    </a:p>
                  </a:txBody>
                  <a:tcPr/>
                </a:tc>
                <a:extLst>
                  <a:ext uri="{0D108BD9-81ED-4DB2-BD59-A6C34878D82A}">
                    <a16:rowId xmlns:a16="http://schemas.microsoft.com/office/drawing/2014/main" val="2820013136"/>
                  </a:ext>
                </a:extLst>
              </a:tr>
            </a:tbl>
          </a:graphicData>
        </a:graphic>
      </p:graphicFrame>
    </p:spTree>
    <p:extLst>
      <p:ext uri="{BB962C8B-B14F-4D97-AF65-F5344CB8AC3E}">
        <p14:creationId xmlns:p14="http://schemas.microsoft.com/office/powerpoint/2010/main" val="2493959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6128" y="285068"/>
            <a:ext cx="8260672" cy="779707"/>
          </a:xfrm>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）战略选择的重点考虑因素</a:t>
            </a:r>
          </a:p>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领先战略与跟随战略选择的重点考虑因素</a:t>
            </a:r>
            <a:endParaRPr lang="en-US" altLang="zh-CN" sz="2000" dirty="0">
              <a:solidFill>
                <a:schemeClr val="tx1"/>
              </a:solidFill>
              <a:latin typeface="微软雅黑" panose="020B0503020204020204" pitchFamily="34" charset="-122"/>
              <a:ea typeface="微软雅黑" panose="020B0503020204020204" pitchFamily="34" charset="-122"/>
            </a:endParaRPr>
          </a:p>
          <a:p>
            <a:pPr algn="ct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gn="ct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gn="ct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gn="ct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   （</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）领先战略与跟随战略的选择</a:t>
            </a:r>
          </a:p>
          <a:p>
            <a:r>
              <a:rPr lang="zh-CN" altLang="en-US" sz="2000" dirty="0">
                <a:solidFill>
                  <a:schemeClr val="tx1"/>
                </a:solidFill>
                <a:latin typeface="微软雅黑" panose="020B0503020204020204" pitchFamily="34" charset="-122"/>
                <a:ea typeface="微软雅黑" panose="020B0503020204020204" pitchFamily="34" charset="-122"/>
              </a:rPr>
              <a:t>我国企业在大多数情况下，采用跟随战略，但某些领域也可能采取领先战略。</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graphicFrame>
        <p:nvGraphicFramePr>
          <p:cNvPr id="5" name="表格 5">
            <a:extLst>
              <a:ext uri="{FF2B5EF4-FFF2-40B4-BE49-F238E27FC236}">
                <a16:creationId xmlns:a16="http://schemas.microsoft.com/office/drawing/2014/main" id="{8E02E3FC-8F25-46EA-9C0D-E37449DBB054}"/>
              </a:ext>
            </a:extLst>
          </p:cNvPr>
          <p:cNvGraphicFramePr>
            <a:graphicFrameLocks noGrp="1"/>
          </p:cNvGraphicFramePr>
          <p:nvPr/>
        </p:nvGraphicFramePr>
        <p:xfrm>
          <a:off x="1692910" y="1707654"/>
          <a:ext cx="6096000" cy="2026920"/>
        </p:xfrm>
        <a:graphic>
          <a:graphicData uri="http://schemas.openxmlformats.org/drawingml/2006/table">
            <a:tbl>
              <a:tblPr firstRow="1" bandRow="1">
                <a:tableStyleId>{5C22544A-7EE6-4342-B048-85BDC9FD1C3A}</a:tableStyleId>
              </a:tblPr>
              <a:tblGrid>
                <a:gridCol w="1654954">
                  <a:extLst>
                    <a:ext uri="{9D8B030D-6E8A-4147-A177-3AD203B41FA5}">
                      <a16:colId xmlns:a16="http://schemas.microsoft.com/office/drawing/2014/main" val="2190415294"/>
                    </a:ext>
                  </a:extLst>
                </a:gridCol>
                <a:gridCol w="2409046">
                  <a:extLst>
                    <a:ext uri="{9D8B030D-6E8A-4147-A177-3AD203B41FA5}">
                      <a16:colId xmlns:a16="http://schemas.microsoft.com/office/drawing/2014/main" val="983112594"/>
                    </a:ext>
                  </a:extLst>
                </a:gridCol>
                <a:gridCol w="2032000">
                  <a:extLst>
                    <a:ext uri="{9D8B030D-6E8A-4147-A177-3AD203B41FA5}">
                      <a16:colId xmlns:a16="http://schemas.microsoft.com/office/drawing/2014/main" val="1656978515"/>
                    </a:ext>
                  </a:extLst>
                </a:gridCol>
              </a:tblGrid>
              <a:tr h="370840">
                <a:tc>
                  <a:txBody>
                    <a:bodyPr/>
                    <a:lstStyle/>
                    <a:p>
                      <a:r>
                        <a:rPr lang="zh-CN" altLang="en-US" sz="1400" dirty="0">
                          <a:solidFill>
                            <a:schemeClr val="tx1"/>
                          </a:solidFill>
                          <a:latin typeface="微软雅黑" panose="020B0503020204020204" pitchFamily="34" charset="-122"/>
                          <a:ea typeface="微软雅黑" panose="020B0503020204020204" pitchFamily="34" charset="-122"/>
                        </a:rPr>
                        <a:t>重点考虑因素</a:t>
                      </a:r>
                      <a:endParaRPr lang="zh-CN" altLang="en-US" dirty="0"/>
                    </a:p>
                  </a:txBody>
                  <a:tcPr/>
                </a:tc>
                <a:tc>
                  <a:txBody>
                    <a:bodyPr/>
                    <a:lstStyle/>
                    <a:p>
                      <a:r>
                        <a:rPr lang="zh-CN" altLang="en-US" sz="1400" dirty="0">
                          <a:solidFill>
                            <a:schemeClr val="tx1"/>
                          </a:solidFill>
                          <a:latin typeface="微软雅黑" panose="020B0503020204020204" pitchFamily="34" charset="-122"/>
                          <a:ea typeface="微软雅黑" panose="020B0503020204020204" pitchFamily="34" charset="-122"/>
                        </a:rPr>
                        <a:t>领先战略</a:t>
                      </a:r>
                      <a:endParaRPr lang="zh-CN" altLang="en-US" dirty="0"/>
                    </a:p>
                  </a:txBody>
                  <a:tcPr/>
                </a:tc>
                <a:tc>
                  <a:txBody>
                    <a:bodyPr/>
                    <a:lstStyle/>
                    <a:p>
                      <a:r>
                        <a:rPr lang="zh-CN" altLang="en-US" sz="1400" dirty="0">
                          <a:solidFill>
                            <a:schemeClr val="tx1"/>
                          </a:solidFill>
                          <a:latin typeface="微软雅黑" panose="020B0503020204020204" pitchFamily="34" charset="-122"/>
                          <a:ea typeface="微软雅黑" panose="020B0503020204020204" pitchFamily="34" charset="-122"/>
                        </a:rPr>
                        <a:t>跟随战略</a:t>
                      </a:r>
                      <a:endParaRPr lang="zh-CN" altLang="en-US" dirty="0"/>
                    </a:p>
                  </a:txBody>
                  <a:tcPr/>
                </a:tc>
                <a:extLst>
                  <a:ext uri="{0D108BD9-81ED-4DB2-BD59-A6C34878D82A}">
                    <a16:rowId xmlns:a16="http://schemas.microsoft.com/office/drawing/2014/main" val="3249007540"/>
                  </a:ext>
                </a:extLst>
              </a:tr>
              <a:tr h="370840">
                <a:tc>
                  <a:txBody>
                    <a:bodyPr/>
                    <a:lstStyle/>
                    <a:p>
                      <a:r>
                        <a:rPr lang="zh-CN" altLang="en-US" dirty="0"/>
                        <a:t>优势能力特点</a:t>
                      </a:r>
                    </a:p>
                  </a:txBody>
                  <a:tcPr/>
                </a:tc>
                <a:tc>
                  <a:txBody>
                    <a:bodyPr/>
                    <a:lstStyle/>
                    <a:p>
                      <a:r>
                        <a:rPr lang="zh-CN" altLang="en-US" dirty="0"/>
                        <a:t>技术开发能力</a:t>
                      </a:r>
                    </a:p>
                  </a:txBody>
                  <a:tcPr/>
                </a:tc>
                <a:tc>
                  <a:txBody>
                    <a:bodyPr/>
                    <a:lstStyle/>
                    <a:p>
                      <a:r>
                        <a:rPr lang="zh-CN" altLang="en-US" dirty="0"/>
                        <a:t>生产销售能力</a:t>
                      </a:r>
                    </a:p>
                  </a:txBody>
                  <a:tcPr/>
                </a:tc>
                <a:extLst>
                  <a:ext uri="{0D108BD9-81ED-4DB2-BD59-A6C34878D82A}">
                    <a16:rowId xmlns:a16="http://schemas.microsoft.com/office/drawing/2014/main" val="1082812497"/>
                  </a:ext>
                </a:extLst>
              </a:tr>
              <a:tr h="370840">
                <a:tc>
                  <a:txBody>
                    <a:bodyPr/>
                    <a:lstStyle/>
                    <a:p>
                      <a:r>
                        <a:rPr lang="zh-CN" altLang="en-US" dirty="0"/>
                        <a:t>风险与收益特点</a:t>
                      </a:r>
                    </a:p>
                  </a:txBody>
                  <a:tcPr/>
                </a:tc>
                <a:tc>
                  <a:txBody>
                    <a:bodyPr/>
                    <a:lstStyle/>
                    <a:p>
                      <a:r>
                        <a:rPr lang="zh-CN" altLang="en-US" dirty="0"/>
                        <a:t>投资大、风险大</a:t>
                      </a:r>
                    </a:p>
                  </a:txBody>
                  <a:tcPr/>
                </a:tc>
                <a:tc>
                  <a:txBody>
                    <a:bodyPr/>
                    <a:lstStyle/>
                    <a:p>
                      <a:r>
                        <a:rPr lang="zh-CN" altLang="en-US" dirty="0"/>
                        <a:t>风险小、收益小</a:t>
                      </a:r>
                    </a:p>
                  </a:txBody>
                  <a:tcPr/>
                </a:tc>
                <a:extLst>
                  <a:ext uri="{0D108BD9-81ED-4DB2-BD59-A6C34878D82A}">
                    <a16:rowId xmlns:a16="http://schemas.microsoft.com/office/drawing/2014/main" val="3829622948"/>
                  </a:ext>
                </a:extLst>
              </a:tr>
              <a:tr h="370840">
                <a:tc>
                  <a:txBody>
                    <a:bodyPr/>
                    <a:lstStyle/>
                    <a:p>
                      <a:r>
                        <a:rPr lang="zh-CN" altLang="en-US" dirty="0"/>
                        <a:t>领先的持久性</a:t>
                      </a:r>
                    </a:p>
                  </a:txBody>
                  <a:tcPr/>
                </a:tc>
                <a:tc>
                  <a:txBody>
                    <a:bodyPr/>
                    <a:lstStyle/>
                    <a:p>
                      <a:r>
                        <a:rPr lang="zh-CN" altLang="en-US" dirty="0"/>
                        <a:t>技术越不易复制、后续开发速率越快，领先的持久性就越好，因此具备持续开发能力</a:t>
                      </a:r>
                    </a:p>
                  </a:txBody>
                  <a:tcPr/>
                </a:tc>
                <a:tc>
                  <a:txBody>
                    <a:bodyPr/>
                    <a:lstStyle/>
                    <a:p>
                      <a:r>
                        <a:rPr lang="zh-CN" altLang="en-US" dirty="0"/>
                        <a:t>争取超越领先者</a:t>
                      </a:r>
                    </a:p>
                  </a:txBody>
                  <a:tcPr/>
                </a:tc>
                <a:extLst>
                  <a:ext uri="{0D108BD9-81ED-4DB2-BD59-A6C34878D82A}">
                    <a16:rowId xmlns:a16="http://schemas.microsoft.com/office/drawing/2014/main" val="3048593644"/>
                  </a:ext>
                </a:extLst>
              </a:tr>
            </a:tbl>
          </a:graphicData>
        </a:graphic>
      </p:graphicFrame>
    </p:spTree>
    <p:extLst>
      <p:ext uri="{BB962C8B-B14F-4D97-AF65-F5344CB8AC3E}">
        <p14:creationId xmlns:p14="http://schemas.microsoft.com/office/powerpoint/2010/main" val="42818940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、知识产权管理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）知识产权的类型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）知识产权的保护形式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①</a:t>
            </a:r>
            <a:r>
              <a:rPr lang="zh-CN" altLang="en-US" sz="2000" dirty="0">
                <a:solidFill>
                  <a:schemeClr val="tx1"/>
                </a:solidFill>
                <a:latin typeface="微软雅黑" panose="020B0503020204020204" pitchFamily="34" charset="-122"/>
                <a:ea typeface="微软雅黑" panose="020B0503020204020204" pitchFamily="34" charset="-122"/>
              </a:rPr>
              <a:t>专利</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②商标</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③著作权（版权）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④商业秘密</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18626642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二、技术创新决策的评估方法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、定量评估方法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）折现现金流方法</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）风险分析</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敏感性分析</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概率分析</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、定性评估方法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）轮廓图法</a:t>
            </a:r>
          </a:p>
          <a:p>
            <a:endParaRPr lang="zh-CN" altLang="en-US" sz="2000" b="1" dirty="0"/>
          </a:p>
        </p:txBody>
      </p:sp>
    </p:spTree>
    <p:extLst>
      <p:ext uri="{BB962C8B-B14F-4D97-AF65-F5344CB8AC3E}">
        <p14:creationId xmlns:p14="http://schemas.microsoft.com/office/powerpoint/2010/main" val="2023559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）检查清单法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）评分法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）动态排序列表法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、项目组合评估</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）矩阵法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）项目地图法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最常用的是风险</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收益气泡图。横轴衡量财务效果，纵轴衡量项目的风险。</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珍珠</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第</a:t>
            </a:r>
            <a:r>
              <a:rPr lang="en-US" altLang="zh-CN" sz="2000" dirty="0">
                <a:solidFill>
                  <a:schemeClr val="tx1"/>
                </a:solidFill>
                <a:latin typeface="微软雅黑" panose="020B0503020204020204" pitchFamily="34" charset="-122"/>
                <a:ea typeface="微软雅黑" panose="020B0503020204020204" pitchFamily="34" charset="-122"/>
              </a:rPr>
              <a:t>Ⅰ</a:t>
            </a:r>
            <a:r>
              <a:rPr lang="zh-CN" altLang="en-US" sz="2000" dirty="0">
                <a:solidFill>
                  <a:schemeClr val="tx1"/>
                </a:solidFill>
                <a:latin typeface="微软雅黑" panose="020B0503020204020204" pitchFamily="34" charset="-122"/>
                <a:ea typeface="微软雅黑" panose="020B0503020204020204" pitchFamily="34" charset="-122"/>
              </a:rPr>
              <a:t>象限，双高业务</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pic>
        <p:nvPicPr>
          <p:cNvPr id="5" name="图片 4">
            <a:extLst>
              <a:ext uri="{FF2B5EF4-FFF2-40B4-BE49-F238E27FC236}">
                <a16:creationId xmlns:a16="http://schemas.microsoft.com/office/drawing/2014/main" id="{9637779E-69E3-4C5C-8B74-8D3BA1F23FE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55976" y="361015"/>
            <a:ext cx="4006247" cy="3275867"/>
          </a:xfrm>
          <a:prstGeom prst="rect">
            <a:avLst/>
          </a:prstGeom>
        </p:spPr>
      </p:pic>
    </p:spTree>
    <p:extLst>
      <p:ext uri="{BB962C8B-B14F-4D97-AF65-F5344CB8AC3E}">
        <p14:creationId xmlns:p14="http://schemas.microsoft.com/office/powerpoint/2010/main" val="32267994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牡蛎</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第</a:t>
            </a:r>
            <a:r>
              <a:rPr lang="en-US" altLang="zh-CN" sz="2000" dirty="0">
                <a:solidFill>
                  <a:schemeClr val="tx1"/>
                </a:solidFill>
                <a:latin typeface="微软雅黑" panose="020B0503020204020204" pitchFamily="34" charset="-122"/>
                <a:ea typeface="微软雅黑" panose="020B0503020204020204" pitchFamily="34" charset="-122"/>
              </a:rPr>
              <a:t>Ⅳ</a:t>
            </a:r>
            <a:r>
              <a:rPr lang="zh-CN" altLang="en-US" sz="2000" dirty="0">
                <a:solidFill>
                  <a:schemeClr val="tx1"/>
                </a:solidFill>
                <a:latin typeface="微软雅黑" panose="020B0503020204020204" pitchFamily="34" charset="-122"/>
                <a:ea typeface="微软雅黑" panose="020B0503020204020204" pitchFamily="34" charset="-122"/>
              </a:rPr>
              <a:t>象限，高收益，低成功率</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面包和黄油</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第</a:t>
            </a:r>
            <a:r>
              <a:rPr lang="en-US" altLang="zh-CN" sz="2000" dirty="0">
                <a:solidFill>
                  <a:schemeClr val="tx1"/>
                </a:solidFill>
                <a:latin typeface="微软雅黑" panose="020B0503020204020204" pitchFamily="34" charset="-122"/>
                <a:ea typeface="微软雅黑" panose="020B0503020204020204" pitchFamily="34" charset="-122"/>
              </a:rPr>
              <a:t>Ⅱ</a:t>
            </a:r>
            <a:r>
              <a:rPr lang="zh-CN" altLang="en-US" sz="2000" dirty="0">
                <a:solidFill>
                  <a:schemeClr val="tx1"/>
                </a:solidFill>
                <a:latin typeface="微软雅黑" panose="020B0503020204020204" pitchFamily="34" charset="-122"/>
                <a:ea typeface="微软雅黑" panose="020B0503020204020204" pitchFamily="34" charset="-122"/>
              </a:rPr>
              <a:t>象限，低收益，高成功率</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白象</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第</a:t>
            </a:r>
            <a:r>
              <a:rPr lang="en-US" altLang="zh-CN" sz="2000" dirty="0">
                <a:solidFill>
                  <a:schemeClr val="tx1"/>
                </a:solidFill>
                <a:latin typeface="微软雅黑" panose="020B0503020204020204" pitchFamily="34" charset="-122"/>
                <a:ea typeface="微软雅黑" panose="020B0503020204020204" pitchFamily="34" charset="-122"/>
              </a:rPr>
              <a:t>Ⅲ</a:t>
            </a:r>
            <a:r>
              <a:rPr lang="zh-CN" altLang="en-US" sz="2000" dirty="0">
                <a:solidFill>
                  <a:schemeClr val="tx1"/>
                </a:solidFill>
                <a:latin typeface="微软雅黑" panose="020B0503020204020204" pitchFamily="34" charset="-122"/>
                <a:ea typeface="微软雅黑" panose="020B0503020204020204" pitchFamily="34" charset="-122"/>
              </a:rPr>
              <a:t>象限，双低业务</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、技术价值的评估方法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）成本模型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）市场模拟模型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）效益模型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40684873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mc:AlternateContent xmlns:mc="http://schemas.openxmlformats.org/markup-compatibility/2006" xmlns:a14="http://schemas.microsoft.com/office/drawing/2010/main">
        <mc:Choice Requires="a14">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）成本模型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基本出发点：成本是价格的基本决定因素。</a:t>
                </a:r>
                <a:br>
                  <a:rPr lang="zh-CN" altLang="en-US" sz="2000" dirty="0">
                    <a:solidFill>
                      <a:schemeClr val="tx1"/>
                    </a:solidFill>
                    <a:latin typeface="微软雅黑" panose="020B0503020204020204" pitchFamily="34" charset="-122"/>
                    <a:ea typeface="微软雅黑" panose="020B0503020204020204" pitchFamily="34" charset="-122"/>
                  </a:rPr>
                </a:br>
                <a:r>
                  <a:rPr lang="zh-CN" altLang="en-US" sz="2000" dirty="0">
                    <a:solidFill>
                      <a:schemeClr val="tx1"/>
                    </a:solidFill>
                    <a:latin typeface="微软雅黑" panose="020B0503020204020204" pitchFamily="34" charset="-122"/>
                    <a:ea typeface="微软雅黑" panose="020B0503020204020204" pitchFamily="34" charset="-122"/>
                  </a:rPr>
                  <a:t>公式：技术价格</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（技术开发的物质消耗</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技术开发中投入的人力消耗）</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技术复杂系数</a:t>
                </a: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研究开发的风险概率）</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）市场模拟模型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主要是模拟市场条件，假定在技术市场上交易时，估算可能的成交价格。</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该模型的公式为：</a:t>
                </a:r>
                <a:r>
                  <a:rPr lang="en-US" altLang="zh-CN" sz="2000" dirty="0">
                    <a:solidFill>
                      <a:schemeClr val="tx1"/>
                    </a:solidFill>
                    <a:latin typeface="微软雅黑" panose="020B0503020204020204" pitchFamily="34" charset="-122"/>
                    <a:ea typeface="微软雅黑" panose="020B0503020204020204" pitchFamily="34" charset="-122"/>
                  </a:rPr>
                  <a:t>P=</a:t>
                </a:r>
                <a14:m>
                  <m:oMath xmlns:m="http://schemas.openxmlformats.org/officeDocument/2006/math">
                    <m:sSub>
                      <m:sSubPr>
                        <m:ctrlPr>
                          <a:rPr lang="en-US" altLang="zh-CN" sz="2000" i="1" smtClean="0">
                            <a:solidFill>
                              <a:schemeClr val="tx1"/>
                            </a:solidFill>
                            <a:latin typeface="Cambria Math" panose="02040503050406030204" pitchFamily="18" charset="0"/>
                            <a:ea typeface="微软雅黑" panose="020B0503020204020204" pitchFamily="34" charset="-122"/>
                          </a:rPr>
                        </m:ctrlPr>
                      </m:sSubPr>
                      <m:e>
                        <m:r>
                          <a:rPr lang="en-US" altLang="zh-CN" sz="2000" b="0" i="1" smtClean="0">
                            <a:solidFill>
                              <a:schemeClr val="tx1"/>
                            </a:solidFill>
                            <a:latin typeface="Cambria Math" panose="02040503050406030204" pitchFamily="18" charset="0"/>
                            <a:ea typeface="微软雅黑" panose="020B0503020204020204" pitchFamily="34" charset="-122"/>
                          </a:rPr>
                          <m:t>𝑃</m:t>
                        </m:r>
                      </m:e>
                      <m:sub>
                        <m:r>
                          <a:rPr lang="en-US" altLang="zh-CN" sz="2000" b="0" i="1" smtClean="0">
                            <a:solidFill>
                              <a:schemeClr val="tx1"/>
                            </a:solidFill>
                            <a:latin typeface="Cambria Math" panose="02040503050406030204" pitchFamily="18" charset="0"/>
                            <a:ea typeface="微软雅黑" panose="020B0503020204020204" pitchFamily="34" charset="-122"/>
                          </a:rPr>
                          <m:t>0</m:t>
                        </m:r>
                      </m:sub>
                    </m:sSub>
                  </m:oMath>
                </a14:m>
                <a:r>
                  <a:rPr lang="en-US" altLang="zh-CN" sz="2000" dirty="0">
                    <a:solidFill>
                      <a:schemeClr val="tx1"/>
                    </a:solidFill>
                    <a:latin typeface="微软雅黑" panose="020B0503020204020204" pitchFamily="34" charset="-122"/>
                    <a:ea typeface="微软雅黑" panose="020B0503020204020204" pitchFamily="34" charset="-122"/>
                  </a:rPr>
                  <a:t>×a × b × c</a:t>
                </a:r>
                <a:endParaRPr lang="zh-CN" altLang="en-US" sz="2000" dirty="0">
                  <a:solidFill>
                    <a:schemeClr val="tx1"/>
                  </a:solidFill>
                  <a:latin typeface="微软雅黑" panose="020B0503020204020204" pitchFamily="34" charset="-122"/>
                  <a:ea typeface="微软雅黑" panose="020B0503020204020204" pitchFamily="34" charset="-122"/>
                </a:endParaRPr>
              </a:p>
            </p:txBody>
          </p:sp>
        </mc:Choice>
        <mc:Fallback xmlns="">
          <p:sp>
            <p:nvSpPr>
              <p:cNvPr id="3" name="内容占位符 2"/>
              <p:cNvSpPr>
                <a:spLocks noGrp="1" noRot="1" noChangeAspect="1" noMove="1" noResize="1" noEditPoints="1" noAdjustHandles="1" noChangeArrowheads="1" noChangeShapeType="1" noTextEdit="1"/>
              </p:cNvSpPr>
              <p:nvPr>
                <p:ph idx="1"/>
              </p:nvPr>
            </p:nvSpPr>
            <p:spPr>
              <a:xfrm>
                <a:off x="337820" y="555625"/>
                <a:ext cx="8806180" cy="4032250"/>
              </a:xfrm>
              <a:blipFill>
                <a:blip r:embed="rId3"/>
                <a:stretch>
                  <a:fillRect/>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18832202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
        <p:nvSpPr>
          <p:cNvPr id="4" name="矩形 3">
            <a:extLst>
              <a:ext uri="{FF2B5EF4-FFF2-40B4-BE49-F238E27FC236}">
                <a16:creationId xmlns:a16="http://schemas.microsoft.com/office/drawing/2014/main" id="{5DDF7A3B-F7F9-46A4-93A8-E1AFC411EF5C}"/>
              </a:ext>
            </a:extLst>
          </p:cNvPr>
          <p:cNvSpPr/>
          <p:nvPr/>
        </p:nvSpPr>
        <p:spPr>
          <a:xfrm>
            <a:off x="1115616" y="555624"/>
            <a:ext cx="6552728" cy="1289199"/>
          </a:xfrm>
          <a:prstGeom prst="rect">
            <a:avLst/>
          </a:prstGeom>
        </p:spPr>
        <p:txBody>
          <a:bodyPr wrap="square">
            <a:spAutoFit/>
          </a:bodyPr>
          <a:lstStyle/>
          <a:p>
            <a:pPr>
              <a:lnSpc>
                <a:spcPct val="150000"/>
              </a:lnSpc>
            </a:pPr>
            <a:r>
              <a:rPr lang="zh-CN" altLang="en-US" dirty="0">
                <a:latin typeface="微软雅黑" panose="020B0503020204020204" pitchFamily="34" charset="-122"/>
                <a:ea typeface="微软雅黑" panose="020B0503020204020204" pitchFamily="34" charset="-122"/>
              </a:rPr>
              <a:t>（</a:t>
            </a:r>
            <a:r>
              <a:rPr lang="en-US" altLang="zh-CN" dirty="0">
                <a:latin typeface="微软雅黑" panose="020B0503020204020204" pitchFamily="34" charset="-122"/>
                <a:ea typeface="微软雅黑" panose="020B0503020204020204" pitchFamily="34" charset="-122"/>
              </a:rPr>
              <a:t>3</a:t>
            </a:r>
            <a:r>
              <a:rPr lang="zh-CN" altLang="en-US" dirty="0">
                <a:latin typeface="微软雅黑" panose="020B0503020204020204" pitchFamily="34" charset="-122"/>
                <a:ea typeface="微软雅黑" panose="020B0503020204020204" pitchFamily="34" charset="-122"/>
              </a:rPr>
              <a:t>）效益模型</a:t>
            </a:r>
            <a:endParaRPr lang="en-US" altLang="zh-CN" dirty="0">
              <a:latin typeface="微软雅黑" panose="020B0503020204020204" pitchFamily="34" charset="-122"/>
              <a:ea typeface="微软雅黑" panose="020B0503020204020204" pitchFamily="34" charset="-122"/>
            </a:endParaRPr>
          </a:p>
          <a:p>
            <a:pPr>
              <a:lnSpc>
                <a:spcPct val="150000"/>
              </a:lnSpc>
            </a:pPr>
            <a:r>
              <a:rPr lang="zh-CN" altLang="en-US" dirty="0">
                <a:latin typeface="微软雅黑" panose="020B0503020204020204" pitchFamily="34" charset="-122"/>
                <a:ea typeface="微软雅黑" panose="020B0503020204020204" pitchFamily="34" charset="-122"/>
              </a:rPr>
              <a:t>效益模型的基本思路是：按技术所产生的经济效益来估算技术的价值。其公式为：</a:t>
            </a:r>
            <a:endParaRPr lang="zh-CN" altLang="en-US" dirty="0"/>
          </a:p>
        </p:txBody>
      </p:sp>
      <p:pic>
        <p:nvPicPr>
          <p:cNvPr id="7" name="图片 6">
            <a:extLst>
              <a:ext uri="{FF2B5EF4-FFF2-40B4-BE49-F238E27FC236}">
                <a16:creationId xmlns:a16="http://schemas.microsoft.com/office/drawing/2014/main" id="{0A26A5A3-964E-4523-9620-33879D35C56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19872" y="1491630"/>
            <a:ext cx="2106652" cy="970169"/>
          </a:xfrm>
          <a:prstGeom prst="rect">
            <a:avLst/>
          </a:prstGeom>
        </p:spPr>
      </p:pic>
      <p:sp>
        <p:nvSpPr>
          <p:cNvPr id="8" name="矩形 7">
            <a:extLst>
              <a:ext uri="{FF2B5EF4-FFF2-40B4-BE49-F238E27FC236}">
                <a16:creationId xmlns:a16="http://schemas.microsoft.com/office/drawing/2014/main" id="{ED2A91F5-7E65-4A83-B291-4FA8541E12C7}"/>
              </a:ext>
            </a:extLst>
          </p:cNvPr>
          <p:cNvSpPr/>
          <p:nvPr/>
        </p:nvSpPr>
        <p:spPr>
          <a:xfrm>
            <a:off x="1043608" y="2711091"/>
            <a:ext cx="6624736" cy="874407"/>
          </a:xfrm>
          <a:prstGeom prst="rect">
            <a:avLst/>
          </a:prstGeom>
        </p:spPr>
        <p:txBody>
          <a:bodyPr wrap="square">
            <a:spAutoFit/>
          </a:bodyPr>
          <a:lstStyle/>
          <a:p>
            <a:pPr>
              <a:lnSpc>
                <a:spcPct val="150000"/>
              </a:lnSpc>
            </a:pPr>
            <a:r>
              <a:rPr lang="en-US" altLang="zh-CN" dirty="0">
                <a:latin typeface="微软雅黑" panose="020B0503020204020204" pitchFamily="34" charset="-122"/>
                <a:ea typeface="微软雅黑" panose="020B0503020204020204" pitchFamily="34" charset="-122"/>
              </a:rPr>
              <a:t>P</a:t>
            </a:r>
            <a:r>
              <a:rPr lang="zh-CN" altLang="en-US" dirty="0">
                <a:latin typeface="微软雅黑" panose="020B0503020204020204" pitchFamily="34" charset="-122"/>
                <a:ea typeface="微软雅黑" panose="020B0503020204020204" pitchFamily="34" charset="-122"/>
              </a:rPr>
              <a:t>为技术商品的价格</a:t>
            </a:r>
            <a:r>
              <a:rPr lang="en-US" altLang="zh-CN" dirty="0">
                <a:latin typeface="微软雅黑" panose="020B0503020204020204" pitchFamily="34" charset="-122"/>
                <a:ea typeface="微软雅黑" panose="020B0503020204020204" pitchFamily="34" charset="-122"/>
              </a:rPr>
              <a:t>;</a:t>
            </a:r>
            <a:r>
              <a:rPr lang="en-US" altLang="zh-CN" dirty="0" err="1">
                <a:latin typeface="微软雅黑" panose="020B0503020204020204" pitchFamily="34" charset="-122"/>
                <a:ea typeface="微软雅黑" panose="020B0503020204020204" pitchFamily="34" charset="-122"/>
              </a:rPr>
              <a:t>Bt</a:t>
            </a:r>
            <a:r>
              <a:rPr lang="zh-CN" altLang="en-US" dirty="0">
                <a:latin typeface="微软雅黑" panose="020B0503020204020204" pitchFamily="34" charset="-122"/>
                <a:ea typeface="微软雅黑" panose="020B0503020204020204" pitchFamily="34" charset="-122"/>
              </a:rPr>
              <a:t>为第</a:t>
            </a:r>
            <a:r>
              <a:rPr lang="en-US" altLang="zh-CN" dirty="0">
                <a:latin typeface="微软雅黑" panose="020B0503020204020204" pitchFamily="34" charset="-122"/>
                <a:ea typeface="微软雅黑" panose="020B0503020204020204" pitchFamily="34" charset="-122"/>
              </a:rPr>
              <a:t>t</a:t>
            </a:r>
            <a:r>
              <a:rPr lang="zh-CN" altLang="en-US" dirty="0">
                <a:latin typeface="微软雅黑" panose="020B0503020204020204" pitchFamily="34" charset="-122"/>
                <a:ea typeface="微软雅黑" panose="020B0503020204020204" pitchFamily="34" charset="-122"/>
              </a:rPr>
              <a:t>年被评估技术所产生的经济效益</a:t>
            </a:r>
            <a:r>
              <a:rPr lang="en-US" altLang="zh-CN" dirty="0">
                <a:latin typeface="微软雅黑" panose="020B0503020204020204" pitchFamily="34" charset="-122"/>
                <a:ea typeface="微软雅黑" panose="020B0503020204020204" pitchFamily="34" charset="-122"/>
              </a:rPr>
              <a:t>;</a:t>
            </a:r>
            <a:r>
              <a:rPr lang="en-US" altLang="zh-CN" dirty="0" err="1">
                <a:latin typeface="微软雅黑" panose="020B0503020204020204" pitchFamily="34" charset="-122"/>
                <a:ea typeface="微软雅黑" panose="020B0503020204020204" pitchFamily="34" charset="-122"/>
              </a:rPr>
              <a:t>i</a:t>
            </a:r>
            <a:r>
              <a:rPr lang="zh-CN" altLang="en-US" dirty="0">
                <a:latin typeface="微软雅黑" panose="020B0503020204020204" pitchFamily="34" charset="-122"/>
                <a:ea typeface="微软雅黑" panose="020B0503020204020204" pitchFamily="34" charset="-122"/>
              </a:rPr>
              <a:t>为折现率</a:t>
            </a:r>
            <a:r>
              <a:rPr lang="en-US" altLang="zh-CN" dirty="0">
                <a:latin typeface="微软雅黑" panose="020B0503020204020204" pitchFamily="34" charset="-122"/>
                <a:ea typeface="微软雅黑" panose="020B0503020204020204" pitchFamily="34" charset="-122"/>
              </a:rPr>
              <a:t>;n</a:t>
            </a:r>
            <a:r>
              <a:rPr lang="zh-CN" altLang="en-US" dirty="0">
                <a:latin typeface="微软雅黑" panose="020B0503020204020204" pitchFamily="34" charset="-122"/>
                <a:ea typeface="微软雅黑" panose="020B0503020204020204" pitchFamily="34" charset="-122"/>
              </a:rPr>
              <a:t>为被评估技术的寿命。</a:t>
            </a:r>
          </a:p>
        </p:txBody>
      </p:sp>
    </p:spTree>
    <p:extLst>
      <p:ext uri="{BB962C8B-B14F-4D97-AF65-F5344CB8AC3E}">
        <p14:creationId xmlns:p14="http://schemas.microsoft.com/office/powerpoint/2010/main" val="35750574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例题：</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某企业拟引进一项新的生产技术，经专家预测，该技术可再使用</a:t>
            </a: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年。采用新技术后，该企业产品价格相比同类产品每件可提高</a:t>
            </a:r>
            <a:r>
              <a:rPr lang="en-US" altLang="zh-CN" sz="2000" dirty="0">
                <a:solidFill>
                  <a:schemeClr val="tx1"/>
                </a:solidFill>
                <a:latin typeface="微软雅黑" panose="020B0503020204020204" pitchFamily="34" charset="-122"/>
                <a:ea typeface="微软雅黑" panose="020B0503020204020204" pitchFamily="34" charset="-122"/>
              </a:rPr>
              <a:t>250</a:t>
            </a:r>
            <a:r>
              <a:rPr lang="zh-CN" altLang="en-US" sz="2000" dirty="0">
                <a:solidFill>
                  <a:schemeClr val="tx1"/>
                </a:solidFill>
                <a:latin typeface="微软雅黑" panose="020B0503020204020204" pitchFamily="34" charset="-122"/>
                <a:ea typeface="微软雅黑" panose="020B0503020204020204" pitchFamily="34" charset="-122"/>
              </a:rPr>
              <a:t>元，预计未来</a:t>
            </a: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年产品的销量分别为</a:t>
            </a:r>
            <a:r>
              <a:rPr lang="en-US" altLang="zh-CN" sz="2000" dirty="0">
                <a:solidFill>
                  <a:schemeClr val="tx1"/>
                </a:solidFill>
                <a:latin typeface="微软雅黑" panose="020B0503020204020204" pitchFamily="34" charset="-122"/>
                <a:ea typeface="微软雅黑" panose="020B0503020204020204" pitchFamily="34" charset="-122"/>
              </a:rPr>
              <a:t>1.5</a:t>
            </a:r>
            <a:r>
              <a:rPr lang="zh-CN" altLang="en-US" sz="2000" dirty="0">
                <a:solidFill>
                  <a:schemeClr val="tx1"/>
                </a:solidFill>
                <a:latin typeface="微软雅黑" panose="020B0503020204020204" pitchFamily="34" charset="-122"/>
                <a:ea typeface="微软雅黑" panose="020B0503020204020204" pitchFamily="34" charset="-122"/>
              </a:rPr>
              <a:t>万件、</a:t>
            </a:r>
            <a:r>
              <a:rPr lang="en-US" altLang="zh-CN" sz="2000" dirty="0">
                <a:solidFill>
                  <a:schemeClr val="tx1"/>
                </a:solidFill>
                <a:latin typeface="微软雅黑" panose="020B0503020204020204" pitchFamily="34" charset="-122"/>
                <a:ea typeface="微软雅黑" panose="020B0503020204020204" pitchFamily="34" charset="-122"/>
              </a:rPr>
              <a:t>1.5</a:t>
            </a:r>
            <a:r>
              <a:rPr lang="zh-CN" altLang="en-US" sz="2000" dirty="0">
                <a:solidFill>
                  <a:schemeClr val="tx1"/>
                </a:solidFill>
                <a:latin typeface="微软雅黑" panose="020B0503020204020204" pitchFamily="34" charset="-122"/>
                <a:ea typeface="微软雅黑" panose="020B0503020204020204" pitchFamily="34" charset="-122"/>
              </a:rPr>
              <a:t>万件、</a:t>
            </a:r>
            <a:r>
              <a:rPr lang="en-US" altLang="zh-CN" sz="2000" dirty="0">
                <a:solidFill>
                  <a:schemeClr val="tx1"/>
                </a:solidFill>
                <a:latin typeface="微软雅黑" panose="020B0503020204020204" pitchFamily="34" charset="-122"/>
                <a:ea typeface="微软雅黑" panose="020B0503020204020204" pitchFamily="34" charset="-122"/>
              </a:rPr>
              <a:t>1.3</a:t>
            </a:r>
            <a:r>
              <a:rPr lang="zh-CN" altLang="en-US" sz="2000" dirty="0">
                <a:solidFill>
                  <a:schemeClr val="tx1"/>
                </a:solidFill>
                <a:latin typeface="微软雅黑" panose="020B0503020204020204" pitchFamily="34" charset="-122"/>
                <a:ea typeface="微软雅黑" panose="020B0503020204020204" pitchFamily="34" charset="-122"/>
              </a:rPr>
              <a:t>万件、</a:t>
            </a:r>
            <a:r>
              <a:rPr lang="en-US" altLang="zh-CN" sz="2000" dirty="0">
                <a:solidFill>
                  <a:schemeClr val="tx1"/>
                </a:solidFill>
                <a:latin typeface="微软雅黑" panose="020B0503020204020204" pitchFamily="34" charset="-122"/>
                <a:ea typeface="微软雅黑" panose="020B0503020204020204" pitchFamily="34" charset="-122"/>
              </a:rPr>
              <a:t>1.2</a:t>
            </a:r>
            <a:r>
              <a:rPr lang="zh-CN" altLang="en-US" sz="2000" dirty="0">
                <a:solidFill>
                  <a:schemeClr val="tx1"/>
                </a:solidFill>
                <a:latin typeface="微软雅黑" panose="020B0503020204020204" pitchFamily="34" charset="-122"/>
                <a:ea typeface="微软雅黑" panose="020B0503020204020204" pitchFamily="34" charset="-122"/>
              </a:rPr>
              <a:t>万件、</a:t>
            </a:r>
            <a:r>
              <a:rPr lang="en-US" altLang="zh-CN" sz="2000" dirty="0">
                <a:solidFill>
                  <a:schemeClr val="tx1"/>
                </a:solidFill>
                <a:latin typeface="微软雅黑" panose="020B0503020204020204" pitchFamily="34" charset="-122"/>
                <a:ea typeface="微软雅黑" panose="020B0503020204020204" pitchFamily="34" charset="-122"/>
              </a:rPr>
              <a:t>1.0</a:t>
            </a:r>
            <a:r>
              <a:rPr lang="zh-CN" altLang="en-US" sz="2000" dirty="0">
                <a:solidFill>
                  <a:schemeClr val="tx1"/>
                </a:solidFill>
                <a:latin typeface="微软雅黑" panose="020B0503020204020204" pitchFamily="34" charset="-122"/>
                <a:ea typeface="微软雅黑" panose="020B0503020204020204" pitchFamily="34" charset="-122"/>
              </a:rPr>
              <a:t>万件、</a:t>
            </a:r>
            <a:r>
              <a:rPr lang="en-US" altLang="zh-CN" sz="2000" dirty="0">
                <a:solidFill>
                  <a:schemeClr val="tx1"/>
                </a:solidFill>
                <a:latin typeface="微软雅黑" panose="020B0503020204020204" pitchFamily="34" charset="-122"/>
                <a:ea typeface="微软雅黑" panose="020B0503020204020204" pitchFamily="34" charset="-122"/>
              </a:rPr>
              <a:t>1.0</a:t>
            </a:r>
            <a:r>
              <a:rPr lang="zh-CN" altLang="en-US" sz="2000" dirty="0">
                <a:solidFill>
                  <a:schemeClr val="tx1"/>
                </a:solidFill>
                <a:latin typeface="微软雅黑" panose="020B0503020204020204" pitchFamily="34" charset="-122"/>
                <a:ea typeface="微软雅黑" panose="020B0503020204020204" pitchFamily="34" charset="-122"/>
              </a:rPr>
              <a:t>万件。且第</a:t>
            </a:r>
            <a:r>
              <a:rPr lang="en-US" altLang="zh-CN" sz="2000" dirty="0">
                <a:solidFill>
                  <a:schemeClr val="tx1"/>
                </a:solidFill>
                <a:latin typeface="微软雅黑" panose="020B0503020204020204" pitchFamily="34" charset="-122"/>
                <a:ea typeface="微软雅黑" panose="020B0503020204020204" pitchFamily="34" charset="-122"/>
              </a:rPr>
              <a:t>3-6</a:t>
            </a:r>
            <a:r>
              <a:rPr lang="zh-CN" altLang="en-US" sz="2000" dirty="0">
                <a:solidFill>
                  <a:schemeClr val="tx1"/>
                </a:solidFill>
                <a:latin typeface="微软雅黑" panose="020B0503020204020204" pitchFamily="34" charset="-122"/>
                <a:ea typeface="微软雅黑" panose="020B0503020204020204" pitchFamily="34" charset="-122"/>
              </a:rPr>
              <a:t>年将增加营销费</a:t>
            </a:r>
            <a:r>
              <a:rPr lang="en-US" altLang="zh-CN" sz="2000" dirty="0">
                <a:solidFill>
                  <a:schemeClr val="tx1"/>
                </a:solidFill>
                <a:latin typeface="微软雅黑" panose="020B0503020204020204" pitchFamily="34" charset="-122"/>
                <a:ea typeface="微软雅黑" panose="020B0503020204020204" pitchFamily="34" charset="-122"/>
              </a:rPr>
              <a:t>50</a:t>
            </a:r>
            <a:r>
              <a:rPr lang="zh-CN" altLang="en-US" sz="2000" dirty="0">
                <a:solidFill>
                  <a:schemeClr val="tx1"/>
                </a:solidFill>
                <a:latin typeface="微软雅黑" panose="020B0503020204020204" pitchFamily="34" charset="-122"/>
                <a:ea typeface="微软雅黑" panose="020B0503020204020204" pitchFamily="34" charset="-122"/>
              </a:rPr>
              <a:t>万元</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年。根据行业投资收益率，折现率确定为</a:t>
            </a:r>
            <a:r>
              <a:rPr lang="en-US" altLang="zh-CN" sz="2000" dirty="0">
                <a:solidFill>
                  <a:schemeClr val="tx1"/>
                </a:solidFill>
                <a:latin typeface="微软雅黑" panose="020B0503020204020204" pitchFamily="34" charset="-122"/>
                <a:ea typeface="微软雅黑" panose="020B0503020204020204" pitchFamily="34" charset="-122"/>
              </a:rPr>
              <a:t>12%</a:t>
            </a:r>
            <a:r>
              <a:rPr lang="zh-CN" altLang="en-US" sz="2000" dirty="0">
                <a:solidFill>
                  <a:schemeClr val="tx1"/>
                </a:solidFill>
                <a:latin typeface="微软雅黑" panose="020B0503020204020204" pitchFamily="34" charset="-122"/>
                <a:ea typeface="微软雅黑" panose="020B0503020204020204" pitchFamily="34" charset="-122"/>
              </a:rPr>
              <a:t>。</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pic>
        <p:nvPicPr>
          <p:cNvPr id="7" name="图片 6">
            <a:extLst>
              <a:ext uri="{FF2B5EF4-FFF2-40B4-BE49-F238E27FC236}">
                <a16:creationId xmlns:a16="http://schemas.microsoft.com/office/drawing/2014/main" id="{8272E21F-80F8-4BE5-91D2-2F917264625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51720" y="3069563"/>
            <a:ext cx="5688633" cy="1486477"/>
          </a:xfrm>
          <a:prstGeom prst="rect">
            <a:avLst/>
          </a:prstGeom>
        </p:spPr>
      </p:pic>
    </p:spTree>
    <p:extLst>
      <p:ext uri="{BB962C8B-B14F-4D97-AF65-F5344CB8AC3E}">
        <p14:creationId xmlns:p14="http://schemas.microsoft.com/office/powerpoint/2010/main" val="39337532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第三节    技术创新组织与研发管理</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一、企业技术创新的内部组织模式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、内企业</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从事创新活动的员工为“内企业家”，由内企业家创建的企业称为“内企业”。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、技术创新小组</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指为完成某一创新项目临时从各部门抽调若干专业人员而成立的一种创新组织。</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20239372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r>
              <a:rPr lang="zh-CN" altLang="en-US" sz="2000" dirty="0">
                <a:solidFill>
                  <a:schemeClr val="tx1"/>
                </a:solidFill>
                <a:latin typeface="微软雅黑" panose="020B0503020204020204" pitchFamily="34" charset="-122"/>
                <a:ea typeface="微软雅黑" panose="020B0503020204020204" pitchFamily="34" charset="-122"/>
              </a:rPr>
              <a:t>第七章  技术创新管理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09AD8D5D-C9EF-460C-8FC0-F766A5B476E1}"/>
              </a:ext>
            </a:extLst>
          </p:cNvPr>
          <p:cNvPicPr>
            <a:picLocks noChangeAspect="1"/>
          </p:cNvPicPr>
          <p:nvPr/>
        </p:nvPicPr>
        <p:blipFill>
          <a:blip r:embed="rId3"/>
          <a:stretch>
            <a:fillRect/>
          </a:stretch>
        </p:blipFill>
        <p:spPr>
          <a:xfrm>
            <a:off x="1547664" y="1395559"/>
            <a:ext cx="5614812" cy="2549373"/>
          </a:xfrm>
          <a:prstGeom prst="rect">
            <a:avLst/>
          </a:prstGeom>
        </p:spPr>
      </p:pic>
    </p:spTree>
    <p:extLst>
      <p:ext uri="{BB962C8B-B14F-4D97-AF65-F5344CB8AC3E}">
        <p14:creationId xmlns:p14="http://schemas.microsoft.com/office/powerpoint/2010/main" val="23054033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、新事业发展部</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、企业技术中心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也称技术研发中心或企业科技中心，是企业特别是大中型企业实施高度集中管理的科技开发组织，在本企业的科技开发活动中，起着主导和牵头的作用，具有权威性，处于核心和中心地位。</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二、企业技术创新的外部组织模式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、产学研联盟</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）校内产学研合作模式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35217660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）双向联合体合作模式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）多向联合体合作模式。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）中介协调合作模式。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、企业</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政府模式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、企业联盟</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企业联盟的组织运行模式有星形模式、平行模式和联邦模式三种类型。</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14214654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三、企业研发管理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、研发的主要类型</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）基础研究</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）应用研究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）开发研究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二</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企业研发的模式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存在三种模式：自主研发，合作研发和委托研发。</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pic>
        <p:nvPicPr>
          <p:cNvPr id="5" name="图片 4">
            <a:extLst>
              <a:ext uri="{FF2B5EF4-FFF2-40B4-BE49-F238E27FC236}">
                <a16:creationId xmlns:a16="http://schemas.microsoft.com/office/drawing/2014/main" id="{8EB34515-16F4-46EC-9865-74AC57E6A48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04048" y="771550"/>
            <a:ext cx="3152681" cy="2790340"/>
          </a:xfrm>
          <a:prstGeom prst="rect">
            <a:avLst/>
          </a:prstGeom>
        </p:spPr>
      </p:pic>
    </p:spTree>
    <p:extLst>
      <p:ext uri="{BB962C8B-B14F-4D97-AF65-F5344CB8AC3E}">
        <p14:creationId xmlns:p14="http://schemas.microsoft.com/office/powerpoint/2010/main" val="22459203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第四节   企业管理创新</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一、管理创新概述</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、管理创新的含义</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、管理创新的特点</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）基础性</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）风险性</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）全员性</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）动态性</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）系统性</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19849760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、管理创新与技术创新的关系</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管理创新与技术创新相互依存、相互制约。</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、管理创新的主体</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）企业家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）管理者</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）员工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26615010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二、管理创新的动因及主要阶段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、管理创新的动因</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）内部动因</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①自我价值实现</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②责任感</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③</a:t>
            </a:r>
            <a:r>
              <a:rPr lang="zh-CN" altLang="en-US" sz="2000" dirty="0">
                <a:solidFill>
                  <a:schemeClr val="tx1"/>
                </a:solidFill>
                <a:latin typeface="微软雅黑" panose="020B0503020204020204" pitchFamily="34" charset="-122"/>
                <a:ea typeface="微软雅黑" panose="020B0503020204020204" pitchFamily="34" charset="-122"/>
              </a:rPr>
              <a:t>经济性动机</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）外部动因</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①</a:t>
            </a:r>
            <a:r>
              <a:rPr lang="zh-CN" altLang="en-US" sz="2000" dirty="0">
                <a:solidFill>
                  <a:schemeClr val="tx1"/>
                </a:solidFill>
                <a:latin typeface="微软雅黑" panose="020B0503020204020204" pitchFamily="34" charset="-122"/>
                <a:ea typeface="微软雅黑" panose="020B0503020204020204" pitchFamily="34" charset="-122"/>
              </a:rPr>
              <a:t>社会文化环境的变迁</a:t>
            </a:r>
            <a:endParaRPr lang="zh-CN" altLang="en-US" sz="2000" b="1" dirty="0"/>
          </a:p>
        </p:txBody>
      </p:sp>
    </p:spTree>
    <p:extLst>
      <p:ext uri="{BB962C8B-B14F-4D97-AF65-F5344CB8AC3E}">
        <p14:creationId xmlns:p14="http://schemas.microsoft.com/office/powerpoint/2010/main" val="26977816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②经济的发展变化</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③</a:t>
            </a:r>
            <a:r>
              <a:rPr lang="zh-CN" altLang="en-US" sz="2000" dirty="0">
                <a:solidFill>
                  <a:schemeClr val="tx1"/>
                </a:solidFill>
                <a:latin typeface="微软雅黑" panose="020B0503020204020204" pitchFamily="34" charset="-122"/>
                <a:ea typeface="微软雅黑" panose="020B0503020204020204" pitchFamily="34" charset="-122"/>
              </a:rPr>
              <a:t>自然条件的约束</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④</a:t>
            </a:r>
            <a:r>
              <a:rPr lang="zh-CN" altLang="en-US" sz="2000" dirty="0">
                <a:solidFill>
                  <a:schemeClr val="tx1"/>
                </a:solidFill>
                <a:latin typeface="微软雅黑" panose="020B0503020204020204" pitchFamily="34" charset="-122"/>
                <a:ea typeface="微软雅黑" panose="020B0503020204020204" pitchFamily="34" charset="-122"/>
              </a:rPr>
              <a:t>科学技术的发展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、管理创新的主要阶段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）发现及界定问题</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）寻求创新方案</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）评估和决策创新方案</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）实施及评价</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27961734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三、管理创新的主要领域</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、管理理念创新</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、管理组织创新</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、管理方式方法创新</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、管理制度创新</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2683920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1643026" y="1790537"/>
            <a:ext cx="5684562" cy="1098425"/>
          </a:xfrm>
        </p:spPr>
        <p:txBody>
          <a:bodyPr>
            <a:normAutofit/>
          </a:bodyPr>
          <a:lstStyle/>
          <a:p>
            <a:r>
              <a:rPr lang="zh-CN" altLang="en-US" b="1" spc="5" dirty="0">
                <a:solidFill>
                  <a:schemeClr val="tx1"/>
                </a:solidFill>
                <a:latin typeface="微软雅黑" panose="020B0503020204020204" pitchFamily="34" charset="-122"/>
                <a:ea typeface="微软雅黑" panose="020B0503020204020204" pitchFamily="34" charset="-122"/>
                <a:sym typeface="微软雅黑" panose="020B0503020204020204" pitchFamily="34" charset="-122"/>
              </a:rPr>
              <a:t>课后</a:t>
            </a:r>
            <a:r>
              <a:rPr lang="zh-CN" altLang="en-US" b="1" spc="5"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记得多刷题、多复习、多预习</a:t>
            </a:r>
            <a:r>
              <a:rPr lang="en-US" altLang="zh-CN" b="1" spc="5"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第一节    技术创新含义、分类与模式</a:t>
            </a: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一、创新与技术创新</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、创新的含义</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、技术创新的含义及特点</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指企业家抓住市场潜在盈利机会，以获取经济利益为目的的，重组生产条件和要素，不断研制出新产品、新工艺、新技术，以获得市场认同的一个综合性过程。</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主要特点</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技术创新是一种经济行为      </a:t>
            </a: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技术创新是一项高风险活动</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技术创新时间的差异性        </a:t>
            </a:r>
            <a:r>
              <a:rPr lang="en-US" altLang="zh-CN" dirty="0">
                <a:solidFill>
                  <a:schemeClr val="tx1"/>
                </a:solidFill>
                <a:latin typeface="微软雅黑" panose="020B0503020204020204" pitchFamily="34" charset="-122"/>
                <a:ea typeface="微软雅黑" panose="020B0503020204020204" pitchFamily="34" charset="-122"/>
              </a:rPr>
              <a:t>(4)</a:t>
            </a:r>
            <a:r>
              <a:rPr lang="zh-CN" altLang="en-US" dirty="0">
                <a:solidFill>
                  <a:schemeClr val="tx1"/>
                </a:solidFill>
                <a:latin typeface="微软雅黑" panose="020B0503020204020204" pitchFamily="34" charset="-122"/>
                <a:ea typeface="微软雅黑" panose="020B0503020204020204" pitchFamily="34" charset="-122"/>
              </a:rPr>
              <a:t>外部性      </a:t>
            </a:r>
            <a:r>
              <a:rPr lang="en-US" altLang="zh-CN" dirty="0">
                <a:solidFill>
                  <a:schemeClr val="tx1"/>
                </a:solidFill>
                <a:latin typeface="微软雅黑" panose="020B0503020204020204" pitchFamily="34" charset="-122"/>
                <a:ea typeface="微软雅黑" panose="020B0503020204020204" pitchFamily="34" charset="-122"/>
              </a:rPr>
              <a:t>(5)</a:t>
            </a:r>
            <a:r>
              <a:rPr lang="zh-CN" altLang="en-US" dirty="0">
                <a:solidFill>
                  <a:schemeClr val="tx1"/>
                </a:solidFill>
                <a:latin typeface="微软雅黑" panose="020B0503020204020204" pitchFamily="34" charset="-122"/>
                <a:ea typeface="微软雅黑" panose="020B0503020204020204" pitchFamily="34" charset="-122"/>
              </a:rPr>
              <a:t>一体化与国际化</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2660925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二、技术创新的分类</a:t>
            </a:r>
          </a:p>
        </p:txBody>
      </p:sp>
      <p:pic>
        <p:nvPicPr>
          <p:cNvPr id="4" name="图片 3">
            <a:extLst>
              <a:ext uri="{FF2B5EF4-FFF2-40B4-BE49-F238E27FC236}">
                <a16:creationId xmlns:a16="http://schemas.microsoft.com/office/drawing/2014/main" id="{A41E1578-15D4-44E0-A975-80C9B7A80A76}"/>
              </a:ext>
            </a:extLst>
          </p:cNvPr>
          <p:cNvPicPr>
            <a:picLocks noChangeAspect="1"/>
          </p:cNvPicPr>
          <p:nvPr/>
        </p:nvPicPr>
        <p:blipFill>
          <a:blip r:embed="rId3"/>
          <a:stretch>
            <a:fillRect/>
          </a:stretch>
        </p:blipFill>
        <p:spPr>
          <a:xfrm>
            <a:off x="845521" y="1233654"/>
            <a:ext cx="6874098" cy="2922271"/>
          </a:xfrm>
          <a:prstGeom prst="rect">
            <a:avLst/>
          </a:prstGeom>
        </p:spPr>
      </p:pic>
    </p:spTree>
    <p:extLst>
      <p:ext uri="{BB962C8B-B14F-4D97-AF65-F5344CB8AC3E}">
        <p14:creationId xmlns:p14="http://schemas.microsoft.com/office/powerpoint/2010/main" val="605959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a:t>
            </a:r>
            <a:r>
              <a:rPr lang="zh-CN" altLang="en-US" dirty="0">
                <a:solidFill>
                  <a:schemeClr val="tx1"/>
                </a:solidFill>
                <a:latin typeface="微软雅黑" panose="020B0503020204020204" pitchFamily="34" charset="-122"/>
                <a:ea typeface="微软雅黑" panose="020B0503020204020204" pitchFamily="34" charset="-122"/>
              </a:rPr>
              <a:t>技术创新的过程与模式</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一</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技术推动模式</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研究开发是创新构思的主要来源，也称为创新的技术推动或发现推动模式。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（二）需求拉动创新模式</a:t>
            </a:r>
          </a:p>
          <a:p>
            <a:endParaRPr lang="zh-CN" altLang="en-US" sz="2000" b="1" dirty="0"/>
          </a:p>
        </p:txBody>
      </p:sp>
      <p:sp>
        <p:nvSpPr>
          <p:cNvPr id="4" name="矩形 3">
            <a:extLst>
              <a:ext uri="{FF2B5EF4-FFF2-40B4-BE49-F238E27FC236}">
                <a16:creationId xmlns:a16="http://schemas.microsoft.com/office/drawing/2014/main" id="{54A598B7-6F20-4376-B4E9-7D6C67FD7D25}"/>
              </a:ext>
            </a:extLst>
          </p:cNvPr>
          <p:cNvSpPr/>
          <p:nvPr/>
        </p:nvSpPr>
        <p:spPr>
          <a:xfrm>
            <a:off x="755576" y="2571750"/>
            <a:ext cx="1080120"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t>基础研究</a:t>
            </a:r>
          </a:p>
        </p:txBody>
      </p:sp>
      <p:sp>
        <p:nvSpPr>
          <p:cNvPr id="5" name="矩形 4">
            <a:extLst>
              <a:ext uri="{FF2B5EF4-FFF2-40B4-BE49-F238E27FC236}">
                <a16:creationId xmlns:a16="http://schemas.microsoft.com/office/drawing/2014/main" id="{5B574184-F23C-4036-AF8E-3C1EF02DD262}"/>
              </a:ext>
            </a:extLst>
          </p:cNvPr>
          <p:cNvSpPr/>
          <p:nvPr/>
        </p:nvSpPr>
        <p:spPr>
          <a:xfrm>
            <a:off x="2411760" y="2570264"/>
            <a:ext cx="1080120"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t>应用研究</a:t>
            </a:r>
          </a:p>
        </p:txBody>
      </p:sp>
      <p:sp>
        <p:nvSpPr>
          <p:cNvPr id="6" name="矩形 5">
            <a:extLst>
              <a:ext uri="{FF2B5EF4-FFF2-40B4-BE49-F238E27FC236}">
                <a16:creationId xmlns:a16="http://schemas.microsoft.com/office/drawing/2014/main" id="{C195407B-E2B6-4843-B508-A9E6A8461FC0}"/>
              </a:ext>
            </a:extLst>
          </p:cNvPr>
          <p:cNvSpPr/>
          <p:nvPr/>
        </p:nvSpPr>
        <p:spPr>
          <a:xfrm>
            <a:off x="4319972" y="2570264"/>
            <a:ext cx="1080120"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t>研究开发</a:t>
            </a:r>
          </a:p>
        </p:txBody>
      </p:sp>
      <p:sp>
        <p:nvSpPr>
          <p:cNvPr id="7" name="矩形 6">
            <a:extLst>
              <a:ext uri="{FF2B5EF4-FFF2-40B4-BE49-F238E27FC236}">
                <a16:creationId xmlns:a16="http://schemas.microsoft.com/office/drawing/2014/main" id="{E33121FE-3E5B-4DD0-80F8-C524A3F5F275}"/>
              </a:ext>
            </a:extLst>
          </p:cNvPr>
          <p:cNvSpPr/>
          <p:nvPr/>
        </p:nvSpPr>
        <p:spPr>
          <a:xfrm>
            <a:off x="6228184" y="2570264"/>
            <a:ext cx="1080120"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t>生产制造</a:t>
            </a:r>
          </a:p>
        </p:txBody>
      </p:sp>
      <p:sp>
        <p:nvSpPr>
          <p:cNvPr id="8" name="矩形 7">
            <a:extLst>
              <a:ext uri="{FF2B5EF4-FFF2-40B4-BE49-F238E27FC236}">
                <a16:creationId xmlns:a16="http://schemas.microsoft.com/office/drawing/2014/main" id="{B4D0A970-7D9A-4FEA-B647-BA7A06A1DE28}"/>
              </a:ext>
            </a:extLst>
          </p:cNvPr>
          <p:cNvSpPr/>
          <p:nvPr/>
        </p:nvSpPr>
        <p:spPr>
          <a:xfrm>
            <a:off x="7937866" y="2570264"/>
            <a:ext cx="1080120"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t>市场销售</a:t>
            </a:r>
          </a:p>
        </p:txBody>
      </p:sp>
      <p:sp>
        <p:nvSpPr>
          <p:cNvPr id="9" name="箭头: 右 8">
            <a:extLst>
              <a:ext uri="{FF2B5EF4-FFF2-40B4-BE49-F238E27FC236}">
                <a16:creationId xmlns:a16="http://schemas.microsoft.com/office/drawing/2014/main" id="{4E876A30-1365-4729-BB69-70137F374C8E}"/>
              </a:ext>
            </a:extLst>
          </p:cNvPr>
          <p:cNvSpPr/>
          <p:nvPr/>
        </p:nvSpPr>
        <p:spPr>
          <a:xfrm>
            <a:off x="1835696" y="2822292"/>
            <a:ext cx="576064"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箭头: 右 9">
            <a:extLst>
              <a:ext uri="{FF2B5EF4-FFF2-40B4-BE49-F238E27FC236}">
                <a16:creationId xmlns:a16="http://schemas.microsoft.com/office/drawing/2014/main" id="{3F9892F6-F969-4507-8E8C-FC1420B67CC5}"/>
              </a:ext>
            </a:extLst>
          </p:cNvPr>
          <p:cNvSpPr/>
          <p:nvPr/>
        </p:nvSpPr>
        <p:spPr>
          <a:xfrm>
            <a:off x="3564396" y="2814098"/>
            <a:ext cx="629562"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箭头: 右 10">
            <a:extLst>
              <a:ext uri="{FF2B5EF4-FFF2-40B4-BE49-F238E27FC236}">
                <a16:creationId xmlns:a16="http://schemas.microsoft.com/office/drawing/2014/main" id="{459E88F1-6EB8-487C-8F07-282CE3F16565}"/>
              </a:ext>
            </a:extLst>
          </p:cNvPr>
          <p:cNvSpPr/>
          <p:nvPr/>
        </p:nvSpPr>
        <p:spPr>
          <a:xfrm>
            <a:off x="5400092" y="2814098"/>
            <a:ext cx="828092"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箭头: 右 11">
            <a:extLst>
              <a:ext uri="{FF2B5EF4-FFF2-40B4-BE49-F238E27FC236}">
                <a16:creationId xmlns:a16="http://schemas.microsoft.com/office/drawing/2014/main" id="{36620B18-3E3F-4BAA-AEA0-0EC0EFEA1F0B}"/>
              </a:ext>
            </a:extLst>
          </p:cNvPr>
          <p:cNvSpPr/>
          <p:nvPr/>
        </p:nvSpPr>
        <p:spPr>
          <a:xfrm>
            <a:off x="7308304" y="2814098"/>
            <a:ext cx="503548"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a:extLst>
              <a:ext uri="{FF2B5EF4-FFF2-40B4-BE49-F238E27FC236}">
                <a16:creationId xmlns:a16="http://schemas.microsoft.com/office/drawing/2014/main" id="{FCE88D9D-6A9B-4258-AFDE-24275C47299D}"/>
              </a:ext>
            </a:extLst>
          </p:cNvPr>
          <p:cNvSpPr/>
          <p:nvPr/>
        </p:nvSpPr>
        <p:spPr>
          <a:xfrm>
            <a:off x="655425" y="3788831"/>
            <a:ext cx="1080120"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t>市场需求</a:t>
            </a:r>
          </a:p>
        </p:txBody>
      </p:sp>
      <p:sp>
        <p:nvSpPr>
          <p:cNvPr id="14" name="矩形 13">
            <a:extLst>
              <a:ext uri="{FF2B5EF4-FFF2-40B4-BE49-F238E27FC236}">
                <a16:creationId xmlns:a16="http://schemas.microsoft.com/office/drawing/2014/main" id="{DE13EBCE-C408-4B43-8133-43CFD8223B4C}"/>
              </a:ext>
            </a:extLst>
          </p:cNvPr>
          <p:cNvSpPr/>
          <p:nvPr/>
        </p:nvSpPr>
        <p:spPr>
          <a:xfrm>
            <a:off x="2280599" y="3788831"/>
            <a:ext cx="1080120"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t>应用研究</a:t>
            </a:r>
          </a:p>
        </p:txBody>
      </p:sp>
      <p:sp>
        <p:nvSpPr>
          <p:cNvPr id="15" name="矩形 14">
            <a:extLst>
              <a:ext uri="{FF2B5EF4-FFF2-40B4-BE49-F238E27FC236}">
                <a16:creationId xmlns:a16="http://schemas.microsoft.com/office/drawing/2014/main" id="{6300A2CF-F9E2-4BD9-89A1-8E7A95DEF3BA}"/>
              </a:ext>
            </a:extLst>
          </p:cNvPr>
          <p:cNvSpPr/>
          <p:nvPr/>
        </p:nvSpPr>
        <p:spPr>
          <a:xfrm>
            <a:off x="3995550" y="3788831"/>
            <a:ext cx="1080120"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t>开发研究</a:t>
            </a:r>
          </a:p>
        </p:txBody>
      </p:sp>
      <p:sp>
        <p:nvSpPr>
          <p:cNvPr id="16" name="矩形 15">
            <a:extLst>
              <a:ext uri="{FF2B5EF4-FFF2-40B4-BE49-F238E27FC236}">
                <a16:creationId xmlns:a16="http://schemas.microsoft.com/office/drawing/2014/main" id="{46018924-4BD4-4996-B8F9-7EEFCB5FF622}"/>
              </a:ext>
            </a:extLst>
          </p:cNvPr>
          <p:cNvSpPr/>
          <p:nvPr/>
        </p:nvSpPr>
        <p:spPr>
          <a:xfrm>
            <a:off x="5688124" y="3805482"/>
            <a:ext cx="1080120"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t>生产制造</a:t>
            </a:r>
          </a:p>
        </p:txBody>
      </p:sp>
      <p:sp>
        <p:nvSpPr>
          <p:cNvPr id="17" name="矩形 16">
            <a:extLst>
              <a:ext uri="{FF2B5EF4-FFF2-40B4-BE49-F238E27FC236}">
                <a16:creationId xmlns:a16="http://schemas.microsoft.com/office/drawing/2014/main" id="{94038EC6-9634-48F8-B144-70907DE369F4}"/>
              </a:ext>
            </a:extLst>
          </p:cNvPr>
          <p:cNvSpPr/>
          <p:nvPr/>
        </p:nvSpPr>
        <p:spPr>
          <a:xfrm>
            <a:off x="7416062" y="3788831"/>
            <a:ext cx="1080120"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t>市场销售</a:t>
            </a:r>
          </a:p>
        </p:txBody>
      </p:sp>
      <p:sp>
        <p:nvSpPr>
          <p:cNvPr id="18" name="箭头: 右 17">
            <a:extLst>
              <a:ext uri="{FF2B5EF4-FFF2-40B4-BE49-F238E27FC236}">
                <a16:creationId xmlns:a16="http://schemas.microsoft.com/office/drawing/2014/main" id="{68398437-695F-48F6-AEE8-3FEFA65862E3}"/>
              </a:ext>
            </a:extLst>
          </p:cNvPr>
          <p:cNvSpPr/>
          <p:nvPr/>
        </p:nvSpPr>
        <p:spPr>
          <a:xfrm>
            <a:off x="1735545" y="4011791"/>
            <a:ext cx="545054"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箭头: 右 19">
            <a:extLst>
              <a:ext uri="{FF2B5EF4-FFF2-40B4-BE49-F238E27FC236}">
                <a16:creationId xmlns:a16="http://schemas.microsoft.com/office/drawing/2014/main" id="{DA43F279-137B-43F8-ACE2-6B2DC07693D0}"/>
              </a:ext>
            </a:extLst>
          </p:cNvPr>
          <p:cNvSpPr/>
          <p:nvPr/>
        </p:nvSpPr>
        <p:spPr>
          <a:xfrm>
            <a:off x="3383096" y="4057510"/>
            <a:ext cx="590077"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箭头: 右 21">
            <a:extLst>
              <a:ext uri="{FF2B5EF4-FFF2-40B4-BE49-F238E27FC236}">
                <a16:creationId xmlns:a16="http://schemas.microsoft.com/office/drawing/2014/main" id="{EA1DD711-EB6B-4064-B8C9-3EE03D500B4B}"/>
              </a:ext>
            </a:extLst>
          </p:cNvPr>
          <p:cNvSpPr/>
          <p:nvPr/>
        </p:nvSpPr>
        <p:spPr>
          <a:xfrm>
            <a:off x="5170829" y="4011791"/>
            <a:ext cx="517295"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箭头: 右 22">
            <a:extLst>
              <a:ext uri="{FF2B5EF4-FFF2-40B4-BE49-F238E27FC236}">
                <a16:creationId xmlns:a16="http://schemas.microsoft.com/office/drawing/2014/main" id="{ABF2C8C9-7234-4A83-8F86-A25E0F857CF6}"/>
              </a:ext>
            </a:extLst>
          </p:cNvPr>
          <p:cNvSpPr/>
          <p:nvPr/>
        </p:nvSpPr>
        <p:spPr>
          <a:xfrm>
            <a:off x="6863401" y="4011791"/>
            <a:ext cx="444903"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5" name="直接连接符 24">
            <a:extLst>
              <a:ext uri="{FF2B5EF4-FFF2-40B4-BE49-F238E27FC236}">
                <a16:creationId xmlns:a16="http://schemas.microsoft.com/office/drawing/2014/main" id="{0C7986FF-1253-4457-BEC0-214E03522982}"/>
              </a:ext>
            </a:extLst>
          </p:cNvPr>
          <p:cNvCxnSpPr>
            <a:cxnSpLocks/>
          </p:cNvCxnSpPr>
          <p:nvPr/>
        </p:nvCxnSpPr>
        <p:spPr>
          <a:xfrm>
            <a:off x="8496182" y="4103229"/>
            <a:ext cx="39629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直接连接符 27">
            <a:extLst>
              <a:ext uri="{FF2B5EF4-FFF2-40B4-BE49-F238E27FC236}">
                <a16:creationId xmlns:a16="http://schemas.microsoft.com/office/drawing/2014/main" id="{F7A43B9E-BBE3-4EA9-B8CB-38D43DBDF524}"/>
              </a:ext>
            </a:extLst>
          </p:cNvPr>
          <p:cNvCxnSpPr>
            <a:cxnSpLocks/>
          </p:cNvCxnSpPr>
          <p:nvPr/>
        </p:nvCxnSpPr>
        <p:spPr>
          <a:xfrm flipV="1">
            <a:off x="426128" y="4443959"/>
            <a:ext cx="8466352" cy="26169"/>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直接连接符 31">
            <a:extLst>
              <a:ext uri="{FF2B5EF4-FFF2-40B4-BE49-F238E27FC236}">
                <a16:creationId xmlns:a16="http://schemas.microsoft.com/office/drawing/2014/main" id="{6BC0C05B-504A-45DA-B0D4-EAA57D44D755}"/>
              </a:ext>
            </a:extLst>
          </p:cNvPr>
          <p:cNvCxnSpPr/>
          <p:nvPr/>
        </p:nvCxnSpPr>
        <p:spPr>
          <a:xfrm>
            <a:off x="8892480" y="4103229"/>
            <a:ext cx="0" cy="366898"/>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直接连接符 33">
            <a:extLst>
              <a:ext uri="{FF2B5EF4-FFF2-40B4-BE49-F238E27FC236}">
                <a16:creationId xmlns:a16="http://schemas.microsoft.com/office/drawing/2014/main" id="{7ADCB8EA-A710-4433-A2A5-6147942F9990}"/>
              </a:ext>
            </a:extLst>
          </p:cNvPr>
          <p:cNvCxnSpPr/>
          <p:nvPr/>
        </p:nvCxnSpPr>
        <p:spPr>
          <a:xfrm flipV="1">
            <a:off x="426128" y="4103229"/>
            <a:ext cx="0" cy="366898"/>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直接箭头连接符 35">
            <a:extLst>
              <a:ext uri="{FF2B5EF4-FFF2-40B4-BE49-F238E27FC236}">
                <a16:creationId xmlns:a16="http://schemas.microsoft.com/office/drawing/2014/main" id="{501AAC0F-B9FB-4B9C-A5CB-D74F6132CE51}"/>
              </a:ext>
            </a:extLst>
          </p:cNvPr>
          <p:cNvCxnSpPr/>
          <p:nvPr/>
        </p:nvCxnSpPr>
        <p:spPr>
          <a:xfrm>
            <a:off x="426128" y="4103229"/>
            <a:ext cx="22929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9914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三</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技术和市场交互作用创新模式</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技术创新是技术和市场交互作用共同引发的，技术推动和需求拉动的相对重要性在产业及产品生命周期的不同阶段可能有着显著的不同。</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（四）</a:t>
            </a:r>
            <a:r>
              <a:rPr lang="en-US" altLang="zh-CN" sz="2000" dirty="0">
                <a:solidFill>
                  <a:schemeClr val="tx1"/>
                </a:solidFill>
                <a:latin typeface="微软雅黑" panose="020B0503020204020204" pitchFamily="34" charset="-122"/>
                <a:ea typeface="微软雅黑" panose="020B0503020204020204" pitchFamily="34" charset="-122"/>
              </a:rPr>
              <a:t>A—U</a:t>
            </a:r>
            <a:r>
              <a:rPr lang="zh-CN" altLang="en-US" sz="2000" dirty="0">
                <a:solidFill>
                  <a:schemeClr val="tx1"/>
                </a:solidFill>
                <a:latin typeface="微软雅黑" panose="020B0503020204020204" pitchFamily="34" charset="-122"/>
                <a:ea typeface="微软雅黑" panose="020B0503020204020204" pitchFamily="34" charset="-122"/>
              </a:rPr>
              <a:t>过程创新模式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把产品创新、工艺创新和产业组织的演化分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为三个阶段：不稳定阶段、过渡阶段、稳定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阶段，并与产品的生命周期联系起来，如图</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所示：</a:t>
            </a: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pic>
        <p:nvPicPr>
          <p:cNvPr id="5" name="图片 4">
            <a:extLst>
              <a:ext uri="{FF2B5EF4-FFF2-40B4-BE49-F238E27FC236}">
                <a16:creationId xmlns:a16="http://schemas.microsoft.com/office/drawing/2014/main" id="{FF21038B-96C7-4EAB-A95D-E63B0701E20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80112" y="2499742"/>
            <a:ext cx="3524558" cy="2283718"/>
          </a:xfrm>
          <a:prstGeom prst="rect">
            <a:avLst/>
          </a:prstGeom>
        </p:spPr>
      </p:pic>
    </p:spTree>
    <p:extLst>
      <p:ext uri="{BB962C8B-B14F-4D97-AF65-F5344CB8AC3E}">
        <p14:creationId xmlns:p14="http://schemas.microsoft.com/office/powerpoint/2010/main" val="897627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A—U</a:t>
            </a:r>
            <a:r>
              <a:rPr lang="zh-CN" altLang="en-US" sz="2000" dirty="0">
                <a:solidFill>
                  <a:schemeClr val="tx1"/>
                </a:solidFill>
                <a:latin typeface="微软雅黑" panose="020B0503020204020204" pitchFamily="34" charset="-122"/>
                <a:ea typeface="微软雅黑" panose="020B0503020204020204" pitchFamily="34" charset="-122"/>
              </a:rPr>
              <a:t>过程创新模式的总体特征表现为：在产业成长的前期阶段，产品创新比工艺创新活跃，创新成果更多</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而在产业成长的后期阶段，则是工艺创新较产品创新更丰富的成果。</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（五）系统集成和网络创新模式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（六）国家创新体系</a:t>
            </a: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2066159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r>
              <a:rPr lang="zh-CN" altLang="en-US" sz="2000" dirty="0">
                <a:solidFill>
                  <a:schemeClr val="tx1"/>
                </a:solidFill>
                <a:latin typeface="微软雅黑" panose="020B0503020204020204" pitchFamily="34" charset="-122"/>
                <a:ea typeface="微软雅黑" panose="020B0503020204020204" pitchFamily="34" charset="-122"/>
              </a:rPr>
              <a:t>第二节  技术创新战略与技术创新决策评估方法</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一、技术创新战略的类型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）技术创新战略的概念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是一个国家、地区或者组织在正确分析自身内部条件和外部环境的基础上，所确立的技术创新的总体目标与做出的重点部署，目的是获得竞争优势。包括宏观和微观两个层面，前者涉及一个国家或地区技术创新的重大问题，后者涉及某个组织如企业创新的重大问题。</a:t>
            </a:r>
          </a:p>
          <a:p>
            <a:endParaRPr lang="zh-CN" altLang="en-US" sz="2000" b="1" dirty="0"/>
          </a:p>
        </p:txBody>
      </p:sp>
    </p:spTree>
    <p:extLst>
      <p:ext uri="{BB962C8B-B14F-4D97-AF65-F5344CB8AC3E}">
        <p14:creationId xmlns:p14="http://schemas.microsoft.com/office/powerpoint/2010/main" val="559689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）技术创新战略的类型</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pic>
        <p:nvPicPr>
          <p:cNvPr id="4" name="图片 3">
            <a:extLst>
              <a:ext uri="{FF2B5EF4-FFF2-40B4-BE49-F238E27FC236}">
                <a16:creationId xmlns:a16="http://schemas.microsoft.com/office/drawing/2014/main" id="{978ACC46-1F36-4701-9D8D-95E3AE20544F}"/>
              </a:ext>
            </a:extLst>
          </p:cNvPr>
          <p:cNvPicPr>
            <a:picLocks noChangeAspect="1"/>
          </p:cNvPicPr>
          <p:nvPr/>
        </p:nvPicPr>
        <p:blipFill>
          <a:blip r:embed="rId3"/>
          <a:stretch>
            <a:fillRect/>
          </a:stretch>
        </p:blipFill>
        <p:spPr>
          <a:xfrm>
            <a:off x="1019833" y="1491630"/>
            <a:ext cx="7104334" cy="2620533"/>
          </a:xfrm>
          <a:prstGeom prst="rect">
            <a:avLst/>
          </a:prstGeom>
        </p:spPr>
      </p:pic>
    </p:spTree>
    <p:extLst>
      <p:ext uri="{BB962C8B-B14F-4D97-AF65-F5344CB8AC3E}">
        <p14:creationId xmlns:p14="http://schemas.microsoft.com/office/powerpoint/2010/main" val="220142352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药剂师">
  <a:themeElements>
    <a:clrScheme name="药剂师">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药剂师">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药剂师">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Apothecary</Template>
  <TotalTime>2025</TotalTime>
  <Words>1590</Words>
  <Application>Microsoft Office PowerPoint</Application>
  <PresentationFormat>全屏显示(16:9)</PresentationFormat>
  <Paragraphs>229</Paragraphs>
  <Slides>28</Slides>
  <Notes>27</Notes>
  <HiddenSlides>0</HiddenSlides>
  <MMClips>0</MMClips>
  <ScaleCrop>false</ScaleCrop>
  <HeadingPairs>
    <vt:vector size="6" baseType="variant">
      <vt:variant>
        <vt:lpstr>已用的字体</vt:lpstr>
      </vt:variant>
      <vt:variant>
        <vt:i4>9</vt:i4>
      </vt:variant>
      <vt:variant>
        <vt:lpstr>主题</vt:lpstr>
      </vt:variant>
      <vt:variant>
        <vt:i4>3</vt:i4>
      </vt:variant>
      <vt:variant>
        <vt:lpstr>幻灯片标题</vt:lpstr>
      </vt:variant>
      <vt:variant>
        <vt:i4>28</vt:i4>
      </vt:variant>
    </vt:vector>
  </HeadingPairs>
  <TitlesOfParts>
    <vt:vector size="40" baseType="lpstr">
      <vt:lpstr>华文新魏</vt:lpstr>
      <vt:lpstr>华文中宋</vt:lpstr>
      <vt:lpstr>微软雅黑</vt:lpstr>
      <vt:lpstr>Arial</vt:lpstr>
      <vt:lpstr>Book Antiqua</vt:lpstr>
      <vt:lpstr>Calibri</vt:lpstr>
      <vt:lpstr>Cambria Math</vt:lpstr>
      <vt:lpstr>Century Gothic</vt:lpstr>
      <vt:lpstr>Wingdings</vt:lpstr>
      <vt:lpstr>药剂师</vt:lpstr>
      <vt:lpstr>自定义设计方案</vt:lpstr>
      <vt:lpstr>1_自定义设计方案</vt:lpstr>
      <vt:lpstr>PowerPoint 演示文稿</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课后记得多刷题、多复习、多预习~</vt:lpstr>
    </vt:vector>
  </TitlesOfParts>
  <Company>China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现代物流学</dc:title>
  <dc:creator>User</dc:creator>
  <cp:lastModifiedBy>Administrator</cp:lastModifiedBy>
  <cp:revision>366</cp:revision>
  <dcterms:created xsi:type="dcterms:W3CDTF">2020-06-29T06:29:00Z</dcterms:created>
  <dcterms:modified xsi:type="dcterms:W3CDTF">2023-09-13T02:50:34Z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