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256" r:id="rId2"/>
    <p:sldId id="805" r:id="rId3"/>
    <p:sldId id="774" r:id="rId4"/>
    <p:sldId id="806" r:id="rId5"/>
    <p:sldId id="807" r:id="rId6"/>
    <p:sldId id="808" r:id="rId7"/>
    <p:sldId id="809" r:id="rId8"/>
    <p:sldId id="810" r:id="rId9"/>
    <p:sldId id="811" r:id="rId10"/>
    <p:sldId id="812" r:id="rId11"/>
    <p:sldId id="813" r:id="rId12"/>
    <p:sldId id="814" r:id="rId13"/>
    <p:sldId id="815" r:id="rId14"/>
    <p:sldId id="816" r:id="rId15"/>
    <p:sldId id="817" r:id="rId16"/>
    <p:sldId id="818" r:id="rId17"/>
    <p:sldId id="819" r:id="rId18"/>
    <p:sldId id="820" r:id="rId19"/>
    <p:sldId id="821" r:id="rId20"/>
    <p:sldId id="822" r:id="rId21"/>
    <p:sldId id="823" r:id="rId22"/>
    <p:sldId id="824" r:id="rId23"/>
    <p:sldId id="825" r:id="rId24"/>
    <p:sldId id="826" r:id="rId25"/>
  </p:sldIdLst>
  <p:sldSz cx="12192000" cy="6858000"/>
  <p:notesSz cx="6858000" cy="9144000"/>
  <p:custDataLst>
    <p:tags r:id="rId2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77" d="100"/>
          <a:sy n="77" d="100"/>
        </p:scale>
        <p:origin x="270" y="78"/>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2023/8/12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38311804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33589561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32839373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31929909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29866328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34433460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32030433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40999952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22487788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2172796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21979235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13917893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34587123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24778603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23</a:t>
            </a:fld>
            <a:endParaRPr lang="zh-CN" altLang="en-US"/>
          </a:p>
        </p:txBody>
      </p:sp>
    </p:spTree>
    <p:extLst>
      <p:ext uri="{BB962C8B-B14F-4D97-AF65-F5344CB8AC3E}">
        <p14:creationId xmlns:p14="http://schemas.microsoft.com/office/powerpoint/2010/main" val="755041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24</a:t>
            </a:fld>
            <a:endParaRPr lang="zh-CN" altLang="en-US"/>
          </a:p>
        </p:txBody>
      </p:sp>
    </p:spTree>
    <p:extLst>
      <p:ext uri="{BB962C8B-B14F-4D97-AF65-F5344CB8AC3E}">
        <p14:creationId xmlns:p14="http://schemas.microsoft.com/office/powerpoint/2010/main" val="3911196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1069662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30482087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15984044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19411727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3009419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18292681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3801834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2023/8/12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2023/8/12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2023/8/12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2023/8/12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2.jp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3.jp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5.jp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8.jp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9.jp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9352328" cy="3904402"/>
          </a:xfrm>
          <a:prstGeom prst="rect">
            <a:avLst/>
          </a:prstGeom>
          <a:noFill/>
        </p:spPr>
        <p:txBody>
          <a:bodyPr wrap="square" rtlCol="0" anchor="t">
            <a:spAutoFit/>
          </a:bodyPr>
          <a:lstStyle/>
          <a:p>
            <a:pPr>
              <a:lnSpc>
                <a:spcPct val="150000"/>
              </a:lnSpc>
            </a:pPr>
            <a:r>
              <a:rPr lang="en-US" altLang="zh-CN" sz="2400" dirty="0">
                <a:solidFill>
                  <a:schemeClr val="bg1"/>
                </a:solidFill>
              </a:rPr>
              <a:t>4</a:t>
            </a:r>
            <a:r>
              <a:rPr lang="zh-CN" altLang="en-US" sz="2400" dirty="0">
                <a:solidFill>
                  <a:schemeClr val="bg1"/>
                </a:solidFill>
              </a:rPr>
              <a:t>、业主的建筑物区分所有权</a:t>
            </a:r>
          </a:p>
          <a:p>
            <a:pPr>
              <a:lnSpc>
                <a:spcPct val="150000"/>
              </a:lnSpc>
            </a:pPr>
            <a:r>
              <a:rPr lang="zh-CN" altLang="en-US" sz="2400" dirty="0">
                <a:solidFill>
                  <a:schemeClr val="bg1"/>
                </a:solidFill>
              </a:rPr>
              <a:t>业主对建筑物内的住宅、经营性用房等专有部分享有所有权，对专有部分以外的共有部分享有共有和共同管理的权利。业主对其建筑物专有部分可以行使完全的占有、使用、收益和处分的权利，但不得危及建筑物的安全，不得损害其他业主的合法权益。业主对建筑物专有部分以外的共有部分，享有权利，承担义务</a:t>
            </a:r>
            <a:r>
              <a:rPr lang="en-US" altLang="zh-CN" sz="2400" dirty="0">
                <a:solidFill>
                  <a:schemeClr val="bg1"/>
                </a:solidFill>
              </a:rPr>
              <a:t>;</a:t>
            </a:r>
            <a:r>
              <a:rPr lang="zh-CN" altLang="en-US" sz="2400" dirty="0">
                <a:solidFill>
                  <a:schemeClr val="bg1"/>
                </a:solidFill>
              </a:rPr>
              <a:t>不得以放弃权利不履行义务。</a:t>
            </a:r>
          </a:p>
        </p:txBody>
      </p:sp>
    </p:spTree>
    <p:extLst>
      <p:ext uri="{BB962C8B-B14F-4D97-AF65-F5344CB8AC3E}">
        <p14:creationId xmlns:p14="http://schemas.microsoft.com/office/powerpoint/2010/main" val="37845203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009833"/>
          </a:xfrm>
          <a:prstGeom prst="rect">
            <a:avLst/>
          </a:prstGeom>
          <a:noFill/>
        </p:spPr>
        <p:txBody>
          <a:bodyPr wrap="square" rtlCol="0" anchor="t">
            <a:spAutoFit/>
          </a:bodyPr>
          <a:lstStyle/>
          <a:p>
            <a:pPr>
              <a:lnSpc>
                <a:spcPct val="150000"/>
              </a:lnSpc>
            </a:pPr>
            <a:r>
              <a:rPr lang="zh-CN" altLang="en-US" sz="2400" dirty="0">
                <a:solidFill>
                  <a:schemeClr val="bg1"/>
                </a:solidFill>
              </a:rPr>
              <a:t>三、用益物权</a:t>
            </a:r>
          </a:p>
          <a:p>
            <a:pPr>
              <a:lnSpc>
                <a:spcPct val="150000"/>
              </a:lnSpc>
            </a:pPr>
            <a:r>
              <a:rPr lang="en-US" altLang="zh-CN" sz="2400" dirty="0">
                <a:solidFill>
                  <a:schemeClr val="bg1"/>
                </a:solidFill>
              </a:rPr>
              <a:t>1</a:t>
            </a:r>
            <a:r>
              <a:rPr lang="zh-CN" altLang="en-US" sz="2400" dirty="0">
                <a:solidFill>
                  <a:schemeClr val="bg1"/>
                </a:solidFill>
              </a:rPr>
              <a:t>、用益物权的概念和法律特征</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）用益物权的概念</a:t>
            </a:r>
            <a:endParaRPr lang="en-US" altLang="zh-CN" sz="2400" dirty="0">
              <a:solidFill>
                <a:schemeClr val="bg1"/>
              </a:solidFill>
            </a:endParaRPr>
          </a:p>
          <a:p>
            <a:pPr>
              <a:lnSpc>
                <a:spcPct val="150000"/>
              </a:lnSpc>
            </a:pPr>
            <a:r>
              <a:rPr lang="zh-CN" altLang="en-US" sz="2400" dirty="0">
                <a:solidFill>
                  <a:schemeClr val="bg1"/>
                </a:solidFill>
              </a:rPr>
              <a:t>用益物权人是权利人对他人所有的</a:t>
            </a:r>
            <a:endParaRPr lang="en-US" altLang="zh-CN" sz="2400" dirty="0">
              <a:solidFill>
                <a:schemeClr val="bg1"/>
              </a:solidFill>
            </a:endParaRPr>
          </a:p>
          <a:p>
            <a:pPr>
              <a:lnSpc>
                <a:spcPct val="150000"/>
              </a:lnSpc>
            </a:pPr>
            <a:r>
              <a:rPr lang="zh-CN" altLang="en-US" sz="2400" dirty="0">
                <a:solidFill>
                  <a:schemeClr val="bg1"/>
                </a:solidFill>
              </a:rPr>
              <a:t>不动产或者动产，依法享有占有、使用和收益的权利。</a:t>
            </a:r>
            <a:endParaRPr lang="en-US" altLang="zh-CN" sz="2400" dirty="0">
              <a:solidFill>
                <a:schemeClr val="bg1"/>
              </a:solidFill>
            </a:endParaRPr>
          </a:p>
          <a:p>
            <a:pPr>
              <a:lnSpc>
                <a:spcPct val="150000"/>
              </a:lnSpc>
            </a:pPr>
            <a:r>
              <a:rPr lang="zh-CN" altLang="en-US" sz="2400" dirty="0">
                <a:solidFill>
                  <a:schemeClr val="bg1"/>
                </a:solidFill>
              </a:rPr>
              <a:t>用益物权包括：土地承包经营权</a:t>
            </a:r>
            <a:r>
              <a:rPr lang="en-US" altLang="zh-CN" sz="2400" dirty="0">
                <a:solidFill>
                  <a:schemeClr val="bg1"/>
                </a:solidFill>
              </a:rPr>
              <a:t>;</a:t>
            </a:r>
            <a:r>
              <a:rPr lang="zh-CN" altLang="en-US" sz="2400" dirty="0">
                <a:solidFill>
                  <a:schemeClr val="bg1"/>
                </a:solidFill>
              </a:rPr>
              <a:t>建设用地使用权</a:t>
            </a:r>
            <a:r>
              <a:rPr lang="en-US" altLang="zh-CN" sz="2400" dirty="0">
                <a:solidFill>
                  <a:schemeClr val="bg1"/>
                </a:solidFill>
              </a:rPr>
              <a:t>;</a:t>
            </a:r>
            <a:r>
              <a:rPr lang="zh-CN" altLang="en-US" sz="2400" dirty="0">
                <a:solidFill>
                  <a:schemeClr val="bg1"/>
                </a:solidFill>
              </a:rPr>
              <a:t>宅基地使用权</a:t>
            </a:r>
            <a:r>
              <a:rPr lang="en-US" altLang="zh-CN" sz="2400" dirty="0">
                <a:solidFill>
                  <a:schemeClr val="bg1"/>
                </a:solidFill>
              </a:rPr>
              <a:t>;</a:t>
            </a:r>
            <a:r>
              <a:rPr lang="zh-CN" altLang="en-US" sz="2400" dirty="0">
                <a:solidFill>
                  <a:schemeClr val="bg1"/>
                </a:solidFill>
              </a:rPr>
              <a:t>地役权等。</a:t>
            </a: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）用益物权的法律特征</a:t>
            </a:r>
            <a:endParaRPr lang="en-US" altLang="zh-CN" sz="2400" dirty="0">
              <a:solidFill>
                <a:schemeClr val="bg1"/>
              </a:solidFill>
            </a:endParaRPr>
          </a:p>
          <a:p>
            <a:pPr>
              <a:lnSpc>
                <a:spcPct val="150000"/>
              </a:lnSpc>
            </a:pPr>
            <a:r>
              <a:rPr lang="zh-CN" altLang="zh-CN" sz="2400" dirty="0">
                <a:solidFill>
                  <a:schemeClr val="bg1"/>
                </a:solidFill>
                <a:latin typeface="微软雅黑" panose="020B0503020204020204" pitchFamily="34" charset="-122"/>
                <a:ea typeface="微软雅黑" panose="020B0503020204020204" pitchFamily="34" charset="-122"/>
              </a:rPr>
              <a:t>①</a:t>
            </a:r>
            <a:r>
              <a:rPr lang="zh-CN" altLang="en-US" sz="2400" dirty="0">
                <a:solidFill>
                  <a:schemeClr val="bg1"/>
                </a:solidFill>
              </a:rPr>
              <a:t>用益物权是具有独立性的他物权</a:t>
            </a:r>
          </a:p>
        </p:txBody>
      </p:sp>
      <p:pic>
        <p:nvPicPr>
          <p:cNvPr id="8" name="图片 7">
            <a:extLst>
              <a:ext uri="{FF2B5EF4-FFF2-40B4-BE49-F238E27FC236}">
                <a16:creationId xmlns:a16="http://schemas.microsoft.com/office/drawing/2014/main" id="{3F67E9B2-1102-42AA-8447-AD77CE984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15082" y="717550"/>
            <a:ext cx="3112668" cy="2558357"/>
          </a:xfrm>
          <a:prstGeom prst="rect">
            <a:avLst/>
          </a:prstGeom>
        </p:spPr>
      </p:pic>
    </p:spTree>
    <p:extLst>
      <p:ext uri="{BB962C8B-B14F-4D97-AF65-F5344CB8AC3E}">
        <p14:creationId xmlns:p14="http://schemas.microsoft.com/office/powerpoint/2010/main" val="42583403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563831"/>
          </a:xfrm>
          <a:prstGeom prst="rect">
            <a:avLst/>
          </a:prstGeom>
          <a:noFill/>
        </p:spPr>
        <p:txBody>
          <a:bodyPr wrap="square" rtlCol="0" anchor="t">
            <a:spAutoFit/>
          </a:bodyPr>
          <a:lstStyle/>
          <a:p>
            <a:pPr>
              <a:lnSpc>
                <a:spcPct val="150000"/>
              </a:lnSpc>
            </a:pPr>
            <a:r>
              <a:rPr lang="zh-CN" altLang="en-US" sz="2400" dirty="0">
                <a:solidFill>
                  <a:schemeClr val="bg1"/>
                </a:solidFill>
                <a:latin typeface="微软雅黑" panose="020B0503020204020204" pitchFamily="34" charset="-122"/>
                <a:ea typeface="微软雅黑" panose="020B0503020204020204" pitchFamily="34" charset="-122"/>
              </a:rPr>
              <a:t>②</a:t>
            </a:r>
            <a:r>
              <a:rPr lang="zh-CN" altLang="en-US" sz="2400" dirty="0">
                <a:solidFill>
                  <a:schemeClr val="bg1"/>
                </a:solidFill>
              </a:rPr>
              <a:t>用益物权是限制物权</a:t>
            </a:r>
            <a:endParaRPr lang="en-US" altLang="zh-CN" sz="2400" dirty="0">
              <a:solidFill>
                <a:schemeClr val="bg1"/>
              </a:solidFill>
            </a:endParaRPr>
          </a:p>
          <a:p>
            <a:pPr>
              <a:lnSpc>
                <a:spcPct val="150000"/>
              </a:lnSpc>
            </a:pPr>
            <a:r>
              <a:rPr lang="zh-CN" altLang="en-US" sz="2400" dirty="0">
                <a:solidFill>
                  <a:schemeClr val="bg1"/>
                </a:solidFill>
                <a:latin typeface="微软雅黑" panose="020B0503020204020204" pitchFamily="34" charset="-122"/>
                <a:ea typeface="微软雅黑" panose="020B0503020204020204" pitchFamily="34" charset="-122"/>
              </a:rPr>
              <a:t>③</a:t>
            </a:r>
            <a:r>
              <a:rPr lang="zh-CN" altLang="en-US" sz="2400" dirty="0">
                <a:solidFill>
                  <a:schemeClr val="bg1"/>
                </a:solidFill>
              </a:rPr>
              <a:t>用益物权具有使用的目的</a:t>
            </a:r>
            <a:endParaRPr lang="en-US" altLang="zh-CN" sz="2400" dirty="0">
              <a:solidFill>
                <a:schemeClr val="bg1"/>
              </a:solidFill>
              <a:latin typeface="微软雅黑" panose="020B0503020204020204" pitchFamily="34" charset="-122"/>
              <a:ea typeface="微软雅黑" panose="020B0503020204020204" pitchFamily="34" charset="-122"/>
            </a:endParaRPr>
          </a:p>
          <a:p>
            <a:pPr>
              <a:lnSpc>
                <a:spcPct val="150000"/>
              </a:lnSpc>
            </a:pPr>
            <a:r>
              <a:rPr lang="zh-CN" altLang="en-US" sz="2400" dirty="0">
                <a:solidFill>
                  <a:schemeClr val="bg1"/>
                </a:solidFill>
                <a:latin typeface="微软雅黑" panose="020B0503020204020204" pitchFamily="34" charset="-122"/>
                <a:ea typeface="微软雅黑" panose="020B0503020204020204" pitchFamily="34" charset="-122"/>
              </a:rPr>
              <a:t>④</a:t>
            </a:r>
            <a:r>
              <a:rPr lang="zh-CN" altLang="en-US" sz="2400" dirty="0">
                <a:solidFill>
                  <a:schemeClr val="bg1"/>
                </a:solidFill>
              </a:rPr>
              <a:t>用益物权的标的物主要是不动产</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、几种具体的用益物权</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）建设用地使用权</a:t>
            </a:r>
            <a:endParaRPr lang="en-US" altLang="zh-CN" sz="2400" dirty="0">
              <a:solidFill>
                <a:schemeClr val="bg1"/>
              </a:solidFill>
            </a:endParaRPr>
          </a:p>
          <a:p>
            <a:pPr>
              <a:lnSpc>
                <a:spcPct val="150000"/>
              </a:lnSpc>
            </a:pPr>
            <a:r>
              <a:rPr lang="zh-CN" altLang="en-US" sz="2400" dirty="0">
                <a:solidFill>
                  <a:schemeClr val="bg1"/>
                </a:solidFill>
              </a:rPr>
              <a:t>建设用地使用权人依法对国家所有的土地享有占有、使用和收益的权利</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）土地承包经营权</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）宅基地使用权</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）地役权   （</a:t>
            </a:r>
            <a:r>
              <a:rPr lang="en-US" altLang="zh-CN" sz="2400" dirty="0">
                <a:solidFill>
                  <a:schemeClr val="bg1"/>
                </a:solidFill>
              </a:rPr>
              <a:t>5</a:t>
            </a:r>
            <a:r>
              <a:rPr lang="zh-CN" altLang="en-US" sz="2400" dirty="0">
                <a:solidFill>
                  <a:schemeClr val="bg1"/>
                </a:solidFill>
              </a:rPr>
              <a:t>）居住权</a:t>
            </a:r>
          </a:p>
        </p:txBody>
      </p:sp>
      <p:pic>
        <p:nvPicPr>
          <p:cNvPr id="8" name="图片 7">
            <a:extLst>
              <a:ext uri="{FF2B5EF4-FFF2-40B4-BE49-F238E27FC236}">
                <a16:creationId xmlns:a16="http://schemas.microsoft.com/office/drawing/2014/main" id="{3657F6CE-F53B-4CC7-93B9-EADAA24F34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47996" y="4305027"/>
            <a:ext cx="3241259" cy="2079149"/>
          </a:xfrm>
          <a:prstGeom prst="rect">
            <a:avLst/>
          </a:prstGeom>
        </p:spPr>
      </p:pic>
    </p:spTree>
    <p:extLst>
      <p:ext uri="{BB962C8B-B14F-4D97-AF65-F5344CB8AC3E}">
        <p14:creationId xmlns:p14="http://schemas.microsoft.com/office/powerpoint/2010/main" val="21102687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6" y="960203"/>
            <a:ext cx="9985667" cy="3350404"/>
          </a:xfrm>
          <a:prstGeom prst="rect">
            <a:avLst/>
          </a:prstGeom>
          <a:noFill/>
        </p:spPr>
        <p:txBody>
          <a:bodyPr wrap="square" rtlCol="0" anchor="t">
            <a:spAutoFit/>
          </a:bodyPr>
          <a:lstStyle/>
          <a:p>
            <a:pPr>
              <a:lnSpc>
                <a:spcPct val="150000"/>
              </a:lnSpc>
            </a:pPr>
            <a:r>
              <a:rPr lang="zh-CN" altLang="en-US" sz="2400" dirty="0">
                <a:solidFill>
                  <a:schemeClr val="bg1"/>
                </a:solidFill>
              </a:rPr>
              <a:t>四、担保物权</a:t>
            </a:r>
          </a:p>
          <a:p>
            <a:pPr>
              <a:lnSpc>
                <a:spcPct val="150000"/>
              </a:lnSpc>
            </a:pPr>
            <a:r>
              <a:rPr lang="en-US" altLang="zh-CN" sz="2400" dirty="0">
                <a:solidFill>
                  <a:schemeClr val="bg1"/>
                </a:solidFill>
              </a:rPr>
              <a:t>1</a:t>
            </a:r>
            <a:r>
              <a:rPr lang="zh-CN" altLang="en-US" sz="2400" dirty="0">
                <a:solidFill>
                  <a:schemeClr val="bg1"/>
                </a:solidFill>
              </a:rPr>
              <a:t>、担保物权的概念和法律特征</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）担保物权的概念</a:t>
            </a:r>
            <a:endParaRPr lang="en-US" altLang="zh-CN" sz="2400" dirty="0">
              <a:solidFill>
                <a:schemeClr val="bg1"/>
              </a:solidFill>
            </a:endParaRPr>
          </a:p>
          <a:p>
            <a:pPr>
              <a:lnSpc>
                <a:spcPct val="150000"/>
              </a:lnSpc>
            </a:pPr>
            <a:r>
              <a:rPr lang="zh-CN" altLang="en-US" sz="2400" dirty="0">
                <a:solidFill>
                  <a:schemeClr val="bg1"/>
                </a:solidFill>
              </a:rPr>
              <a:t>是指为确保债务清偿的目的，在债务</a:t>
            </a:r>
            <a:endParaRPr lang="en-US" altLang="zh-CN" sz="2400" dirty="0">
              <a:solidFill>
                <a:schemeClr val="bg1"/>
              </a:solidFill>
            </a:endParaRPr>
          </a:p>
          <a:p>
            <a:pPr>
              <a:lnSpc>
                <a:spcPct val="150000"/>
              </a:lnSpc>
            </a:pPr>
            <a:r>
              <a:rPr lang="zh-CN" altLang="en-US" sz="2400" dirty="0">
                <a:solidFill>
                  <a:schemeClr val="bg1"/>
                </a:solidFill>
              </a:rPr>
              <a:t>人或第三人所有的物或所属的权利上</a:t>
            </a:r>
            <a:endParaRPr lang="en-US" altLang="zh-CN" sz="2400" dirty="0">
              <a:solidFill>
                <a:schemeClr val="bg1"/>
              </a:solidFill>
            </a:endParaRPr>
          </a:p>
          <a:p>
            <a:pPr>
              <a:lnSpc>
                <a:spcPct val="150000"/>
              </a:lnSpc>
            </a:pPr>
            <a:r>
              <a:rPr lang="zh-CN" altLang="en-US" sz="2400" dirty="0">
                <a:solidFill>
                  <a:schemeClr val="bg1"/>
                </a:solidFill>
              </a:rPr>
              <a:t>设定的、以取得担保作用的定限物权。</a:t>
            </a:r>
            <a:endParaRPr lang="en-US" altLang="zh-CN" sz="2400" dirty="0">
              <a:solidFill>
                <a:schemeClr val="bg1"/>
              </a:solidFill>
            </a:endParaRPr>
          </a:p>
        </p:txBody>
      </p:sp>
      <p:pic>
        <p:nvPicPr>
          <p:cNvPr id="8" name="图片 7">
            <a:extLst>
              <a:ext uri="{FF2B5EF4-FFF2-40B4-BE49-F238E27FC236}">
                <a16:creationId xmlns:a16="http://schemas.microsoft.com/office/drawing/2014/main" id="{2FD2EA70-F839-4B31-9F49-41EC9911F6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19374" y="993217"/>
            <a:ext cx="4914900" cy="2371725"/>
          </a:xfrm>
          <a:prstGeom prst="rect">
            <a:avLst/>
          </a:prstGeom>
        </p:spPr>
      </p:pic>
    </p:spTree>
    <p:extLst>
      <p:ext uri="{BB962C8B-B14F-4D97-AF65-F5344CB8AC3E}">
        <p14:creationId xmlns:p14="http://schemas.microsoft.com/office/powerpoint/2010/main" val="31339755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3350404"/>
          </a:xfrm>
          <a:prstGeom prst="rect">
            <a:avLst/>
          </a:prstGeom>
          <a:noFill/>
        </p:spPr>
        <p:txBody>
          <a:bodyPr wrap="square" rtlCol="0" anchor="t">
            <a:spAutoFit/>
          </a:bodyPr>
          <a:lstStyle/>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）担保物权的法律特征</a:t>
            </a:r>
            <a:endParaRPr lang="en-US" altLang="zh-CN" sz="2400" dirty="0">
              <a:solidFill>
                <a:schemeClr val="bg1"/>
              </a:solidFill>
            </a:endParaRPr>
          </a:p>
          <a:p>
            <a:pPr>
              <a:lnSpc>
                <a:spcPct val="150000"/>
              </a:lnSpc>
            </a:pPr>
            <a:r>
              <a:rPr lang="zh-CN" altLang="en-US" sz="2400" dirty="0">
                <a:solidFill>
                  <a:schemeClr val="bg1"/>
                </a:solidFill>
              </a:rPr>
              <a:t>①担保物权具有价值权性    </a:t>
            </a:r>
            <a:endParaRPr lang="en-US" altLang="zh-CN" sz="2400" dirty="0">
              <a:solidFill>
                <a:schemeClr val="bg1"/>
              </a:solidFill>
            </a:endParaRPr>
          </a:p>
          <a:p>
            <a:pPr>
              <a:lnSpc>
                <a:spcPct val="150000"/>
              </a:lnSpc>
            </a:pPr>
            <a:r>
              <a:rPr lang="zh-CN" altLang="zh-CN" sz="2400" dirty="0">
                <a:solidFill>
                  <a:schemeClr val="bg1"/>
                </a:solidFill>
                <a:latin typeface="微软雅黑" panose="020B0503020204020204" pitchFamily="34" charset="-122"/>
                <a:ea typeface="微软雅黑" panose="020B0503020204020204" pitchFamily="34" charset="-122"/>
              </a:rPr>
              <a:t>②</a:t>
            </a:r>
            <a:r>
              <a:rPr lang="zh-CN" altLang="en-US" sz="2400" dirty="0">
                <a:solidFill>
                  <a:schemeClr val="bg1"/>
                </a:solidFill>
              </a:rPr>
              <a:t>担保物权具有法定性</a:t>
            </a:r>
            <a:endParaRPr lang="en-US" altLang="zh-CN" sz="2400" dirty="0">
              <a:solidFill>
                <a:schemeClr val="bg1"/>
              </a:solidFill>
            </a:endParaRPr>
          </a:p>
          <a:p>
            <a:pPr>
              <a:lnSpc>
                <a:spcPct val="150000"/>
              </a:lnSpc>
            </a:pPr>
            <a:r>
              <a:rPr lang="zh-CN" altLang="zh-CN" sz="2400" dirty="0">
                <a:solidFill>
                  <a:schemeClr val="bg1"/>
                </a:solidFill>
              </a:rPr>
              <a:t>③</a:t>
            </a:r>
            <a:r>
              <a:rPr lang="zh-CN" altLang="en-US" sz="2400" dirty="0">
                <a:solidFill>
                  <a:schemeClr val="bg1"/>
                </a:solidFill>
              </a:rPr>
              <a:t>担保物权具有从属性        </a:t>
            </a:r>
            <a:endParaRPr lang="en-US" altLang="zh-CN" sz="2400" dirty="0">
              <a:solidFill>
                <a:schemeClr val="bg1"/>
              </a:solidFill>
            </a:endParaRPr>
          </a:p>
          <a:p>
            <a:pPr>
              <a:lnSpc>
                <a:spcPct val="150000"/>
              </a:lnSpc>
            </a:pPr>
            <a:r>
              <a:rPr lang="zh-CN" altLang="zh-CN" sz="2400" dirty="0">
                <a:solidFill>
                  <a:schemeClr val="bg1"/>
                </a:solidFill>
              </a:rPr>
              <a:t>④</a:t>
            </a:r>
            <a:r>
              <a:rPr lang="zh-CN" altLang="en-US" sz="2400" dirty="0">
                <a:solidFill>
                  <a:schemeClr val="bg1"/>
                </a:solidFill>
              </a:rPr>
              <a:t>担保物权具有不可分性</a:t>
            </a:r>
            <a:endParaRPr lang="en-US" altLang="zh-CN" sz="2400" dirty="0">
              <a:solidFill>
                <a:schemeClr val="bg1"/>
              </a:solidFill>
            </a:endParaRPr>
          </a:p>
          <a:p>
            <a:pPr>
              <a:lnSpc>
                <a:spcPct val="150000"/>
              </a:lnSpc>
            </a:pPr>
            <a:r>
              <a:rPr lang="zh-CN" altLang="zh-CN" sz="2400" dirty="0">
                <a:solidFill>
                  <a:schemeClr val="bg1"/>
                </a:solidFill>
              </a:rPr>
              <a:t>⑤</a:t>
            </a:r>
            <a:r>
              <a:rPr lang="zh-CN" altLang="en-US" sz="2400" dirty="0">
                <a:solidFill>
                  <a:schemeClr val="bg1"/>
                </a:solidFill>
              </a:rPr>
              <a:t>担保物权具有物上代位性</a:t>
            </a:r>
          </a:p>
        </p:txBody>
      </p:sp>
    </p:spTree>
    <p:extLst>
      <p:ext uri="{BB962C8B-B14F-4D97-AF65-F5344CB8AC3E}">
        <p14:creationId xmlns:p14="http://schemas.microsoft.com/office/powerpoint/2010/main" val="34915927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009833"/>
          </a:xfrm>
          <a:prstGeom prst="rect">
            <a:avLst/>
          </a:prstGeom>
          <a:noFill/>
        </p:spPr>
        <p:txBody>
          <a:bodyPr wrap="square" rtlCol="0" anchor="t">
            <a:spAutoFit/>
          </a:bodyPr>
          <a:lstStyle/>
          <a:p>
            <a:pPr>
              <a:lnSpc>
                <a:spcPct val="150000"/>
              </a:lnSpc>
            </a:pPr>
            <a:r>
              <a:rPr lang="en-US" altLang="zh-CN" sz="2400" dirty="0">
                <a:solidFill>
                  <a:schemeClr val="bg1"/>
                </a:solidFill>
              </a:rPr>
              <a:t>2</a:t>
            </a:r>
            <a:r>
              <a:rPr lang="zh-CN" altLang="en-US" sz="2400" dirty="0">
                <a:solidFill>
                  <a:schemeClr val="bg1"/>
                </a:solidFill>
              </a:rPr>
              <a:t>、几种主要的担保物权</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）抵押权</a:t>
            </a:r>
            <a:endParaRPr lang="en-US" altLang="zh-CN" sz="2400" dirty="0">
              <a:solidFill>
                <a:schemeClr val="bg1"/>
              </a:solidFill>
            </a:endParaRPr>
          </a:p>
          <a:p>
            <a:pPr>
              <a:lnSpc>
                <a:spcPct val="150000"/>
              </a:lnSpc>
            </a:pPr>
            <a:r>
              <a:rPr lang="zh-CN" altLang="en-US" sz="2400" dirty="0">
                <a:solidFill>
                  <a:schemeClr val="bg1"/>
                </a:solidFill>
              </a:rPr>
              <a:t>抵押权是指债权人对债务人或者</a:t>
            </a:r>
            <a:endParaRPr lang="en-US" altLang="zh-CN" sz="2400" dirty="0">
              <a:solidFill>
                <a:schemeClr val="bg1"/>
              </a:solidFill>
            </a:endParaRPr>
          </a:p>
          <a:p>
            <a:pPr>
              <a:lnSpc>
                <a:spcPct val="150000"/>
              </a:lnSpc>
            </a:pPr>
            <a:r>
              <a:rPr lang="zh-CN" altLang="en-US" sz="2400" dirty="0">
                <a:solidFill>
                  <a:schemeClr val="bg1"/>
                </a:solidFill>
              </a:rPr>
              <a:t>第三人所提供担保的财产不移转</a:t>
            </a:r>
            <a:endParaRPr lang="en-US" altLang="zh-CN" sz="2400" dirty="0">
              <a:solidFill>
                <a:schemeClr val="bg1"/>
              </a:solidFill>
            </a:endParaRPr>
          </a:p>
          <a:p>
            <a:pPr>
              <a:lnSpc>
                <a:spcPct val="150000"/>
              </a:lnSpc>
            </a:pPr>
            <a:r>
              <a:rPr lang="zh-CN" altLang="en-US" sz="2400" dirty="0">
                <a:solidFill>
                  <a:schemeClr val="bg1"/>
                </a:solidFill>
              </a:rPr>
              <a:t>占有，在债务人不履行债务时，</a:t>
            </a:r>
            <a:endParaRPr lang="en-US" altLang="zh-CN" sz="2400" dirty="0">
              <a:solidFill>
                <a:schemeClr val="bg1"/>
              </a:solidFill>
            </a:endParaRPr>
          </a:p>
          <a:p>
            <a:pPr>
              <a:lnSpc>
                <a:spcPct val="150000"/>
              </a:lnSpc>
            </a:pPr>
            <a:r>
              <a:rPr lang="zh-CN" altLang="en-US" sz="2400" dirty="0">
                <a:solidFill>
                  <a:schemeClr val="bg1"/>
                </a:solidFill>
              </a:rPr>
              <a:t>依法享有的就所担保的财产变价</a:t>
            </a:r>
            <a:endParaRPr lang="en-US" altLang="zh-CN" sz="2400" dirty="0">
              <a:solidFill>
                <a:schemeClr val="bg1"/>
              </a:solidFill>
            </a:endParaRPr>
          </a:p>
          <a:p>
            <a:pPr>
              <a:lnSpc>
                <a:spcPct val="150000"/>
              </a:lnSpc>
            </a:pPr>
            <a:r>
              <a:rPr lang="zh-CN" altLang="en-US" sz="2400" dirty="0">
                <a:solidFill>
                  <a:schemeClr val="bg1"/>
                </a:solidFill>
              </a:rPr>
              <a:t>并优先受偿的权利。债权人为抵押权人，债务人或者第三人为抵押人，所提供担保的财产为抵押物。</a:t>
            </a:r>
            <a:endParaRPr lang="en-US" altLang="zh-CN" sz="2400" dirty="0">
              <a:solidFill>
                <a:schemeClr val="bg1"/>
              </a:solidFill>
            </a:endParaRPr>
          </a:p>
          <a:p>
            <a:pPr>
              <a:lnSpc>
                <a:spcPct val="150000"/>
              </a:lnSpc>
            </a:pPr>
            <a:endParaRPr lang="zh-CN" altLang="en-US" sz="2400" dirty="0">
              <a:solidFill>
                <a:schemeClr val="bg1"/>
              </a:solidFill>
            </a:endParaRPr>
          </a:p>
        </p:txBody>
      </p:sp>
      <p:pic>
        <p:nvPicPr>
          <p:cNvPr id="8" name="图片 7">
            <a:extLst>
              <a:ext uri="{FF2B5EF4-FFF2-40B4-BE49-F238E27FC236}">
                <a16:creationId xmlns:a16="http://schemas.microsoft.com/office/drawing/2014/main" id="{923B2B5F-EF77-4B96-A757-060EC5AF919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0" y="1595536"/>
            <a:ext cx="3810000" cy="2533650"/>
          </a:xfrm>
          <a:prstGeom prst="rect">
            <a:avLst/>
          </a:prstGeom>
        </p:spPr>
      </p:pic>
    </p:spTree>
    <p:extLst>
      <p:ext uri="{BB962C8B-B14F-4D97-AF65-F5344CB8AC3E}">
        <p14:creationId xmlns:p14="http://schemas.microsoft.com/office/powerpoint/2010/main" val="31904224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4455835"/>
          </a:xfrm>
          <a:prstGeom prst="rect">
            <a:avLst/>
          </a:prstGeom>
          <a:noFill/>
        </p:spPr>
        <p:txBody>
          <a:bodyPr wrap="square" rtlCol="0" anchor="t">
            <a:spAutoFit/>
          </a:bodyPr>
          <a:lstStyle/>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）质权</a:t>
            </a:r>
            <a:endParaRPr lang="en-US" altLang="zh-CN" sz="2400" dirty="0">
              <a:solidFill>
                <a:schemeClr val="bg1"/>
              </a:solidFill>
            </a:endParaRPr>
          </a:p>
          <a:p>
            <a:pPr>
              <a:lnSpc>
                <a:spcPct val="150000"/>
              </a:lnSpc>
            </a:pPr>
            <a:r>
              <a:rPr lang="zh-CN" altLang="en-US" sz="2400" dirty="0">
                <a:solidFill>
                  <a:schemeClr val="bg1"/>
                </a:solidFill>
              </a:rPr>
              <a:t>质权，是指债务人或者第三人将</a:t>
            </a:r>
            <a:endParaRPr lang="en-US" altLang="zh-CN" sz="2400" dirty="0">
              <a:solidFill>
                <a:schemeClr val="bg1"/>
              </a:solidFill>
            </a:endParaRPr>
          </a:p>
          <a:p>
            <a:pPr>
              <a:lnSpc>
                <a:spcPct val="150000"/>
              </a:lnSpc>
            </a:pPr>
            <a:r>
              <a:rPr lang="zh-CN" altLang="en-US" sz="2400" dirty="0">
                <a:solidFill>
                  <a:schemeClr val="bg1"/>
                </a:solidFill>
              </a:rPr>
              <a:t>其动产或财产权利证书转移给债</a:t>
            </a:r>
            <a:endParaRPr lang="en-US" altLang="zh-CN" sz="2400" dirty="0">
              <a:solidFill>
                <a:schemeClr val="bg1"/>
              </a:solidFill>
            </a:endParaRPr>
          </a:p>
          <a:p>
            <a:pPr>
              <a:lnSpc>
                <a:spcPct val="150000"/>
              </a:lnSpc>
            </a:pPr>
            <a:r>
              <a:rPr lang="zh-CN" altLang="en-US" sz="2400" dirty="0">
                <a:solidFill>
                  <a:schemeClr val="bg1"/>
                </a:solidFill>
              </a:rPr>
              <a:t>权人占有，以之作为债务的担保，</a:t>
            </a:r>
            <a:endParaRPr lang="en-US" altLang="zh-CN" sz="2400" dirty="0">
              <a:solidFill>
                <a:schemeClr val="bg1"/>
              </a:solidFill>
            </a:endParaRPr>
          </a:p>
          <a:p>
            <a:pPr>
              <a:lnSpc>
                <a:spcPct val="150000"/>
              </a:lnSpc>
            </a:pPr>
            <a:r>
              <a:rPr lang="zh-CN" altLang="en-US" sz="2400" dirty="0">
                <a:solidFill>
                  <a:schemeClr val="bg1"/>
                </a:solidFill>
              </a:rPr>
              <a:t>债务人不履行债务时，债权人有</a:t>
            </a:r>
            <a:endParaRPr lang="en-US" altLang="zh-CN" sz="2400" dirty="0">
              <a:solidFill>
                <a:schemeClr val="bg1"/>
              </a:solidFill>
            </a:endParaRPr>
          </a:p>
          <a:p>
            <a:pPr>
              <a:lnSpc>
                <a:spcPct val="150000"/>
              </a:lnSpc>
            </a:pPr>
            <a:r>
              <a:rPr lang="zh-CN" altLang="en-US" sz="2400" dirty="0">
                <a:solidFill>
                  <a:schemeClr val="bg1"/>
                </a:solidFill>
              </a:rPr>
              <a:t>权就该动产或财产权利的价值优</a:t>
            </a:r>
            <a:endParaRPr lang="en-US" altLang="zh-CN" sz="2400" dirty="0">
              <a:solidFill>
                <a:schemeClr val="bg1"/>
              </a:solidFill>
            </a:endParaRPr>
          </a:p>
          <a:p>
            <a:pPr>
              <a:lnSpc>
                <a:spcPct val="150000"/>
              </a:lnSpc>
            </a:pPr>
            <a:r>
              <a:rPr lang="zh-CN" altLang="en-US" sz="2400" dirty="0">
                <a:solidFill>
                  <a:schemeClr val="bg1"/>
                </a:solidFill>
              </a:rPr>
              <a:t>先受偿的权利。</a:t>
            </a:r>
            <a:endParaRPr lang="en-US" altLang="zh-CN" sz="2400" dirty="0">
              <a:solidFill>
                <a:schemeClr val="bg1"/>
              </a:solidFill>
            </a:endParaRPr>
          </a:p>
          <a:p>
            <a:pPr>
              <a:lnSpc>
                <a:spcPct val="150000"/>
              </a:lnSpc>
            </a:pPr>
            <a:endParaRPr lang="zh-CN" altLang="en-US" sz="2400" dirty="0">
              <a:solidFill>
                <a:schemeClr val="bg1"/>
              </a:solidFill>
            </a:endParaRPr>
          </a:p>
        </p:txBody>
      </p:sp>
      <p:pic>
        <p:nvPicPr>
          <p:cNvPr id="9" name="图片 8">
            <a:extLst>
              <a:ext uri="{FF2B5EF4-FFF2-40B4-BE49-F238E27FC236}">
                <a16:creationId xmlns:a16="http://schemas.microsoft.com/office/drawing/2014/main" id="{4C8FD506-053F-4CA6-A448-8CD0546C610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29543" y="1561907"/>
            <a:ext cx="3705225" cy="2705100"/>
          </a:xfrm>
          <a:prstGeom prst="rect">
            <a:avLst/>
          </a:prstGeom>
        </p:spPr>
      </p:pic>
    </p:spTree>
    <p:extLst>
      <p:ext uri="{BB962C8B-B14F-4D97-AF65-F5344CB8AC3E}">
        <p14:creationId xmlns:p14="http://schemas.microsoft.com/office/powerpoint/2010/main" val="33642742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6117829"/>
          </a:xfrm>
          <a:prstGeom prst="rect">
            <a:avLst/>
          </a:prstGeom>
          <a:noFill/>
        </p:spPr>
        <p:txBody>
          <a:bodyPr wrap="square" rtlCol="0" anchor="t">
            <a:spAutoFit/>
          </a:bodyPr>
          <a:lstStyle/>
          <a:p>
            <a:pPr>
              <a:lnSpc>
                <a:spcPct val="150000"/>
              </a:lnSpc>
            </a:pPr>
            <a:r>
              <a:rPr lang="zh-CN" altLang="en-US" sz="2400" dirty="0">
                <a:solidFill>
                  <a:schemeClr val="bg1"/>
                </a:solidFill>
              </a:rPr>
              <a:t>在质权关系中，提供质押财产的人称为出质人，接受该财产作为其债权担保的人称为质权人，质押的财产称为质物。</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）留置权</a:t>
            </a:r>
            <a:endParaRPr lang="en-US" altLang="zh-CN" sz="2400" dirty="0">
              <a:solidFill>
                <a:schemeClr val="bg1"/>
              </a:solidFill>
            </a:endParaRPr>
          </a:p>
          <a:p>
            <a:pPr>
              <a:lnSpc>
                <a:spcPct val="150000"/>
              </a:lnSpc>
            </a:pPr>
            <a:r>
              <a:rPr lang="zh-CN" altLang="en-US" sz="2400" dirty="0">
                <a:solidFill>
                  <a:schemeClr val="bg1"/>
                </a:solidFill>
              </a:rPr>
              <a:t>留置权，是指债权人按照合同的约定占有债务人的动产，债务人不按照合同约定的期限履行债务时，债权人有权留置该动产，并依照法律的规定将动产折价或者以拍卖、变卖后的价款优先受偿的权利。</a:t>
            </a:r>
            <a:endParaRPr lang="en-US" altLang="zh-CN" sz="2400" dirty="0">
              <a:solidFill>
                <a:schemeClr val="bg1"/>
              </a:solidFill>
            </a:endParaRPr>
          </a:p>
          <a:p>
            <a:pPr>
              <a:lnSpc>
                <a:spcPct val="150000"/>
              </a:lnSpc>
            </a:pPr>
            <a:endParaRPr lang="en-US" altLang="zh-CN" sz="2400" dirty="0">
              <a:solidFill>
                <a:schemeClr val="bg1"/>
              </a:solidFill>
            </a:endParaRPr>
          </a:p>
          <a:p>
            <a:pPr>
              <a:lnSpc>
                <a:spcPct val="150000"/>
              </a:lnSpc>
            </a:pPr>
            <a:endParaRPr lang="en-US" altLang="zh-CN" sz="2400" dirty="0">
              <a:solidFill>
                <a:schemeClr val="bg1"/>
              </a:solidFill>
            </a:endParaRPr>
          </a:p>
          <a:p>
            <a:pPr>
              <a:lnSpc>
                <a:spcPct val="150000"/>
              </a:lnSpc>
            </a:pPr>
            <a:endParaRPr lang="en-US" altLang="zh-CN" sz="2400" dirty="0">
              <a:solidFill>
                <a:schemeClr val="bg1"/>
              </a:solidFill>
            </a:endParaRPr>
          </a:p>
          <a:p>
            <a:pPr>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38645249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1685846"/>
          </a:xfrm>
          <a:prstGeom prst="rect">
            <a:avLst/>
          </a:prstGeom>
          <a:noFill/>
        </p:spPr>
        <p:txBody>
          <a:bodyPr wrap="square" rtlCol="0" anchor="t">
            <a:spAutoFit/>
          </a:bodyPr>
          <a:lstStyle/>
          <a:p>
            <a:pPr algn="ctr">
              <a:lnSpc>
                <a:spcPct val="150000"/>
              </a:lnSpc>
            </a:pPr>
            <a:r>
              <a:rPr lang="zh-CN" altLang="en-US" sz="2400" dirty="0">
                <a:solidFill>
                  <a:schemeClr val="bg1"/>
                </a:solidFill>
              </a:rPr>
              <a:t>第三十五章   合同法律制度</a:t>
            </a:r>
            <a:endParaRPr lang="en-US" altLang="zh-CN" sz="2400" dirty="0">
              <a:solidFill>
                <a:schemeClr val="bg1"/>
              </a:solidFill>
            </a:endParaRPr>
          </a:p>
          <a:p>
            <a:pPr>
              <a:lnSpc>
                <a:spcPct val="150000"/>
              </a:lnSpc>
            </a:pPr>
            <a:r>
              <a:rPr lang="en-US" altLang="zh-CN" sz="2400" dirty="0">
                <a:solidFill>
                  <a:schemeClr val="bg1"/>
                </a:solidFill>
              </a:rPr>
              <a:t>	</a:t>
            </a:r>
          </a:p>
          <a:p>
            <a:pPr>
              <a:lnSpc>
                <a:spcPct val="150000"/>
              </a:lnSpc>
            </a:pPr>
            <a:endParaRPr lang="en-US" altLang="zh-CN" sz="2400" dirty="0">
              <a:solidFill>
                <a:schemeClr val="bg1"/>
              </a:solidFill>
            </a:endParaRPr>
          </a:p>
        </p:txBody>
      </p:sp>
      <p:pic>
        <p:nvPicPr>
          <p:cNvPr id="2" name="图片 1">
            <a:extLst>
              <a:ext uri="{FF2B5EF4-FFF2-40B4-BE49-F238E27FC236}">
                <a16:creationId xmlns:a16="http://schemas.microsoft.com/office/drawing/2014/main" id="{A4C92920-9C39-407C-AF6B-42593F553F78}"/>
              </a:ext>
            </a:extLst>
          </p:cNvPr>
          <p:cNvPicPr>
            <a:picLocks noChangeAspect="1"/>
          </p:cNvPicPr>
          <p:nvPr/>
        </p:nvPicPr>
        <p:blipFill>
          <a:blip r:embed="rId4"/>
          <a:stretch>
            <a:fillRect/>
          </a:stretch>
        </p:blipFill>
        <p:spPr>
          <a:xfrm>
            <a:off x="2130351" y="1785376"/>
            <a:ext cx="7548222" cy="4048138"/>
          </a:xfrm>
          <a:prstGeom prst="rect">
            <a:avLst/>
          </a:prstGeom>
        </p:spPr>
      </p:pic>
    </p:spTree>
    <p:extLst>
      <p:ext uri="{BB962C8B-B14F-4D97-AF65-F5344CB8AC3E}">
        <p14:creationId xmlns:p14="http://schemas.microsoft.com/office/powerpoint/2010/main" val="10813926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566396"/>
          </a:xfrm>
          <a:prstGeom prst="rect">
            <a:avLst/>
          </a:prstGeom>
          <a:noFill/>
        </p:spPr>
        <p:txBody>
          <a:bodyPr wrap="square" rtlCol="0" anchor="t">
            <a:spAutoFit/>
          </a:bodyPr>
          <a:lstStyle/>
          <a:p>
            <a:pPr algn="ctr">
              <a:lnSpc>
                <a:spcPct val="150000"/>
              </a:lnSpc>
            </a:pPr>
            <a:r>
              <a:rPr lang="zh-CN" altLang="en-US" sz="2400" dirty="0">
                <a:solidFill>
                  <a:schemeClr val="bg1"/>
                </a:solidFill>
              </a:rPr>
              <a:t>第一节   </a:t>
            </a:r>
            <a:r>
              <a:rPr lang="zh-CN" altLang="en-US" dirty="0"/>
              <a:t> </a:t>
            </a:r>
            <a:r>
              <a:rPr lang="zh-CN" altLang="en-US" sz="2400" dirty="0">
                <a:solidFill>
                  <a:schemeClr val="bg1"/>
                </a:solidFill>
              </a:rPr>
              <a:t>合同概述</a:t>
            </a:r>
            <a:endParaRPr lang="en-US" altLang="zh-CN" sz="2400" dirty="0">
              <a:solidFill>
                <a:schemeClr val="bg1"/>
              </a:solidFill>
            </a:endParaRPr>
          </a:p>
          <a:p>
            <a:pPr>
              <a:lnSpc>
                <a:spcPct val="150000"/>
              </a:lnSpc>
            </a:pPr>
            <a:r>
              <a:rPr lang="zh-CN" altLang="en-US" sz="2400" dirty="0">
                <a:solidFill>
                  <a:schemeClr val="bg1"/>
                </a:solidFill>
              </a:rPr>
              <a:t>一、合同的概念和特征</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、合同是平等主体的自然人、法人、</a:t>
            </a:r>
            <a:endParaRPr lang="en-US" altLang="zh-CN" sz="2400" dirty="0">
              <a:solidFill>
                <a:schemeClr val="bg1"/>
              </a:solidFill>
            </a:endParaRPr>
          </a:p>
          <a:p>
            <a:pPr>
              <a:lnSpc>
                <a:spcPct val="150000"/>
              </a:lnSpc>
            </a:pPr>
            <a:r>
              <a:rPr lang="zh-CN" altLang="en-US" sz="2400" dirty="0">
                <a:solidFill>
                  <a:schemeClr val="bg1"/>
                </a:solidFill>
              </a:rPr>
              <a:t>其他组织之间设立、变更、终止民事</a:t>
            </a:r>
            <a:endParaRPr lang="en-US" altLang="zh-CN" sz="2400" dirty="0">
              <a:solidFill>
                <a:schemeClr val="bg1"/>
              </a:solidFill>
            </a:endParaRPr>
          </a:p>
          <a:p>
            <a:pPr>
              <a:lnSpc>
                <a:spcPct val="150000"/>
              </a:lnSpc>
            </a:pPr>
            <a:r>
              <a:rPr lang="zh-CN" altLang="en-US" sz="2400" dirty="0">
                <a:solidFill>
                  <a:schemeClr val="bg1"/>
                </a:solidFill>
              </a:rPr>
              <a:t>权利义务关系的协议。</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、合同的法律特征</a:t>
            </a: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）合同当事人法律地位平等</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）合同是在当事人自愿基础上进行的民事法律行为</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）合同是双方或多方的民事法律行为</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）合同是关于民事权利义务关系的协议</a:t>
            </a:r>
          </a:p>
        </p:txBody>
      </p:sp>
      <p:pic>
        <p:nvPicPr>
          <p:cNvPr id="8" name="图片 7">
            <a:extLst>
              <a:ext uri="{FF2B5EF4-FFF2-40B4-BE49-F238E27FC236}">
                <a16:creationId xmlns:a16="http://schemas.microsoft.com/office/drawing/2014/main" id="{52B327AD-6BE1-452A-BA1B-C1906BCF823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08510" y="1542042"/>
            <a:ext cx="3084447" cy="3298874"/>
          </a:xfrm>
          <a:prstGeom prst="rect">
            <a:avLst/>
          </a:prstGeom>
        </p:spPr>
      </p:pic>
    </p:spTree>
    <p:extLst>
      <p:ext uri="{BB962C8B-B14F-4D97-AF65-F5344CB8AC3E}">
        <p14:creationId xmlns:p14="http://schemas.microsoft.com/office/powerpoint/2010/main" val="37352548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563831"/>
          </a:xfrm>
          <a:prstGeom prst="rect">
            <a:avLst/>
          </a:prstGeom>
          <a:noFill/>
        </p:spPr>
        <p:txBody>
          <a:bodyPr wrap="square" rtlCol="0" anchor="t">
            <a:spAutoFit/>
          </a:bodyPr>
          <a:lstStyle/>
          <a:p>
            <a:pPr>
              <a:lnSpc>
                <a:spcPct val="150000"/>
              </a:lnSpc>
            </a:pPr>
            <a:r>
              <a:rPr lang="zh-CN" altLang="en-US" sz="2400" dirty="0">
                <a:solidFill>
                  <a:schemeClr val="bg1"/>
                </a:solidFill>
              </a:rPr>
              <a:t>二、所有权</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、所有权的概念和法律特征</a:t>
            </a: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）所有权的概念</a:t>
            </a:r>
            <a:endParaRPr lang="en-US" altLang="zh-CN" sz="2400" dirty="0">
              <a:solidFill>
                <a:schemeClr val="bg1"/>
              </a:solidFill>
            </a:endParaRPr>
          </a:p>
          <a:p>
            <a:pPr>
              <a:lnSpc>
                <a:spcPct val="150000"/>
              </a:lnSpc>
            </a:pPr>
            <a:r>
              <a:rPr lang="zh-CN" altLang="en-US" sz="2400" dirty="0">
                <a:solidFill>
                  <a:schemeClr val="bg1"/>
                </a:solidFill>
              </a:rPr>
              <a:t>所有人对自己的不动产或者动产，</a:t>
            </a:r>
            <a:endParaRPr lang="en-US" altLang="zh-CN" sz="2400" dirty="0">
              <a:solidFill>
                <a:schemeClr val="bg1"/>
              </a:solidFill>
            </a:endParaRPr>
          </a:p>
          <a:p>
            <a:pPr>
              <a:lnSpc>
                <a:spcPct val="150000"/>
              </a:lnSpc>
            </a:pPr>
            <a:r>
              <a:rPr lang="zh-CN" altLang="en-US" sz="2400" dirty="0">
                <a:solidFill>
                  <a:schemeClr val="bg1"/>
                </a:solidFill>
              </a:rPr>
              <a:t>依法享有占有、使用、收益和处分</a:t>
            </a:r>
            <a:endParaRPr lang="en-US" altLang="zh-CN" sz="2400" dirty="0">
              <a:solidFill>
                <a:schemeClr val="bg1"/>
              </a:solidFill>
            </a:endParaRPr>
          </a:p>
          <a:p>
            <a:pPr>
              <a:lnSpc>
                <a:spcPct val="150000"/>
              </a:lnSpc>
            </a:pPr>
            <a:r>
              <a:rPr lang="zh-CN" altLang="en-US" sz="2400" dirty="0">
                <a:solidFill>
                  <a:schemeClr val="bg1"/>
                </a:solidFill>
              </a:rPr>
              <a:t>的权利。所有权包括占有权、使用权、收益权和处分权四项权能。其中处分权是所有权内容的核心，是拥有所有权的根本标志。</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）所有权的法律特征</a:t>
            </a:r>
            <a:endParaRPr lang="en-US" altLang="zh-CN" sz="2400" dirty="0">
              <a:solidFill>
                <a:schemeClr val="bg1"/>
              </a:solidFill>
            </a:endParaRPr>
          </a:p>
          <a:p>
            <a:pPr>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116C084A-FA04-4D58-9BC3-8E22CB7D24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23667" y="523840"/>
            <a:ext cx="3809524" cy="3285714"/>
          </a:xfrm>
          <a:prstGeom prst="rect">
            <a:avLst/>
          </a:prstGeom>
        </p:spPr>
      </p:pic>
    </p:spTree>
    <p:extLst>
      <p:ext uri="{BB962C8B-B14F-4D97-AF65-F5344CB8AC3E}">
        <p14:creationId xmlns:p14="http://schemas.microsoft.com/office/powerpoint/2010/main" val="20297407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1131848"/>
          </a:xfrm>
          <a:prstGeom prst="rect">
            <a:avLst/>
          </a:prstGeom>
          <a:noFill/>
        </p:spPr>
        <p:txBody>
          <a:bodyPr wrap="square" rtlCol="0" anchor="t">
            <a:spAutoFit/>
          </a:bodyPr>
          <a:lstStyle/>
          <a:p>
            <a:pPr>
              <a:lnSpc>
                <a:spcPct val="150000"/>
              </a:lnSpc>
            </a:pPr>
            <a:r>
              <a:rPr lang="zh-CN" altLang="en-US" sz="2400" dirty="0">
                <a:solidFill>
                  <a:schemeClr val="bg1"/>
                </a:solidFill>
              </a:rPr>
              <a:t>二、合同的分类</a:t>
            </a:r>
            <a:endParaRPr lang="en-US" altLang="zh-CN" sz="2400" dirty="0">
              <a:solidFill>
                <a:schemeClr val="bg1"/>
              </a:solidFill>
            </a:endParaRPr>
          </a:p>
          <a:p>
            <a:pPr>
              <a:lnSpc>
                <a:spcPct val="150000"/>
              </a:lnSpc>
            </a:pPr>
            <a:endParaRPr lang="zh-CN" altLang="en-US" sz="2400" dirty="0">
              <a:solidFill>
                <a:schemeClr val="bg1"/>
              </a:solidFill>
            </a:endParaRPr>
          </a:p>
        </p:txBody>
      </p:sp>
      <p:pic>
        <p:nvPicPr>
          <p:cNvPr id="2" name="图片 1">
            <a:extLst>
              <a:ext uri="{FF2B5EF4-FFF2-40B4-BE49-F238E27FC236}">
                <a16:creationId xmlns:a16="http://schemas.microsoft.com/office/drawing/2014/main" id="{FE2BC394-ACC4-48C0-9597-9F9490AA80C2}"/>
              </a:ext>
            </a:extLst>
          </p:cNvPr>
          <p:cNvPicPr>
            <a:picLocks noChangeAspect="1"/>
          </p:cNvPicPr>
          <p:nvPr/>
        </p:nvPicPr>
        <p:blipFill>
          <a:blip r:embed="rId4"/>
          <a:stretch>
            <a:fillRect/>
          </a:stretch>
        </p:blipFill>
        <p:spPr>
          <a:xfrm>
            <a:off x="1731719" y="1828999"/>
            <a:ext cx="7349995" cy="3938753"/>
          </a:xfrm>
          <a:prstGeom prst="rect">
            <a:avLst/>
          </a:prstGeom>
        </p:spPr>
      </p:pic>
    </p:spTree>
    <p:extLst>
      <p:ext uri="{BB962C8B-B14F-4D97-AF65-F5344CB8AC3E}">
        <p14:creationId xmlns:p14="http://schemas.microsoft.com/office/powerpoint/2010/main" val="23881682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3350404"/>
          </a:xfrm>
          <a:prstGeom prst="rect">
            <a:avLst/>
          </a:prstGeom>
          <a:noFill/>
        </p:spPr>
        <p:txBody>
          <a:bodyPr wrap="square" rtlCol="0" anchor="t">
            <a:spAutoFit/>
          </a:bodyPr>
          <a:lstStyle/>
          <a:p>
            <a:pPr algn="ctr">
              <a:lnSpc>
                <a:spcPct val="150000"/>
              </a:lnSpc>
            </a:pPr>
            <a:r>
              <a:rPr lang="zh-CN" altLang="en-US" sz="2400" dirty="0">
                <a:solidFill>
                  <a:schemeClr val="bg1"/>
                </a:solidFill>
              </a:rPr>
              <a:t>第二节   </a:t>
            </a:r>
            <a:r>
              <a:rPr lang="zh-CN" altLang="en-US" dirty="0"/>
              <a:t> </a:t>
            </a:r>
            <a:r>
              <a:rPr lang="zh-CN" altLang="en-US" sz="2400" dirty="0">
                <a:solidFill>
                  <a:schemeClr val="bg1"/>
                </a:solidFill>
              </a:rPr>
              <a:t>合同的效力</a:t>
            </a:r>
            <a:endParaRPr lang="en-US" altLang="zh-CN" sz="2400" dirty="0">
              <a:solidFill>
                <a:schemeClr val="bg1"/>
              </a:solidFill>
            </a:endParaRPr>
          </a:p>
          <a:p>
            <a:pPr>
              <a:lnSpc>
                <a:spcPct val="150000"/>
              </a:lnSpc>
            </a:pPr>
            <a:r>
              <a:rPr lang="zh-CN" altLang="en-US" sz="2400" dirty="0">
                <a:solidFill>
                  <a:schemeClr val="bg1"/>
                </a:solidFill>
              </a:rPr>
              <a:t>一、合同的生效要件</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、主体合格</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、内容合法</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、意思表示真实</a:t>
            </a:r>
            <a:endParaRPr lang="en-US" altLang="zh-CN" sz="2400" dirty="0">
              <a:solidFill>
                <a:schemeClr val="bg1"/>
              </a:solidFill>
            </a:endParaRPr>
          </a:p>
          <a:p>
            <a:pPr>
              <a:lnSpc>
                <a:spcPct val="150000"/>
              </a:lnSpc>
            </a:pPr>
            <a:r>
              <a:rPr lang="en-US" altLang="zh-CN" sz="2400" dirty="0">
                <a:solidFill>
                  <a:schemeClr val="bg1"/>
                </a:solidFill>
              </a:rPr>
              <a:t>4</a:t>
            </a:r>
            <a:r>
              <a:rPr lang="zh-CN" altLang="en-US" sz="2400" dirty="0">
                <a:solidFill>
                  <a:schemeClr val="bg1"/>
                </a:solidFill>
              </a:rPr>
              <a:t>、合同的形式合法</a:t>
            </a:r>
            <a:endParaRPr lang="en-US" altLang="zh-CN" sz="2400" dirty="0">
              <a:solidFill>
                <a:schemeClr val="bg1"/>
              </a:solidFill>
            </a:endParaRPr>
          </a:p>
        </p:txBody>
      </p:sp>
    </p:spTree>
    <p:extLst>
      <p:ext uri="{BB962C8B-B14F-4D97-AF65-F5344CB8AC3E}">
        <p14:creationId xmlns:p14="http://schemas.microsoft.com/office/powerpoint/2010/main" val="32156368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1134413"/>
          </a:xfrm>
          <a:prstGeom prst="rect">
            <a:avLst/>
          </a:prstGeom>
          <a:noFill/>
        </p:spPr>
        <p:txBody>
          <a:bodyPr wrap="square" rtlCol="0" anchor="t">
            <a:spAutoFit/>
          </a:bodyPr>
          <a:lstStyle/>
          <a:p>
            <a:pPr>
              <a:lnSpc>
                <a:spcPct val="150000"/>
              </a:lnSpc>
            </a:pPr>
            <a:r>
              <a:rPr lang="zh-CN" altLang="en-US" sz="2400" dirty="0">
                <a:solidFill>
                  <a:schemeClr val="bg1"/>
                </a:solidFill>
              </a:rPr>
              <a:t>二、效力存在瑕疵的合同</a:t>
            </a:r>
            <a:endParaRPr lang="en-US" altLang="zh-CN" sz="2400" dirty="0">
              <a:solidFill>
                <a:schemeClr val="bg1"/>
              </a:solidFill>
            </a:endParaRPr>
          </a:p>
          <a:p>
            <a:pPr>
              <a:lnSpc>
                <a:spcPct val="150000"/>
              </a:lnSpc>
            </a:pPr>
            <a:endParaRPr lang="zh-CN" altLang="en-US" sz="2400" b="1" dirty="0">
              <a:solidFill>
                <a:schemeClr val="bg1"/>
              </a:solidFill>
            </a:endParaRPr>
          </a:p>
        </p:txBody>
      </p:sp>
      <p:pic>
        <p:nvPicPr>
          <p:cNvPr id="2" name="图片 1">
            <a:extLst>
              <a:ext uri="{FF2B5EF4-FFF2-40B4-BE49-F238E27FC236}">
                <a16:creationId xmlns:a16="http://schemas.microsoft.com/office/drawing/2014/main" id="{3E7725F2-4752-45DD-963B-64B28E642736}"/>
              </a:ext>
            </a:extLst>
          </p:cNvPr>
          <p:cNvPicPr>
            <a:picLocks noChangeAspect="1"/>
          </p:cNvPicPr>
          <p:nvPr/>
        </p:nvPicPr>
        <p:blipFill>
          <a:blip r:embed="rId4"/>
          <a:stretch>
            <a:fillRect/>
          </a:stretch>
        </p:blipFill>
        <p:spPr>
          <a:xfrm>
            <a:off x="1530006" y="1725680"/>
            <a:ext cx="8704762" cy="4182667"/>
          </a:xfrm>
          <a:prstGeom prst="rect">
            <a:avLst/>
          </a:prstGeom>
        </p:spPr>
      </p:pic>
    </p:spTree>
    <p:extLst>
      <p:ext uri="{BB962C8B-B14F-4D97-AF65-F5344CB8AC3E}">
        <p14:creationId xmlns:p14="http://schemas.microsoft.com/office/powerpoint/2010/main" val="32836542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566396"/>
          </a:xfrm>
          <a:prstGeom prst="rect">
            <a:avLst/>
          </a:prstGeom>
          <a:noFill/>
        </p:spPr>
        <p:txBody>
          <a:bodyPr wrap="square" rtlCol="0" anchor="t">
            <a:spAutoFit/>
          </a:bodyPr>
          <a:lstStyle/>
          <a:p>
            <a:pPr algn="ctr">
              <a:lnSpc>
                <a:spcPct val="150000"/>
              </a:lnSpc>
            </a:pPr>
            <a:r>
              <a:rPr lang="zh-CN" altLang="en-US" sz="2400" dirty="0">
                <a:solidFill>
                  <a:schemeClr val="bg1"/>
                </a:solidFill>
              </a:rPr>
              <a:t>第三节   </a:t>
            </a:r>
            <a:r>
              <a:rPr lang="zh-CN" altLang="en-US" dirty="0"/>
              <a:t> </a:t>
            </a:r>
            <a:r>
              <a:rPr lang="zh-CN" altLang="en-US" sz="2400" dirty="0">
                <a:solidFill>
                  <a:schemeClr val="bg1"/>
                </a:solidFill>
              </a:rPr>
              <a:t>合同的订立、履行和终止</a:t>
            </a:r>
            <a:endParaRPr lang="en-US" altLang="zh-CN" sz="2400" dirty="0">
              <a:solidFill>
                <a:schemeClr val="bg1"/>
              </a:solidFill>
            </a:endParaRPr>
          </a:p>
          <a:p>
            <a:pPr>
              <a:lnSpc>
                <a:spcPct val="150000"/>
              </a:lnSpc>
            </a:pPr>
            <a:r>
              <a:rPr lang="zh-CN" altLang="en-US" sz="2400" dirty="0">
                <a:solidFill>
                  <a:schemeClr val="bg1"/>
                </a:solidFill>
              </a:rPr>
              <a:t>一、合同的订立</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、要约</a:t>
            </a:r>
            <a:r>
              <a:rPr lang="en-US" altLang="zh-CN" sz="2400" dirty="0">
                <a:solidFill>
                  <a:schemeClr val="bg1"/>
                </a:solidFill>
              </a:rPr>
              <a:t>(</a:t>
            </a:r>
            <a:r>
              <a:rPr lang="zh-CN" altLang="en-US" sz="2400" dirty="0">
                <a:solidFill>
                  <a:schemeClr val="bg1"/>
                </a:solidFill>
              </a:rPr>
              <a:t>发盘</a:t>
            </a:r>
            <a:r>
              <a:rPr lang="en-US" altLang="zh-CN" sz="2400" dirty="0">
                <a:solidFill>
                  <a:schemeClr val="bg1"/>
                </a:solidFill>
              </a:rPr>
              <a:t>)</a:t>
            </a:r>
            <a:r>
              <a:rPr lang="zh-CN" altLang="en-US" sz="2400" dirty="0">
                <a:solidFill>
                  <a:schemeClr val="bg1"/>
                </a:solidFill>
              </a:rPr>
              <a:t>：是当事人一方以订立合同为目的，</a:t>
            </a:r>
            <a:endParaRPr lang="en-US" altLang="zh-CN" sz="2400" dirty="0">
              <a:solidFill>
                <a:schemeClr val="bg1"/>
              </a:solidFill>
            </a:endParaRPr>
          </a:p>
          <a:p>
            <a:pPr>
              <a:lnSpc>
                <a:spcPct val="150000"/>
              </a:lnSpc>
            </a:pPr>
            <a:r>
              <a:rPr lang="zh-CN" altLang="en-US" sz="2400" dirty="0">
                <a:solidFill>
                  <a:schemeClr val="bg1"/>
                </a:solidFill>
              </a:rPr>
              <a:t>就合同的主要条款向另一方提出建议的意思表示。</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）有效条件：</a:t>
            </a:r>
            <a:endParaRPr lang="en-US" altLang="zh-CN" sz="2400" dirty="0">
              <a:solidFill>
                <a:schemeClr val="bg1"/>
              </a:solidFill>
            </a:endParaRPr>
          </a:p>
          <a:p>
            <a:pPr>
              <a:lnSpc>
                <a:spcPct val="150000"/>
              </a:lnSpc>
            </a:pPr>
            <a:r>
              <a:rPr lang="zh-CN" altLang="en-US" sz="2400" dirty="0">
                <a:solidFill>
                  <a:schemeClr val="bg1"/>
                </a:solidFill>
              </a:rPr>
              <a:t>特定人的意思表示</a:t>
            </a:r>
            <a:r>
              <a:rPr lang="en-US" altLang="zh-CN" sz="2400" dirty="0">
                <a:solidFill>
                  <a:schemeClr val="bg1"/>
                </a:solidFill>
              </a:rPr>
              <a:t>;</a:t>
            </a:r>
          </a:p>
          <a:p>
            <a:pPr>
              <a:lnSpc>
                <a:spcPct val="150000"/>
              </a:lnSpc>
            </a:pPr>
            <a:r>
              <a:rPr lang="zh-CN" altLang="en-US" sz="2400" dirty="0">
                <a:solidFill>
                  <a:schemeClr val="bg1"/>
                </a:solidFill>
              </a:rPr>
              <a:t>以订立合同为目的</a:t>
            </a:r>
            <a:r>
              <a:rPr lang="en-US" altLang="zh-CN" sz="2400" dirty="0">
                <a:solidFill>
                  <a:schemeClr val="bg1"/>
                </a:solidFill>
              </a:rPr>
              <a:t>;</a:t>
            </a:r>
          </a:p>
          <a:p>
            <a:pPr>
              <a:lnSpc>
                <a:spcPct val="150000"/>
              </a:lnSpc>
            </a:pPr>
            <a:r>
              <a:rPr lang="zh-CN" altLang="en-US" sz="2400" dirty="0">
                <a:solidFill>
                  <a:schemeClr val="bg1"/>
                </a:solidFill>
              </a:rPr>
              <a:t>受要约人特定，有些情况下也可以是不特定的</a:t>
            </a:r>
            <a:r>
              <a:rPr lang="en-US" altLang="zh-CN" sz="2400" dirty="0">
                <a:solidFill>
                  <a:schemeClr val="bg1"/>
                </a:solidFill>
              </a:rPr>
              <a:t>;</a:t>
            </a:r>
          </a:p>
          <a:p>
            <a:pPr>
              <a:lnSpc>
                <a:spcPct val="150000"/>
              </a:lnSpc>
            </a:pPr>
            <a:r>
              <a:rPr lang="zh-CN" altLang="en-US" sz="2400" dirty="0">
                <a:solidFill>
                  <a:schemeClr val="bg1"/>
                </a:solidFill>
              </a:rPr>
              <a:t>内容必须具体确定。</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）生效：要约</a:t>
            </a:r>
            <a:r>
              <a:rPr lang="en-US" altLang="zh-CN" sz="2400" dirty="0">
                <a:solidFill>
                  <a:schemeClr val="bg1"/>
                </a:solidFill>
              </a:rPr>
              <a:t>"</a:t>
            </a:r>
            <a:r>
              <a:rPr lang="zh-CN" altLang="en-US" sz="2400" dirty="0">
                <a:solidFill>
                  <a:schemeClr val="bg1"/>
                </a:solidFill>
              </a:rPr>
              <a:t>到达</a:t>
            </a:r>
            <a:r>
              <a:rPr lang="en-US" altLang="zh-CN" sz="2400" dirty="0">
                <a:solidFill>
                  <a:schemeClr val="bg1"/>
                </a:solidFill>
              </a:rPr>
              <a:t>"</a:t>
            </a:r>
            <a:r>
              <a:rPr lang="zh-CN" altLang="en-US" sz="2400" dirty="0">
                <a:solidFill>
                  <a:schemeClr val="bg1"/>
                </a:solidFill>
              </a:rPr>
              <a:t>受要约人时生效</a:t>
            </a:r>
            <a:endParaRPr lang="en-US" altLang="zh-CN" sz="2400" dirty="0">
              <a:solidFill>
                <a:schemeClr val="bg1"/>
              </a:solidFill>
            </a:endParaRPr>
          </a:p>
        </p:txBody>
      </p:sp>
      <p:pic>
        <p:nvPicPr>
          <p:cNvPr id="8" name="图片 7">
            <a:extLst>
              <a:ext uri="{FF2B5EF4-FFF2-40B4-BE49-F238E27FC236}">
                <a16:creationId xmlns:a16="http://schemas.microsoft.com/office/drawing/2014/main" id="{B7440B70-1306-4968-9172-4342E5D9C4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72738" y="1628411"/>
            <a:ext cx="2392459" cy="2873825"/>
          </a:xfrm>
          <a:prstGeom prst="rect">
            <a:avLst/>
          </a:prstGeom>
        </p:spPr>
      </p:pic>
    </p:spTree>
    <p:extLst>
      <p:ext uri="{BB962C8B-B14F-4D97-AF65-F5344CB8AC3E}">
        <p14:creationId xmlns:p14="http://schemas.microsoft.com/office/powerpoint/2010/main" val="12779854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563831"/>
          </a:xfrm>
          <a:prstGeom prst="rect">
            <a:avLst/>
          </a:prstGeom>
          <a:noFill/>
        </p:spPr>
        <p:txBody>
          <a:bodyPr wrap="square" rtlCol="0" anchor="t">
            <a:spAutoFit/>
          </a:bodyPr>
          <a:lstStyle/>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）撤回、撤销：可以撤回、撤销</a:t>
            </a:r>
          </a:p>
          <a:p>
            <a:pPr>
              <a:lnSpc>
                <a:spcPct val="150000"/>
              </a:lnSpc>
            </a:pPr>
            <a:r>
              <a:rPr lang="zh-CN" altLang="en-US" sz="2400" dirty="0">
                <a:solidFill>
                  <a:schemeClr val="bg1"/>
                </a:solidFill>
              </a:rPr>
              <a:t>有下列情形之一的，要约不得撤销：</a:t>
            </a:r>
          </a:p>
          <a:p>
            <a:pPr>
              <a:lnSpc>
                <a:spcPct val="150000"/>
              </a:lnSpc>
            </a:pPr>
            <a:r>
              <a:rPr lang="zh-CN" altLang="en-US" sz="2400" dirty="0">
                <a:solidFill>
                  <a:schemeClr val="bg1"/>
                </a:solidFill>
              </a:rPr>
              <a:t>①要约人确定了承诺期限或者以其他形式明示要约不可撤销</a:t>
            </a:r>
            <a:r>
              <a:rPr lang="en-US" altLang="zh-CN" sz="2400" dirty="0">
                <a:solidFill>
                  <a:schemeClr val="bg1"/>
                </a:solidFill>
              </a:rPr>
              <a:t>;</a:t>
            </a:r>
          </a:p>
          <a:p>
            <a:pPr>
              <a:lnSpc>
                <a:spcPct val="150000"/>
              </a:lnSpc>
            </a:pPr>
            <a:r>
              <a:rPr lang="en-US" altLang="zh-CN" sz="2400" dirty="0">
                <a:solidFill>
                  <a:schemeClr val="bg1"/>
                </a:solidFill>
              </a:rPr>
              <a:t>②</a:t>
            </a:r>
            <a:r>
              <a:rPr lang="zh-CN" altLang="en-US" sz="2400" dirty="0">
                <a:solidFill>
                  <a:schemeClr val="bg1"/>
                </a:solidFill>
              </a:rPr>
              <a:t>受要约人有理由认为要约不可撤销，并已经为履行合同做了准备工作。</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、承诺</a:t>
            </a:r>
            <a:endParaRPr lang="en-US" altLang="zh-CN" sz="2400" dirty="0">
              <a:solidFill>
                <a:schemeClr val="bg1"/>
              </a:solidFill>
            </a:endParaRPr>
          </a:p>
          <a:p>
            <a:pPr>
              <a:lnSpc>
                <a:spcPct val="150000"/>
              </a:lnSpc>
            </a:pPr>
            <a:r>
              <a:rPr lang="zh-CN" altLang="en-US" sz="2400" dirty="0">
                <a:solidFill>
                  <a:schemeClr val="bg1"/>
                </a:solidFill>
              </a:rPr>
              <a:t>是受要约人同意要约的意思表示。</a:t>
            </a:r>
            <a:endParaRPr lang="en-US" altLang="zh-CN" sz="2400" dirty="0">
              <a:solidFill>
                <a:schemeClr val="bg1"/>
              </a:solidFill>
            </a:endParaRPr>
          </a:p>
          <a:p>
            <a:pPr>
              <a:lnSpc>
                <a:spcPct val="150000"/>
              </a:lnSpc>
            </a:pPr>
            <a:endParaRPr lang="zh-CN" altLang="en-US" sz="2400" dirty="0">
              <a:solidFill>
                <a:schemeClr val="bg1"/>
              </a:solidFill>
            </a:endParaRPr>
          </a:p>
          <a:p>
            <a:pPr>
              <a:lnSpc>
                <a:spcPct val="150000"/>
              </a:lnSpc>
            </a:pPr>
            <a:endParaRPr lang="en-US" altLang="zh-CN" sz="2400" dirty="0">
              <a:solidFill>
                <a:schemeClr val="bg1"/>
              </a:solidFill>
            </a:endParaRPr>
          </a:p>
        </p:txBody>
      </p:sp>
      <p:pic>
        <p:nvPicPr>
          <p:cNvPr id="9" name="图片 8">
            <a:extLst>
              <a:ext uri="{FF2B5EF4-FFF2-40B4-BE49-F238E27FC236}">
                <a16:creationId xmlns:a16="http://schemas.microsoft.com/office/drawing/2014/main" id="{D34107AB-E94C-493E-9493-5E4FB763047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15907" y="3847885"/>
            <a:ext cx="3905743" cy="2169857"/>
          </a:xfrm>
          <a:prstGeom prst="rect">
            <a:avLst/>
          </a:prstGeom>
        </p:spPr>
      </p:pic>
    </p:spTree>
    <p:extLst>
      <p:ext uri="{BB962C8B-B14F-4D97-AF65-F5344CB8AC3E}">
        <p14:creationId xmlns:p14="http://schemas.microsoft.com/office/powerpoint/2010/main" val="33109759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8" name="表格 7">
            <a:extLst>
              <a:ext uri="{FF2B5EF4-FFF2-40B4-BE49-F238E27FC236}">
                <a16:creationId xmlns:a16="http://schemas.microsoft.com/office/drawing/2014/main" id="{BCC9AD71-0E60-4B29-A025-CBB1F6180B93}"/>
              </a:ext>
            </a:extLst>
          </p:cNvPr>
          <p:cNvGraphicFramePr>
            <a:graphicFrameLocks noGrp="1"/>
          </p:cNvGraphicFramePr>
          <p:nvPr/>
        </p:nvGraphicFramePr>
        <p:xfrm>
          <a:off x="1601157" y="1249129"/>
          <a:ext cx="9464040" cy="2743200"/>
        </p:xfrm>
        <a:graphic>
          <a:graphicData uri="http://schemas.openxmlformats.org/drawingml/2006/table">
            <a:tbl>
              <a:tblPr/>
              <a:tblGrid>
                <a:gridCol w="4732020">
                  <a:extLst>
                    <a:ext uri="{9D8B030D-6E8A-4147-A177-3AD203B41FA5}">
                      <a16:colId xmlns:a16="http://schemas.microsoft.com/office/drawing/2014/main" val="2747256968"/>
                    </a:ext>
                  </a:extLst>
                </a:gridCol>
                <a:gridCol w="4732020">
                  <a:extLst>
                    <a:ext uri="{9D8B030D-6E8A-4147-A177-3AD203B41FA5}">
                      <a16:colId xmlns:a16="http://schemas.microsoft.com/office/drawing/2014/main" val="1466694708"/>
                    </a:ext>
                  </a:extLst>
                </a:gridCol>
              </a:tblGrid>
              <a:tr h="0">
                <a:tc>
                  <a:txBody>
                    <a:bodyPr/>
                    <a:lstStyle/>
                    <a:p>
                      <a:pPr algn="ctr"/>
                      <a:r>
                        <a:rPr lang="zh-CN" altLang="en-US" dirty="0">
                          <a:effectLst/>
                          <a:latin typeface="微软雅黑" panose="020B0503020204020204" pitchFamily="34" charset="-122"/>
                          <a:ea typeface="微软雅黑" panose="020B0503020204020204" pitchFamily="34" charset="-122"/>
                        </a:rPr>
                        <a:t>①</a:t>
                      </a:r>
                      <a:r>
                        <a:rPr lang="zh-CN" altLang="en-US" dirty="0">
                          <a:effectLst/>
                        </a:rPr>
                        <a:t>所有权的独占性</a:t>
                      </a:r>
                    </a:p>
                  </a:txBody>
                  <a:tcPr marL="0" marR="0" marT="0" marB="0">
                    <a:lnL>
                      <a:noFill/>
                    </a:lnL>
                    <a:lnR>
                      <a:noFill/>
                    </a:lnR>
                    <a:lnT>
                      <a:noFill/>
                    </a:lnT>
                    <a:lnB>
                      <a:noFill/>
                    </a:lnB>
                    <a:solidFill>
                      <a:srgbClr val="FFFFFF"/>
                    </a:solidFill>
                  </a:tcPr>
                </a:tc>
                <a:tc>
                  <a:txBody>
                    <a:bodyPr/>
                    <a:lstStyle/>
                    <a:p>
                      <a:pPr algn="ctr"/>
                      <a:r>
                        <a:rPr lang="zh-CN" altLang="en-US">
                          <a:effectLst/>
                        </a:rPr>
                        <a:t>所有权是一种独占的支配权，对于所有权而言，必须严格实行“一物一权”主义</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2492560304"/>
                  </a:ext>
                </a:extLst>
              </a:tr>
              <a:tr h="0">
                <a:tc>
                  <a:txBody>
                    <a:bodyPr/>
                    <a:lstStyle/>
                    <a:p>
                      <a:pPr algn="ctr"/>
                      <a:r>
                        <a:rPr lang="zh-CN" altLang="en-US" dirty="0">
                          <a:effectLst/>
                          <a:latin typeface="微软雅黑" panose="020B0503020204020204" pitchFamily="34" charset="-122"/>
                          <a:ea typeface="微软雅黑" panose="020B0503020204020204" pitchFamily="34" charset="-122"/>
                        </a:rPr>
                        <a:t>②</a:t>
                      </a:r>
                      <a:r>
                        <a:rPr lang="zh-CN" altLang="en-US" dirty="0">
                          <a:effectLst/>
                        </a:rPr>
                        <a:t>所有权的全面性</a:t>
                      </a:r>
                    </a:p>
                  </a:txBody>
                  <a:tcPr marL="0" marR="0" marT="0" marB="0">
                    <a:lnL>
                      <a:noFill/>
                    </a:lnL>
                    <a:lnR>
                      <a:noFill/>
                    </a:lnR>
                    <a:lnT>
                      <a:noFill/>
                    </a:lnT>
                    <a:lnB>
                      <a:noFill/>
                    </a:lnB>
                    <a:solidFill>
                      <a:srgbClr val="FFFFFF"/>
                    </a:solidFill>
                  </a:tcPr>
                </a:tc>
                <a:tc>
                  <a:txBody>
                    <a:bodyPr/>
                    <a:lstStyle/>
                    <a:p>
                      <a:pPr algn="ctr"/>
                      <a:r>
                        <a:rPr lang="zh-CN" altLang="en-US">
                          <a:effectLst/>
                        </a:rPr>
                        <a:t>所有权是所有人在法律规定的范围内对所有物加以全面支配的权利。但所有权人可以将四项权能中的一项或数项权能分离出去由他人享有并行使，从而更好地实现其意志和利益</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1438164965"/>
                  </a:ext>
                </a:extLst>
              </a:tr>
              <a:tr h="0">
                <a:tc>
                  <a:txBody>
                    <a:bodyPr/>
                    <a:lstStyle/>
                    <a:p>
                      <a:pPr algn="ctr"/>
                      <a:r>
                        <a:rPr lang="zh-CN" altLang="en-US" dirty="0">
                          <a:effectLst/>
                          <a:latin typeface="微软雅黑" panose="020B0503020204020204" pitchFamily="34" charset="-122"/>
                          <a:ea typeface="微软雅黑" panose="020B0503020204020204" pitchFamily="34" charset="-122"/>
                        </a:rPr>
                        <a:t>③</a:t>
                      </a:r>
                      <a:r>
                        <a:rPr lang="zh-CN" altLang="en-US" dirty="0">
                          <a:effectLst/>
                        </a:rPr>
                        <a:t>所有权的单一性</a:t>
                      </a:r>
                    </a:p>
                  </a:txBody>
                  <a:tcPr marL="0" marR="0" marT="0" marB="0" anchor="ctr">
                    <a:lnL>
                      <a:noFill/>
                    </a:lnL>
                    <a:lnR>
                      <a:noFill/>
                    </a:lnR>
                    <a:lnT>
                      <a:noFill/>
                    </a:lnT>
                    <a:lnB>
                      <a:noFill/>
                    </a:lnB>
                    <a:solidFill>
                      <a:srgbClr val="FFFFFF"/>
                    </a:solidFill>
                  </a:tcPr>
                </a:tc>
                <a:tc>
                  <a:txBody>
                    <a:bodyPr/>
                    <a:lstStyle/>
                    <a:p>
                      <a:pPr algn="ctr"/>
                      <a:r>
                        <a:rPr lang="zh-CN" altLang="en-US">
                          <a:effectLst/>
                        </a:rPr>
                        <a:t>所有权是一个整体的权利</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221178541"/>
                  </a:ext>
                </a:extLst>
              </a:tr>
              <a:tr h="0">
                <a:tc>
                  <a:txBody>
                    <a:bodyPr/>
                    <a:lstStyle/>
                    <a:p>
                      <a:pPr algn="ctr"/>
                      <a:r>
                        <a:rPr lang="zh-CN" altLang="en-US" dirty="0">
                          <a:effectLst/>
                          <a:latin typeface="微软雅黑" panose="020B0503020204020204" pitchFamily="34" charset="-122"/>
                          <a:ea typeface="微软雅黑" panose="020B0503020204020204" pitchFamily="34" charset="-122"/>
                        </a:rPr>
                        <a:t>④</a:t>
                      </a:r>
                      <a:r>
                        <a:rPr lang="zh-CN" altLang="en-US" dirty="0">
                          <a:effectLst/>
                        </a:rPr>
                        <a:t>所有权的存续性</a:t>
                      </a:r>
                    </a:p>
                  </a:txBody>
                  <a:tcPr marL="0" marR="0" marT="0" marB="0" anchor="ctr">
                    <a:lnL>
                      <a:noFill/>
                    </a:lnL>
                    <a:lnR>
                      <a:noFill/>
                    </a:lnR>
                    <a:lnT>
                      <a:noFill/>
                    </a:lnT>
                    <a:lnB>
                      <a:noFill/>
                    </a:lnB>
                    <a:solidFill>
                      <a:srgbClr val="FFFFFF"/>
                    </a:solidFill>
                  </a:tcPr>
                </a:tc>
                <a:tc>
                  <a:txBody>
                    <a:bodyPr/>
                    <a:lstStyle/>
                    <a:p>
                      <a:pPr algn="ctr"/>
                      <a:r>
                        <a:rPr lang="zh-CN" altLang="en-US">
                          <a:effectLst/>
                        </a:rPr>
                        <a:t>一般而言，所有权一经合法获得，就可以永久存续</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4219589912"/>
                  </a:ext>
                </a:extLst>
              </a:tr>
              <a:tr h="0">
                <a:tc>
                  <a:txBody>
                    <a:bodyPr/>
                    <a:lstStyle/>
                    <a:p>
                      <a:pPr algn="ctr"/>
                      <a:r>
                        <a:rPr lang="zh-CN" altLang="en-US" dirty="0">
                          <a:effectLst/>
                          <a:latin typeface="微软雅黑" panose="020B0503020204020204" pitchFamily="34" charset="-122"/>
                          <a:ea typeface="微软雅黑" panose="020B0503020204020204" pitchFamily="34" charset="-122"/>
                        </a:rPr>
                        <a:t>⑤</a:t>
                      </a:r>
                      <a:r>
                        <a:rPr lang="zh-CN" altLang="en-US" dirty="0">
                          <a:effectLst/>
                        </a:rPr>
                        <a:t>所有权的弹力性</a:t>
                      </a:r>
                    </a:p>
                  </a:txBody>
                  <a:tcPr marL="0" marR="0" marT="0" marB="0" anchor="ctr">
                    <a:lnL>
                      <a:noFill/>
                    </a:lnL>
                    <a:lnR>
                      <a:noFill/>
                    </a:lnR>
                    <a:lnT>
                      <a:noFill/>
                    </a:lnT>
                    <a:lnB>
                      <a:noFill/>
                    </a:lnB>
                    <a:solidFill>
                      <a:srgbClr val="FFFFFF"/>
                    </a:solidFill>
                  </a:tcPr>
                </a:tc>
                <a:tc>
                  <a:txBody>
                    <a:bodyPr/>
                    <a:lstStyle/>
                    <a:p>
                      <a:pPr algn="ctr"/>
                      <a:r>
                        <a:rPr lang="zh-CN" altLang="en-US" dirty="0">
                          <a:effectLst/>
                        </a:rPr>
                        <a:t>所有人可以在其物上设定他物权</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573433039"/>
                  </a:ext>
                </a:extLst>
              </a:tr>
            </a:tbl>
          </a:graphicData>
        </a:graphic>
      </p:graphicFrame>
      <p:sp>
        <p:nvSpPr>
          <p:cNvPr id="9" name="Rectangle 1">
            <a:extLst>
              <a:ext uri="{FF2B5EF4-FFF2-40B4-BE49-F238E27FC236}">
                <a16:creationId xmlns:a16="http://schemas.microsoft.com/office/drawing/2014/main" id="{3C0B1725-4BD6-4E9D-B702-42FDD1B76B49}"/>
              </a:ext>
            </a:extLst>
          </p:cNvPr>
          <p:cNvSpPr>
            <a:spLocks noChangeArrowheads="1"/>
          </p:cNvSpPr>
          <p:nvPr/>
        </p:nvSpPr>
        <p:spPr bwMode="auto">
          <a:xfrm>
            <a:off x="1363663" y="26304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a:ln>
                  <a:noFill/>
                </a:ln>
                <a:solidFill>
                  <a:schemeClr val="tx1"/>
                </a:solidFill>
                <a:effectLst/>
                <a:latin typeface="Arial" panose="020B0604020202020204" pitchFamily="34" charset="0"/>
              </a:rPr>
            </a:br>
            <a:endParaRPr kumimoji="0" lang="zh-CN" altLang="zh-CN"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515256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009833"/>
          </a:xfrm>
          <a:prstGeom prst="rect">
            <a:avLst/>
          </a:prstGeom>
          <a:noFill/>
        </p:spPr>
        <p:txBody>
          <a:bodyPr wrap="square" rtlCol="0" anchor="t">
            <a:spAutoFit/>
          </a:bodyPr>
          <a:lstStyle/>
          <a:p>
            <a:pPr>
              <a:lnSpc>
                <a:spcPct val="150000"/>
              </a:lnSpc>
            </a:pPr>
            <a:r>
              <a:rPr lang="en-US" altLang="zh-CN" sz="2400" dirty="0">
                <a:solidFill>
                  <a:schemeClr val="bg1"/>
                </a:solidFill>
              </a:rPr>
              <a:t>2</a:t>
            </a:r>
            <a:r>
              <a:rPr lang="zh-CN" altLang="en-US" sz="2400" dirty="0">
                <a:solidFill>
                  <a:schemeClr val="bg1"/>
                </a:solidFill>
              </a:rPr>
              <a:t>、所有权的取得与消灭</a:t>
            </a: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）所有权的取得</a:t>
            </a:r>
            <a:endParaRPr lang="en-US" altLang="zh-CN" sz="2400" dirty="0">
              <a:solidFill>
                <a:schemeClr val="bg1"/>
              </a:solidFill>
            </a:endParaRPr>
          </a:p>
          <a:p>
            <a:pPr>
              <a:lnSpc>
                <a:spcPct val="150000"/>
              </a:lnSpc>
            </a:pPr>
            <a:r>
              <a:rPr lang="zh-CN" altLang="en-US" sz="2400" dirty="0">
                <a:solidFill>
                  <a:schemeClr val="bg1"/>
                </a:solidFill>
              </a:rPr>
              <a:t>所有权的合法取得方式分为原始取得与继受取得两种。</a:t>
            </a:r>
            <a:endParaRPr lang="en-US" altLang="zh-CN" sz="2400" dirty="0">
              <a:solidFill>
                <a:schemeClr val="bg1"/>
              </a:solidFill>
            </a:endParaRPr>
          </a:p>
          <a:p>
            <a:pPr>
              <a:lnSpc>
                <a:spcPct val="150000"/>
              </a:lnSpc>
            </a:pPr>
            <a:r>
              <a:rPr lang="en-US" altLang="zh-CN" sz="2400" dirty="0">
                <a:solidFill>
                  <a:schemeClr val="bg1"/>
                </a:solidFill>
                <a:latin typeface="微软雅黑" panose="020B0503020204020204" pitchFamily="34" charset="-122"/>
                <a:ea typeface="微软雅黑" panose="020B0503020204020204" pitchFamily="34" charset="-122"/>
              </a:rPr>
              <a:t>①</a:t>
            </a:r>
            <a:r>
              <a:rPr lang="zh-CN" altLang="en-US" sz="2400" dirty="0">
                <a:solidFill>
                  <a:schemeClr val="bg1"/>
                </a:solidFill>
              </a:rPr>
              <a:t>原始取得</a:t>
            </a:r>
            <a:endParaRPr lang="en-US" altLang="zh-CN" sz="2400" dirty="0">
              <a:solidFill>
                <a:schemeClr val="bg1"/>
              </a:solidFill>
            </a:endParaRPr>
          </a:p>
          <a:p>
            <a:pPr>
              <a:lnSpc>
                <a:spcPct val="150000"/>
              </a:lnSpc>
            </a:pPr>
            <a:r>
              <a:rPr lang="zh-CN" altLang="en-US" sz="2400" dirty="0">
                <a:solidFill>
                  <a:schemeClr val="bg1"/>
                </a:solidFill>
              </a:rPr>
              <a:t>第一，因物权首次产生而获得所有权。这一类的取得方式主要有生产和孳息。</a:t>
            </a:r>
            <a:endParaRPr lang="en-US" altLang="zh-CN" sz="2400" dirty="0">
              <a:solidFill>
                <a:schemeClr val="bg1"/>
              </a:solidFill>
            </a:endParaRPr>
          </a:p>
          <a:p>
            <a:pPr>
              <a:lnSpc>
                <a:spcPct val="150000"/>
              </a:lnSpc>
            </a:pPr>
            <a:r>
              <a:rPr lang="zh-CN" altLang="en-US" sz="2400" dirty="0">
                <a:solidFill>
                  <a:schemeClr val="bg1"/>
                </a:solidFill>
              </a:rPr>
              <a:t>第二，因公法方式获得所有权。这一类的取得方式主要有国有化和没收。</a:t>
            </a:r>
            <a:endParaRPr lang="en-US" altLang="zh-CN" sz="2400" dirty="0">
              <a:solidFill>
                <a:schemeClr val="bg1"/>
              </a:solidFill>
            </a:endParaRPr>
          </a:p>
          <a:p>
            <a:pPr>
              <a:lnSpc>
                <a:spcPct val="150000"/>
              </a:lnSpc>
            </a:pPr>
            <a:r>
              <a:rPr lang="zh-CN" altLang="en-US" sz="2400" dirty="0">
                <a:solidFill>
                  <a:schemeClr val="bg1"/>
                </a:solidFill>
              </a:rPr>
              <a:t>第三，其他直接根据法律规定确定所有权归属的方式。这</a:t>
            </a:r>
            <a:endParaRPr lang="en-US" altLang="zh-CN" sz="2400" dirty="0">
              <a:solidFill>
                <a:schemeClr val="bg1"/>
              </a:solidFill>
            </a:endParaRPr>
          </a:p>
        </p:txBody>
      </p:sp>
    </p:spTree>
    <p:extLst>
      <p:ext uri="{BB962C8B-B14F-4D97-AF65-F5344CB8AC3E}">
        <p14:creationId xmlns:p14="http://schemas.microsoft.com/office/powerpoint/2010/main" val="34657503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566396"/>
          </a:xfrm>
          <a:prstGeom prst="rect">
            <a:avLst/>
          </a:prstGeom>
          <a:noFill/>
        </p:spPr>
        <p:txBody>
          <a:bodyPr wrap="square" rtlCol="0" anchor="t">
            <a:spAutoFit/>
          </a:bodyPr>
          <a:lstStyle/>
          <a:p>
            <a:pPr>
              <a:lnSpc>
                <a:spcPct val="150000"/>
              </a:lnSpc>
            </a:pPr>
            <a:r>
              <a:rPr lang="zh-CN" altLang="en-US" sz="2400" dirty="0">
                <a:solidFill>
                  <a:schemeClr val="bg1"/>
                </a:solidFill>
              </a:rPr>
              <a:t>一类的取得方式主要包括先占、添附、发现埋藏物和隐藏物、拾得遗失物、善意取得等。</a:t>
            </a:r>
            <a:endParaRPr lang="en-US" altLang="zh-CN" sz="2400" dirty="0">
              <a:solidFill>
                <a:schemeClr val="bg1"/>
              </a:solidFill>
            </a:endParaRPr>
          </a:p>
          <a:p>
            <a:pPr>
              <a:lnSpc>
                <a:spcPct val="150000"/>
              </a:lnSpc>
            </a:pPr>
            <a:r>
              <a:rPr lang="zh-CN" altLang="en-US" sz="2400" dirty="0">
                <a:solidFill>
                  <a:schemeClr val="bg1"/>
                </a:solidFill>
              </a:rPr>
              <a:t>先占：民事主体以所有的意志占有无主动产而取得其所有权的法律事实。</a:t>
            </a:r>
            <a:endParaRPr lang="en-US" altLang="zh-CN" sz="2400" dirty="0">
              <a:solidFill>
                <a:schemeClr val="bg1"/>
              </a:solidFill>
            </a:endParaRPr>
          </a:p>
          <a:p>
            <a:pPr>
              <a:lnSpc>
                <a:spcPct val="150000"/>
              </a:lnSpc>
            </a:pPr>
            <a:r>
              <a:rPr lang="zh-CN" altLang="en-US" sz="2400" dirty="0">
                <a:solidFill>
                  <a:schemeClr val="bg1"/>
                </a:solidFill>
              </a:rPr>
              <a:t>添附：是指不同所有人的物因一定的行为而结合在一起形成不可分割的物或具有新质的物。包括混合、附合、加工三种情形。</a:t>
            </a:r>
            <a:endParaRPr lang="en-US" altLang="zh-CN" sz="2400" dirty="0">
              <a:solidFill>
                <a:schemeClr val="bg1"/>
              </a:solidFill>
            </a:endParaRPr>
          </a:p>
          <a:p>
            <a:pPr>
              <a:lnSpc>
                <a:spcPct val="150000"/>
              </a:lnSpc>
            </a:pPr>
            <a:r>
              <a:rPr lang="zh-CN" altLang="en-US" sz="2400" dirty="0">
                <a:solidFill>
                  <a:schemeClr val="bg1"/>
                </a:solidFill>
              </a:rPr>
              <a:t>善意取得是指受让人以财产所有权转移为目的，善意、对价受让且占有该财产，即使出让人无转移所有权的权利，受让人仍取得其所有权。</a:t>
            </a:r>
            <a:endParaRPr lang="en-US" altLang="zh-CN" sz="2400" dirty="0">
              <a:solidFill>
                <a:schemeClr val="bg1"/>
              </a:solidFill>
            </a:endParaRPr>
          </a:p>
        </p:txBody>
      </p:sp>
    </p:spTree>
    <p:extLst>
      <p:ext uri="{BB962C8B-B14F-4D97-AF65-F5344CB8AC3E}">
        <p14:creationId xmlns:p14="http://schemas.microsoft.com/office/powerpoint/2010/main" val="2974698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009833"/>
          </a:xfrm>
          <a:prstGeom prst="rect">
            <a:avLst/>
          </a:prstGeom>
          <a:noFill/>
        </p:spPr>
        <p:txBody>
          <a:bodyPr wrap="square" rtlCol="0" anchor="t">
            <a:spAutoFit/>
          </a:bodyPr>
          <a:lstStyle/>
          <a:p>
            <a:pPr>
              <a:lnSpc>
                <a:spcPct val="150000"/>
              </a:lnSpc>
            </a:pPr>
            <a:r>
              <a:rPr lang="zh-CN" altLang="en-US" sz="2400" dirty="0">
                <a:solidFill>
                  <a:schemeClr val="bg1"/>
                </a:solidFill>
                <a:latin typeface="微软雅黑" panose="020B0503020204020204" pitchFamily="34" charset="-122"/>
                <a:ea typeface="微软雅黑" panose="020B0503020204020204" pitchFamily="34" charset="-122"/>
              </a:rPr>
              <a:t>②继受</a:t>
            </a:r>
            <a:r>
              <a:rPr lang="zh-CN" altLang="en-US" sz="2400" dirty="0">
                <a:solidFill>
                  <a:schemeClr val="bg1"/>
                </a:solidFill>
              </a:rPr>
              <a:t>取得</a:t>
            </a:r>
            <a:endParaRPr lang="en-US" altLang="zh-CN" sz="2400" dirty="0">
              <a:solidFill>
                <a:schemeClr val="bg1"/>
              </a:solidFill>
            </a:endParaRPr>
          </a:p>
          <a:p>
            <a:pPr>
              <a:lnSpc>
                <a:spcPct val="150000"/>
              </a:lnSpc>
            </a:pPr>
            <a:r>
              <a:rPr lang="zh-CN" altLang="en-US" sz="2400" dirty="0">
                <a:solidFill>
                  <a:schemeClr val="bg1"/>
                </a:solidFill>
              </a:rPr>
              <a:t>是指通过一定的法律行为或基于法定的事实从原所有人处取得所有权。</a:t>
            </a:r>
            <a:endParaRPr lang="en-US" altLang="zh-CN" sz="2400" dirty="0">
              <a:solidFill>
                <a:schemeClr val="bg1"/>
              </a:solidFill>
            </a:endParaRPr>
          </a:p>
          <a:p>
            <a:pPr>
              <a:lnSpc>
                <a:spcPct val="150000"/>
              </a:lnSpc>
            </a:pPr>
            <a:r>
              <a:rPr lang="zh-CN" altLang="en-US" sz="2400" dirty="0">
                <a:solidFill>
                  <a:schemeClr val="bg1"/>
                </a:solidFill>
              </a:rPr>
              <a:t>因一定的法律行为而取得所有权。</a:t>
            </a:r>
            <a:endParaRPr lang="en-US" altLang="zh-CN" sz="2400" dirty="0">
              <a:solidFill>
                <a:schemeClr val="bg1"/>
              </a:solidFill>
            </a:endParaRPr>
          </a:p>
          <a:p>
            <a:pPr>
              <a:lnSpc>
                <a:spcPct val="150000"/>
              </a:lnSpc>
            </a:pPr>
            <a:r>
              <a:rPr lang="zh-CN" altLang="en-US" sz="2400" dirty="0">
                <a:solidFill>
                  <a:schemeClr val="bg1"/>
                </a:solidFill>
              </a:rPr>
              <a:t>因法律行为以外的事实而取得所有权。</a:t>
            </a:r>
            <a:endParaRPr lang="en-US" altLang="zh-CN" sz="2400" dirty="0">
              <a:solidFill>
                <a:schemeClr val="bg1"/>
              </a:solidFill>
            </a:endParaRPr>
          </a:p>
          <a:p>
            <a:pPr>
              <a:lnSpc>
                <a:spcPct val="150000"/>
              </a:lnSpc>
            </a:pPr>
            <a:r>
              <a:rPr lang="zh-CN" altLang="en-US" sz="2400" dirty="0">
                <a:solidFill>
                  <a:schemeClr val="bg1"/>
                </a:solidFill>
              </a:rPr>
              <a:t>因其他合法原因取得所有权。</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）所有权的消灭</a:t>
            </a:r>
            <a:endParaRPr lang="en-US" altLang="zh-CN" sz="2400" dirty="0">
              <a:solidFill>
                <a:schemeClr val="bg1"/>
              </a:solidFill>
            </a:endParaRPr>
          </a:p>
          <a:p>
            <a:pPr>
              <a:lnSpc>
                <a:spcPct val="150000"/>
              </a:lnSpc>
            </a:pPr>
            <a:r>
              <a:rPr lang="zh-CN" altLang="en-US" sz="2400" dirty="0">
                <a:solidFill>
                  <a:schemeClr val="bg1"/>
                </a:solidFill>
              </a:rPr>
              <a:t>第一，所有权的相对消灭</a:t>
            </a:r>
            <a:endParaRPr lang="en-US" altLang="zh-CN" sz="2400" dirty="0">
              <a:solidFill>
                <a:schemeClr val="bg1"/>
              </a:solidFill>
            </a:endParaRPr>
          </a:p>
          <a:p>
            <a:pPr>
              <a:lnSpc>
                <a:spcPct val="150000"/>
              </a:lnSpc>
            </a:pPr>
            <a:r>
              <a:rPr lang="zh-CN" altLang="en-US" sz="2400" dirty="0">
                <a:solidFill>
                  <a:schemeClr val="bg1"/>
                </a:solidFill>
              </a:rPr>
              <a:t>第二，所有权的绝对消灭</a:t>
            </a:r>
            <a:endParaRPr lang="en-US" altLang="zh-CN" sz="2400" dirty="0">
              <a:solidFill>
                <a:schemeClr val="bg1"/>
              </a:solidFill>
            </a:endParaRPr>
          </a:p>
        </p:txBody>
      </p:sp>
      <p:pic>
        <p:nvPicPr>
          <p:cNvPr id="8" name="图片 7">
            <a:extLst>
              <a:ext uri="{FF2B5EF4-FFF2-40B4-BE49-F238E27FC236}">
                <a16:creationId xmlns:a16="http://schemas.microsoft.com/office/drawing/2014/main" id="{D8C87576-1DEB-40B6-B4F5-B6A0CC971B0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96605" y="2995832"/>
            <a:ext cx="3762375" cy="2667000"/>
          </a:xfrm>
          <a:prstGeom prst="rect">
            <a:avLst/>
          </a:prstGeom>
        </p:spPr>
      </p:pic>
    </p:spTree>
    <p:extLst>
      <p:ext uri="{BB962C8B-B14F-4D97-AF65-F5344CB8AC3E}">
        <p14:creationId xmlns:p14="http://schemas.microsoft.com/office/powerpoint/2010/main" val="11453831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566396"/>
          </a:xfrm>
          <a:prstGeom prst="rect">
            <a:avLst/>
          </a:prstGeom>
          <a:noFill/>
        </p:spPr>
        <p:txBody>
          <a:bodyPr wrap="square" rtlCol="0" anchor="t">
            <a:spAutoFit/>
          </a:bodyPr>
          <a:lstStyle/>
          <a:p>
            <a:pPr>
              <a:lnSpc>
                <a:spcPct val="150000"/>
              </a:lnSpc>
            </a:pPr>
            <a:r>
              <a:rPr lang="en-US" altLang="zh-CN" sz="2400" dirty="0">
                <a:solidFill>
                  <a:schemeClr val="bg1"/>
                </a:solidFill>
                <a:latin typeface="微软雅黑" panose="020B0503020204020204" pitchFamily="34" charset="-122"/>
                <a:ea typeface="微软雅黑" panose="020B0503020204020204" pitchFamily="34" charset="-122"/>
              </a:rPr>
              <a:t>3</a:t>
            </a:r>
            <a:r>
              <a:rPr lang="zh-CN" altLang="en-US" sz="2400" dirty="0">
                <a:solidFill>
                  <a:schemeClr val="bg1"/>
                </a:solidFill>
                <a:latin typeface="微软雅黑" panose="020B0503020204020204" pitchFamily="34" charset="-122"/>
                <a:ea typeface="微软雅黑" panose="020B0503020204020204" pitchFamily="34" charset="-122"/>
              </a:rPr>
              <a:t>、共有</a:t>
            </a:r>
            <a:endParaRPr lang="en-US" altLang="zh-CN" sz="2400" dirty="0">
              <a:solidFill>
                <a:schemeClr val="bg1"/>
              </a:solidFill>
            </a:endParaRPr>
          </a:p>
          <a:p>
            <a:pPr>
              <a:lnSpc>
                <a:spcPct val="150000"/>
              </a:lnSpc>
            </a:pPr>
            <a:r>
              <a:rPr lang="zh-CN" altLang="en-US" sz="2400" dirty="0">
                <a:solidFill>
                  <a:schemeClr val="bg1"/>
                </a:solidFill>
              </a:rPr>
              <a:t>是指两个或两个以上的权利主体就同</a:t>
            </a:r>
            <a:endParaRPr lang="en-US" altLang="zh-CN" sz="2400" dirty="0">
              <a:solidFill>
                <a:schemeClr val="bg1"/>
              </a:solidFill>
            </a:endParaRPr>
          </a:p>
          <a:p>
            <a:pPr>
              <a:lnSpc>
                <a:spcPct val="150000"/>
              </a:lnSpc>
            </a:pPr>
            <a:r>
              <a:rPr lang="zh-CN" altLang="en-US" sz="2400" dirty="0">
                <a:solidFill>
                  <a:schemeClr val="bg1"/>
                </a:solidFill>
              </a:rPr>
              <a:t>一财产共同享有所有权的法律制度。</a:t>
            </a:r>
            <a:endParaRPr lang="en-US" altLang="zh-CN" sz="2400" dirty="0">
              <a:solidFill>
                <a:schemeClr val="bg1"/>
              </a:solidFill>
            </a:endParaRPr>
          </a:p>
          <a:p>
            <a:pPr>
              <a:lnSpc>
                <a:spcPct val="150000"/>
              </a:lnSpc>
            </a:pPr>
            <a:r>
              <a:rPr lang="zh-CN" altLang="en-US" sz="2400" dirty="0">
                <a:solidFill>
                  <a:schemeClr val="bg1"/>
                </a:solidFill>
              </a:rPr>
              <a:t>共有包括按份共有和共同共有两种形式。</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）按份共有</a:t>
            </a:r>
            <a:endParaRPr lang="en-US" altLang="zh-CN" sz="2400" dirty="0">
              <a:solidFill>
                <a:schemeClr val="bg1"/>
              </a:solidFill>
            </a:endParaRPr>
          </a:p>
          <a:p>
            <a:pPr>
              <a:lnSpc>
                <a:spcPct val="150000"/>
              </a:lnSpc>
            </a:pPr>
            <a:r>
              <a:rPr lang="zh-CN" altLang="en-US" sz="2400" dirty="0">
                <a:solidFill>
                  <a:schemeClr val="bg1"/>
                </a:solidFill>
              </a:rPr>
              <a:t>又成为分别共有，是指两个或两个以上的共有人按照各自的份额分别对共有财产享有权利和承担义务的一种共有关系。处分按份共有的不动产或者动产以及对共有的不动产或者动产做重大修缮的，应当经占份额三分之二以上的按份共有人同意，但共有人之间另有约定的除外。</a:t>
            </a:r>
            <a:endParaRPr lang="en-US" altLang="zh-CN" sz="2400" dirty="0">
              <a:solidFill>
                <a:schemeClr val="bg1"/>
              </a:solidFill>
            </a:endParaRPr>
          </a:p>
        </p:txBody>
      </p:sp>
      <p:pic>
        <p:nvPicPr>
          <p:cNvPr id="8" name="图片 7">
            <a:extLst>
              <a:ext uri="{FF2B5EF4-FFF2-40B4-BE49-F238E27FC236}">
                <a16:creationId xmlns:a16="http://schemas.microsoft.com/office/drawing/2014/main" id="{0081E343-317C-4823-B6BE-565F76E30F8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35484" y="1153991"/>
            <a:ext cx="3724274" cy="2624137"/>
          </a:xfrm>
          <a:prstGeom prst="rect">
            <a:avLst/>
          </a:prstGeom>
        </p:spPr>
      </p:pic>
    </p:spTree>
    <p:extLst>
      <p:ext uri="{BB962C8B-B14F-4D97-AF65-F5344CB8AC3E}">
        <p14:creationId xmlns:p14="http://schemas.microsoft.com/office/powerpoint/2010/main" val="10724310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3350404"/>
          </a:xfrm>
          <a:prstGeom prst="rect">
            <a:avLst/>
          </a:prstGeom>
          <a:noFill/>
        </p:spPr>
        <p:txBody>
          <a:bodyPr wrap="square" rtlCol="0" anchor="t">
            <a:spAutoFit/>
          </a:bodyPr>
          <a:lstStyle/>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）共同共有</a:t>
            </a:r>
          </a:p>
          <a:p>
            <a:pPr>
              <a:lnSpc>
                <a:spcPct val="150000"/>
              </a:lnSpc>
            </a:pPr>
            <a:r>
              <a:rPr lang="zh-CN" altLang="en-US" sz="2400" dirty="0">
                <a:solidFill>
                  <a:schemeClr val="bg1"/>
                </a:solidFill>
              </a:rPr>
              <a:t>是指根据一定原因成立共同关系的数人，共享一物的所有权。一般情况下，共同共有财产的处分应经全体共有人的同意，但共有人之间另有约定的除外。</a:t>
            </a:r>
            <a:endParaRPr lang="en-US" altLang="zh-CN" sz="2400" dirty="0">
              <a:solidFill>
                <a:schemeClr val="bg1"/>
              </a:solidFill>
            </a:endParaRPr>
          </a:p>
          <a:p>
            <a:pPr>
              <a:lnSpc>
                <a:spcPct val="150000"/>
              </a:lnSpc>
            </a:pPr>
            <a:r>
              <a:rPr lang="zh-CN" altLang="en-US" sz="2400" dirty="0">
                <a:solidFill>
                  <a:schemeClr val="bg1"/>
                </a:solidFill>
              </a:rPr>
              <a:t>共同共有的形式主要有三种：</a:t>
            </a:r>
            <a:r>
              <a:rPr lang="en-US" altLang="zh-CN" sz="2400" dirty="0">
                <a:solidFill>
                  <a:schemeClr val="bg1"/>
                </a:solidFill>
              </a:rPr>
              <a:t>(1)</a:t>
            </a:r>
            <a:r>
              <a:rPr lang="zh-CN" altLang="en-US" sz="2400" dirty="0">
                <a:solidFill>
                  <a:schemeClr val="bg1"/>
                </a:solidFill>
              </a:rPr>
              <a:t>夫妻共同财产</a:t>
            </a:r>
            <a:r>
              <a:rPr lang="en-US" altLang="zh-CN" sz="2400" dirty="0">
                <a:solidFill>
                  <a:schemeClr val="bg1"/>
                </a:solidFill>
              </a:rPr>
              <a:t>;(2)</a:t>
            </a:r>
            <a:r>
              <a:rPr lang="zh-CN" altLang="en-US" sz="2400" dirty="0">
                <a:solidFill>
                  <a:schemeClr val="bg1"/>
                </a:solidFill>
              </a:rPr>
              <a:t>家庭共同财产</a:t>
            </a:r>
            <a:r>
              <a:rPr lang="en-US" altLang="zh-CN" sz="2400" dirty="0">
                <a:solidFill>
                  <a:schemeClr val="bg1"/>
                </a:solidFill>
              </a:rPr>
              <a:t>;(3)</a:t>
            </a:r>
            <a:r>
              <a:rPr lang="zh-CN" altLang="en-US" sz="2400" dirty="0">
                <a:solidFill>
                  <a:schemeClr val="bg1"/>
                </a:solidFill>
              </a:rPr>
              <a:t>遗产分割前的共有。</a:t>
            </a:r>
          </a:p>
        </p:txBody>
      </p:sp>
    </p:spTree>
    <p:extLst>
      <p:ext uri="{BB962C8B-B14F-4D97-AF65-F5344CB8AC3E}">
        <p14:creationId xmlns:p14="http://schemas.microsoft.com/office/powerpoint/2010/main" val="38333550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1131848"/>
          </a:xfrm>
          <a:prstGeom prst="rect">
            <a:avLst/>
          </a:prstGeom>
          <a:noFill/>
        </p:spPr>
        <p:txBody>
          <a:bodyPr wrap="square" rtlCol="0" anchor="t">
            <a:spAutoFit/>
          </a:bodyPr>
          <a:lstStyle/>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）按份共有和共同共有的区别</a:t>
            </a:r>
            <a:endParaRPr lang="en-US" altLang="zh-CN" sz="2400" dirty="0">
              <a:solidFill>
                <a:schemeClr val="bg1"/>
              </a:solidFill>
            </a:endParaRPr>
          </a:p>
          <a:p>
            <a:pPr>
              <a:lnSpc>
                <a:spcPct val="150000"/>
              </a:lnSpc>
            </a:pPr>
            <a:endParaRPr lang="zh-CN" altLang="en-US" sz="2400" dirty="0">
              <a:solidFill>
                <a:schemeClr val="bg1"/>
              </a:solidFill>
            </a:endParaRPr>
          </a:p>
        </p:txBody>
      </p:sp>
      <p:sp>
        <p:nvSpPr>
          <p:cNvPr id="8" name="Rectangle 1">
            <a:extLst>
              <a:ext uri="{FF2B5EF4-FFF2-40B4-BE49-F238E27FC236}">
                <a16:creationId xmlns:a16="http://schemas.microsoft.com/office/drawing/2014/main" id="{1671100F-1A4D-48F9-8CCA-59C389F1455D}"/>
              </a:ext>
            </a:extLst>
          </p:cNvPr>
          <p:cNvSpPr>
            <a:spLocks noChangeArrowheads="1"/>
          </p:cNvSpPr>
          <p:nvPr/>
        </p:nvSpPr>
        <p:spPr bwMode="auto">
          <a:xfrm flipV="1">
            <a:off x="1653028" y="1491981"/>
            <a:ext cx="1275194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a:ln>
                  <a:noFill/>
                </a:ln>
                <a:solidFill>
                  <a:schemeClr val="tx1"/>
                </a:solidFill>
                <a:effectLst/>
                <a:latin typeface="Arial" panose="020B0604020202020204" pitchFamily="34" charset="0"/>
              </a:rPr>
            </a:br>
            <a:endParaRPr kumimoji="0" lang="zh-CN" altLang="zh-CN" sz="1800" b="0" i="0" u="none" strike="noStrike" cap="none" normalizeH="0" baseline="0">
              <a:ln>
                <a:noFill/>
              </a:ln>
              <a:solidFill>
                <a:schemeClr val="tx1"/>
              </a:solidFill>
              <a:effectLst/>
              <a:latin typeface="Arial" panose="020B0604020202020204" pitchFamily="34" charset="0"/>
            </a:endParaRPr>
          </a:p>
        </p:txBody>
      </p:sp>
      <p:graphicFrame>
        <p:nvGraphicFramePr>
          <p:cNvPr id="9" name="表格 8">
            <a:extLst>
              <a:ext uri="{FF2B5EF4-FFF2-40B4-BE49-F238E27FC236}">
                <a16:creationId xmlns:a16="http://schemas.microsoft.com/office/drawing/2014/main" id="{E8405018-0057-469C-8CD4-250A531F65C9}"/>
              </a:ext>
            </a:extLst>
          </p:cNvPr>
          <p:cNvGraphicFramePr>
            <a:graphicFrameLocks noGrp="1"/>
          </p:cNvGraphicFramePr>
          <p:nvPr/>
        </p:nvGraphicFramePr>
        <p:xfrm>
          <a:off x="1587039" y="1685802"/>
          <a:ext cx="9017922" cy="4627236"/>
        </p:xfrm>
        <a:graphic>
          <a:graphicData uri="http://schemas.openxmlformats.org/drawingml/2006/table">
            <a:tbl>
              <a:tblPr/>
              <a:tblGrid>
                <a:gridCol w="3005974">
                  <a:extLst>
                    <a:ext uri="{9D8B030D-6E8A-4147-A177-3AD203B41FA5}">
                      <a16:colId xmlns:a16="http://schemas.microsoft.com/office/drawing/2014/main" val="3633041841"/>
                    </a:ext>
                  </a:extLst>
                </a:gridCol>
                <a:gridCol w="3005974">
                  <a:extLst>
                    <a:ext uri="{9D8B030D-6E8A-4147-A177-3AD203B41FA5}">
                      <a16:colId xmlns:a16="http://schemas.microsoft.com/office/drawing/2014/main" val="2831078115"/>
                    </a:ext>
                  </a:extLst>
                </a:gridCol>
                <a:gridCol w="3005974">
                  <a:extLst>
                    <a:ext uri="{9D8B030D-6E8A-4147-A177-3AD203B41FA5}">
                      <a16:colId xmlns:a16="http://schemas.microsoft.com/office/drawing/2014/main" val="1063893165"/>
                    </a:ext>
                  </a:extLst>
                </a:gridCol>
              </a:tblGrid>
              <a:tr h="300092">
                <a:tc>
                  <a:txBody>
                    <a:bodyPr/>
                    <a:lstStyle/>
                    <a:p>
                      <a:pPr algn="ctr"/>
                      <a:endParaRPr lang="zh-CN" altLang="en-US" sz="1400" dirty="0">
                        <a:effectLst/>
                      </a:endParaRPr>
                    </a:p>
                  </a:txBody>
                  <a:tcPr marL="0" marR="0" marT="0" marB="0" anchor="ctr">
                    <a:lnL>
                      <a:noFill/>
                    </a:lnL>
                    <a:lnR>
                      <a:noFill/>
                    </a:lnR>
                    <a:lnT>
                      <a:noFill/>
                    </a:lnT>
                    <a:lnB>
                      <a:noFill/>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400" dirty="0">
                          <a:effectLst/>
                        </a:rPr>
                        <a:t>共同共有</a:t>
                      </a:r>
                    </a:p>
                    <a:p>
                      <a:pPr algn="ctr"/>
                      <a:endParaRPr lang="zh-CN" altLang="en-US" sz="1400" dirty="0">
                        <a:effectLst/>
                      </a:endParaRPr>
                    </a:p>
                  </a:txBody>
                  <a:tcPr marL="0" marR="0" marT="0" marB="0" anchor="ctr">
                    <a:lnL>
                      <a:noFill/>
                    </a:lnL>
                    <a:lnR>
                      <a:noFill/>
                    </a:lnR>
                    <a:lnT>
                      <a:noFill/>
                    </a:lnT>
                    <a:lnB>
                      <a:noFill/>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400" kern="1200" dirty="0">
                          <a:solidFill>
                            <a:schemeClr val="bg1"/>
                          </a:solidFill>
                          <a:latin typeface="+mn-lt"/>
                          <a:ea typeface="+mn-ea"/>
                          <a:cs typeface="+mn-cs"/>
                        </a:rPr>
                        <a:t>按份共有</a:t>
                      </a:r>
                    </a:p>
                    <a:p>
                      <a:endParaRPr lang="zh-CN" altLang="en-US" sz="1400" dirty="0"/>
                    </a:p>
                  </a:txBody>
                  <a:tcPr marL="75023" marR="75023" marT="37512" marB="37512">
                    <a:lnL>
                      <a:noFill/>
                    </a:lnL>
                  </a:tcPr>
                </a:tc>
                <a:extLst>
                  <a:ext uri="{0D108BD9-81ED-4DB2-BD59-A6C34878D82A}">
                    <a16:rowId xmlns:a16="http://schemas.microsoft.com/office/drawing/2014/main" val="806221889"/>
                  </a:ext>
                </a:extLst>
              </a:tr>
              <a:tr h="749453">
                <a:tc>
                  <a:txBody>
                    <a:bodyPr/>
                    <a:lstStyle/>
                    <a:p>
                      <a:pPr algn="ctr"/>
                      <a:r>
                        <a:rPr lang="zh-CN" altLang="en-US" sz="1400">
                          <a:effectLst/>
                        </a:rPr>
                        <a:t>（</a:t>
                      </a:r>
                      <a:r>
                        <a:rPr lang="en-US" altLang="zh-CN" sz="1400">
                          <a:effectLst/>
                        </a:rPr>
                        <a:t>1</a:t>
                      </a:r>
                      <a:r>
                        <a:rPr lang="zh-CN" altLang="en-US" sz="1400">
                          <a:effectLst/>
                        </a:rPr>
                        <a:t>）成立的原因不同</a:t>
                      </a:r>
                    </a:p>
                  </a:txBody>
                  <a:tcPr marL="0" marR="0" marT="0" marB="0" anchor="ctr">
                    <a:lnL>
                      <a:noFill/>
                    </a:lnL>
                    <a:lnR>
                      <a:noFill/>
                    </a:lnR>
                    <a:lnT>
                      <a:noFill/>
                    </a:lnT>
                    <a:lnB>
                      <a:noFill/>
                    </a:lnB>
                    <a:solidFill>
                      <a:srgbClr val="FFFFFF"/>
                    </a:solidFill>
                  </a:tcPr>
                </a:tc>
                <a:tc>
                  <a:txBody>
                    <a:bodyPr/>
                    <a:lstStyle/>
                    <a:p>
                      <a:pPr algn="ctr"/>
                      <a:r>
                        <a:rPr lang="zh-CN" altLang="en-US" sz="1400">
                          <a:effectLst/>
                        </a:rPr>
                        <a:t>共同共有的成立以共同关系的存在为前提，该共同关系是人的结合关系。</a:t>
                      </a:r>
                    </a:p>
                  </a:txBody>
                  <a:tcPr marL="0" marR="0" marT="0" marB="0" anchor="ctr">
                    <a:lnL>
                      <a:noFill/>
                    </a:lnL>
                    <a:lnR>
                      <a:noFill/>
                    </a:lnR>
                    <a:lnT>
                      <a:noFill/>
                    </a:lnT>
                    <a:lnB>
                      <a:noFill/>
                    </a:lnB>
                    <a:solidFill>
                      <a:srgbClr val="FFFFFF"/>
                    </a:solidFill>
                  </a:tcPr>
                </a:tc>
                <a:tc>
                  <a:txBody>
                    <a:bodyPr/>
                    <a:lstStyle/>
                    <a:p>
                      <a:pPr algn="ctr"/>
                      <a:r>
                        <a:rPr lang="zh-CN" altLang="en-US" sz="1400" dirty="0">
                          <a:effectLst/>
                        </a:rPr>
                        <a:t>按份共有不需以共同关系的存在为前提</a:t>
                      </a:r>
                    </a:p>
                  </a:txBody>
                  <a:tcPr marL="0" marR="0" marT="0" marB="0" anchor="ctr">
                    <a:lnL>
                      <a:noFill/>
                    </a:lnL>
                    <a:lnR>
                      <a:noFill/>
                    </a:lnR>
                    <a:lnB>
                      <a:noFill/>
                    </a:lnB>
                    <a:solidFill>
                      <a:srgbClr val="FFFFFF"/>
                    </a:solidFill>
                  </a:tcPr>
                </a:tc>
                <a:extLst>
                  <a:ext uri="{0D108BD9-81ED-4DB2-BD59-A6C34878D82A}">
                    <a16:rowId xmlns:a16="http://schemas.microsoft.com/office/drawing/2014/main" val="3253990725"/>
                  </a:ext>
                </a:extLst>
              </a:tr>
              <a:tr h="675208">
                <a:tc>
                  <a:txBody>
                    <a:bodyPr/>
                    <a:lstStyle/>
                    <a:p>
                      <a:pPr algn="ctr"/>
                      <a:r>
                        <a:rPr lang="zh-CN" altLang="en-US" sz="1400" dirty="0">
                          <a:effectLst/>
                        </a:rPr>
                        <a:t>（</a:t>
                      </a:r>
                      <a:r>
                        <a:rPr lang="en-US" altLang="zh-CN" sz="1400" dirty="0">
                          <a:effectLst/>
                        </a:rPr>
                        <a:t>2</a:t>
                      </a:r>
                      <a:r>
                        <a:rPr lang="zh-CN" altLang="en-US" sz="1400" dirty="0">
                          <a:effectLst/>
                        </a:rPr>
                        <a:t>）对共有物的管理不同</a:t>
                      </a:r>
                    </a:p>
                  </a:txBody>
                  <a:tcPr marL="0" marR="0" marT="0" marB="0">
                    <a:lnL>
                      <a:noFill/>
                    </a:lnL>
                    <a:lnR>
                      <a:noFill/>
                    </a:lnR>
                    <a:lnT>
                      <a:noFill/>
                    </a:lnT>
                    <a:lnB>
                      <a:noFill/>
                    </a:lnB>
                    <a:solidFill>
                      <a:srgbClr val="FFFFFF"/>
                    </a:solidFill>
                  </a:tcPr>
                </a:tc>
                <a:tc>
                  <a:txBody>
                    <a:bodyPr/>
                    <a:lstStyle/>
                    <a:p>
                      <a:pPr algn="ctr"/>
                      <a:r>
                        <a:rPr lang="zh-CN" altLang="en-US" sz="1400" dirty="0">
                          <a:effectLst/>
                        </a:rPr>
                        <a:t>除法律规定或当事人另有约定之外，对共有物的处分和重大修缮应获得全体共有人的同意</a:t>
                      </a:r>
                    </a:p>
                  </a:txBody>
                  <a:tcPr marL="0" marR="0" marT="0" marB="0">
                    <a:lnL>
                      <a:noFill/>
                    </a:lnL>
                    <a:lnR>
                      <a:noFill/>
                    </a:lnR>
                    <a:lnT>
                      <a:noFill/>
                    </a:lnT>
                    <a:lnB>
                      <a:noFill/>
                    </a:lnB>
                    <a:solidFill>
                      <a:srgbClr val="FFFFFF"/>
                    </a:solidFill>
                  </a:tcPr>
                </a:tc>
                <a:tc>
                  <a:txBody>
                    <a:bodyPr/>
                    <a:lstStyle/>
                    <a:p>
                      <a:pPr algn="ctr"/>
                      <a:r>
                        <a:rPr lang="zh-CN" altLang="en-US" sz="1400" dirty="0">
                          <a:effectLst/>
                        </a:rPr>
                        <a:t>共有人除另有约定之外，对共有物的处分和重大修缮行为需获得占份额三分之二以上共有人的同意</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4273970198"/>
                  </a:ext>
                </a:extLst>
              </a:tr>
              <a:tr h="900277">
                <a:tc>
                  <a:txBody>
                    <a:bodyPr/>
                    <a:lstStyle/>
                    <a:p>
                      <a:pPr algn="ctr"/>
                      <a:r>
                        <a:rPr lang="zh-CN" altLang="en-US" sz="1400">
                          <a:effectLst/>
                        </a:rPr>
                        <a:t>（</a:t>
                      </a:r>
                      <a:r>
                        <a:rPr lang="en-US" altLang="zh-CN" sz="1400">
                          <a:effectLst/>
                        </a:rPr>
                        <a:t>3</a:t>
                      </a:r>
                      <a:r>
                        <a:rPr lang="zh-CN" altLang="en-US" sz="1400">
                          <a:effectLst/>
                        </a:rPr>
                        <a:t>）权利的享有不同</a:t>
                      </a:r>
                    </a:p>
                  </a:txBody>
                  <a:tcPr marL="0" marR="0" marT="0" marB="0">
                    <a:lnL>
                      <a:noFill/>
                    </a:lnL>
                    <a:lnR>
                      <a:noFill/>
                    </a:lnR>
                    <a:lnT>
                      <a:noFill/>
                    </a:lnT>
                    <a:lnB>
                      <a:noFill/>
                    </a:lnB>
                    <a:solidFill>
                      <a:srgbClr val="FFFFFF"/>
                    </a:solidFill>
                  </a:tcPr>
                </a:tc>
                <a:tc>
                  <a:txBody>
                    <a:bodyPr/>
                    <a:lstStyle/>
                    <a:p>
                      <a:pPr algn="ctr"/>
                      <a:r>
                        <a:rPr lang="zh-CN" altLang="en-US" sz="1400" dirty="0">
                          <a:effectLst/>
                        </a:rPr>
                        <a:t>共同共有人的权利及于共同共有物的全部，共同共有人对共同共有物的使用收益应征得全体共有人的同意</a:t>
                      </a:r>
                    </a:p>
                  </a:txBody>
                  <a:tcPr marL="0" marR="0" marT="0" marB="0">
                    <a:lnL>
                      <a:noFill/>
                    </a:lnL>
                    <a:lnR>
                      <a:noFill/>
                    </a:lnR>
                    <a:lnT>
                      <a:noFill/>
                    </a:lnT>
                    <a:lnB>
                      <a:noFill/>
                    </a:lnB>
                    <a:solidFill>
                      <a:srgbClr val="FFFFFF"/>
                    </a:solidFill>
                  </a:tcPr>
                </a:tc>
                <a:tc>
                  <a:txBody>
                    <a:bodyPr/>
                    <a:lstStyle/>
                    <a:p>
                      <a:pPr algn="ctr"/>
                      <a:r>
                        <a:rPr lang="zh-CN" altLang="en-US" sz="1400" dirty="0">
                          <a:effectLst/>
                        </a:rPr>
                        <a:t>按份共有人以其应有部分享有所有权</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3422894863"/>
                  </a:ext>
                </a:extLst>
              </a:tr>
              <a:tr h="900277">
                <a:tc>
                  <a:txBody>
                    <a:bodyPr/>
                    <a:lstStyle/>
                    <a:p>
                      <a:pPr algn="ctr"/>
                      <a:r>
                        <a:rPr lang="zh-CN" altLang="en-US" sz="1400">
                          <a:effectLst/>
                        </a:rPr>
                        <a:t>（</a:t>
                      </a:r>
                      <a:r>
                        <a:rPr lang="en-US" altLang="zh-CN" sz="1400">
                          <a:effectLst/>
                        </a:rPr>
                        <a:t>4</a:t>
                      </a:r>
                      <a:r>
                        <a:rPr lang="zh-CN" altLang="en-US" sz="1400">
                          <a:effectLst/>
                        </a:rPr>
                        <a:t>） 对第三人行使权利的不同</a:t>
                      </a:r>
                    </a:p>
                  </a:txBody>
                  <a:tcPr marL="0" marR="0" marT="0" marB="0">
                    <a:lnL>
                      <a:noFill/>
                    </a:lnL>
                    <a:lnR>
                      <a:noFill/>
                    </a:lnR>
                    <a:lnT>
                      <a:noFill/>
                    </a:lnT>
                    <a:lnB>
                      <a:noFill/>
                    </a:lnB>
                    <a:solidFill>
                      <a:srgbClr val="FFFFFF"/>
                    </a:solidFill>
                  </a:tcPr>
                </a:tc>
                <a:tc>
                  <a:txBody>
                    <a:bodyPr/>
                    <a:lstStyle/>
                    <a:p>
                      <a:pPr algn="ctr"/>
                      <a:r>
                        <a:rPr lang="zh-CN" altLang="en-US" sz="1400" dirty="0">
                          <a:effectLst/>
                        </a:rPr>
                        <a:t>共同共有人不得擅自处分共有财产，也没有对第三人转让其共有份额的可能，除非征得全体共有人的同意</a:t>
                      </a:r>
                    </a:p>
                  </a:txBody>
                  <a:tcPr marL="0" marR="0" marT="0" marB="0">
                    <a:lnL>
                      <a:noFill/>
                    </a:lnL>
                    <a:lnR>
                      <a:noFill/>
                    </a:lnR>
                    <a:lnT>
                      <a:noFill/>
                    </a:lnT>
                    <a:lnB>
                      <a:noFill/>
                    </a:lnB>
                    <a:solidFill>
                      <a:srgbClr val="FFFFFF"/>
                    </a:solidFill>
                  </a:tcPr>
                </a:tc>
                <a:tc>
                  <a:txBody>
                    <a:bodyPr/>
                    <a:lstStyle/>
                    <a:p>
                      <a:pPr algn="ctr"/>
                      <a:r>
                        <a:rPr lang="zh-CN" altLang="en-US" sz="1400" dirty="0">
                          <a:effectLst/>
                        </a:rPr>
                        <a:t>按份共有人可以就共有物的全部行使请求权</a:t>
                      </a:r>
                      <a:r>
                        <a:rPr lang="en-US" altLang="zh-CN" sz="1400" dirty="0">
                          <a:effectLst/>
                        </a:rPr>
                        <a:t>,</a:t>
                      </a:r>
                      <a:r>
                        <a:rPr lang="zh-CN" altLang="en-US" sz="1400" dirty="0">
                          <a:effectLst/>
                        </a:rPr>
                        <a:t>但应为全体共有人的利益而进行</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507140832"/>
                  </a:ext>
                </a:extLst>
              </a:tr>
              <a:tr h="900277">
                <a:tc>
                  <a:txBody>
                    <a:bodyPr/>
                    <a:lstStyle/>
                    <a:p>
                      <a:pPr algn="ctr"/>
                      <a:r>
                        <a:rPr lang="zh-CN" altLang="en-US" sz="1400">
                          <a:effectLst/>
                        </a:rPr>
                        <a:t>（</a:t>
                      </a:r>
                      <a:r>
                        <a:rPr lang="en-US" altLang="zh-CN" sz="1400">
                          <a:effectLst/>
                        </a:rPr>
                        <a:t>5</a:t>
                      </a:r>
                      <a:r>
                        <a:rPr lang="zh-CN" altLang="en-US" sz="1400">
                          <a:effectLst/>
                        </a:rPr>
                        <a:t>）分割共有物的限制不同</a:t>
                      </a:r>
                    </a:p>
                  </a:txBody>
                  <a:tcPr marL="0" marR="0" marT="0" marB="0">
                    <a:lnL>
                      <a:noFill/>
                    </a:lnL>
                    <a:lnR>
                      <a:noFill/>
                    </a:lnR>
                    <a:lnT>
                      <a:noFill/>
                    </a:lnT>
                    <a:lnB>
                      <a:noFill/>
                    </a:lnB>
                    <a:solidFill>
                      <a:srgbClr val="FFFFFF"/>
                    </a:solidFill>
                  </a:tcPr>
                </a:tc>
                <a:tc>
                  <a:txBody>
                    <a:bodyPr/>
                    <a:lstStyle/>
                    <a:p>
                      <a:pPr algn="ctr"/>
                      <a:r>
                        <a:rPr lang="zh-CN" altLang="en-US" sz="1400">
                          <a:effectLst/>
                        </a:rPr>
                        <a:t>在共同共有关系存续期间，各共同共有人不得请求分割共有物</a:t>
                      </a:r>
                    </a:p>
                  </a:txBody>
                  <a:tcPr marL="0" marR="0" marT="0" marB="0">
                    <a:lnL>
                      <a:noFill/>
                    </a:lnL>
                    <a:lnR>
                      <a:noFill/>
                    </a:lnR>
                    <a:lnT>
                      <a:noFill/>
                    </a:lnT>
                    <a:lnB>
                      <a:noFill/>
                    </a:lnB>
                    <a:solidFill>
                      <a:srgbClr val="FFFFFF"/>
                    </a:solidFill>
                  </a:tcPr>
                </a:tc>
                <a:tc>
                  <a:txBody>
                    <a:bodyPr/>
                    <a:lstStyle/>
                    <a:p>
                      <a:pPr algn="ctr"/>
                      <a:r>
                        <a:rPr lang="zh-CN" altLang="en-US" sz="1400" dirty="0">
                          <a:effectLst/>
                        </a:rPr>
                        <a:t>按份共有人除因共有物的使用目的不能分割或有协议约定不得分割的期限外，可随时请求分割共有物</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3565521840"/>
                  </a:ext>
                </a:extLst>
              </a:tr>
            </a:tbl>
          </a:graphicData>
        </a:graphic>
      </p:graphicFrame>
    </p:spTree>
    <p:extLst>
      <p:ext uri="{BB962C8B-B14F-4D97-AF65-F5344CB8AC3E}">
        <p14:creationId xmlns:p14="http://schemas.microsoft.com/office/powerpoint/2010/main" val="24437049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2101</TotalTime>
  <Words>2090</Words>
  <Application>Microsoft Office PowerPoint</Application>
  <PresentationFormat>宽屏</PresentationFormat>
  <Paragraphs>202</Paragraphs>
  <Slides>24</Slides>
  <Notes>24</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等线</vt:lpstr>
      <vt:lpstr>华文新魏</vt:lpstr>
      <vt:lpstr>华文中宋</vt:lpstr>
      <vt:lpstr>微软雅黑</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448</cp:revision>
  <dcterms:created xsi:type="dcterms:W3CDTF">2017-05-13T03:05:00Z</dcterms:created>
  <dcterms:modified xsi:type="dcterms:W3CDTF">2023-08-12T09:05:03Z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