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432" r:id="rId3"/>
    <p:sldId id="506" r:id="rId4"/>
    <p:sldId id="474" r:id="rId5"/>
    <p:sldId id="475" r:id="rId6"/>
    <p:sldId id="507" r:id="rId7"/>
    <p:sldId id="508" r:id="rId8"/>
    <p:sldId id="509" r:id="rId9"/>
    <p:sldId id="510" r:id="rId10"/>
    <p:sldId id="559" r:id="rId11"/>
    <p:sldId id="560" r:id="rId12"/>
    <p:sldId id="561" r:id="rId13"/>
    <p:sldId id="562" r:id="rId14"/>
    <p:sldId id="563" r:id="rId15"/>
    <p:sldId id="564" r:id="rId16"/>
    <p:sldId id="485" r:id="rId17"/>
    <p:sldId id="486" r:id="rId18"/>
    <p:sldId id="487" r:id="rId19"/>
    <p:sldId id="488" r:id="rId20"/>
    <p:sldId id="549" r:id="rId21"/>
    <p:sldId id="489" r:id="rId22"/>
    <p:sldId id="491" r:id="rId23"/>
    <p:sldId id="490" r:id="rId24"/>
    <p:sldId id="503" r:id="rId25"/>
    <p:sldId id="558" r:id="rId26"/>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29" autoAdjust="0"/>
    <p:restoredTop sz="94660"/>
  </p:normalViewPr>
  <p:slideViewPr>
    <p:cSldViewPr snapToGrid="0" showGuides="1">
      <p:cViewPr varScale="1">
        <p:scale>
          <a:sx n="68" d="100"/>
          <a:sy n="68" d="100"/>
        </p:scale>
        <p:origin x="1080" y="6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2023/7/12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301026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45866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293892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2208779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139768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535123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07201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1920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102353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582311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679065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23814056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1494572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7430890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34483688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17838631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1107024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755270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86014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148442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287870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541491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872067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22193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2023/7/12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2023/7/12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5009833"/>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本章习题</a:t>
            </a:r>
            <a:endParaRPr lang="en-US" altLang="zh-CN" sz="2400" dirty="0">
              <a:solidFill>
                <a:schemeClr val="bg1"/>
              </a:solidFill>
            </a:endParaRPr>
          </a:p>
          <a:p>
            <a:pPr fontAlgn="base" latinLnBrk="1">
              <a:lnSpc>
                <a:spcPct val="150000"/>
              </a:lnSpc>
            </a:pPr>
            <a:r>
              <a:rPr lang="zh-CN" altLang="en-US" sz="2400" dirty="0">
                <a:solidFill>
                  <a:schemeClr val="bg1"/>
                </a:solidFill>
              </a:rPr>
              <a:t>一、单选</a:t>
            </a:r>
            <a:endParaRPr lang="en-US" altLang="zh-CN" sz="2400" dirty="0">
              <a:solidFill>
                <a:schemeClr val="bg1"/>
              </a:solidFill>
            </a:endParaRPr>
          </a:p>
          <a:p>
            <a:pPr algn="l">
              <a:lnSpc>
                <a:spcPct val="150000"/>
              </a:lnSpc>
            </a:pPr>
            <a:r>
              <a:rPr lang="en-US" altLang="zh-CN" sz="2400" dirty="0">
                <a:solidFill>
                  <a:schemeClr val="bg1"/>
                </a:solidFill>
              </a:rPr>
              <a:t>1</a:t>
            </a:r>
            <a:r>
              <a:rPr lang="zh-CN" altLang="en-US" sz="2400" dirty="0">
                <a:solidFill>
                  <a:schemeClr val="bg1"/>
                </a:solidFill>
              </a:rPr>
              <a:t>、衡量一定时期内政府支配社会资源的多少、满足公共需要能力高低的重要指标是</a:t>
            </a:r>
            <a:r>
              <a:rPr lang="en-US" altLang="zh-CN" sz="2400" dirty="0">
                <a:solidFill>
                  <a:schemeClr val="bg1"/>
                </a:solidFill>
              </a:rPr>
              <a:t>(    )</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财政支出规模</a:t>
            </a:r>
          </a:p>
          <a:p>
            <a:pPr algn="l">
              <a:lnSpc>
                <a:spcPct val="150000"/>
              </a:lnSpc>
            </a:pPr>
            <a:r>
              <a:rPr lang="en-US" altLang="zh-CN" sz="2400" dirty="0">
                <a:solidFill>
                  <a:schemeClr val="bg1"/>
                </a:solidFill>
              </a:rPr>
              <a:t>B.</a:t>
            </a:r>
            <a:r>
              <a:rPr lang="zh-CN" altLang="en-US" sz="2400" dirty="0">
                <a:solidFill>
                  <a:schemeClr val="bg1"/>
                </a:solidFill>
              </a:rPr>
              <a:t>财政支出方向</a:t>
            </a:r>
          </a:p>
          <a:p>
            <a:pPr algn="l">
              <a:lnSpc>
                <a:spcPct val="150000"/>
              </a:lnSpc>
            </a:pPr>
            <a:r>
              <a:rPr lang="en-US" altLang="zh-CN" sz="2400" dirty="0">
                <a:solidFill>
                  <a:schemeClr val="bg1"/>
                </a:solidFill>
              </a:rPr>
              <a:t>C.</a:t>
            </a:r>
            <a:r>
              <a:rPr lang="zh-CN" altLang="en-US" sz="2400" dirty="0">
                <a:solidFill>
                  <a:schemeClr val="bg1"/>
                </a:solidFill>
              </a:rPr>
              <a:t>财政支出结构</a:t>
            </a:r>
          </a:p>
          <a:p>
            <a:pPr algn="l">
              <a:lnSpc>
                <a:spcPct val="150000"/>
              </a:lnSpc>
            </a:pPr>
            <a:r>
              <a:rPr lang="en-US" altLang="zh-CN" sz="2400" dirty="0">
                <a:solidFill>
                  <a:schemeClr val="bg1"/>
                </a:solidFill>
              </a:rPr>
              <a:t>D.</a:t>
            </a:r>
            <a:r>
              <a:rPr lang="zh-CN" altLang="en-US" sz="2400" dirty="0">
                <a:solidFill>
                  <a:schemeClr val="bg1"/>
                </a:solidFill>
              </a:rPr>
              <a:t>财政支出政策</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921642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6" y="826066"/>
            <a:ext cx="9704021" cy="6671826"/>
          </a:xfrm>
          <a:prstGeom prst="rect">
            <a:avLst/>
          </a:prstGeom>
          <a:noFill/>
        </p:spPr>
        <p:txBody>
          <a:bodyPr wrap="square" rtlCol="0" anchor="t">
            <a:spAutoFit/>
          </a:bodyPr>
          <a:lstStyle/>
          <a:p>
            <a:pPr algn="l">
              <a:lnSpc>
                <a:spcPct val="150000"/>
              </a:lnSpc>
            </a:pPr>
            <a:r>
              <a:rPr lang="en-US" altLang="zh-CN" sz="2400" dirty="0">
                <a:solidFill>
                  <a:schemeClr val="bg1"/>
                </a:solidFill>
              </a:rPr>
              <a:t>2</a:t>
            </a:r>
            <a:r>
              <a:rPr lang="zh-CN" altLang="en-US" sz="2400" dirty="0">
                <a:solidFill>
                  <a:schemeClr val="bg1"/>
                </a:solidFill>
              </a:rPr>
              <a:t>、以下对衡量财政支出规模的指标说法错误的是</a:t>
            </a:r>
            <a:r>
              <a:rPr lang="en-US" altLang="zh-CN" sz="2400" dirty="0">
                <a:solidFill>
                  <a:schemeClr val="bg1"/>
                </a:solidFill>
              </a:rPr>
              <a:t>(   )</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分为绝 对规模指标和相对规模指标</a:t>
            </a:r>
          </a:p>
          <a:p>
            <a:pPr algn="l">
              <a:lnSpc>
                <a:spcPct val="150000"/>
              </a:lnSpc>
            </a:pPr>
            <a:r>
              <a:rPr lang="en-US" altLang="zh-CN" sz="2400" dirty="0">
                <a:solidFill>
                  <a:schemeClr val="bg1"/>
                </a:solidFill>
              </a:rPr>
              <a:t>B.</a:t>
            </a:r>
            <a:r>
              <a:rPr lang="zh-CN" altLang="en-US" sz="2400" dirty="0">
                <a:solidFill>
                  <a:schemeClr val="bg1"/>
                </a:solidFill>
              </a:rPr>
              <a:t>财政支出占国内生产总值的比重，反映中央政府对地方政府控制程度</a:t>
            </a:r>
          </a:p>
          <a:p>
            <a:pPr algn="l">
              <a:lnSpc>
                <a:spcPct val="150000"/>
              </a:lnSpc>
            </a:pPr>
            <a:r>
              <a:rPr lang="en-US" altLang="zh-CN" sz="2400" dirty="0">
                <a:solidFill>
                  <a:schemeClr val="bg1"/>
                </a:solidFill>
              </a:rPr>
              <a:t>C.</a:t>
            </a:r>
            <a:r>
              <a:rPr lang="zh-CN" altLang="en-US" sz="2400" dirty="0">
                <a:solidFill>
                  <a:schemeClr val="bg1"/>
                </a:solidFill>
              </a:rPr>
              <a:t>绝 对规模从趋势上看，总量是不断增长的</a:t>
            </a:r>
          </a:p>
          <a:p>
            <a:pPr algn="l">
              <a:lnSpc>
                <a:spcPct val="150000"/>
              </a:lnSpc>
            </a:pPr>
            <a:r>
              <a:rPr lang="en-US" altLang="zh-CN" sz="2400" dirty="0">
                <a:solidFill>
                  <a:schemeClr val="bg1"/>
                </a:solidFill>
              </a:rPr>
              <a:t>D.</a:t>
            </a:r>
            <a:r>
              <a:rPr lang="zh-CN" altLang="en-US" sz="2400" dirty="0">
                <a:solidFill>
                  <a:schemeClr val="bg1"/>
                </a:solidFill>
              </a:rPr>
              <a:t>中央财政支出占全国财政支出的比重是相对稳定的</a:t>
            </a:r>
            <a:endParaRPr lang="en-US" altLang="zh-CN" sz="2400" dirty="0">
              <a:solidFill>
                <a:schemeClr val="bg1"/>
              </a:solidFill>
            </a:endParaRPr>
          </a:p>
          <a:p>
            <a:pPr algn="l">
              <a:lnSpc>
                <a:spcPct val="150000"/>
              </a:lnSpc>
            </a:pPr>
            <a:r>
              <a:rPr lang="en-US" altLang="zh-CN" sz="2400" dirty="0">
                <a:solidFill>
                  <a:schemeClr val="bg1"/>
                </a:solidFill>
              </a:rPr>
              <a:t>3</a:t>
            </a:r>
            <a:r>
              <a:rPr lang="zh-CN" altLang="en-US" sz="2400" dirty="0">
                <a:solidFill>
                  <a:schemeClr val="bg1"/>
                </a:solidFill>
              </a:rPr>
              <a:t>、</a:t>
            </a:r>
            <a:r>
              <a:rPr lang="en-US" altLang="zh-CN" sz="2400" dirty="0">
                <a:solidFill>
                  <a:schemeClr val="bg1"/>
                </a:solidFill>
              </a:rPr>
              <a:t>(    )</a:t>
            </a:r>
            <a:r>
              <a:rPr lang="zh-CN" altLang="en-US" sz="2400" dirty="0">
                <a:solidFill>
                  <a:schemeClr val="bg1"/>
                </a:solidFill>
              </a:rPr>
              <a:t>表示当年财政支出比上年同期财政支出增长的百分比。</a:t>
            </a:r>
          </a:p>
          <a:p>
            <a:pPr algn="l">
              <a:lnSpc>
                <a:spcPct val="150000"/>
              </a:lnSpc>
            </a:pPr>
            <a:r>
              <a:rPr lang="en-US" altLang="zh-CN" sz="2400" dirty="0">
                <a:solidFill>
                  <a:schemeClr val="bg1"/>
                </a:solidFill>
              </a:rPr>
              <a:t>A.</a:t>
            </a:r>
            <a:r>
              <a:rPr lang="zh-CN" altLang="en-US" sz="2400" dirty="0">
                <a:solidFill>
                  <a:schemeClr val="bg1"/>
                </a:solidFill>
              </a:rPr>
              <a:t>财政支出增长率</a:t>
            </a:r>
          </a:p>
          <a:p>
            <a:pPr algn="l">
              <a:lnSpc>
                <a:spcPct val="150000"/>
              </a:lnSpc>
            </a:pPr>
            <a:r>
              <a:rPr lang="en-US" altLang="zh-CN" sz="2400" dirty="0">
                <a:solidFill>
                  <a:schemeClr val="bg1"/>
                </a:solidFill>
              </a:rPr>
              <a:t>B.</a:t>
            </a:r>
            <a:r>
              <a:rPr lang="zh-CN" altLang="en-US" sz="2400" dirty="0">
                <a:solidFill>
                  <a:schemeClr val="bg1"/>
                </a:solidFill>
              </a:rPr>
              <a:t>财政支出增长的弹性系数</a:t>
            </a:r>
          </a:p>
          <a:p>
            <a:pPr algn="l">
              <a:lnSpc>
                <a:spcPct val="150000"/>
              </a:lnSpc>
            </a:pPr>
            <a:r>
              <a:rPr lang="en-US" altLang="zh-CN" sz="2400" dirty="0">
                <a:solidFill>
                  <a:schemeClr val="bg1"/>
                </a:solidFill>
              </a:rPr>
              <a:t>C.</a:t>
            </a:r>
            <a:r>
              <a:rPr lang="zh-CN" altLang="en-US" sz="2400" dirty="0">
                <a:solidFill>
                  <a:schemeClr val="bg1"/>
                </a:solidFill>
              </a:rPr>
              <a:t>财政支出增长额</a:t>
            </a:r>
          </a:p>
          <a:p>
            <a:pPr algn="l">
              <a:lnSpc>
                <a:spcPct val="150000"/>
              </a:lnSpc>
            </a:pPr>
            <a:r>
              <a:rPr lang="en-US" altLang="zh-CN" sz="2400" dirty="0">
                <a:solidFill>
                  <a:schemeClr val="bg1"/>
                </a:solidFill>
              </a:rPr>
              <a:t>D.</a:t>
            </a:r>
            <a:r>
              <a:rPr lang="zh-CN" altLang="en-US" sz="2400" dirty="0">
                <a:solidFill>
                  <a:schemeClr val="bg1"/>
                </a:solidFill>
              </a:rPr>
              <a:t>财政支出增长的边际倾向</a:t>
            </a:r>
          </a:p>
          <a:p>
            <a:pPr algn="l">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476282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5566396"/>
          </a:xfrm>
          <a:prstGeom prst="rect">
            <a:avLst/>
          </a:prstGeom>
          <a:noFill/>
        </p:spPr>
        <p:txBody>
          <a:bodyPr wrap="square" rtlCol="0" anchor="t">
            <a:spAutoFit/>
          </a:bodyPr>
          <a:lstStyle/>
          <a:p>
            <a:pPr algn="l">
              <a:lnSpc>
                <a:spcPct val="150000"/>
              </a:lnSpc>
            </a:pPr>
            <a:r>
              <a:rPr lang="en-US" altLang="zh-CN" sz="2400" dirty="0">
                <a:solidFill>
                  <a:schemeClr val="bg1"/>
                </a:solidFill>
              </a:rPr>
              <a:t>4</a:t>
            </a:r>
            <a:r>
              <a:rPr lang="zh-CN" altLang="en-US" sz="2400" dirty="0">
                <a:solidFill>
                  <a:schemeClr val="bg1"/>
                </a:solidFill>
              </a:rPr>
              <a:t>、在解释财政支出增长时，经济发展阶段增长理论的提出者是</a:t>
            </a:r>
            <a:r>
              <a:rPr lang="en-US" altLang="zh-CN" sz="2400" dirty="0">
                <a:solidFill>
                  <a:schemeClr val="bg1"/>
                </a:solidFill>
              </a:rPr>
              <a:t>( )</a:t>
            </a:r>
            <a:r>
              <a:rPr lang="zh-CN" altLang="en-US" sz="2400" dirty="0">
                <a:solidFill>
                  <a:schemeClr val="bg1"/>
                </a:solidFill>
              </a:rPr>
              <a:t>。</a:t>
            </a:r>
          </a:p>
          <a:p>
            <a:pPr algn="l">
              <a:lnSpc>
                <a:spcPct val="150000"/>
              </a:lnSpc>
            </a:pPr>
            <a:r>
              <a:rPr lang="zh-CN" altLang="en-US" sz="2400" dirty="0">
                <a:solidFill>
                  <a:schemeClr val="bg1"/>
                </a:solidFill>
              </a:rPr>
              <a:t>　　</a:t>
            </a:r>
            <a:r>
              <a:rPr lang="en-US" altLang="zh-CN" sz="2400" dirty="0">
                <a:solidFill>
                  <a:schemeClr val="bg1"/>
                </a:solidFill>
              </a:rPr>
              <a:t>A.</a:t>
            </a:r>
            <a:r>
              <a:rPr lang="zh-CN" altLang="en-US" sz="2400" dirty="0">
                <a:solidFill>
                  <a:schemeClr val="bg1"/>
                </a:solidFill>
              </a:rPr>
              <a:t>英国经济学家亚当</a:t>
            </a:r>
            <a:r>
              <a:rPr lang="en-US" altLang="zh-CN" sz="2400" dirty="0">
                <a:solidFill>
                  <a:schemeClr val="bg1"/>
                </a:solidFill>
              </a:rPr>
              <a:t>·</a:t>
            </a:r>
            <a:r>
              <a:rPr lang="zh-CN" altLang="en-US" sz="2400" dirty="0">
                <a:solidFill>
                  <a:schemeClr val="bg1"/>
                </a:solidFill>
              </a:rPr>
              <a:t>斯密</a:t>
            </a:r>
          </a:p>
          <a:p>
            <a:pPr algn="l">
              <a:lnSpc>
                <a:spcPct val="150000"/>
              </a:lnSpc>
            </a:pPr>
            <a:r>
              <a:rPr lang="zh-CN" altLang="en-US" sz="2400" dirty="0">
                <a:solidFill>
                  <a:schemeClr val="bg1"/>
                </a:solidFill>
              </a:rPr>
              <a:t>　　</a:t>
            </a:r>
            <a:r>
              <a:rPr lang="en-US" altLang="zh-CN" sz="2400" dirty="0">
                <a:solidFill>
                  <a:schemeClr val="bg1"/>
                </a:solidFill>
              </a:rPr>
              <a:t>B.</a:t>
            </a:r>
            <a:r>
              <a:rPr lang="zh-CN" altLang="en-US" sz="2400" dirty="0">
                <a:solidFill>
                  <a:schemeClr val="bg1"/>
                </a:solidFill>
              </a:rPr>
              <a:t>德国经济学家瓦格纳</a:t>
            </a:r>
          </a:p>
          <a:p>
            <a:pPr algn="l">
              <a:lnSpc>
                <a:spcPct val="150000"/>
              </a:lnSpc>
            </a:pPr>
            <a:r>
              <a:rPr lang="zh-CN" altLang="en-US" sz="2400" dirty="0">
                <a:solidFill>
                  <a:schemeClr val="bg1"/>
                </a:solidFill>
              </a:rPr>
              <a:t>　　</a:t>
            </a:r>
            <a:r>
              <a:rPr lang="en-US" altLang="zh-CN" sz="2400" dirty="0">
                <a:solidFill>
                  <a:schemeClr val="bg1"/>
                </a:solidFill>
              </a:rPr>
              <a:t>C.</a:t>
            </a:r>
            <a:r>
              <a:rPr lang="zh-CN" altLang="en-US" sz="2400" dirty="0">
                <a:solidFill>
                  <a:schemeClr val="bg1"/>
                </a:solidFill>
              </a:rPr>
              <a:t>法国经济学家李嘉图</a:t>
            </a:r>
          </a:p>
          <a:p>
            <a:pPr algn="l">
              <a:lnSpc>
                <a:spcPct val="150000"/>
              </a:lnSpc>
            </a:pPr>
            <a:r>
              <a:rPr lang="zh-CN" altLang="en-US" sz="2400" dirty="0">
                <a:solidFill>
                  <a:schemeClr val="bg1"/>
                </a:solidFill>
              </a:rPr>
              <a:t>　　</a:t>
            </a:r>
            <a:r>
              <a:rPr lang="en-US" altLang="zh-CN" sz="2400" dirty="0">
                <a:solidFill>
                  <a:schemeClr val="bg1"/>
                </a:solidFill>
              </a:rPr>
              <a:t>D.</a:t>
            </a:r>
            <a:r>
              <a:rPr lang="zh-CN" altLang="en-US" sz="2400" dirty="0">
                <a:solidFill>
                  <a:schemeClr val="bg1"/>
                </a:solidFill>
              </a:rPr>
              <a:t>美国经济学家马斯格雷夫</a:t>
            </a:r>
          </a:p>
          <a:p>
            <a:pPr algn="l">
              <a:lnSpc>
                <a:spcPct val="150000"/>
              </a:lnSpc>
            </a:pPr>
            <a:r>
              <a:rPr lang="en-US" altLang="zh-CN" sz="2400" dirty="0">
                <a:solidFill>
                  <a:schemeClr val="bg1"/>
                </a:solidFill>
              </a:rPr>
              <a:t>5</a:t>
            </a:r>
            <a:r>
              <a:rPr lang="zh-CN" altLang="en-US" sz="2400" dirty="0">
                <a:solidFill>
                  <a:schemeClr val="bg1"/>
                </a:solidFill>
              </a:rPr>
              <a:t>、财政支出之所以会不断增长，是因为伴随着工业化进程、社会和经济的发展增加了对政府活动的需求，提出这种观点的经济学家是</a:t>
            </a:r>
            <a:r>
              <a:rPr lang="en-US" altLang="zh-CN" sz="2400" dirty="0">
                <a:solidFill>
                  <a:schemeClr val="bg1"/>
                </a:solidFill>
              </a:rPr>
              <a:t>()</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皮考克     </a:t>
            </a:r>
            <a:r>
              <a:rPr lang="en-US" altLang="zh-CN" sz="2400" dirty="0">
                <a:solidFill>
                  <a:schemeClr val="bg1"/>
                </a:solidFill>
              </a:rPr>
              <a:t>B.</a:t>
            </a:r>
            <a:r>
              <a:rPr lang="zh-CN" altLang="en-US" sz="2400" dirty="0">
                <a:solidFill>
                  <a:schemeClr val="bg1"/>
                </a:solidFill>
              </a:rPr>
              <a:t>瓦格纳     </a:t>
            </a:r>
            <a:r>
              <a:rPr lang="en-US" altLang="zh-CN" sz="2400" dirty="0">
                <a:solidFill>
                  <a:schemeClr val="bg1"/>
                </a:solidFill>
              </a:rPr>
              <a:t>C.</a:t>
            </a:r>
            <a:r>
              <a:rPr lang="zh-CN" altLang="en-US" sz="2400" dirty="0">
                <a:solidFill>
                  <a:schemeClr val="bg1"/>
                </a:solidFill>
              </a:rPr>
              <a:t>魏斯曼      </a:t>
            </a:r>
            <a:r>
              <a:rPr lang="en-US" altLang="zh-CN" sz="2400" dirty="0">
                <a:solidFill>
                  <a:schemeClr val="bg1"/>
                </a:solidFill>
              </a:rPr>
              <a:t>D.</a:t>
            </a:r>
            <a:r>
              <a:rPr lang="zh-CN" altLang="en-US" sz="2400" dirty="0">
                <a:solidFill>
                  <a:schemeClr val="bg1"/>
                </a:solidFill>
              </a:rPr>
              <a:t>鲍莫尔</a:t>
            </a:r>
          </a:p>
        </p:txBody>
      </p:sp>
    </p:spTree>
    <p:extLst>
      <p:ext uri="{BB962C8B-B14F-4D97-AF65-F5344CB8AC3E}">
        <p14:creationId xmlns:p14="http://schemas.microsoft.com/office/powerpoint/2010/main" val="6187863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8592674" cy="6120393"/>
          </a:xfrm>
          <a:prstGeom prst="rect">
            <a:avLst/>
          </a:prstGeom>
          <a:noFill/>
        </p:spPr>
        <p:txBody>
          <a:bodyPr wrap="square" rtlCol="0" anchor="t">
            <a:spAutoFit/>
          </a:bodyPr>
          <a:lstStyle/>
          <a:p>
            <a:pPr algn="l">
              <a:lnSpc>
                <a:spcPct val="150000"/>
              </a:lnSpc>
            </a:pPr>
            <a:r>
              <a:rPr lang="en-US" altLang="zh-CN" sz="2400" dirty="0">
                <a:solidFill>
                  <a:schemeClr val="bg1"/>
                </a:solidFill>
              </a:rPr>
              <a:t>6</a:t>
            </a:r>
            <a:r>
              <a:rPr lang="zh-CN" altLang="en-US" sz="2400" dirty="0">
                <a:solidFill>
                  <a:schemeClr val="bg1"/>
                </a:solidFill>
              </a:rPr>
              <a:t>、分别从选民、政治家、官僚行为及民主制度等方面，提出了理解政府支出规模的新视角，这种财政支出规模增长的理论是</a:t>
            </a:r>
            <a:r>
              <a:rPr lang="en-US" altLang="zh-CN" sz="2400" dirty="0">
                <a:solidFill>
                  <a:schemeClr val="bg1"/>
                </a:solidFill>
              </a:rPr>
              <a:t>(  )</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梯度渐进增长理论       </a:t>
            </a:r>
            <a:r>
              <a:rPr lang="en-US" altLang="zh-CN" sz="2400" dirty="0">
                <a:solidFill>
                  <a:schemeClr val="bg1"/>
                </a:solidFill>
              </a:rPr>
              <a:t>B.</a:t>
            </a:r>
            <a:r>
              <a:rPr lang="zh-CN" altLang="en-US" sz="2400" dirty="0">
                <a:solidFill>
                  <a:schemeClr val="bg1"/>
                </a:solidFill>
              </a:rPr>
              <a:t>经济发展阶段增长理论</a:t>
            </a:r>
          </a:p>
          <a:p>
            <a:pPr algn="l">
              <a:lnSpc>
                <a:spcPct val="150000"/>
              </a:lnSpc>
            </a:pPr>
            <a:r>
              <a:rPr lang="en-US" altLang="zh-CN" sz="2400" dirty="0">
                <a:solidFill>
                  <a:schemeClr val="bg1"/>
                </a:solidFill>
              </a:rPr>
              <a:t>C.</a:t>
            </a:r>
            <a:r>
              <a:rPr lang="zh-CN" altLang="en-US" sz="2400" dirty="0">
                <a:solidFill>
                  <a:schemeClr val="bg1"/>
                </a:solidFill>
              </a:rPr>
              <a:t>非均衡增长理论          </a:t>
            </a:r>
            <a:r>
              <a:rPr lang="en-US" altLang="zh-CN" sz="2400" dirty="0">
                <a:solidFill>
                  <a:schemeClr val="bg1"/>
                </a:solidFill>
              </a:rPr>
              <a:t>D.</a:t>
            </a:r>
            <a:r>
              <a:rPr lang="zh-CN" altLang="en-US" sz="2400" dirty="0">
                <a:solidFill>
                  <a:schemeClr val="bg1"/>
                </a:solidFill>
              </a:rPr>
              <a:t>公共选择学派的解释</a:t>
            </a:r>
          </a:p>
          <a:p>
            <a:pPr algn="l">
              <a:lnSpc>
                <a:spcPct val="150000"/>
              </a:lnSpc>
            </a:pPr>
            <a:r>
              <a:rPr lang="en-US" altLang="zh-CN" sz="2400" dirty="0">
                <a:solidFill>
                  <a:schemeClr val="bg1"/>
                </a:solidFill>
              </a:rPr>
              <a:t>7</a:t>
            </a:r>
            <a:r>
              <a:rPr lang="zh-CN" altLang="en-US" sz="2400" dirty="0">
                <a:solidFill>
                  <a:schemeClr val="bg1"/>
                </a:solidFill>
              </a:rPr>
              <a:t>、适于对投资性支出项目进行财政支出效益分析的方法是（ ）</a:t>
            </a:r>
            <a:endParaRPr lang="en-US" altLang="zh-CN" sz="2400" dirty="0">
              <a:solidFill>
                <a:schemeClr val="bg1"/>
              </a:solidFill>
            </a:endParaRPr>
          </a:p>
          <a:p>
            <a:pPr algn="l">
              <a:lnSpc>
                <a:spcPct val="150000"/>
              </a:lnSpc>
            </a:pPr>
            <a:r>
              <a:rPr lang="zh-CN" altLang="en-US" sz="2400" dirty="0">
                <a:solidFill>
                  <a:schemeClr val="bg1"/>
                </a:solidFill>
              </a:rPr>
              <a:t>　</a:t>
            </a:r>
            <a:r>
              <a:rPr lang="en-US" altLang="zh-CN" sz="2400" dirty="0">
                <a:solidFill>
                  <a:schemeClr val="bg1"/>
                </a:solidFill>
              </a:rPr>
              <a:t>A.</a:t>
            </a:r>
            <a:r>
              <a:rPr lang="zh-CN" altLang="en-US" sz="2400" dirty="0">
                <a:solidFill>
                  <a:schemeClr val="bg1"/>
                </a:solidFill>
              </a:rPr>
              <a:t>成本</a:t>
            </a:r>
            <a:r>
              <a:rPr lang="en-US" altLang="zh-CN" sz="2400" dirty="0">
                <a:solidFill>
                  <a:schemeClr val="bg1"/>
                </a:solidFill>
              </a:rPr>
              <a:t>-</a:t>
            </a:r>
            <a:r>
              <a:rPr lang="zh-CN" altLang="en-US" sz="2400" dirty="0">
                <a:solidFill>
                  <a:schemeClr val="bg1"/>
                </a:solidFill>
              </a:rPr>
              <a:t>效益分析法</a:t>
            </a:r>
          </a:p>
          <a:p>
            <a:pPr algn="l">
              <a:lnSpc>
                <a:spcPct val="150000"/>
              </a:lnSpc>
            </a:pPr>
            <a:r>
              <a:rPr lang="zh-CN" altLang="en-US" sz="2400" dirty="0">
                <a:solidFill>
                  <a:schemeClr val="bg1"/>
                </a:solidFill>
              </a:rPr>
              <a:t>　　</a:t>
            </a:r>
            <a:r>
              <a:rPr lang="en-US" altLang="zh-CN" sz="2400" dirty="0">
                <a:solidFill>
                  <a:schemeClr val="bg1"/>
                </a:solidFill>
              </a:rPr>
              <a:t>B.</a:t>
            </a:r>
            <a:r>
              <a:rPr lang="zh-CN" altLang="en-US" sz="2400" dirty="0">
                <a:solidFill>
                  <a:schemeClr val="bg1"/>
                </a:solidFill>
              </a:rPr>
              <a:t>最低费用选择法</a:t>
            </a:r>
          </a:p>
          <a:p>
            <a:pPr algn="l">
              <a:lnSpc>
                <a:spcPct val="150000"/>
              </a:lnSpc>
            </a:pPr>
            <a:r>
              <a:rPr lang="zh-CN" altLang="en-US" sz="2400" dirty="0">
                <a:solidFill>
                  <a:schemeClr val="bg1"/>
                </a:solidFill>
              </a:rPr>
              <a:t>　　</a:t>
            </a:r>
            <a:r>
              <a:rPr lang="en-US" altLang="zh-CN" sz="2400" dirty="0">
                <a:solidFill>
                  <a:schemeClr val="bg1"/>
                </a:solidFill>
              </a:rPr>
              <a:t>C.</a:t>
            </a:r>
            <a:r>
              <a:rPr lang="zh-CN" altLang="en-US" sz="2400" dirty="0">
                <a:solidFill>
                  <a:schemeClr val="bg1"/>
                </a:solidFill>
              </a:rPr>
              <a:t>公共劳务收费法</a:t>
            </a:r>
          </a:p>
          <a:p>
            <a:pPr algn="l">
              <a:lnSpc>
                <a:spcPct val="150000"/>
              </a:lnSpc>
            </a:pPr>
            <a:r>
              <a:rPr lang="zh-CN" altLang="en-US" sz="2400" dirty="0">
                <a:solidFill>
                  <a:schemeClr val="bg1"/>
                </a:solidFill>
              </a:rPr>
              <a:t>　　</a:t>
            </a:r>
            <a:r>
              <a:rPr lang="en-US" altLang="zh-CN" sz="2400" dirty="0">
                <a:solidFill>
                  <a:schemeClr val="bg1"/>
                </a:solidFill>
              </a:rPr>
              <a:t>D.</a:t>
            </a:r>
            <a:r>
              <a:rPr lang="zh-CN" altLang="en-US" sz="2400" dirty="0">
                <a:solidFill>
                  <a:schemeClr val="bg1"/>
                </a:solidFill>
              </a:rPr>
              <a:t>公共定价法</a:t>
            </a:r>
          </a:p>
          <a:p>
            <a:pPr algn="l">
              <a:lnSpc>
                <a:spcPct val="150000"/>
              </a:lnSpc>
            </a:pPr>
            <a:r>
              <a:rPr lang="zh-CN" altLang="en-US" sz="2400" dirty="0">
                <a:solidFill>
                  <a:schemeClr val="bg1"/>
                </a:solidFill>
              </a:rPr>
              <a:t>　</a:t>
            </a:r>
            <a:endParaRPr lang="en-US" altLang="zh-CN" sz="2400" dirty="0">
              <a:solidFill>
                <a:schemeClr val="bg1"/>
              </a:solidFill>
            </a:endParaRPr>
          </a:p>
        </p:txBody>
      </p:sp>
    </p:spTree>
    <p:extLst>
      <p:ext uri="{BB962C8B-B14F-4D97-AF65-F5344CB8AC3E}">
        <p14:creationId xmlns:p14="http://schemas.microsoft.com/office/powerpoint/2010/main" val="40601379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二、多选</a:t>
            </a:r>
            <a:endParaRPr lang="en-US" altLang="zh-CN" sz="2400" dirty="0">
              <a:solidFill>
                <a:schemeClr val="bg1"/>
              </a:solidFill>
            </a:endParaRPr>
          </a:p>
          <a:p>
            <a:pPr algn="l">
              <a:lnSpc>
                <a:spcPct val="150000"/>
              </a:lnSpc>
            </a:pPr>
            <a:r>
              <a:rPr lang="en-US" altLang="zh-CN" sz="2400" dirty="0">
                <a:solidFill>
                  <a:schemeClr val="bg1"/>
                </a:solidFill>
              </a:rPr>
              <a:t>1</a:t>
            </a:r>
            <a:r>
              <a:rPr lang="zh-CN" altLang="en-US" sz="2400" dirty="0">
                <a:solidFill>
                  <a:schemeClr val="bg1"/>
                </a:solidFill>
              </a:rPr>
              <a:t>、影响财政支出规模的政治因素包括</a:t>
            </a:r>
            <a:r>
              <a:rPr lang="en-US" altLang="zh-CN" sz="2400" dirty="0">
                <a:solidFill>
                  <a:schemeClr val="bg1"/>
                </a:solidFill>
              </a:rPr>
              <a:t>(    )</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社会政治局面的稳定状况</a:t>
            </a:r>
          </a:p>
          <a:p>
            <a:pPr algn="l">
              <a:lnSpc>
                <a:spcPct val="150000"/>
              </a:lnSpc>
            </a:pPr>
            <a:r>
              <a:rPr lang="en-US" altLang="zh-CN" sz="2400" dirty="0">
                <a:solidFill>
                  <a:schemeClr val="bg1"/>
                </a:solidFill>
              </a:rPr>
              <a:t>B.</a:t>
            </a:r>
            <a:r>
              <a:rPr lang="zh-CN" altLang="en-US" sz="2400" dirty="0">
                <a:solidFill>
                  <a:schemeClr val="bg1"/>
                </a:solidFill>
              </a:rPr>
              <a:t>政治体制结构</a:t>
            </a:r>
          </a:p>
          <a:p>
            <a:pPr algn="l">
              <a:lnSpc>
                <a:spcPct val="150000"/>
              </a:lnSpc>
            </a:pPr>
            <a:r>
              <a:rPr lang="en-US" altLang="zh-CN" sz="2400" dirty="0">
                <a:solidFill>
                  <a:schemeClr val="bg1"/>
                </a:solidFill>
              </a:rPr>
              <a:t>C.</a:t>
            </a:r>
            <a:r>
              <a:rPr lang="zh-CN" altLang="en-US" sz="2400" dirty="0">
                <a:solidFill>
                  <a:schemeClr val="bg1"/>
                </a:solidFill>
              </a:rPr>
              <a:t>城乡发展差距</a:t>
            </a:r>
          </a:p>
          <a:p>
            <a:pPr algn="l">
              <a:lnSpc>
                <a:spcPct val="150000"/>
              </a:lnSpc>
            </a:pPr>
            <a:r>
              <a:rPr lang="en-US" altLang="zh-CN" sz="2400" dirty="0">
                <a:solidFill>
                  <a:schemeClr val="bg1"/>
                </a:solidFill>
              </a:rPr>
              <a:t>D.</a:t>
            </a:r>
            <a:r>
              <a:rPr lang="zh-CN" altLang="en-US" sz="2400" dirty="0">
                <a:solidFill>
                  <a:schemeClr val="bg1"/>
                </a:solidFill>
              </a:rPr>
              <a:t>政府活动范围</a:t>
            </a:r>
            <a:endParaRPr lang="en-US" altLang="zh-CN" sz="2400" dirty="0">
              <a:solidFill>
                <a:schemeClr val="bg1"/>
              </a:solidFill>
            </a:endParaRPr>
          </a:p>
          <a:p>
            <a:pPr algn="l">
              <a:lnSpc>
                <a:spcPct val="150000"/>
              </a:lnSpc>
            </a:pPr>
            <a:r>
              <a:rPr lang="en-US" altLang="zh-CN" sz="2400" dirty="0">
                <a:solidFill>
                  <a:schemeClr val="bg1"/>
                </a:solidFill>
              </a:rPr>
              <a:t>E.</a:t>
            </a:r>
            <a:r>
              <a:rPr lang="zh-CN" altLang="en-US" sz="2400" dirty="0">
                <a:solidFill>
                  <a:schemeClr val="bg1"/>
                </a:solidFill>
              </a:rPr>
              <a:t>政府行政效率</a:t>
            </a:r>
          </a:p>
        </p:txBody>
      </p:sp>
    </p:spTree>
    <p:extLst>
      <p:ext uri="{BB962C8B-B14F-4D97-AF65-F5344CB8AC3E}">
        <p14:creationId xmlns:p14="http://schemas.microsoft.com/office/powerpoint/2010/main" val="4816269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3350404"/>
          </a:xfrm>
          <a:prstGeom prst="rect">
            <a:avLst/>
          </a:prstGeom>
          <a:noFill/>
        </p:spPr>
        <p:txBody>
          <a:bodyPr wrap="square" rtlCol="0" anchor="t">
            <a:spAutoFit/>
          </a:bodyPr>
          <a:lstStyle/>
          <a:p>
            <a:pPr algn="l">
              <a:lnSpc>
                <a:spcPct val="150000"/>
              </a:lnSpc>
            </a:pPr>
            <a:r>
              <a:rPr lang="en-US" altLang="zh-CN" sz="2400" dirty="0">
                <a:solidFill>
                  <a:schemeClr val="bg1"/>
                </a:solidFill>
              </a:rPr>
              <a:t>2</a:t>
            </a:r>
            <a:r>
              <a:rPr lang="zh-CN" altLang="en-US" sz="2400" dirty="0">
                <a:solidFill>
                  <a:schemeClr val="bg1"/>
                </a:solidFill>
              </a:rPr>
              <a:t>、属于政府消费性支出的有</a:t>
            </a:r>
            <a:r>
              <a:rPr lang="en-US" altLang="zh-CN" sz="2400" dirty="0">
                <a:solidFill>
                  <a:schemeClr val="bg1"/>
                </a:solidFill>
              </a:rPr>
              <a:t>(    )</a:t>
            </a:r>
            <a:r>
              <a:rPr lang="zh-CN" altLang="en-US" sz="2400" dirty="0">
                <a:solidFill>
                  <a:schemeClr val="bg1"/>
                </a:solidFill>
              </a:rPr>
              <a:t>。</a:t>
            </a:r>
          </a:p>
          <a:p>
            <a:pPr algn="l">
              <a:lnSpc>
                <a:spcPct val="150000"/>
              </a:lnSpc>
            </a:pPr>
            <a:r>
              <a:rPr lang="en-US" altLang="zh-CN" sz="2400" dirty="0">
                <a:solidFill>
                  <a:schemeClr val="bg1"/>
                </a:solidFill>
              </a:rPr>
              <a:t>A.</a:t>
            </a:r>
            <a:r>
              <a:rPr lang="zh-CN" altLang="en-US" sz="2400" dirty="0">
                <a:solidFill>
                  <a:schemeClr val="bg1"/>
                </a:solidFill>
              </a:rPr>
              <a:t>行政管理支出</a:t>
            </a:r>
          </a:p>
          <a:p>
            <a:pPr algn="l">
              <a:lnSpc>
                <a:spcPct val="150000"/>
              </a:lnSpc>
            </a:pPr>
            <a:r>
              <a:rPr lang="en-US" altLang="zh-CN" sz="2400" dirty="0">
                <a:solidFill>
                  <a:schemeClr val="bg1"/>
                </a:solidFill>
              </a:rPr>
              <a:t>B.</a:t>
            </a:r>
            <a:r>
              <a:rPr lang="zh-CN" altLang="en-US" sz="2400" dirty="0">
                <a:solidFill>
                  <a:schemeClr val="bg1"/>
                </a:solidFill>
              </a:rPr>
              <a:t>社会保障支出</a:t>
            </a:r>
          </a:p>
          <a:p>
            <a:pPr algn="l">
              <a:lnSpc>
                <a:spcPct val="150000"/>
              </a:lnSpc>
            </a:pPr>
            <a:r>
              <a:rPr lang="en-US" altLang="zh-CN" sz="2400" dirty="0">
                <a:solidFill>
                  <a:schemeClr val="bg1"/>
                </a:solidFill>
              </a:rPr>
              <a:t>C.</a:t>
            </a:r>
            <a:r>
              <a:rPr lang="zh-CN" altLang="en-US" sz="2400" dirty="0">
                <a:solidFill>
                  <a:schemeClr val="bg1"/>
                </a:solidFill>
              </a:rPr>
              <a:t>国防支出</a:t>
            </a:r>
          </a:p>
          <a:p>
            <a:pPr algn="l">
              <a:lnSpc>
                <a:spcPct val="150000"/>
              </a:lnSpc>
            </a:pPr>
            <a:r>
              <a:rPr lang="en-US" altLang="zh-CN" sz="2400" dirty="0">
                <a:solidFill>
                  <a:schemeClr val="bg1"/>
                </a:solidFill>
              </a:rPr>
              <a:t>D.</a:t>
            </a:r>
            <a:r>
              <a:rPr lang="zh-CN" altLang="en-US" sz="2400" dirty="0">
                <a:solidFill>
                  <a:schemeClr val="bg1"/>
                </a:solidFill>
              </a:rPr>
              <a:t>财政补贴支出</a:t>
            </a:r>
            <a:endParaRPr lang="en-US" altLang="zh-CN" sz="2400" dirty="0">
              <a:solidFill>
                <a:schemeClr val="bg1"/>
              </a:solidFill>
            </a:endParaRPr>
          </a:p>
          <a:p>
            <a:pPr algn="l">
              <a:lnSpc>
                <a:spcPct val="150000"/>
              </a:lnSpc>
            </a:pPr>
            <a:r>
              <a:rPr lang="en-US" altLang="zh-CN" sz="2400" dirty="0">
                <a:solidFill>
                  <a:schemeClr val="bg1"/>
                </a:solidFill>
              </a:rPr>
              <a:t>E.</a:t>
            </a:r>
            <a:r>
              <a:rPr lang="zh-CN" altLang="en-US" sz="2400" dirty="0">
                <a:solidFill>
                  <a:schemeClr val="bg1"/>
                </a:solidFill>
              </a:rPr>
              <a:t>教育支出</a:t>
            </a:r>
          </a:p>
        </p:txBody>
      </p:sp>
    </p:spTree>
    <p:extLst>
      <p:ext uri="{BB962C8B-B14F-4D97-AF65-F5344CB8AC3E}">
        <p14:creationId xmlns:p14="http://schemas.microsoft.com/office/powerpoint/2010/main" val="17974597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1501180"/>
          </a:xfrm>
          <a:prstGeom prst="rect">
            <a:avLst/>
          </a:prstGeom>
          <a:noFill/>
        </p:spPr>
        <p:txBody>
          <a:bodyPr wrap="square" rtlCol="0" anchor="t">
            <a:spAutoFit/>
          </a:bodyPr>
          <a:lstStyle/>
          <a:p>
            <a:pPr fontAlgn="base" latinLnBrk="1">
              <a:lnSpc>
                <a:spcPct val="150000"/>
              </a:lnSpc>
            </a:pPr>
            <a:r>
              <a:rPr lang="zh-CN" altLang="en-US" sz="4000" dirty="0">
                <a:solidFill>
                  <a:schemeClr val="bg1"/>
                </a:solidFill>
              </a:rPr>
              <a:t>第十三章  财政收入</a:t>
            </a:r>
            <a:endParaRPr lang="en-US" altLang="zh-CN" sz="40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A57765FF-79E2-439B-A93D-47231AC8AB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46585" y="2443633"/>
            <a:ext cx="4918612" cy="3285192"/>
          </a:xfrm>
          <a:prstGeom prst="rect">
            <a:avLst/>
          </a:prstGeom>
        </p:spPr>
      </p:pic>
    </p:spTree>
    <p:extLst>
      <p:ext uri="{BB962C8B-B14F-4D97-AF65-F5344CB8AC3E}">
        <p14:creationId xmlns:p14="http://schemas.microsoft.com/office/powerpoint/2010/main" val="27681380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第一节  财政收入和财政集中度</a:t>
            </a:r>
            <a:endParaRPr lang="en-US" altLang="zh-CN" sz="2400" dirty="0">
              <a:solidFill>
                <a:schemeClr val="bg1"/>
              </a:solidFill>
            </a:endParaRPr>
          </a:p>
          <a:p>
            <a:pPr fontAlgn="base" latinLnBrk="1">
              <a:lnSpc>
                <a:spcPct val="150000"/>
              </a:lnSpc>
            </a:pPr>
            <a:r>
              <a:rPr lang="zh-CN" altLang="en-US" sz="2400" dirty="0">
                <a:solidFill>
                  <a:schemeClr val="bg1"/>
                </a:solidFill>
              </a:rPr>
              <a:t>一、财政收入及其分类</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、财政收入，是指政府为履行其职能、实施</a:t>
            </a:r>
            <a:endParaRPr lang="en-US" altLang="zh-CN" sz="2400" dirty="0">
              <a:solidFill>
                <a:schemeClr val="bg1"/>
              </a:solidFill>
            </a:endParaRPr>
          </a:p>
          <a:p>
            <a:pPr fontAlgn="base" latinLnBrk="1">
              <a:lnSpc>
                <a:spcPct val="150000"/>
              </a:lnSpc>
            </a:pPr>
            <a:r>
              <a:rPr lang="zh-CN" altLang="en-US" sz="2400" dirty="0">
                <a:solidFill>
                  <a:schemeClr val="bg1"/>
                </a:solidFill>
              </a:rPr>
              <a:t>公共政策和提供公共物品与服务需要而筹</a:t>
            </a:r>
            <a:endParaRPr lang="en-US" altLang="zh-CN" sz="2400" dirty="0">
              <a:solidFill>
                <a:schemeClr val="bg1"/>
              </a:solidFill>
            </a:endParaRPr>
          </a:p>
          <a:p>
            <a:pPr fontAlgn="base" latinLnBrk="1">
              <a:lnSpc>
                <a:spcPct val="150000"/>
              </a:lnSpc>
            </a:pPr>
            <a:r>
              <a:rPr lang="zh-CN" altLang="en-US" sz="2400" dirty="0">
                <a:solidFill>
                  <a:schemeClr val="bg1"/>
                </a:solidFill>
              </a:rPr>
              <a:t>集一切资金的总和。财政收入表现为政府</a:t>
            </a:r>
            <a:endParaRPr lang="en-US" altLang="zh-CN" sz="2400" dirty="0">
              <a:solidFill>
                <a:schemeClr val="bg1"/>
              </a:solidFill>
            </a:endParaRPr>
          </a:p>
          <a:p>
            <a:pPr fontAlgn="base" latinLnBrk="1">
              <a:lnSpc>
                <a:spcPct val="150000"/>
              </a:lnSpc>
            </a:pPr>
            <a:r>
              <a:rPr lang="zh-CN" altLang="en-US" sz="2400" dirty="0">
                <a:solidFill>
                  <a:schemeClr val="bg1"/>
                </a:solidFill>
              </a:rPr>
              <a:t>部门在一定时期内所取得的货币收入。</a:t>
            </a:r>
          </a:p>
          <a:p>
            <a:pPr fontAlgn="base" latinLnBrk="1">
              <a:lnSpc>
                <a:spcPct val="150000"/>
              </a:lnSpc>
            </a:pPr>
            <a:r>
              <a:rPr lang="zh-CN" altLang="en-US" sz="2400" dirty="0">
                <a:solidFill>
                  <a:schemeClr val="bg1"/>
                </a:solidFill>
              </a:rPr>
              <a:t>财政收入是衡量一国政府财力的重要指标，政府在社会经济活动中提供公共物品和服务的范围和数量，在很大程度上取决于财政收入的充裕状况。</a:t>
            </a:r>
          </a:p>
        </p:txBody>
      </p:sp>
      <p:pic>
        <p:nvPicPr>
          <p:cNvPr id="8" name="图片 7">
            <a:extLst>
              <a:ext uri="{FF2B5EF4-FFF2-40B4-BE49-F238E27FC236}">
                <a16:creationId xmlns:a16="http://schemas.microsoft.com/office/drawing/2014/main" id="{8A639E79-FC6B-4560-BA4E-9D8D44AD84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20988" y="689503"/>
            <a:ext cx="3810000" cy="3676650"/>
          </a:xfrm>
          <a:prstGeom prst="rect">
            <a:avLst/>
          </a:prstGeom>
        </p:spPr>
      </p:pic>
    </p:spTree>
    <p:extLst>
      <p:ext uri="{BB962C8B-B14F-4D97-AF65-F5344CB8AC3E}">
        <p14:creationId xmlns:p14="http://schemas.microsoft.com/office/powerpoint/2010/main" val="1613097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632311"/>
          </a:xfrm>
          <a:prstGeom prst="rect">
            <a:avLst/>
          </a:prstGeom>
          <a:noFill/>
        </p:spPr>
        <p:txBody>
          <a:bodyPr wrap="square" rtlCol="0" anchor="t">
            <a:spAutoFit/>
          </a:bodyPr>
          <a:lstStyle/>
          <a:p>
            <a:pPr fontAlgn="base" latinLnBrk="1"/>
            <a:endParaRPr lang="en-US" altLang="zh-CN" sz="2400" dirty="0">
              <a:solidFill>
                <a:schemeClr val="bg1"/>
              </a:solidFill>
            </a:endParaRPr>
          </a:p>
          <a:p>
            <a:pPr fontAlgn="base" latinLnBrk="1"/>
            <a:r>
              <a:rPr lang="en-US" altLang="zh-CN" sz="2400" dirty="0">
                <a:solidFill>
                  <a:schemeClr val="bg1"/>
                </a:solidFill>
              </a:rPr>
              <a:t>2</a:t>
            </a:r>
            <a:r>
              <a:rPr lang="zh-CN" altLang="en-US" sz="2400" dirty="0">
                <a:solidFill>
                  <a:schemeClr val="bg1"/>
                </a:solidFill>
              </a:rPr>
              <a:t>、政府收入的分类</a:t>
            </a:r>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）社会缴款</a:t>
            </a:r>
            <a:endParaRPr lang="en-US" altLang="zh-CN" sz="2400" dirty="0">
              <a:solidFill>
                <a:schemeClr val="bg1"/>
              </a:solidFill>
            </a:endParaRPr>
          </a:p>
          <a:p>
            <a:pPr fontAlgn="base" latinLnBrk="1"/>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）赠与收入</a:t>
            </a:r>
            <a:endParaRPr lang="en-US" altLang="zh-CN" sz="2400" dirty="0">
              <a:solidFill>
                <a:schemeClr val="bg1"/>
              </a:solidFill>
            </a:endParaRPr>
          </a:p>
          <a:p>
            <a:pPr fontAlgn="base" latinLnBrk="1"/>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）其他收入</a:t>
            </a:r>
            <a:endParaRPr lang="en-US" altLang="zh-CN" sz="2400" dirty="0">
              <a:solidFill>
                <a:schemeClr val="bg1"/>
              </a:solidFill>
            </a:endParaRPr>
          </a:p>
          <a:p>
            <a:pPr fontAlgn="base" latinLnBrk="1"/>
            <a:r>
              <a:rPr lang="zh-CN" altLang="en-US" sz="2400" dirty="0">
                <a:solidFill>
                  <a:schemeClr val="bg1"/>
                </a:solidFill>
              </a:rPr>
              <a:t>我国的情况（最新）：税收收入、非税收入（专项收入、行政事业性收费收入、罚没收入、国有资本经营收入、国有资源资产有偿使用收入、捐赠收入、政府住房基金收入、其他收入）、债务收入和转移性收入。</a:t>
            </a:r>
            <a:endParaRPr lang="en-US" altLang="zh-CN" sz="2400" dirty="0">
              <a:solidFill>
                <a:schemeClr val="bg1"/>
              </a:solidFill>
            </a:endParaRPr>
          </a:p>
        </p:txBody>
      </p:sp>
      <p:pic>
        <p:nvPicPr>
          <p:cNvPr id="8" name="图片 7">
            <a:extLst>
              <a:ext uri="{FF2B5EF4-FFF2-40B4-BE49-F238E27FC236}">
                <a16:creationId xmlns:a16="http://schemas.microsoft.com/office/drawing/2014/main" id="{112CA496-C9D0-4B47-A49C-CCFBD7CB26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4793" y="1849973"/>
            <a:ext cx="10008537" cy="1832803"/>
          </a:xfrm>
          <a:prstGeom prst="rect">
            <a:avLst/>
          </a:prstGeom>
        </p:spPr>
      </p:pic>
    </p:spTree>
    <p:extLst>
      <p:ext uri="{BB962C8B-B14F-4D97-AF65-F5344CB8AC3E}">
        <p14:creationId xmlns:p14="http://schemas.microsoft.com/office/powerpoint/2010/main" val="12873870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9794" y="942453"/>
            <a:ext cx="7788910" cy="5563831"/>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、衡量财政收入的不同口径</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）最小口径</a:t>
            </a:r>
            <a:r>
              <a:rPr lang="en-US" altLang="zh-CN" sz="2400" dirty="0">
                <a:solidFill>
                  <a:schemeClr val="bg1"/>
                </a:solidFill>
              </a:rPr>
              <a:t>——</a:t>
            </a:r>
            <a:r>
              <a:rPr lang="zh-CN" altLang="en-US" sz="2400" dirty="0">
                <a:solidFill>
                  <a:schemeClr val="bg1"/>
                </a:solidFill>
              </a:rPr>
              <a:t>税收收入</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）较大一些的口径（最常用）（重点）</a:t>
            </a:r>
            <a:endParaRPr lang="en-US" altLang="zh-CN" sz="2400" dirty="0">
              <a:solidFill>
                <a:schemeClr val="bg1"/>
              </a:solidFill>
            </a:endParaRPr>
          </a:p>
          <a:p>
            <a:pPr>
              <a:lnSpc>
                <a:spcPct val="150000"/>
              </a:lnSpc>
            </a:pPr>
            <a:r>
              <a:rPr lang="zh-CN" altLang="en-US" sz="2400" dirty="0">
                <a:solidFill>
                  <a:schemeClr val="bg1"/>
                </a:solidFill>
              </a:rPr>
              <a:t>税收收入</a:t>
            </a:r>
            <a:r>
              <a:rPr lang="en-US" altLang="zh-CN" sz="2400" dirty="0">
                <a:solidFill>
                  <a:schemeClr val="bg1"/>
                </a:solidFill>
              </a:rPr>
              <a:t>+</a:t>
            </a:r>
            <a:r>
              <a:rPr lang="zh-CN" altLang="en-US" sz="2400" dirty="0">
                <a:solidFill>
                  <a:schemeClr val="bg1"/>
                </a:solidFill>
              </a:rPr>
              <a:t>非税收入</a:t>
            </a:r>
            <a:endParaRPr lang="en-US" altLang="zh-CN" sz="2400" dirty="0">
              <a:solidFill>
                <a:schemeClr val="bg1"/>
              </a:solidFill>
            </a:endParaRPr>
          </a:p>
          <a:p>
            <a:pPr>
              <a:lnSpc>
                <a:spcPct val="150000"/>
              </a:lnSpc>
            </a:pPr>
            <a:r>
              <a:rPr lang="zh-CN" altLang="en-US" sz="2400" dirty="0">
                <a:solidFill>
                  <a:schemeClr val="bg1"/>
                </a:solidFill>
              </a:rPr>
              <a:t>注意：不包括政府债务收入、专款专用的政府收入（比如：社会缴款）</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）再大一点的口径</a:t>
            </a:r>
            <a:endParaRPr lang="en-US" altLang="zh-CN" sz="2400" dirty="0">
              <a:solidFill>
                <a:schemeClr val="bg1"/>
              </a:solidFill>
            </a:endParaRPr>
          </a:p>
          <a:p>
            <a:pPr>
              <a:lnSpc>
                <a:spcPct val="150000"/>
              </a:lnSpc>
            </a:pPr>
            <a:r>
              <a:rPr lang="zh-CN" altLang="en-US" sz="2400" dirty="0">
                <a:solidFill>
                  <a:schemeClr val="bg1"/>
                </a:solidFill>
              </a:rPr>
              <a:t>在（</a:t>
            </a:r>
            <a:r>
              <a:rPr lang="en-US" altLang="zh-CN" sz="2400" dirty="0">
                <a:solidFill>
                  <a:schemeClr val="bg1"/>
                </a:solidFill>
              </a:rPr>
              <a:t>2</a:t>
            </a:r>
            <a:r>
              <a:rPr lang="zh-CN" altLang="en-US" sz="2400" dirty="0">
                <a:solidFill>
                  <a:schemeClr val="bg1"/>
                </a:solidFill>
              </a:rPr>
              <a:t>）的基础上</a:t>
            </a:r>
            <a:r>
              <a:rPr lang="en-US" altLang="zh-CN" sz="2400" dirty="0">
                <a:solidFill>
                  <a:schemeClr val="bg1"/>
                </a:solidFill>
              </a:rPr>
              <a:t>+</a:t>
            </a:r>
            <a:r>
              <a:rPr lang="zh-CN" altLang="en-US" sz="2400" dirty="0">
                <a:solidFill>
                  <a:schemeClr val="bg1"/>
                </a:solidFill>
              </a:rPr>
              <a:t>社会保障收入</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）最大口径（全部的政府收入）</a:t>
            </a:r>
            <a:endParaRPr lang="en-US" altLang="zh-CN" sz="2400" dirty="0">
              <a:solidFill>
                <a:schemeClr val="bg1"/>
              </a:solidFill>
            </a:endParaRP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868146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824456"/>
          </a:xfrm>
          <a:prstGeom prst="rect">
            <a:avLst/>
          </a:prstGeom>
          <a:noFill/>
        </p:spPr>
        <p:txBody>
          <a:bodyPr wrap="square" rtlCol="0" anchor="t">
            <a:spAutoFit/>
          </a:bodyPr>
          <a:lstStyle/>
          <a:p>
            <a:pPr fontAlgn="base" latinLnBrk="1">
              <a:lnSpc>
                <a:spcPct val="150000"/>
              </a:lnSpc>
            </a:pPr>
            <a:r>
              <a:rPr lang="zh-CN" altLang="en-US" sz="3600" dirty="0">
                <a:solidFill>
                  <a:schemeClr val="bg1"/>
                </a:solidFill>
              </a:rPr>
              <a:t>第十二章  财政支出</a:t>
            </a:r>
            <a:endParaRPr lang="en-US" altLang="zh-CN" sz="3600" dirty="0">
              <a:solidFill>
                <a:schemeClr val="bg1"/>
              </a:solidFill>
            </a:endParaRPr>
          </a:p>
        </p:txBody>
      </p:sp>
      <p:pic>
        <p:nvPicPr>
          <p:cNvPr id="8" name="图片 7">
            <a:extLst>
              <a:ext uri="{FF2B5EF4-FFF2-40B4-BE49-F238E27FC236}">
                <a16:creationId xmlns:a16="http://schemas.microsoft.com/office/drawing/2014/main" id="{0659DB3A-6D5C-4B07-BC90-BD2EB2E9A9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8842" y="2324852"/>
            <a:ext cx="4920138" cy="3080006"/>
          </a:xfrm>
          <a:prstGeom prst="rect">
            <a:avLst/>
          </a:prstGeom>
        </p:spPr>
      </p:pic>
    </p:spTree>
    <p:extLst>
      <p:ext uri="{BB962C8B-B14F-4D97-AF65-F5344CB8AC3E}">
        <p14:creationId xmlns:p14="http://schemas.microsoft.com/office/powerpoint/2010/main" val="27958165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9794" y="942453"/>
            <a:ext cx="7788910" cy="3347840"/>
          </a:xfrm>
          <a:prstGeom prst="rect">
            <a:avLst/>
          </a:prstGeom>
          <a:noFill/>
        </p:spPr>
        <p:txBody>
          <a:bodyPr wrap="square" rtlCol="0" anchor="t">
            <a:spAutoFit/>
          </a:bodyPr>
          <a:lstStyle/>
          <a:p>
            <a:pPr>
              <a:lnSpc>
                <a:spcPct val="150000"/>
              </a:lnSpc>
            </a:pPr>
            <a:r>
              <a:rPr lang="zh-CN" altLang="en-US" sz="2400" dirty="0">
                <a:solidFill>
                  <a:schemeClr val="bg1"/>
                </a:solidFill>
              </a:rPr>
              <a:t>二．财政集中度与宏观税负</a:t>
            </a:r>
            <a:endParaRPr lang="en-US" altLang="zh-CN" sz="2400" dirty="0">
              <a:solidFill>
                <a:schemeClr val="bg1"/>
              </a:solidFill>
            </a:endParaRPr>
          </a:p>
          <a:p>
            <a:pPr fontAlgn="base" latinLnBrk="1">
              <a:lnSpc>
                <a:spcPct val="150000"/>
              </a:lnSpc>
            </a:pPr>
            <a:r>
              <a:rPr lang="en-US" altLang="zh-CN" sz="2400" dirty="0">
                <a:solidFill>
                  <a:schemeClr val="bg1"/>
                </a:solidFill>
              </a:rPr>
              <a:t>(</a:t>
            </a:r>
            <a:r>
              <a:rPr lang="zh-CN" altLang="en-US" sz="2400" dirty="0">
                <a:solidFill>
                  <a:schemeClr val="bg1"/>
                </a:solidFill>
              </a:rPr>
              <a:t>一</a:t>
            </a:r>
            <a:r>
              <a:rPr lang="en-US" altLang="zh-CN" sz="2400" dirty="0">
                <a:solidFill>
                  <a:schemeClr val="bg1"/>
                </a:solidFill>
              </a:rPr>
              <a:t>)</a:t>
            </a:r>
            <a:r>
              <a:rPr lang="zh-CN" altLang="en-US" sz="2400" dirty="0">
                <a:solidFill>
                  <a:schemeClr val="bg1"/>
                </a:solidFill>
              </a:rPr>
              <a:t>财政集中度及其度量</a:t>
            </a:r>
          </a:p>
          <a:p>
            <a:pPr>
              <a:lnSpc>
                <a:spcPct val="150000"/>
              </a:lnSpc>
            </a:pPr>
            <a:r>
              <a:rPr lang="en-US" altLang="zh-CN" sz="2400" dirty="0">
                <a:solidFill>
                  <a:schemeClr val="bg1"/>
                </a:solidFill>
              </a:rPr>
              <a:t>1</a:t>
            </a:r>
            <a:r>
              <a:rPr lang="zh-CN" altLang="en-US" sz="2400" dirty="0">
                <a:solidFill>
                  <a:schemeClr val="bg1"/>
                </a:solidFill>
              </a:rPr>
              <a:t>、概念：财政集中度，通俗地称为宏观税负，是指国家通过各种形式，从国民经济收支环流中截取并运用的资金占国民经济总量的比重。</a:t>
            </a: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835553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7252" y="889843"/>
            <a:ext cx="7788910" cy="445840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、衡量宏观税负的口径： 从小到大分别是：</a:t>
            </a:r>
          </a:p>
          <a:p>
            <a:pPr fontAlgn="base" latinLnBrk="1">
              <a:lnSpc>
                <a:spcPct val="150000"/>
              </a:lnSpc>
            </a:pPr>
            <a:r>
              <a:rPr lang="zh-CN" altLang="en-US" sz="2400" dirty="0">
                <a:solidFill>
                  <a:schemeClr val="bg1"/>
                </a:solidFill>
              </a:rPr>
              <a:t>①税收收入占 </a:t>
            </a:r>
            <a:r>
              <a:rPr lang="en-US" altLang="zh-CN" sz="2400" dirty="0">
                <a:solidFill>
                  <a:schemeClr val="bg1"/>
                </a:solidFill>
              </a:rPr>
              <a:t>GDP </a:t>
            </a:r>
            <a:r>
              <a:rPr lang="zh-CN" altLang="en-US" sz="2400" dirty="0">
                <a:solidFill>
                  <a:schemeClr val="bg1"/>
                </a:solidFill>
              </a:rPr>
              <a:t>的比重。</a:t>
            </a:r>
            <a:r>
              <a:rPr lang="en-US" altLang="zh-CN" sz="2400" dirty="0">
                <a:solidFill>
                  <a:schemeClr val="bg1"/>
                </a:solidFill>
              </a:rPr>
              <a:t>2016 </a:t>
            </a:r>
            <a:r>
              <a:rPr lang="zh-CN" altLang="en-US" sz="2400" dirty="0">
                <a:solidFill>
                  <a:schemeClr val="bg1"/>
                </a:solidFill>
              </a:rPr>
              <a:t>年我国税收收入占当年 </a:t>
            </a:r>
            <a:r>
              <a:rPr lang="en-US" altLang="zh-CN" sz="2400" dirty="0">
                <a:solidFill>
                  <a:schemeClr val="bg1"/>
                </a:solidFill>
              </a:rPr>
              <a:t>GDP </a:t>
            </a:r>
            <a:r>
              <a:rPr lang="zh-CN" altLang="en-US" sz="2400" dirty="0">
                <a:solidFill>
                  <a:schemeClr val="bg1"/>
                </a:solidFill>
              </a:rPr>
              <a:t>的比重为 </a:t>
            </a:r>
            <a:r>
              <a:rPr lang="en-US" altLang="zh-CN" sz="2400" dirty="0">
                <a:solidFill>
                  <a:schemeClr val="bg1"/>
                </a:solidFill>
              </a:rPr>
              <a:t>17.5%</a:t>
            </a:r>
          </a:p>
          <a:p>
            <a:pPr fontAlgn="base" latinLnBrk="1">
              <a:lnSpc>
                <a:spcPct val="150000"/>
              </a:lnSpc>
            </a:pPr>
            <a:r>
              <a:rPr lang="en-US" altLang="zh-CN" sz="2400" dirty="0">
                <a:solidFill>
                  <a:schemeClr val="bg1"/>
                </a:solidFill>
              </a:rPr>
              <a:t>②</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占 </a:t>
            </a:r>
            <a:r>
              <a:rPr lang="en-US" altLang="zh-CN" sz="2400" dirty="0">
                <a:solidFill>
                  <a:schemeClr val="bg1"/>
                </a:solidFill>
              </a:rPr>
              <a:t>GDP </a:t>
            </a:r>
            <a:r>
              <a:rPr lang="zh-CN" altLang="en-US" sz="2400" dirty="0">
                <a:solidFill>
                  <a:schemeClr val="bg1"/>
                </a:solidFill>
              </a:rPr>
              <a:t>的比重</a:t>
            </a:r>
            <a:r>
              <a:rPr lang="en-US" altLang="zh-CN" sz="2400" dirty="0">
                <a:solidFill>
                  <a:schemeClr val="bg1"/>
                </a:solidFill>
              </a:rPr>
              <a:t>;</a:t>
            </a:r>
          </a:p>
          <a:p>
            <a:pPr fontAlgn="base" latinLnBrk="1">
              <a:lnSpc>
                <a:spcPct val="150000"/>
              </a:lnSpc>
            </a:pPr>
            <a:r>
              <a:rPr lang="en-US" altLang="zh-CN" sz="2400" dirty="0">
                <a:solidFill>
                  <a:schemeClr val="bg1"/>
                </a:solidFill>
              </a:rPr>
              <a:t>③</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加政府性基金收入、国有资本经营预算收入、社会保障基金收入后的合计占 </a:t>
            </a:r>
            <a:r>
              <a:rPr lang="en-US" altLang="zh-CN" sz="2400" dirty="0">
                <a:solidFill>
                  <a:schemeClr val="bg1"/>
                </a:solidFill>
              </a:rPr>
              <a:t>GDP </a:t>
            </a:r>
            <a:r>
              <a:rPr lang="zh-CN" altLang="en-US" sz="2400" dirty="0">
                <a:solidFill>
                  <a:schemeClr val="bg1"/>
                </a:solidFill>
              </a:rPr>
              <a:t>的比重 。</a:t>
            </a:r>
            <a:endParaRPr lang="en-US" altLang="zh-CN" sz="2400" dirty="0">
              <a:solidFill>
                <a:schemeClr val="bg1"/>
              </a:solidFill>
            </a:endParaRPr>
          </a:p>
          <a:p>
            <a:pPr fontAlgn="base" latinLnBrk="1">
              <a:lnSpc>
                <a:spcPct val="150000"/>
              </a:lnSpc>
            </a:pPr>
            <a:r>
              <a:rPr lang="zh-CN" altLang="en-US" sz="2400" dirty="0">
                <a:solidFill>
                  <a:schemeClr val="bg1"/>
                </a:solidFill>
              </a:rPr>
              <a:t>（二）当前我国的宏观税负水平及其合理性评估</a:t>
            </a:r>
          </a:p>
        </p:txBody>
      </p:sp>
    </p:spTree>
    <p:extLst>
      <p:ext uri="{BB962C8B-B14F-4D97-AF65-F5344CB8AC3E}">
        <p14:creationId xmlns:p14="http://schemas.microsoft.com/office/powerpoint/2010/main" val="735285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33965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【2018 </a:t>
            </a:r>
            <a:r>
              <a:rPr lang="zh-CN" altLang="en-US" sz="2400" dirty="0">
                <a:solidFill>
                  <a:schemeClr val="bg1"/>
                </a:solidFill>
              </a:rPr>
              <a:t>年真题：单选题</a:t>
            </a:r>
            <a:r>
              <a:rPr lang="en-US" altLang="zh-CN" sz="2400" dirty="0">
                <a:solidFill>
                  <a:schemeClr val="bg1"/>
                </a:solidFill>
              </a:rPr>
              <a:t>】</a:t>
            </a:r>
            <a:r>
              <a:rPr lang="zh-CN" altLang="en-US" sz="2400" dirty="0">
                <a:solidFill>
                  <a:schemeClr val="bg1"/>
                </a:solidFill>
              </a:rPr>
              <a:t>下列指标中，不属于衡量宏观税负指标的是</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B.</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，政府性基金收入，国有资本经营预算收入与社会保障基金收入的总和占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C.</a:t>
            </a:r>
            <a:r>
              <a:rPr lang="zh-CN" altLang="en-US" sz="2400" dirty="0">
                <a:solidFill>
                  <a:schemeClr val="bg1"/>
                </a:solidFill>
              </a:rPr>
              <a:t>税收收入占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D.</a:t>
            </a:r>
            <a:r>
              <a:rPr lang="zh-CN" altLang="en-US" sz="2400" dirty="0">
                <a:solidFill>
                  <a:schemeClr val="bg1"/>
                </a:solidFill>
              </a:rPr>
              <a:t>财政支出占 </a:t>
            </a:r>
            <a:r>
              <a:rPr lang="en-US" altLang="zh-CN" sz="2400" dirty="0">
                <a:solidFill>
                  <a:schemeClr val="bg1"/>
                </a:solidFill>
              </a:rPr>
              <a:t>GDP </a:t>
            </a:r>
            <a:r>
              <a:rPr lang="zh-CN" altLang="en-US" sz="2400" dirty="0">
                <a:solidFill>
                  <a:schemeClr val="bg1"/>
                </a:solidFill>
              </a:rPr>
              <a:t>的比重</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2150641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6555641"/>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第二节  税收</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r>
              <a:rPr lang="zh-CN" altLang="en-US" sz="2400" dirty="0">
                <a:solidFill>
                  <a:schemeClr val="bg1"/>
                </a:solidFill>
              </a:rPr>
              <a:t>一、税收的基本含义</a:t>
            </a:r>
            <a:endParaRPr lang="en-US" altLang="zh-CN" sz="2400" dirty="0">
              <a:solidFill>
                <a:schemeClr val="bg1"/>
              </a:solidFill>
            </a:endParaRPr>
          </a:p>
          <a:p>
            <a:pPr fontAlgn="base" latinLnBrk="1">
              <a:lnSpc>
                <a:spcPct val="150000"/>
              </a:lnSpc>
            </a:pPr>
            <a:r>
              <a:rPr lang="zh-CN" altLang="en-US" sz="2400" dirty="0">
                <a:solidFill>
                  <a:schemeClr val="bg1"/>
                </a:solidFill>
              </a:rPr>
              <a:t>税收是国家为实现其职能，凭借其政治</a:t>
            </a:r>
            <a:endParaRPr lang="en-US" altLang="zh-CN" sz="2400" dirty="0">
              <a:solidFill>
                <a:schemeClr val="bg1"/>
              </a:solidFill>
            </a:endParaRPr>
          </a:p>
          <a:p>
            <a:pPr fontAlgn="base" latinLnBrk="1">
              <a:lnSpc>
                <a:spcPct val="150000"/>
              </a:lnSpc>
            </a:pPr>
            <a:r>
              <a:rPr lang="zh-CN" altLang="en-US" sz="2400" dirty="0">
                <a:solidFill>
                  <a:schemeClr val="bg1"/>
                </a:solidFill>
              </a:rPr>
              <a:t>权利，依法参与单位和个人的财富分配，</a:t>
            </a:r>
            <a:endParaRPr lang="en-US" altLang="zh-CN" sz="2400" dirty="0">
              <a:solidFill>
                <a:schemeClr val="bg1"/>
              </a:solidFill>
            </a:endParaRPr>
          </a:p>
          <a:p>
            <a:pPr fontAlgn="base" latinLnBrk="1">
              <a:lnSpc>
                <a:spcPct val="150000"/>
              </a:lnSpc>
            </a:pPr>
            <a:r>
              <a:rPr lang="zh-CN" altLang="en-US" sz="2400" dirty="0">
                <a:solidFill>
                  <a:schemeClr val="bg1"/>
                </a:solidFill>
              </a:rPr>
              <a:t>强制、无偿地取得财政收入的一种形式。</a:t>
            </a:r>
            <a:endParaRPr lang="en-US" altLang="zh-CN" sz="2400" dirty="0">
              <a:solidFill>
                <a:schemeClr val="bg1"/>
              </a:solidFill>
            </a:endParaRPr>
          </a:p>
          <a:p>
            <a:pPr fontAlgn="base" latinLnBrk="1">
              <a:lnSpc>
                <a:spcPct val="150000"/>
              </a:lnSpc>
            </a:pPr>
            <a:r>
              <a:rPr lang="zh-CN" altLang="en-US" sz="2400" dirty="0">
                <a:solidFill>
                  <a:schemeClr val="bg1"/>
                </a:solidFill>
              </a:rPr>
              <a:t>二、税收的基本特征（</a:t>
            </a:r>
            <a:r>
              <a:rPr lang="en-US" altLang="zh-CN" sz="2400" dirty="0">
                <a:solidFill>
                  <a:schemeClr val="bg1"/>
                </a:solidFill>
              </a:rPr>
              <a:t>3</a:t>
            </a:r>
            <a:r>
              <a:rPr lang="zh-CN" altLang="en-US" sz="2400" dirty="0">
                <a:solidFill>
                  <a:schemeClr val="bg1"/>
                </a:solidFill>
              </a:rPr>
              <a:t>个）</a:t>
            </a:r>
            <a:r>
              <a:rPr lang="zh-CN" altLang="en-US" sz="2400" dirty="0">
                <a:solidFill>
                  <a:srgbClr val="FFC000"/>
                </a:solidFill>
              </a:rPr>
              <a:t>（重点）</a:t>
            </a:r>
            <a:endParaRPr lang="en-US" altLang="zh-CN" sz="2400" dirty="0">
              <a:solidFill>
                <a:srgbClr val="FFC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a:t>
            </a:r>
            <a:r>
              <a:rPr lang="zh-CN" altLang="en-US" sz="2400" dirty="0">
                <a:solidFill>
                  <a:srgbClr val="FFC000"/>
                </a:solidFill>
              </a:rPr>
              <a:t>强制性</a:t>
            </a:r>
            <a:endParaRPr lang="en-US" altLang="zh-CN" sz="2400" dirty="0">
              <a:solidFill>
                <a:srgbClr val="FFC000"/>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a:t>
            </a:r>
            <a:r>
              <a:rPr lang="zh-CN" altLang="en-US" sz="2400" dirty="0">
                <a:solidFill>
                  <a:srgbClr val="FFC000"/>
                </a:solidFill>
              </a:rPr>
              <a:t>无偿性</a:t>
            </a:r>
            <a:r>
              <a:rPr lang="zh-CN" altLang="en-US" sz="2400" dirty="0">
                <a:solidFill>
                  <a:schemeClr val="bg1"/>
                </a:solidFill>
              </a:rPr>
              <a:t>（是税收本质的体现，是区分税收收入与其他财政收入形式的重要特征）     </a:t>
            </a:r>
            <a:r>
              <a:rPr lang="en-US" altLang="zh-CN" sz="2400" dirty="0">
                <a:solidFill>
                  <a:schemeClr val="bg1"/>
                </a:solidFill>
              </a:rPr>
              <a:t>3</a:t>
            </a:r>
            <a:r>
              <a:rPr lang="zh-CN" altLang="en-US" sz="2400" dirty="0">
                <a:solidFill>
                  <a:schemeClr val="bg1"/>
                </a:solidFill>
              </a:rPr>
              <a:t>、</a:t>
            </a:r>
            <a:r>
              <a:rPr lang="zh-CN" altLang="en-US" sz="2400" dirty="0">
                <a:solidFill>
                  <a:srgbClr val="FFC000"/>
                </a:solidFill>
              </a:rPr>
              <a:t>固定性</a:t>
            </a:r>
            <a:endParaRPr lang="en-US" altLang="zh-CN" sz="2400" dirty="0">
              <a:solidFill>
                <a:srgbClr val="FFC000"/>
              </a:solidFill>
            </a:endParaRPr>
          </a:p>
          <a:p>
            <a:pPr fontAlgn="base" latinLnBrk="1">
              <a:lnSpc>
                <a:spcPct val="150000"/>
              </a:lnSpc>
            </a:pPr>
            <a:endParaRPr lang="en-US" altLang="zh-CN" sz="2400" dirty="0">
              <a:solidFill>
                <a:schemeClr val="bg1"/>
              </a:solidFill>
            </a:endParaRPr>
          </a:p>
          <a:p>
            <a:pPr fontAlgn="base" latinLnBrk="1"/>
            <a:endParaRPr lang="zh-CN" altLang="en-US" sz="2400" dirty="0">
              <a:solidFill>
                <a:schemeClr val="bg1"/>
              </a:solidFill>
            </a:endParaRPr>
          </a:p>
        </p:txBody>
      </p:sp>
      <p:pic>
        <p:nvPicPr>
          <p:cNvPr id="9" name="图片 8">
            <a:extLst>
              <a:ext uri="{FF2B5EF4-FFF2-40B4-BE49-F238E27FC236}">
                <a16:creationId xmlns:a16="http://schemas.microsoft.com/office/drawing/2014/main" id="{A15BB78F-E941-4CD2-B929-8DF8DA83D2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6189" y="717550"/>
            <a:ext cx="4916218" cy="3205644"/>
          </a:xfrm>
          <a:prstGeom prst="rect">
            <a:avLst/>
          </a:prstGeom>
        </p:spPr>
      </p:pic>
    </p:spTree>
    <p:extLst>
      <p:ext uri="{BB962C8B-B14F-4D97-AF65-F5344CB8AC3E}">
        <p14:creationId xmlns:p14="http://schemas.microsoft.com/office/powerpoint/2010/main" val="3217330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8972501"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三、税收的职能（三项）</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、财政职能：也称收入职能，是指税收通过参与社会产品和国民收入的再分配，为国家取得财政收入的功能。是税收首要和最基本的职能。</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、经济职能：也称调节职能，是指为实现社会总需求与总供给的平衡，通过税收分配，对资源配置、国民经济的地区分配格局、产业结构、社会财富分配和居民消费结构等进行调节的功能。</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、监督职能：是指国家通过税收的征收管理，可以整理出有关的经济动态，为国民经济管理提供信息，对纳税人生产经营活动起到制约、督促和管理作用的功能。</a:t>
            </a:r>
            <a:endParaRPr lang="en-US" altLang="zh-CN" sz="2400" dirty="0">
              <a:solidFill>
                <a:schemeClr val="bg1"/>
              </a:solidFill>
            </a:endParaRPr>
          </a:p>
        </p:txBody>
      </p:sp>
    </p:spTree>
    <p:extLst>
      <p:ext uri="{BB962C8B-B14F-4D97-AF65-F5344CB8AC3E}">
        <p14:creationId xmlns:p14="http://schemas.microsoft.com/office/powerpoint/2010/main" val="3276248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四、拉弗曲线与征税的限度</a:t>
            </a:r>
            <a:endParaRPr lang="en-US" altLang="zh-CN" sz="2400" dirty="0">
              <a:solidFill>
                <a:schemeClr val="bg1"/>
              </a:solidFill>
            </a:endParaRPr>
          </a:p>
          <a:p>
            <a:pPr fontAlgn="base" latinLnBrk="1">
              <a:lnSpc>
                <a:spcPct val="150000"/>
              </a:lnSpc>
            </a:pPr>
            <a:r>
              <a:rPr lang="zh-CN" altLang="en-US" sz="2400" dirty="0">
                <a:solidFill>
                  <a:schemeClr val="bg1"/>
                </a:solidFill>
              </a:rPr>
              <a:t>拉弗曲线是对税率与税收收入或经济增长</a:t>
            </a:r>
            <a:endParaRPr lang="en-US" altLang="zh-CN" sz="2400" dirty="0">
              <a:solidFill>
                <a:schemeClr val="bg1"/>
              </a:solidFill>
            </a:endParaRPr>
          </a:p>
          <a:p>
            <a:pPr fontAlgn="base" latinLnBrk="1">
              <a:lnSpc>
                <a:spcPct val="150000"/>
              </a:lnSpc>
            </a:pPr>
            <a:r>
              <a:rPr lang="zh-CN" altLang="en-US" sz="2400" dirty="0">
                <a:solidFill>
                  <a:schemeClr val="bg1"/>
                </a:solidFill>
              </a:rPr>
              <a:t>之间关系的形象描述，因其提出者为美国</a:t>
            </a:r>
            <a:endParaRPr lang="en-US" altLang="zh-CN" sz="2400" dirty="0">
              <a:solidFill>
                <a:schemeClr val="bg1"/>
              </a:solidFill>
            </a:endParaRPr>
          </a:p>
          <a:p>
            <a:pPr fontAlgn="base" latinLnBrk="1">
              <a:lnSpc>
                <a:spcPct val="150000"/>
              </a:lnSpc>
            </a:pPr>
            <a:r>
              <a:rPr lang="zh-CN" altLang="en-US" sz="2400" dirty="0">
                <a:solidFill>
                  <a:schemeClr val="bg1"/>
                </a:solidFill>
              </a:rPr>
              <a:t>经济学家阿瑟</a:t>
            </a:r>
            <a:r>
              <a:rPr lang="en-US" altLang="zh-CN" sz="2400" dirty="0">
                <a:solidFill>
                  <a:schemeClr val="bg1"/>
                </a:solidFill>
              </a:rPr>
              <a:t>•</a:t>
            </a:r>
            <a:r>
              <a:rPr lang="zh-CN" altLang="en-US" sz="2400" dirty="0">
                <a:solidFill>
                  <a:schemeClr val="bg1"/>
                </a:solidFill>
              </a:rPr>
              <a:t>拉弗而得名。该曲线的基</a:t>
            </a:r>
            <a:endParaRPr lang="en-US" altLang="zh-CN" sz="2400" dirty="0">
              <a:solidFill>
                <a:schemeClr val="bg1"/>
              </a:solidFill>
            </a:endParaRPr>
          </a:p>
          <a:p>
            <a:pPr fontAlgn="base" latinLnBrk="1">
              <a:lnSpc>
                <a:spcPct val="150000"/>
              </a:lnSpc>
            </a:pPr>
            <a:r>
              <a:rPr lang="zh-CN" altLang="en-US" sz="2400" dirty="0">
                <a:solidFill>
                  <a:schemeClr val="bg1"/>
                </a:solidFill>
              </a:rPr>
              <a:t>本含义是：保持适度的宏观税负水平是促</a:t>
            </a:r>
            <a:endParaRPr lang="en-US" altLang="zh-CN" sz="2400" dirty="0">
              <a:solidFill>
                <a:schemeClr val="bg1"/>
              </a:solidFill>
            </a:endParaRPr>
          </a:p>
          <a:p>
            <a:pPr fontAlgn="base" latinLnBrk="1">
              <a:lnSpc>
                <a:spcPct val="150000"/>
              </a:lnSpc>
            </a:pPr>
            <a:r>
              <a:rPr lang="zh-CN" altLang="en-US" sz="2400" dirty="0">
                <a:solidFill>
                  <a:schemeClr val="bg1"/>
                </a:solidFill>
              </a:rPr>
              <a:t>进经济增长的一个重要条件。拉弗曲线提</a:t>
            </a:r>
            <a:endParaRPr lang="en-US" altLang="zh-CN" sz="2400" dirty="0">
              <a:solidFill>
                <a:schemeClr val="bg1"/>
              </a:solidFill>
            </a:endParaRPr>
          </a:p>
          <a:p>
            <a:pPr fontAlgn="base" latinLnBrk="1">
              <a:lnSpc>
                <a:spcPct val="150000"/>
              </a:lnSpc>
            </a:pPr>
            <a:r>
              <a:rPr lang="zh-CN" altLang="en-US" sz="2400" dirty="0">
                <a:solidFill>
                  <a:schemeClr val="bg1"/>
                </a:solidFill>
              </a:rPr>
              <a:t>示各国政府：征税有“禁区”，要注意涵</a:t>
            </a:r>
            <a:endParaRPr lang="en-US" altLang="zh-CN" sz="2400" dirty="0">
              <a:solidFill>
                <a:schemeClr val="bg1"/>
              </a:solidFill>
            </a:endParaRPr>
          </a:p>
          <a:p>
            <a:pPr fontAlgn="base" latinLnBrk="1">
              <a:lnSpc>
                <a:spcPct val="150000"/>
              </a:lnSpc>
            </a:pPr>
            <a:r>
              <a:rPr lang="zh-CN" altLang="en-US" sz="2400" dirty="0">
                <a:solidFill>
                  <a:schemeClr val="bg1"/>
                </a:solidFill>
              </a:rPr>
              <a:t>养税源。</a:t>
            </a:r>
          </a:p>
        </p:txBody>
      </p:sp>
      <p:pic>
        <p:nvPicPr>
          <p:cNvPr id="8" name="图片 7">
            <a:extLst>
              <a:ext uri="{FF2B5EF4-FFF2-40B4-BE49-F238E27FC236}">
                <a16:creationId xmlns:a16="http://schemas.microsoft.com/office/drawing/2014/main" id="{A2A98C6C-83D9-4CCC-867A-EB8700D76C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4640" y="1614196"/>
            <a:ext cx="3664340" cy="3629607"/>
          </a:xfrm>
          <a:prstGeom prst="rect">
            <a:avLst/>
          </a:prstGeom>
        </p:spPr>
      </p:pic>
    </p:spTree>
    <p:extLst>
      <p:ext uri="{BB962C8B-B14F-4D97-AF65-F5344CB8AC3E}">
        <p14:creationId xmlns:p14="http://schemas.microsoft.com/office/powerpoint/2010/main" val="1532335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9363592" cy="4455835"/>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四、影响财政支出规模的主要因素</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、经济发展因素</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、政治因素</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）社会政治局面的稳定状态</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）政治体制结构和政府行政效率</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）政府活动范围</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、经济体制和经济制度因素</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、社会因素</a:t>
            </a:r>
          </a:p>
        </p:txBody>
      </p:sp>
    </p:spTree>
    <p:extLst>
      <p:ext uri="{BB962C8B-B14F-4D97-AF65-F5344CB8AC3E}">
        <p14:creationId xmlns:p14="http://schemas.microsoft.com/office/powerpoint/2010/main" val="2601033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056907" cy="5009833"/>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第三节  财政支出效益分析</a:t>
            </a:r>
            <a:endParaRPr lang="en-US" altLang="zh-CN" sz="2400" dirty="0">
              <a:solidFill>
                <a:schemeClr val="bg1"/>
              </a:solidFill>
            </a:endParaRPr>
          </a:p>
          <a:p>
            <a:pPr fontAlgn="base" latinLnBrk="1">
              <a:lnSpc>
                <a:spcPct val="150000"/>
              </a:lnSpc>
            </a:pPr>
            <a:r>
              <a:rPr lang="zh-CN" altLang="en-US" sz="2400" dirty="0">
                <a:solidFill>
                  <a:schemeClr val="bg1"/>
                </a:solidFill>
              </a:rPr>
              <a:t>一、财政支出效益的含义</a:t>
            </a:r>
            <a:endParaRPr lang="en-US" altLang="zh-CN" sz="2400" dirty="0">
              <a:solidFill>
                <a:schemeClr val="bg1"/>
              </a:solidFill>
            </a:endParaRPr>
          </a:p>
          <a:p>
            <a:pPr fontAlgn="base" latinLnBrk="1">
              <a:lnSpc>
                <a:spcPct val="150000"/>
              </a:lnSpc>
            </a:pPr>
            <a:r>
              <a:rPr lang="zh-CN" altLang="en-US" sz="2400" dirty="0">
                <a:solidFill>
                  <a:schemeClr val="bg1"/>
                </a:solidFill>
              </a:rPr>
              <a:t>财政支出效益是指政府为满足社会共同需要进行的财力分配与所取得的社会实际效益之间的比例关系。</a:t>
            </a:r>
            <a:endParaRPr lang="en-US" altLang="zh-CN" sz="2400" dirty="0">
              <a:solidFill>
                <a:schemeClr val="bg1"/>
              </a:solidFill>
            </a:endParaRPr>
          </a:p>
          <a:p>
            <a:pPr fontAlgn="base" latinLnBrk="1">
              <a:lnSpc>
                <a:spcPct val="150000"/>
              </a:lnSpc>
            </a:pPr>
            <a:r>
              <a:rPr lang="zh-CN" altLang="en-US" sz="2400" dirty="0">
                <a:solidFill>
                  <a:schemeClr val="bg1"/>
                </a:solidFill>
              </a:rPr>
              <a:t>二、政府财政支出效益分析与微观经济组织生产经营支出效益分析的区别</a:t>
            </a:r>
            <a:endParaRPr lang="en-US" altLang="zh-CN" sz="2400" dirty="0">
              <a:solidFill>
                <a:srgbClr val="FFC000"/>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）计算所费与所得的范围不同</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）衡量效益的标准不同</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）择优的标准不同</a:t>
            </a:r>
          </a:p>
        </p:txBody>
      </p:sp>
    </p:spTree>
    <p:extLst>
      <p:ext uri="{BB962C8B-B14F-4D97-AF65-F5344CB8AC3E}">
        <p14:creationId xmlns:p14="http://schemas.microsoft.com/office/powerpoint/2010/main" val="2323884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三、财政支出效益分析方法</a:t>
            </a:r>
          </a:p>
          <a:p>
            <a:pPr fontAlgn="base" latinLnBrk="1">
              <a:lnSpc>
                <a:spcPct val="150000"/>
              </a:lnSpc>
            </a:pPr>
            <a:r>
              <a:rPr lang="en-US" altLang="zh-CN" sz="2400" dirty="0">
                <a:solidFill>
                  <a:schemeClr val="bg1"/>
                </a:solidFill>
              </a:rPr>
              <a:t>1</a:t>
            </a:r>
            <a:r>
              <a:rPr lang="zh-CN" altLang="en-US" sz="2400" dirty="0">
                <a:solidFill>
                  <a:schemeClr val="bg1"/>
                </a:solidFill>
              </a:rPr>
              <a:t>、成本</a:t>
            </a:r>
            <a:r>
              <a:rPr lang="en-US" altLang="zh-CN" sz="2400" dirty="0">
                <a:solidFill>
                  <a:schemeClr val="bg1"/>
                </a:solidFill>
              </a:rPr>
              <a:t>——</a:t>
            </a:r>
            <a:r>
              <a:rPr lang="zh-CN" altLang="en-US" sz="2400" dirty="0">
                <a:solidFill>
                  <a:schemeClr val="bg1"/>
                </a:solidFill>
              </a:rPr>
              <a:t>效益分析法</a:t>
            </a:r>
            <a:endParaRPr lang="en-US" altLang="zh-CN" sz="2400" dirty="0">
              <a:solidFill>
                <a:schemeClr val="bg1"/>
              </a:solidFill>
            </a:endParaRPr>
          </a:p>
          <a:p>
            <a:pPr fontAlgn="base" latinLnBrk="1">
              <a:lnSpc>
                <a:spcPct val="150000"/>
              </a:lnSpc>
            </a:pPr>
            <a:r>
              <a:rPr lang="zh-CN" altLang="en-US" sz="2400" dirty="0">
                <a:solidFill>
                  <a:schemeClr val="bg1"/>
                </a:solidFill>
              </a:rPr>
              <a:t>成本</a:t>
            </a:r>
            <a:r>
              <a:rPr lang="en-US" altLang="zh-CN" sz="2400" dirty="0">
                <a:solidFill>
                  <a:schemeClr val="bg1"/>
                </a:solidFill>
              </a:rPr>
              <a:t>——</a:t>
            </a:r>
            <a:r>
              <a:rPr lang="zh-CN" altLang="en-US" sz="2400" dirty="0">
                <a:solidFill>
                  <a:schemeClr val="bg1"/>
                </a:solidFill>
              </a:rPr>
              <a:t>效益分析法是指根据国家所确定的建设目标，提出若干个实现建设目标的方案，通过计算成本</a:t>
            </a:r>
            <a:r>
              <a:rPr lang="en-US" altLang="zh-CN" sz="2400" dirty="0">
                <a:solidFill>
                  <a:schemeClr val="bg1"/>
                </a:solidFill>
              </a:rPr>
              <a:t>——</a:t>
            </a:r>
            <a:r>
              <a:rPr lang="zh-CN" altLang="en-US" sz="2400" dirty="0">
                <a:solidFill>
                  <a:schemeClr val="bg1"/>
                </a:solidFill>
              </a:rPr>
              <a:t>效益的比率来分析比较不同方案的效益，从中选择最优的支出方案，以实现财政支出效益最大化的一种方法。</a:t>
            </a:r>
            <a:endParaRPr lang="en-US" altLang="zh-CN" sz="2400" dirty="0">
              <a:solidFill>
                <a:schemeClr val="bg1"/>
              </a:solidFill>
            </a:endParaRPr>
          </a:p>
          <a:p>
            <a:pPr fontAlgn="base" latinLnBrk="1">
              <a:lnSpc>
                <a:spcPct val="150000"/>
              </a:lnSpc>
            </a:pPr>
            <a:r>
              <a:rPr lang="zh-CN" altLang="en-US" sz="2400" dirty="0">
                <a:solidFill>
                  <a:schemeClr val="bg1"/>
                </a:solidFill>
              </a:rPr>
              <a:t>适用于财政支出中有关投资性支出项目的分析。</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）实际成本与效益、金融成本与效益</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）直接成本与效益、间接成本与效益</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）有形成本与效益、无形成本与效益</a:t>
            </a:r>
            <a:endParaRPr lang="en-US" altLang="zh-CN" sz="2400" dirty="0">
              <a:solidFill>
                <a:schemeClr val="bg1"/>
              </a:solidFill>
            </a:endParaRPr>
          </a:p>
        </p:txBody>
      </p:sp>
    </p:spTree>
    <p:extLst>
      <p:ext uri="{BB962C8B-B14F-4D97-AF65-F5344CB8AC3E}">
        <p14:creationId xmlns:p14="http://schemas.microsoft.com/office/powerpoint/2010/main" val="1431607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445840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、最低费用选择法</a:t>
            </a:r>
            <a:endParaRPr lang="en-US" altLang="zh-CN" sz="2400" dirty="0">
              <a:solidFill>
                <a:schemeClr val="bg1"/>
              </a:solidFill>
            </a:endParaRPr>
          </a:p>
          <a:p>
            <a:pPr fontAlgn="base" latinLnBrk="1">
              <a:lnSpc>
                <a:spcPct val="150000"/>
              </a:lnSpc>
            </a:pPr>
            <a:r>
              <a:rPr lang="zh-CN" altLang="en-US" sz="2400" dirty="0">
                <a:solidFill>
                  <a:schemeClr val="bg1"/>
                </a:solidFill>
              </a:rPr>
              <a:t>最低费用选择法是指对每个备选的财政支出方案进行经济分析时，只计算备选方案的有形成本，而不用货币计算备选方案支出的社会效益，并以成本最低为择优的标准。简单来说就是选择那些使用最少的费用就可以达到财政支出目的的方案。</a:t>
            </a:r>
            <a:endParaRPr lang="en-US" altLang="zh-CN" sz="2400" dirty="0">
              <a:solidFill>
                <a:schemeClr val="bg1"/>
              </a:solidFill>
            </a:endParaRPr>
          </a:p>
          <a:p>
            <a:pPr fontAlgn="base" latinLnBrk="1">
              <a:lnSpc>
                <a:spcPct val="150000"/>
              </a:lnSpc>
            </a:pPr>
            <a:r>
              <a:rPr lang="zh-CN" altLang="en-US" sz="2400" dirty="0">
                <a:solidFill>
                  <a:schemeClr val="bg1"/>
                </a:solidFill>
              </a:rPr>
              <a:t>这种方法主要适用于军事、行政、文化、卫生等支出项目。</a:t>
            </a:r>
            <a:endParaRPr lang="en-US" altLang="zh-CN" sz="2400" dirty="0">
              <a:solidFill>
                <a:schemeClr val="bg1"/>
              </a:solidFill>
            </a:endParaRPr>
          </a:p>
        </p:txBody>
      </p:sp>
    </p:spTree>
    <p:extLst>
      <p:ext uri="{BB962C8B-B14F-4D97-AF65-F5344CB8AC3E}">
        <p14:creationId xmlns:p14="http://schemas.microsoft.com/office/powerpoint/2010/main" val="30906890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5012398"/>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、公共劳务收费法</a:t>
            </a:r>
            <a:endParaRPr lang="en-US" altLang="zh-CN" sz="2400" dirty="0">
              <a:solidFill>
                <a:schemeClr val="bg1"/>
              </a:solidFill>
            </a:endParaRPr>
          </a:p>
          <a:p>
            <a:pPr fontAlgn="base" latinLnBrk="1">
              <a:lnSpc>
                <a:spcPct val="150000"/>
              </a:lnSpc>
            </a:pPr>
            <a:r>
              <a:rPr lang="zh-CN" altLang="en-US" sz="2400" dirty="0">
                <a:solidFill>
                  <a:schemeClr val="bg1"/>
                </a:solidFill>
              </a:rPr>
              <a:t>公共劳务收费法是一套通过制定和调整公共劳务的价格或收费标准，使公共劳务的使用状况达到提高财政支出效益目的的方法。</a:t>
            </a:r>
            <a:endParaRPr lang="en-US" altLang="zh-CN" sz="2400" dirty="0">
              <a:solidFill>
                <a:schemeClr val="bg1"/>
              </a:solidFill>
            </a:endParaRPr>
          </a:p>
          <a:p>
            <a:pPr fontAlgn="base" latinLnBrk="1">
              <a:lnSpc>
                <a:spcPct val="150000"/>
              </a:lnSpc>
            </a:pPr>
            <a:r>
              <a:rPr lang="zh-CN" altLang="en-US" sz="2400" dirty="0">
                <a:solidFill>
                  <a:schemeClr val="bg1"/>
                </a:solidFill>
              </a:rPr>
              <a:t>该方法适用于可以买卖的、适于采用定价收费方法管理的公共服务部门。</a:t>
            </a:r>
            <a:endParaRPr lang="en-US" altLang="zh-CN" sz="2400" dirty="0">
              <a:solidFill>
                <a:schemeClr val="bg1"/>
              </a:solidFill>
            </a:endParaRPr>
          </a:p>
          <a:p>
            <a:pPr fontAlgn="base" latinLnBrk="1">
              <a:lnSpc>
                <a:spcPct val="150000"/>
              </a:lnSpc>
            </a:pPr>
            <a:r>
              <a:rPr lang="zh-CN" altLang="en-US" sz="2400" dirty="0">
                <a:solidFill>
                  <a:schemeClr val="bg1"/>
                </a:solidFill>
              </a:rPr>
              <a:t>公共劳务是指政府为行使职能而进行的各种工作，包括国防建设、道路的建设与维护、城市供水与排水、公园的建设与维护等。</a:t>
            </a:r>
            <a:endParaRPr lang="en-US" altLang="zh-CN" sz="2400" dirty="0">
              <a:solidFill>
                <a:schemeClr val="bg1"/>
              </a:solidFill>
            </a:endParaRPr>
          </a:p>
        </p:txBody>
      </p:sp>
    </p:spTree>
    <p:extLst>
      <p:ext uri="{BB962C8B-B14F-4D97-AF65-F5344CB8AC3E}">
        <p14:creationId xmlns:p14="http://schemas.microsoft.com/office/powerpoint/2010/main" val="2214934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334784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公共劳务收费法在对公共物品定价时可采取的政策方法：</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）免费政策   如：强制实施义务教育、强制注射疫苗（</a:t>
            </a:r>
            <a:r>
              <a:rPr lang="en-US" altLang="zh-CN" sz="2400" dirty="0">
                <a:solidFill>
                  <a:schemeClr val="bg1"/>
                </a:solidFill>
              </a:rPr>
              <a:t>2</a:t>
            </a:r>
            <a:r>
              <a:rPr lang="zh-CN" altLang="en-US" sz="2400" dirty="0">
                <a:solidFill>
                  <a:schemeClr val="bg1"/>
                </a:solidFill>
              </a:rPr>
              <a:t>）低价政策   如：医疗保障</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）平价政策   如：公园、邮电、公路、铁路</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）高价政策   如：繁华地段的机动车停车费</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1393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335040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4</a:t>
            </a:r>
            <a:r>
              <a:rPr lang="zh-CN" altLang="en-US" sz="2400" dirty="0">
                <a:solidFill>
                  <a:schemeClr val="bg1"/>
                </a:solidFill>
              </a:rPr>
              <a:t>、公共定价法</a:t>
            </a:r>
            <a:endParaRPr lang="en-US" altLang="zh-CN" sz="2400" dirty="0">
              <a:solidFill>
                <a:schemeClr val="bg1"/>
              </a:solidFill>
            </a:endParaRPr>
          </a:p>
          <a:p>
            <a:pPr fontAlgn="base" latinLnBrk="1">
              <a:lnSpc>
                <a:spcPct val="150000"/>
              </a:lnSpc>
            </a:pPr>
            <a:r>
              <a:rPr lang="zh-CN" altLang="en-US" sz="2400" dirty="0">
                <a:solidFill>
                  <a:schemeClr val="bg1"/>
                </a:solidFill>
              </a:rPr>
              <a:t>公共定价法是指政府相关管理部门通过一定程序和规则，制定提供公共物品的价格和收费标准的方法。</a:t>
            </a:r>
            <a:endParaRPr lang="en-US" altLang="zh-CN" sz="2400" dirty="0">
              <a:solidFill>
                <a:schemeClr val="bg1"/>
              </a:solidFill>
            </a:endParaRPr>
          </a:p>
          <a:p>
            <a:pPr fontAlgn="base" latinLnBrk="1">
              <a:lnSpc>
                <a:spcPct val="150000"/>
              </a:lnSpc>
            </a:pPr>
            <a:r>
              <a:rPr lang="zh-CN" altLang="en-US" sz="2400" dirty="0">
                <a:solidFill>
                  <a:schemeClr val="bg1"/>
                </a:solidFill>
              </a:rPr>
              <a:t>从定价政策来看，公共定价包括两个方面，一是纯公共定价，二是管制定价或价格管制。公共定价方法主要包括平均成本定价法、二部定价法和负荷定价法。</a:t>
            </a:r>
            <a:endParaRPr lang="en-US" altLang="zh-CN" sz="2400" dirty="0">
              <a:solidFill>
                <a:schemeClr val="bg1"/>
              </a:solidFill>
            </a:endParaRPr>
          </a:p>
        </p:txBody>
      </p:sp>
    </p:spTree>
    <p:extLst>
      <p:ext uri="{BB962C8B-B14F-4D97-AF65-F5344CB8AC3E}">
        <p14:creationId xmlns:p14="http://schemas.microsoft.com/office/powerpoint/2010/main" val="3118363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742</TotalTime>
  <Words>2035</Words>
  <Application>Microsoft Office PowerPoint</Application>
  <PresentationFormat>宽屏</PresentationFormat>
  <Paragraphs>198</Paragraphs>
  <Slides>25</Slides>
  <Notes>25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25</vt:i4>
      </vt:variant>
    </vt:vector>
  </HeadingPairs>
  <TitlesOfParts>
    <vt:vector size="31"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327</cp:revision>
  <dcterms:created xsi:type="dcterms:W3CDTF">2017-05-13T03:05:00Z</dcterms:created>
  <dcterms:modified xsi:type="dcterms:W3CDTF">2023-07-12T02:34:45Z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