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4"/>
  </p:notesMasterIdLst>
  <p:handoutMasterIdLst>
    <p:handoutMasterId r:id="rId25"/>
  </p:handoutMasterIdLst>
  <p:sldIdLst>
    <p:sldId id="351" r:id="rId2"/>
    <p:sldId id="383" r:id="rId3"/>
    <p:sldId id="384" r:id="rId4"/>
    <p:sldId id="370" r:id="rId5"/>
    <p:sldId id="371" r:id="rId6"/>
    <p:sldId id="372" r:id="rId7"/>
    <p:sldId id="386" r:id="rId8"/>
    <p:sldId id="373" r:id="rId9"/>
    <p:sldId id="385" r:id="rId10"/>
    <p:sldId id="363" r:id="rId11"/>
    <p:sldId id="364" r:id="rId12"/>
    <p:sldId id="374" r:id="rId13"/>
    <p:sldId id="365" r:id="rId14"/>
    <p:sldId id="366" r:id="rId15"/>
    <p:sldId id="367" r:id="rId16"/>
    <p:sldId id="336" r:id="rId17"/>
    <p:sldId id="368" r:id="rId18"/>
    <p:sldId id="369" r:id="rId19"/>
    <p:sldId id="713" r:id="rId20"/>
    <p:sldId id="714" r:id="rId21"/>
    <p:sldId id="715"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383"/>
            <p14:sldId id="384"/>
            <p14:sldId id="370"/>
            <p14:sldId id="371"/>
            <p14:sldId id="372"/>
            <p14:sldId id="386"/>
            <p14:sldId id="373"/>
            <p14:sldId id="385"/>
            <p14:sldId id="363"/>
            <p14:sldId id="364"/>
            <p14:sldId id="374"/>
            <p14:sldId id="365"/>
            <p14:sldId id="366"/>
            <p14:sldId id="367"/>
            <p14:sldId id="336"/>
            <p14:sldId id="368"/>
            <p14:sldId id="369"/>
            <p14:sldId id="713"/>
            <p14:sldId id="714"/>
            <p14:sldId id="715"/>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1534"/>
  </p:normalViewPr>
  <p:slideViewPr>
    <p:cSldViewPr snapToGrid="0">
      <p:cViewPr varScale="1">
        <p:scale>
          <a:sx n="66" d="100"/>
          <a:sy n="66" d="100"/>
        </p:scale>
        <p:origin x="888" y="48"/>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2023/4/26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2023/4/26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32718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756453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6182550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543998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19405922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9835655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12454261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1016914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extLst>
      <p:ext uri="{BB962C8B-B14F-4D97-AF65-F5344CB8AC3E}">
        <p14:creationId xmlns:p14="http://schemas.microsoft.com/office/powerpoint/2010/main" val="13540007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3489191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9166766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32356865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22</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753941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311945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2023/4/26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2023/4/26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11.wmf"/><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0.w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2023</a:t>
            </a:r>
            <a:r>
              <a:rPr lang="zh-CN" altLang="en-US" sz="6000" b="1" kern="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278087" y="1331921"/>
            <a:ext cx="11635824" cy="1684051"/>
          </a:xfrm>
          <a:prstGeom prst="rect">
            <a:avLst/>
          </a:prstGeom>
          <a:noFill/>
        </p:spPr>
        <p:txBody>
          <a:bodyPr wrap="square" lIns="0" rIns="0" bIns="0" rtlCol="0">
            <a:spAutoFit/>
          </a:bodyPr>
          <a:lstStyle/>
          <a:p>
            <a:r>
              <a:rPr lang="zh-CN" altLang="en-US" sz="2000" dirty="0"/>
              <a:t>完全垄断企业的收益曲线</a:t>
            </a:r>
          </a:p>
          <a:p>
            <a:pPr>
              <a:lnSpc>
                <a:spcPct val="150000"/>
              </a:lnSpc>
            </a:pPr>
            <a:r>
              <a:rPr lang="zh-CN" altLang="zh-CN" sz="2000" b="1" dirty="0">
                <a:solidFill>
                  <a:srgbClr val="FF0000"/>
                </a:solidFill>
              </a:rPr>
              <a:t>【结论】</a:t>
            </a:r>
            <a:r>
              <a:rPr lang="zh-CN" altLang="zh-CN" sz="2000" dirty="0"/>
              <a:t>完全垄断企业</a:t>
            </a:r>
            <a:r>
              <a:rPr lang="zh-CN" altLang="zh-CN" sz="2000" b="1" dirty="0">
                <a:solidFill>
                  <a:srgbClr val="FF0000"/>
                </a:solidFill>
              </a:rPr>
              <a:t>平均收益曲线与需求曲线是重合</a:t>
            </a:r>
            <a:r>
              <a:rPr lang="zh-CN" altLang="zh-CN" sz="2000" dirty="0"/>
              <a:t>的；但是由于单位产品价格随着销售量的增加而下降，因此</a:t>
            </a:r>
            <a:r>
              <a:rPr lang="zh-CN" altLang="zh-CN" sz="2000" b="1" dirty="0">
                <a:solidFill>
                  <a:srgbClr val="FF0000"/>
                </a:solidFill>
              </a:rPr>
              <a:t>边际收益小于平均收益</a:t>
            </a:r>
            <a:r>
              <a:rPr lang="zh-CN" altLang="zh-CN" sz="2000" dirty="0"/>
              <a:t>，所以</a:t>
            </a:r>
            <a:r>
              <a:rPr lang="zh-CN" altLang="zh-CN" sz="2000" b="1" dirty="0">
                <a:solidFill>
                  <a:srgbClr val="FF0000"/>
                </a:solidFill>
              </a:rPr>
              <a:t>边际收益曲线位于平均收益曲线的下方，而且比平均收益曲线陡峭</a:t>
            </a:r>
            <a:r>
              <a:rPr lang="zh-CN" altLang="zh-CN" sz="2000" b="1" dirty="0"/>
              <a:t>。如图所示：</a:t>
            </a:r>
            <a:endParaRPr lang="zh-CN" altLang="zh-CN" sz="2000" dirty="0"/>
          </a:p>
        </p:txBody>
      </p:sp>
      <p:cxnSp>
        <p:nvCxnSpPr>
          <p:cNvPr id="12" name="直线箭头连接符 11">
            <a:extLst>
              <a:ext uri="{FF2B5EF4-FFF2-40B4-BE49-F238E27FC236}">
                <a16:creationId xmlns:a16="http://schemas.microsoft.com/office/drawing/2014/main" id="{2842CBC2-FFE4-C14F-8C05-0A063DE11298}"/>
              </a:ext>
            </a:extLst>
          </p:cNvPr>
          <p:cNvCxnSpPr>
            <a:cxnSpLocks/>
          </p:cNvCxnSpPr>
          <p:nvPr/>
        </p:nvCxnSpPr>
        <p:spPr>
          <a:xfrm>
            <a:off x="5413934" y="5642713"/>
            <a:ext cx="30605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线箭头连接符 12">
            <a:extLst>
              <a:ext uri="{FF2B5EF4-FFF2-40B4-BE49-F238E27FC236}">
                <a16:creationId xmlns:a16="http://schemas.microsoft.com/office/drawing/2014/main" id="{724B3EB7-C643-2B42-9FD7-1CA0E8FE0B05}"/>
              </a:ext>
            </a:extLst>
          </p:cNvPr>
          <p:cNvCxnSpPr>
            <a:cxnSpLocks/>
          </p:cNvCxnSpPr>
          <p:nvPr/>
        </p:nvCxnSpPr>
        <p:spPr>
          <a:xfrm flipV="1">
            <a:off x="5413934" y="3594628"/>
            <a:ext cx="0" cy="20686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连接符 13">
            <a:extLst>
              <a:ext uri="{FF2B5EF4-FFF2-40B4-BE49-F238E27FC236}">
                <a16:creationId xmlns:a16="http://schemas.microsoft.com/office/drawing/2014/main" id="{DA8C1156-BEFD-C541-B34E-C434F3746AEB}"/>
              </a:ext>
            </a:extLst>
          </p:cNvPr>
          <p:cNvCxnSpPr>
            <a:cxnSpLocks/>
          </p:cNvCxnSpPr>
          <p:nvPr/>
        </p:nvCxnSpPr>
        <p:spPr>
          <a:xfrm flipH="1" flipV="1">
            <a:off x="5418922" y="4312821"/>
            <a:ext cx="2490783" cy="1304010"/>
          </a:xfrm>
          <a:prstGeom prst="line">
            <a:avLst/>
          </a:prstGeom>
          <a:ln w="539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96FF931E-750D-BF4D-B349-846BAD01A4A4}"/>
              </a:ext>
            </a:extLst>
          </p:cNvPr>
          <p:cNvSpPr txBox="1"/>
          <p:nvPr/>
        </p:nvSpPr>
        <p:spPr>
          <a:xfrm>
            <a:off x="8541532" y="5561195"/>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16" name="文本框 15">
            <a:extLst>
              <a:ext uri="{FF2B5EF4-FFF2-40B4-BE49-F238E27FC236}">
                <a16:creationId xmlns:a16="http://schemas.microsoft.com/office/drawing/2014/main" id="{0C2A683A-D8B1-7648-833E-890D225C72AF}"/>
              </a:ext>
            </a:extLst>
          </p:cNvPr>
          <p:cNvSpPr txBox="1"/>
          <p:nvPr/>
        </p:nvSpPr>
        <p:spPr>
          <a:xfrm>
            <a:off x="5008377" y="3429000"/>
            <a:ext cx="338554" cy="369332"/>
          </a:xfrm>
          <a:prstGeom prst="rect">
            <a:avLst/>
          </a:prstGeom>
          <a:noFill/>
        </p:spPr>
        <p:txBody>
          <a:bodyPr wrap="none" rtlCol="0">
            <a:spAutoFit/>
          </a:bodyPr>
          <a:lstStyle/>
          <a:p>
            <a:r>
              <a:rPr kumimoji="1" lang="en-US" altLang="zh-CN" dirty="0"/>
              <a:t>P</a:t>
            </a:r>
            <a:endParaRPr kumimoji="1" lang="zh-CN" altLang="en-US" dirty="0"/>
          </a:p>
        </p:txBody>
      </p:sp>
      <p:sp>
        <p:nvSpPr>
          <p:cNvPr id="17" name="矩形 16">
            <a:extLst>
              <a:ext uri="{FF2B5EF4-FFF2-40B4-BE49-F238E27FC236}">
                <a16:creationId xmlns:a16="http://schemas.microsoft.com/office/drawing/2014/main" id="{22DABE3B-DE23-BE49-8E62-0AE2DD962483}"/>
              </a:ext>
            </a:extLst>
          </p:cNvPr>
          <p:cNvSpPr/>
          <p:nvPr/>
        </p:nvSpPr>
        <p:spPr>
          <a:xfrm>
            <a:off x="6300558" y="4441217"/>
            <a:ext cx="3275256" cy="369332"/>
          </a:xfrm>
          <a:prstGeom prst="rect">
            <a:avLst/>
          </a:prstGeom>
        </p:spPr>
        <p:txBody>
          <a:bodyPr wrap="none">
            <a:spAutoFit/>
          </a:bodyPr>
          <a:lstStyle/>
          <a:p>
            <a:r>
              <a:rPr lang="zh-CN" altLang="en-US" dirty="0"/>
              <a:t>平均收益</a:t>
            </a:r>
            <a:r>
              <a:rPr lang="en-US" altLang="zh-CN" dirty="0"/>
              <a:t>AR</a:t>
            </a:r>
            <a:r>
              <a:rPr lang="zh-CN" altLang="en-US" dirty="0"/>
              <a:t>和企业的需求曲线</a:t>
            </a:r>
            <a:endParaRPr kumimoji="1" lang="zh-CN" altLang="en-US" dirty="0"/>
          </a:p>
        </p:txBody>
      </p:sp>
      <p:sp>
        <p:nvSpPr>
          <p:cNvPr id="18" name="文本框 17">
            <a:extLst>
              <a:ext uri="{FF2B5EF4-FFF2-40B4-BE49-F238E27FC236}">
                <a16:creationId xmlns:a16="http://schemas.microsoft.com/office/drawing/2014/main" id="{AD82A7C3-015D-AE41-98F8-71216ED41B08}"/>
              </a:ext>
            </a:extLst>
          </p:cNvPr>
          <p:cNvSpPr txBox="1"/>
          <p:nvPr/>
        </p:nvSpPr>
        <p:spPr>
          <a:xfrm>
            <a:off x="5225074" y="6013082"/>
            <a:ext cx="3877985" cy="369332"/>
          </a:xfrm>
          <a:prstGeom prst="rect">
            <a:avLst/>
          </a:prstGeom>
          <a:noFill/>
        </p:spPr>
        <p:txBody>
          <a:bodyPr wrap="none" rtlCol="0">
            <a:spAutoFit/>
          </a:bodyPr>
          <a:lstStyle/>
          <a:p>
            <a:r>
              <a:rPr kumimoji="1" lang="zh-CN" altLang="en-US" dirty="0"/>
              <a:t>完全垄断企业的需求曲线和收益曲线</a:t>
            </a:r>
          </a:p>
        </p:txBody>
      </p:sp>
      <p:sp>
        <p:nvSpPr>
          <p:cNvPr id="19" name="文本框 18">
            <a:extLst>
              <a:ext uri="{FF2B5EF4-FFF2-40B4-BE49-F238E27FC236}">
                <a16:creationId xmlns:a16="http://schemas.microsoft.com/office/drawing/2014/main" id="{2F69E8E8-4F28-3F41-8963-8FCD5382A61A}"/>
              </a:ext>
            </a:extLst>
          </p:cNvPr>
          <p:cNvSpPr txBox="1"/>
          <p:nvPr/>
        </p:nvSpPr>
        <p:spPr>
          <a:xfrm>
            <a:off x="5034025" y="5478640"/>
            <a:ext cx="312906" cy="369332"/>
          </a:xfrm>
          <a:prstGeom prst="rect">
            <a:avLst/>
          </a:prstGeom>
          <a:noFill/>
        </p:spPr>
        <p:txBody>
          <a:bodyPr wrap="none" rtlCol="0">
            <a:spAutoFit/>
          </a:bodyPr>
          <a:lstStyle/>
          <a:p>
            <a:r>
              <a:rPr kumimoji="1" lang="en-US" altLang="zh-CN" dirty="0"/>
              <a:t>0</a:t>
            </a:r>
            <a:endParaRPr kumimoji="1" lang="zh-CN" altLang="en-US" dirty="0"/>
          </a:p>
        </p:txBody>
      </p:sp>
      <p:cxnSp>
        <p:nvCxnSpPr>
          <p:cNvPr id="20" name="直线连接符 19">
            <a:extLst>
              <a:ext uri="{FF2B5EF4-FFF2-40B4-BE49-F238E27FC236}">
                <a16:creationId xmlns:a16="http://schemas.microsoft.com/office/drawing/2014/main" id="{39F2D9F4-A86B-3D4F-8773-25C008A78775}"/>
              </a:ext>
            </a:extLst>
          </p:cNvPr>
          <p:cNvCxnSpPr>
            <a:cxnSpLocks/>
          </p:cNvCxnSpPr>
          <p:nvPr/>
        </p:nvCxnSpPr>
        <p:spPr>
          <a:xfrm flipH="1" flipV="1">
            <a:off x="5418923" y="4344274"/>
            <a:ext cx="1245390" cy="1298439"/>
          </a:xfrm>
          <a:prstGeom prst="line">
            <a:avLst/>
          </a:prstGeom>
          <a:ln w="53975">
            <a:solidFill>
              <a:srgbClr val="C00000"/>
            </a:solidFill>
            <a:prstDash val="solid"/>
          </a:ln>
        </p:spPr>
        <p:style>
          <a:lnRef idx="1">
            <a:schemeClr val="accent1"/>
          </a:lnRef>
          <a:fillRef idx="0">
            <a:schemeClr val="accent1"/>
          </a:fillRef>
          <a:effectRef idx="0">
            <a:schemeClr val="accent1"/>
          </a:effectRef>
          <a:fontRef idx="minor">
            <a:schemeClr val="tx1"/>
          </a:fontRef>
        </p:style>
      </p:cxnSp>
      <p:sp>
        <p:nvSpPr>
          <p:cNvPr id="21" name="矩形 20">
            <a:extLst>
              <a:ext uri="{FF2B5EF4-FFF2-40B4-BE49-F238E27FC236}">
                <a16:creationId xmlns:a16="http://schemas.microsoft.com/office/drawing/2014/main" id="{3AA59B1D-9866-2C40-9F2A-7CA0C87C19E7}"/>
              </a:ext>
            </a:extLst>
          </p:cNvPr>
          <p:cNvSpPr/>
          <p:nvPr/>
        </p:nvSpPr>
        <p:spPr>
          <a:xfrm>
            <a:off x="5367785" y="4771429"/>
            <a:ext cx="728214" cy="923330"/>
          </a:xfrm>
          <a:prstGeom prst="rect">
            <a:avLst/>
          </a:prstGeom>
        </p:spPr>
        <p:txBody>
          <a:bodyPr wrap="square">
            <a:spAutoFit/>
          </a:bodyPr>
          <a:lstStyle/>
          <a:p>
            <a:r>
              <a:rPr lang="zh-CN" altLang="en-US" dirty="0"/>
              <a:t>边际收益</a:t>
            </a:r>
            <a:r>
              <a:rPr lang="en-US" altLang="zh-CN" dirty="0"/>
              <a:t>MR</a:t>
            </a:r>
            <a:endParaRPr kumimoji="1" lang="zh-CN" altLang="en-US" dirty="0"/>
          </a:p>
        </p:txBody>
      </p:sp>
    </p:spTree>
    <p:extLst>
      <p:ext uri="{BB962C8B-B14F-4D97-AF65-F5344CB8AC3E}">
        <p14:creationId xmlns:p14="http://schemas.microsoft.com/office/powerpoint/2010/main" val="40236560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348920" y="1331921"/>
            <a:ext cx="11554609" cy="3992375"/>
          </a:xfrm>
          <a:prstGeom prst="rect">
            <a:avLst/>
          </a:prstGeom>
          <a:noFill/>
        </p:spPr>
        <p:txBody>
          <a:bodyPr wrap="square" lIns="0" rIns="0" bIns="0" rtlCol="0">
            <a:spAutoFit/>
          </a:bodyPr>
          <a:lstStyle/>
          <a:p>
            <a:r>
              <a:rPr lang="en-US" altLang="zh-CN" sz="2000" dirty="0"/>
              <a:t>3.</a:t>
            </a:r>
            <a:r>
              <a:rPr lang="zh-CN" altLang="en-US" sz="2000" dirty="0"/>
              <a:t>完全垄断企业进行产量和价格决策的基本原则</a:t>
            </a:r>
            <a:endParaRPr lang="en-US" altLang="zh-CN" sz="2000" dirty="0"/>
          </a:p>
          <a:p>
            <a:pPr>
              <a:lnSpc>
                <a:spcPct val="150000"/>
              </a:lnSpc>
            </a:pPr>
            <a:r>
              <a:rPr lang="zh-CN" altLang="en-US" sz="2000" dirty="0"/>
              <a:t>（</a:t>
            </a:r>
            <a:r>
              <a:rPr lang="en-US" altLang="zh-CN" sz="2000" dirty="0"/>
              <a:t>1</a:t>
            </a:r>
            <a:r>
              <a:rPr lang="zh-CN" altLang="en-US" sz="2000" dirty="0"/>
              <a:t>）</a:t>
            </a:r>
            <a:r>
              <a:rPr lang="zh-CN" altLang="zh-CN" sz="2000" dirty="0"/>
              <a:t>完全垄断企业进行产量和价格决策的基本原则：</a:t>
            </a:r>
            <a:r>
              <a:rPr lang="zh-CN" altLang="zh-CN" sz="2000" dirty="0">
                <a:solidFill>
                  <a:srgbClr val="FF0000"/>
                </a:solidFill>
              </a:rPr>
              <a:t>边际收益</a:t>
            </a:r>
            <a:r>
              <a:rPr lang="en-US" altLang="zh-CN" sz="2000" dirty="0">
                <a:solidFill>
                  <a:srgbClr val="FF0000"/>
                </a:solidFill>
              </a:rPr>
              <a:t>=</a:t>
            </a:r>
            <a:r>
              <a:rPr lang="zh-CN" altLang="zh-CN" sz="2000" dirty="0">
                <a:solidFill>
                  <a:srgbClr val="FF0000"/>
                </a:solidFill>
              </a:rPr>
              <a:t>边际成本。</a:t>
            </a:r>
            <a:endParaRPr lang="en-US" altLang="zh-CN" sz="2000" dirty="0">
              <a:solidFill>
                <a:srgbClr val="FF0000"/>
              </a:solidFill>
            </a:endParaRPr>
          </a:p>
          <a:p>
            <a:pPr>
              <a:lnSpc>
                <a:spcPct val="150000"/>
              </a:lnSpc>
            </a:pPr>
            <a:r>
              <a:rPr lang="zh-CN" altLang="zh-CN" sz="2000" dirty="0"/>
              <a:t>完全垄断企业根据边际收益等于边际成本的原则确定了均衡产量，根据这个产量就可以确定均衡价格</a:t>
            </a:r>
            <a:r>
              <a:rPr lang="en-US" altLang="zh-CN" sz="2000" dirty="0"/>
              <a:t>.</a:t>
            </a:r>
            <a:endParaRPr lang="zh-CN" altLang="zh-CN" sz="2000" dirty="0"/>
          </a:p>
          <a:p>
            <a:pPr>
              <a:lnSpc>
                <a:spcPct val="150000"/>
              </a:lnSpc>
            </a:pPr>
            <a:r>
              <a:rPr lang="zh-CN" altLang="en-US" sz="2000" dirty="0"/>
              <a:t>（</a:t>
            </a:r>
            <a:r>
              <a:rPr lang="en-US" altLang="zh-CN" sz="2000" dirty="0"/>
              <a:t>2</a:t>
            </a:r>
            <a:r>
              <a:rPr lang="zh-CN" altLang="en-US" sz="2000" dirty="0"/>
              <a:t>）</a:t>
            </a:r>
            <a:r>
              <a:rPr lang="zh-CN" altLang="zh-CN" sz="2000" dirty="0"/>
              <a:t>完全垄断企业和完全竞争企业的成本曲线是相同的，因为二者在生产要素投入和具体的生产过程方面没有什么差别。</a:t>
            </a:r>
          </a:p>
          <a:p>
            <a:pPr>
              <a:lnSpc>
                <a:spcPct val="150000"/>
              </a:lnSpc>
            </a:pPr>
            <a:r>
              <a:rPr lang="zh-CN" altLang="en-US" sz="2000" dirty="0"/>
              <a:t>（</a:t>
            </a:r>
            <a:r>
              <a:rPr lang="en-US" altLang="zh-CN" sz="2000" dirty="0"/>
              <a:t>3</a:t>
            </a:r>
            <a:r>
              <a:rPr lang="zh-CN" altLang="en-US" sz="2000" dirty="0"/>
              <a:t>）</a:t>
            </a:r>
            <a:r>
              <a:rPr lang="zh-CN" altLang="zh-CN" sz="2000" dirty="0"/>
              <a:t>与完全竞争市场相比较，在完全垄断条件下，企业向市场供应的产品数量较少，而产品价格较高。完全垄断企业为了获得超额利润，把价格定在边际成本之上，并且往往要对供给量进行限制。</a:t>
            </a:r>
          </a:p>
          <a:p>
            <a:pPr>
              <a:lnSpc>
                <a:spcPct val="150000"/>
              </a:lnSpc>
            </a:pPr>
            <a:r>
              <a:rPr lang="zh-CN" altLang="en-US" sz="2000" dirty="0"/>
              <a:t>（</a:t>
            </a:r>
            <a:r>
              <a:rPr lang="en-US" altLang="zh-CN" sz="2000" dirty="0"/>
              <a:t>4</a:t>
            </a:r>
            <a:r>
              <a:rPr lang="zh-CN" altLang="en-US" sz="2000" dirty="0"/>
              <a:t>）</a:t>
            </a:r>
            <a:r>
              <a:rPr lang="zh-CN" altLang="zh-CN" sz="2000" dirty="0"/>
              <a:t>在完全垄断市场上，企业并不可以随意提价，在价格决策时，也必须考虑到产品的市场需求状况。</a:t>
            </a:r>
          </a:p>
          <a:p>
            <a:pPr>
              <a:lnSpc>
                <a:spcPct val="150000"/>
              </a:lnSpc>
            </a:pPr>
            <a:r>
              <a:rPr lang="zh-CN" altLang="en-US" sz="2000" dirty="0"/>
              <a:t>（</a:t>
            </a:r>
            <a:r>
              <a:rPr lang="en-US" altLang="zh-CN" sz="2000" dirty="0"/>
              <a:t>5</a:t>
            </a:r>
            <a:r>
              <a:rPr lang="zh-CN" altLang="en-US" sz="2000" dirty="0"/>
              <a:t>）</a:t>
            </a:r>
            <a:r>
              <a:rPr lang="zh-CN" altLang="zh-CN" sz="2000" dirty="0"/>
              <a:t>完全垄断市场，不存在供给曲线（垄断企业供给决策不仅取决于成本，还受需求曲线的约束）</a:t>
            </a:r>
          </a:p>
        </p:txBody>
      </p:sp>
    </p:spTree>
    <p:extLst>
      <p:ext uri="{BB962C8B-B14F-4D97-AF65-F5344CB8AC3E}">
        <p14:creationId xmlns:p14="http://schemas.microsoft.com/office/powerpoint/2010/main" val="208223656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348920" y="1331921"/>
            <a:ext cx="11494157" cy="353943"/>
          </a:xfrm>
          <a:prstGeom prst="rect">
            <a:avLst/>
          </a:prstGeom>
          <a:noFill/>
        </p:spPr>
        <p:txBody>
          <a:bodyPr wrap="square" lIns="0" rIns="0" bIns="0" rtlCol="0">
            <a:spAutoFit/>
          </a:bodyPr>
          <a:lstStyle/>
          <a:p>
            <a:r>
              <a:rPr lang="zh-CN" altLang="en-US" sz="2000" dirty="0"/>
              <a:t>完全垄断企业进行产量和价格决策的基本原则</a:t>
            </a:r>
            <a:endParaRPr lang="en-US" altLang="zh-CN" sz="2000" dirty="0"/>
          </a:p>
        </p:txBody>
      </p:sp>
      <p:cxnSp>
        <p:nvCxnSpPr>
          <p:cNvPr id="7" name="直线箭头连接符 6">
            <a:extLst>
              <a:ext uri="{FF2B5EF4-FFF2-40B4-BE49-F238E27FC236}">
                <a16:creationId xmlns:a16="http://schemas.microsoft.com/office/drawing/2014/main" id="{F4EEEA42-1551-0C4C-9FC9-3EFB5D142980}"/>
              </a:ext>
            </a:extLst>
          </p:cNvPr>
          <p:cNvCxnSpPr>
            <a:cxnSpLocks/>
          </p:cNvCxnSpPr>
          <p:nvPr/>
        </p:nvCxnSpPr>
        <p:spPr>
          <a:xfrm>
            <a:off x="3617791" y="5569438"/>
            <a:ext cx="5379252" cy="161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直线箭头连接符 11">
            <a:extLst>
              <a:ext uri="{FF2B5EF4-FFF2-40B4-BE49-F238E27FC236}">
                <a16:creationId xmlns:a16="http://schemas.microsoft.com/office/drawing/2014/main" id="{6F81434D-0DD2-5944-AE38-351DAC18AFF1}"/>
              </a:ext>
            </a:extLst>
          </p:cNvPr>
          <p:cNvCxnSpPr>
            <a:cxnSpLocks/>
          </p:cNvCxnSpPr>
          <p:nvPr/>
        </p:nvCxnSpPr>
        <p:spPr>
          <a:xfrm flipV="1">
            <a:off x="3617791" y="2278039"/>
            <a:ext cx="0" cy="33119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线连接符 12">
            <a:extLst>
              <a:ext uri="{FF2B5EF4-FFF2-40B4-BE49-F238E27FC236}">
                <a16:creationId xmlns:a16="http://schemas.microsoft.com/office/drawing/2014/main" id="{7B08A9D9-2F02-C14C-AD61-2870304D71C3}"/>
              </a:ext>
            </a:extLst>
          </p:cNvPr>
          <p:cNvCxnSpPr>
            <a:cxnSpLocks/>
          </p:cNvCxnSpPr>
          <p:nvPr/>
        </p:nvCxnSpPr>
        <p:spPr>
          <a:xfrm flipH="1" flipV="1">
            <a:off x="3638818" y="3490532"/>
            <a:ext cx="5216923" cy="2096714"/>
          </a:xfrm>
          <a:prstGeom prst="line">
            <a:avLst/>
          </a:prstGeom>
          <a:ln w="539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a16="http://schemas.microsoft.com/office/drawing/2014/main" id="{6FB0B4BA-A457-CE48-9191-F9E8D5C9806A}"/>
              </a:ext>
            </a:extLst>
          </p:cNvPr>
          <p:cNvSpPr txBox="1"/>
          <p:nvPr/>
        </p:nvSpPr>
        <p:spPr>
          <a:xfrm>
            <a:off x="8973283" y="5384772"/>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15" name="文本框 14">
            <a:extLst>
              <a:ext uri="{FF2B5EF4-FFF2-40B4-BE49-F238E27FC236}">
                <a16:creationId xmlns:a16="http://schemas.microsoft.com/office/drawing/2014/main" id="{BEA04CAB-351D-8944-B165-F99FF0673314}"/>
              </a:ext>
            </a:extLst>
          </p:cNvPr>
          <p:cNvSpPr txBox="1"/>
          <p:nvPr/>
        </p:nvSpPr>
        <p:spPr>
          <a:xfrm>
            <a:off x="3262474" y="2308098"/>
            <a:ext cx="338554" cy="369332"/>
          </a:xfrm>
          <a:prstGeom prst="rect">
            <a:avLst/>
          </a:prstGeom>
          <a:noFill/>
        </p:spPr>
        <p:txBody>
          <a:bodyPr wrap="none" rtlCol="0">
            <a:spAutoFit/>
          </a:bodyPr>
          <a:lstStyle/>
          <a:p>
            <a:r>
              <a:rPr kumimoji="1" lang="en-US" altLang="zh-CN" dirty="0"/>
              <a:t>P</a:t>
            </a:r>
            <a:endParaRPr kumimoji="1" lang="zh-CN" altLang="en-US" dirty="0"/>
          </a:p>
        </p:txBody>
      </p:sp>
      <p:sp>
        <p:nvSpPr>
          <p:cNvPr id="16" name="矩形 15">
            <a:extLst>
              <a:ext uri="{FF2B5EF4-FFF2-40B4-BE49-F238E27FC236}">
                <a16:creationId xmlns:a16="http://schemas.microsoft.com/office/drawing/2014/main" id="{22CE99CC-40C6-9F4B-95A9-B7FBBAE6AFAA}"/>
              </a:ext>
            </a:extLst>
          </p:cNvPr>
          <p:cNvSpPr/>
          <p:nvPr/>
        </p:nvSpPr>
        <p:spPr>
          <a:xfrm>
            <a:off x="7335655" y="4709853"/>
            <a:ext cx="3275256" cy="369332"/>
          </a:xfrm>
          <a:prstGeom prst="rect">
            <a:avLst/>
          </a:prstGeom>
        </p:spPr>
        <p:txBody>
          <a:bodyPr wrap="none">
            <a:spAutoFit/>
          </a:bodyPr>
          <a:lstStyle/>
          <a:p>
            <a:r>
              <a:rPr lang="zh-CN" altLang="en-US" dirty="0"/>
              <a:t>平均收益</a:t>
            </a:r>
            <a:r>
              <a:rPr lang="en-US" altLang="zh-CN" dirty="0"/>
              <a:t>AR</a:t>
            </a:r>
            <a:r>
              <a:rPr lang="zh-CN" altLang="en-US" dirty="0"/>
              <a:t>和企业的需求曲线</a:t>
            </a:r>
            <a:endParaRPr kumimoji="1" lang="zh-CN" altLang="en-US" dirty="0"/>
          </a:p>
        </p:txBody>
      </p:sp>
      <p:sp>
        <p:nvSpPr>
          <p:cNvPr id="17" name="文本框 16">
            <a:extLst>
              <a:ext uri="{FF2B5EF4-FFF2-40B4-BE49-F238E27FC236}">
                <a16:creationId xmlns:a16="http://schemas.microsoft.com/office/drawing/2014/main" id="{9B63D55D-70CF-5B4B-B98F-B0DAF059FEDD}"/>
              </a:ext>
            </a:extLst>
          </p:cNvPr>
          <p:cNvSpPr txBox="1"/>
          <p:nvPr/>
        </p:nvSpPr>
        <p:spPr>
          <a:xfrm>
            <a:off x="4090123" y="6346761"/>
            <a:ext cx="3672800" cy="369332"/>
          </a:xfrm>
          <a:prstGeom prst="rect">
            <a:avLst/>
          </a:prstGeom>
          <a:noFill/>
        </p:spPr>
        <p:txBody>
          <a:bodyPr wrap="none" rtlCol="0">
            <a:spAutoFit/>
          </a:bodyPr>
          <a:lstStyle/>
          <a:p>
            <a:r>
              <a:rPr kumimoji="1" lang="zh-CN" altLang="en-US" dirty="0"/>
              <a:t>完全垄断企业的产量和价格的决策</a:t>
            </a:r>
          </a:p>
        </p:txBody>
      </p:sp>
      <p:sp>
        <p:nvSpPr>
          <p:cNvPr id="18" name="文本框 17">
            <a:extLst>
              <a:ext uri="{FF2B5EF4-FFF2-40B4-BE49-F238E27FC236}">
                <a16:creationId xmlns:a16="http://schemas.microsoft.com/office/drawing/2014/main" id="{785651F9-38D4-BE4A-8B8C-DB945EE4F583}"/>
              </a:ext>
            </a:extLst>
          </p:cNvPr>
          <p:cNvSpPr txBox="1"/>
          <p:nvPr/>
        </p:nvSpPr>
        <p:spPr>
          <a:xfrm>
            <a:off x="3237882" y="5405365"/>
            <a:ext cx="312906" cy="369332"/>
          </a:xfrm>
          <a:prstGeom prst="rect">
            <a:avLst/>
          </a:prstGeom>
          <a:noFill/>
        </p:spPr>
        <p:txBody>
          <a:bodyPr wrap="none" rtlCol="0">
            <a:spAutoFit/>
          </a:bodyPr>
          <a:lstStyle/>
          <a:p>
            <a:r>
              <a:rPr kumimoji="1" lang="en-US" altLang="zh-CN" dirty="0"/>
              <a:t>0</a:t>
            </a:r>
            <a:endParaRPr kumimoji="1" lang="zh-CN" altLang="en-US" dirty="0"/>
          </a:p>
        </p:txBody>
      </p:sp>
      <p:cxnSp>
        <p:nvCxnSpPr>
          <p:cNvPr id="19" name="直线连接符 18">
            <a:extLst>
              <a:ext uri="{FF2B5EF4-FFF2-40B4-BE49-F238E27FC236}">
                <a16:creationId xmlns:a16="http://schemas.microsoft.com/office/drawing/2014/main" id="{2D464184-4946-6C40-AA4A-FA793E3D86EE}"/>
              </a:ext>
            </a:extLst>
          </p:cNvPr>
          <p:cNvCxnSpPr>
            <a:cxnSpLocks/>
          </p:cNvCxnSpPr>
          <p:nvPr/>
        </p:nvCxnSpPr>
        <p:spPr>
          <a:xfrm flipH="1" flipV="1">
            <a:off x="3638818" y="3515686"/>
            <a:ext cx="1863911" cy="2053752"/>
          </a:xfrm>
          <a:prstGeom prst="line">
            <a:avLst/>
          </a:prstGeom>
          <a:ln w="53975">
            <a:solidFill>
              <a:srgbClr val="C00000"/>
            </a:solidFill>
            <a:prstDash val="solid"/>
          </a:ln>
        </p:spPr>
        <p:style>
          <a:lnRef idx="1">
            <a:schemeClr val="accent1"/>
          </a:lnRef>
          <a:fillRef idx="0">
            <a:schemeClr val="accent1"/>
          </a:fillRef>
          <a:effectRef idx="0">
            <a:schemeClr val="accent1"/>
          </a:effectRef>
          <a:fontRef idx="minor">
            <a:schemeClr val="tx1"/>
          </a:fontRef>
        </p:style>
      </p:cxnSp>
      <p:sp>
        <p:nvSpPr>
          <p:cNvPr id="20" name="矩形 19">
            <a:extLst>
              <a:ext uri="{FF2B5EF4-FFF2-40B4-BE49-F238E27FC236}">
                <a16:creationId xmlns:a16="http://schemas.microsoft.com/office/drawing/2014/main" id="{466F4A1D-6882-7A45-8EEB-378F2A724A6E}"/>
              </a:ext>
            </a:extLst>
          </p:cNvPr>
          <p:cNvSpPr/>
          <p:nvPr/>
        </p:nvSpPr>
        <p:spPr>
          <a:xfrm>
            <a:off x="5267409" y="5139646"/>
            <a:ext cx="1477275" cy="369332"/>
          </a:xfrm>
          <a:prstGeom prst="rect">
            <a:avLst/>
          </a:prstGeom>
        </p:spPr>
        <p:txBody>
          <a:bodyPr wrap="square">
            <a:spAutoFit/>
          </a:bodyPr>
          <a:lstStyle/>
          <a:p>
            <a:r>
              <a:rPr lang="zh-CN" altLang="en-US" dirty="0"/>
              <a:t>边际收益</a:t>
            </a:r>
            <a:r>
              <a:rPr lang="en-US" altLang="zh-CN" dirty="0"/>
              <a:t>MR</a:t>
            </a:r>
            <a:endParaRPr kumimoji="1" lang="zh-CN" altLang="en-US" dirty="0"/>
          </a:p>
        </p:txBody>
      </p:sp>
      <p:sp>
        <p:nvSpPr>
          <p:cNvPr id="22" name="任意形状 21">
            <a:extLst>
              <a:ext uri="{FF2B5EF4-FFF2-40B4-BE49-F238E27FC236}">
                <a16:creationId xmlns:a16="http://schemas.microsoft.com/office/drawing/2014/main" id="{6E2B3FAE-E0E5-E448-BFDE-5FDC0C78D24F}"/>
              </a:ext>
            </a:extLst>
          </p:cNvPr>
          <p:cNvSpPr/>
          <p:nvPr/>
        </p:nvSpPr>
        <p:spPr>
          <a:xfrm>
            <a:off x="3870168" y="3212026"/>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3" name="矩形 22">
            <a:extLst>
              <a:ext uri="{FF2B5EF4-FFF2-40B4-BE49-F238E27FC236}">
                <a16:creationId xmlns:a16="http://schemas.microsoft.com/office/drawing/2014/main" id="{9741F48C-5E29-7F45-A527-ADBEBEB421CB}"/>
              </a:ext>
            </a:extLst>
          </p:cNvPr>
          <p:cNvSpPr/>
          <p:nvPr/>
        </p:nvSpPr>
        <p:spPr>
          <a:xfrm>
            <a:off x="6371829" y="3063724"/>
            <a:ext cx="1467068" cy="369332"/>
          </a:xfrm>
          <a:prstGeom prst="rect">
            <a:avLst/>
          </a:prstGeom>
        </p:spPr>
        <p:txBody>
          <a:bodyPr wrap="none">
            <a:spAutoFit/>
          </a:bodyPr>
          <a:lstStyle/>
          <a:p>
            <a:r>
              <a:rPr lang="zh-CN" altLang="en-US" dirty="0"/>
              <a:t>边际成本</a:t>
            </a:r>
            <a:r>
              <a:rPr lang="en-US" altLang="zh-CN" dirty="0"/>
              <a:t>MC</a:t>
            </a:r>
            <a:endParaRPr kumimoji="1" lang="zh-CN" altLang="en-US" dirty="0"/>
          </a:p>
        </p:txBody>
      </p:sp>
      <p:sp>
        <p:nvSpPr>
          <p:cNvPr id="24" name="任意形状 23">
            <a:extLst>
              <a:ext uri="{FF2B5EF4-FFF2-40B4-BE49-F238E27FC236}">
                <a16:creationId xmlns:a16="http://schemas.microsoft.com/office/drawing/2014/main" id="{7E7185F6-AD76-9A49-AB65-5A6CB5C3FFE4}"/>
              </a:ext>
            </a:extLst>
          </p:cNvPr>
          <p:cNvSpPr/>
          <p:nvPr/>
        </p:nvSpPr>
        <p:spPr>
          <a:xfrm>
            <a:off x="4484547" y="4111029"/>
            <a:ext cx="1908308" cy="66352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8" name="矩形 27">
            <a:extLst>
              <a:ext uri="{FF2B5EF4-FFF2-40B4-BE49-F238E27FC236}">
                <a16:creationId xmlns:a16="http://schemas.microsoft.com/office/drawing/2014/main" id="{ECD18C1E-748E-B74B-A63E-74FBE887F3E7}"/>
              </a:ext>
            </a:extLst>
          </p:cNvPr>
          <p:cNvSpPr/>
          <p:nvPr/>
        </p:nvSpPr>
        <p:spPr>
          <a:xfrm>
            <a:off x="6670870" y="3661725"/>
            <a:ext cx="1783373" cy="369332"/>
          </a:xfrm>
          <a:prstGeom prst="rect">
            <a:avLst/>
          </a:prstGeom>
        </p:spPr>
        <p:txBody>
          <a:bodyPr wrap="none">
            <a:spAutoFit/>
          </a:bodyPr>
          <a:lstStyle/>
          <a:p>
            <a:r>
              <a:rPr lang="zh-CN" altLang="en-US" dirty="0"/>
              <a:t>平均总成本</a:t>
            </a:r>
            <a:r>
              <a:rPr lang="en-US" altLang="zh-CN" dirty="0"/>
              <a:t>ATC</a:t>
            </a:r>
            <a:endParaRPr kumimoji="1" lang="zh-CN" altLang="en-US" dirty="0"/>
          </a:p>
        </p:txBody>
      </p:sp>
      <p:cxnSp>
        <p:nvCxnSpPr>
          <p:cNvPr id="29" name="直线连接符 28">
            <a:extLst>
              <a:ext uri="{FF2B5EF4-FFF2-40B4-BE49-F238E27FC236}">
                <a16:creationId xmlns:a16="http://schemas.microsoft.com/office/drawing/2014/main" id="{B9C863F4-CD0C-5C48-95AC-486627438759}"/>
              </a:ext>
            </a:extLst>
          </p:cNvPr>
          <p:cNvCxnSpPr>
            <a:cxnSpLocks/>
          </p:cNvCxnSpPr>
          <p:nvPr/>
        </p:nvCxnSpPr>
        <p:spPr>
          <a:xfrm>
            <a:off x="4914900" y="4031057"/>
            <a:ext cx="0" cy="155452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31" name="矩形 30">
            <a:extLst>
              <a:ext uri="{FF2B5EF4-FFF2-40B4-BE49-F238E27FC236}">
                <a16:creationId xmlns:a16="http://schemas.microsoft.com/office/drawing/2014/main" id="{97339578-16CF-F145-8E37-3F3298FAF77A}"/>
              </a:ext>
            </a:extLst>
          </p:cNvPr>
          <p:cNvSpPr/>
          <p:nvPr/>
        </p:nvSpPr>
        <p:spPr>
          <a:xfrm>
            <a:off x="4795877" y="5526079"/>
            <a:ext cx="449162" cy="369332"/>
          </a:xfrm>
          <a:prstGeom prst="rect">
            <a:avLst/>
          </a:prstGeom>
        </p:spPr>
        <p:txBody>
          <a:bodyPr wrap="none">
            <a:spAutoFit/>
          </a:bodyPr>
          <a:lstStyle/>
          <a:p>
            <a:r>
              <a:rPr lang="en-US" altLang="zh-CN" dirty="0"/>
              <a:t>Q</a:t>
            </a:r>
            <a:r>
              <a:rPr lang="en-US" altLang="zh-CN" baseline="-25000" dirty="0"/>
              <a:t>0</a:t>
            </a:r>
            <a:endParaRPr kumimoji="1" lang="zh-CN" altLang="en-US" dirty="0"/>
          </a:p>
        </p:txBody>
      </p:sp>
      <p:sp>
        <p:nvSpPr>
          <p:cNvPr id="33" name="矩形 32">
            <a:extLst>
              <a:ext uri="{FF2B5EF4-FFF2-40B4-BE49-F238E27FC236}">
                <a16:creationId xmlns:a16="http://schemas.microsoft.com/office/drawing/2014/main" id="{B6FAEFEE-F945-F843-9015-F85052FE5148}"/>
              </a:ext>
            </a:extLst>
          </p:cNvPr>
          <p:cNvSpPr/>
          <p:nvPr/>
        </p:nvSpPr>
        <p:spPr>
          <a:xfrm>
            <a:off x="3237320" y="3846391"/>
            <a:ext cx="423514" cy="369332"/>
          </a:xfrm>
          <a:prstGeom prst="rect">
            <a:avLst/>
          </a:prstGeom>
        </p:spPr>
        <p:txBody>
          <a:bodyPr wrap="none">
            <a:spAutoFit/>
          </a:bodyPr>
          <a:lstStyle/>
          <a:p>
            <a:r>
              <a:rPr lang="en-US" altLang="zh-CN" dirty="0"/>
              <a:t>P</a:t>
            </a:r>
            <a:r>
              <a:rPr lang="en-US" altLang="zh-CN" baseline="-25000" dirty="0"/>
              <a:t>0</a:t>
            </a:r>
            <a:endParaRPr kumimoji="1" lang="zh-CN" altLang="en-US" dirty="0"/>
          </a:p>
        </p:txBody>
      </p:sp>
      <p:cxnSp>
        <p:nvCxnSpPr>
          <p:cNvPr id="35" name="直线连接符 34">
            <a:extLst>
              <a:ext uri="{FF2B5EF4-FFF2-40B4-BE49-F238E27FC236}">
                <a16:creationId xmlns:a16="http://schemas.microsoft.com/office/drawing/2014/main" id="{62583A91-2218-8D46-876D-8BC2CE27923C}"/>
              </a:ext>
            </a:extLst>
          </p:cNvPr>
          <p:cNvCxnSpPr>
            <a:cxnSpLocks/>
          </p:cNvCxnSpPr>
          <p:nvPr/>
        </p:nvCxnSpPr>
        <p:spPr>
          <a:xfrm>
            <a:off x="3647650" y="4031154"/>
            <a:ext cx="1309176" cy="7539"/>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38" name="直线连接符 37">
            <a:extLst>
              <a:ext uri="{FF2B5EF4-FFF2-40B4-BE49-F238E27FC236}">
                <a16:creationId xmlns:a16="http://schemas.microsoft.com/office/drawing/2014/main" id="{353682C5-E6E7-B84F-9F7F-C19D36DCCF72}"/>
              </a:ext>
            </a:extLst>
          </p:cNvPr>
          <p:cNvCxnSpPr>
            <a:cxnSpLocks/>
          </p:cNvCxnSpPr>
          <p:nvPr/>
        </p:nvCxnSpPr>
        <p:spPr>
          <a:xfrm>
            <a:off x="3605724" y="4562134"/>
            <a:ext cx="1309176" cy="7539"/>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39" name="文本框 38">
            <a:extLst>
              <a:ext uri="{FF2B5EF4-FFF2-40B4-BE49-F238E27FC236}">
                <a16:creationId xmlns:a16="http://schemas.microsoft.com/office/drawing/2014/main" id="{D989CD02-92D7-9D4D-B034-349BDE1C5078}"/>
              </a:ext>
            </a:extLst>
          </p:cNvPr>
          <p:cNvSpPr txBox="1"/>
          <p:nvPr/>
        </p:nvSpPr>
        <p:spPr>
          <a:xfrm>
            <a:off x="4819021" y="3655897"/>
            <a:ext cx="312906" cy="369332"/>
          </a:xfrm>
          <a:prstGeom prst="rect">
            <a:avLst/>
          </a:prstGeom>
          <a:noFill/>
        </p:spPr>
        <p:txBody>
          <a:bodyPr wrap="none" rtlCol="0">
            <a:spAutoFit/>
          </a:bodyPr>
          <a:lstStyle/>
          <a:p>
            <a:r>
              <a:rPr kumimoji="1" lang="en-US" altLang="zh-CN" dirty="0"/>
              <a:t>a</a:t>
            </a:r>
            <a:endParaRPr kumimoji="1" lang="zh-CN" altLang="en-US" dirty="0"/>
          </a:p>
        </p:txBody>
      </p:sp>
      <p:sp>
        <p:nvSpPr>
          <p:cNvPr id="41" name="文本框 40">
            <a:extLst>
              <a:ext uri="{FF2B5EF4-FFF2-40B4-BE49-F238E27FC236}">
                <a16:creationId xmlns:a16="http://schemas.microsoft.com/office/drawing/2014/main" id="{5B377815-3A03-5042-A6DE-1F5B71B877E5}"/>
              </a:ext>
            </a:extLst>
          </p:cNvPr>
          <p:cNvSpPr txBox="1"/>
          <p:nvPr/>
        </p:nvSpPr>
        <p:spPr>
          <a:xfrm>
            <a:off x="4884924" y="4307367"/>
            <a:ext cx="312906" cy="369332"/>
          </a:xfrm>
          <a:prstGeom prst="rect">
            <a:avLst/>
          </a:prstGeom>
          <a:noFill/>
        </p:spPr>
        <p:txBody>
          <a:bodyPr wrap="none" rtlCol="0">
            <a:spAutoFit/>
          </a:bodyPr>
          <a:lstStyle/>
          <a:p>
            <a:r>
              <a:rPr kumimoji="1" lang="en-US" altLang="zh-CN" dirty="0"/>
              <a:t>b</a:t>
            </a:r>
            <a:endParaRPr kumimoji="1" lang="zh-CN" altLang="en-US" dirty="0"/>
          </a:p>
        </p:txBody>
      </p:sp>
      <p:sp>
        <p:nvSpPr>
          <p:cNvPr id="42" name="文本框 41">
            <a:extLst>
              <a:ext uri="{FF2B5EF4-FFF2-40B4-BE49-F238E27FC236}">
                <a16:creationId xmlns:a16="http://schemas.microsoft.com/office/drawing/2014/main" id="{7E645C99-7705-6440-A74D-93995D4AE68F}"/>
              </a:ext>
            </a:extLst>
          </p:cNvPr>
          <p:cNvSpPr txBox="1"/>
          <p:nvPr/>
        </p:nvSpPr>
        <p:spPr>
          <a:xfrm>
            <a:off x="4693383" y="4937118"/>
            <a:ext cx="312906" cy="369332"/>
          </a:xfrm>
          <a:prstGeom prst="rect">
            <a:avLst/>
          </a:prstGeom>
          <a:noFill/>
        </p:spPr>
        <p:txBody>
          <a:bodyPr wrap="none" rtlCol="0">
            <a:spAutoFit/>
          </a:bodyPr>
          <a:lstStyle/>
          <a:p>
            <a:r>
              <a:rPr kumimoji="1" lang="en-US" altLang="zh-CN" dirty="0"/>
              <a:t>e</a:t>
            </a:r>
            <a:endParaRPr kumimoji="1" lang="zh-CN" altLang="en-US" dirty="0"/>
          </a:p>
        </p:txBody>
      </p:sp>
      <p:sp>
        <p:nvSpPr>
          <p:cNvPr id="43" name="文本框 42">
            <a:extLst>
              <a:ext uri="{FF2B5EF4-FFF2-40B4-BE49-F238E27FC236}">
                <a16:creationId xmlns:a16="http://schemas.microsoft.com/office/drawing/2014/main" id="{466DFFC1-83E6-0B41-986D-0EA85ECCF04C}"/>
              </a:ext>
            </a:extLst>
          </p:cNvPr>
          <p:cNvSpPr txBox="1"/>
          <p:nvPr/>
        </p:nvSpPr>
        <p:spPr>
          <a:xfrm>
            <a:off x="3272059" y="4405220"/>
            <a:ext cx="300082" cy="369332"/>
          </a:xfrm>
          <a:prstGeom prst="rect">
            <a:avLst/>
          </a:prstGeom>
          <a:noFill/>
        </p:spPr>
        <p:txBody>
          <a:bodyPr wrap="none" rtlCol="0">
            <a:spAutoFit/>
          </a:bodyPr>
          <a:lstStyle/>
          <a:p>
            <a:r>
              <a:rPr kumimoji="1" lang="en-US" altLang="zh-CN" dirty="0"/>
              <a:t>c</a:t>
            </a:r>
            <a:endParaRPr kumimoji="1" lang="zh-CN" altLang="en-US" dirty="0"/>
          </a:p>
        </p:txBody>
      </p:sp>
      <p:cxnSp>
        <p:nvCxnSpPr>
          <p:cNvPr id="44" name="直线连接符 43">
            <a:extLst>
              <a:ext uri="{FF2B5EF4-FFF2-40B4-BE49-F238E27FC236}">
                <a16:creationId xmlns:a16="http://schemas.microsoft.com/office/drawing/2014/main" id="{8BC4A978-C840-B34F-A26B-6B677085E4B6}"/>
              </a:ext>
            </a:extLst>
          </p:cNvPr>
          <p:cNvCxnSpPr>
            <a:cxnSpLocks/>
          </p:cNvCxnSpPr>
          <p:nvPr/>
        </p:nvCxnSpPr>
        <p:spPr>
          <a:xfrm flipV="1">
            <a:off x="3626530" y="4045781"/>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6" name="直线连接符 45">
            <a:extLst>
              <a:ext uri="{FF2B5EF4-FFF2-40B4-BE49-F238E27FC236}">
                <a16:creationId xmlns:a16="http://schemas.microsoft.com/office/drawing/2014/main" id="{51355348-EEA1-8340-A4E3-80CECE1C3F7A}"/>
              </a:ext>
            </a:extLst>
          </p:cNvPr>
          <p:cNvCxnSpPr>
            <a:cxnSpLocks/>
          </p:cNvCxnSpPr>
          <p:nvPr/>
        </p:nvCxnSpPr>
        <p:spPr>
          <a:xfrm flipV="1">
            <a:off x="3892184" y="4068207"/>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7" name="直线连接符 46">
            <a:extLst>
              <a:ext uri="{FF2B5EF4-FFF2-40B4-BE49-F238E27FC236}">
                <a16:creationId xmlns:a16="http://schemas.microsoft.com/office/drawing/2014/main" id="{153F2B43-DFBD-294A-A0A2-779D7352C0E2}"/>
              </a:ext>
            </a:extLst>
          </p:cNvPr>
          <p:cNvCxnSpPr>
            <a:cxnSpLocks/>
          </p:cNvCxnSpPr>
          <p:nvPr/>
        </p:nvCxnSpPr>
        <p:spPr>
          <a:xfrm flipV="1">
            <a:off x="4217703" y="4020642"/>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8" name="直线连接符 47">
            <a:extLst>
              <a:ext uri="{FF2B5EF4-FFF2-40B4-BE49-F238E27FC236}">
                <a16:creationId xmlns:a16="http://schemas.microsoft.com/office/drawing/2014/main" id="{6796BC00-6E2F-F344-8A8D-CAFD7DF7EA5E}"/>
              </a:ext>
            </a:extLst>
          </p:cNvPr>
          <p:cNvCxnSpPr>
            <a:cxnSpLocks/>
          </p:cNvCxnSpPr>
          <p:nvPr/>
        </p:nvCxnSpPr>
        <p:spPr>
          <a:xfrm flipV="1">
            <a:off x="4479809" y="4052329"/>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102478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533816" y="1369565"/>
            <a:ext cx="11124365" cy="4915705"/>
          </a:xfrm>
          <a:prstGeom prst="rect">
            <a:avLst/>
          </a:prstGeom>
          <a:noFill/>
        </p:spPr>
        <p:txBody>
          <a:bodyPr wrap="square" lIns="0" rIns="0" bIns="0" rtlCol="0">
            <a:spAutoFit/>
          </a:bodyPr>
          <a:lstStyle/>
          <a:p>
            <a:r>
              <a:rPr lang="en-US" altLang="zh-CN" sz="2000" dirty="0"/>
              <a:t>4.</a:t>
            </a:r>
            <a:r>
              <a:rPr lang="zh-CN" altLang="en-US" sz="2000" dirty="0"/>
              <a:t>完全垄断企业定价的一个简单法则</a:t>
            </a:r>
          </a:p>
          <a:p>
            <a:pPr>
              <a:lnSpc>
                <a:spcPct val="150000"/>
              </a:lnSpc>
            </a:pPr>
            <a:endParaRPr lang="en-US" altLang="zh-CN" sz="2000" b="1" dirty="0">
              <a:highlight>
                <a:srgbClr val="FFFF00"/>
              </a:highlight>
            </a:endParaRPr>
          </a:p>
          <a:p>
            <a:pPr>
              <a:lnSpc>
                <a:spcPct val="150000"/>
              </a:lnSpc>
            </a:pPr>
            <a:endParaRPr lang="en-US" altLang="zh-CN" sz="2000" b="1" dirty="0"/>
          </a:p>
          <a:p>
            <a:r>
              <a:rPr lang="zh-CN" altLang="zh-CN" sz="2000" b="1" dirty="0"/>
              <a:t>依据边际收益</a:t>
            </a:r>
            <a:r>
              <a:rPr lang="en-US" altLang="zh-CN" sz="2000" b="1" dirty="0"/>
              <a:t>=</a:t>
            </a:r>
            <a:r>
              <a:rPr lang="zh-CN" altLang="zh-CN" sz="2000" b="1" dirty="0"/>
              <a:t>边际成本原则，可得：</a:t>
            </a:r>
            <a:endParaRPr lang="zh-CN" altLang="zh-CN" sz="2000" dirty="0"/>
          </a:p>
          <a:p>
            <a:r>
              <a:rPr lang="en-US" altLang="zh-CN" sz="2000" b="1" dirty="0"/>
              <a:t> </a:t>
            </a:r>
            <a:endParaRPr lang="zh-CN" altLang="zh-CN" sz="2000" dirty="0"/>
          </a:p>
          <a:p>
            <a:r>
              <a:rPr lang="zh-CN" altLang="zh-CN" sz="2000" b="1" dirty="0">
                <a:solidFill>
                  <a:srgbClr val="FF0000"/>
                </a:solidFill>
              </a:rPr>
              <a:t>简单定价法则：</a:t>
            </a:r>
            <a:r>
              <a:rPr lang="zh-CN" altLang="en-US" sz="2000" b="1" dirty="0">
                <a:solidFill>
                  <a:srgbClr val="FF0000"/>
                </a:solidFill>
              </a:rPr>
              <a:t>                                                                                        </a:t>
            </a:r>
            <a:endParaRPr lang="en-US" altLang="zh-CN" sz="2000" b="1" dirty="0">
              <a:solidFill>
                <a:srgbClr val="FF0000"/>
              </a:solidFill>
            </a:endParaRPr>
          </a:p>
          <a:p>
            <a:endParaRPr lang="en-US" altLang="zh-CN" sz="2000" b="1" dirty="0">
              <a:solidFill>
                <a:srgbClr val="FF0000"/>
              </a:solidFill>
            </a:endParaRPr>
          </a:p>
          <a:p>
            <a:r>
              <a:rPr lang="zh-CN" altLang="en-US" sz="2000" b="1" dirty="0">
                <a:solidFill>
                  <a:srgbClr val="FF0000"/>
                </a:solidFill>
              </a:rPr>
              <a:t>                             </a:t>
            </a:r>
            <a:r>
              <a:rPr lang="zh-CN" altLang="en-US" sz="2800" dirty="0"/>
              <a:t>  </a:t>
            </a:r>
            <a:r>
              <a:rPr lang="en-US" altLang="zh-CN" sz="2800" dirty="0"/>
              <a:t>P</a:t>
            </a:r>
            <a:r>
              <a:rPr lang="zh-CN" altLang="en-US" sz="2800" dirty="0"/>
              <a:t> </a:t>
            </a:r>
            <a:r>
              <a:rPr lang="en-US" altLang="zh-CN" sz="2800" dirty="0"/>
              <a:t>=</a:t>
            </a:r>
            <a:r>
              <a:rPr lang="zh-CN" altLang="en-US" sz="2800" dirty="0"/>
              <a:t>   边际成本</a:t>
            </a:r>
            <a:r>
              <a:rPr lang="en-US" altLang="zh-CN" sz="2800" dirty="0"/>
              <a:t>MC/1+(1+E</a:t>
            </a:r>
            <a:r>
              <a:rPr lang="en-US" altLang="zh-CN" sz="2800" baseline="-25000" dirty="0"/>
              <a:t>d</a:t>
            </a:r>
            <a:r>
              <a:rPr lang="zh-CN" altLang="en-US" sz="2800" dirty="0"/>
              <a:t>）</a:t>
            </a:r>
            <a:endParaRPr lang="en-US" altLang="zh-CN" sz="2800" dirty="0"/>
          </a:p>
          <a:p>
            <a:pPr>
              <a:lnSpc>
                <a:spcPct val="150000"/>
              </a:lnSpc>
            </a:pPr>
            <a:r>
              <a:rPr lang="zh-CN" altLang="zh-CN" sz="2000" b="1" dirty="0">
                <a:solidFill>
                  <a:srgbClr val="FF0000"/>
                </a:solidFill>
              </a:rPr>
              <a:t>【注</a:t>
            </a:r>
            <a:r>
              <a:rPr lang="en-US" altLang="zh-CN" sz="2000" b="1" dirty="0">
                <a:solidFill>
                  <a:srgbClr val="FF0000"/>
                </a:solidFill>
              </a:rPr>
              <a:t>1</a:t>
            </a:r>
            <a:r>
              <a:rPr lang="zh-CN" altLang="zh-CN" sz="2000" b="1" dirty="0">
                <a:solidFill>
                  <a:srgbClr val="FF0000"/>
                </a:solidFill>
              </a:rPr>
              <a:t>】</a:t>
            </a:r>
            <a:r>
              <a:rPr lang="zh-CN" altLang="zh-CN" sz="2000" b="1" dirty="0"/>
              <a:t>在边际成本上的加价额占价格的比例，</a:t>
            </a:r>
            <a:r>
              <a:rPr lang="zh-CN" altLang="zh-CN" sz="2000" b="1" dirty="0">
                <a:solidFill>
                  <a:srgbClr val="FF0000"/>
                </a:solidFill>
              </a:rPr>
              <a:t>应该等于需求价格弹性倒数的相反数。</a:t>
            </a:r>
          </a:p>
          <a:p>
            <a:pPr>
              <a:lnSpc>
                <a:spcPct val="150000"/>
              </a:lnSpc>
            </a:pPr>
            <a:r>
              <a:rPr lang="zh-CN" altLang="zh-CN" sz="2000" b="1" dirty="0">
                <a:solidFill>
                  <a:srgbClr val="FF0000"/>
                </a:solidFill>
              </a:rPr>
              <a:t>【注</a:t>
            </a:r>
            <a:r>
              <a:rPr lang="en-US" altLang="zh-CN" sz="2000" b="1" dirty="0">
                <a:solidFill>
                  <a:srgbClr val="FF0000"/>
                </a:solidFill>
              </a:rPr>
              <a:t>2</a:t>
            </a:r>
            <a:r>
              <a:rPr lang="zh-CN" altLang="zh-CN" sz="2000" b="1" dirty="0">
                <a:solidFill>
                  <a:srgbClr val="FF0000"/>
                </a:solidFill>
              </a:rPr>
              <a:t>】</a:t>
            </a:r>
            <a:r>
              <a:rPr lang="zh-CN" altLang="zh-CN" sz="2000" b="1" dirty="0"/>
              <a:t>垄断企业索取的价格超过边际成本的程度，</a:t>
            </a:r>
            <a:r>
              <a:rPr lang="zh-CN" altLang="zh-CN" sz="2000" b="1" dirty="0">
                <a:solidFill>
                  <a:srgbClr val="FF0000"/>
                </a:solidFill>
              </a:rPr>
              <a:t>受制于需求价格弹性</a:t>
            </a:r>
            <a:r>
              <a:rPr lang="zh-CN" altLang="zh-CN" sz="2000" b="1" dirty="0"/>
              <a:t>。</a:t>
            </a:r>
            <a:endParaRPr lang="en-US" altLang="zh-CN" sz="2000" b="1" dirty="0"/>
          </a:p>
          <a:p>
            <a:pPr>
              <a:lnSpc>
                <a:spcPct val="150000"/>
              </a:lnSpc>
            </a:pPr>
            <a:r>
              <a:rPr lang="zh-CN" altLang="en-US" sz="2000" dirty="0"/>
              <a:t>             </a:t>
            </a:r>
            <a:r>
              <a:rPr lang="zh-CN" altLang="zh-CN" sz="2000" dirty="0"/>
              <a:t>当需求价格弹性较低，即</a:t>
            </a:r>
            <a:r>
              <a:rPr lang="en-US" altLang="zh-CN" sz="2000" dirty="0"/>
              <a:t>E</a:t>
            </a:r>
            <a:r>
              <a:rPr lang="en-US" altLang="zh-CN" sz="2000" baseline="-25000" dirty="0"/>
              <a:t>d</a:t>
            </a:r>
            <a:r>
              <a:rPr lang="zh-CN" altLang="zh-CN" sz="2000" dirty="0"/>
              <a:t>的绝对值较小时，垄断者可以确定较高的价格；</a:t>
            </a:r>
            <a:endParaRPr lang="en-US" altLang="zh-CN" sz="2000" dirty="0"/>
          </a:p>
          <a:p>
            <a:pPr>
              <a:lnSpc>
                <a:spcPct val="150000"/>
              </a:lnSpc>
            </a:pPr>
            <a:r>
              <a:rPr lang="zh-CN" altLang="en-US" sz="2000" dirty="0"/>
              <a:t>             </a:t>
            </a:r>
            <a:r>
              <a:rPr lang="zh-CN" altLang="zh-CN" sz="2000" dirty="0"/>
              <a:t>但是，随着需求价格弹性的增大，</a:t>
            </a:r>
            <a:r>
              <a:rPr lang="en-US" altLang="zh-CN" sz="2000" dirty="0"/>
              <a:t>E</a:t>
            </a:r>
            <a:r>
              <a:rPr lang="en-US" altLang="zh-CN" sz="2000" baseline="-25000" dirty="0"/>
              <a:t>d</a:t>
            </a:r>
            <a:r>
              <a:rPr lang="zh-CN" altLang="zh-CN" sz="2000" dirty="0"/>
              <a:t>的绝对值扩大，则价格将非常接近边际成本。</a:t>
            </a:r>
          </a:p>
        </p:txBody>
      </p:sp>
      <p:graphicFrame>
        <p:nvGraphicFramePr>
          <p:cNvPr id="7" name="对象 6">
            <a:extLst>
              <a:ext uri="{FF2B5EF4-FFF2-40B4-BE49-F238E27FC236}">
                <a16:creationId xmlns:a16="http://schemas.microsoft.com/office/drawing/2014/main" id="{B7A74D11-0147-49BF-9432-52A8816AA6A3}"/>
              </a:ext>
            </a:extLst>
          </p:cNvPr>
          <p:cNvGraphicFramePr>
            <a:graphicFrameLocks noChangeAspect="1"/>
          </p:cNvGraphicFramePr>
          <p:nvPr/>
        </p:nvGraphicFramePr>
        <p:xfrm>
          <a:off x="538258" y="1843406"/>
          <a:ext cx="5385757" cy="747417"/>
        </p:xfrm>
        <a:graphic>
          <a:graphicData uri="http://schemas.openxmlformats.org/presentationml/2006/ole">
            <mc:AlternateContent xmlns:mc="http://schemas.openxmlformats.org/markup-compatibility/2006">
              <mc:Choice xmlns:v="urn:schemas-microsoft-com:vml" Requires="v">
                <p:oleObj spid="_x0000_s1036" name="公式" r:id="rId4" imgW="2970511" imgH="444307" progId="Equation.3">
                  <p:embed/>
                </p:oleObj>
              </mc:Choice>
              <mc:Fallback>
                <p:oleObj name="公式" r:id="rId4" imgW="2970511" imgH="444307" progId="Equation.3">
                  <p:embed/>
                  <p:pic>
                    <p:nvPicPr>
                      <p:cNvPr id="7" name="对象 6">
                        <a:extLst>
                          <a:ext uri="{FF2B5EF4-FFF2-40B4-BE49-F238E27FC236}">
                            <a16:creationId xmlns:a16="http://schemas.microsoft.com/office/drawing/2014/main" id="{B7A74D11-0147-49BF-9432-52A8816AA6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8258" y="1843406"/>
                        <a:ext cx="5385757" cy="747417"/>
                      </a:xfrm>
                      <a:prstGeom prst="rect">
                        <a:avLst/>
                      </a:prstGeom>
                      <a:noFill/>
                    </p:spPr>
                  </p:pic>
                </p:oleObj>
              </mc:Fallback>
            </mc:AlternateContent>
          </a:graphicData>
        </a:graphic>
      </p:graphicFrame>
      <p:graphicFrame>
        <p:nvGraphicFramePr>
          <p:cNvPr id="12" name="对象 11">
            <a:extLst>
              <a:ext uri="{FF2B5EF4-FFF2-40B4-BE49-F238E27FC236}">
                <a16:creationId xmlns:a16="http://schemas.microsoft.com/office/drawing/2014/main" id="{486E86FF-4DF9-4FFB-A10E-47D465C76176}"/>
              </a:ext>
            </a:extLst>
          </p:cNvPr>
          <p:cNvGraphicFramePr>
            <a:graphicFrameLocks noChangeAspect="1"/>
          </p:cNvGraphicFramePr>
          <p:nvPr/>
        </p:nvGraphicFramePr>
        <p:xfrm>
          <a:off x="2445190" y="3064663"/>
          <a:ext cx="5385758" cy="774099"/>
        </p:xfrm>
        <a:graphic>
          <a:graphicData uri="http://schemas.openxmlformats.org/presentationml/2006/ole">
            <mc:AlternateContent xmlns:mc="http://schemas.openxmlformats.org/markup-compatibility/2006">
              <mc:Choice xmlns:v="urn:schemas-microsoft-com:vml" Requires="v">
                <p:oleObj spid="_x0000_s1037" name="公式" r:id="rId6" imgW="3110150" imgH="444307" progId="Equation.3">
                  <p:embed/>
                </p:oleObj>
              </mc:Choice>
              <mc:Fallback>
                <p:oleObj name="公式" r:id="rId6" imgW="3110150" imgH="444307" progId="Equation.3">
                  <p:embed/>
                  <p:pic>
                    <p:nvPicPr>
                      <p:cNvPr id="12" name="对象 11">
                        <a:extLst>
                          <a:ext uri="{FF2B5EF4-FFF2-40B4-BE49-F238E27FC236}">
                            <a16:creationId xmlns:a16="http://schemas.microsoft.com/office/drawing/2014/main" id="{486E86FF-4DF9-4FFB-A10E-47D465C761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45190" y="3064663"/>
                        <a:ext cx="5385758" cy="774099"/>
                      </a:xfrm>
                      <a:prstGeom prst="rect">
                        <a:avLst/>
                      </a:prstGeom>
                      <a:noFill/>
                    </p:spPr>
                  </p:pic>
                </p:oleObj>
              </mc:Fallback>
            </mc:AlternateContent>
          </a:graphicData>
        </a:graphic>
      </p:graphicFrame>
    </p:spTree>
    <p:extLst>
      <p:ext uri="{BB962C8B-B14F-4D97-AF65-F5344CB8AC3E}">
        <p14:creationId xmlns:p14="http://schemas.microsoft.com/office/powerpoint/2010/main" val="43816656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298450" y="930175"/>
            <a:ext cx="11595100" cy="4454040"/>
          </a:xfrm>
          <a:prstGeom prst="rect">
            <a:avLst/>
          </a:prstGeom>
          <a:noFill/>
        </p:spPr>
        <p:txBody>
          <a:bodyPr wrap="square" lIns="0" rIns="0" bIns="0" rtlCol="0">
            <a:spAutoFit/>
          </a:bodyPr>
          <a:lstStyle/>
          <a:p>
            <a:r>
              <a:rPr lang="en-US" altLang="zh-CN" sz="2000" dirty="0"/>
              <a:t>5.</a:t>
            </a:r>
            <a:r>
              <a:rPr lang="zh-CN" altLang="en-US" sz="2000" dirty="0"/>
              <a:t>价格歧视的类型、基本条件及基本原则</a:t>
            </a:r>
            <a:endParaRPr lang="en-US" altLang="zh-CN" sz="2000" dirty="0"/>
          </a:p>
          <a:p>
            <a:pPr>
              <a:lnSpc>
                <a:spcPct val="150000"/>
              </a:lnSpc>
            </a:pPr>
            <a:r>
              <a:rPr lang="zh-CN" altLang="zh-CN" sz="2000" dirty="0"/>
              <a:t>（</a:t>
            </a:r>
            <a:r>
              <a:rPr lang="en-US" altLang="zh-CN" sz="2000" dirty="0"/>
              <a:t>1</a:t>
            </a:r>
            <a:r>
              <a:rPr lang="zh-CN" altLang="zh-CN" sz="2000" dirty="0"/>
              <a:t>）含义：价格歧视也叫差别定价，是指企业为了获取更大的利润，对同一产品，规定不同的价格。</a:t>
            </a:r>
          </a:p>
          <a:p>
            <a:pPr>
              <a:lnSpc>
                <a:spcPct val="150000"/>
              </a:lnSpc>
            </a:pPr>
            <a:r>
              <a:rPr lang="zh-CN" altLang="zh-CN" sz="2000" dirty="0"/>
              <a:t>（</a:t>
            </a:r>
            <a:r>
              <a:rPr lang="en-US" altLang="zh-CN" sz="2000" dirty="0"/>
              <a:t>2</a:t>
            </a:r>
            <a:r>
              <a:rPr lang="zh-CN" altLang="zh-CN" sz="2000" dirty="0"/>
              <a:t>）级别：</a:t>
            </a:r>
          </a:p>
          <a:p>
            <a:pPr>
              <a:lnSpc>
                <a:spcPct val="150000"/>
              </a:lnSpc>
            </a:pPr>
            <a:r>
              <a:rPr lang="zh-CN" altLang="zh-CN" sz="2000" dirty="0">
                <a:solidFill>
                  <a:srgbClr val="FF0000"/>
                </a:solidFill>
              </a:rPr>
              <a:t>一级价格歧视</a:t>
            </a:r>
            <a:r>
              <a:rPr lang="zh-CN" altLang="zh-CN" sz="2000" dirty="0"/>
              <a:t>，企业对每一单位产品都按消费者所愿意支付的最高价格出售。也称作“完全价格歧视”。也就是企业对不同的购买者所购买的每一个批量单位的产品收取不同的价格，因此，所有消费者剩余都被垄断者占有了。</a:t>
            </a:r>
            <a:endParaRPr lang="en-US" altLang="zh-CN" sz="2000" dirty="0"/>
          </a:p>
          <a:p>
            <a:pPr>
              <a:lnSpc>
                <a:spcPct val="150000"/>
              </a:lnSpc>
            </a:pPr>
            <a:r>
              <a:rPr lang="zh-CN" altLang="zh-CN" sz="2000" dirty="0">
                <a:solidFill>
                  <a:srgbClr val="FF0000"/>
                </a:solidFill>
              </a:rPr>
              <a:t>二级价格歧视</a:t>
            </a:r>
            <a:r>
              <a:rPr lang="zh-CN" altLang="zh-CN" sz="2000" dirty="0"/>
              <a:t>，按不同价格出售不同单位产量，每个购买相同数量购买者支付价格相同。也就是常说的批量作价。垄断厂商通过对小批量购买的消费者收取额外价格，侵蚀一部分消费者剩余。</a:t>
            </a:r>
          </a:p>
          <a:p>
            <a:pPr>
              <a:lnSpc>
                <a:spcPct val="150000"/>
              </a:lnSpc>
            </a:pPr>
            <a:r>
              <a:rPr lang="zh-CN" altLang="zh-CN" sz="2000" dirty="0">
                <a:solidFill>
                  <a:srgbClr val="FF0000"/>
                </a:solidFill>
              </a:rPr>
              <a:t>三级价格歧视</a:t>
            </a:r>
            <a:r>
              <a:rPr lang="zh-CN" altLang="zh-CN" sz="2000" dirty="0"/>
              <a:t>建立在不同的</a:t>
            </a:r>
            <a:r>
              <a:rPr lang="en-US" altLang="zh-CN" sz="2000" dirty="0"/>
              <a:t>Ed</a:t>
            </a:r>
            <a:r>
              <a:rPr lang="zh-CN" altLang="zh-CN" sz="2000" dirty="0"/>
              <a:t>基础上，将消费者分为具有不同</a:t>
            </a:r>
            <a:r>
              <a:rPr lang="en-US" altLang="zh-CN" sz="2000" dirty="0"/>
              <a:t>Ed</a:t>
            </a:r>
            <a:r>
              <a:rPr lang="zh-CN" altLang="zh-CN" sz="2000" dirty="0"/>
              <a:t>两组或更多组，分别对各组消费者收取不同的价格。例如，火车硬座客票假期对大学生回家或返校的优惠票价</a:t>
            </a:r>
          </a:p>
        </p:txBody>
      </p:sp>
    </p:spTree>
    <p:extLst>
      <p:ext uri="{BB962C8B-B14F-4D97-AF65-F5344CB8AC3E}">
        <p14:creationId xmlns:p14="http://schemas.microsoft.com/office/powerpoint/2010/main" val="84265173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342900" y="1331921"/>
            <a:ext cx="11495314" cy="4238596"/>
          </a:xfrm>
          <a:prstGeom prst="rect">
            <a:avLst/>
          </a:prstGeom>
          <a:noFill/>
        </p:spPr>
        <p:txBody>
          <a:bodyPr wrap="square" lIns="0" rIns="0" bIns="0" rtlCol="0">
            <a:spAutoFit/>
          </a:bodyPr>
          <a:lstStyle/>
          <a:p>
            <a:pPr>
              <a:lnSpc>
                <a:spcPct val="150000"/>
              </a:lnSpc>
            </a:pPr>
            <a:endParaRPr lang="zh-CN" altLang="en-US" sz="2400" b="1" dirty="0"/>
          </a:p>
          <a:p>
            <a:pPr>
              <a:lnSpc>
                <a:spcPct val="150000"/>
              </a:lnSpc>
            </a:pPr>
            <a:r>
              <a:rPr lang="zh-CN" altLang="zh-CN" sz="2000" dirty="0"/>
              <a:t>（</a:t>
            </a:r>
            <a:r>
              <a:rPr lang="en-US" altLang="zh-CN" sz="2000" dirty="0"/>
              <a:t>3</a:t>
            </a:r>
            <a:r>
              <a:rPr lang="zh-CN" altLang="zh-CN" sz="2000" dirty="0"/>
              <a:t>）实行价格歧视的基本条件</a:t>
            </a:r>
            <a:endParaRPr lang="en-US" altLang="zh-CN" sz="2000" dirty="0"/>
          </a:p>
          <a:p>
            <a:pPr>
              <a:lnSpc>
                <a:spcPct val="150000"/>
              </a:lnSpc>
            </a:pPr>
            <a:endParaRPr lang="en-US" altLang="zh-CN" sz="2000" b="1" u="dbl" dirty="0"/>
          </a:p>
          <a:p>
            <a:pPr>
              <a:lnSpc>
                <a:spcPct val="150000"/>
              </a:lnSpc>
            </a:pPr>
            <a:endParaRPr lang="en-US" altLang="zh-CN" sz="2000" b="1" u="dbl" dirty="0"/>
          </a:p>
          <a:p>
            <a:pPr>
              <a:lnSpc>
                <a:spcPct val="150000"/>
              </a:lnSpc>
            </a:pPr>
            <a:endParaRPr lang="en-US" altLang="zh-CN" sz="2000" b="1" u="dbl" dirty="0"/>
          </a:p>
          <a:p>
            <a:pPr>
              <a:lnSpc>
                <a:spcPct val="150000"/>
              </a:lnSpc>
            </a:pPr>
            <a:endParaRPr lang="en-US" altLang="zh-CN" sz="2000" b="1" u="dbl" dirty="0"/>
          </a:p>
          <a:p>
            <a:pPr>
              <a:lnSpc>
                <a:spcPct val="150000"/>
              </a:lnSpc>
            </a:pPr>
            <a:r>
              <a:rPr lang="zh-CN" altLang="zh-CN" sz="2000" dirty="0"/>
              <a:t>如果这两个条件能够满足，那么，企业就可以通过对缺乏弹性的市场规定较高的价格，实行少销厚利；</a:t>
            </a:r>
            <a:endParaRPr lang="en-US" altLang="zh-CN" sz="2000" dirty="0"/>
          </a:p>
          <a:p>
            <a:pPr>
              <a:lnSpc>
                <a:spcPct val="150000"/>
              </a:lnSpc>
            </a:pPr>
            <a:r>
              <a:rPr lang="zh-CN" altLang="zh-CN" sz="2000" dirty="0"/>
              <a:t>而对富有弹性的市场规定较低的价格，实行薄利多销，以增加总收益。</a:t>
            </a:r>
          </a:p>
          <a:p>
            <a:pPr>
              <a:lnSpc>
                <a:spcPct val="150000"/>
              </a:lnSpc>
            </a:pPr>
            <a:r>
              <a:rPr lang="zh-CN" altLang="zh-CN" sz="2000" b="1" dirty="0"/>
              <a:t>（</a:t>
            </a:r>
            <a:r>
              <a:rPr lang="en-US" altLang="zh-CN" sz="2000" b="1" dirty="0"/>
              <a:t>4</a:t>
            </a:r>
            <a:r>
              <a:rPr lang="zh-CN" altLang="zh-CN" sz="2000" b="1" dirty="0"/>
              <a:t>）</a:t>
            </a:r>
            <a:r>
              <a:rPr lang="zh-CN" altLang="zh-CN" sz="2000" dirty="0"/>
              <a:t>企业实行价格歧视的基本原则</a:t>
            </a:r>
            <a:r>
              <a:rPr lang="zh-CN" altLang="en-US" sz="2000" dirty="0"/>
              <a:t>   </a:t>
            </a:r>
            <a:r>
              <a:rPr lang="zh-CN" altLang="zh-CN" sz="2000" dirty="0"/>
              <a:t>不同市场的边际收益相等并且等于边际成本</a:t>
            </a:r>
          </a:p>
        </p:txBody>
      </p:sp>
      <p:sp>
        <p:nvSpPr>
          <p:cNvPr id="2" name="圆角矩形 1">
            <a:extLst>
              <a:ext uri="{FF2B5EF4-FFF2-40B4-BE49-F238E27FC236}">
                <a16:creationId xmlns:a16="http://schemas.microsoft.com/office/drawing/2014/main" id="{44508D80-9EE0-CA49-AD0E-2B605CBB7498}"/>
              </a:ext>
            </a:extLst>
          </p:cNvPr>
          <p:cNvSpPr/>
          <p:nvPr/>
        </p:nvSpPr>
        <p:spPr>
          <a:xfrm>
            <a:off x="1214772" y="2702378"/>
            <a:ext cx="3947073" cy="14532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solidFill>
                  <a:sysClr val="windowText" lastClr="000000"/>
                </a:solidFill>
              </a:rPr>
              <a:t>必须有可能根据不同过的</a:t>
            </a:r>
            <a:r>
              <a:rPr kumimoji="1" lang="zh-CN" altLang="en-US" sz="2000" b="1" dirty="0">
                <a:solidFill>
                  <a:sysClr val="windowText" lastClr="000000"/>
                </a:solidFill>
              </a:rPr>
              <a:t>需求价格弹性</a:t>
            </a:r>
            <a:r>
              <a:rPr lang="en-US" altLang="zh-CN" sz="2000" b="1" dirty="0">
                <a:solidFill>
                  <a:sysClr val="windowText" lastClr="000000"/>
                </a:solidFill>
              </a:rPr>
              <a:t>E</a:t>
            </a:r>
            <a:r>
              <a:rPr lang="en-US" altLang="zh-CN" sz="2000" b="1" baseline="-25000" dirty="0">
                <a:solidFill>
                  <a:sysClr val="windowText" lastClr="000000"/>
                </a:solidFill>
              </a:rPr>
              <a:t>d</a:t>
            </a:r>
            <a:r>
              <a:rPr kumimoji="1" lang="zh-CN" altLang="en-US" sz="2000" dirty="0">
                <a:solidFill>
                  <a:sysClr val="windowText" lastClr="000000"/>
                </a:solidFill>
              </a:rPr>
              <a:t>划分出不同购买者</a:t>
            </a:r>
          </a:p>
        </p:txBody>
      </p:sp>
      <p:sp>
        <p:nvSpPr>
          <p:cNvPr id="12" name="圆角矩形 11">
            <a:extLst>
              <a:ext uri="{FF2B5EF4-FFF2-40B4-BE49-F238E27FC236}">
                <a16:creationId xmlns:a16="http://schemas.microsoft.com/office/drawing/2014/main" id="{E0EF6BD1-51B3-6942-9A45-8477A7102E74}"/>
              </a:ext>
            </a:extLst>
          </p:cNvPr>
          <p:cNvSpPr/>
          <p:nvPr/>
        </p:nvSpPr>
        <p:spPr>
          <a:xfrm>
            <a:off x="6033717" y="2543653"/>
            <a:ext cx="3947073" cy="14532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solidFill>
                  <a:sysClr val="windowText" lastClr="000000"/>
                </a:solidFill>
              </a:rPr>
              <a:t>市场必须是能够</a:t>
            </a:r>
            <a:r>
              <a:rPr kumimoji="1" lang="zh-CN" altLang="en-US" sz="2000" b="1" dirty="0">
                <a:solidFill>
                  <a:sysClr val="windowText" lastClr="000000"/>
                </a:solidFill>
              </a:rPr>
              <a:t>有效的隔离开</a:t>
            </a:r>
            <a:r>
              <a:rPr kumimoji="1" lang="zh-CN" altLang="en-US" sz="2000" dirty="0">
                <a:solidFill>
                  <a:sysClr val="windowText" lastClr="000000"/>
                </a:solidFill>
              </a:rPr>
              <a:t>，同种产品不能在不同市场间流动</a:t>
            </a:r>
          </a:p>
        </p:txBody>
      </p:sp>
      <p:sp>
        <p:nvSpPr>
          <p:cNvPr id="3" name="加号 2">
            <a:extLst>
              <a:ext uri="{FF2B5EF4-FFF2-40B4-BE49-F238E27FC236}">
                <a16:creationId xmlns:a16="http://schemas.microsoft.com/office/drawing/2014/main" id="{653E255D-45B5-7149-9735-5E79BF6D3FF4}"/>
              </a:ext>
            </a:extLst>
          </p:cNvPr>
          <p:cNvSpPr/>
          <p:nvPr/>
        </p:nvSpPr>
        <p:spPr>
          <a:xfrm>
            <a:off x="5387324" y="3270274"/>
            <a:ext cx="495299" cy="517934"/>
          </a:xfrm>
          <a:prstGeom prst="mathPlu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6049523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409218" y="1340479"/>
            <a:ext cx="11118299" cy="4177041"/>
          </a:xfrm>
          <a:prstGeom prst="rect">
            <a:avLst/>
          </a:prstGeom>
          <a:noFill/>
        </p:spPr>
        <p:txBody>
          <a:bodyPr wrap="square" lIns="0" rIns="0" bIns="0" rtlCol="0">
            <a:spAutoFit/>
          </a:bodyPr>
          <a:lstStyle/>
          <a:p>
            <a:endParaRPr lang="zh-CN" altLang="en-US" sz="24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000" dirty="0"/>
              <a:t>（</a:t>
            </a:r>
            <a:r>
              <a:rPr lang="en-US" altLang="zh-CN" sz="2000" dirty="0"/>
              <a:t>1</a:t>
            </a:r>
            <a:r>
              <a:rPr lang="zh-CN" altLang="zh-CN" sz="2000" dirty="0"/>
              <a:t>）垄断竞争市场上个别企业的需求曲线</a:t>
            </a:r>
          </a:p>
          <a:p>
            <a:pPr>
              <a:lnSpc>
                <a:spcPct val="150000"/>
              </a:lnSpc>
            </a:pPr>
            <a:r>
              <a:rPr lang="zh-CN" altLang="zh-CN" sz="2000" dirty="0"/>
              <a:t>垄断竞争市场上企业的需求曲线和完全垄断市场上的企业相同，均向右下方倾斜。</a:t>
            </a:r>
          </a:p>
          <a:p>
            <a:pPr>
              <a:lnSpc>
                <a:spcPct val="150000"/>
              </a:lnSpc>
            </a:pPr>
            <a:r>
              <a:rPr lang="zh-CN" altLang="zh-CN" sz="2000" dirty="0"/>
              <a:t>垄断竞争企业与完全垄断企业需求曲线的不同：</a:t>
            </a:r>
          </a:p>
          <a:p>
            <a:pPr>
              <a:lnSpc>
                <a:spcPct val="150000"/>
              </a:lnSpc>
            </a:pPr>
            <a:r>
              <a:rPr lang="zh-CN" altLang="en-US" sz="2000" dirty="0"/>
              <a:t>第一，</a:t>
            </a:r>
            <a:r>
              <a:rPr lang="zh-CN" altLang="zh-CN" sz="2000" dirty="0"/>
              <a:t>垄断竞争企业需求曲线不是市场需求曲线，而是每一个具体企业的需求曲线。完全垄断企业的需求曲线既是企业的需求曲线，也是市场的需求曲线。</a:t>
            </a:r>
          </a:p>
          <a:p>
            <a:pPr>
              <a:lnSpc>
                <a:spcPct val="150000"/>
              </a:lnSpc>
            </a:pPr>
            <a:r>
              <a:rPr lang="zh-CN" altLang="en-US" sz="2000" dirty="0"/>
              <a:t>第二，</a:t>
            </a:r>
            <a:r>
              <a:rPr lang="zh-CN" altLang="zh-CN" sz="2000" dirty="0"/>
              <a:t>垄断竞争企业的需求曲线比完全垄断企业需求曲线具有更大的弹性</a:t>
            </a:r>
            <a:endParaRPr lang="en-US" altLang="zh-CN" sz="2000" dirty="0"/>
          </a:p>
          <a:p>
            <a:pPr>
              <a:lnSpc>
                <a:spcPct val="150000"/>
              </a:lnSpc>
            </a:pPr>
            <a:r>
              <a:rPr lang="zh-CN" altLang="zh-CN" sz="2000" dirty="0"/>
              <a:t>（</a:t>
            </a:r>
            <a:r>
              <a:rPr lang="en-US" altLang="zh-CN" sz="2000" dirty="0"/>
              <a:t>2</a:t>
            </a:r>
            <a:r>
              <a:rPr lang="zh-CN" altLang="zh-CN" sz="2000" dirty="0"/>
              <a:t>）</a:t>
            </a:r>
            <a:r>
              <a:rPr lang="zh-CN" altLang="en-US" sz="2000" dirty="0"/>
              <a:t>垄断竞争企业利润最大化原则：</a:t>
            </a:r>
            <a:endParaRPr lang="en-US" altLang="zh-CN" sz="2000" dirty="0"/>
          </a:p>
          <a:p>
            <a:pPr>
              <a:lnSpc>
                <a:spcPct val="150000"/>
              </a:lnSpc>
            </a:pPr>
            <a:r>
              <a:rPr lang="zh-CN" altLang="zh-CN" sz="2000" dirty="0"/>
              <a:t>边际收益</a:t>
            </a:r>
            <a:r>
              <a:rPr lang="en-US" altLang="zh-CN" sz="2000" dirty="0"/>
              <a:t>=</a:t>
            </a:r>
            <a:r>
              <a:rPr lang="zh-CN" altLang="zh-CN" sz="2000" dirty="0"/>
              <a:t>边际成本</a:t>
            </a:r>
            <a:r>
              <a:rPr lang="zh-CN" altLang="en-US" sz="2000" dirty="0"/>
              <a:t>，</a:t>
            </a:r>
            <a:r>
              <a:rPr lang="zh-CN" altLang="zh-CN" sz="2000" dirty="0"/>
              <a:t>产量为均衡产量，价格为均衡价格。</a:t>
            </a:r>
            <a:endParaRPr lang="en-US" altLang="zh-CN" sz="2000" dirty="0"/>
          </a:p>
        </p:txBody>
      </p:sp>
      <p:sp>
        <p:nvSpPr>
          <p:cNvPr id="22" name="文本框 21"/>
          <p:cNvSpPr txBox="1"/>
          <p:nvPr/>
        </p:nvSpPr>
        <p:spPr>
          <a:xfrm>
            <a:off x="235046" y="769627"/>
            <a:ext cx="10596797" cy="960776"/>
          </a:xfrm>
          <a:prstGeom prst="rect">
            <a:avLst/>
          </a:prstGeom>
          <a:noFill/>
        </p:spPr>
        <p:txBody>
          <a:bodyPr wrap="square" rtlCol="0">
            <a:spAutoFit/>
          </a:bodyPr>
          <a:lstStyle/>
          <a:p>
            <a:pPr>
              <a:lnSpc>
                <a:spcPct val="150000"/>
              </a:lnSpc>
              <a:defRPr/>
            </a:pPr>
            <a:r>
              <a:rPr lang="zh-CN" altLang="en-US" sz="2000" dirty="0">
                <a:sym typeface="+mn-ea"/>
              </a:rPr>
              <a:t>四、</a:t>
            </a:r>
            <a:r>
              <a:rPr lang="zh-CN" altLang="en-US" sz="2000" dirty="0"/>
              <a:t>垄断竞争市场和寡头垄断市场上生产者的行为</a:t>
            </a:r>
          </a:p>
          <a:p>
            <a:pPr>
              <a:lnSpc>
                <a:spcPct val="150000"/>
              </a:lnSpc>
              <a:defRPr/>
            </a:pPr>
            <a:r>
              <a:rPr lang="en-US" altLang="zh-CN" sz="2000" dirty="0">
                <a:sym typeface="+mn-lt"/>
              </a:rPr>
              <a:t>1.</a:t>
            </a:r>
            <a:r>
              <a:rPr lang="zh-CN" altLang="en-US" sz="2000" dirty="0"/>
              <a:t>垄断竞争市场上生产者的行为</a:t>
            </a:r>
            <a:endParaRPr lang="zh-CN" altLang="en-US" sz="2000" dirty="0">
              <a:sym typeface="+mn-lt"/>
            </a:endParaRPr>
          </a:p>
        </p:txBody>
      </p:sp>
    </p:spTree>
    <p:extLst>
      <p:ext uri="{BB962C8B-B14F-4D97-AF65-F5344CB8AC3E}">
        <p14:creationId xmlns:p14="http://schemas.microsoft.com/office/powerpoint/2010/main" val="100897104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90308" y="1396396"/>
            <a:ext cx="12011383" cy="4454040"/>
          </a:xfrm>
          <a:prstGeom prst="rect">
            <a:avLst/>
          </a:prstGeom>
          <a:noFill/>
        </p:spPr>
        <p:txBody>
          <a:bodyPr wrap="square" lIns="0" rIns="0" bIns="0" rtlCol="0">
            <a:spAutoFit/>
          </a:bodyPr>
          <a:lstStyle/>
          <a:p>
            <a:r>
              <a:rPr lang="en-US" altLang="zh-CN" sz="2000" dirty="0"/>
              <a:t>2.</a:t>
            </a:r>
            <a:r>
              <a:rPr lang="zh-CN" altLang="en-US" sz="2000" dirty="0"/>
              <a:t>寡头垄断市场上生产者的行为</a:t>
            </a:r>
            <a:endParaRPr lang="en-US" altLang="zh-CN" sz="2000" dirty="0"/>
          </a:p>
          <a:p>
            <a:pPr>
              <a:lnSpc>
                <a:spcPct val="150000"/>
              </a:lnSpc>
            </a:pPr>
            <a:r>
              <a:rPr lang="zh-CN" altLang="zh-CN" sz="2000" dirty="0"/>
              <a:t>寡头垄断市场上价格形成的模型：</a:t>
            </a:r>
          </a:p>
          <a:p>
            <a:pPr>
              <a:lnSpc>
                <a:spcPct val="150000"/>
              </a:lnSpc>
            </a:pPr>
            <a:r>
              <a:rPr lang="zh-CN" altLang="en-US" sz="2000" dirty="0"/>
              <a:t>（</a:t>
            </a:r>
            <a:r>
              <a:rPr lang="en-US" altLang="zh-CN" sz="2000" dirty="0"/>
              <a:t>1</a:t>
            </a:r>
            <a:r>
              <a:rPr lang="zh-CN" altLang="en-US" sz="2000" dirty="0"/>
              <a:t>）</a:t>
            </a:r>
            <a:r>
              <a:rPr lang="zh-CN" altLang="zh-CN" sz="2000" dirty="0"/>
              <a:t>协议价格制</a:t>
            </a:r>
            <a:r>
              <a:rPr lang="zh-CN" altLang="en-US" sz="2000" dirty="0"/>
              <a:t>：</a:t>
            </a:r>
            <a:endParaRPr lang="en-US" altLang="zh-CN" sz="2000" dirty="0"/>
          </a:p>
          <a:p>
            <a:pPr>
              <a:lnSpc>
                <a:spcPct val="150000"/>
              </a:lnSpc>
            </a:pPr>
            <a:r>
              <a:rPr lang="zh-CN" altLang="zh-CN" sz="2000" dirty="0"/>
              <a:t>生产者或销售者之间存在着某种市场份额划分协议条件下，生产者或销售者之间共同维持一个协议价格，使得行业净收益最大。其方式是限制各生产者的产量，使行业边际收益等于行业边际成本。</a:t>
            </a:r>
          </a:p>
          <a:p>
            <a:pPr>
              <a:lnSpc>
                <a:spcPct val="150000"/>
              </a:lnSpc>
            </a:pPr>
            <a:r>
              <a:rPr lang="zh-CN" altLang="zh-CN" sz="2000" dirty="0"/>
              <a:t>【注</a:t>
            </a:r>
            <a:r>
              <a:rPr lang="en-US" altLang="zh-CN" sz="2000" dirty="0"/>
              <a:t>1</a:t>
            </a:r>
            <a:r>
              <a:rPr lang="zh-CN" altLang="zh-CN" sz="2000" dirty="0"/>
              <a:t>】卡特尔：联合起来行动的企业集团，世界最著名的卡特尔是石油生产输出国组织欧佩克（</a:t>
            </a:r>
            <a:r>
              <a:rPr lang="en-US" altLang="zh-CN" sz="2000" dirty="0"/>
              <a:t>OPEC</a:t>
            </a:r>
            <a:r>
              <a:rPr lang="zh-CN" altLang="zh-CN" sz="2000" dirty="0"/>
              <a:t>）</a:t>
            </a:r>
            <a:r>
              <a:rPr lang="en-US" altLang="zh-CN" sz="2000" dirty="0"/>
              <a:t>.</a:t>
            </a:r>
            <a:endParaRPr lang="zh-CN" altLang="zh-CN" sz="2000" dirty="0"/>
          </a:p>
          <a:p>
            <a:pPr>
              <a:lnSpc>
                <a:spcPct val="150000"/>
              </a:lnSpc>
            </a:pPr>
            <a:r>
              <a:rPr lang="zh-CN" altLang="zh-CN" sz="2000" dirty="0"/>
              <a:t>【注</a:t>
            </a:r>
            <a:r>
              <a:rPr lang="en-US" altLang="zh-CN" sz="2000" dirty="0"/>
              <a:t>2</a:t>
            </a:r>
            <a:r>
              <a:rPr lang="zh-CN" altLang="zh-CN" sz="2000" dirty="0"/>
              <a:t>】一个卡特尔与完全垄断者的差别</a:t>
            </a:r>
          </a:p>
          <a:p>
            <a:pPr>
              <a:lnSpc>
                <a:spcPct val="150000"/>
              </a:lnSpc>
            </a:pPr>
            <a:r>
              <a:rPr lang="zh-CN" altLang="zh-CN" sz="2000" dirty="0"/>
              <a:t>（</a:t>
            </a:r>
            <a:r>
              <a:rPr lang="en-US" altLang="zh-CN" sz="2000" dirty="0"/>
              <a:t>1</a:t>
            </a:r>
            <a:r>
              <a:rPr lang="zh-CN" altLang="zh-CN" sz="2000" dirty="0"/>
              <a:t>）卡特尔很少能控制整个市场，因此它们必须考虑定价决策会如何影响非卡特尔企业的行为。</a:t>
            </a:r>
          </a:p>
          <a:p>
            <a:pPr>
              <a:lnSpc>
                <a:spcPct val="150000"/>
              </a:lnSpc>
            </a:pPr>
            <a:r>
              <a:rPr lang="zh-CN" altLang="zh-CN" sz="2000" dirty="0"/>
              <a:t>（</a:t>
            </a:r>
            <a:r>
              <a:rPr lang="en-US" altLang="zh-CN" sz="2000" dirty="0"/>
              <a:t>2</a:t>
            </a:r>
            <a:r>
              <a:rPr lang="zh-CN" altLang="zh-CN" sz="2000" dirty="0"/>
              <a:t>）一个卡特尔成员不是一个大公司的一部分，它们可能在利润诱惑下违反协议。</a:t>
            </a:r>
          </a:p>
          <a:p>
            <a:pPr>
              <a:lnSpc>
                <a:spcPct val="150000"/>
              </a:lnSpc>
            </a:pPr>
            <a:r>
              <a:rPr lang="zh-CN" altLang="zh-CN" sz="2000" dirty="0"/>
              <a:t>【注</a:t>
            </a:r>
            <a:r>
              <a:rPr lang="en-US" altLang="zh-CN" sz="2000" dirty="0"/>
              <a:t>3</a:t>
            </a:r>
            <a:r>
              <a:rPr lang="zh-CN" altLang="zh-CN" sz="2000" dirty="0"/>
              <a:t>】我国企业之间实施共谋或卡特尔是一种违法行为，受到反垄断法律法规的严格禁止。</a:t>
            </a:r>
          </a:p>
        </p:txBody>
      </p:sp>
    </p:spTree>
    <p:extLst>
      <p:ext uri="{BB962C8B-B14F-4D97-AF65-F5344CB8AC3E}">
        <p14:creationId xmlns:p14="http://schemas.microsoft.com/office/powerpoint/2010/main" val="142485911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505338" y="1683562"/>
            <a:ext cx="11559625" cy="2253437"/>
          </a:xfrm>
          <a:prstGeom prst="rect">
            <a:avLst/>
          </a:prstGeom>
          <a:noFill/>
        </p:spPr>
        <p:txBody>
          <a:bodyPr wrap="square" lIns="0" rIns="0" bIns="0" rtlCol="0">
            <a:spAutoFit/>
          </a:bodyPr>
          <a:lstStyle/>
          <a:p>
            <a:pPr>
              <a:lnSpc>
                <a:spcPct val="150000"/>
              </a:lnSpc>
            </a:pPr>
            <a:endParaRPr lang="zh-CN" altLang="en-US" dirty="0"/>
          </a:p>
          <a:p>
            <a:pPr>
              <a:lnSpc>
                <a:spcPct val="150000"/>
              </a:lnSpc>
            </a:pPr>
            <a:r>
              <a:rPr lang="zh-CN" altLang="en-US" sz="2000" dirty="0"/>
              <a:t>（</a:t>
            </a:r>
            <a:r>
              <a:rPr lang="en-US" altLang="zh-CN" sz="2000" dirty="0"/>
              <a:t>2</a:t>
            </a:r>
            <a:r>
              <a:rPr lang="zh-CN" altLang="en-US" sz="2000" dirty="0"/>
              <a:t>）</a:t>
            </a:r>
            <a:r>
              <a:rPr lang="zh-CN" altLang="zh-CN" sz="2000" dirty="0"/>
              <a:t>价格领袖制</a:t>
            </a:r>
            <a:endParaRPr lang="en-US" altLang="zh-CN" sz="2000" dirty="0"/>
          </a:p>
          <a:p>
            <a:pPr>
              <a:lnSpc>
                <a:spcPct val="150000"/>
              </a:lnSpc>
            </a:pPr>
            <a:r>
              <a:rPr lang="zh-CN" altLang="zh-CN" sz="2000" dirty="0"/>
              <a:t>行业中某一个占支配地位的企业率先确定价格，其他企业则参照这个价格来制定和调整本企业产品的价格，与其保持一致。</a:t>
            </a:r>
          </a:p>
          <a:p>
            <a:pPr>
              <a:lnSpc>
                <a:spcPct val="150000"/>
              </a:lnSpc>
            </a:pPr>
            <a:r>
              <a:rPr lang="zh-CN" altLang="zh-CN" sz="2000" dirty="0"/>
              <a:t>【注】领袖企业在确定产品价格时，不能只考虑本企业利益，还必须考虑到整个行业的供求状况</a:t>
            </a:r>
          </a:p>
        </p:txBody>
      </p:sp>
    </p:spTree>
    <p:extLst>
      <p:ext uri="{BB962C8B-B14F-4D97-AF65-F5344CB8AC3E}">
        <p14:creationId xmlns:p14="http://schemas.microsoft.com/office/powerpoint/2010/main" val="202132431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5748497"/>
          </a:xfrm>
          <a:prstGeom prst="rect">
            <a:avLst/>
          </a:prstGeom>
          <a:noFill/>
        </p:spPr>
        <p:txBody>
          <a:bodyPr wrap="square" rtlCol="0" anchor="t">
            <a:spAutoFit/>
          </a:bodyPr>
          <a:lstStyle/>
          <a:p>
            <a:pPr algn="ctr" fontAlgn="base" latinLnBrk="1">
              <a:lnSpc>
                <a:spcPct val="150000"/>
              </a:lnSpc>
            </a:pPr>
            <a:r>
              <a:rPr lang="zh-CN" altLang="en-US" sz="2400" b="1" dirty="0"/>
              <a:t>练习题</a:t>
            </a:r>
            <a:endParaRPr lang="en-US" altLang="zh-CN" sz="2400" b="1" dirty="0"/>
          </a:p>
          <a:p>
            <a:pPr fontAlgn="base">
              <a:lnSpc>
                <a:spcPct val="150000"/>
              </a:lnSpc>
            </a:pPr>
            <a:r>
              <a:rPr lang="zh-CN" altLang="en-US" sz="2000" dirty="0"/>
              <a:t>单选：</a:t>
            </a:r>
            <a:endParaRPr lang="en-US" altLang="zh-CN" sz="2000" dirty="0"/>
          </a:p>
          <a:p>
            <a:pPr>
              <a:lnSpc>
                <a:spcPct val="150000"/>
              </a:lnSpc>
            </a:pPr>
            <a:r>
              <a:rPr lang="en-US" altLang="zh-CN" sz="2000" dirty="0"/>
              <a:t>1</a:t>
            </a:r>
            <a:r>
              <a:rPr lang="zh-CN" altLang="en-US" sz="2000" dirty="0"/>
              <a:t>、</a:t>
            </a:r>
            <a:r>
              <a:rPr lang="zh-CN" altLang="zh-CN" sz="2000" dirty="0"/>
              <a:t>下列市场中属于寡头垄断市场的是</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石油　　</a:t>
            </a:r>
            <a:r>
              <a:rPr lang="en-US" altLang="zh-CN" sz="2000" dirty="0"/>
              <a:t>B.</a:t>
            </a:r>
            <a:r>
              <a:rPr lang="zh-CN" altLang="zh-CN" sz="2000" dirty="0"/>
              <a:t>啤酒</a:t>
            </a:r>
          </a:p>
          <a:p>
            <a:pPr>
              <a:lnSpc>
                <a:spcPct val="150000"/>
              </a:lnSpc>
            </a:pPr>
            <a:r>
              <a:rPr lang="zh-CN" altLang="zh-CN" sz="2000" dirty="0"/>
              <a:t>　　</a:t>
            </a:r>
            <a:r>
              <a:rPr lang="en-US" altLang="zh-CN" sz="2000" dirty="0"/>
              <a:t>C.</a:t>
            </a:r>
            <a:r>
              <a:rPr lang="zh-CN" altLang="zh-CN" sz="2000" dirty="0"/>
              <a:t>电力　　</a:t>
            </a:r>
            <a:r>
              <a:rPr lang="en-US" altLang="zh-CN" sz="2000" dirty="0"/>
              <a:t>D.</a:t>
            </a:r>
            <a:r>
              <a:rPr lang="zh-CN" altLang="zh-CN" sz="2000" dirty="0"/>
              <a:t>服装</a:t>
            </a:r>
          </a:p>
          <a:p>
            <a:pPr>
              <a:lnSpc>
                <a:spcPct val="150000"/>
              </a:lnSpc>
            </a:pPr>
            <a:r>
              <a:rPr lang="en-US" altLang="zh-CN" sz="2000" dirty="0"/>
              <a:t>2</a:t>
            </a:r>
            <a:r>
              <a:rPr lang="zh-CN" altLang="zh-CN" sz="2000" dirty="0"/>
              <a:t>、完全竞争企业的需求曲线</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向右下方倾斜</a:t>
            </a:r>
            <a:r>
              <a:rPr lang="en-US" altLang="zh-CN" sz="2000" dirty="0"/>
              <a:t>          </a:t>
            </a:r>
            <a:r>
              <a:rPr lang="zh-CN" altLang="zh-CN" sz="2000" dirty="0"/>
              <a:t>　　</a:t>
            </a:r>
            <a:r>
              <a:rPr lang="en-US" altLang="zh-CN" sz="2000" dirty="0"/>
              <a:t>  B.</a:t>
            </a:r>
            <a:r>
              <a:rPr lang="zh-CN" altLang="zh-CN" sz="2000" dirty="0"/>
              <a:t>平行于横轴</a:t>
            </a:r>
          </a:p>
          <a:p>
            <a:pPr>
              <a:lnSpc>
                <a:spcPct val="150000"/>
              </a:lnSpc>
            </a:pPr>
            <a:r>
              <a:rPr lang="zh-CN" altLang="zh-CN" sz="2000" dirty="0"/>
              <a:t>　　</a:t>
            </a:r>
            <a:r>
              <a:rPr lang="en-US" altLang="zh-CN" sz="2000" dirty="0"/>
              <a:t>C.</a:t>
            </a:r>
            <a:r>
              <a:rPr lang="zh-CN" altLang="zh-CN" sz="2000" dirty="0"/>
              <a:t>和市场需求曲线相同　　</a:t>
            </a:r>
            <a:r>
              <a:rPr lang="en-US" altLang="zh-CN" sz="2000" dirty="0"/>
              <a:t> D.</a:t>
            </a:r>
            <a:r>
              <a:rPr lang="zh-CN" altLang="zh-CN" sz="2000" dirty="0"/>
              <a:t>是一条垂直线</a:t>
            </a:r>
          </a:p>
          <a:p>
            <a:pPr>
              <a:lnSpc>
                <a:spcPct val="150000"/>
              </a:lnSpc>
            </a:pPr>
            <a:r>
              <a:rPr lang="en-US" altLang="zh-CN" sz="2000" dirty="0"/>
              <a:t>3</a:t>
            </a:r>
            <a:r>
              <a:rPr lang="zh-CN" altLang="zh-CN" sz="2000" dirty="0"/>
              <a:t>、在完全竞争市场上</a:t>
            </a:r>
            <a:r>
              <a:rPr lang="en-US" altLang="zh-CN" sz="2000" dirty="0"/>
              <a:t>,</a:t>
            </a:r>
            <a:r>
              <a:rPr lang="zh-CN" altLang="zh-CN" sz="2000" dirty="0"/>
              <a:t>整个行业的需求曲线</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与个别企业需求曲线一致</a:t>
            </a:r>
            <a:r>
              <a:rPr lang="en-US" altLang="zh-CN" sz="2000" dirty="0"/>
              <a:t> </a:t>
            </a:r>
            <a:r>
              <a:rPr lang="zh-CN" altLang="zh-CN" sz="2000" dirty="0"/>
              <a:t>　</a:t>
            </a:r>
            <a:r>
              <a:rPr lang="en-US" altLang="zh-CN" sz="2000" dirty="0"/>
              <a:t> </a:t>
            </a:r>
            <a:r>
              <a:rPr lang="zh-CN" altLang="zh-CN" sz="2000" dirty="0"/>
              <a:t>　</a:t>
            </a:r>
            <a:r>
              <a:rPr lang="en-US" altLang="zh-CN" sz="2000" dirty="0"/>
              <a:t>B.</a:t>
            </a:r>
            <a:r>
              <a:rPr lang="zh-CN" altLang="zh-CN" sz="2000" dirty="0"/>
              <a:t>是向右下方倾斜的</a:t>
            </a:r>
          </a:p>
          <a:p>
            <a:pPr>
              <a:lnSpc>
                <a:spcPct val="150000"/>
              </a:lnSpc>
            </a:pPr>
            <a:r>
              <a:rPr lang="zh-CN" altLang="zh-CN" sz="2000" dirty="0"/>
              <a:t>　　</a:t>
            </a:r>
            <a:r>
              <a:rPr lang="en-US" altLang="zh-CN" sz="2000" dirty="0"/>
              <a:t>C.</a:t>
            </a:r>
            <a:r>
              <a:rPr lang="zh-CN" altLang="zh-CN" sz="2000" dirty="0"/>
              <a:t>与横轴平行</a:t>
            </a:r>
            <a:r>
              <a:rPr lang="en-US" altLang="zh-CN" sz="2000" dirty="0"/>
              <a:t>                               D.</a:t>
            </a:r>
            <a:r>
              <a:rPr lang="zh-CN" altLang="zh-CN" sz="2000" dirty="0"/>
              <a:t>不影响市场价格</a:t>
            </a:r>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3674704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1384995"/>
          </a:xfrm>
          <a:prstGeom prst="rect">
            <a:avLst/>
          </a:prstGeom>
          <a:noFill/>
        </p:spPr>
        <p:txBody>
          <a:bodyPr wrap="square" rtlCol="0" anchor="t">
            <a:spAutoFit/>
          </a:bodyPr>
          <a:lstStyle/>
          <a:p>
            <a:pPr algn="l">
              <a:lnSpc>
                <a:spcPct val="150000"/>
              </a:lnSpc>
              <a:defRPr/>
            </a:pPr>
            <a:r>
              <a:rPr lang="zh-CN" altLang="en-US" sz="2000" dirty="0">
                <a:sym typeface="+mn-ea"/>
              </a:rPr>
              <a:t>二、</a:t>
            </a:r>
            <a:r>
              <a:rPr lang="zh-CN" altLang="en-US" sz="2000" dirty="0">
                <a:sym typeface="+mn-lt"/>
              </a:rPr>
              <a:t>完全竞争市场中生产者的行为</a:t>
            </a:r>
          </a:p>
          <a:p>
            <a:pPr algn="l">
              <a:lnSpc>
                <a:spcPct val="150000"/>
              </a:lnSpc>
              <a:buClrTx/>
              <a:buSzTx/>
              <a:buFontTx/>
            </a:pPr>
            <a:r>
              <a:rPr lang="en-US" altLang="zh-CN" sz="2000" dirty="0">
                <a:sym typeface="+mn-ea"/>
              </a:rPr>
              <a:t>1.</a:t>
            </a:r>
            <a:r>
              <a:rPr lang="zh-CN" altLang="en-US" sz="2000" dirty="0">
                <a:sym typeface="+mn-lt"/>
              </a:rPr>
              <a:t>完全竞争市场行业的供求曲线和个别企业的需求曲线</a:t>
            </a:r>
          </a:p>
          <a:p>
            <a:pPr algn="l">
              <a:lnSpc>
                <a:spcPct val="100000"/>
              </a:lnSpc>
              <a:buClrTx/>
              <a:buSzTx/>
              <a:buFontTx/>
            </a:pPr>
            <a:endParaRPr lang="zh-CN" altLang="en-US" sz="2400" dirty="0">
              <a:solidFill>
                <a:schemeClr val="bg1"/>
              </a:solidFill>
              <a:sym typeface="+mn-lt"/>
            </a:endParaRPr>
          </a:p>
        </p:txBody>
      </p:sp>
      <p:pic>
        <p:nvPicPr>
          <p:cNvPr id="2" name="图片 1"/>
          <p:cNvPicPr>
            <a:picLocks noChangeAspect="1"/>
          </p:cNvPicPr>
          <p:nvPr/>
        </p:nvPicPr>
        <p:blipFill>
          <a:blip r:embed="rId4"/>
          <a:stretch>
            <a:fillRect/>
          </a:stretch>
        </p:blipFill>
        <p:spPr>
          <a:xfrm>
            <a:off x="2057400" y="2400300"/>
            <a:ext cx="7653020" cy="385699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6579493"/>
          </a:xfrm>
          <a:prstGeom prst="rect">
            <a:avLst/>
          </a:prstGeom>
          <a:noFill/>
        </p:spPr>
        <p:txBody>
          <a:bodyPr wrap="square" rtlCol="0" anchor="t">
            <a:spAutoFit/>
          </a:bodyPr>
          <a:lstStyle/>
          <a:p>
            <a:pPr>
              <a:lnSpc>
                <a:spcPct val="150000"/>
              </a:lnSpc>
            </a:pPr>
            <a:r>
              <a:rPr lang="en-US" altLang="zh-CN" sz="2000" dirty="0"/>
              <a:t>4</a:t>
            </a:r>
            <a:r>
              <a:rPr lang="zh-CN" altLang="en-US" sz="2000" dirty="0"/>
              <a:t>、</a:t>
            </a:r>
            <a:r>
              <a:rPr lang="zh-CN" altLang="zh-CN" sz="2000" dirty="0"/>
              <a:t>在完全竞争市场上，企业在进行产量决策时的依据是</a:t>
            </a:r>
            <a:r>
              <a:rPr lang="en-US" altLang="zh-CN" sz="2000" dirty="0"/>
              <a:t>(</a:t>
            </a:r>
            <a:r>
              <a:rPr lang="zh-CN" altLang="zh-CN" sz="2000" dirty="0"/>
              <a:t>　　</a:t>
            </a:r>
            <a:r>
              <a:rPr lang="en-US" altLang="zh-CN" sz="2000" dirty="0"/>
              <a:t>)</a:t>
            </a:r>
            <a:r>
              <a:rPr lang="zh-CN" altLang="zh-CN" sz="2000" dirty="0"/>
              <a:t>。</a:t>
            </a:r>
          </a:p>
          <a:p>
            <a:pPr>
              <a:lnSpc>
                <a:spcPct val="150000"/>
              </a:lnSpc>
            </a:pPr>
            <a:r>
              <a:rPr lang="en-US" altLang="zh-CN" sz="2000" dirty="0"/>
              <a:t>      A.</a:t>
            </a:r>
            <a:r>
              <a:rPr lang="zh-CN" altLang="zh-CN" sz="2000" dirty="0"/>
              <a:t>边际成本等于边际收益的原则</a:t>
            </a:r>
          </a:p>
          <a:p>
            <a:pPr>
              <a:lnSpc>
                <a:spcPct val="150000"/>
              </a:lnSpc>
            </a:pPr>
            <a:r>
              <a:rPr lang="en-US" altLang="zh-CN" sz="2000" dirty="0"/>
              <a:t>      B.</a:t>
            </a:r>
            <a:r>
              <a:rPr lang="zh-CN" altLang="zh-CN" sz="2000" dirty="0"/>
              <a:t>边际成本小于边际收益的原则</a:t>
            </a:r>
          </a:p>
          <a:p>
            <a:pPr>
              <a:lnSpc>
                <a:spcPct val="150000"/>
              </a:lnSpc>
            </a:pPr>
            <a:r>
              <a:rPr lang="zh-CN" altLang="zh-CN" sz="2000" dirty="0"/>
              <a:t>　</a:t>
            </a:r>
            <a:r>
              <a:rPr lang="en-US" altLang="zh-CN" sz="2000" dirty="0"/>
              <a:t>  C.</a:t>
            </a:r>
            <a:r>
              <a:rPr lang="zh-CN" altLang="zh-CN" sz="2000" dirty="0"/>
              <a:t>边际成本大于边际收益的原则</a:t>
            </a:r>
          </a:p>
          <a:p>
            <a:pPr>
              <a:lnSpc>
                <a:spcPct val="150000"/>
              </a:lnSpc>
            </a:pPr>
            <a:r>
              <a:rPr lang="en-US" altLang="zh-CN" sz="2000" dirty="0"/>
              <a:t>      D.</a:t>
            </a:r>
            <a:r>
              <a:rPr lang="zh-CN" altLang="zh-CN" sz="2000" dirty="0"/>
              <a:t>边际成本为零的原则</a:t>
            </a:r>
            <a:endParaRPr lang="en-US" altLang="zh-CN" sz="2000" dirty="0"/>
          </a:p>
          <a:p>
            <a:pPr>
              <a:lnSpc>
                <a:spcPct val="150000"/>
              </a:lnSpc>
            </a:pPr>
            <a:r>
              <a:rPr lang="en-US" altLang="zh-CN" sz="2000" dirty="0"/>
              <a:t>5</a:t>
            </a:r>
            <a:r>
              <a:rPr lang="zh-CN" altLang="en-US" sz="2000" dirty="0"/>
              <a:t>、</a:t>
            </a:r>
            <a:r>
              <a:rPr lang="zh-CN" altLang="zh-CN" sz="2000" dirty="0"/>
              <a:t>关于完全垄断企业的收益曲线的说法中正确的是（</a:t>
            </a:r>
            <a:r>
              <a:rPr lang="en-US" altLang="zh-CN" sz="2000" dirty="0"/>
              <a:t>   </a:t>
            </a:r>
            <a:r>
              <a:rPr lang="zh-CN" altLang="zh-CN" sz="2000" dirty="0"/>
              <a:t>）</a:t>
            </a:r>
          </a:p>
          <a:p>
            <a:pPr>
              <a:lnSpc>
                <a:spcPct val="150000"/>
              </a:lnSpc>
            </a:pPr>
            <a:r>
              <a:rPr lang="en-US" altLang="zh-CN" sz="2000" dirty="0"/>
              <a:t>      A.</a:t>
            </a:r>
            <a:r>
              <a:rPr lang="zh-CN" altLang="zh-CN" sz="2000" dirty="0"/>
              <a:t>边际收益曲线在平均收益曲线的下方</a:t>
            </a:r>
          </a:p>
          <a:p>
            <a:pPr>
              <a:lnSpc>
                <a:spcPct val="150000"/>
              </a:lnSpc>
            </a:pPr>
            <a:r>
              <a:rPr lang="en-US" altLang="zh-CN" sz="2000" dirty="0"/>
              <a:t>      B.</a:t>
            </a:r>
            <a:r>
              <a:rPr lang="zh-CN" altLang="zh-CN" sz="2000" dirty="0"/>
              <a:t>边际收益曲线在平均收益曲线的上方</a:t>
            </a:r>
          </a:p>
          <a:p>
            <a:pPr>
              <a:lnSpc>
                <a:spcPct val="150000"/>
              </a:lnSpc>
            </a:pPr>
            <a:r>
              <a:rPr lang="en-US" altLang="zh-CN" sz="2000" dirty="0"/>
              <a:t>      C.</a:t>
            </a:r>
            <a:r>
              <a:rPr lang="zh-CN" altLang="zh-CN" sz="2000" dirty="0"/>
              <a:t>边际收益曲线与平均收益曲线重合 </a:t>
            </a:r>
          </a:p>
          <a:p>
            <a:pPr>
              <a:lnSpc>
                <a:spcPct val="150000"/>
              </a:lnSpc>
            </a:pPr>
            <a:r>
              <a:rPr lang="en-US" altLang="zh-CN" sz="2000" dirty="0"/>
              <a:t>      D.</a:t>
            </a:r>
            <a:r>
              <a:rPr lang="zh-CN" altLang="zh-CN" sz="2000" dirty="0"/>
              <a:t>边际收益曲线与需求曲线是重合的</a:t>
            </a:r>
          </a:p>
          <a:p>
            <a:pPr>
              <a:lnSpc>
                <a:spcPct val="150000"/>
              </a:lnSpc>
            </a:pPr>
            <a:r>
              <a:rPr lang="en-US" altLang="zh-CN" sz="2000" dirty="0"/>
              <a:t>6</a:t>
            </a:r>
            <a:r>
              <a:rPr lang="zh-CN" altLang="en-US" sz="2000" dirty="0"/>
              <a:t>、</a:t>
            </a:r>
            <a:r>
              <a:rPr lang="zh-CN" altLang="zh-CN" sz="2000" dirty="0"/>
              <a:t>完全竞争市场中企业停产的条件是（</a:t>
            </a:r>
            <a:r>
              <a:rPr lang="en-US" altLang="zh-CN" sz="2000" dirty="0"/>
              <a:t>   </a:t>
            </a:r>
            <a:r>
              <a:rPr lang="zh-CN" altLang="zh-CN" sz="2000" dirty="0"/>
              <a:t>）</a:t>
            </a:r>
          </a:p>
          <a:p>
            <a:pPr>
              <a:lnSpc>
                <a:spcPct val="150000"/>
              </a:lnSpc>
            </a:pPr>
            <a:r>
              <a:rPr lang="en-US" altLang="zh-CN" sz="2000" dirty="0"/>
              <a:t>      A.P&lt;AVC         B.P&gt;ATC             C.P&gt;AVC         D. P&lt;ATC</a:t>
            </a:r>
            <a:endParaRPr lang="zh-CN" altLang="zh-CN" sz="2000" dirty="0"/>
          </a:p>
          <a:p>
            <a:pPr>
              <a:lnSpc>
                <a:spcPct val="150000"/>
              </a:lnSpc>
            </a:pPr>
            <a:endParaRPr lang="zh-CN" altLang="zh-CN" sz="2000" dirty="0"/>
          </a:p>
          <a:p>
            <a:pPr fontAlgn="base" latinLnBrk="1">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4832152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5656164"/>
          </a:xfrm>
          <a:prstGeom prst="rect">
            <a:avLst/>
          </a:prstGeom>
          <a:noFill/>
        </p:spPr>
        <p:txBody>
          <a:bodyPr wrap="square" rtlCol="0" anchor="t">
            <a:spAutoFit/>
          </a:bodyPr>
          <a:lstStyle/>
          <a:p>
            <a:pPr fontAlgn="base">
              <a:lnSpc>
                <a:spcPct val="150000"/>
              </a:lnSpc>
            </a:pPr>
            <a:r>
              <a:rPr lang="zh-CN" altLang="en-US" sz="2000" dirty="0"/>
              <a:t>多选：</a:t>
            </a:r>
            <a:endParaRPr lang="en-US" altLang="zh-CN" sz="2000" dirty="0"/>
          </a:p>
          <a:p>
            <a:pPr>
              <a:lnSpc>
                <a:spcPct val="150000"/>
              </a:lnSpc>
            </a:pPr>
            <a:r>
              <a:rPr lang="en-US" altLang="zh-CN" sz="2000" dirty="0"/>
              <a:t>1</a:t>
            </a:r>
            <a:r>
              <a:rPr lang="zh-CN" altLang="en-US" sz="2000" dirty="0"/>
              <a:t>、</a:t>
            </a:r>
            <a:r>
              <a:rPr lang="zh-CN" altLang="zh-CN" sz="2000" dirty="0"/>
              <a:t>完全垄断市场的特征有</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整个行业内具有很多的生产者和消费者</a:t>
            </a:r>
          </a:p>
          <a:p>
            <a:pPr>
              <a:lnSpc>
                <a:spcPct val="150000"/>
              </a:lnSpc>
            </a:pPr>
            <a:r>
              <a:rPr lang="zh-CN" altLang="zh-CN" sz="2000" dirty="0"/>
              <a:t>　　</a:t>
            </a:r>
            <a:r>
              <a:rPr lang="en-US" altLang="zh-CN" sz="2000" dirty="0"/>
              <a:t>B.</a:t>
            </a:r>
            <a:r>
              <a:rPr lang="zh-CN" altLang="zh-CN" sz="2000" dirty="0"/>
              <a:t>整个行业内只有一个生产者</a:t>
            </a:r>
          </a:p>
          <a:p>
            <a:pPr>
              <a:lnSpc>
                <a:spcPct val="150000"/>
              </a:lnSpc>
            </a:pPr>
            <a:r>
              <a:rPr lang="zh-CN" altLang="zh-CN" sz="2000" dirty="0"/>
              <a:t>　　</a:t>
            </a:r>
            <a:r>
              <a:rPr lang="en-US" altLang="zh-CN" sz="2000" dirty="0"/>
              <a:t>C.</a:t>
            </a:r>
            <a:r>
              <a:rPr lang="zh-CN" altLang="zh-CN" sz="2000" dirty="0"/>
              <a:t>其他企业进入这一市场非常困难</a:t>
            </a:r>
          </a:p>
          <a:p>
            <a:pPr>
              <a:lnSpc>
                <a:spcPct val="150000"/>
              </a:lnSpc>
            </a:pPr>
            <a:r>
              <a:rPr lang="zh-CN" altLang="zh-CN" sz="2000" dirty="0"/>
              <a:t>　　</a:t>
            </a:r>
            <a:r>
              <a:rPr lang="en-US" altLang="zh-CN" sz="2000" dirty="0"/>
              <a:t>D.</a:t>
            </a:r>
            <a:r>
              <a:rPr lang="zh-CN" altLang="zh-CN" sz="2000" dirty="0"/>
              <a:t>企业生产的产品具有差别性</a:t>
            </a:r>
          </a:p>
          <a:p>
            <a:pPr>
              <a:lnSpc>
                <a:spcPct val="150000"/>
              </a:lnSpc>
            </a:pPr>
            <a:r>
              <a:rPr lang="zh-CN" altLang="zh-CN" sz="2000" dirty="0"/>
              <a:t>　　</a:t>
            </a:r>
            <a:r>
              <a:rPr lang="en-US" altLang="zh-CN" sz="2000" dirty="0"/>
              <a:t>E.</a:t>
            </a:r>
            <a:r>
              <a:rPr lang="zh-CN" altLang="zh-CN" sz="2000" dirty="0"/>
              <a:t>少数几个企业控制一个行业的供给</a:t>
            </a:r>
            <a:endParaRPr lang="en-US" altLang="zh-CN" sz="2000" dirty="0"/>
          </a:p>
          <a:p>
            <a:pPr>
              <a:lnSpc>
                <a:spcPct val="150000"/>
              </a:lnSpc>
            </a:pPr>
            <a:r>
              <a:rPr lang="en-US" altLang="zh-CN" sz="2000" dirty="0"/>
              <a:t>2</a:t>
            </a:r>
            <a:r>
              <a:rPr lang="zh-CN" altLang="en-US" sz="2000" dirty="0"/>
              <a:t>、</a:t>
            </a:r>
            <a:r>
              <a:rPr lang="zh-CN" altLang="zh-CN" sz="2000" dirty="0"/>
              <a:t>下列属于寡头垄断市场生产者定价模型的有</a:t>
            </a:r>
            <a:r>
              <a:rPr lang="en-US" altLang="zh-CN" sz="2000" dirty="0"/>
              <a:t>(   </a:t>
            </a:r>
            <a:r>
              <a:rPr lang="zh-CN" altLang="zh-CN" sz="2000" dirty="0"/>
              <a:t>　</a:t>
            </a:r>
            <a:r>
              <a:rPr lang="en-US" altLang="zh-CN" sz="2000" dirty="0"/>
              <a:t>)</a:t>
            </a:r>
            <a:r>
              <a:rPr lang="zh-CN" altLang="zh-CN" sz="2000" dirty="0"/>
              <a:t>。</a:t>
            </a:r>
          </a:p>
          <a:p>
            <a:pPr>
              <a:lnSpc>
                <a:spcPct val="150000"/>
              </a:lnSpc>
            </a:pPr>
            <a:r>
              <a:rPr lang="zh-CN" altLang="zh-CN" sz="2000" dirty="0"/>
              <a:t>　　</a:t>
            </a:r>
            <a:r>
              <a:rPr lang="en-US" altLang="zh-CN" sz="2000" dirty="0"/>
              <a:t>A.</a:t>
            </a:r>
            <a:r>
              <a:rPr lang="zh-CN" altLang="zh-CN" sz="2000" dirty="0"/>
              <a:t>协议价格制</a:t>
            </a:r>
            <a:r>
              <a:rPr lang="en-US" altLang="zh-CN" sz="2000" dirty="0"/>
              <a:t>  </a:t>
            </a:r>
            <a:r>
              <a:rPr lang="zh-CN" altLang="zh-CN" sz="2000" dirty="0"/>
              <a:t>　　</a:t>
            </a:r>
            <a:r>
              <a:rPr lang="en-US" altLang="zh-CN" sz="2000" dirty="0"/>
              <a:t>B.</a:t>
            </a:r>
            <a:r>
              <a:rPr lang="zh-CN" altLang="zh-CN" sz="2000" dirty="0"/>
              <a:t>完全市场价格</a:t>
            </a:r>
          </a:p>
          <a:p>
            <a:pPr>
              <a:lnSpc>
                <a:spcPct val="150000"/>
              </a:lnSpc>
            </a:pPr>
            <a:r>
              <a:rPr lang="zh-CN" altLang="zh-CN" sz="2000" dirty="0"/>
              <a:t>　　</a:t>
            </a:r>
            <a:r>
              <a:rPr lang="en-US" altLang="zh-CN" sz="2000" dirty="0"/>
              <a:t>C.</a:t>
            </a:r>
            <a:r>
              <a:rPr lang="zh-CN" altLang="zh-CN" sz="2000" dirty="0"/>
              <a:t>内部价格</a:t>
            </a:r>
            <a:r>
              <a:rPr lang="en-US" altLang="zh-CN" sz="2000" dirty="0"/>
              <a:t>    </a:t>
            </a:r>
            <a:r>
              <a:rPr lang="zh-CN" altLang="zh-CN" sz="2000" dirty="0"/>
              <a:t>　　</a:t>
            </a:r>
            <a:r>
              <a:rPr lang="en-US" altLang="zh-CN" sz="2000" dirty="0"/>
              <a:t>D.</a:t>
            </a:r>
            <a:r>
              <a:rPr lang="zh-CN" altLang="zh-CN" sz="2000" dirty="0"/>
              <a:t>公开价格　　</a:t>
            </a:r>
            <a:r>
              <a:rPr lang="en-US" altLang="zh-CN" sz="2000" dirty="0"/>
              <a:t>E.</a:t>
            </a:r>
            <a:r>
              <a:rPr lang="zh-CN" altLang="zh-CN" sz="2000" dirty="0"/>
              <a:t>价格领袖制</a:t>
            </a:r>
          </a:p>
          <a:p>
            <a:pPr>
              <a:lnSpc>
                <a:spcPct val="150000"/>
              </a:lnSpc>
            </a:pPr>
            <a:endParaRPr lang="zh-CN" altLang="zh-CN" sz="2000" dirty="0"/>
          </a:p>
          <a:p>
            <a:pPr>
              <a:lnSpc>
                <a:spcPct val="150000"/>
              </a:lnSpc>
            </a:pPr>
            <a:endParaRPr lang="en-US" altLang="zh-CN" sz="2400" dirty="0">
              <a:solidFill>
                <a:srgbClr val="FF0000"/>
              </a:solidFill>
            </a:endParaRPr>
          </a:p>
        </p:txBody>
      </p:sp>
    </p:spTree>
    <p:extLst>
      <p:ext uri="{BB962C8B-B14F-4D97-AF65-F5344CB8AC3E}">
        <p14:creationId xmlns:p14="http://schemas.microsoft.com/office/powerpoint/2010/main" val="1474306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第六次课内容结束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23975"/>
            <a:ext cx="9779000" cy="2306955"/>
          </a:xfrm>
          <a:prstGeom prst="rect">
            <a:avLst/>
          </a:prstGeom>
          <a:solidFill>
            <a:srgbClr val="0070C0"/>
          </a:solidFill>
        </p:spPr>
        <p:txBody>
          <a:bodyPr wrap="square" rtlCol="0" anchor="t">
            <a:spAutoFit/>
          </a:bodyPr>
          <a:lstStyle/>
          <a:p>
            <a:pPr algn="l">
              <a:lnSpc>
                <a:spcPct val="100000"/>
              </a:lnSpc>
              <a:buClrTx/>
              <a:buSzTx/>
              <a:buFontTx/>
            </a:pPr>
            <a:r>
              <a:rPr lang="zh-CN" altLang="en-US" sz="2400" dirty="0">
                <a:solidFill>
                  <a:schemeClr val="bg1"/>
                </a:solidFill>
                <a:sym typeface="+mn-ea"/>
              </a:rPr>
              <a:t>【例题：单选题】</a:t>
            </a:r>
            <a:r>
              <a:rPr sz="2400" dirty="0">
                <a:solidFill>
                  <a:schemeClr val="bg1"/>
                </a:solidFill>
                <a:sym typeface="+mn-ea"/>
              </a:rPr>
              <a:t>关于完全竞争市场行业的供求曲线和个别企业的需求曲线的表述正确的是(  )。</a:t>
            </a:r>
          </a:p>
          <a:p>
            <a:pPr algn="l">
              <a:lnSpc>
                <a:spcPct val="100000"/>
              </a:lnSpc>
              <a:buClrTx/>
              <a:buSzTx/>
              <a:buFontTx/>
            </a:pPr>
            <a:r>
              <a:rPr lang="zh-CN" altLang="en-US" sz="2400" dirty="0">
                <a:solidFill>
                  <a:schemeClr val="bg1"/>
                </a:solidFill>
                <a:sym typeface="+mn-lt"/>
              </a:rPr>
              <a:t>A.个别企业的需求曲线是一条平行于横轴的水平线 </a:t>
            </a:r>
          </a:p>
          <a:p>
            <a:pPr algn="l">
              <a:lnSpc>
                <a:spcPct val="100000"/>
              </a:lnSpc>
              <a:buClrTx/>
              <a:buSzTx/>
              <a:buFontTx/>
            </a:pPr>
            <a:r>
              <a:rPr lang="zh-CN" altLang="en-US" sz="2400" dirty="0">
                <a:solidFill>
                  <a:schemeClr val="bg1"/>
                </a:solidFill>
                <a:sym typeface="+mn-lt"/>
              </a:rPr>
              <a:t>B.整个行业的需求曲线是一条平行于横轴的水平线 </a:t>
            </a:r>
          </a:p>
          <a:p>
            <a:pPr algn="l">
              <a:lnSpc>
                <a:spcPct val="100000"/>
              </a:lnSpc>
              <a:buClrTx/>
              <a:buSzTx/>
              <a:buFontTx/>
            </a:pPr>
            <a:r>
              <a:rPr lang="zh-CN" altLang="en-US" sz="2400" dirty="0">
                <a:solidFill>
                  <a:schemeClr val="bg1"/>
                </a:solidFill>
                <a:sym typeface="+mn-lt"/>
              </a:rPr>
              <a:t>C.整个行业的需求曲线和某个企业的需求曲线是相同的 </a:t>
            </a:r>
          </a:p>
          <a:p>
            <a:pPr algn="l">
              <a:lnSpc>
                <a:spcPct val="100000"/>
              </a:lnSpc>
              <a:buClrTx/>
              <a:buSzTx/>
              <a:buFontTx/>
            </a:pPr>
            <a:r>
              <a:rPr lang="zh-CN" altLang="en-US" sz="2400" dirty="0">
                <a:solidFill>
                  <a:schemeClr val="bg1"/>
                </a:solidFill>
                <a:sym typeface="+mn-lt"/>
              </a:rPr>
              <a:t>D.个别企业的需求曲线是一条向右下方倾斜的曲线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769441"/>
          </a:xfrm>
          <a:prstGeom prst="rect">
            <a:avLst/>
          </a:prstGeom>
          <a:noFill/>
        </p:spPr>
        <p:txBody>
          <a:bodyPr wrap="square" rtlCol="0" anchor="t">
            <a:spAutoFit/>
          </a:bodyPr>
          <a:lstStyle/>
          <a:p>
            <a:pPr algn="l">
              <a:lnSpc>
                <a:spcPct val="100000"/>
              </a:lnSpc>
              <a:buClrTx/>
              <a:buSzTx/>
              <a:buFontTx/>
            </a:pPr>
            <a:r>
              <a:rPr lang="en-US" altLang="zh-CN" sz="2000" dirty="0">
                <a:sym typeface="+mn-ea"/>
              </a:rPr>
              <a:t>2.</a:t>
            </a:r>
            <a:r>
              <a:rPr lang="zh-CN" altLang="en-US" sz="2000" dirty="0">
                <a:sym typeface="+mn-lt"/>
              </a:rPr>
              <a:t>完全竞争市场上企业的收益曲线</a:t>
            </a:r>
          </a:p>
          <a:p>
            <a:pPr algn="l">
              <a:lnSpc>
                <a:spcPct val="100000"/>
              </a:lnSpc>
              <a:buClrTx/>
              <a:buSzTx/>
              <a:buFontTx/>
            </a:pPr>
            <a:endParaRPr lang="zh-CN" altLang="en-US" sz="2400" dirty="0">
              <a:solidFill>
                <a:schemeClr val="bg1"/>
              </a:solidFill>
              <a:sym typeface="+mn-lt"/>
            </a:endParaRPr>
          </a:p>
        </p:txBody>
      </p:sp>
      <p:graphicFrame>
        <p:nvGraphicFramePr>
          <p:cNvPr id="2" name="表格 1"/>
          <p:cNvGraphicFramePr>
            <a:graphicFrameLocks noGrp="1"/>
          </p:cNvGraphicFramePr>
          <p:nvPr>
            <p:custDataLst>
              <p:tags r:id="rId1"/>
            </p:custDataLst>
          </p:nvPr>
        </p:nvGraphicFramePr>
        <p:xfrm>
          <a:off x="387229" y="2027138"/>
          <a:ext cx="7155717" cy="3108960"/>
        </p:xfrm>
        <a:graphic>
          <a:graphicData uri="http://schemas.openxmlformats.org/drawingml/2006/table">
            <a:tbl>
              <a:tblPr firstRow="1" bandRow="1">
                <a:tableStyleId>{69CF1AB2-1976-4502-BF36-3FF5EA218861}</a:tableStyleId>
              </a:tblPr>
              <a:tblGrid>
                <a:gridCol w="1366520">
                  <a:extLst>
                    <a:ext uri="{9D8B030D-6E8A-4147-A177-3AD203B41FA5}">
                      <a16:colId xmlns:a16="http://schemas.microsoft.com/office/drawing/2014/main" val="20000"/>
                    </a:ext>
                  </a:extLst>
                </a:gridCol>
                <a:gridCol w="3193415">
                  <a:extLst>
                    <a:ext uri="{9D8B030D-6E8A-4147-A177-3AD203B41FA5}">
                      <a16:colId xmlns:a16="http://schemas.microsoft.com/office/drawing/2014/main" val="20001"/>
                    </a:ext>
                  </a:extLst>
                </a:gridCol>
                <a:gridCol w="2595782">
                  <a:extLst>
                    <a:ext uri="{9D8B030D-6E8A-4147-A177-3AD203B41FA5}">
                      <a16:colId xmlns:a16="http://schemas.microsoft.com/office/drawing/2014/main" val="20002"/>
                    </a:ext>
                  </a:extLst>
                </a:gridCol>
              </a:tblGrid>
              <a:tr h="396240">
                <a:tc>
                  <a:txBody>
                    <a:bodyPr/>
                    <a:lstStyle/>
                    <a:p>
                      <a:r>
                        <a:rPr lang="zh-CN" altLang="en-US" sz="2000" dirty="0"/>
                        <a:t>收益类别</a:t>
                      </a:r>
                    </a:p>
                  </a:txBody>
                  <a:tcPr/>
                </a:tc>
                <a:tc>
                  <a:txBody>
                    <a:bodyPr/>
                    <a:lstStyle/>
                    <a:p>
                      <a:r>
                        <a:rPr lang="zh-CN" altLang="en-US" sz="2000" dirty="0"/>
                        <a:t>定义</a:t>
                      </a:r>
                    </a:p>
                  </a:txBody>
                  <a:tcPr/>
                </a:tc>
                <a:tc>
                  <a:txBody>
                    <a:bodyPr/>
                    <a:lstStyle/>
                    <a:p>
                      <a:r>
                        <a:rPr lang="zh-CN" altLang="en-US" sz="2000" dirty="0"/>
                        <a:t>计算</a:t>
                      </a:r>
                    </a:p>
                  </a:txBody>
                  <a:tcPr/>
                </a:tc>
                <a:extLst>
                  <a:ext uri="{0D108BD9-81ED-4DB2-BD59-A6C34878D82A}">
                    <a16:rowId xmlns:a16="http://schemas.microsoft.com/office/drawing/2014/main" val="10000"/>
                  </a:ext>
                </a:extLst>
              </a:tr>
              <a:tr h="396240">
                <a:tc>
                  <a:txBody>
                    <a:bodyPr/>
                    <a:lstStyle/>
                    <a:p>
                      <a:r>
                        <a:rPr lang="zh-CN" altLang="en-US" sz="2000" dirty="0">
                          <a:solidFill>
                            <a:srgbClr val="FF0000"/>
                          </a:solidFill>
                        </a:rPr>
                        <a:t>总收益</a:t>
                      </a:r>
                      <a:r>
                        <a:rPr lang="en-US" altLang="zh-CN" sz="2000" dirty="0">
                          <a:solidFill>
                            <a:srgbClr val="FF0000"/>
                          </a:solidFill>
                        </a:rPr>
                        <a:t>R</a:t>
                      </a:r>
                      <a:endParaRPr lang="zh-CN" altLang="en-US" sz="2000" dirty="0">
                        <a:solidFill>
                          <a:srgbClr val="FF0000"/>
                        </a:solidFill>
                      </a:endParaRPr>
                    </a:p>
                  </a:txBody>
                  <a:tcPr/>
                </a:tc>
                <a:tc>
                  <a:txBody>
                    <a:bodyPr/>
                    <a:lstStyle/>
                    <a:p>
                      <a:r>
                        <a:rPr lang="zh-CN" altLang="en-US" sz="2000" dirty="0"/>
                        <a:t>企业出售一定数量的产品获得的全部收入</a:t>
                      </a:r>
                    </a:p>
                  </a:txBody>
                  <a:tcPr/>
                </a:tc>
                <a:tc>
                  <a:txBody>
                    <a:bodyPr/>
                    <a:lstStyle/>
                    <a:p>
                      <a:endParaRPr lang="zh-CN"/>
                    </a:p>
                  </a:txBody>
                  <a:tcPr>
                    <a:blipFill>
                      <a:blip r:embed="rId5"/>
                      <a:stretch>
                        <a:fillRect l="-205204" t="-106250" r="-372" b="-518750"/>
                      </a:stretch>
                    </a:blipFill>
                  </a:tcPr>
                </a:tc>
                <a:extLst>
                  <a:ext uri="{0D108BD9-81ED-4DB2-BD59-A6C34878D82A}">
                    <a16:rowId xmlns:a16="http://schemas.microsoft.com/office/drawing/2014/main" val="10001"/>
                  </a:ext>
                </a:extLst>
              </a:tr>
              <a:tr h="1005840">
                <a:tc>
                  <a:txBody>
                    <a:bodyPr/>
                    <a:lstStyle/>
                    <a:p>
                      <a:r>
                        <a:rPr lang="zh-CN" altLang="en-US" sz="2000" dirty="0">
                          <a:solidFill>
                            <a:srgbClr val="FF0000"/>
                          </a:solidFill>
                        </a:rPr>
                        <a:t>平均收益</a:t>
                      </a:r>
                      <a:r>
                        <a:rPr lang="en-US" altLang="zh-CN" sz="2000" dirty="0">
                          <a:solidFill>
                            <a:srgbClr val="FF0000"/>
                          </a:solidFill>
                        </a:rPr>
                        <a:t>AR</a:t>
                      </a:r>
                      <a:endParaRPr lang="zh-CN" altLang="en-US" sz="2000" dirty="0">
                        <a:solidFill>
                          <a:srgbClr val="FF0000"/>
                        </a:solidFill>
                      </a:endParaRPr>
                    </a:p>
                  </a:txBody>
                  <a:tcPr/>
                </a:tc>
                <a:tc>
                  <a:txBody>
                    <a:bodyPr/>
                    <a:lstStyle/>
                    <a:p>
                      <a:endParaRPr lang="zh-CN"/>
                    </a:p>
                  </a:txBody>
                  <a:tcPr>
                    <a:blipFill>
                      <a:blip r:embed="rId5"/>
                      <a:stretch>
                        <a:fillRect l="-33981" t="-83544" r="-65534" b="-110127"/>
                      </a:stretch>
                    </a:blipFill>
                  </a:tcPr>
                </a:tc>
                <a:tc>
                  <a:txBody>
                    <a:bodyPr/>
                    <a:lstStyle/>
                    <a:p>
                      <a:endParaRPr lang="zh-CN"/>
                    </a:p>
                  </a:txBody>
                  <a:tcPr>
                    <a:blipFill>
                      <a:blip r:embed="rId5"/>
                      <a:stretch>
                        <a:fillRect l="-205204" t="-83544" r="-372" b="-110127"/>
                      </a:stretch>
                    </a:blipFill>
                  </a:tcPr>
                </a:tc>
                <a:extLst>
                  <a:ext uri="{0D108BD9-81ED-4DB2-BD59-A6C34878D82A}">
                    <a16:rowId xmlns:a16="http://schemas.microsoft.com/office/drawing/2014/main" val="10002"/>
                  </a:ext>
                </a:extLst>
              </a:tr>
              <a:tr h="1005840">
                <a:tc>
                  <a:txBody>
                    <a:bodyPr/>
                    <a:lstStyle/>
                    <a:p>
                      <a:r>
                        <a:rPr lang="zh-CN" altLang="en-US" sz="2000" dirty="0">
                          <a:solidFill>
                            <a:srgbClr val="FF0000"/>
                          </a:solidFill>
                        </a:rPr>
                        <a:t>边际收益</a:t>
                      </a:r>
                      <a:r>
                        <a:rPr lang="en-US" altLang="zh-CN" sz="2000" dirty="0">
                          <a:solidFill>
                            <a:srgbClr val="FF0000"/>
                          </a:solidFill>
                        </a:rPr>
                        <a:t>MR</a:t>
                      </a:r>
                      <a:endParaRPr lang="zh-CN" altLang="en-US" sz="2000" dirty="0">
                        <a:solidFill>
                          <a:srgbClr val="FF0000"/>
                        </a:solidFill>
                      </a:endParaRPr>
                    </a:p>
                  </a:txBody>
                  <a:tcPr/>
                </a:tc>
                <a:tc>
                  <a:txBody>
                    <a:bodyPr/>
                    <a:lstStyle/>
                    <a:p>
                      <a:r>
                        <a:rPr lang="zh-CN" altLang="en-US" sz="2000" dirty="0"/>
                        <a:t>增加一个单位商品的销售时总收益的增加量</a:t>
                      </a:r>
                    </a:p>
                  </a:txBody>
                  <a:tcPr/>
                </a:tc>
                <a:tc>
                  <a:txBody>
                    <a:bodyPr/>
                    <a:lstStyle/>
                    <a:p>
                      <a:endParaRPr lang="zh-CN"/>
                    </a:p>
                  </a:txBody>
                  <a:tcPr>
                    <a:blipFill>
                      <a:blip r:embed="rId5"/>
                      <a:stretch>
                        <a:fillRect l="-205204" t="-181250" r="-372" b="-8750"/>
                      </a:stretch>
                    </a:blipFill>
                  </a:tcPr>
                </a:tc>
                <a:extLst>
                  <a:ext uri="{0D108BD9-81ED-4DB2-BD59-A6C34878D82A}">
                    <a16:rowId xmlns:a16="http://schemas.microsoft.com/office/drawing/2014/main" val="10003"/>
                  </a:ext>
                </a:extLst>
              </a:tr>
            </a:tbl>
          </a:graphicData>
        </a:graphic>
      </p:graphicFrame>
      <p:pic>
        <p:nvPicPr>
          <p:cNvPr id="8" name="图片 7"/>
          <p:cNvPicPr>
            <a:picLocks noChangeAspect="1"/>
          </p:cNvPicPr>
          <p:nvPr/>
        </p:nvPicPr>
        <p:blipFill>
          <a:blip r:embed="rId6"/>
          <a:stretch>
            <a:fillRect/>
          </a:stretch>
        </p:blipFill>
        <p:spPr>
          <a:xfrm>
            <a:off x="7952105" y="2026920"/>
            <a:ext cx="4029075" cy="3108960"/>
          </a:xfrm>
          <a:prstGeom prst="rect">
            <a:avLst/>
          </a:prstGeom>
        </p:spPr>
      </p:pic>
      <p:sp>
        <p:nvSpPr>
          <p:cNvPr id="9" name="文本框 8"/>
          <p:cNvSpPr txBox="1"/>
          <p:nvPr/>
        </p:nvSpPr>
        <p:spPr>
          <a:xfrm>
            <a:off x="691515" y="5685790"/>
            <a:ext cx="8682990" cy="460375"/>
          </a:xfrm>
          <a:prstGeom prst="rect">
            <a:avLst/>
          </a:prstGeom>
          <a:solidFill>
            <a:srgbClr val="FFC000"/>
          </a:solidFill>
        </p:spPr>
        <p:txBody>
          <a:bodyPr wrap="square" rtlCol="0" anchor="t">
            <a:spAutoFit/>
          </a:bodyPr>
          <a:lstStyle/>
          <a:p>
            <a:pPr algn="l">
              <a:buClrTx/>
              <a:buSzTx/>
              <a:buFontTx/>
            </a:pPr>
            <a:r>
              <a:rPr lang="zh-CN" altLang="en-US" sz="2400" dirty="0">
                <a:solidFill>
                  <a:schemeClr val="bg1"/>
                </a:solidFill>
                <a:sym typeface="+mn-ea"/>
              </a:rPr>
              <a:t>完全竞争企业的平均收益线、边际收益线、需求曲线三线重合</a:t>
            </a:r>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1384995"/>
          </a:xfrm>
          <a:prstGeom prst="rect">
            <a:avLst/>
          </a:prstGeom>
          <a:noFill/>
        </p:spPr>
        <p:txBody>
          <a:bodyPr wrap="square" rtlCol="0" anchor="t">
            <a:spAutoFit/>
          </a:bodyPr>
          <a:lstStyle/>
          <a:p>
            <a:pPr algn="l">
              <a:lnSpc>
                <a:spcPct val="150000"/>
              </a:lnSpc>
              <a:buClrTx/>
              <a:buSzTx/>
              <a:buFontTx/>
            </a:pPr>
            <a:r>
              <a:rPr lang="en-US" altLang="zh-CN" sz="2000" dirty="0">
                <a:sym typeface="+mn-ea"/>
              </a:rPr>
              <a:t>3.</a:t>
            </a:r>
            <a:r>
              <a:rPr lang="zh-CN" altLang="en-US" sz="2000" dirty="0">
                <a:sym typeface="+mn-lt"/>
              </a:rPr>
              <a:t>完全竞争市场</a:t>
            </a:r>
            <a:r>
              <a:rPr lang="zh-CN" altLang="en-US" sz="2000" dirty="0">
                <a:sym typeface="+mn-ea"/>
              </a:rPr>
              <a:t>上企业产量决策的基本原则</a:t>
            </a:r>
            <a:endParaRPr lang="zh-CN" altLang="en-US" sz="2000" dirty="0">
              <a:sym typeface="+mn-lt"/>
            </a:endParaRPr>
          </a:p>
          <a:p>
            <a:pPr algn="l">
              <a:lnSpc>
                <a:spcPct val="150000"/>
              </a:lnSpc>
              <a:buClrTx/>
              <a:buSzTx/>
              <a:buFontTx/>
            </a:pPr>
            <a:r>
              <a:rPr lang="zh-CN" altLang="en-US" sz="2000" dirty="0">
                <a:sym typeface="+mn-ea"/>
              </a:rPr>
              <a:t>边际收益MR＝边际成本MC    此时的产量为最优产量。</a:t>
            </a:r>
            <a:endParaRPr lang="zh-CN" altLang="en-US" sz="2000" dirty="0"/>
          </a:p>
          <a:p>
            <a:pPr algn="l">
              <a:lnSpc>
                <a:spcPct val="100000"/>
              </a:lnSpc>
              <a:buClrTx/>
              <a:buSzTx/>
              <a:buFontTx/>
            </a:pPr>
            <a:endParaRPr lang="zh-CN" altLang="en-US" sz="2400" dirty="0">
              <a:solidFill>
                <a:srgbClr val="FFC000"/>
              </a:solidFill>
              <a:sym typeface="+mn-ea"/>
            </a:endParaRPr>
          </a:p>
        </p:txBody>
      </p:sp>
      <p:pic>
        <p:nvPicPr>
          <p:cNvPr id="8" name="图片 7"/>
          <p:cNvPicPr>
            <a:picLocks noChangeAspect="1"/>
          </p:cNvPicPr>
          <p:nvPr/>
        </p:nvPicPr>
        <p:blipFill>
          <a:blip r:embed="rId4"/>
          <a:stretch>
            <a:fillRect/>
          </a:stretch>
        </p:blipFill>
        <p:spPr>
          <a:xfrm>
            <a:off x="6899275" y="2347595"/>
            <a:ext cx="4761230" cy="3041650"/>
          </a:xfrm>
          <a:prstGeom prst="rect">
            <a:avLst/>
          </a:prstGeom>
        </p:spPr>
      </p:pic>
      <p:pic>
        <p:nvPicPr>
          <p:cNvPr id="9" name="图片 8"/>
          <p:cNvPicPr>
            <a:picLocks noChangeAspect="1"/>
          </p:cNvPicPr>
          <p:nvPr/>
        </p:nvPicPr>
        <p:blipFill>
          <a:blip r:embed="rId5"/>
          <a:stretch>
            <a:fillRect/>
          </a:stretch>
        </p:blipFill>
        <p:spPr>
          <a:xfrm>
            <a:off x="1347470" y="2347595"/>
            <a:ext cx="5180965" cy="3041015"/>
          </a:xfrm>
          <a:prstGeom prst="rect">
            <a:avLst/>
          </a:prstGeom>
        </p:spPr>
      </p:pic>
      <p:sp>
        <p:nvSpPr>
          <p:cNvPr id="10" name="文本框 9"/>
          <p:cNvSpPr txBox="1"/>
          <p:nvPr/>
        </p:nvSpPr>
        <p:spPr>
          <a:xfrm>
            <a:off x="1347470" y="5855335"/>
            <a:ext cx="10489565" cy="829945"/>
          </a:xfrm>
          <a:prstGeom prst="rect">
            <a:avLst/>
          </a:prstGeom>
          <a:noFill/>
        </p:spPr>
        <p:txBody>
          <a:bodyPr wrap="square" rtlCol="0" anchor="t">
            <a:spAutoFit/>
          </a:bodyPr>
          <a:lstStyle/>
          <a:p>
            <a:pPr algn="l">
              <a:buClrTx/>
              <a:buSzTx/>
              <a:buFontTx/>
            </a:pPr>
            <a:r>
              <a:rPr lang="zh-CN" altLang="en-US" sz="2400" dirty="0">
                <a:solidFill>
                  <a:srgbClr val="FFC000"/>
                </a:solidFill>
              </a:rPr>
              <a:t>注意:</a:t>
            </a:r>
            <a:r>
              <a:rPr lang="zh-CN" altLang="en-US" sz="2400" dirty="0">
                <a:solidFill>
                  <a:srgbClr val="FFC000"/>
                </a:solidFill>
                <a:sym typeface="+mn-ea"/>
              </a:rPr>
              <a:t>MR＝MC时，企业不一定会获得最大化的利润 ，也可能是亏损最小化。</a:t>
            </a:r>
            <a:endParaRPr lang="zh-CN" altLang="en-US" sz="2400" dirty="0">
              <a:solidFill>
                <a:schemeClr val="bg1"/>
              </a:solidFill>
            </a:endParaRPr>
          </a:p>
          <a:p>
            <a:pPr algn="l">
              <a:buClrTx/>
              <a:buSzTx/>
              <a:buFontTx/>
            </a:pPr>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94654" y="1182824"/>
            <a:ext cx="9779000" cy="3385542"/>
          </a:xfrm>
          <a:prstGeom prst="rect">
            <a:avLst/>
          </a:prstGeom>
          <a:noFill/>
        </p:spPr>
        <p:txBody>
          <a:bodyPr wrap="square" rtlCol="0" anchor="t">
            <a:spAutoFit/>
          </a:bodyPr>
          <a:lstStyle/>
          <a:p>
            <a:pPr algn="l">
              <a:lnSpc>
                <a:spcPct val="150000"/>
              </a:lnSpc>
              <a:buClrTx/>
              <a:buSzTx/>
              <a:buFontTx/>
            </a:pPr>
            <a:r>
              <a:rPr lang="zh-CN" altLang="en-US" sz="2000" dirty="0">
                <a:sym typeface="+mn-ea"/>
              </a:rPr>
              <a:t>所以，边际成本等于边际收益既可以作为利润最大化均衡条件，也可称为亏损最小的均衡条件。</a:t>
            </a:r>
            <a:r>
              <a:rPr lang="zh-CN" altLang="en-US" sz="2000" dirty="0">
                <a:solidFill>
                  <a:srgbClr val="FF0000"/>
                </a:solidFill>
                <a:sym typeface="+mn-ea"/>
              </a:rPr>
              <a:t>企业停产的条件</a:t>
            </a:r>
            <a:r>
              <a:rPr lang="zh-CN" altLang="en-US" sz="2000" dirty="0">
                <a:sym typeface="+mn-ea"/>
              </a:rPr>
              <a:t>：市场价格</a:t>
            </a:r>
            <a:r>
              <a:rPr lang="en-US" altLang="zh-CN" sz="2000" dirty="0">
                <a:sym typeface="+mn-ea"/>
              </a:rPr>
              <a:t>P</a:t>
            </a:r>
            <a:r>
              <a:rPr lang="zh-CN" altLang="en-US" sz="2000" dirty="0">
                <a:sym typeface="+mn-ea"/>
              </a:rPr>
              <a:t>（平均收益</a:t>
            </a:r>
            <a:r>
              <a:rPr lang="en-US" altLang="zh-CN" sz="2000" dirty="0">
                <a:sym typeface="+mn-ea"/>
              </a:rPr>
              <a:t>AR\</a:t>
            </a:r>
            <a:r>
              <a:rPr lang="zh-CN" altLang="en-US" sz="2000" dirty="0">
                <a:sym typeface="+mn-ea"/>
              </a:rPr>
              <a:t>边际收益</a:t>
            </a:r>
            <a:r>
              <a:rPr lang="en-US" altLang="zh-CN" sz="2000" dirty="0">
                <a:sym typeface="+mn-ea"/>
              </a:rPr>
              <a:t>MR</a:t>
            </a:r>
            <a:r>
              <a:rPr lang="zh-CN" altLang="en-US" sz="2000" dirty="0">
                <a:sym typeface="+mn-ea"/>
              </a:rPr>
              <a:t>）</a:t>
            </a:r>
            <a:r>
              <a:rPr lang="zh-CN" altLang="en-US" sz="2000" dirty="0">
                <a:solidFill>
                  <a:srgbClr val="FF0000"/>
                </a:solidFill>
                <a:sym typeface="+mn-ea"/>
              </a:rPr>
              <a:t>小于</a:t>
            </a:r>
            <a:r>
              <a:rPr lang="zh-CN" altLang="en-US" sz="2000" dirty="0">
                <a:sym typeface="+mn-ea"/>
              </a:rPr>
              <a:t>平均可变成本时</a:t>
            </a:r>
            <a:endParaRPr lang="en-US" altLang="zh-CN" sz="2000" dirty="0">
              <a:sym typeface="+mn-ea"/>
            </a:endParaRPr>
          </a:p>
          <a:p>
            <a:pPr algn="l">
              <a:lnSpc>
                <a:spcPct val="150000"/>
              </a:lnSpc>
              <a:buClrTx/>
              <a:buSzTx/>
              <a:buFontTx/>
            </a:pPr>
            <a:endParaRPr lang="en-US" altLang="zh-CN" sz="2000" dirty="0">
              <a:sym typeface="+mn-ea"/>
            </a:endParaRPr>
          </a:p>
          <a:p>
            <a:pPr algn="l">
              <a:lnSpc>
                <a:spcPct val="150000"/>
              </a:lnSpc>
              <a:buClrTx/>
              <a:buSzTx/>
              <a:buFontTx/>
            </a:pPr>
            <a:r>
              <a:rPr lang="zh-CN" altLang="en-US" sz="2000" dirty="0">
                <a:sym typeface="+mn-ea"/>
              </a:rPr>
              <a:t>总结</a:t>
            </a:r>
            <a:endParaRPr lang="en-US" altLang="zh-CN" sz="2000" dirty="0">
              <a:sym typeface="+mn-ea"/>
            </a:endParaRP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pic>
        <p:nvPicPr>
          <p:cNvPr id="10" name="图片 9">
            <a:extLst>
              <a:ext uri="{FF2B5EF4-FFF2-40B4-BE49-F238E27FC236}">
                <a16:creationId xmlns:a16="http://schemas.microsoft.com/office/drawing/2014/main" id="{DC9F9D88-A9C9-45AD-8DD7-C1E6B2AA9C75}"/>
              </a:ext>
            </a:extLst>
          </p:cNvPr>
          <p:cNvPicPr/>
          <p:nvPr/>
        </p:nvPicPr>
        <p:blipFill>
          <a:blip r:embed="rId4">
            <a:extLst>
              <a:ext uri="{28A0092B-C50C-407E-A947-70E740481C1C}">
                <a14:useLocalDpi xmlns:a14="http://schemas.microsoft.com/office/drawing/2010/main" val="0"/>
              </a:ext>
            </a:extLst>
          </a:blip>
          <a:stretch>
            <a:fillRect/>
          </a:stretch>
        </p:blipFill>
        <p:spPr>
          <a:xfrm>
            <a:off x="2446337" y="2202378"/>
            <a:ext cx="7918058" cy="4251725"/>
          </a:xfrm>
          <a:prstGeom prst="rect">
            <a:avLst/>
          </a:prstGeom>
        </p:spPr>
      </p:pic>
      <p:sp>
        <p:nvSpPr>
          <p:cNvPr id="2" name="箭头: 右 1">
            <a:extLst>
              <a:ext uri="{FF2B5EF4-FFF2-40B4-BE49-F238E27FC236}">
                <a16:creationId xmlns:a16="http://schemas.microsoft.com/office/drawing/2014/main" id="{EAD20873-9286-4CB4-AC1C-AA9E1B643EE9}"/>
              </a:ext>
            </a:extLst>
          </p:cNvPr>
          <p:cNvSpPr/>
          <p:nvPr/>
        </p:nvSpPr>
        <p:spPr>
          <a:xfrm>
            <a:off x="1537319" y="3271159"/>
            <a:ext cx="580571" cy="1052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94654" y="1182824"/>
            <a:ext cx="9779000" cy="3477875"/>
          </a:xfrm>
          <a:prstGeom prst="rect">
            <a:avLst/>
          </a:prstGeom>
          <a:noFill/>
        </p:spPr>
        <p:txBody>
          <a:bodyPr wrap="square" rtlCol="0" anchor="t">
            <a:spAutoFit/>
          </a:bodyPr>
          <a:lstStyle/>
          <a:p>
            <a:pPr algn="l">
              <a:lnSpc>
                <a:spcPct val="150000"/>
              </a:lnSpc>
              <a:buClrTx/>
              <a:buSzTx/>
              <a:buFontTx/>
            </a:pPr>
            <a:r>
              <a:rPr lang="en-US" altLang="zh-CN" sz="2000" dirty="0">
                <a:sym typeface="+mn-ea"/>
              </a:rPr>
              <a:t>4.</a:t>
            </a:r>
            <a:r>
              <a:rPr lang="zh-CN" altLang="en-US" sz="2000" dirty="0">
                <a:sym typeface="+mn-lt"/>
              </a:rPr>
              <a:t>完全竞争市场</a:t>
            </a:r>
            <a:r>
              <a:rPr lang="zh-CN" altLang="en-US" sz="2000" dirty="0">
                <a:sym typeface="+mn-ea"/>
              </a:rPr>
              <a:t>上企业的短期供给曲线</a:t>
            </a:r>
          </a:p>
          <a:p>
            <a:pPr algn="l">
              <a:lnSpc>
                <a:spcPct val="150000"/>
              </a:lnSpc>
              <a:buClrTx/>
              <a:buSzTx/>
              <a:buFontTx/>
            </a:pPr>
            <a:r>
              <a:rPr lang="zh-CN" altLang="en-US" sz="2000" dirty="0">
                <a:sym typeface="+mn-ea"/>
              </a:rPr>
              <a:t>追求利润最大化的企业，总是按照边际收益＝边际成本的原则来选择最优生产规模。</a:t>
            </a:r>
            <a:endParaRPr lang="zh-CN" altLang="en-US" sz="2000" dirty="0"/>
          </a:p>
          <a:p>
            <a:pPr algn="l">
              <a:lnSpc>
                <a:spcPct val="150000"/>
              </a:lnSpc>
              <a:buClrTx/>
              <a:buSzTx/>
              <a:buFontTx/>
            </a:pPr>
            <a:r>
              <a:rPr lang="zh-CN" altLang="en-US" sz="2000" dirty="0">
                <a:sym typeface="+mn-ea"/>
              </a:rPr>
              <a:t>当边际成本小于边际收益时，企业扩大产量，供给增加。</a:t>
            </a:r>
            <a:endParaRPr lang="zh-CN" altLang="en-US" sz="2000" dirty="0"/>
          </a:p>
          <a:p>
            <a:pPr algn="l">
              <a:lnSpc>
                <a:spcPct val="150000"/>
              </a:lnSpc>
              <a:buClrTx/>
              <a:buSzTx/>
              <a:buFontTx/>
            </a:pPr>
            <a:r>
              <a:rPr lang="zh-CN" altLang="en-US" sz="2000" dirty="0">
                <a:sym typeface="+mn-ea"/>
              </a:rPr>
              <a:t>当边际成本大于边际收益时，企业缩小产量，供给减少。</a:t>
            </a:r>
            <a:endParaRPr lang="zh-CN" altLang="en-US" sz="2000" dirty="0"/>
          </a:p>
          <a:p>
            <a:pPr algn="l">
              <a:lnSpc>
                <a:spcPct val="150000"/>
              </a:lnSpc>
              <a:buClrTx/>
              <a:buSzTx/>
              <a:buFontTx/>
            </a:pPr>
            <a:r>
              <a:rPr lang="zh-CN" altLang="en-US" sz="2400" dirty="0">
                <a:solidFill>
                  <a:srgbClr val="FFC000"/>
                </a:solidFill>
                <a:sym typeface="+mn-ea"/>
              </a:rPr>
              <a:t>所以：企业的边际成本曲线是其短期供给曲线</a:t>
            </a:r>
            <a:endParaRPr lang="zh-CN" altLang="en-US" sz="2000" dirty="0"/>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extLst>
      <p:ext uri="{BB962C8B-B14F-4D97-AF65-F5344CB8AC3E}">
        <p14:creationId xmlns:p14="http://schemas.microsoft.com/office/powerpoint/2010/main" val="30909589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4458400"/>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三、</a:t>
            </a:r>
            <a:r>
              <a:rPr lang="zh-CN" altLang="en-US" sz="2000" dirty="0">
                <a:sym typeface="+mn-lt"/>
              </a:rPr>
              <a:t>完全垄断市场中生产者的行为</a:t>
            </a:r>
          </a:p>
          <a:p>
            <a:pPr algn="l">
              <a:lnSpc>
                <a:spcPct val="150000"/>
              </a:lnSpc>
              <a:buClrTx/>
              <a:buSzTx/>
              <a:buFontTx/>
              <a:defRPr/>
            </a:pPr>
            <a:r>
              <a:rPr lang="en-US" altLang="zh-CN" sz="2000" dirty="0">
                <a:sym typeface="+mn-lt"/>
              </a:rPr>
              <a:t>1.</a:t>
            </a:r>
            <a:r>
              <a:rPr lang="zh-CN" altLang="en-US" sz="2000" dirty="0">
                <a:sym typeface="+mn-ea"/>
              </a:rPr>
              <a:t>完全垄断市场的需求曲线</a:t>
            </a:r>
          </a:p>
          <a:p>
            <a:pPr algn="l">
              <a:lnSpc>
                <a:spcPct val="150000"/>
              </a:lnSpc>
              <a:buClrTx/>
              <a:buSzTx/>
              <a:buFontTx/>
              <a:defRPr/>
            </a:pPr>
            <a:r>
              <a:rPr lang="zh-CN" altLang="en-US" sz="2000" dirty="0">
                <a:sym typeface="+mn-ea"/>
              </a:rPr>
              <a:t>完全垄断企业的需求曲线就是行业的需求曲线，二者完全相同，这是完全垄断企业和完全竞争市场中企业的一个重要区别。</a:t>
            </a:r>
            <a:endParaRPr lang="zh-CN" altLang="en-US" sz="2000" dirty="0"/>
          </a:p>
          <a:p>
            <a:pPr algn="l">
              <a:lnSpc>
                <a:spcPct val="150000"/>
              </a:lnSpc>
              <a:buClrTx/>
              <a:buSzTx/>
              <a:buFontTx/>
              <a:defRPr/>
            </a:pPr>
            <a:r>
              <a:rPr lang="zh-CN" altLang="en-US" sz="2000" dirty="0">
                <a:sym typeface="+mn-ea"/>
              </a:rPr>
              <a:t>完全垄断企业的需求曲线向右下方倾斜，斜率为负。</a:t>
            </a:r>
          </a:p>
          <a:p>
            <a:pPr algn="l">
              <a:lnSpc>
                <a:spcPct val="150000"/>
              </a:lnSpc>
              <a:buClrTx/>
              <a:buSzTx/>
              <a:buFontTx/>
              <a:defRPr/>
            </a:pPr>
            <a:r>
              <a:rPr lang="en-US" altLang="zh-CN" sz="2000" dirty="0">
                <a:sym typeface="+mn-lt"/>
              </a:rPr>
              <a:t>2.</a:t>
            </a:r>
            <a:r>
              <a:rPr lang="zh-CN" altLang="en-US" sz="2000" dirty="0">
                <a:sym typeface="+mn-ea"/>
              </a:rPr>
              <a:t>完全垄断企业的平均收益与边际收益</a:t>
            </a:r>
          </a:p>
          <a:p>
            <a:pPr algn="l">
              <a:lnSpc>
                <a:spcPct val="150000"/>
              </a:lnSpc>
              <a:buClrTx/>
              <a:buSzTx/>
              <a:buFontTx/>
              <a:defRPr/>
            </a:pPr>
            <a:r>
              <a:rPr lang="zh-CN" altLang="en-US" sz="2400" dirty="0">
                <a:solidFill>
                  <a:srgbClr val="FFC000"/>
                </a:solidFill>
                <a:sym typeface="+mn-ea"/>
              </a:rPr>
              <a:t>在完全垄断市场上，企业的平均收益AR＝单位产品</a:t>
            </a:r>
            <a:endParaRPr lang="en-US" altLang="zh-CN" sz="2400" dirty="0">
              <a:solidFill>
                <a:srgbClr val="FFC000"/>
              </a:solidFill>
              <a:sym typeface="+mn-ea"/>
            </a:endParaRPr>
          </a:p>
          <a:p>
            <a:pPr algn="l">
              <a:lnSpc>
                <a:spcPct val="150000"/>
              </a:lnSpc>
              <a:buClrTx/>
              <a:buSzTx/>
              <a:buFontTx/>
              <a:defRPr/>
            </a:pPr>
            <a:r>
              <a:rPr lang="zh-CN" altLang="en-US" sz="2400" dirty="0">
                <a:solidFill>
                  <a:srgbClr val="FFC000"/>
                </a:solidFill>
                <a:sym typeface="+mn-ea"/>
              </a:rPr>
              <a:t>的价格P</a:t>
            </a:r>
            <a:endParaRPr lang="zh-CN" altLang="en-US" sz="2400" dirty="0">
              <a:solidFill>
                <a:srgbClr val="FFC000"/>
              </a:solidFill>
            </a:endParaRPr>
          </a:p>
          <a:p>
            <a:pPr algn="l">
              <a:lnSpc>
                <a:spcPct val="150000"/>
              </a:lnSpc>
              <a:buClrTx/>
              <a:buSzTx/>
              <a:buFontTx/>
              <a:defRPr/>
            </a:pPr>
            <a:r>
              <a:rPr lang="zh-CN" altLang="en-US" sz="2400" dirty="0">
                <a:solidFill>
                  <a:srgbClr val="FFC000"/>
                </a:solidFill>
                <a:sym typeface="+mn-ea"/>
              </a:rPr>
              <a:t>企业的边际收益MR＜平均收益AR</a:t>
            </a:r>
            <a:endParaRPr lang="zh-CN" altLang="en-US" sz="1400" dirty="0">
              <a:solidFill>
                <a:schemeClr val="bg1"/>
              </a:solidFill>
              <a:sym typeface="+mn-lt"/>
            </a:endParaRPr>
          </a:p>
        </p:txBody>
      </p:sp>
      <p:pic>
        <p:nvPicPr>
          <p:cNvPr id="2" name="图片 1"/>
          <p:cNvPicPr>
            <a:picLocks noChangeAspect="1"/>
          </p:cNvPicPr>
          <p:nvPr/>
        </p:nvPicPr>
        <p:blipFill>
          <a:blip r:embed="rId4"/>
          <a:stretch>
            <a:fillRect/>
          </a:stretch>
        </p:blipFill>
        <p:spPr>
          <a:xfrm>
            <a:off x="8142439" y="3789310"/>
            <a:ext cx="3228975" cy="2238375"/>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5539978"/>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原因是单位产品价格随着销售量的增加而下降，如：</a:t>
            </a:r>
            <a:endParaRPr lang="zh-CN" altLang="en-US" sz="2000" dirty="0"/>
          </a:p>
          <a:p>
            <a:pPr algn="l">
              <a:lnSpc>
                <a:spcPct val="150000"/>
              </a:lnSpc>
              <a:buClrTx/>
              <a:buSzTx/>
              <a:buFontTx/>
              <a:defRPr/>
            </a:pPr>
            <a:r>
              <a:rPr lang="zh-CN" altLang="en-US" sz="2000" dirty="0">
                <a:sym typeface="+mn-ea"/>
              </a:rPr>
              <a:t>（1）企业销售1单位产品，价格为11元，总收益=11元。</a:t>
            </a:r>
            <a:endParaRPr lang="zh-CN" altLang="en-US" sz="2000" dirty="0"/>
          </a:p>
          <a:p>
            <a:pPr algn="l">
              <a:lnSpc>
                <a:spcPct val="150000"/>
              </a:lnSpc>
              <a:buClrTx/>
              <a:buSzTx/>
              <a:buFontTx/>
              <a:defRPr/>
            </a:pPr>
            <a:r>
              <a:rPr lang="zh-CN" altLang="en-US" sz="2000" dirty="0">
                <a:sym typeface="+mn-ea"/>
              </a:rPr>
              <a:t>（2）企业增加1个单位销售，即销售2单位产品时，单位价格降为10元，</a:t>
            </a:r>
            <a:endParaRPr lang="zh-CN" altLang="en-US" sz="2000" dirty="0"/>
          </a:p>
          <a:p>
            <a:pPr algn="l">
              <a:lnSpc>
                <a:spcPct val="150000"/>
              </a:lnSpc>
              <a:buClrTx/>
              <a:buSzTx/>
              <a:buFontTx/>
              <a:defRPr/>
            </a:pPr>
            <a:r>
              <a:rPr lang="zh-CN" altLang="en-US" sz="2000" dirty="0">
                <a:sym typeface="+mn-ea"/>
              </a:rPr>
              <a:t>总收益=2*10=20元，</a:t>
            </a:r>
            <a:endParaRPr lang="zh-CN" altLang="en-US" sz="2000" dirty="0"/>
          </a:p>
          <a:p>
            <a:pPr algn="l">
              <a:lnSpc>
                <a:spcPct val="150000"/>
              </a:lnSpc>
              <a:buClrTx/>
              <a:buSzTx/>
              <a:buFontTx/>
              <a:defRPr/>
            </a:pPr>
            <a:r>
              <a:rPr lang="zh-CN" altLang="en-US" sz="2000" dirty="0">
                <a:sym typeface="+mn-ea"/>
              </a:rPr>
              <a:t>平均收益=20/2=10元，等于产品价格</a:t>
            </a:r>
            <a:endParaRPr lang="zh-CN" altLang="en-US" sz="2000" dirty="0"/>
          </a:p>
          <a:p>
            <a:pPr algn="l">
              <a:lnSpc>
                <a:spcPct val="150000"/>
              </a:lnSpc>
              <a:buClrTx/>
              <a:buSzTx/>
              <a:buFontTx/>
              <a:defRPr/>
            </a:pPr>
            <a:r>
              <a:rPr lang="zh-CN" altLang="en-US" sz="2000" dirty="0">
                <a:sym typeface="+mn-ea"/>
              </a:rPr>
              <a:t>边际收益=（20-11）/1=9，小于平均收益</a:t>
            </a:r>
            <a:endParaRPr lang="zh-CN" altLang="en-US" sz="2000" dirty="0"/>
          </a:p>
          <a:p>
            <a:pPr algn="l">
              <a:lnSpc>
                <a:spcPct val="150000"/>
              </a:lnSpc>
              <a:buClrTx/>
              <a:buSzTx/>
              <a:buFontTx/>
              <a:defRPr/>
            </a:pPr>
            <a:r>
              <a:rPr lang="zh-CN" altLang="en-US" sz="2000" dirty="0">
                <a:sym typeface="+mn-ea"/>
              </a:rPr>
              <a:t>（3）企业又增加1个单位销售,即销售3单位产品时，单位价格降为9元。</a:t>
            </a:r>
            <a:endParaRPr lang="zh-CN" altLang="en-US" sz="2000" dirty="0"/>
          </a:p>
          <a:p>
            <a:pPr algn="l">
              <a:lnSpc>
                <a:spcPct val="150000"/>
              </a:lnSpc>
              <a:buClrTx/>
              <a:buSzTx/>
              <a:buFontTx/>
              <a:defRPr/>
            </a:pPr>
            <a:r>
              <a:rPr lang="zh-CN" altLang="en-US" sz="2000" dirty="0">
                <a:sym typeface="+mn-ea"/>
              </a:rPr>
              <a:t>总收益=3*9=27元，</a:t>
            </a:r>
            <a:endParaRPr lang="zh-CN" altLang="en-US" sz="2000" dirty="0"/>
          </a:p>
          <a:p>
            <a:pPr algn="l">
              <a:lnSpc>
                <a:spcPct val="150000"/>
              </a:lnSpc>
              <a:buClrTx/>
              <a:buSzTx/>
              <a:buFontTx/>
              <a:defRPr/>
            </a:pPr>
            <a:r>
              <a:rPr lang="zh-CN" altLang="en-US" sz="2000" dirty="0">
                <a:sym typeface="+mn-ea"/>
              </a:rPr>
              <a:t>平均收益=27/3=9元，等于产品价格；</a:t>
            </a:r>
            <a:endParaRPr lang="zh-CN" altLang="en-US" sz="2000" dirty="0"/>
          </a:p>
          <a:p>
            <a:pPr algn="l">
              <a:lnSpc>
                <a:spcPct val="150000"/>
              </a:lnSpc>
              <a:buClrTx/>
              <a:buSzTx/>
              <a:buFontTx/>
              <a:defRPr/>
            </a:pPr>
            <a:r>
              <a:rPr lang="zh-CN" altLang="en-US" sz="2000" dirty="0">
                <a:sym typeface="+mn-ea"/>
              </a:rPr>
              <a:t>边际收益=（27-20）/1=7元，小于平均收益。</a:t>
            </a:r>
            <a:endParaRPr lang="zh-CN" altLang="en-US" sz="2000" dirty="0"/>
          </a:p>
          <a:p>
            <a:pPr algn="l">
              <a:lnSpc>
                <a:spcPct val="100000"/>
              </a:lnSpc>
              <a:buClrTx/>
              <a:buSzTx/>
              <a:buFontTx/>
              <a:defRPr/>
            </a:pPr>
            <a:endParaRPr lang="zh-CN" altLang="en-US" sz="2000" dirty="0">
              <a:sym typeface="+mn-ea"/>
            </a:endParaRPr>
          </a:p>
          <a:p>
            <a:pPr algn="l">
              <a:lnSpc>
                <a:spcPct val="100000"/>
              </a:lnSpc>
              <a:buClrTx/>
              <a:buSzTx/>
              <a:buFontTx/>
              <a:defRPr/>
            </a:pPr>
            <a:endParaRPr lang="zh-CN" altLang="en-US" sz="2000" dirty="0"/>
          </a:p>
          <a:p>
            <a:pPr algn="l">
              <a:buClrTx/>
              <a:buSzTx/>
              <a:buFontTx/>
              <a:defRPr/>
            </a:pPr>
            <a:endParaRPr lang="zh-CN" altLang="en-US" sz="1400" dirty="0">
              <a:solidFill>
                <a:schemeClr val="bg1"/>
              </a:solidFill>
              <a:sym typeface="+mn-lt"/>
            </a:endParaRPr>
          </a:p>
        </p:txBody>
      </p:sp>
    </p:spTree>
    <p:extLst>
      <p:ext uri="{BB962C8B-B14F-4D97-AF65-F5344CB8AC3E}">
        <p14:creationId xmlns:p14="http://schemas.microsoft.com/office/powerpoint/2010/main" val="863097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ae792f3e-0aae-442a-aa60-914431eeaf27}"/>
</p:tagLst>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2255</Words>
  <Application>Microsoft Office PowerPoint</Application>
  <PresentationFormat>宽屏</PresentationFormat>
  <Paragraphs>204</Paragraphs>
  <Slides>22</Slides>
  <Notes>22</Notes>
  <HiddenSlides>0</HiddenSlides>
  <MMClips>0</MMClips>
  <ScaleCrop>false</ScaleCrop>
  <HeadingPairs>
    <vt:vector size="8" baseType="variant">
      <vt:variant>
        <vt:lpstr>已用的字体</vt:lpstr>
      </vt:variant>
      <vt:variant>
        <vt:i4>3</vt:i4>
      </vt:variant>
      <vt:variant>
        <vt:lpstr>主题</vt:lpstr>
      </vt:variant>
      <vt:variant>
        <vt:i4>1</vt:i4>
      </vt:variant>
      <vt:variant>
        <vt:lpstr>嵌入 OLE 服务器</vt:lpstr>
      </vt:variant>
      <vt:variant>
        <vt:i4>1</vt:i4>
      </vt:variant>
      <vt:variant>
        <vt:lpstr>幻灯片标题</vt:lpstr>
      </vt:variant>
      <vt:variant>
        <vt:i4>22</vt:i4>
      </vt:variant>
    </vt:vector>
  </HeadingPairs>
  <TitlesOfParts>
    <vt:vector size="27" baseType="lpstr">
      <vt:lpstr>微软雅黑</vt:lpstr>
      <vt:lpstr>Arial</vt:lpstr>
      <vt:lpstr>Calibri</vt:lpstr>
      <vt:lpstr>Office Theme</vt:lpstr>
      <vt:lpstr>公式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2023-04-26T05:46:28Z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