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34"/>
  </p:notesMasterIdLst>
  <p:handoutMasterIdLst>
    <p:handoutMasterId r:id="rId35"/>
  </p:handoutMasterIdLst>
  <p:sldIdLst>
    <p:sldId id="1114" r:id="rId4"/>
    <p:sldId id="1115" r:id="rId5"/>
    <p:sldId id="1116" r:id="rId6"/>
    <p:sldId id="1117" r:id="rId7"/>
    <p:sldId id="1118" r:id="rId8"/>
    <p:sldId id="1119" r:id="rId9"/>
    <p:sldId id="1120" r:id="rId10"/>
    <p:sldId id="1121" r:id="rId11"/>
    <p:sldId id="1122" r:id="rId12"/>
    <p:sldId id="1123" r:id="rId13"/>
    <p:sldId id="1124" r:id="rId14"/>
    <p:sldId id="1125" r:id="rId15"/>
    <p:sldId id="1126" r:id="rId16"/>
    <p:sldId id="1127" r:id="rId17"/>
    <p:sldId id="1128" r:id="rId18"/>
    <p:sldId id="1129" r:id="rId19"/>
    <p:sldId id="1130" r:id="rId20"/>
    <p:sldId id="1132" r:id="rId21"/>
    <p:sldId id="1133" r:id="rId22"/>
    <p:sldId id="1134" r:id="rId23"/>
    <p:sldId id="1135" r:id="rId24"/>
    <p:sldId id="1136" r:id="rId25"/>
    <p:sldId id="1137" r:id="rId26"/>
    <p:sldId id="1138" r:id="rId27"/>
    <p:sldId id="1139" r:id="rId28"/>
    <p:sldId id="1140" r:id="rId29"/>
    <p:sldId id="1141" r:id="rId30"/>
    <p:sldId id="1142" r:id="rId31"/>
    <p:sldId id="1143" r:id="rId32"/>
    <p:sldId id="1144" r:id="rId33"/>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787">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816" y="84"/>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2022/9/19</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651893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2022/9/19</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83431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952669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9763529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91376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5424418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607180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8398112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7267206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537095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589219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97312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044286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4062526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6447379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3077417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6908053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5661042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1876536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4621695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86639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9094184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683182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8896940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66107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6252497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097718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5988089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0502341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1033154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9608775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2.xml"/><Relationship Id="rId5" Type="http://schemas.openxmlformats.org/officeDocument/2006/relationships/tags" Target="../tags/tag11.xml"/><Relationship Id="rId4"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2.xml"/><Relationship Id="rId5" Type="http://schemas.openxmlformats.org/officeDocument/2006/relationships/tags" Target="../tags/tag16.xml"/><Relationship Id="rId4"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2.xml"/><Relationship Id="rId5" Type="http://schemas.openxmlformats.org/officeDocument/2006/relationships/tags" Target="../tags/tag21.xml"/><Relationship Id="rId4"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2.xml"/><Relationship Id="rId4" Type="http://schemas.openxmlformats.org/officeDocument/2006/relationships/tags" Target="../tags/tag39.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2.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2.xml"/><Relationship Id="rId5" Type="http://schemas.openxmlformats.org/officeDocument/2006/relationships/tags" Target="../tags/tag53.xml"/><Relationship Id="rId4" Type="http://schemas.openxmlformats.org/officeDocument/2006/relationships/tags" Target="../tags/tag52.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2.xml"/><Relationship Id="rId4" Type="http://schemas.openxmlformats.org/officeDocument/2006/relationships/tags" Target="../tags/tag57.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2.xml"/><Relationship Id="rId5" Type="http://schemas.openxmlformats.org/officeDocument/2006/relationships/tags" Target="../tags/tag62.xml"/><Relationship Id="rId4" Type="http://schemas.openxmlformats.org/officeDocument/2006/relationships/tags" Target="../tags/tag6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Master" Target="../slideMasters/slideMaster3.xml"/><Relationship Id="rId5" Type="http://schemas.openxmlformats.org/officeDocument/2006/relationships/tags" Target="../tags/tag73.xml"/><Relationship Id="rId4" Type="http://schemas.openxmlformats.org/officeDocument/2006/relationships/tags" Target="../tags/tag72.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slideMaster" Target="../slideMasters/slideMaster3.xml"/><Relationship Id="rId5" Type="http://schemas.openxmlformats.org/officeDocument/2006/relationships/tags" Target="../tags/tag78.xml"/><Relationship Id="rId4" Type="http://schemas.openxmlformats.org/officeDocument/2006/relationships/tags" Target="../tags/tag77.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slideMaster" Target="../slideMasters/slideMaster3.xml"/><Relationship Id="rId5" Type="http://schemas.openxmlformats.org/officeDocument/2006/relationships/tags" Target="../tags/tag83.xml"/><Relationship Id="rId4" Type="http://schemas.openxmlformats.org/officeDocument/2006/relationships/tags" Target="../tags/tag82.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7" Type="http://schemas.openxmlformats.org/officeDocument/2006/relationships/slideMaster" Target="../slideMasters/slideMaster3.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9"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5" Type="http://schemas.openxmlformats.org/officeDocument/2006/relationships/slideMaster" Target="../slideMasters/slideMaster3.xml"/><Relationship Id="rId4" Type="http://schemas.openxmlformats.org/officeDocument/2006/relationships/tags" Target="../tags/tag10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slideMaster" Target="../slideMasters/slideMaster3.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Master" Target="../slideMasters/slideMaster3.xml"/><Relationship Id="rId5" Type="http://schemas.openxmlformats.org/officeDocument/2006/relationships/tags" Target="../tags/tag115.xml"/><Relationship Id="rId4" Type="http://schemas.openxmlformats.org/officeDocument/2006/relationships/tags" Target="../tags/tag114.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slideMaster" Target="../slideMasters/slideMaster3.xml"/><Relationship Id="rId4" Type="http://schemas.openxmlformats.org/officeDocument/2006/relationships/tags" Target="../tags/tag119.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slideMaster" Target="../slideMasters/slideMaster3.xml"/><Relationship Id="rId5" Type="http://schemas.openxmlformats.org/officeDocument/2006/relationships/tags" Target="../tags/tag124.xml"/><Relationship Id="rId4" Type="http://schemas.openxmlformats.org/officeDocument/2006/relationships/tags" Target="../tags/tag1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2022/9/19</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AD03F8B0-DC90-4F24-9965-B99CE2D39518}" type="datetimeFigureOut">
              <a:rPr lang="zh-CN" altLang="en-US" smtClean="0"/>
              <a:t>2022/9/19</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D03F8B0-DC90-4F24-9965-B99CE2D39518}" type="datetimeFigureOut">
              <a:rPr lang="zh-CN" altLang="en-US" smtClean="0"/>
              <a:t>2022/9/19</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1292787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2022/9/19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2022/9/19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2022/9/19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2022/9/19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2022/9/19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p:spPr>
        <p:txBody>
          <a:bodyPr/>
          <a:lstStyle/>
          <a:p>
            <a:fld id="{AD03F8B0-DC90-4F24-9965-B99CE2D39518}" type="datetimeFigureOut">
              <a:rPr lang="zh-CN" altLang="en-US" smtClean="0"/>
              <a:t>2022/9/19</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2022/9/19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2022/9/19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2022/9/19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2022/9/19</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2022/9/19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2022/9/19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2022/9/19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2022/9/19</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2022/9/19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2022/9/19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2022/9/19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2022/9/19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2022/9/19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2022/9/19</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D03F8B0-DC90-4F24-9965-B99CE2D39518}" type="datetimeFigureOut">
              <a:rPr lang="zh-CN" altLang="en-US" smtClean="0"/>
              <a:t>2022/9/19</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AD03F8B0-DC90-4F24-9965-B99CE2D39518}" type="datetimeFigureOut">
              <a:rPr lang="zh-CN" altLang="en-US" smtClean="0"/>
              <a:t>2022/9/19</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p:txBody>
          <a:bodyPr/>
          <a:lstStyle/>
          <a:p>
            <a:fld id="{AD03F8B0-DC90-4F24-9965-B99CE2D39518}" type="datetimeFigureOut">
              <a:rPr lang="zh-CN" altLang="en-US" smtClean="0"/>
              <a:t>2022/9/19</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2022/9/19</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2022/9/19</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18" Type="http://schemas.openxmlformats.org/officeDocument/2006/relationships/tags" Target="../tags/tag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ags" Target="../tags/tag4.xml"/><Relationship Id="rId2" Type="http://schemas.openxmlformats.org/officeDocument/2006/relationships/slideLayout" Target="../slideLayouts/slideLayout14.xml"/><Relationship Id="rId16" Type="http://schemas.openxmlformats.org/officeDocument/2006/relationships/tags" Target="../tags/tag3.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ags" Target="../tags/tag2.xml"/><Relationship Id="rId10" Type="http://schemas.openxmlformats.org/officeDocument/2006/relationships/slideLayout" Target="../slideLayouts/slideLayout22.xml"/><Relationship Id="rId19"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ags" Target="../tags/tag63.xml"/><Relationship Id="rId18" Type="http://schemas.openxmlformats.org/officeDocument/2006/relationships/tags" Target="../tags/tag68.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17" Type="http://schemas.openxmlformats.org/officeDocument/2006/relationships/tags" Target="../tags/tag67.xml"/><Relationship Id="rId2" Type="http://schemas.openxmlformats.org/officeDocument/2006/relationships/slideLayout" Target="../slideLayouts/slideLayout26.xml"/><Relationship Id="rId16" Type="http://schemas.openxmlformats.org/officeDocument/2006/relationships/tags" Target="../tags/tag6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ags" Target="../tags/tag65.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7" name="Rounded Rectangle 6"/>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2"/>
                </a:solidFill>
              </a:defRPr>
            </a:lvl1pPr>
          </a:lstStyle>
          <a:p>
            <a:fld id="{AD03F8B0-DC90-4F24-9965-B99CE2D39518}" type="datetimeFigureOut">
              <a:rPr lang="zh-CN" altLang="en-US" smtClean="0"/>
              <a:t>2022/9/19</a:t>
            </a:fld>
            <a:endParaRPr lang="zh-CN" altLang="en-US"/>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2022/9/19</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696919" y="2606898"/>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37518" y="1730046"/>
            <a:ext cx="5313045" cy="2398589"/>
            <a:chOff x="631504" y="3193779"/>
            <a:chExt cx="1584325" cy="420772"/>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340147"/>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40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4000" dirty="0">
                <a:solidFill>
                  <a:srgbClr val="152751"/>
                </a:solidFill>
                <a:latin typeface="微软雅黑" panose="020B0503020204020204" pitchFamily="34" charset="-122"/>
                <a:ea typeface="微软雅黑" panose="020B0503020204020204" pitchFamily="34" charset="-122"/>
                <a:sym typeface="+mn-ea"/>
              </a:endParaRPr>
            </a:p>
            <a:p>
              <a:r>
                <a:rPr lang="zh-CN" altLang="en-US" sz="4000" dirty="0">
                  <a:solidFill>
                    <a:srgbClr val="152751"/>
                  </a:solidFill>
                  <a:latin typeface="微软雅黑" panose="020B0503020204020204" pitchFamily="34" charset="-122"/>
                  <a:ea typeface="微软雅黑" panose="020B0503020204020204" pitchFamily="34" charset="-122"/>
                  <a:sym typeface="+mn-ea"/>
                </a:rPr>
                <a:t>工商管理专业知识与</a:t>
              </a:r>
              <a:r>
                <a:rPr lang="en-US" altLang="zh-CN" sz="4000" dirty="0">
                  <a:solidFill>
                    <a:srgbClr val="152751"/>
                  </a:solidFill>
                  <a:latin typeface="微软雅黑" panose="020B0503020204020204" pitchFamily="34" charset="-122"/>
                  <a:ea typeface="微软雅黑" panose="020B0503020204020204" pitchFamily="34" charset="-122"/>
                  <a:sym typeface="+mn-ea"/>
                </a:rPr>
                <a:t>       </a:t>
              </a:r>
              <a:r>
                <a:rPr lang="zh-CN" altLang="en-US" sz="4000" dirty="0">
                  <a:solidFill>
                    <a:srgbClr val="152751"/>
                  </a:solidFill>
                  <a:latin typeface="微软雅黑" panose="020B0503020204020204" pitchFamily="34" charset="-122"/>
                  <a:ea typeface="微软雅黑" panose="020B0503020204020204" pitchFamily="34" charset="-122"/>
                  <a:sym typeface="+mn-ea"/>
                </a:rPr>
                <a:t>实务</a:t>
              </a:r>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755576" y="411510"/>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①人员核查法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②管理人员接续计划法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③马尔可夫模型法（会运用）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）外部供给预测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影响人力资源外部供给的因素</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①本地区的人口总量与人力资源供给率</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②本地区的人力资源的总体构成</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③宏观经济形势和失业率预期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486234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755576" y="411510"/>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④本地区劳动力市场供给的供求状况</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⑤本行业劳动力市场供求状况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⑥职业市场状况</a:t>
            </a:r>
          </a:p>
          <a:p>
            <a:endParaRPr lang="zh-CN" altLang="en-US" sz="2000" b="1" dirty="0"/>
          </a:p>
        </p:txBody>
      </p:sp>
    </p:spTree>
    <p:extLst>
      <p:ext uri="{BB962C8B-B14F-4D97-AF65-F5344CB8AC3E}">
        <p14:creationId xmlns:p14="http://schemas.microsoft.com/office/powerpoint/2010/main" val="311660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r>
              <a:rPr lang="zh-CN" altLang="en-US" sz="2000" dirty="0">
                <a:solidFill>
                  <a:schemeClr val="tx1"/>
                </a:solidFill>
                <a:latin typeface="微软雅黑" panose="020B0503020204020204" pitchFamily="34" charset="-122"/>
                <a:ea typeface="微软雅黑" panose="020B0503020204020204" pitchFamily="34" charset="-122"/>
              </a:rPr>
              <a:t>第二节  绩效考核</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一、绩效的含义与特点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、绩效的含义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可以分为企业的绩效、部门的绩效和员工个人的绩效三种，这里主要研究的是员工个人绩效及其相关的问题。</a:t>
            </a: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  员工个人绩效：指员工个人从事其本职工作后所产生的成果和成绩。</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、绩效的特点</a:t>
            </a:r>
          </a:p>
          <a:p>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）多因性</a:t>
            </a:r>
          </a:p>
        </p:txBody>
      </p:sp>
    </p:spTree>
    <p:extLst>
      <p:ext uri="{BB962C8B-B14F-4D97-AF65-F5344CB8AC3E}">
        <p14:creationId xmlns:p14="http://schemas.microsoft.com/office/powerpoint/2010/main" val="396107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）多维性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）变动性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二、绩效考核的含义与功能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、绩效考核的含义</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指组织根据既定的员工绩效目标，收集与员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工绩效相关的各种信息，借助一定的方法，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定期对员工完成绩效目标的情况进行考察、评价和反馈，从而促进员工绩效目标的实现，并促进组织整体绩效目标的实现的管理活动。</a:t>
            </a:r>
          </a:p>
        </p:txBody>
      </p:sp>
      <p:pic>
        <p:nvPicPr>
          <p:cNvPr id="5" name="图片 4">
            <a:extLst>
              <a:ext uri="{FF2B5EF4-FFF2-40B4-BE49-F238E27FC236}">
                <a16:creationId xmlns:a16="http://schemas.microsoft.com/office/drawing/2014/main" id="{508B8E61-187D-46BB-A373-B6E42E3F81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29900" y="1528583"/>
            <a:ext cx="3056900" cy="2086334"/>
          </a:xfrm>
          <a:prstGeom prst="rect">
            <a:avLst/>
          </a:prstGeom>
        </p:spPr>
      </p:pic>
    </p:spTree>
    <p:extLst>
      <p:ext uri="{BB962C8B-B14F-4D97-AF65-F5344CB8AC3E}">
        <p14:creationId xmlns:p14="http://schemas.microsoft.com/office/powerpoint/2010/main" val="40149883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、绩效考核的功能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）管理功能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）激励功能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）学习和导向功能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）沟通功能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）监控功能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）增进绩效的功能</a:t>
            </a:r>
          </a:p>
        </p:txBody>
      </p:sp>
    </p:spTree>
    <p:extLst>
      <p:ext uri="{BB962C8B-B14F-4D97-AF65-F5344CB8AC3E}">
        <p14:creationId xmlns:p14="http://schemas.microsoft.com/office/powerpoint/2010/main" val="34281874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三、绩效考核的内容和标准</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、绩效考核的内容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具体包括绩效考核项目和绩效考核指标。</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绩效考核项目：指绩效考核的维度，即要从哪些方面对企业员工进行考核，它指明了绩效考核的内容的范围。</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绩效考核指标：指绩效考核项目的具体内容，是对绩效考核项目的细化和分解。</a:t>
            </a:r>
          </a:p>
        </p:txBody>
      </p:sp>
    </p:spTree>
    <p:extLst>
      <p:ext uri="{BB962C8B-B14F-4D97-AF65-F5344CB8AC3E}">
        <p14:creationId xmlns:p14="http://schemas.microsoft.com/office/powerpoint/2010/main" val="19360854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、绩效考核标准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是关于企业员工工作任务在数量和质量方面的要求，明确的回答了应该把绩效考核内容所界定的工作任务做到什么程度或应该使之达到什么标准，是绩效考核指标的进一步量化或具体描述。</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四、绩效考核的步骤和方法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、步骤</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）绩效考核的准备阶段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）绩效考核的实施阶段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134020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）绩效考核结果的反馈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）绩效考核结果的运用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、绩效考核的方法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）民主评议法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）书面鉴定法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）关键事件法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）比较法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）量表法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83670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r>
              <a:rPr lang="zh-CN" altLang="en-US" sz="2000" dirty="0">
                <a:solidFill>
                  <a:schemeClr val="tx1"/>
                </a:solidFill>
                <a:latin typeface="微软雅黑" panose="020B0503020204020204" pitchFamily="34" charset="-122"/>
                <a:ea typeface="微软雅黑" panose="020B0503020204020204" pitchFamily="34" charset="-122"/>
              </a:rPr>
              <a:t>第三节  薪酬管理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一、薪酬的概念、构成与功能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、薪酬的概念与构成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薪酬是指员工从事企业所需要的劳动而得</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到的各种直接的和间接的经济收入。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）基本薪酬</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）激励薪酬</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）间接薪酬</a:t>
            </a:r>
            <a:endParaRPr lang="en-US" altLang="zh-CN" sz="2000" dirty="0">
              <a:solidFill>
                <a:schemeClr val="tx1"/>
              </a:solidFill>
              <a:latin typeface="微软雅黑" panose="020B0503020204020204" pitchFamily="34" charset="-122"/>
              <a:ea typeface="微软雅黑" panose="020B0503020204020204" pitchFamily="34" charset="-122"/>
            </a:endParaRPr>
          </a:p>
        </p:txBody>
      </p:sp>
      <p:pic>
        <p:nvPicPr>
          <p:cNvPr id="7" name="图片 6">
            <a:extLst>
              <a:ext uri="{FF2B5EF4-FFF2-40B4-BE49-F238E27FC236}">
                <a16:creationId xmlns:a16="http://schemas.microsoft.com/office/drawing/2014/main" id="{F964439F-E471-4B06-A32E-9B352EA16F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0112" y="1550131"/>
            <a:ext cx="2800350" cy="3048000"/>
          </a:xfrm>
          <a:prstGeom prst="rect">
            <a:avLst/>
          </a:prstGeom>
        </p:spPr>
      </p:pic>
    </p:spTree>
    <p:extLst>
      <p:ext uri="{BB962C8B-B14F-4D97-AF65-F5344CB8AC3E}">
        <p14:creationId xmlns:p14="http://schemas.microsoft.com/office/powerpoint/2010/main" val="27879134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、薪酬的功能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）薪酬对员工的功能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①保障功能。    ②激励功能。       ③调节功能。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）薪酬对企业的功能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①增值功能。     ②改善用人活动功效的功能。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③协调企业内部关系和塑造企业文化的功能。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④促进企业变革和发展的功能。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）薪酬对社会的功能</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1546974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第八章  人力资源规划与薪酬管理</a:t>
            </a:r>
            <a:endParaRPr lang="en-US" altLang="zh-CN" sz="2000" dirty="0">
              <a:solidFill>
                <a:schemeClr val="tx1"/>
              </a:solidFill>
              <a:latin typeface="微软雅黑" panose="020B0503020204020204" pitchFamily="34" charset="-122"/>
              <a:ea typeface="微软雅黑" panose="020B0503020204020204" pitchFamily="34" charset="-122"/>
            </a:endParaRPr>
          </a:p>
        </p:txBody>
      </p:sp>
      <p:pic>
        <p:nvPicPr>
          <p:cNvPr id="4" name="内容占位符 4">
            <a:extLst>
              <a:ext uri="{FF2B5EF4-FFF2-40B4-BE49-F238E27FC236}">
                <a16:creationId xmlns:a16="http://schemas.microsoft.com/office/drawing/2014/main" id="{5F57A87D-0227-4EC6-8904-D84FD7E650BA}"/>
              </a:ext>
            </a:extLst>
          </p:cNvPr>
          <p:cNvPicPr>
            <a:picLocks noChangeAspect="1"/>
          </p:cNvPicPr>
          <p:nvPr/>
        </p:nvPicPr>
        <p:blipFill>
          <a:blip r:embed="rId3"/>
          <a:stretch>
            <a:fillRect/>
          </a:stretch>
        </p:blipFill>
        <p:spPr>
          <a:xfrm>
            <a:off x="755576" y="1347614"/>
            <a:ext cx="7802749" cy="2115771"/>
          </a:xfrm>
          <a:prstGeom prst="rect">
            <a:avLst/>
          </a:prstGeom>
        </p:spPr>
      </p:pic>
    </p:spTree>
    <p:extLst>
      <p:ext uri="{BB962C8B-B14F-4D97-AF65-F5344CB8AC3E}">
        <p14:creationId xmlns:p14="http://schemas.microsoft.com/office/powerpoint/2010/main" val="22064159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薪酬水平的高低直接影响国民经济的正常运行，也会影响到人民的生活质量，也调节人们就业和择业的流向。</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二、薪酬管理的含义及其影响因素</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、薪酬管理的含义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薪酬管理是指企业在经营战略和发展规划的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指导下，综合考虑内外部各种因素的影响，确定自身的薪酬水平、薪酬结构和薪酬形式，并进行薪酬调整和薪酬控制的整个过程。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、影响薪酬管理的主要因素</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id="{D01119F4-365F-49A1-B874-F437ACD01D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67536" y="1086040"/>
            <a:ext cx="3347864" cy="1883174"/>
          </a:xfrm>
          <a:prstGeom prst="rect">
            <a:avLst/>
          </a:prstGeom>
        </p:spPr>
      </p:pic>
    </p:spTree>
    <p:extLst>
      <p:ext uri="{BB962C8B-B14F-4D97-AF65-F5344CB8AC3E}">
        <p14:creationId xmlns:p14="http://schemas.microsoft.com/office/powerpoint/2010/main" val="3429484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）企业外部因素（</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个）</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法律法规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②物价水平</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③劳动力市场的状况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④其他企业的薪酬状况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）企业内部因素（</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个）</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企业的经营战略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②企业的发展阶段</a:t>
            </a:r>
            <a:endParaRPr lang="zh-CN" altLang="en-US" sz="2000" b="1" dirty="0"/>
          </a:p>
        </p:txBody>
      </p:sp>
    </p:spTree>
    <p:extLst>
      <p:ext uri="{BB962C8B-B14F-4D97-AF65-F5344CB8AC3E}">
        <p14:creationId xmlns:p14="http://schemas.microsoft.com/office/powerpoint/2010/main" val="26047716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③企业的财务状况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）员工个人因素（</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个）</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员工所处的职位</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②员工的绩效表现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③员工的工作年限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三、企业薪酬制度设计的原则和流程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、企业薪酬制度设计的原则</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）公平原则。</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id="{20417930-0405-410F-8A8B-B3635D9EAD9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09500" y="2211710"/>
            <a:ext cx="3796680" cy="2115707"/>
          </a:xfrm>
          <a:prstGeom prst="rect">
            <a:avLst/>
          </a:prstGeom>
        </p:spPr>
      </p:pic>
    </p:spTree>
    <p:extLst>
      <p:ext uri="{BB962C8B-B14F-4D97-AF65-F5344CB8AC3E}">
        <p14:creationId xmlns:p14="http://schemas.microsoft.com/office/powerpoint/2010/main" val="28577414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）竞争原则。</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）激励原则。</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）量力而行原则。</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）合法原则。</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、企业薪酬制度设计的流程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）明确现状与需求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）确定薪酬策略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）进行工作分析 </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id="{FAAFD1AC-F4D9-4EE2-AF56-8DB2D69A8B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84574" y="1335332"/>
            <a:ext cx="4602226" cy="3129513"/>
          </a:xfrm>
          <a:prstGeom prst="rect">
            <a:avLst/>
          </a:prstGeom>
        </p:spPr>
      </p:pic>
    </p:spTree>
    <p:extLst>
      <p:ext uri="{BB962C8B-B14F-4D97-AF65-F5344CB8AC3E}">
        <p14:creationId xmlns:p14="http://schemas.microsoft.com/office/powerpoint/2010/main" val="12061731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）进行职位评价</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）进行等级划分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）建立健全配套制度</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）进行市场薪酬调查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8</a:t>
            </a:r>
            <a:r>
              <a:rPr lang="zh-CN" altLang="en-US" sz="2000" dirty="0">
                <a:solidFill>
                  <a:schemeClr val="tx1"/>
                </a:solidFill>
                <a:latin typeface="微软雅黑" panose="020B0503020204020204" pitchFamily="34" charset="-122"/>
                <a:ea typeface="微软雅黑" panose="020B0503020204020204" pitchFamily="34" charset="-122"/>
              </a:rPr>
              <a:t>）确定薪酬结构与水平</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9</a:t>
            </a:r>
            <a:r>
              <a:rPr lang="zh-CN" altLang="en-US" sz="2000" dirty="0">
                <a:solidFill>
                  <a:schemeClr val="tx1"/>
                </a:solidFill>
                <a:latin typeface="微软雅黑" panose="020B0503020204020204" pitchFamily="34" charset="-122"/>
                <a:ea typeface="微软雅黑" panose="020B0503020204020204" pitchFamily="34" charset="-122"/>
              </a:rPr>
              <a:t>）薪酬制度的实施与修正</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四、基本薪酬设计</a:t>
            </a:r>
          </a:p>
          <a:p>
            <a:endParaRPr lang="zh-CN" altLang="en-US" sz="2000" b="1" dirty="0"/>
          </a:p>
        </p:txBody>
      </p:sp>
    </p:spTree>
    <p:extLst>
      <p:ext uri="{BB962C8B-B14F-4D97-AF65-F5344CB8AC3E}">
        <p14:creationId xmlns:p14="http://schemas.microsoft.com/office/powerpoint/2010/main" val="21700364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、基本薪酬设计的前提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）薪酬调查的实施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）薪酬等级的建立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、以职位为导向的基本薪酬制度的设计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）职位等级法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）职位分类法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）计点法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）因素比较法</a:t>
            </a:r>
          </a:p>
        </p:txBody>
      </p:sp>
    </p:spTree>
    <p:extLst>
      <p:ext uri="{BB962C8B-B14F-4D97-AF65-F5344CB8AC3E}">
        <p14:creationId xmlns:p14="http://schemas.microsoft.com/office/powerpoint/2010/main" val="20136818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、以技能为导向的基本薪酬设计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）以知识为基础的基本薪酬制度设计方法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）以技能为基础的基本薪酬制度设计方法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、宽带型薪酬结构的概念、特点与作用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）宽带型薪酬结构的概念与特点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宽带型薪酬结构是指对多个薪酬等级以及薪酬变动范围进行重新组合，使之变成只有相当少数的薪酬等级以及相应比较宽的薪酬变动范围。</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宽带型薪酬结构最大的特点是扩大了员工通过技术和能力的提升而增加薪</a:t>
            </a:r>
          </a:p>
        </p:txBody>
      </p:sp>
    </p:spTree>
    <p:extLst>
      <p:ext uri="{BB962C8B-B14F-4D97-AF65-F5344CB8AC3E}">
        <p14:creationId xmlns:p14="http://schemas.microsoft.com/office/powerpoint/2010/main" val="40939881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酬的可能性，使员工薪酬的增长更多地依赖于本人技能和能力的提高以及对企业贡献的增加，而不是地位的提高，从而也进一步减少了对员工进行横向甚至向下调动时所遇到的阻力。此外，企业能密切配合市场供求变化，使员工的薪酬水平以市场薪酬调查的数据和企业的薪酬定位为基础而确定，这就使企业更能把握其薪酬水平在市场上的竞争力，并相应地做好薪酬成本控制工作。</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）宽带型薪酬结构的作用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①支撑了扁平型组织结构的运行</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4214516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②引导员工重视个人技能的增长和能力的提高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③有利于促进职位轮换与调整</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④有利于员工适应劳动力市场的供求变化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⑤有利于管理人员及人力资源专业人员的角色转变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⑥有利于促进薪酬管理水平的提高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五、激励薪酬与福利的设计</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、激励薪酬的设计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）个人激励薪酬</a:t>
            </a:r>
          </a:p>
        </p:txBody>
      </p:sp>
    </p:spTree>
    <p:extLst>
      <p:ext uri="{BB962C8B-B14F-4D97-AF65-F5344CB8AC3E}">
        <p14:creationId xmlns:p14="http://schemas.microsoft.com/office/powerpoint/2010/main" val="1348385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①计件制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②工时制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③绩效工资（有四种主要的形式）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）群体激励薪酬</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①利润分享计划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②收益分享计划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③员工持股制度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、福利的内容与管理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E35343AF-387F-4AC4-A77B-05819ECF33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0910" y="915566"/>
            <a:ext cx="3755325" cy="2225030"/>
          </a:xfrm>
          <a:prstGeom prst="rect">
            <a:avLst/>
          </a:prstGeom>
        </p:spPr>
      </p:pic>
    </p:spTree>
    <p:extLst>
      <p:ext uri="{BB962C8B-B14F-4D97-AF65-F5344CB8AC3E}">
        <p14:creationId xmlns:p14="http://schemas.microsoft.com/office/powerpoint/2010/main" val="3327498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第一节  人力资源规划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一、人力资源规划的含义与内容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、人力资源规划的含义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企业根据发展战略、目标、任务的要求，科学的预测与分析企业在不断变化的环境中人力资源的需求和供给状况，并据此制定必要的人力资源政策和措施，以确保企业的人力资源与企业的发展战略、目标和任务在数量、质量、结构等方面保持动态平衡的过程。包括四个方面的含义：</a:t>
            </a:r>
          </a:p>
          <a:p>
            <a:endParaRPr lang="zh-CN" altLang="en-US" sz="2000" b="1" dirty="0"/>
          </a:p>
        </p:txBody>
      </p:sp>
    </p:spTree>
    <p:extLst>
      <p:ext uri="{BB962C8B-B14F-4D97-AF65-F5344CB8AC3E}">
        <p14:creationId xmlns:p14="http://schemas.microsoft.com/office/powerpoint/2010/main" val="25743486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）福利的内容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①国家法定的福利</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②企业自主的福利</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）福利的管理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①调查阶段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②规划阶段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③实施阶段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④反馈阶段</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456D8C70-24CB-4BB5-BC58-C81DCB942C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5856" y="696186"/>
            <a:ext cx="4953000" cy="2905125"/>
          </a:xfrm>
          <a:prstGeom prst="rect">
            <a:avLst/>
          </a:prstGeom>
        </p:spPr>
      </p:pic>
    </p:spTree>
    <p:extLst>
      <p:ext uri="{BB962C8B-B14F-4D97-AF65-F5344CB8AC3E}">
        <p14:creationId xmlns:p14="http://schemas.microsoft.com/office/powerpoint/2010/main" val="1314635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）人力资源规划谋求企业人力资源与企业发展战略、目标和任务保持动态平衡，它既要以企业发展战略、目标和任务为依据，又要为它们服务。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）企业所处的外部环境是不断变化的，这种变化使得企业的发展战略、目标和任务处于不断调整之中，从而使企业的人力资源需求与供给也处于不断变动之中。</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）企业人力资源规划是一个依据企业发展战略、目标和任务对企业人力资源的数量、质量、结构进行规划的过程，因此，需要相应的人力资源政策和措施的配合，以确保人力资源规划的实施与实现。</a:t>
            </a:r>
          </a:p>
          <a:p>
            <a:endParaRPr lang="zh-CN" altLang="en-US" sz="2000" b="1" dirty="0"/>
          </a:p>
        </p:txBody>
      </p:sp>
    </p:spTree>
    <p:extLst>
      <p:ext uri="{BB962C8B-B14F-4D97-AF65-F5344CB8AC3E}">
        <p14:creationId xmlns:p14="http://schemas.microsoft.com/office/powerpoint/2010/main" val="2209703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755576" y="411510"/>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）企业人力资源规划要保障企业组织和企业员工都得到长期的利益，</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但更多的是保障企业组织的利益得到实现。</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、人力资源规划的类别和内容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）分类：</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按照规划时间的长短可以分为：短期规划</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年或</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年以内</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、中期规划</a:t>
            </a:r>
            <a:r>
              <a:rPr lang="en-US" altLang="zh-CN" sz="2000" dirty="0">
                <a:solidFill>
                  <a:schemeClr val="tx1"/>
                </a:solidFill>
                <a:latin typeface="微软雅黑" panose="020B0503020204020204" pitchFamily="34" charset="-122"/>
                <a:ea typeface="微软雅黑" panose="020B0503020204020204" pitchFamily="34" charset="-122"/>
              </a:rPr>
              <a:t>(1~5</a:t>
            </a:r>
            <a:r>
              <a:rPr lang="zh-CN" altLang="en-US" sz="2000" dirty="0">
                <a:solidFill>
                  <a:schemeClr val="tx1"/>
                </a:solidFill>
                <a:latin typeface="微软雅黑" panose="020B0503020204020204" pitchFamily="34" charset="-122"/>
                <a:ea typeface="微软雅黑" panose="020B0503020204020204" pitchFamily="34" charset="-122"/>
              </a:rPr>
              <a:t>年</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、长期规划</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年或</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年以上</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按照规划的性质可以分为：总体规划和具体计划。</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）人力资源规划内容一览表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1938059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graphicFrame>
        <p:nvGraphicFramePr>
          <p:cNvPr id="4" name="表格 4">
            <a:extLst>
              <a:ext uri="{FF2B5EF4-FFF2-40B4-BE49-F238E27FC236}">
                <a16:creationId xmlns:a16="http://schemas.microsoft.com/office/drawing/2014/main" id="{A53C2364-516C-4063-9D00-570FE8F46B8A}"/>
              </a:ext>
            </a:extLst>
          </p:cNvPr>
          <p:cNvGraphicFramePr>
            <a:graphicFrameLocks noGrp="1"/>
          </p:cNvGraphicFramePr>
          <p:nvPr>
            <p:ph idx="1"/>
          </p:nvPr>
        </p:nvGraphicFramePr>
        <p:xfrm>
          <a:off x="488272" y="483518"/>
          <a:ext cx="8229600" cy="3997960"/>
        </p:xfrm>
        <a:graphic>
          <a:graphicData uri="http://schemas.openxmlformats.org/drawingml/2006/table">
            <a:tbl>
              <a:tblPr firstRow="1" bandRow="1">
                <a:tableStyleId>{5C22544A-7EE6-4342-B048-85BDC9FD1C3A}</a:tableStyleId>
              </a:tblPr>
              <a:tblGrid>
                <a:gridCol w="864096">
                  <a:extLst>
                    <a:ext uri="{9D8B030D-6E8A-4147-A177-3AD203B41FA5}">
                      <a16:colId xmlns:a16="http://schemas.microsoft.com/office/drawing/2014/main" val="2462353826"/>
                    </a:ext>
                  </a:extLst>
                </a:gridCol>
                <a:gridCol w="1656184">
                  <a:extLst>
                    <a:ext uri="{9D8B030D-6E8A-4147-A177-3AD203B41FA5}">
                      <a16:colId xmlns:a16="http://schemas.microsoft.com/office/drawing/2014/main" val="4204716714"/>
                    </a:ext>
                  </a:extLst>
                </a:gridCol>
                <a:gridCol w="2417480">
                  <a:extLst>
                    <a:ext uri="{9D8B030D-6E8A-4147-A177-3AD203B41FA5}">
                      <a16:colId xmlns:a16="http://schemas.microsoft.com/office/drawing/2014/main" val="1782776835"/>
                    </a:ext>
                  </a:extLst>
                </a:gridCol>
                <a:gridCol w="1645920">
                  <a:extLst>
                    <a:ext uri="{9D8B030D-6E8A-4147-A177-3AD203B41FA5}">
                      <a16:colId xmlns:a16="http://schemas.microsoft.com/office/drawing/2014/main" val="2425853150"/>
                    </a:ext>
                  </a:extLst>
                </a:gridCol>
                <a:gridCol w="1645920">
                  <a:extLst>
                    <a:ext uri="{9D8B030D-6E8A-4147-A177-3AD203B41FA5}">
                      <a16:colId xmlns:a16="http://schemas.microsoft.com/office/drawing/2014/main" val="3012309788"/>
                    </a:ext>
                  </a:extLst>
                </a:gridCol>
              </a:tblGrid>
              <a:tr h="370840">
                <a:tc gridSpan="2">
                  <a:txBody>
                    <a:bodyPr/>
                    <a:lstStyle/>
                    <a:p>
                      <a:r>
                        <a:rPr lang="zh-CN" altLang="en-US" sz="1000" dirty="0">
                          <a:latin typeface="微软雅黑" panose="020B0503020204020204" pitchFamily="34" charset="-122"/>
                          <a:ea typeface="微软雅黑" panose="020B0503020204020204" pitchFamily="34" charset="-122"/>
                        </a:rPr>
                        <a:t>规划类型</a:t>
                      </a:r>
                    </a:p>
                  </a:txBody>
                  <a:tcPr/>
                </a:tc>
                <a:tc hMerge="1">
                  <a:txBody>
                    <a:bodyPr/>
                    <a:lstStyle/>
                    <a:p>
                      <a:endParaRPr lang="zh-CN" alt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zh-CN" altLang="en-US" sz="1000" dirty="0">
                          <a:latin typeface="微软雅黑" panose="020B0503020204020204" pitchFamily="34" charset="-122"/>
                          <a:ea typeface="微软雅黑" panose="020B0503020204020204" pitchFamily="34" charset="-122"/>
                        </a:rPr>
                        <a:t>目标</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zh-CN" altLang="en-US" sz="1000" dirty="0">
                          <a:latin typeface="微软雅黑" panose="020B0503020204020204" pitchFamily="34" charset="-122"/>
                          <a:ea typeface="微软雅黑" panose="020B0503020204020204" pitchFamily="34" charset="-122"/>
                        </a:rPr>
                        <a:t>政策</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zh-CN" altLang="en-US" sz="1000" dirty="0">
                          <a:latin typeface="微软雅黑" panose="020B0503020204020204" pitchFamily="34" charset="-122"/>
                          <a:ea typeface="微软雅黑" panose="020B0503020204020204" pitchFamily="34" charset="-122"/>
                        </a:rPr>
                        <a:t>预算</a:t>
                      </a:r>
                    </a:p>
                  </a:txBody>
                  <a:tcPr/>
                </a:tc>
                <a:extLst>
                  <a:ext uri="{0D108BD9-81ED-4DB2-BD59-A6C34878D82A}">
                    <a16:rowId xmlns:a16="http://schemas.microsoft.com/office/drawing/2014/main" val="3067062943"/>
                  </a:ext>
                </a:extLst>
              </a:tr>
              <a:tr h="370840">
                <a:tc gridSpan="2">
                  <a:txBody>
                    <a:bodyPr/>
                    <a:lstStyle/>
                    <a:p>
                      <a:r>
                        <a:rPr lang="zh-CN" altLang="en-US" sz="1000" dirty="0">
                          <a:latin typeface="微软雅黑" panose="020B0503020204020204" pitchFamily="34" charset="-122"/>
                          <a:ea typeface="微软雅黑" panose="020B0503020204020204" pitchFamily="34" charset="-122"/>
                        </a:rPr>
                        <a:t>总体规划</a:t>
                      </a:r>
                    </a:p>
                  </a:txBody>
                  <a:tcPr/>
                </a:tc>
                <a:tc hMerge="1">
                  <a:txBody>
                    <a:bodyPr/>
                    <a:lstStyle/>
                    <a:p>
                      <a:endParaRPr lang="zh-CN" altLang="en-US" dirty="0"/>
                    </a:p>
                  </a:txBody>
                  <a:tcPr/>
                </a:tc>
                <a:tc>
                  <a:txBody>
                    <a:bodyPr/>
                    <a:lstStyle/>
                    <a:p>
                      <a:r>
                        <a:rPr lang="zh-CN" altLang="en-US" sz="1000" dirty="0">
                          <a:latin typeface="微软雅黑" panose="020B0503020204020204" pitchFamily="34" charset="-122"/>
                          <a:ea typeface="微软雅黑" panose="020B0503020204020204" pitchFamily="34" charset="-122"/>
                        </a:rPr>
                        <a:t>提升企业绩效，增减人员数量、改善人员结构及素质、促进员工个人发展等</a:t>
                      </a:r>
                    </a:p>
                  </a:txBody>
                  <a:tcPr/>
                </a:tc>
                <a:tc>
                  <a:txBody>
                    <a:bodyPr/>
                    <a:lstStyle/>
                    <a:p>
                      <a:r>
                        <a:rPr lang="zh-CN" altLang="en-US" sz="1000" dirty="0">
                          <a:latin typeface="微软雅黑" panose="020B0503020204020204" pitchFamily="34" charset="-122"/>
                          <a:ea typeface="微软雅黑" panose="020B0503020204020204" pitchFamily="34" charset="-122"/>
                        </a:rPr>
                        <a:t>扩大、收缩、稳定，加大培训力度，加强员工职业生涯规划工作等</a:t>
                      </a:r>
                    </a:p>
                  </a:txBody>
                  <a:tcPr/>
                </a:tc>
                <a:tc>
                  <a:txBody>
                    <a:bodyPr/>
                    <a:lstStyle/>
                    <a:p>
                      <a:r>
                        <a:rPr lang="zh-CN" altLang="en-US" sz="1000" dirty="0">
                          <a:latin typeface="微软雅黑" panose="020B0503020204020204" pitchFamily="34" charset="-122"/>
                          <a:ea typeface="微软雅黑" panose="020B0503020204020204" pitchFamily="34" charset="-122"/>
                        </a:rPr>
                        <a:t>总预算</a:t>
                      </a:r>
                    </a:p>
                  </a:txBody>
                  <a:tcPr/>
                </a:tc>
                <a:extLst>
                  <a:ext uri="{0D108BD9-81ED-4DB2-BD59-A6C34878D82A}">
                    <a16:rowId xmlns:a16="http://schemas.microsoft.com/office/drawing/2014/main" val="3185360692"/>
                  </a:ext>
                </a:extLst>
              </a:tr>
              <a:tr h="370840">
                <a:tc rowSpan="7">
                  <a:txBody>
                    <a:bodyPr/>
                    <a:lstStyle/>
                    <a:p>
                      <a:r>
                        <a:rPr lang="zh-CN" altLang="en-US" sz="1000" dirty="0">
                          <a:latin typeface="微软雅黑" panose="020B0503020204020204" pitchFamily="34" charset="-122"/>
                          <a:ea typeface="微软雅黑" panose="020B0503020204020204" pitchFamily="34" charset="-122"/>
                        </a:rPr>
                        <a:t>具</a:t>
                      </a:r>
                      <a:endParaRPr lang="en-US" altLang="zh-CN" sz="1000" dirty="0">
                        <a:latin typeface="微软雅黑" panose="020B0503020204020204" pitchFamily="34" charset="-122"/>
                        <a:ea typeface="微软雅黑" panose="020B0503020204020204" pitchFamily="34" charset="-122"/>
                      </a:endParaRPr>
                    </a:p>
                    <a:p>
                      <a:r>
                        <a:rPr lang="zh-CN" altLang="en-US" sz="1000" dirty="0">
                          <a:latin typeface="微软雅黑" panose="020B0503020204020204" pitchFamily="34" charset="-122"/>
                          <a:ea typeface="微软雅黑" panose="020B0503020204020204" pitchFamily="34" charset="-122"/>
                        </a:rPr>
                        <a:t>体</a:t>
                      </a:r>
                      <a:endParaRPr lang="en-US" altLang="zh-CN" sz="1000" dirty="0">
                        <a:latin typeface="微软雅黑" panose="020B0503020204020204" pitchFamily="34" charset="-122"/>
                        <a:ea typeface="微软雅黑" panose="020B0503020204020204" pitchFamily="34" charset="-122"/>
                      </a:endParaRPr>
                    </a:p>
                    <a:p>
                      <a:r>
                        <a:rPr lang="zh-CN" altLang="en-US" sz="1000" dirty="0">
                          <a:latin typeface="微软雅黑" panose="020B0503020204020204" pitchFamily="34" charset="-122"/>
                          <a:ea typeface="微软雅黑" panose="020B0503020204020204" pitchFamily="34" charset="-122"/>
                        </a:rPr>
                        <a:t>规</a:t>
                      </a:r>
                      <a:endParaRPr lang="en-US" altLang="zh-CN" sz="1000" dirty="0">
                        <a:latin typeface="微软雅黑" panose="020B0503020204020204" pitchFamily="34" charset="-122"/>
                        <a:ea typeface="微软雅黑" panose="020B0503020204020204" pitchFamily="34" charset="-122"/>
                      </a:endParaRPr>
                    </a:p>
                    <a:p>
                      <a:r>
                        <a:rPr lang="zh-CN" altLang="en-US" sz="1000" dirty="0">
                          <a:latin typeface="微软雅黑" panose="020B0503020204020204" pitchFamily="34" charset="-122"/>
                          <a:ea typeface="微软雅黑" panose="020B0503020204020204" pitchFamily="34" charset="-122"/>
                        </a:rPr>
                        <a:t>划</a:t>
                      </a:r>
                    </a:p>
                  </a:txBody>
                  <a:tcPr/>
                </a:tc>
                <a:tc>
                  <a:txBody>
                    <a:bodyPr/>
                    <a:lstStyle/>
                    <a:p>
                      <a:r>
                        <a:rPr lang="zh-CN" altLang="en-US" sz="1000" dirty="0">
                          <a:latin typeface="微软雅黑" panose="020B0503020204020204" pitchFamily="34" charset="-122"/>
                          <a:ea typeface="微软雅黑" panose="020B0503020204020204" pitchFamily="34" charset="-122"/>
                        </a:rPr>
                        <a:t>人员补充计划</a:t>
                      </a:r>
                    </a:p>
                  </a:txBody>
                  <a:tcPr/>
                </a:tc>
                <a:tc>
                  <a:txBody>
                    <a:bodyPr/>
                    <a:lstStyle/>
                    <a:p>
                      <a:r>
                        <a:rPr lang="zh-CN" altLang="en-US" sz="1000" dirty="0">
                          <a:latin typeface="微软雅黑" panose="020B0503020204020204" pitchFamily="34" charset="-122"/>
                          <a:ea typeface="微软雅黑" panose="020B0503020204020204" pitchFamily="34" charset="-122"/>
                        </a:rPr>
                        <a:t>明确补充人员的数量、类型、层次，优化人员结构等</a:t>
                      </a:r>
                    </a:p>
                  </a:txBody>
                  <a:tcPr/>
                </a:tc>
                <a:tc>
                  <a:txBody>
                    <a:bodyPr/>
                    <a:lstStyle/>
                    <a:p>
                      <a:r>
                        <a:rPr lang="zh-CN" altLang="en-US" sz="1000" dirty="0">
                          <a:latin typeface="微软雅黑" panose="020B0503020204020204" pitchFamily="34" charset="-122"/>
                          <a:ea typeface="微软雅黑" panose="020B0503020204020204" pitchFamily="34" charset="-122"/>
                        </a:rPr>
                        <a:t>确定招聘标准、招聘渠道、招聘方式，明确人员的起点待遇等</a:t>
                      </a:r>
                    </a:p>
                  </a:txBody>
                  <a:tcPr/>
                </a:tc>
                <a:tc>
                  <a:txBody>
                    <a:bodyPr/>
                    <a:lstStyle/>
                    <a:p>
                      <a:r>
                        <a:rPr lang="zh-CN" altLang="en-US" sz="1000" dirty="0">
                          <a:latin typeface="微软雅黑" panose="020B0503020204020204" pitchFamily="34" charset="-122"/>
                          <a:ea typeface="微软雅黑" panose="020B0503020204020204" pitchFamily="34" charset="-122"/>
                        </a:rPr>
                        <a:t>招聘费用</a:t>
                      </a:r>
                      <a:endParaRPr lang="en-US" altLang="zh-CN" sz="1000" dirty="0">
                        <a:latin typeface="微软雅黑" panose="020B0503020204020204" pitchFamily="34" charset="-122"/>
                        <a:ea typeface="微软雅黑" panose="020B0503020204020204" pitchFamily="34" charset="-122"/>
                      </a:endParaRPr>
                    </a:p>
                    <a:p>
                      <a:r>
                        <a:rPr lang="zh-CN" altLang="en-US" sz="1000" dirty="0">
                          <a:latin typeface="微软雅黑" panose="020B0503020204020204" pitchFamily="34" charset="-122"/>
                          <a:ea typeface="微软雅黑" panose="020B0503020204020204" pitchFamily="34" charset="-122"/>
                        </a:rPr>
                        <a:t>选拔费用</a:t>
                      </a:r>
                    </a:p>
                  </a:txBody>
                  <a:tcPr/>
                </a:tc>
                <a:extLst>
                  <a:ext uri="{0D108BD9-81ED-4DB2-BD59-A6C34878D82A}">
                    <a16:rowId xmlns:a16="http://schemas.microsoft.com/office/drawing/2014/main" val="4197624592"/>
                  </a:ext>
                </a:extLst>
              </a:tr>
              <a:tr h="370840">
                <a:tc vMerge="1">
                  <a:txBody>
                    <a:bodyPr/>
                    <a:lstStyle/>
                    <a:p>
                      <a:endParaRPr lang="zh-CN" altLang="en-US" dirty="0"/>
                    </a:p>
                  </a:txBody>
                  <a:tcPr/>
                </a:tc>
                <a:tc>
                  <a:txBody>
                    <a:bodyPr/>
                    <a:lstStyle/>
                    <a:p>
                      <a:r>
                        <a:rPr lang="zh-CN" altLang="en-US" sz="1000" dirty="0">
                          <a:latin typeface="微软雅黑" panose="020B0503020204020204" pitchFamily="34" charset="-122"/>
                          <a:ea typeface="微软雅黑" panose="020B0503020204020204" pitchFamily="34" charset="-122"/>
                        </a:rPr>
                        <a:t>人员使用计划</a:t>
                      </a:r>
                    </a:p>
                  </a:txBody>
                  <a:tcPr/>
                </a:tc>
                <a:tc>
                  <a:txBody>
                    <a:bodyPr/>
                    <a:lstStyle/>
                    <a:p>
                      <a:r>
                        <a:rPr lang="zh-CN" altLang="en-US" sz="1000" dirty="0">
                          <a:latin typeface="微软雅黑" panose="020B0503020204020204" pitchFamily="34" charset="-122"/>
                          <a:ea typeface="微软雅黑" panose="020B0503020204020204" pitchFamily="34" charset="-122"/>
                        </a:rPr>
                        <a:t>优化部门编制和人员结构、改善绩效、合理配置人员、加强岗位轮换等</a:t>
                      </a:r>
                    </a:p>
                  </a:txBody>
                  <a:tcPr/>
                </a:tc>
                <a:tc>
                  <a:txBody>
                    <a:bodyPr/>
                    <a:lstStyle/>
                    <a:p>
                      <a:r>
                        <a:rPr lang="zh-CN" altLang="en-US" sz="1000" dirty="0">
                          <a:latin typeface="微软雅黑" panose="020B0503020204020204" pitchFamily="34" charset="-122"/>
                          <a:ea typeface="微软雅黑" panose="020B0503020204020204" pitchFamily="34" charset="-122"/>
                        </a:rPr>
                        <a:t>明确任职资格、岗位轮换范围及时间等</a:t>
                      </a:r>
                    </a:p>
                  </a:txBody>
                  <a:tcPr/>
                </a:tc>
                <a:tc>
                  <a:txBody>
                    <a:bodyPr/>
                    <a:lstStyle/>
                    <a:p>
                      <a:r>
                        <a:rPr lang="zh-CN" altLang="en-US" sz="1000" dirty="0">
                          <a:latin typeface="微软雅黑" panose="020B0503020204020204" pitchFamily="34" charset="-122"/>
                          <a:ea typeface="微软雅黑" panose="020B0503020204020204" pitchFamily="34" charset="-122"/>
                        </a:rPr>
                        <a:t>按职位、绩效等预算的人员报酬</a:t>
                      </a:r>
                    </a:p>
                  </a:txBody>
                  <a:tcPr/>
                </a:tc>
                <a:extLst>
                  <a:ext uri="{0D108BD9-81ED-4DB2-BD59-A6C34878D82A}">
                    <a16:rowId xmlns:a16="http://schemas.microsoft.com/office/drawing/2014/main" val="1264754059"/>
                  </a:ext>
                </a:extLst>
              </a:tr>
              <a:tr h="370840">
                <a:tc vMerge="1">
                  <a:txBody>
                    <a:bodyPr/>
                    <a:lstStyle/>
                    <a:p>
                      <a:endParaRPr lang="zh-CN" altLang="en-US" dirty="0"/>
                    </a:p>
                  </a:txBody>
                  <a:tcPr/>
                </a:tc>
                <a:tc>
                  <a:txBody>
                    <a:bodyPr/>
                    <a:lstStyle/>
                    <a:p>
                      <a:r>
                        <a:rPr lang="zh-CN" altLang="en-US" sz="1000" dirty="0">
                          <a:latin typeface="微软雅黑" panose="020B0503020204020204" pitchFamily="34" charset="-122"/>
                          <a:ea typeface="微软雅黑" panose="020B0503020204020204" pitchFamily="34" charset="-122"/>
                        </a:rPr>
                        <a:t>人员接续及升迁计划</a:t>
                      </a:r>
                    </a:p>
                  </a:txBody>
                  <a:tcPr/>
                </a:tc>
                <a:tc>
                  <a:txBody>
                    <a:bodyPr/>
                    <a:lstStyle/>
                    <a:p>
                      <a:r>
                        <a:rPr lang="zh-CN" altLang="en-US" sz="1000" dirty="0">
                          <a:latin typeface="微软雅黑" panose="020B0503020204020204" pitchFamily="34" charset="-122"/>
                          <a:ea typeface="微软雅黑" panose="020B0503020204020204" pitchFamily="34" charset="-122"/>
                        </a:rPr>
                        <a:t>确定后备人员数量，优化人员结构，提高绩效目标</a:t>
                      </a:r>
                    </a:p>
                  </a:txBody>
                  <a:tcPr/>
                </a:tc>
                <a:tc>
                  <a:txBody>
                    <a:bodyPr/>
                    <a:lstStyle/>
                    <a:p>
                      <a:r>
                        <a:rPr lang="zh-CN" altLang="en-US" sz="1000" dirty="0">
                          <a:latin typeface="微软雅黑" panose="020B0503020204020204" pitchFamily="34" charset="-122"/>
                          <a:ea typeface="微软雅黑" panose="020B0503020204020204" pitchFamily="34" charset="-122"/>
                        </a:rPr>
                        <a:t>竞争上岗、择优录用、优化比例、提升选拔标准</a:t>
                      </a:r>
                    </a:p>
                  </a:txBody>
                  <a:tcPr/>
                </a:tc>
                <a:tc>
                  <a:txBody>
                    <a:bodyPr/>
                    <a:lstStyle/>
                    <a:p>
                      <a:r>
                        <a:rPr lang="zh-CN" altLang="en-US" sz="1000" dirty="0">
                          <a:latin typeface="微软雅黑" panose="020B0503020204020204" pitchFamily="34" charset="-122"/>
                          <a:ea typeface="微软雅黑" panose="020B0503020204020204" pitchFamily="34" charset="-122"/>
                        </a:rPr>
                        <a:t>职务变动引起的人员报酬变动</a:t>
                      </a:r>
                    </a:p>
                  </a:txBody>
                  <a:tcPr/>
                </a:tc>
                <a:extLst>
                  <a:ext uri="{0D108BD9-81ED-4DB2-BD59-A6C34878D82A}">
                    <a16:rowId xmlns:a16="http://schemas.microsoft.com/office/drawing/2014/main" val="2987157428"/>
                  </a:ext>
                </a:extLst>
              </a:tr>
              <a:tr h="370840">
                <a:tc vMerge="1">
                  <a:txBody>
                    <a:bodyPr/>
                    <a:lstStyle/>
                    <a:p>
                      <a:endParaRPr lang="zh-CN" altLang="en-US" dirty="0"/>
                    </a:p>
                  </a:txBody>
                  <a:tcPr/>
                </a:tc>
                <a:tc>
                  <a:txBody>
                    <a:bodyPr/>
                    <a:lstStyle/>
                    <a:p>
                      <a:r>
                        <a:rPr lang="zh-CN" altLang="en-US" sz="1000" dirty="0">
                          <a:latin typeface="微软雅黑" panose="020B0503020204020204" pitchFamily="34" charset="-122"/>
                          <a:ea typeface="微软雅黑" panose="020B0503020204020204" pitchFamily="34" charset="-122"/>
                        </a:rPr>
                        <a:t>人员培训开发计划</a:t>
                      </a:r>
                    </a:p>
                  </a:txBody>
                  <a:tcPr/>
                </a:tc>
                <a:tc>
                  <a:txBody>
                    <a:bodyPr/>
                    <a:lstStyle/>
                    <a:p>
                      <a:r>
                        <a:rPr lang="zh-CN" altLang="en-US" sz="1000" dirty="0">
                          <a:latin typeface="微软雅黑" panose="020B0503020204020204" pitchFamily="34" charset="-122"/>
                          <a:ea typeface="微软雅黑" panose="020B0503020204020204" pitchFamily="34" charset="-122"/>
                        </a:rPr>
                        <a:t>提高人员知识技能、明确培训数量及类别、提高绩效、改善工作作风和企业文化等</a:t>
                      </a:r>
                    </a:p>
                  </a:txBody>
                  <a:tcPr/>
                </a:tc>
                <a:tc>
                  <a:txBody>
                    <a:bodyPr/>
                    <a:lstStyle/>
                    <a:p>
                      <a:r>
                        <a:rPr lang="zh-CN" altLang="en-US" sz="1000" dirty="0">
                          <a:latin typeface="微软雅黑" panose="020B0503020204020204" pitchFamily="34" charset="-122"/>
                          <a:ea typeface="微软雅黑" panose="020B0503020204020204" pitchFamily="34" charset="-122"/>
                        </a:rPr>
                        <a:t>培训时间和方式的选择、培训效果的跟踪调查</a:t>
                      </a:r>
                    </a:p>
                  </a:txBody>
                  <a:tcPr/>
                </a:tc>
                <a:tc>
                  <a:txBody>
                    <a:bodyPr/>
                    <a:lstStyle/>
                    <a:p>
                      <a:r>
                        <a:rPr lang="zh-CN" altLang="en-US" sz="1000" dirty="0">
                          <a:latin typeface="微软雅黑" panose="020B0503020204020204" pitchFamily="34" charset="-122"/>
                          <a:ea typeface="微软雅黑" panose="020B0503020204020204" pitchFamily="34" charset="-122"/>
                        </a:rPr>
                        <a:t>培训投入、脱产培训损失</a:t>
                      </a:r>
                    </a:p>
                  </a:txBody>
                  <a:tcPr/>
                </a:tc>
                <a:extLst>
                  <a:ext uri="{0D108BD9-81ED-4DB2-BD59-A6C34878D82A}">
                    <a16:rowId xmlns:a16="http://schemas.microsoft.com/office/drawing/2014/main" val="80482665"/>
                  </a:ext>
                </a:extLst>
              </a:tr>
              <a:tr h="370840">
                <a:tc vMerge="1">
                  <a:txBody>
                    <a:bodyPr/>
                    <a:lstStyle/>
                    <a:p>
                      <a:endParaRPr lang="zh-CN" altLang="en-US" dirty="0"/>
                    </a:p>
                  </a:txBody>
                  <a:tcPr/>
                </a:tc>
                <a:tc>
                  <a:txBody>
                    <a:bodyPr/>
                    <a:lstStyle/>
                    <a:p>
                      <a:r>
                        <a:rPr lang="zh-CN" altLang="en-US" sz="1000" dirty="0">
                          <a:latin typeface="微软雅黑" panose="020B0503020204020204" pitchFamily="34" charset="-122"/>
                          <a:ea typeface="微软雅黑" panose="020B0503020204020204" pitchFamily="34" charset="-122"/>
                        </a:rPr>
                        <a:t>薪酬激励计划</a:t>
                      </a:r>
                    </a:p>
                  </a:txBody>
                  <a:tcPr/>
                </a:tc>
                <a:tc>
                  <a:txBody>
                    <a:bodyPr/>
                    <a:lstStyle/>
                    <a:p>
                      <a:r>
                        <a:rPr lang="zh-CN" altLang="en-US" sz="1000" dirty="0">
                          <a:latin typeface="微软雅黑" panose="020B0503020204020204" pitchFamily="34" charset="-122"/>
                          <a:ea typeface="微软雅黑" panose="020B0503020204020204" pitchFamily="34" charset="-122"/>
                        </a:rPr>
                        <a:t>人力资源供给增加、士气提高、绩效改善</a:t>
                      </a:r>
                    </a:p>
                  </a:txBody>
                  <a:tcPr/>
                </a:tc>
                <a:tc>
                  <a:txBody>
                    <a:bodyPr/>
                    <a:lstStyle/>
                    <a:p>
                      <a:r>
                        <a:rPr lang="zh-CN" altLang="en-US" sz="1000" dirty="0">
                          <a:latin typeface="微软雅黑" panose="020B0503020204020204" pitchFamily="34" charset="-122"/>
                          <a:ea typeface="微软雅黑" panose="020B0503020204020204" pitchFamily="34" charset="-122"/>
                        </a:rPr>
                        <a:t>薪酬政策、激励政策、激励方式</a:t>
                      </a:r>
                    </a:p>
                  </a:txBody>
                  <a:tcPr/>
                </a:tc>
                <a:tc>
                  <a:txBody>
                    <a:bodyPr/>
                    <a:lstStyle/>
                    <a:p>
                      <a:r>
                        <a:rPr lang="zh-CN" altLang="en-US" sz="1000" dirty="0">
                          <a:latin typeface="微软雅黑" panose="020B0503020204020204" pitchFamily="34" charset="-122"/>
                          <a:ea typeface="微软雅黑" panose="020B0503020204020204" pitchFamily="34" charset="-122"/>
                        </a:rPr>
                        <a:t>增加薪酬的数额</a:t>
                      </a:r>
                    </a:p>
                  </a:txBody>
                  <a:tcPr/>
                </a:tc>
                <a:extLst>
                  <a:ext uri="{0D108BD9-81ED-4DB2-BD59-A6C34878D82A}">
                    <a16:rowId xmlns:a16="http://schemas.microsoft.com/office/drawing/2014/main" val="1098600248"/>
                  </a:ext>
                </a:extLst>
              </a:tr>
              <a:tr h="370840">
                <a:tc vMerge="1">
                  <a:txBody>
                    <a:bodyPr/>
                    <a:lstStyle/>
                    <a:p>
                      <a:endParaRPr lang="zh-CN" altLang="en-US" dirty="0"/>
                    </a:p>
                  </a:txBody>
                  <a:tcPr/>
                </a:tc>
                <a:tc>
                  <a:txBody>
                    <a:bodyPr/>
                    <a:lstStyle/>
                    <a:p>
                      <a:r>
                        <a:rPr lang="zh-CN" altLang="en-US" sz="1000" dirty="0">
                          <a:latin typeface="微软雅黑" panose="020B0503020204020204" pitchFamily="34" charset="-122"/>
                          <a:ea typeface="微软雅黑" panose="020B0503020204020204" pitchFamily="34" charset="-122"/>
                        </a:rPr>
                        <a:t>劳动关系计划</a:t>
                      </a:r>
                    </a:p>
                  </a:txBody>
                  <a:tcPr/>
                </a:tc>
                <a:tc>
                  <a:txBody>
                    <a:bodyPr/>
                    <a:lstStyle/>
                    <a:p>
                      <a:r>
                        <a:rPr lang="zh-CN" altLang="en-US" sz="1000" dirty="0">
                          <a:latin typeface="微软雅黑" panose="020B0503020204020204" pitchFamily="34" charset="-122"/>
                          <a:ea typeface="微软雅黑" panose="020B0503020204020204" pitchFamily="34" charset="-122"/>
                        </a:rPr>
                        <a:t>降低非期望离职率、改善劳动关系、减少投诉和争议等</a:t>
                      </a:r>
                    </a:p>
                  </a:txBody>
                  <a:tcPr/>
                </a:tc>
                <a:tc>
                  <a:txBody>
                    <a:bodyPr/>
                    <a:lstStyle/>
                    <a:p>
                      <a:r>
                        <a:rPr lang="zh-CN" altLang="en-US" sz="1000" dirty="0">
                          <a:latin typeface="微软雅黑" panose="020B0503020204020204" pitchFamily="34" charset="-122"/>
                          <a:ea typeface="微软雅黑" panose="020B0503020204020204" pitchFamily="34" charset="-122"/>
                        </a:rPr>
                        <a:t>依法管理、参与管理、加强沟通</a:t>
                      </a:r>
                    </a:p>
                  </a:txBody>
                  <a:tcPr/>
                </a:tc>
                <a:tc>
                  <a:txBody>
                    <a:bodyPr/>
                    <a:lstStyle/>
                    <a:p>
                      <a:r>
                        <a:rPr lang="zh-CN" altLang="en-US" sz="1000" dirty="0">
                          <a:latin typeface="微软雅黑" panose="020B0503020204020204" pitchFamily="34" charset="-122"/>
                          <a:ea typeface="微软雅黑" panose="020B0503020204020204" pitchFamily="34" charset="-122"/>
                        </a:rPr>
                        <a:t>相关工作费用和法律诉讼费</a:t>
                      </a:r>
                    </a:p>
                  </a:txBody>
                  <a:tcPr/>
                </a:tc>
                <a:extLst>
                  <a:ext uri="{0D108BD9-81ED-4DB2-BD59-A6C34878D82A}">
                    <a16:rowId xmlns:a16="http://schemas.microsoft.com/office/drawing/2014/main" val="4146268730"/>
                  </a:ext>
                </a:extLst>
              </a:tr>
              <a:tr h="370840">
                <a:tc vMerge="1">
                  <a:txBody>
                    <a:bodyPr/>
                    <a:lstStyle/>
                    <a:p>
                      <a:endParaRPr lang="zh-CN" altLang="en-US" dirty="0"/>
                    </a:p>
                  </a:txBody>
                  <a:tcPr/>
                </a:tc>
                <a:tc>
                  <a:txBody>
                    <a:bodyPr/>
                    <a:lstStyle/>
                    <a:p>
                      <a:r>
                        <a:rPr lang="zh-CN" altLang="en-US" sz="1000" dirty="0">
                          <a:latin typeface="微软雅黑" panose="020B0503020204020204" pitchFamily="34" charset="-122"/>
                          <a:ea typeface="微软雅黑" panose="020B0503020204020204" pitchFamily="34" charset="-122"/>
                        </a:rPr>
                        <a:t>退休解聘计划</a:t>
                      </a:r>
                    </a:p>
                  </a:txBody>
                  <a:tcPr/>
                </a:tc>
                <a:tc>
                  <a:txBody>
                    <a:bodyPr/>
                    <a:lstStyle/>
                    <a:p>
                      <a:r>
                        <a:rPr lang="zh-CN" altLang="en-US" sz="1000" dirty="0">
                          <a:latin typeface="微软雅黑" panose="020B0503020204020204" pitchFamily="34" charset="-122"/>
                          <a:ea typeface="微软雅黑" panose="020B0503020204020204" pitchFamily="34" charset="-122"/>
                        </a:rPr>
                        <a:t>降低人工成本、维护企业规范、改善人力资源结构等</a:t>
                      </a:r>
                    </a:p>
                  </a:txBody>
                  <a:tcPr/>
                </a:tc>
                <a:tc>
                  <a:txBody>
                    <a:bodyPr/>
                    <a:lstStyle/>
                    <a:p>
                      <a:r>
                        <a:rPr lang="zh-CN" altLang="en-US" sz="1000" dirty="0">
                          <a:latin typeface="微软雅黑" panose="020B0503020204020204" pitchFamily="34" charset="-122"/>
                          <a:ea typeface="微软雅黑" panose="020B0503020204020204" pitchFamily="34" charset="-122"/>
                        </a:rPr>
                        <a:t>退休政策、解聘程序</a:t>
                      </a:r>
                    </a:p>
                  </a:txBody>
                  <a:tcPr/>
                </a:tc>
                <a:tc>
                  <a:txBody>
                    <a:bodyPr/>
                    <a:lstStyle/>
                    <a:p>
                      <a:r>
                        <a:rPr lang="zh-CN" altLang="en-US" sz="1000" dirty="0">
                          <a:latin typeface="微软雅黑" panose="020B0503020204020204" pitchFamily="34" charset="-122"/>
                          <a:ea typeface="微软雅黑" panose="020B0503020204020204" pitchFamily="34" charset="-122"/>
                        </a:rPr>
                        <a:t>安置费、保险费</a:t>
                      </a:r>
                    </a:p>
                  </a:txBody>
                  <a:tcPr/>
                </a:tc>
                <a:extLst>
                  <a:ext uri="{0D108BD9-81ED-4DB2-BD59-A6C34878D82A}">
                    <a16:rowId xmlns:a16="http://schemas.microsoft.com/office/drawing/2014/main" val="3591134101"/>
                  </a:ext>
                </a:extLst>
              </a:tr>
            </a:tbl>
          </a:graphicData>
        </a:graphic>
      </p:graphicFrame>
    </p:spTree>
    <p:extLst>
      <p:ext uri="{BB962C8B-B14F-4D97-AF65-F5344CB8AC3E}">
        <p14:creationId xmlns:p14="http://schemas.microsoft.com/office/powerpoint/2010/main" val="1468932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755576" y="411510"/>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二、人力资源规划的制定程序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、收集信息，分析企业经营战略对人力资源的要求</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、进行人力资源需求与供给预测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、制定人力资源总体规划和各项具体计划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、人力资源规划实施与效果评价</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三、人力资源需求与供给预测</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、人力资源需求预测</a:t>
            </a:r>
          </a:p>
          <a:p>
            <a:endParaRPr lang="zh-CN" altLang="en-US" sz="2000" b="1" dirty="0"/>
          </a:p>
        </p:txBody>
      </p:sp>
    </p:spTree>
    <p:extLst>
      <p:ext uri="{BB962C8B-B14F-4D97-AF65-F5344CB8AC3E}">
        <p14:creationId xmlns:p14="http://schemas.microsoft.com/office/powerpoint/2010/main" val="1362768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483518"/>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）影响因素</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①企业未来某个时期的生产经营任务及其对人力资源的需求</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②预期的员工流动率及其由此引起的职位空缺规模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③企业生产技术水平的提高和组织管理方式的变革对人力资源需求的影响</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④企业提高产品或服务质量或进入新市场的决策对人力资源需求的影响</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⑤企业的财务资源对人力资源需求的约束</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3712780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755576" y="411510"/>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）人力资源需求预测方法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①管理人员判断法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②德尔菲法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③转换比率分析法（会运用）</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④一元回归分析法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、人力资源供给预测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人力资源供给预测包括内部供给预测和外部供给预测两方面</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）内部供给预测</a:t>
            </a:r>
          </a:p>
          <a:p>
            <a:endParaRPr lang="zh-CN" altLang="en-US" sz="2000" b="1" dirty="0"/>
          </a:p>
        </p:txBody>
      </p:sp>
    </p:spTree>
    <p:extLst>
      <p:ext uri="{BB962C8B-B14F-4D97-AF65-F5344CB8AC3E}">
        <p14:creationId xmlns:p14="http://schemas.microsoft.com/office/powerpoint/2010/main" val="312186386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2722</TotalTime>
  <Words>9990</Words>
  <Application>Microsoft Office PowerPoint</Application>
  <PresentationFormat>全屏显示(16:9)</PresentationFormat>
  <Paragraphs>291</Paragraphs>
  <Slides>30</Slides>
  <Notes>30</Notes>
  <HiddenSlides>0</HiddenSlides>
  <MMClips>0</MMClips>
  <ScaleCrop>false</ScaleCrop>
  <HeadingPairs>
    <vt:vector size="6" baseType="variant">
      <vt:variant>
        <vt:lpstr>已用的字体</vt:lpstr>
      </vt:variant>
      <vt:variant>
        <vt:i4>8</vt:i4>
      </vt:variant>
      <vt:variant>
        <vt:lpstr>主题</vt:lpstr>
      </vt:variant>
      <vt:variant>
        <vt:i4>3</vt:i4>
      </vt:variant>
      <vt:variant>
        <vt:lpstr>幻灯片标题</vt:lpstr>
      </vt:variant>
      <vt:variant>
        <vt:i4>30</vt:i4>
      </vt:variant>
    </vt:vector>
  </HeadingPairs>
  <TitlesOfParts>
    <vt:vector size="41" baseType="lpstr">
      <vt:lpstr>华文新魏</vt:lpstr>
      <vt:lpstr>华文中宋</vt:lpstr>
      <vt:lpstr>微软雅黑</vt:lpstr>
      <vt:lpstr>Arial</vt:lpstr>
      <vt:lpstr>Book Antiqua</vt:lpstr>
      <vt:lpstr>Calibri</vt:lpstr>
      <vt:lpstr>Century Gothic</vt:lpstr>
      <vt:lpstr>Wingdings</vt:lpstr>
      <vt:lpstr>药剂师</vt:lpstr>
      <vt:lpstr>自定义设计方案</vt:lpstr>
      <vt:lpstr>1_自定义设计方案</vt:lpstr>
      <vt:lpstr>PowerPoint 演示文稿</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陈 果</cp:lastModifiedBy>
  <cp:revision>410</cp:revision>
  <dcterms:created xsi:type="dcterms:W3CDTF">2020-06-29T06:29:00Z</dcterms:created>
  <dcterms:modified xsi:type="dcterms:W3CDTF">2022-09-19T06:35:47Z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