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351" r:id="rId2"/>
    <p:sldId id="361" r:id="rId3"/>
    <p:sldId id="362" r:id="rId4"/>
    <p:sldId id="363" r:id="rId5"/>
    <p:sldId id="365" r:id="rId6"/>
    <p:sldId id="364" r:id="rId7"/>
    <p:sldId id="366" r:id="rId8"/>
    <p:sldId id="367" r:id="rId9"/>
    <p:sldId id="368" r:id="rId10"/>
    <p:sldId id="369" r:id="rId11"/>
    <p:sldId id="370" r:id="rId12"/>
    <p:sldId id="371" r:id="rId13"/>
    <p:sldId id="372" r:id="rId14"/>
    <p:sldId id="373" r:id="rId15"/>
    <p:sldId id="374" r:id="rId16"/>
    <p:sldId id="380"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039E50D7-3190-4FE8-83F0-CA9091149BF5}">
          <p14:sldIdLst>
            <p14:sldId id="361"/>
            <p14:sldId id="362"/>
            <p14:sldId id="363"/>
            <p14:sldId id="365"/>
            <p14:sldId id="364"/>
            <p14:sldId id="366"/>
            <p14:sldId id="367"/>
            <p14:sldId id="368"/>
            <p14:sldId id="369"/>
            <p14:sldId id="370"/>
            <p14:sldId id="371"/>
            <p14:sldId id="372"/>
            <p14:sldId id="373"/>
            <p14:sldId id="374"/>
            <p14:sldId id="380"/>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2022/3/15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2022/3/15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827765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1998216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787962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1976543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027988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3459351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41975889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733808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405433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3966720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956962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752070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781819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4028586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1477904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2022/3/15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2022</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8041817"/>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三</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需求收入弹性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区分“低档品”与“高档品”</a:t>
            </a:r>
          </a:p>
          <a:p>
            <a:pPr>
              <a:lnSpc>
                <a:spcPct val="150000"/>
              </a:lnSpc>
            </a:pPr>
            <a:r>
              <a:rPr lang="zh-CN" altLang="en-US" sz="2400" dirty="0"/>
              <a:t>　　</a:t>
            </a:r>
            <a:r>
              <a:rPr lang="en-US" altLang="zh-CN" sz="2400" dirty="0"/>
              <a:t>1.</a:t>
            </a:r>
            <a:r>
              <a:rPr lang="zh-CN" altLang="en-US" sz="2400" dirty="0"/>
              <a:t>含义：需求变动对消费者收入变动的反应程度。</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Ey</a:t>
            </a:r>
            <a:r>
              <a:rPr lang="en-US" altLang="zh-CN" sz="2400" dirty="0"/>
              <a:t> =(△Q/Q)÷(△y/y)=(△Q/△y)×(y/Q)</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  y </a:t>
            </a:r>
            <a:r>
              <a:rPr lang="zh-CN" altLang="en-US" sz="2400" dirty="0"/>
              <a:t>＝</a:t>
            </a:r>
            <a:r>
              <a:rPr lang="en-US" altLang="zh-CN" sz="2400" dirty="0"/>
              <a:t>1</a:t>
            </a:r>
            <a:r>
              <a:rPr lang="zh-CN" altLang="en-US" sz="2400" dirty="0"/>
              <a:t>：收入变动和需求数量变动同比例；</a:t>
            </a:r>
          </a:p>
          <a:p>
            <a:pPr>
              <a:lnSpc>
                <a:spcPct val="150000"/>
              </a:lnSpc>
            </a:pPr>
            <a:r>
              <a:rPr lang="zh-CN" altLang="en-US" sz="2400" dirty="0"/>
              <a:t>　　（</a:t>
            </a:r>
            <a:r>
              <a:rPr lang="en-US" altLang="zh-CN" sz="2400" dirty="0"/>
              <a:t>2</a:t>
            </a:r>
            <a:r>
              <a:rPr lang="zh-CN" altLang="en-US" sz="2400" dirty="0"/>
              <a:t>）</a:t>
            </a:r>
            <a:r>
              <a:rPr lang="en-US" altLang="zh-CN" sz="2400" dirty="0"/>
              <a:t>E y </a:t>
            </a:r>
            <a:r>
              <a:rPr lang="zh-CN" altLang="en-US" sz="2400" dirty="0"/>
              <a:t>＞</a:t>
            </a:r>
            <a:r>
              <a:rPr lang="en-US" altLang="zh-CN" sz="2400" dirty="0"/>
              <a:t>1</a:t>
            </a:r>
            <a:r>
              <a:rPr lang="zh-CN" altLang="en-US" sz="2400" dirty="0"/>
              <a:t>：高档品；　　（</a:t>
            </a:r>
            <a:r>
              <a:rPr lang="en-US" altLang="zh-CN" sz="2400" dirty="0"/>
              <a:t>3</a:t>
            </a:r>
            <a:r>
              <a:rPr lang="zh-CN" altLang="en-US" sz="2400" dirty="0"/>
              <a:t>）</a:t>
            </a:r>
            <a:r>
              <a:rPr lang="en-US" altLang="zh-CN" sz="2400" dirty="0"/>
              <a:t>0</a:t>
            </a:r>
            <a:r>
              <a:rPr lang="zh-CN" altLang="en-US" sz="2400" dirty="0"/>
              <a:t>＜</a:t>
            </a:r>
            <a:r>
              <a:rPr lang="en-US" altLang="zh-CN" sz="2400" dirty="0"/>
              <a:t>E y </a:t>
            </a:r>
            <a:r>
              <a:rPr lang="zh-CN" altLang="en-US" sz="2400" dirty="0"/>
              <a:t>＜</a:t>
            </a:r>
            <a:r>
              <a:rPr lang="en-US" altLang="zh-CN" sz="2400" dirty="0"/>
              <a:t>1</a:t>
            </a:r>
            <a:r>
              <a:rPr lang="zh-CN" altLang="en-US" sz="2400" dirty="0"/>
              <a:t>：必需品；</a:t>
            </a:r>
          </a:p>
          <a:p>
            <a:pPr>
              <a:lnSpc>
                <a:spcPct val="150000"/>
              </a:lnSpc>
            </a:pPr>
            <a:r>
              <a:rPr lang="zh-CN" altLang="en-US" sz="2400" dirty="0"/>
              <a:t>　　（</a:t>
            </a:r>
            <a:r>
              <a:rPr lang="en-US" altLang="zh-CN" sz="2400" dirty="0"/>
              <a:t>4</a:t>
            </a:r>
            <a:r>
              <a:rPr lang="zh-CN" altLang="en-US" sz="2400" dirty="0"/>
              <a:t>）</a:t>
            </a:r>
            <a:r>
              <a:rPr lang="en-US" altLang="zh-CN" sz="2400" dirty="0"/>
              <a:t>E  y </a:t>
            </a:r>
            <a:r>
              <a:rPr lang="zh-CN" altLang="en-US" sz="2400" dirty="0"/>
              <a:t>＝</a:t>
            </a:r>
            <a:r>
              <a:rPr lang="en-US" altLang="zh-CN" sz="2400" dirty="0"/>
              <a:t>0</a:t>
            </a:r>
            <a:r>
              <a:rPr lang="zh-CN" altLang="en-US" sz="2400" dirty="0"/>
              <a:t>：收入变动，需求量不变；</a:t>
            </a:r>
          </a:p>
          <a:p>
            <a:pPr>
              <a:lnSpc>
                <a:spcPct val="150000"/>
              </a:lnSpc>
            </a:pPr>
            <a:r>
              <a:rPr lang="zh-CN" altLang="en-US" sz="2400" dirty="0"/>
              <a:t>　　（</a:t>
            </a:r>
            <a:r>
              <a:rPr lang="en-US" altLang="zh-CN" sz="2400" dirty="0"/>
              <a:t>5</a:t>
            </a:r>
            <a:r>
              <a:rPr lang="zh-CN" altLang="en-US" sz="2400" dirty="0"/>
              <a:t>）</a:t>
            </a:r>
            <a:r>
              <a:rPr lang="en-US" altLang="zh-CN" sz="2400" dirty="0"/>
              <a:t>E y </a:t>
            </a:r>
            <a:r>
              <a:rPr lang="zh-CN" altLang="en-US" sz="2400" dirty="0"/>
              <a:t>＜</a:t>
            </a:r>
            <a:r>
              <a:rPr lang="en-US" altLang="zh-CN" sz="2400" dirty="0"/>
              <a:t>0</a:t>
            </a:r>
            <a:r>
              <a:rPr lang="zh-CN" altLang="en-US" sz="2400" dirty="0"/>
              <a:t>：收入增加买得少，收入降低买得多的低档品。</a:t>
            </a:r>
          </a:p>
          <a:p>
            <a:pPr>
              <a:lnSpc>
                <a:spcPct val="150000"/>
              </a:lnSpc>
            </a:pPr>
            <a:endParaRPr lang="zh-CN" altLang="en-US" sz="2400" dirty="0"/>
          </a:p>
          <a:p>
            <a:pPr>
              <a:lnSpc>
                <a:spcPct val="150000"/>
              </a:lnSpc>
            </a:pPr>
            <a:r>
              <a:rPr lang="zh-CN" altLang="en-US" sz="2400" dirty="0"/>
              <a:t>　</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546366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5274393"/>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四</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供给价格弹性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dirty="0"/>
              <a:t>1.</a:t>
            </a:r>
            <a:r>
              <a:rPr lang="zh-CN" altLang="en-US" sz="2400" dirty="0"/>
              <a:t>含义：价格的相对变动引起供给量相对变动之间的比率。</a:t>
            </a:r>
          </a:p>
          <a:p>
            <a:pPr>
              <a:lnSpc>
                <a:spcPct val="150000"/>
              </a:lnSpc>
            </a:pPr>
            <a:r>
              <a:rPr lang="en-US" altLang="zh-CN" sz="2400" dirty="0"/>
              <a:t>2.</a:t>
            </a:r>
            <a:r>
              <a:rPr lang="zh-CN" altLang="en-US" sz="2400" dirty="0"/>
              <a:t>计算公式：</a:t>
            </a:r>
          </a:p>
          <a:p>
            <a:pPr>
              <a:lnSpc>
                <a:spcPct val="150000"/>
              </a:lnSpc>
            </a:pPr>
            <a:r>
              <a:rPr lang="zh-CN" altLang="en-US" sz="2400" dirty="0"/>
              <a:t>　　</a:t>
            </a:r>
            <a:r>
              <a:rPr lang="en-US" altLang="zh-CN" sz="2400" dirty="0"/>
              <a:t>Es =(△Q/Q)÷(△P/P)=(△Q/△P)×(P/Q)</a:t>
            </a:r>
          </a:p>
          <a:p>
            <a:pPr>
              <a:lnSpc>
                <a:spcPct val="150000"/>
              </a:lnSpc>
            </a:pP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：价格变动和供给数量变动同比例；</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：弹性充足；</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：弹性不充足；</a:t>
            </a:r>
          </a:p>
          <a:p>
            <a:pPr>
              <a:lnSpc>
                <a:spcPct val="150000"/>
              </a:lnSpc>
            </a:pPr>
            <a:r>
              <a:rPr lang="zh-CN" altLang="en-US" sz="2400" dirty="0"/>
              <a:t>　　（</a:t>
            </a:r>
            <a:r>
              <a:rPr lang="en-US" altLang="zh-CN" sz="2400" dirty="0"/>
              <a:t>4</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0</a:t>
            </a:r>
            <a:r>
              <a:rPr lang="zh-CN" altLang="en-US" sz="2400" dirty="0"/>
              <a:t>：完全无弹性；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93200974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2750240"/>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a:t>
            </a:r>
            <a:r>
              <a:rPr lang="en-US" altLang="zh-CN" sz="2400" dirty="0"/>
              <a:t>E</a:t>
            </a:r>
            <a:r>
              <a:rPr lang="zh-CN" altLang="en-US" sz="2400" dirty="0"/>
              <a:t> </a:t>
            </a:r>
            <a:r>
              <a:rPr lang="en-US" altLang="zh-CN" sz="2400" dirty="0"/>
              <a:t>s</a:t>
            </a:r>
            <a:r>
              <a:rPr lang="zh-CN" altLang="en-US" sz="2400" dirty="0"/>
              <a:t> ＝∞：完全有弹性。</a:t>
            </a:r>
          </a:p>
          <a:p>
            <a:pPr>
              <a:lnSpc>
                <a:spcPct val="150000"/>
              </a:lnSpc>
            </a:pPr>
            <a:r>
              <a:rPr lang="en-US" altLang="zh-CN" sz="2400" dirty="0"/>
              <a:t>4.</a:t>
            </a:r>
            <a:r>
              <a:rPr lang="zh-CN" altLang="en-US" sz="2400" dirty="0"/>
              <a:t>影响供给价格弹性的因素：</a:t>
            </a:r>
          </a:p>
          <a:p>
            <a:pPr>
              <a:lnSpc>
                <a:spcPct val="150000"/>
              </a:lnSpc>
            </a:pPr>
            <a:r>
              <a:rPr lang="zh-CN" altLang="en-US" sz="2400" dirty="0"/>
              <a:t>　　（</a:t>
            </a:r>
            <a:r>
              <a:rPr lang="en-US" altLang="zh-CN" sz="2400" dirty="0"/>
              <a:t>1</a:t>
            </a:r>
            <a:r>
              <a:rPr lang="zh-CN" altLang="en-US" sz="2400" dirty="0"/>
              <a:t>）时间（决定供给弹性的首要因素） 时间越长，弹性越大</a:t>
            </a:r>
          </a:p>
          <a:p>
            <a:pPr>
              <a:lnSpc>
                <a:spcPct val="150000"/>
              </a:lnSpc>
            </a:pPr>
            <a:r>
              <a:rPr lang="zh-CN" altLang="en-US" sz="2400" dirty="0"/>
              <a:t>　　（</a:t>
            </a:r>
            <a:r>
              <a:rPr lang="en-US" altLang="zh-CN" sz="2400" dirty="0"/>
              <a:t>2</a:t>
            </a:r>
            <a:r>
              <a:rPr lang="zh-CN" altLang="en-US" sz="2400" dirty="0"/>
              <a:t>）生产周期和自然条件 </a:t>
            </a:r>
            <a:endParaRPr lang="en-US" altLang="zh-CN" sz="2400" dirty="0"/>
          </a:p>
          <a:p>
            <a:pPr>
              <a:lnSpc>
                <a:spcPct val="150000"/>
              </a:lnSpc>
            </a:pPr>
            <a:r>
              <a:rPr lang="zh-CN" altLang="en-US" sz="2400" dirty="0"/>
              <a:t>　　（</a:t>
            </a:r>
            <a:r>
              <a:rPr lang="en-US" altLang="zh-CN" sz="2400" dirty="0"/>
              <a:t>3</a:t>
            </a:r>
            <a:r>
              <a:rPr lang="zh-CN" altLang="en-US" sz="2400" dirty="0"/>
              <a:t>）投入品替代性大小和相似程度 投入品替代性大，弹性大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248868637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4409669"/>
          </a:xfrm>
          <a:prstGeom prst="rect">
            <a:avLst/>
          </a:prstGeom>
          <a:noFill/>
        </p:spPr>
        <p:txBody>
          <a:bodyPr wrap="square" lIns="0" rIns="0" bIns="0" rtlCol="0">
            <a:spAutoFit/>
          </a:bodyPr>
          <a:lstStyle/>
          <a:p>
            <a:pPr>
              <a:lnSpc>
                <a:spcPct val="150000"/>
              </a:lnSpc>
            </a:pPr>
            <a:r>
              <a:rPr lang="zh-CN" altLang="en-US" sz="2400" dirty="0"/>
              <a:t>一、效用理论和无差异曲线</a:t>
            </a:r>
            <a:endParaRPr lang="en-US" altLang="zh-CN" sz="2400" dirty="0"/>
          </a:p>
          <a:p>
            <a:pPr>
              <a:lnSpc>
                <a:spcPct val="150000"/>
              </a:lnSpc>
            </a:pPr>
            <a:r>
              <a:rPr lang="en-US" altLang="zh-CN" sz="2400" dirty="0"/>
              <a:t>1</a:t>
            </a:r>
            <a:r>
              <a:rPr lang="zh-CN" altLang="en-US" sz="2400" dirty="0"/>
              <a:t>、效用理论</a:t>
            </a:r>
            <a:endParaRPr lang="en-US" altLang="zh-CN" sz="2400" dirty="0"/>
          </a:p>
          <a:p>
            <a:pPr>
              <a:lnSpc>
                <a:spcPct val="150000"/>
              </a:lnSpc>
            </a:pPr>
            <a:r>
              <a:rPr lang="zh-CN" altLang="en-US" sz="2400" dirty="0"/>
              <a:t>（</a:t>
            </a:r>
            <a:r>
              <a:rPr lang="en-US" altLang="zh-CN" sz="2400" dirty="0"/>
              <a:t>1</a:t>
            </a:r>
            <a:r>
              <a:rPr lang="zh-CN" altLang="en-US" sz="2400" dirty="0"/>
              <a:t>）“经济人”假设</a:t>
            </a:r>
            <a:endParaRPr lang="en-US" altLang="zh-CN" sz="2400" dirty="0"/>
          </a:p>
          <a:p>
            <a:pPr>
              <a:lnSpc>
                <a:spcPct val="150000"/>
              </a:lnSpc>
            </a:pPr>
            <a:r>
              <a:rPr lang="zh-CN" altLang="en-US" sz="2400" dirty="0"/>
              <a:t>在研究消费者行为时，我们假定，消费者是追求效用最大化的和理性的。</a:t>
            </a:r>
            <a:br>
              <a:rPr lang="zh-CN" altLang="en-US" sz="2400" dirty="0"/>
            </a:br>
            <a:r>
              <a:rPr lang="zh-CN" altLang="en-US" sz="2400" dirty="0"/>
              <a:t>（</a:t>
            </a:r>
            <a:r>
              <a:rPr lang="en-US" altLang="zh-CN" sz="2400" dirty="0"/>
              <a:t>2</a:t>
            </a:r>
            <a:r>
              <a:rPr lang="zh-CN" altLang="en-US" sz="2400" dirty="0"/>
              <a:t>）效用的定义</a:t>
            </a:r>
            <a:endParaRPr lang="en-US" altLang="zh-CN" sz="2400" dirty="0"/>
          </a:p>
          <a:p>
            <a:pPr>
              <a:lnSpc>
                <a:spcPct val="150000"/>
              </a:lnSpc>
            </a:pPr>
            <a:r>
              <a:rPr lang="zh-CN" altLang="en-US" sz="2400" dirty="0"/>
              <a:t>商品或者服务满足人们某种欲望的能力，或者是消费者在消费商品或服务时所感受到的满足程度。效用是人们的心理感觉，是主观评价，没有客观标准。</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31121021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3858236"/>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）基数效用论：效用是可以直接度量的，存在绝对的效用量的大小。可以用基数，就是用</a:t>
            </a:r>
            <a:r>
              <a:rPr lang="en-US" altLang="zh-CN" sz="2400" dirty="0"/>
              <a:t>1</a:t>
            </a:r>
            <a:r>
              <a:rPr lang="zh-CN" altLang="en-US" sz="2400" dirty="0"/>
              <a:t>、</a:t>
            </a:r>
            <a:r>
              <a:rPr lang="en-US" altLang="zh-CN" sz="2400" dirty="0"/>
              <a:t>2</a:t>
            </a:r>
            <a:r>
              <a:rPr lang="zh-CN" altLang="en-US" sz="2400" dirty="0"/>
              <a:t>、</a:t>
            </a:r>
            <a:r>
              <a:rPr lang="en-US" altLang="zh-CN" sz="2400" dirty="0"/>
              <a:t>3</a:t>
            </a:r>
            <a:r>
              <a:rPr lang="zh-CN" altLang="en-US" sz="2400" dirty="0"/>
              <a:t>、</a:t>
            </a:r>
            <a:r>
              <a:rPr lang="en-US" altLang="zh-CN" sz="2400" dirty="0"/>
              <a:t>4……</a:t>
            </a:r>
            <a:r>
              <a:rPr lang="zh-CN" altLang="en-US" sz="2400" dirty="0"/>
              <a:t>这些绝对数值来衡量效用的大小。</a:t>
            </a:r>
            <a:br>
              <a:rPr lang="zh-CN" altLang="en-US" sz="2400" dirty="0"/>
            </a:br>
            <a:r>
              <a:rPr lang="zh-CN" altLang="en-US" sz="2400" dirty="0"/>
              <a:t>（</a:t>
            </a:r>
            <a:r>
              <a:rPr lang="en-US" altLang="zh-CN" sz="2400" dirty="0"/>
              <a:t>4</a:t>
            </a:r>
            <a:r>
              <a:rPr lang="zh-CN" altLang="en-US" sz="2400" dirty="0"/>
              <a:t>）序数效用论：无法知道效用的绝对数字，但消费者可以知道自己对不同消费组合的偏好次序，用第一、第二、</a:t>
            </a:r>
            <a:r>
              <a:rPr lang="en-US" altLang="zh-CN" sz="2400" dirty="0"/>
              <a:t>……</a:t>
            </a:r>
            <a:r>
              <a:rPr lang="zh-CN" altLang="en-US" sz="2400" dirty="0"/>
              <a:t>这些表示次序的相对数值来衡量效用。</a:t>
            </a:r>
            <a:br>
              <a:rPr lang="zh-CN" altLang="en-US" sz="2400" dirty="0"/>
            </a:br>
            <a:r>
              <a:rPr lang="zh-CN" altLang="en-US" sz="2400" dirty="0"/>
              <a:t>基数效用论和序数效用论是分析消费者行为的不同方法，基数效用理论是运用边际效用论分析的，而序数效用理论是用无差异曲线和预算约束线来分析的。二者得出的分析结论基本是相同的。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9573482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4966231"/>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）边际效用理论：在基数效用理论中，将效用分为总效用和边际效用。</a:t>
            </a:r>
            <a:br>
              <a:rPr lang="zh-CN" altLang="en-US" sz="2400" dirty="0"/>
            </a:br>
            <a:r>
              <a:rPr lang="zh-CN" altLang="en-US" sz="2400" dirty="0"/>
              <a:t>总效用（</a:t>
            </a:r>
            <a:r>
              <a:rPr lang="en-US" altLang="zh-CN" sz="2400" dirty="0"/>
              <a:t>TU</a:t>
            </a:r>
            <a:r>
              <a:rPr lang="zh-CN" altLang="en-US" sz="2400" dirty="0"/>
              <a:t>）：消费者在一定时期内，从商品或服务的消费中所得到的满足程度总和。假设某一消费者对一种商品的消费数量为</a:t>
            </a:r>
            <a:r>
              <a:rPr lang="en-US" altLang="zh-CN" sz="2400" dirty="0"/>
              <a:t>Q</a:t>
            </a:r>
            <a:r>
              <a:rPr lang="zh-CN" altLang="en-US" sz="2400" dirty="0"/>
              <a:t>，总效用为</a:t>
            </a:r>
            <a:r>
              <a:rPr lang="en-US" altLang="zh-CN" sz="2400" dirty="0"/>
              <a:t>TU</a:t>
            </a:r>
            <a:r>
              <a:rPr lang="zh-CN" altLang="en-US" sz="2400" dirty="0"/>
              <a:t>，则总效用函数是： </a:t>
            </a:r>
            <a:r>
              <a:rPr lang="en-US" altLang="zh-CN" sz="2400" dirty="0"/>
              <a:t>TU=f</a:t>
            </a:r>
            <a:r>
              <a:rPr lang="zh-CN" altLang="en-US" sz="2400" dirty="0"/>
              <a:t>（</a:t>
            </a:r>
            <a:r>
              <a:rPr lang="en-US" altLang="zh-CN" sz="2400" dirty="0"/>
              <a:t>Q</a:t>
            </a:r>
            <a:r>
              <a:rPr lang="zh-CN" altLang="en-US" sz="2400" dirty="0"/>
              <a:t>）</a:t>
            </a:r>
            <a:br>
              <a:rPr lang="zh-CN" altLang="en-US" sz="2400" dirty="0"/>
            </a:br>
            <a:r>
              <a:rPr lang="zh-CN" altLang="en-US" sz="2400" dirty="0"/>
              <a:t>一般来说，总效用取决于消费数量的多少，在一定范围内，消费量越大，则总效用就越大。</a:t>
            </a:r>
            <a:br>
              <a:rPr lang="zh-CN" altLang="en-US" sz="2400" dirty="0"/>
            </a:br>
            <a:r>
              <a:rPr lang="zh-CN" altLang="en-US" sz="2400" dirty="0"/>
              <a:t>边际效用（</a:t>
            </a:r>
            <a:r>
              <a:rPr lang="en-US" altLang="zh-CN" sz="2400" dirty="0"/>
              <a:t>MU</a:t>
            </a:r>
            <a:r>
              <a:rPr lang="zh-CN" altLang="en-US" sz="2400" dirty="0"/>
              <a:t>）：是指消费者增加一个单位的商品消费时所带来的满足程度的增加或者效用的增量。</a:t>
            </a:r>
            <a:r>
              <a:rPr lang="en-US" altLang="zh-CN" sz="2400" dirty="0"/>
              <a:t>MU=△TU/△Q</a:t>
            </a:r>
            <a:r>
              <a:rPr lang="zh-CN" altLang="en-US" sz="2400" dirty="0"/>
              <a:t>，从数学的意义上看，边际效用就是总效用函数的斜率。</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557279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2193677"/>
          </a:xfrm>
          <a:prstGeom prst="rect">
            <a:avLst/>
          </a:prstGeom>
          <a:noFill/>
        </p:spPr>
        <p:txBody>
          <a:bodyPr wrap="square" lIns="0" rIns="0" bIns="0" rtlCol="0">
            <a:spAutoFit/>
          </a:bodyPr>
          <a:lstStyle/>
          <a:p>
            <a:pPr>
              <a:lnSpc>
                <a:spcPct val="150000"/>
              </a:lnSpc>
            </a:pPr>
            <a:r>
              <a:rPr lang="zh-CN" altLang="en-US" sz="2400" dirty="0"/>
              <a:t>总效用（</a:t>
            </a:r>
            <a:r>
              <a:rPr lang="en-US" altLang="zh-CN" sz="2400" dirty="0"/>
              <a:t>TU</a:t>
            </a:r>
            <a:r>
              <a:rPr lang="zh-CN" altLang="en-US" sz="2400" dirty="0"/>
              <a:t>）与边际效用（</a:t>
            </a:r>
            <a:r>
              <a:rPr lang="en-US" altLang="zh-CN" sz="2400" dirty="0"/>
              <a:t>MU</a:t>
            </a:r>
            <a:r>
              <a:rPr lang="zh-CN" altLang="en-US" sz="2400" dirty="0"/>
              <a:t>）的关系：</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CAB521E4-8A54-42EC-B1C8-1518496C8C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1897" y="2389021"/>
            <a:ext cx="6845300" cy="4090645"/>
          </a:xfrm>
          <a:prstGeom prst="rect">
            <a:avLst/>
          </a:prstGeom>
        </p:spPr>
      </p:pic>
    </p:spTree>
    <p:extLst>
      <p:ext uri="{BB962C8B-B14F-4D97-AF65-F5344CB8AC3E}">
        <p14:creationId xmlns:p14="http://schemas.microsoft.com/office/powerpoint/2010/main" val="208147795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第二次课内容结束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243960"/>
            <a:ext cx="10627082" cy="2501839"/>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二</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均衡价格模型的运用</a:t>
            </a:r>
          </a:p>
          <a:p>
            <a:r>
              <a:rPr lang="en-US" altLang="zh-CN" sz="2400" dirty="0"/>
              <a:t>1</a:t>
            </a:r>
            <a:r>
              <a:rPr lang="zh-CN" altLang="en-US" sz="2400" dirty="0"/>
              <a:t>、最高限价分析</a:t>
            </a:r>
          </a:p>
          <a:p>
            <a:r>
              <a:rPr lang="zh-CN" altLang="en-US" sz="2400" dirty="0"/>
              <a:t>最高限价：由政府为某种产品规定一个具体的价格，市场交易只能在这一价格</a:t>
            </a:r>
            <a:endParaRPr lang="en-US" altLang="zh-CN" sz="2400" dirty="0"/>
          </a:p>
          <a:p>
            <a:r>
              <a:rPr lang="zh-CN" altLang="en-US" sz="2400" dirty="0"/>
              <a:t>之下进行。</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182933" y="326573"/>
            <a:ext cx="1826142"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均衡价格</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3</a:t>
            </a:r>
            <a:endParaRPr lang="zh-CN" altLang="en-US" sz="2800" b="1" dirty="0">
              <a:solidFill>
                <a:schemeClr val="bg1"/>
              </a:solidFill>
              <a:cs typeface="+mn-ea"/>
              <a:sym typeface="+mn-lt"/>
            </a:endParaRPr>
          </a:p>
        </p:txBody>
      </p:sp>
      <p:pic>
        <p:nvPicPr>
          <p:cNvPr id="12" name="图片 11">
            <a:extLst>
              <a:ext uri="{FF2B5EF4-FFF2-40B4-BE49-F238E27FC236}">
                <a16:creationId xmlns:a16="http://schemas.microsoft.com/office/drawing/2014/main" id="{6CB02038-A8AC-46DA-91BC-F84BB07CB4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74182" y="2979057"/>
            <a:ext cx="7005838" cy="3193867"/>
          </a:xfrm>
          <a:prstGeom prst="rect">
            <a:avLst/>
          </a:prstGeom>
        </p:spPr>
      </p:pic>
    </p:spTree>
    <p:extLst>
      <p:ext uri="{BB962C8B-B14F-4D97-AF65-F5344CB8AC3E}">
        <p14:creationId xmlns:p14="http://schemas.microsoft.com/office/powerpoint/2010/main" val="16157859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243960"/>
            <a:ext cx="10627082" cy="1085682"/>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、保护价格分析</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182933" y="326573"/>
            <a:ext cx="1826142"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均衡价格</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3</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93739620-BE9C-4838-A4BB-87BBAAFD3B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2513" y="1786801"/>
            <a:ext cx="9773851" cy="2478314"/>
          </a:xfrm>
          <a:prstGeom prst="rect">
            <a:avLst/>
          </a:prstGeom>
        </p:spPr>
      </p:pic>
      <p:sp>
        <p:nvSpPr>
          <p:cNvPr id="6" name="矩形 5">
            <a:extLst>
              <a:ext uri="{FF2B5EF4-FFF2-40B4-BE49-F238E27FC236}">
                <a16:creationId xmlns:a16="http://schemas.microsoft.com/office/drawing/2014/main" id="{4C8D3769-B659-4EC2-B97A-DB31D0996B33}"/>
              </a:ext>
            </a:extLst>
          </p:cNvPr>
          <p:cNvSpPr/>
          <p:nvPr/>
        </p:nvSpPr>
        <p:spPr>
          <a:xfrm>
            <a:off x="902513" y="4265115"/>
            <a:ext cx="6096000" cy="2031325"/>
          </a:xfrm>
          <a:prstGeom prst="rect">
            <a:avLst/>
          </a:prstGeom>
        </p:spPr>
        <p:txBody>
          <a:bodyPr>
            <a:spAutoFit/>
          </a:bodyPr>
          <a:lstStyle/>
          <a:p>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1】</a:t>
            </a:r>
            <a:r>
              <a:rPr lang="zh-CN" altLang="en-US" dirty="0">
                <a:solidFill>
                  <a:srgbClr val="333333"/>
                </a:solidFill>
                <a:latin typeface="Microsoft YaHei" panose="020B0503020204020204" pitchFamily="34" charset="-122"/>
                <a:ea typeface="Microsoft YaHei" panose="020B0503020204020204" pitchFamily="34" charset="-122"/>
              </a:rPr>
              <a:t>目标：保护生产者的利益</a:t>
            </a:r>
            <a:r>
              <a:rPr lang="en-US" altLang="zh-CN" dirty="0">
                <a:solidFill>
                  <a:srgbClr val="333333"/>
                </a:solidFill>
                <a:latin typeface="Microsoft YaHei" panose="020B0503020204020204" pitchFamily="34" charset="-122"/>
                <a:ea typeface="Microsoft YaHei" panose="020B0503020204020204" pitchFamily="34" charset="-122"/>
              </a:rPr>
              <a:t>;</a:t>
            </a:r>
          </a:p>
          <a:p>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2】</a:t>
            </a:r>
            <a:r>
              <a:rPr lang="zh-CN" altLang="en-US" dirty="0">
                <a:solidFill>
                  <a:srgbClr val="333333"/>
                </a:solidFill>
                <a:latin typeface="Microsoft YaHei" panose="020B0503020204020204" pitchFamily="34" charset="-122"/>
                <a:ea typeface="Microsoft YaHei" panose="020B0503020204020204" pitchFamily="34" charset="-122"/>
              </a:rPr>
              <a:t>本质：属于政府对市场价格的干预措施</a:t>
            </a:r>
            <a:r>
              <a:rPr lang="en-US" altLang="zh-CN" dirty="0">
                <a:solidFill>
                  <a:srgbClr val="333333"/>
                </a:solidFill>
                <a:latin typeface="Microsoft YaHei" panose="020B0503020204020204" pitchFamily="34" charset="-122"/>
                <a:ea typeface="Microsoft YaHei" panose="020B0503020204020204" pitchFamily="34" charset="-122"/>
              </a:rPr>
              <a:t>;</a:t>
            </a:r>
          </a:p>
          <a:p>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3】</a:t>
            </a:r>
            <a:r>
              <a:rPr lang="zh-CN" altLang="en-US" dirty="0">
                <a:solidFill>
                  <a:srgbClr val="333333"/>
                </a:solidFill>
                <a:latin typeface="Microsoft YaHei" panose="020B0503020204020204" pitchFamily="34" charset="-122"/>
                <a:ea typeface="Microsoft YaHei" panose="020B0503020204020204" pitchFamily="34" charset="-122"/>
              </a:rPr>
              <a:t>价格：</a:t>
            </a:r>
            <a:r>
              <a:rPr lang="zh-CN" altLang="en-US" b="1" u="sng" dirty="0">
                <a:solidFill>
                  <a:srgbClr val="333333"/>
                </a:solidFill>
                <a:latin typeface="Microsoft YaHei" panose="020B0503020204020204" pitchFamily="34" charset="-122"/>
                <a:ea typeface="Microsoft YaHei" panose="020B0503020204020204" pitchFamily="34" charset="-122"/>
              </a:rPr>
              <a:t>高于均衡价格</a:t>
            </a:r>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p>
          <a:p>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4】</a:t>
            </a:r>
            <a:r>
              <a:rPr lang="zh-CN" altLang="en-US" dirty="0">
                <a:solidFill>
                  <a:srgbClr val="333333"/>
                </a:solidFill>
                <a:latin typeface="Microsoft YaHei" panose="020B0503020204020204" pitchFamily="34" charset="-122"/>
                <a:ea typeface="Microsoft YaHei" panose="020B0503020204020204" pitchFamily="34" charset="-122"/>
              </a:rPr>
              <a:t>后果：供过于求、造成</a:t>
            </a:r>
            <a:r>
              <a:rPr lang="zh-CN" altLang="en-US" b="1" u="sng" dirty="0">
                <a:solidFill>
                  <a:srgbClr val="333333"/>
                </a:solidFill>
                <a:latin typeface="Microsoft YaHei" panose="020B0503020204020204" pitchFamily="34" charset="-122"/>
                <a:ea typeface="Microsoft YaHei" panose="020B0503020204020204" pitchFamily="34" charset="-122"/>
              </a:rPr>
              <a:t>生产过剩</a:t>
            </a:r>
            <a:r>
              <a:rPr lang="zh-CN" altLang="en-US" dirty="0">
                <a:solidFill>
                  <a:srgbClr val="333333"/>
                </a:solidFill>
                <a:latin typeface="Microsoft YaHei" panose="020B0503020204020204" pitchFamily="34" charset="-122"/>
                <a:ea typeface="Microsoft YaHei" panose="020B0503020204020204" pitchFamily="34" charset="-122"/>
              </a:rPr>
              <a:t> ，</a:t>
            </a:r>
            <a:r>
              <a:rPr lang="zh-CN" altLang="en-US" b="1" u="sng" dirty="0">
                <a:solidFill>
                  <a:srgbClr val="333333"/>
                </a:solidFill>
                <a:latin typeface="Microsoft YaHei" panose="020B0503020204020204" pitchFamily="34" charset="-122"/>
                <a:ea typeface="Microsoft YaHei" panose="020B0503020204020204" pitchFamily="34" charset="-122"/>
              </a:rPr>
              <a:t>黑市交易（变相降价）</a:t>
            </a:r>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p>
          <a:p>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5】</a:t>
            </a:r>
            <a:r>
              <a:rPr lang="zh-CN" altLang="en-US" dirty="0">
                <a:solidFill>
                  <a:srgbClr val="333333"/>
                </a:solidFill>
                <a:latin typeface="Microsoft YaHei" panose="020B0503020204020204" pitchFamily="34" charset="-122"/>
                <a:ea typeface="Microsoft YaHei" panose="020B0503020204020204" pitchFamily="34" charset="-122"/>
              </a:rPr>
              <a:t>措施：政府应收购过剩产品予以储备</a:t>
            </a:r>
            <a:r>
              <a:rPr lang="en-US" altLang="zh-CN" dirty="0">
                <a:solidFill>
                  <a:srgbClr val="333333"/>
                </a:solidFill>
                <a:latin typeface="Microsoft YaHei" panose="020B0503020204020204" pitchFamily="34" charset="-122"/>
                <a:ea typeface="Microsoft YaHei" panose="020B0503020204020204" pitchFamily="34" charset="-122"/>
              </a:rPr>
              <a:t>;</a:t>
            </a:r>
          </a:p>
          <a:p>
            <a:r>
              <a:rPr lang="zh-CN" altLang="en-US" dirty="0">
                <a:solidFill>
                  <a:srgbClr val="333333"/>
                </a:solidFill>
                <a:latin typeface="Microsoft YaHei" panose="020B0503020204020204" pitchFamily="34" charset="-122"/>
                <a:ea typeface="Microsoft YaHei" panose="020B0503020204020204" pitchFamily="34" charset="-122"/>
              </a:rPr>
              <a:t>　　</a:t>
            </a:r>
            <a:r>
              <a:rPr lang="en-US" altLang="zh-CN" dirty="0">
                <a:solidFill>
                  <a:srgbClr val="333333"/>
                </a:solidFill>
                <a:latin typeface="Microsoft YaHei" panose="020B0503020204020204" pitchFamily="34" charset="-122"/>
                <a:ea typeface="Microsoft YaHei" panose="020B0503020204020204" pitchFamily="34" charset="-122"/>
              </a:rPr>
              <a:t>【</a:t>
            </a:r>
            <a:r>
              <a:rPr lang="zh-CN" altLang="en-US" dirty="0">
                <a:solidFill>
                  <a:srgbClr val="333333"/>
                </a:solidFill>
                <a:latin typeface="Microsoft YaHei" panose="020B0503020204020204" pitchFamily="34" charset="-122"/>
                <a:ea typeface="Microsoft YaHei" panose="020B0503020204020204" pitchFamily="34" charset="-122"/>
              </a:rPr>
              <a:t>注意</a:t>
            </a:r>
            <a:r>
              <a:rPr lang="en-US" altLang="zh-CN" dirty="0">
                <a:solidFill>
                  <a:srgbClr val="333333"/>
                </a:solidFill>
                <a:latin typeface="Microsoft YaHei" panose="020B0503020204020204" pitchFamily="34" charset="-122"/>
                <a:ea typeface="Microsoft YaHei" panose="020B0503020204020204" pitchFamily="34" charset="-122"/>
              </a:rPr>
              <a:t>6】</a:t>
            </a:r>
            <a:r>
              <a:rPr lang="zh-CN" altLang="en-US" dirty="0">
                <a:solidFill>
                  <a:srgbClr val="333333"/>
                </a:solidFill>
                <a:latin typeface="Microsoft YaHei" panose="020B0503020204020204" pitchFamily="34" charset="-122"/>
                <a:ea typeface="Microsoft YaHei" panose="020B0503020204020204" pitchFamily="34" charset="-122"/>
              </a:rPr>
              <a:t>范围：适用于粮食等</a:t>
            </a:r>
            <a:r>
              <a:rPr lang="zh-CN" altLang="en-US" b="1" u="sng" dirty="0">
                <a:solidFill>
                  <a:srgbClr val="333333"/>
                </a:solidFill>
                <a:latin typeface="Microsoft YaHei" panose="020B0503020204020204" pitchFamily="34" charset="-122"/>
                <a:ea typeface="Microsoft YaHei" panose="020B0503020204020204" pitchFamily="34" charset="-122"/>
              </a:rPr>
              <a:t>少数农产品</a:t>
            </a:r>
            <a:r>
              <a:rPr lang="zh-CN" altLang="en-US" dirty="0">
                <a:solidFill>
                  <a:srgbClr val="333333"/>
                </a:solidFill>
                <a:latin typeface="Microsoft YaHei" panose="020B0503020204020204" pitchFamily="34" charset="-122"/>
                <a:ea typeface="Microsoft YaHei" panose="020B0503020204020204" pitchFamily="34" charset="-122"/>
              </a:rPr>
              <a:t> 。</a:t>
            </a:r>
            <a:endParaRPr lang="zh-CN" altLang="en-US" b="0" i="0" dirty="0">
              <a:solidFill>
                <a:srgbClr val="333333"/>
              </a:solidFill>
              <a:effectLst/>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79406876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5825826"/>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一</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需求价格弹性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dirty="0"/>
              <a:t>1</a:t>
            </a:r>
            <a:r>
              <a:rPr lang="zh-CN" altLang="en-US" sz="2400" dirty="0"/>
              <a:t>、定义：需求量对价格变动的反应程度。</a:t>
            </a:r>
          </a:p>
          <a:p>
            <a:pPr>
              <a:lnSpc>
                <a:spcPct val="150000"/>
              </a:lnSpc>
            </a:pPr>
            <a:r>
              <a:rPr lang="en-US" altLang="zh-CN" sz="2400" dirty="0"/>
              <a:t>2</a:t>
            </a:r>
            <a:r>
              <a:rPr lang="zh-CN" altLang="en-US" sz="2400" dirty="0"/>
              <a:t>、需求价格弹性系数：需求量变动百分比与价格变动百分比的比率。</a:t>
            </a:r>
          </a:p>
          <a:p>
            <a:pPr>
              <a:lnSpc>
                <a:spcPct val="150000"/>
              </a:lnSpc>
            </a:pPr>
            <a:r>
              <a:rPr lang="zh-CN" altLang="en-US" sz="2400" dirty="0"/>
              <a:t>　　</a:t>
            </a:r>
            <a:r>
              <a:rPr lang="en-US" altLang="zh-CN" sz="2400" dirty="0"/>
              <a:t>(1)E</a:t>
            </a:r>
            <a:r>
              <a:rPr lang="zh-CN" altLang="en-US" sz="2400" dirty="0"/>
              <a:t> </a:t>
            </a:r>
            <a:r>
              <a:rPr lang="en-US" altLang="zh-CN" sz="2400" dirty="0"/>
              <a:t>d</a:t>
            </a:r>
            <a:r>
              <a:rPr lang="zh-CN" altLang="en-US" sz="2400" dirty="0"/>
              <a:t> ＝（△</a:t>
            </a:r>
            <a:r>
              <a:rPr lang="en-US" altLang="zh-CN" sz="2400" dirty="0"/>
              <a:t>Q/Q</a:t>
            </a:r>
            <a:r>
              <a:rPr lang="zh-CN" altLang="en-US" sz="2400" dirty="0"/>
              <a:t>）</a:t>
            </a:r>
            <a:r>
              <a:rPr lang="en-US" altLang="zh-CN" sz="2400" dirty="0"/>
              <a:t>/</a:t>
            </a:r>
            <a:r>
              <a:rPr lang="zh-CN" altLang="en-US" sz="2400" dirty="0"/>
              <a:t>（△</a:t>
            </a:r>
            <a:r>
              <a:rPr lang="en-US" altLang="zh-CN" sz="2400" dirty="0"/>
              <a:t>P/P</a:t>
            </a:r>
            <a:r>
              <a:rPr lang="zh-CN" altLang="en-US" sz="2400" dirty="0"/>
              <a:t>）</a:t>
            </a:r>
          </a:p>
          <a:p>
            <a:pPr>
              <a:lnSpc>
                <a:spcPct val="150000"/>
              </a:lnSpc>
            </a:pPr>
            <a:r>
              <a:rPr lang="zh-CN" altLang="en-US" sz="2400" dirty="0"/>
              <a:t>　　</a:t>
            </a:r>
            <a:r>
              <a:rPr lang="en-US" altLang="zh-CN" sz="2400" dirty="0"/>
              <a:t>(2)</a:t>
            </a:r>
            <a:r>
              <a:rPr lang="zh-CN" altLang="en-US" sz="2400" dirty="0"/>
              <a:t>需求弹性系数总是负数，我们通常把负号略去，采用其绝对值。</a:t>
            </a:r>
          </a:p>
          <a:p>
            <a:pPr>
              <a:lnSpc>
                <a:spcPct val="150000"/>
              </a:lnSpc>
            </a:pPr>
            <a:r>
              <a:rPr lang="en-US" altLang="zh-CN" sz="2400" dirty="0"/>
              <a:t>       (3)</a:t>
            </a:r>
            <a:r>
              <a:rPr lang="zh-CN" altLang="en-US" sz="2400" dirty="0"/>
              <a:t>计算公式：</a:t>
            </a:r>
            <a:endParaRPr lang="en-US" altLang="zh-CN" sz="2400" dirty="0"/>
          </a:p>
          <a:p>
            <a:pPr>
              <a:lnSpc>
                <a:spcPct val="150000"/>
              </a:lnSpc>
            </a:pPr>
            <a:r>
              <a:rPr lang="zh-CN" altLang="en-US" sz="2400" dirty="0"/>
              <a:t>       点弹性 </a:t>
            </a:r>
            <a:r>
              <a:rPr lang="en-US" altLang="zh-CN" sz="2400" dirty="0"/>
              <a:t>Ed=(△Q/Q)/(△P/P)</a:t>
            </a:r>
          </a:p>
          <a:p>
            <a:pPr>
              <a:lnSpc>
                <a:spcPct val="150000"/>
              </a:lnSpc>
            </a:pPr>
            <a:r>
              <a:rPr lang="zh-CN" altLang="en-US" sz="2400" dirty="0"/>
              <a:t>　　                </a:t>
            </a:r>
            <a:r>
              <a:rPr lang="en-US" altLang="zh-CN" sz="2400" dirty="0"/>
              <a:t>=(△Q/△P)×(P/Q)        </a:t>
            </a:r>
            <a:r>
              <a:rPr lang="zh-CN" altLang="en-US" sz="2400" dirty="0"/>
              <a:t>价格和需求量变动较小</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21062614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1085682"/>
          </a:xfrm>
          <a:prstGeom prst="rect">
            <a:avLst/>
          </a:prstGeom>
          <a:noFill/>
        </p:spPr>
        <p:txBody>
          <a:bodyPr wrap="square" lIns="0" rIns="0" bIns="0" rtlCol="0">
            <a:spAutoFit/>
          </a:bodyPr>
          <a:lstStyle/>
          <a:p>
            <a:pPr>
              <a:lnSpc>
                <a:spcPct val="150000"/>
              </a:lnSpc>
            </a:pPr>
            <a:r>
              <a:rPr lang="zh-CN" altLang="en-US" sz="2400" dirty="0"/>
              <a:t>　　弧弹性 </a:t>
            </a:r>
            <a:r>
              <a:rPr lang="en-US" altLang="zh-CN" sz="2400" dirty="0"/>
              <a:t>Ed=(△Q/(Q0+Q1)/2)÷(△P/(P0+P1)/2)         </a:t>
            </a:r>
            <a:r>
              <a:rPr lang="zh-CN" altLang="en-US" sz="2400" dirty="0"/>
              <a:t>价格和需求量变动较大</a:t>
            </a:r>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pic>
        <p:nvPicPr>
          <p:cNvPr id="11" name="图片 10">
            <a:extLst>
              <a:ext uri="{FF2B5EF4-FFF2-40B4-BE49-F238E27FC236}">
                <a16:creationId xmlns:a16="http://schemas.microsoft.com/office/drawing/2014/main" id="{FB571D8A-429A-49D1-A8E5-E5D0B1887D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55613" y="2039693"/>
            <a:ext cx="4603750" cy="3996892"/>
          </a:xfrm>
          <a:prstGeom prst="rect">
            <a:avLst/>
          </a:prstGeom>
        </p:spPr>
      </p:pic>
    </p:spTree>
    <p:extLst>
      <p:ext uri="{BB962C8B-B14F-4D97-AF65-F5344CB8AC3E}">
        <p14:creationId xmlns:p14="http://schemas.microsoft.com/office/powerpoint/2010/main" val="214040310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3304238"/>
          </a:xfrm>
          <a:prstGeom prst="rect">
            <a:avLst/>
          </a:prstGeom>
          <a:noFill/>
        </p:spPr>
        <p:txBody>
          <a:bodyPr wrap="square" lIns="0" rIns="0" bIns="0" rtlCol="0">
            <a:spAutoFit/>
          </a:bodyPr>
          <a:lstStyle/>
          <a:p>
            <a:pPr>
              <a:lnSpc>
                <a:spcPct val="150000"/>
              </a:lnSpc>
            </a:pPr>
            <a:r>
              <a:rPr lang="zh-CN" altLang="en-US" sz="2400" dirty="0"/>
              <a:t>练习题：爆米花价格从</a:t>
            </a:r>
            <a:r>
              <a:rPr lang="en-US" altLang="zh-CN" sz="2400" dirty="0"/>
              <a:t>5</a:t>
            </a:r>
            <a:r>
              <a:rPr lang="zh-CN" altLang="en-US" sz="2400" dirty="0"/>
              <a:t>元涨到</a:t>
            </a:r>
            <a:r>
              <a:rPr lang="en-US" altLang="zh-CN" sz="2400" dirty="0"/>
              <a:t>7</a:t>
            </a:r>
            <a:r>
              <a:rPr lang="zh-CN" altLang="en-US" sz="2400" dirty="0"/>
              <a:t>元，销售量从</a:t>
            </a:r>
            <a:r>
              <a:rPr lang="en-US" altLang="zh-CN" sz="2400" dirty="0"/>
              <a:t>40</a:t>
            </a:r>
            <a:r>
              <a:rPr lang="zh-CN" altLang="en-US" sz="2400" dirty="0"/>
              <a:t>桶降到</a:t>
            </a:r>
            <a:r>
              <a:rPr lang="en-US" altLang="zh-CN" sz="2400" dirty="0"/>
              <a:t>35</a:t>
            </a:r>
            <a:r>
              <a:rPr lang="zh-CN" altLang="en-US" sz="2400" dirty="0"/>
              <a:t>桶，计算爆米花的需求价格弹性</a:t>
            </a:r>
            <a:r>
              <a:rPr lang="en-US" altLang="zh-CN" sz="2400" dirty="0"/>
              <a:t>(</a:t>
            </a:r>
            <a:r>
              <a:rPr lang="zh-CN" altLang="en-US" sz="2400" dirty="0"/>
              <a:t>用弧弹性计算公式</a:t>
            </a:r>
            <a:r>
              <a:rPr lang="en-US" altLang="zh-CN" sz="2400" dirty="0"/>
              <a:t>)</a:t>
            </a:r>
            <a:r>
              <a:rPr lang="zh-CN" altLang="en-US" sz="2400" dirty="0"/>
              <a:t>。</a:t>
            </a:r>
            <a:endParaRPr lang="en-US" altLang="zh-CN" sz="2400" dirty="0"/>
          </a:p>
          <a:p>
            <a:pPr>
              <a:lnSpc>
                <a:spcPct val="150000"/>
              </a:lnSpc>
            </a:pPr>
            <a:r>
              <a:rPr lang="en-US" altLang="zh-CN" sz="2400" dirty="0"/>
              <a:t>3</a:t>
            </a:r>
            <a:r>
              <a:rPr lang="zh-CN" altLang="en-US" sz="2400" dirty="0"/>
              <a:t>、类型：</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CE5AF609-20BB-4DB4-9945-644561B81E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60813" y="2467353"/>
            <a:ext cx="2410632" cy="3759275"/>
          </a:xfrm>
          <a:prstGeom prst="rect">
            <a:avLst/>
          </a:prstGeom>
        </p:spPr>
      </p:pic>
    </p:spTree>
    <p:extLst>
      <p:ext uri="{BB962C8B-B14F-4D97-AF65-F5344CB8AC3E}">
        <p14:creationId xmlns:p14="http://schemas.microsoft.com/office/powerpoint/2010/main" val="185254371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6628225"/>
          </a:xfrm>
          <a:prstGeom prst="rect">
            <a:avLst/>
          </a:prstGeom>
          <a:noFill/>
        </p:spPr>
        <p:txBody>
          <a:bodyPr wrap="square" lIns="0" rIns="0" bIns="0" rtlCol="0">
            <a:spAutoFit/>
          </a:bodyPr>
          <a:lstStyle/>
          <a:p>
            <a:pPr>
              <a:lnSpc>
                <a:spcPct val="150000"/>
              </a:lnSpc>
            </a:pPr>
            <a:r>
              <a:rPr lang="en-US" altLang="zh-CN" sz="2400" dirty="0"/>
              <a:t>4</a:t>
            </a:r>
            <a:r>
              <a:rPr lang="zh-CN" altLang="en-US" sz="2400" dirty="0"/>
              <a:t>、影响需求价格弹性的因素：</a:t>
            </a:r>
            <a:endParaRPr lang="en-US" altLang="zh-CN" sz="2400" dirty="0"/>
          </a:p>
          <a:p>
            <a:pPr>
              <a:lnSpc>
                <a:spcPct val="150000"/>
              </a:lnSpc>
            </a:pPr>
            <a:r>
              <a:rPr lang="zh-CN" altLang="en-US" sz="2400" dirty="0"/>
              <a:t>（</a:t>
            </a:r>
            <a:r>
              <a:rPr lang="en-US" altLang="zh-CN" sz="2400" dirty="0"/>
              <a:t>1</a:t>
            </a:r>
            <a:r>
              <a:rPr lang="zh-CN" altLang="en-US" sz="2400" dirty="0"/>
              <a:t>）替代品的数量和相近程度              替代品数量越多，弹性越大</a:t>
            </a:r>
          </a:p>
          <a:p>
            <a:pPr>
              <a:lnSpc>
                <a:spcPct val="150000"/>
              </a:lnSpc>
            </a:pPr>
            <a:r>
              <a:rPr lang="zh-CN" altLang="en-US" sz="2400" dirty="0"/>
              <a:t>　　“你贵，我买别人的”</a:t>
            </a:r>
          </a:p>
          <a:p>
            <a:pPr>
              <a:lnSpc>
                <a:spcPct val="150000"/>
              </a:lnSpc>
            </a:pPr>
            <a:r>
              <a:rPr lang="zh-CN" altLang="en-US" sz="2400" dirty="0"/>
              <a:t>（</a:t>
            </a:r>
            <a:r>
              <a:rPr lang="en-US" altLang="zh-CN" sz="2400" dirty="0"/>
              <a:t>2</a:t>
            </a:r>
            <a:r>
              <a:rPr lang="zh-CN" altLang="en-US" sz="2400" dirty="0"/>
              <a:t>）商品重要性      必需品弹性小，高档品弹性大</a:t>
            </a:r>
          </a:p>
          <a:p>
            <a:pPr>
              <a:lnSpc>
                <a:spcPct val="150000"/>
              </a:lnSpc>
            </a:pPr>
            <a:r>
              <a:rPr lang="zh-CN" altLang="en-US" sz="2400" dirty="0"/>
              <a:t>　　“贵也得买”</a:t>
            </a:r>
          </a:p>
          <a:p>
            <a:pPr>
              <a:lnSpc>
                <a:spcPct val="150000"/>
              </a:lnSpc>
            </a:pPr>
            <a:r>
              <a:rPr lang="zh-CN" altLang="en-US" sz="2400" dirty="0"/>
              <a:t>（</a:t>
            </a:r>
            <a:r>
              <a:rPr lang="en-US" altLang="zh-CN" sz="2400" dirty="0"/>
              <a:t>3</a:t>
            </a:r>
            <a:r>
              <a:rPr lang="zh-CN" altLang="en-US" sz="2400" dirty="0"/>
              <a:t>）商品用途         用途越多，弹性越大</a:t>
            </a:r>
          </a:p>
          <a:p>
            <a:pPr>
              <a:lnSpc>
                <a:spcPct val="150000"/>
              </a:lnSpc>
            </a:pPr>
            <a:r>
              <a:rPr lang="zh-CN" altLang="en-US" sz="2400" dirty="0"/>
              <a:t>　　“贵了，先买一个用”</a:t>
            </a:r>
          </a:p>
          <a:p>
            <a:pPr>
              <a:lnSpc>
                <a:spcPct val="150000"/>
              </a:lnSpc>
            </a:pPr>
            <a:r>
              <a:rPr lang="zh-CN" altLang="en-US" sz="2400" dirty="0"/>
              <a:t>（</a:t>
            </a:r>
            <a:r>
              <a:rPr lang="en-US" altLang="zh-CN" sz="2400" dirty="0"/>
              <a:t>4</a:t>
            </a:r>
            <a:r>
              <a:rPr lang="zh-CN" altLang="en-US" sz="2400" dirty="0"/>
              <a:t>）时间                 时间越长，弹性越大</a:t>
            </a:r>
          </a:p>
          <a:p>
            <a:pPr>
              <a:lnSpc>
                <a:spcPct val="150000"/>
              </a:lnSpc>
            </a:pPr>
            <a:r>
              <a:rPr lang="zh-CN" altLang="en-US" sz="2400" dirty="0"/>
              <a:t>　　“等找到替代品</a:t>
            </a:r>
            <a:r>
              <a:rPr lang="en-US" altLang="zh-CN" sz="2400" dirty="0"/>
              <a:t>……”</a:t>
            </a:r>
            <a:endParaRPr lang="zh-CN" altLang="en-US"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09780813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4966231"/>
          </a:xfrm>
          <a:prstGeom prst="rect">
            <a:avLst/>
          </a:prstGeom>
          <a:noFill/>
        </p:spPr>
        <p:txBody>
          <a:bodyPr wrap="square" lIns="0" rIns="0" bIns="0" rtlCol="0">
            <a:spAutoFit/>
          </a:bodyPr>
          <a:lstStyle/>
          <a:p>
            <a:pPr>
              <a:lnSpc>
                <a:spcPct val="150000"/>
              </a:lnSpc>
            </a:pPr>
            <a:r>
              <a:rPr lang="en-US" altLang="zh-CN" sz="2400" dirty="0"/>
              <a:t>5</a:t>
            </a:r>
            <a:r>
              <a:rPr lang="zh-CN" altLang="en-US" sz="2400" dirty="0"/>
              <a:t>、需求价格弹性与总销售收入的关系：销售收入</a:t>
            </a:r>
            <a:r>
              <a:rPr lang="en-US" altLang="zh-CN" sz="2400" dirty="0"/>
              <a:t>=</a:t>
            </a:r>
            <a:r>
              <a:rPr lang="zh-CN" altLang="en-US" sz="2400" dirty="0"/>
              <a:t>价格</a:t>
            </a:r>
            <a:r>
              <a:rPr lang="en-US" altLang="zh-CN" sz="2400" dirty="0"/>
              <a:t>×</a:t>
            </a:r>
            <a:r>
              <a:rPr lang="zh-CN" altLang="en-US" sz="2400" dirty="0"/>
              <a:t>数量</a:t>
            </a:r>
          </a:p>
          <a:p>
            <a:pPr>
              <a:lnSpc>
                <a:spcPct val="150000"/>
              </a:lnSpc>
            </a:pPr>
            <a:r>
              <a:rPr lang="zh-CN" altLang="en-US" sz="2400" dirty="0"/>
              <a:t>　　</a:t>
            </a:r>
            <a:r>
              <a:rPr lang="en-US" altLang="zh-CN" sz="2400" dirty="0"/>
              <a:t>Ed&gt;1      </a:t>
            </a:r>
            <a:r>
              <a:rPr lang="zh-CN" altLang="en-US" sz="2400" dirty="0"/>
              <a:t>价格下降，销售收入增加</a:t>
            </a:r>
          </a:p>
          <a:p>
            <a:pPr>
              <a:lnSpc>
                <a:spcPct val="150000"/>
              </a:lnSpc>
            </a:pPr>
            <a:r>
              <a:rPr lang="zh-CN" altLang="en-US" sz="2400" dirty="0"/>
              <a:t>　　               价格上升，销售收入减少</a:t>
            </a:r>
          </a:p>
          <a:p>
            <a:pPr>
              <a:lnSpc>
                <a:spcPct val="150000"/>
              </a:lnSpc>
            </a:pPr>
            <a:r>
              <a:rPr lang="zh-CN" altLang="en-US" sz="2400" dirty="0"/>
              <a:t>　　</a:t>
            </a:r>
            <a:r>
              <a:rPr lang="en-US" altLang="zh-CN" sz="2400" dirty="0"/>
              <a:t>Ed&lt;1      </a:t>
            </a:r>
            <a:r>
              <a:rPr lang="zh-CN" altLang="en-US" sz="2400" dirty="0"/>
              <a:t>价格下降，销售收入减少</a:t>
            </a:r>
          </a:p>
          <a:p>
            <a:pPr>
              <a:lnSpc>
                <a:spcPct val="150000"/>
              </a:lnSpc>
            </a:pPr>
            <a:r>
              <a:rPr lang="zh-CN" altLang="en-US" sz="2400" dirty="0"/>
              <a:t>　　               价格上升，销售收入增加</a:t>
            </a:r>
          </a:p>
          <a:p>
            <a:pPr>
              <a:lnSpc>
                <a:spcPct val="150000"/>
              </a:lnSpc>
            </a:pPr>
            <a:r>
              <a:rPr lang="zh-CN" altLang="en-US" sz="2400" dirty="0"/>
              <a:t>　　</a:t>
            </a:r>
            <a:r>
              <a:rPr lang="en-US" altLang="zh-CN" sz="2400" dirty="0"/>
              <a:t>Ed=1       </a:t>
            </a:r>
            <a:r>
              <a:rPr lang="zh-CN" altLang="en-US" sz="2400" dirty="0"/>
              <a:t>价格升或降，销售收入不变</a:t>
            </a:r>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5533228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6933821"/>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二</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需求交叉弹性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区分“替代品”与“互补品”</a:t>
            </a:r>
          </a:p>
          <a:p>
            <a:pPr>
              <a:lnSpc>
                <a:spcPct val="150000"/>
              </a:lnSpc>
            </a:pPr>
            <a:r>
              <a:rPr lang="zh-CN" altLang="en-US" sz="2400" dirty="0"/>
              <a:t>　　</a:t>
            </a:r>
            <a:r>
              <a:rPr lang="en-US" altLang="zh-CN" sz="2400" dirty="0"/>
              <a:t>1.</a:t>
            </a:r>
            <a:r>
              <a:rPr lang="zh-CN" altLang="en-US" sz="2400" dirty="0"/>
              <a:t>含义：一种商品价格相对变化与由此引起的另一种商品需求量相对变化之间的比率。</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Eij</a:t>
            </a:r>
            <a:r>
              <a:rPr lang="en-US" altLang="zh-CN" sz="2400" dirty="0"/>
              <a:t>=(△Qi/Qi)/(△</a:t>
            </a:r>
            <a:r>
              <a:rPr lang="en-US" altLang="zh-CN" sz="2400" dirty="0" err="1"/>
              <a:t>Pj</a:t>
            </a:r>
            <a:r>
              <a:rPr lang="en-US" altLang="zh-CN" sz="2400" dirty="0"/>
              <a:t>/</a:t>
            </a:r>
            <a:r>
              <a:rPr lang="en-US" altLang="zh-CN" sz="2400" dirty="0" err="1"/>
              <a:t>Pj</a:t>
            </a:r>
            <a:r>
              <a:rPr lang="en-US" altLang="zh-CN" sz="2400" dirty="0"/>
              <a:t>)</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：替代品，越接近</a:t>
            </a:r>
            <a:r>
              <a:rPr lang="en-US" altLang="zh-CN" sz="2400" dirty="0"/>
              <a:t>1</a:t>
            </a:r>
            <a:r>
              <a:rPr lang="zh-CN" altLang="en-US" sz="2400" dirty="0"/>
              <a:t>替代性越强；</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：互补品；</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：无关品。</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45015338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1469</Words>
  <Application>Microsoft Office PowerPoint</Application>
  <PresentationFormat>宽屏</PresentationFormat>
  <Paragraphs>159</Paragraphs>
  <Slides>17</Slides>
  <Notes>17</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17</vt:i4>
      </vt:variant>
    </vt:vector>
  </HeadingPairs>
  <TitlesOfParts>
    <vt:vector size="22" baseType="lpstr">
      <vt:lpstr>微软雅黑</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2022-03-15T04:21:55Z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