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0" r:id="rId2"/>
    <p:sldId id="345" r:id="rId3"/>
    <p:sldId id="346" r:id="rId4"/>
    <p:sldId id="347" r:id="rId5"/>
    <p:sldId id="447" r:id="rId6"/>
    <p:sldId id="349" r:id="rId7"/>
    <p:sldId id="351" r:id="rId8"/>
    <p:sldId id="352" r:id="rId9"/>
    <p:sldId id="353" r:id="rId10"/>
    <p:sldId id="354" r:id="rId11"/>
    <p:sldId id="355" r:id="rId12"/>
    <p:sldId id="357" r:id="rId13"/>
    <p:sldId id="358" r:id="rId14"/>
    <p:sldId id="359" r:id="rId15"/>
    <p:sldId id="361" r:id="rId16"/>
    <p:sldId id="366" r:id="rId17"/>
    <p:sldId id="364" r:id="rId18"/>
    <p:sldId id="430" r:id="rId19"/>
    <p:sldId id="367" r:id="rId20"/>
    <p:sldId id="368" r:id="rId21"/>
    <p:sldId id="369" r:id="rId22"/>
    <p:sldId id="431" r:id="rId23"/>
    <p:sldId id="370" r:id="rId24"/>
    <p:sldId id="372" r:id="rId25"/>
    <p:sldId id="432" r:id="rId26"/>
    <p:sldId id="373" r:id="rId27"/>
    <p:sldId id="374" r:id="rId28"/>
    <p:sldId id="375" r:id="rId29"/>
    <p:sldId id="433" r:id="rId30"/>
    <p:sldId id="434" r:id="rId31"/>
    <p:sldId id="377" r:id="rId32"/>
    <p:sldId id="379" r:id="rId33"/>
    <p:sldId id="435" r:id="rId34"/>
    <p:sldId id="436" r:id="rId35"/>
    <p:sldId id="437" r:id="rId36"/>
    <p:sldId id="438" r:id="rId37"/>
    <p:sldId id="382" r:id="rId38"/>
    <p:sldId id="446" r:id="rId39"/>
    <p:sldId id="439" r:id="rId40"/>
    <p:sldId id="384" r:id="rId41"/>
    <p:sldId id="440" r:id="rId42"/>
    <p:sldId id="441" r:id="rId43"/>
    <p:sldId id="442" r:id="rId44"/>
    <p:sldId id="443" r:id="rId45"/>
    <p:sldId id="386" r:id="rId46"/>
    <p:sldId id="444" r:id="rId47"/>
    <p:sldId id="390" r:id="rId48"/>
    <p:sldId id="445" r:id="rId4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9pPr>
  </p:defaultTextStyle>
  <p:extLst>
    <p:ext uri="{521415D9-36F7-43E2-AB2F-B90AF26B5E84}">
      <p14:sectionLst xmlns:p14="http://schemas.microsoft.com/office/powerpoint/2010/main">
        <p14:section name="默认节" id="{AFB0B20D-64F9-415F-AA5E-2CED51216348}">
          <p14:sldIdLst>
            <p14:sldId id="330"/>
            <p14:sldId id="345"/>
            <p14:sldId id="346"/>
            <p14:sldId id="347"/>
            <p14:sldId id="447"/>
            <p14:sldId id="349"/>
            <p14:sldId id="351"/>
            <p14:sldId id="352"/>
            <p14:sldId id="353"/>
            <p14:sldId id="354"/>
            <p14:sldId id="355"/>
            <p14:sldId id="357"/>
            <p14:sldId id="358"/>
            <p14:sldId id="359"/>
            <p14:sldId id="361"/>
            <p14:sldId id="366"/>
            <p14:sldId id="364"/>
            <p14:sldId id="430"/>
            <p14:sldId id="367"/>
            <p14:sldId id="368"/>
            <p14:sldId id="369"/>
            <p14:sldId id="431"/>
            <p14:sldId id="370"/>
            <p14:sldId id="372"/>
            <p14:sldId id="432"/>
            <p14:sldId id="373"/>
            <p14:sldId id="374"/>
            <p14:sldId id="375"/>
            <p14:sldId id="433"/>
            <p14:sldId id="434"/>
            <p14:sldId id="377"/>
            <p14:sldId id="379"/>
            <p14:sldId id="435"/>
            <p14:sldId id="436"/>
            <p14:sldId id="437"/>
            <p14:sldId id="438"/>
            <p14:sldId id="382"/>
            <p14:sldId id="446"/>
            <p14:sldId id="439"/>
            <p14:sldId id="384"/>
            <p14:sldId id="440"/>
            <p14:sldId id="441"/>
            <p14:sldId id="442"/>
            <p14:sldId id="443"/>
            <p14:sldId id="386"/>
            <p14:sldId id="444"/>
            <p14:sldId id="390"/>
            <p14:sldId id="4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9065" autoAdjust="0"/>
  </p:normalViewPr>
  <p:slideViewPr>
    <p:cSldViewPr snapToGrid="0">
      <p:cViewPr varScale="1">
        <p:scale>
          <a:sx n="81" d="100"/>
          <a:sy n="81" d="100"/>
        </p:scale>
        <p:origin x="1152" y="1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A00F37AE-EC30-40EE-88FA-EE7C8CDAE944}" type="datetimeFigureOut">
              <a:rPr lang="zh-CN" altLang="en-US"/>
              <a:t>2019/10/16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8ECC0A60-0F6F-4034-85BB-D9CF48D04E36}" type="slidenum">
              <a:rPr lang="zh-CN" altLang="en-US"/>
              <a:t>‹#›</a:t>
            </a:fld>
            <a:endParaRPr lang="zh-CN" altLang="en-US"/>
          </a:p>
        </p:txBody>
      </p:sp>
    </p:spTree>
    <p:extLst>
      <p:ext uri="{BB962C8B-B14F-4D97-AF65-F5344CB8AC3E}">
        <p14:creationId xmlns:p14="http://schemas.microsoft.com/office/powerpoint/2010/main" val="8068488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E8FEA-3AC9-4DE1-B0CA-FA2A2FC791B1}" type="slidenum">
              <a:rPr lang="zh-CN" altLang="en-US" smtClean="0"/>
              <a:t>1</a:t>
            </a:fld>
            <a:endParaRPr lang="zh-CN" altLang="en-US"/>
          </a:p>
        </p:txBody>
      </p:sp>
    </p:spTree>
    <p:extLst>
      <p:ext uri="{BB962C8B-B14F-4D97-AF65-F5344CB8AC3E}">
        <p14:creationId xmlns:p14="http://schemas.microsoft.com/office/powerpoint/2010/main" val="149695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10</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8653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11</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4415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12</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34551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5907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1517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23514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04595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5732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18</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0046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19</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2034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pPr>
              <a:defRPr/>
            </a:pPr>
            <a:fld id="{8ECC0A60-0F6F-4034-85BB-D9CF48D04E36}" type="slidenum">
              <a:rPr lang="zh-CN" altLang="en-US" smtClean="0"/>
              <a:t>2</a:t>
            </a:fld>
            <a:endParaRPr lang="zh-CN" altLang="en-US"/>
          </a:p>
        </p:txBody>
      </p:sp>
    </p:spTree>
    <p:extLst>
      <p:ext uri="{BB962C8B-B14F-4D97-AF65-F5344CB8AC3E}">
        <p14:creationId xmlns:p14="http://schemas.microsoft.com/office/powerpoint/2010/main" val="785541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20</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17060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21</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1270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22</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97975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39255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77177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0673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38634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3312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28</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78981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29</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65291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27269C32-D93F-453D-B8DB-3CC0113CC4D8}" type="slidenum">
              <a:rPr lang="zh-CN" altLang="en-US">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24526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30</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15209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31</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9223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32</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77429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36102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66814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53591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66465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5775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38</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9124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39</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2214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51414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40</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16541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41</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95606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42</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59435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43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00688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44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96751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45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62668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46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8274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47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79727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39B3BA-8F58-42C6-896B-4FE576C86BDF}"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08006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3376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7589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8719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5024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85381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5B155A-6C3F-4654-B89E-25DB213E399B}" type="datetimeFigureOut">
              <a:rPr lang="zh-CN" altLang="en-US" smtClean="0"/>
              <a:t>2019/10/16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5CE2E0-6DDF-4FAE-9DBA-F1C48BF5C13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A29749F4-AF4C-423E-8C59-98FCBB9791B8}" type="datetimeFigureOut">
              <a:rPr lang="zh-CN" altLang="en-US"/>
              <a:t>2019/10/16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4C7AC0E1-C7A6-4354-8B81-73DBB9C5C11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任意多边形 11"/>
          <p:cNvSpPr/>
          <p:nvPr/>
        </p:nvSpPr>
        <p:spPr>
          <a:xfrm>
            <a:off x="40248" y="48691"/>
            <a:ext cx="6013711" cy="6760619"/>
          </a:xfrm>
          <a:custGeom>
            <a:avLst/>
            <a:gdLst>
              <a:gd name="connsiteX0" fmla="*/ 0 w 4434682"/>
              <a:gd name="connsiteY0" fmla="*/ 0 h 5143500"/>
              <a:gd name="connsiteX1" fmla="*/ 3803902 w 4434682"/>
              <a:gd name="connsiteY1" fmla="*/ 0 h 5143500"/>
              <a:gd name="connsiteX2" fmla="*/ 3808855 w 4434682"/>
              <a:gd name="connsiteY2" fmla="*/ 9671 h 5143500"/>
              <a:gd name="connsiteX3" fmla="*/ 3808855 w 4434682"/>
              <a:gd name="connsiteY3" fmla="*/ 0 h 5143500"/>
              <a:gd name="connsiteX4" fmla="*/ 3897319 w 4434682"/>
              <a:gd name="connsiteY4" fmla="*/ 175211 h 5143500"/>
              <a:gd name="connsiteX5" fmla="*/ 4434682 w 4434682"/>
              <a:gd name="connsiteY5" fmla="*/ 2571750 h 5143500"/>
              <a:gd name="connsiteX6" fmla="*/ 3897319 w 4434682"/>
              <a:gd name="connsiteY6" fmla="*/ 4968288 h 5143500"/>
              <a:gd name="connsiteX7" fmla="*/ 3808855 w 4434682"/>
              <a:gd name="connsiteY7" fmla="*/ 5143499 h 5143500"/>
              <a:gd name="connsiteX8" fmla="*/ 3808855 w 4434682"/>
              <a:gd name="connsiteY8" fmla="*/ 5133830 h 5143500"/>
              <a:gd name="connsiteX9" fmla="*/ 3803902 w 4434682"/>
              <a:gd name="connsiteY9" fmla="*/ 5143500 h 5143500"/>
              <a:gd name="connsiteX10" fmla="*/ 0 w 4434682"/>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4682" h="5143500">
                <a:moveTo>
                  <a:pt x="0" y="0"/>
                </a:moveTo>
                <a:lnTo>
                  <a:pt x="3803902" y="0"/>
                </a:lnTo>
                <a:lnTo>
                  <a:pt x="3808855" y="9671"/>
                </a:lnTo>
                <a:lnTo>
                  <a:pt x="3808855" y="0"/>
                </a:lnTo>
                <a:lnTo>
                  <a:pt x="3897319" y="175211"/>
                </a:lnTo>
                <a:cubicBezTo>
                  <a:pt x="4241694" y="900200"/>
                  <a:pt x="4434682" y="1713113"/>
                  <a:pt x="4434682" y="2571750"/>
                </a:cubicBezTo>
                <a:cubicBezTo>
                  <a:pt x="4434682" y="3430386"/>
                  <a:pt x="4241694" y="4243299"/>
                  <a:pt x="3897319" y="4968288"/>
                </a:cubicBezTo>
                <a:lnTo>
                  <a:pt x="3808855" y="5143499"/>
                </a:lnTo>
                <a:lnTo>
                  <a:pt x="3808855" y="5133830"/>
                </a:lnTo>
                <a:lnTo>
                  <a:pt x="3803902" y="5143500"/>
                </a:lnTo>
                <a:lnTo>
                  <a:pt x="0" y="514350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任意多边形 8"/>
          <p:cNvSpPr/>
          <p:nvPr/>
        </p:nvSpPr>
        <p:spPr>
          <a:xfrm>
            <a:off x="5071872" y="2"/>
            <a:ext cx="24937" cy="48689"/>
          </a:xfrm>
          <a:custGeom>
            <a:avLst/>
            <a:gdLst>
              <a:gd name="connsiteX0" fmla="*/ 0 w 18703"/>
              <a:gd name="connsiteY0" fmla="*/ 0 h 36517"/>
              <a:gd name="connsiteX1" fmla="*/ 18703 w 18703"/>
              <a:gd name="connsiteY1" fmla="*/ 0 h 36517"/>
              <a:gd name="connsiteX2" fmla="*/ 18703 w 18703"/>
              <a:gd name="connsiteY2" fmla="*/ 36517 h 36517"/>
              <a:gd name="connsiteX3" fmla="*/ 0 w 18703"/>
              <a:gd name="connsiteY3" fmla="*/ 0 h 36517"/>
            </a:gdLst>
            <a:ahLst/>
            <a:cxnLst>
              <a:cxn ang="0">
                <a:pos x="connsiteX0" y="connsiteY0"/>
              </a:cxn>
              <a:cxn ang="0">
                <a:pos x="connsiteX1" y="connsiteY1"/>
              </a:cxn>
              <a:cxn ang="0">
                <a:pos x="connsiteX2" y="connsiteY2"/>
              </a:cxn>
              <a:cxn ang="0">
                <a:pos x="connsiteX3" y="connsiteY3"/>
              </a:cxn>
            </a:cxnLst>
            <a:rect l="l" t="t" r="r" b="b"/>
            <a:pathLst>
              <a:path w="18703" h="36517">
                <a:moveTo>
                  <a:pt x="0" y="0"/>
                </a:moveTo>
                <a:lnTo>
                  <a:pt x="18703" y="0"/>
                </a:lnTo>
                <a:lnTo>
                  <a:pt x="18703" y="36517"/>
                </a:lnTo>
                <a:lnTo>
                  <a:pt x="0"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任意多边形 6"/>
          <p:cNvSpPr/>
          <p:nvPr/>
        </p:nvSpPr>
        <p:spPr>
          <a:xfrm>
            <a:off x="5071872" y="6809313"/>
            <a:ext cx="24937" cy="48689"/>
          </a:xfrm>
          <a:custGeom>
            <a:avLst/>
            <a:gdLst>
              <a:gd name="connsiteX0" fmla="*/ 18703 w 18703"/>
              <a:gd name="connsiteY0" fmla="*/ 0 h 36517"/>
              <a:gd name="connsiteX1" fmla="*/ 18703 w 18703"/>
              <a:gd name="connsiteY1" fmla="*/ 36517 h 36517"/>
              <a:gd name="connsiteX2" fmla="*/ 0 w 18703"/>
              <a:gd name="connsiteY2" fmla="*/ 36517 h 36517"/>
              <a:gd name="connsiteX3" fmla="*/ 18703 w 18703"/>
              <a:gd name="connsiteY3" fmla="*/ 0 h 36517"/>
            </a:gdLst>
            <a:ahLst/>
            <a:cxnLst>
              <a:cxn ang="0">
                <a:pos x="connsiteX0" y="connsiteY0"/>
              </a:cxn>
              <a:cxn ang="0">
                <a:pos x="connsiteX1" y="connsiteY1"/>
              </a:cxn>
              <a:cxn ang="0">
                <a:pos x="connsiteX2" y="connsiteY2"/>
              </a:cxn>
              <a:cxn ang="0">
                <a:pos x="connsiteX3" y="connsiteY3"/>
              </a:cxn>
            </a:cxnLst>
            <a:rect l="l" t="t" r="r" b="b"/>
            <a:pathLst>
              <a:path w="18703" h="36517">
                <a:moveTo>
                  <a:pt x="18703" y="0"/>
                </a:moveTo>
                <a:lnTo>
                  <a:pt x="18703" y="36517"/>
                </a:lnTo>
                <a:lnTo>
                  <a:pt x="0" y="36517"/>
                </a:lnTo>
                <a:lnTo>
                  <a:pt x="18703"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p:nvSpPr>
        <p:spPr>
          <a:xfrm>
            <a:off x="157655" y="1469109"/>
            <a:ext cx="5549462" cy="4770537"/>
          </a:xfrm>
          <a:prstGeom prst="rect">
            <a:avLst/>
          </a:prstGeom>
          <a:noFill/>
        </p:spPr>
        <p:txBody>
          <a:bodyPr wrap="square" rtlCol="0">
            <a:spAutoFit/>
          </a:bodyPr>
          <a:lstStyle/>
          <a:p>
            <a:pPr algn="ctr"/>
            <a:r>
              <a:rPr lang="zh-CN" altLang="en-US" sz="4800" kern="1400" dirty="0">
                <a:solidFill>
                  <a:schemeClr val="bg1"/>
                </a:solidFill>
                <a:latin typeface="Baoli SC" charset="0"/>
                <a:ea typeface="Baoli SC" charset="0"/>
                <a:cs typeface="Baoli SC" charset="0"/>
              </a:rPr>
              <a:t>中级经济师</a:t>
            </a:r>
            <a:endParaRPr lang="en-US" altLang="zh-CN" sz="4800" kern="1400" dirty="0">
              <a:solidFill>
                <a:schemeClr val="bg1"/>
              </a:solidFill>
              <a:latin typeface="Baoli SC" charset="0"/>
              <a:ea typeface="Baoli SC" charset="0"/>
              <a:cs typeface="Baoli SC" charset="0"/>
            </a:endParaRPr>
          </a:p>
          <a:p>
            <a:pPr algn="ctr"/>
            <a:r>
              <a:rPr lang="zh-CN" altLang="en-US" sz="4800" kern="1400" dirty="0">
                <a:solidFill>
                  <a:schemeClr val="bg1"/>
                </a:solidFill>
                <a:latin typeface="Baoli SC" charset="0"/>
                <a:ea typeface="Baoli SC" charset="0"/>
                <a:cs typeface="Baoli SC" charset="0"/>
              </a:rPr>
              <a:t>人力资源管理实务</a:t>
            </a:r>
          </a:p>
          <a:p>
            <a:pPr algn="ctr"/>
            <a:endParaRPr lang="zh-CN" altLang="en-US" sz="4800" dirty="0">
              <a:latin typeface="Baoli SC" charset="0"/>
              <a:ea typeface="Baoli SC" charset="0"/>
              <a:cs typeface="Baoli SC" charset="0"/>
            </a:endParaRPr>
          </a:p>
          <a:p>
            <a:pPr algn="ctr"/>
            <a:r>
              <a:rPr lang="zh-CN" altLang="en-US" sz="4800" dirty="0">
                <a:latin typeface="Baoli SC" charset="0"/>
                <a:ea typeface="Baoli SC" charset="0"/>
                <a:cs typeface="Baoli SC" charset="0"/>
              </a:rPr>
              <a:t>考前串讲</a:t>
            </a:r>
            <a:endParaRPr lang="zh-CN" altLang="en-US" sz="4800" dirty="0">
              <a:solidFill>
                <a:schemeClr val="bg1"/>
              </a:solidFill>
              <a:latin typeface="Baoli SC" charset="0"/>
              <a:ea typeface="Baoli SC" charset="0"/>
              <a:cs typeface="Baoli SC" charset="0"/>
            </a:endParaRPr>
          </a:p>
          <a:p>
            <a:pPr algn="ctr"/>
            <a:endParaRPr lang="zh-CN" altLang="en-US" sz="2800" dirty="0">
              <a:latin typeface="Baoli SC" charset="0"/>
              <a:ea typeface="Baoli SC" charset="0"/>
              <a:cs typeface="Baoli SC" charset="0"/>
            </a:endParaRPr>
          </a:p>
          <a:p>
            <a:pPr algn="ctr"/>
            <a:r>
              <a:rPr lang="zh-CN" altLang="en-US" sz="2800" dirty="0">
                <a:latin typeface="Baoli SC" charset="0"/>
                <a:ea typeface="Baoli SC" charset="0"/>
                <a:cs typeface="Baoli SC" charset="0"/>
              </a:rPr>
              <a:t>主讲：于小桃</a:t>
            </a:r>
          </a:p>
          <a:p>
            <a:pPr algn="ctr"/>
            <a:endParaRPr lang="zh-CN" altLang="en-US" sz="2800" dirty="0">
              <a:latin typeface="Baoli SC" charset="0"/>
              <a:ea typeface="Baoli SC" charset="0"/>
              <a:cs typeface="Baoli SC" charset="0"/>
            </a:endParaRPr>
          </a:p>
          <a:p>
            <a:pPr algn="ctr"/>
            <a:r>
              <a:rPr lang="zh-CN" altLang="en-US" sz="2800" dirty="0">
                <a:latin typeface="Baoli SC" charset="0"/>
                <a:ea typeface="Baoli SC" charset="0"/>
                <a:cs typeface="Baoli SC" charset="0"/>
              </a:rPr>
              <a:t>时间：</a:t>
            </a:r>
            <a:r>
              <a:rPr lang="en-US" altLang="zh-CN" sz="2800" dirty="0">
                <a:latin typeface="Baoli SC" charset="0"/>
                <a:ea typeface="Baoli SC" charset="0"/>
                <a:cs typeface="Baoli SC" charset="0"/>
              </a:rPr>
              <a:t>2019</a:t>
            </a:r>
            <a:r>
              <a:rPr lang="zh-CN" altLang="en-US" sz="2800" dirty="0">
                <a:latin typeface="Baoli SC" charset="0"/>
                <a:ea typeface="Baoli SC" charset="0"/>
                <a:cs typeface="Baoli SC" charset="0"/>
              </a:rPr>
              <a:t>年</a:t>
            </a:r>
            <a:r>
              <a:rPr lang="en-US" altLang="zh-CN" sz="2800" dirty="0">
                <a:latin typeface="Baoli SC" charset="0"/>
                <a:ea typeface="Baoli SC" charset="0"/>
                <a:cs typeface="Baoli SC" charset="0"/>
              </a:rPr>
              <a:t>10</a:t>
            </a:r>
            <a:r>
              <a:rPr lang="zh-CN" altLang="en-US" sz="2800" dirty="0">
                <a:latin typeface="Baoli SC" charset="0"/>
                <a:ea typeface="Baoli SC" charset="0"/>
                <a:cs typeface="Baoli SC" charset="0"/>
              </a:rPr>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4552501"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en-US" altLang="zh-CN" sz="2800" b="1" dirty="0"/>
              <a:t>ERG</a:t>
            </a:r>
            <a:r>
              <a:rPr lang="zh-CN" altLang="zh-CN" sz="2800" b="1" dirty="0"/>
              <a:t>理论（奥尔德佛）</a:t>
            </a:r>
            <a:endParaRPr lang="zh-CN" altLang="en-US" sz="2800" kern="0" dirty="0">
              <a:solidFill>
                <a:schemeClr val="bg1"/>
              </a:solidFill>
              <a:latin typeface="Calibri" panose="020F0502020204030204"/>
              <a:ea typeface="+mn-ea"/>
            </a:endParaRPr>
          </a:p>
        </p:txBody>
      </p:sp>
      <p:graphicFrame>
        <p:nvGraphicFramePr>
          <p:cNvPr id="2" name="表格 1">
            <a:extLst>
              <a:ext uri="{FF2B5EF4-FFF2-40B4-BE49-F238E27FC236}">
                <a16:creationId xmlns:a16="http://schemas.microsoft.com/office/drawing/2014/main" id="{400985F9-5D77-4216-BC6E-95E712767ED4}"/>
              </a:ext>
            </a:extLst>
          </p:cNvPr>
          <p:cNvGraphicFramePr>
            <a:graphicFrameLocks noGrp="1"/>
          </p:cNvGraphicFramePr>
          <p:nvPr>
            <p:extLst>
              <p:ext uri="{D42A27DB-BD31-4B8C-83A1-F6EECF244321}">
                <p14:modId xmlns:p14="http://schemas.microsoft.com/office/powerpoint/2010/main" val="3754893266"/>
              </p:ext>
            </p:extLst>
          </p:nvPr>
        </p:nvGraphicFramePr>
        <p:xfrm>
          <a:off x="1058779" y="2993222"/>
          <a:ext cx="9866724" cy="2248237"/>
        </p:xfrm>
        <a:graphic>
          <a:graphicData uri="http://schemas.openxmlformats.org/drawingml/2006/table">
            <a:tbl>
              <a:tblPr firstRow="1" firstCol="1" bandRow="1">
                <a:tableStyleId>{5C22544A-7EE6-4342-B048-85BDC9FD1C3A}</a:tableStyleId>
              </a:tblPr>
              <a:tblGrid>
                <a:gridCol w="1578575">
                  <a:extLst>
                    <a:ext uri="{9D8B030D-6E8A-4147-A177-3AD203B41FA5}">
                      <a16:colId xmlns:a16="http://schemas.microsoft.com/office/drawing/2014/main" val="1097272694"/>
                    </a:ext>
                  </a:extLst>
                </a:gridCol>
                <a:gridCol w="8288149">
                  <a:extLst>
                    <a:ext uri="{9D8B030D-6E8A-4147-A177-3AD203B41FA5}">
                      <a16:colId xmlns:a16="http://schemas.microsoft.com/office/drawing/2014/main" val="226679332"/>
                    </a:ext>
                  </a:extLst>
                </a:gridCol>
              </a:tblGrid>
              <a:tr h="473348">
                <a:tc>
                  <a:txBody>
                    <a:bodyPr/>
                    <a:lstStyle/>
                    <a:p>
                      <a:pPr algn="ctr">
                        <a:lnSpc>
                          <a:spcPct val="115000"/>
                        </a:lnSpc>
                        <a:spcAft>
                          <a:spcPts val="0"/>
                        </a:spcAft>
                      </a:pPr>
                      <a:r>
                        <a:rPr lang="zh-CN" sz="2000" u="none" kern="100" dirty="0">
                          <a:solidFill>
                            <a:schemeClr val="tx1"/>
                          </a:solidFill>
                          <a:effectLst/>
                          <a:latin typeface="微软雅黑" panose="020B0503020204020204" pitchFamily="34" charset="-122"/>
                          <a:ea typeface="微软雅黑" panose="020B0503020204020204" pitchFamily="34" charset="-122"/>
                        </a:rPr>
                        <a:t>内容</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u="none" kern="100" dirty="0">
                          <a:solidFill>
                            <a:srgbClr val="FF0000"/>
                          </a:solidFill>
                          <a:effectLst/>
                          <a:latin typeface="微软雅黑" panose="020B0503020204020204" pitchFamily="34" charset="-122"/>
                          <a:ea typeface="微软雅黑" panose="020B0503020204020204" pitchFamily="34" charset="-122"/>
                        </a:rPr>
                        <a:t>三需要：生存需要、关系需要、成长需要。</a:t>
                      </a:r>
                      <a:endParaRPr lang="zh-CN" sz="2000"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000790"/>
                  </a:ext>
                </a:extLst>
              </a:tr>
              <a:tr h="1499568">
                <a:tc>
                  <a:txBody>
                    <a:bodyPr/>
                    <a:lstStyle/>
                    <a:p>
                      <a:pPr algn="ctr">
                        <a:lnSpc>
                          <a:spcPct val="115000"/>
                        </a:lnSpc>
                        <a:spcAft>
                          <a:spcPts val="0"/>
                        </a:spcAft>
                      </a:pPr>
                      <a:r>
                        <a:rPr lang="zh-CN" sz="2000" u="none" kern="100" dirty="0">
                          <a:solidFill>
                            <a:schemeClr val="tx1"/>
                          </a:solidFill>
                          <a:effectLst/>
                          <a:latin typeface="微软雅黑" panose="020B0503020204020204" pitchFamily="34" charset="-122"/>
                          <a:ea typeface="微软雅黑" panose="020B0503020204020204" pitchFamily="34" charset="-122"/>
                        </a:rPr>
                        <a:t>独特之处</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u="none" kern="100" dirty="0">
                          <a:solidFill>
                            <a:schemeClr val="tx1"/>
                          </a:solidFill>
                          <a:effectLst/>
                          <a:latin typeface="微软雅黑" panose="020B0503020204020204" pitchFamily="34" charset="-122"/>
                          <a:ea typeface="微软雅黑" panose="020B0503020204020204" pitchFamily="34" charset="-122"/>
                        </a:rPr>
                        <a:t>各种需要可以同时具有激励作用</a:t>
                      </a:r>
                      <a:r>
                        <a:rPr lang="zh-CN" altLang="en-US" sz="2000" u="none" kern="100" dirty="0">
                          <a:solidFill>
                            <a:schemeClr val="tx1"/>
                          </a:solidFill>
                          <a:effectLst/>
                          <a:latin typeface="微软雅黑" panose="020B0503020204020204" pitchFamily="34" charset="-122"/>
                          <a:ea typeface="微软雅黑" panose="020B0503020204020204" pitchFamily="34" charset="-122"/>
                        </a:rPr>
                        <a:t>；</a:t>
                      </a:r>
                      <a:endParaRPr lang="en-US" altLang="zh-CN" sz="200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50000"/>
                        </a:lnSpc>
                        <a:spcAft>
                          <a:spcPts val="0"/>
                        </a:spcAft>
                      </a:pPr>
                      <a:r>
                        <a:rPr lang="zh-CN" sz="2000" u="none" kern="100" dirty="0">
                          <a:solidFill>
                            <a:schemeClr val="tx1"/>
                          </a:solidFill>
                          <a:effectLst/>
                          <a:latin typeface="微软雅黑" panose="020B0503020204020204" pitchFamily="34" charset="-122"/>
                          <a:ea typeface="微软雅黑" panose="020B0503020204020204" pitchFamily="34" charset="-122"/>
                        </a:rPr>
                        <a:t>提出：</a:t>
                      </a:r>
                      <a:r>
                        <a:rPr lang="zh-CN" sz="2000" b="1" u="none" kern="100" dirty="0">
                          <a:solidFill>
                            <a:srgbClr val="FF0000"/>
                          </a:solidFill>
                          <a:effectLst/>
                          <a:latin typeface="微软雅黑" panose="020B0503020204020204" pitchFamily="34" charset="-122"/>
                          <a:ea typeface="微软雅黑" panose="020B0503020204020204" pitchFamily="34" charset="-122"/>
                        </a:rPr>
                        <a:t>“挫折</a:t>
                      </a:r>
                      <a:r>
                        <a:rPr lang="en-US" sz="2000" b="1" u="none" kern="100" dirty="0">
                          <a:solidFill>
                            <a:srgbClr val="FF0000"/>
                          </a:solidFill>
                          <a:effectLst/>
                          <a:latin typeface="微软雅黑" panose="020B0503020204020204" pitchFamily="34" charset="-122"/>
                          <a:ea typeface="微软雅黑" panose="020B0503020204020204" pitchFamily="34" charset="-122"/>
                        </a:rPr>
                        <a:t>-</a:t>
                      </a:r>
                      <a:r>
                        <a:rPr lang="zh-CN" sz="2000" b="1" u="none" kern="100" dirty="0">
                          <a:solidFill>
                            <a:srgbClr val="FF0000"/>
                          </a:solidFill>
                          <a:effectLst/>
                          <a:latin typeface="微软雅黑" panose="020B0503020204020204" pitchFamily="34" charset="-122"/>
                          <a:ea typeface="微软雅黑" panose="020B0503020204020204" pitchFamily="34" charset="-122"/>
                        </a:rPr>
                        <a:t>退化”</a:t>
                      </a:r>
                      <a:r>
                        <a:rPr lang="zh-CN" sz="2000" u="none" kern="100" dirty="0">
                          <a:solidFill>
                            <a:schemeClr val="tx1"/>
                          </a:solidFill>
                          <a:effectLst/>
                          <a:latin typeface="微软雅黑" panose="020B0503020204020204" pitchFamily="34" charset="-122"/>
                          <a:ea typeface="微软雅黑" panose="020B0503020204020204" pitchFamily="34" charset="-122"/>
                        </a:rPr>
                        <a:t>观点</a:t>
                      </a:r>
                      <a:r>
                        <a:rPr lang="zh-CN" altLang="en-US" sz="2000" u="none" kern="100" dirty="0">
                          <a:solidFill>
                            <a:schemeClr val="tx1"/>
                          </a:solidFill>
                          <a:effectLst/>
                          <a:latin typeface="微软雅黑" panose="020B0503020204020204" pitchFamily="34" charset="-122"/>
                          <a:ea typeface="微软雅黑" panose="020B0503020204020204" pitchFamily="34" charset="-122"/>
                        </a:rPr>
                        <a:t>：</a:t>
                      </a:r>
                      <a:r>
                        <a:rPr lang="zh-CN" sz="2000" u="none" kern="100" dirty="0">
                          <a:solidFill>
                            <a:schemeClr val="tx1"/>
                          </a:solidFill>
                          <a:effectLst/>
                          <a:latin typeface="微软雅黑" panose="020B0503020204020204" pitchFamily="34" charset="-122"/>
                          <a:ea typeface="微软雅黑" panose="020B0503020204020204" pitchFamily="34" charset="-122"/>
                        </a:rPr>
                        <a:t>即高层次需要不能得到满足，对满足低层次需要的欲望就会加强。</a:t>
                      </a:r>
                      <a:endParaRPr lang="en-US" altLang="zh-CN" sz="200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灵活变通性</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9669345"/>
                  </a:ext>
                </a:extLst>
              </a:tr>
            </a:tbl>
          </a:graphicData>
        </a:graphic>
      </p:graphicFrame>
    </p:spTree>
    <p:extLst>
      <p:ext uri="{BB962C8B-B14F-4D97-AF65-F5344CB8AC3E}">
        <p14:creationId xmlns:p14="http://schemas.microsoft.com/office/powerpoint/2010/main" val="8936604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4725922"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zh-CN" sz="2800" b="1" dirty="0"/>
              <a:t>三重需要理论（麦克里兰）</a:t>
            </a:r>
            <a:endParaRPr lang="zh-CN" altLang="en-US" sz="2800" kern="0" dirty="0">
              <a:solidFill>
                <a:schemeClr val="bg1"/>
              </a:solidFill>
              <a:latin typeface="Calibri" panose="020F0502020204030204"/>
              <a:ea typeface="+mn-ea"/>
            </a:endParaRPr>
          </a:p>
        </p:txBody>
      </p:sp>
      <p:graphicFrame>
        <p:nvGraphicFramePr>
          <p:cNvPr id="2" name="表格 1">
            <a:extLst>
              <a:ext uri="{FF2B5EF4-FFF2-40B4-BE49-F238E27FC236}">
                <a16:creationId xmlns:a16="http://schemas.microsoft.com/office/drawing/2014/main" id="{1542CC35-0908-4088-9856-8C3169C497A0}"/>
              </a:ext>
            </a:extLst>
          </p:cNvPr>
          <p:cNvGraphicFramePr>
            <a:graphicFrameLocks noGrp="1"/>
          </p:cNvGraphicFramePr>
          <p:nvPr>
            <p:extLst>
              <p:ext uri="{D42A27DB-BD31-4B8C-83A1-F6EECF244321}">
                <p14:modId xmlns:p14="http://schemas.microsoft.com/office/powerpoint/2010/main" val="3904856572"/>
              </p:ext>
            </p:extLst>
          </p:nvPr>
        </p:nvGraphicFramePr>
        <p:xfrm>
          <a:off x="445169" y="2717816"/>
          <a:ext cx="10659980" cy="3555845"/>
        </p:xfrm>
        <a:graphic>
          <a:graphicData uri="http://schemas.openxmlformats.org/drawingml/2006/table">
            <a:tbl>
              <a:tblPr firstRow="1" firstCol="1" bandRow="1">
                <a:tableStyleId>{5C22544A-7EE6-4342-B048-85BDC9FD1C3A}</a:tableStyleId>
              </a:tblPr>
              <a:tblGrid>
                <a:gridCol w="2105526">
                  <a:extLst>
                    <a:ext uri="{9D8B030D-6E8A-4147-A177-3AD203B41FA5}">
                      <a16:colId xmlns:a16="http://schemas.microsoft.com/office/drawing/2014/main" val="168113339"/>
                    </a:ext>
                  </a:extLst>
                </a:gridCol>
                <a:gridCol w="8554454">
                  <a:extLst>
                    <a:ext uri="{9D8B030D-6E8A-4147-A177-3AD203B41FA5}">
                      <a16:colId xmlns:a16="http://schemas.microsoft.com/office/drawing/2014/main" val="923916885"/>
                    </a:ext>
                  </a:extLst>
                </a:gridCol>
              </a:tblGrid>
              <a:tr h="458521">
                <a:tc>
                  <a:txBody>
                    <a:bodyPr/>
                    <a:lstStyle/>
                    <a:p>
                      <a:pPr algn="just">
                        <a:lnSpc>
                          <a:spcPct val="115000"/>
                        </a:lnSpc>
                        <a:spcAft>
                          <a:spcPts val="0"/>
                        </a:spcAft>
                      </a:pPr>
                      <a:r>
                        <a:rPr lang="zh-CN" sz="1600" kern="100">
                          <a:solidFill>
                            <a:schemeClr val="tx1"/>
                          </a:solidFill>
                          <a:effectLst/>
                          <a:latin typeface="微软雅黑" panose="020B0503020204020204" pitchFamily="34" charset="-122"/>
                          <a:ea typeface="微软雅黑" panose="020B0503020204020204" pitchFamily="34" charset="-122"/>
                        </a:rPr>
                        <a:t>三需要</a:t>
                      </a:r>
                      <a:endParaRPr lang="zh-CN" sz="16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600" kern="100">
                          <a:solidFill>
                            <a:schemeClr val="tx1"/>
                          </a:solidFill>
                          <a:effectLst/>
                          <a:latin typeface="微软雅黑" panose="020B0503020204020204" pitchFamily="34" charset="-122"/>
                          <a:ea typeface="微软雅黑" panose="020B0503020204020204" pitchFamily="34" charset="-122"/>
                        </a:rPr>
                        <a:t>特点</a:t>
                      </a:r>
                      <a:endParaRPr lang="zh-CN" sz="16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131176"/>
                  </a:ext>
                </a:extLst>
              </a:tr>
              <a:tr h="1076019">
                <a:tc>
                  <a:txBody>
                    <a:bodyPr/>
                    <a:lstStyle/>
                    <a:p>
                      <a:pPr algn="just">
                        <a:lnSpc>
                          <a:spcPct val="115000"/>
                        </a:lnSpc>
                        <a:spcAft>
                          <a:spcPts val="0"/>
                        </a:spcAft>
                      </a:pPr>
                      <a:r>
                        <a:rPr lang="zh-CN" sz="1600" kern="100" dirty="0">
                          <a:solidFill>
                            <a:srgbClr val="FF0000"/>
                          </a:solidFill>
                          <a:effectLst/>
                          <a:latin typeface="微软雅黑" panose="020B0503020204020204" pitchFamily="34" charset="-122"/>
                          <a:ea typeface="微软雅黑" panose="020B0503020204020204" pitchFamily="34" charset="-122"/>
                        </a:rPr>
                        <a:t>成就需要</a:t>
                      </a:r>
                      <a:endParaRPr lang="en-US" altLang="zh-CN" sz="1600" kern="100" dirty="0">
                        <a:solidFill>
                          <a:srgbClr val="FF0000"/>
                        </a:solidFill>
                        <a:effectLst/>
                        <a:latin typeface="微软雅黑" panose="020B0503020204020204" pitchFamily="34" charset="-122"/>
                        <a:ea typeface="微软雅黑" panose="020B0503020204020204" pitchFamily="34" charset="-122"/>
                      </a:endParaRPr>
                    </a:p>
                    <a:p>
                      <a:pPr algn="just">
                        <a:lnSpc>
                          <a:spcPct val="115000"/>
                        </a:lnSpc>
                        <a:spcAft>
                          <a:spcPts val="0"/>
                        </a:spcAft>
                      </a:pPr>
                      <a:r>
                        <a:rPr lang="en-US" sz="1600" kern="100" dirty="0">
                          <a:solidFill>
                            <a:schemeClr val="tx1"/>
                          </a:solidFill>
                          <a:effectLst/>
                          <a:latin typeface="微软雅黑" panose="020B0503020204020204" pitchFamily="34" charset="-122"/>
                          <a:ea typeface="微软雅黑" panose="020B0503020204020204" pitchFamily="34" charset="-122"/>
                        </a:rPr>
                        <a:t>-</a:t>
                      </a:r>
                      <a:r>
                        <a:rPr lang="zh-CN" sz="1600" kern="100" dirty="0">
                          <a:solidFill>
                            <a:schemeClr val="tx1"/>
                          </a:solidFill>
                          <a:effectLst/>
                          <a:latin typeface="微软雅黑" panose="020B0503020204020204" pitchFamily="34" charset="-122"/>
                          <a:ea typeface="微软雅黑" panose="020B0503020204020204" pitchFamily="34" charset="-122"/>
                        </a:rPr>
                        <a:t>追求优越感、成就感。</a:t>
                      </a:r>
                      <a:endPar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600" b="1" u="none" kern="0" dirty="0">
                          <a:solidFill>
                            <a:schemeClr val="tx1"/>
                          </a:solidFill>
                          <a:effectLst/>
                          <a:latin typeface="微软雅黑" panose="020B0503020204020204" pitchFamily="34" charset="-122"/>
                          <a:ea typeface="微软雅黑" panose="020B0503020204020204" pitchFamily="34" charset="-122"/>
                        </a:rPr>
                        <a:t>①选择适度风险</a:t>
                      </a:r>
                      <a:r>
                        <a:rPr lang="en-US" sz="1600" b="1" u="none" kern="0" dirty="0">
                          <a:solidFill>
                            <a:schemeClr val="tx1"/>
                          </a:solidFill>
                          <a:effectLst/>
                          <a:latin typeface="微软雅黑" panose="020B0503020204020204" pitchFamily="34" charset="-122"/>
                          <a:ea typeface="微软雅黑" panose="020B0503020204020204" pitchFamily="34" charset="-122"/>
                        </a:rPr>
                        <a:t>  </a:t>
                      </a:r>
                      <a:r>
                        <a:rPr lang="zh-CN" sz="1600" b="1" u="none" kern="0" dirty="0">
                          <a:solidFill>
                            <a:schemeClr val="tx1"/>
                          </a:solidFill>
                          <a:effectLst/>
                          <a:latin typeface="微软雅黑" panose="020B0503020204020204" pitchFamily="34" charset="-122"/>
                          <a:ea typeface="微软雅黑" panose="020B0503020204020204" pitchFamily="34" charset="-122"/>
                        </a:rPr>
                        <a:t>②有较强的责任感</a:t>
                      </a:r>
                      <a:r>
                        <a:rPr lang="en-US" sz="1600" b="1" u="none" kern="0" dirty="0">
                          <a:solidFill>
                            <a:schemeClr val="tx1"/>
                          </a:solidFill>
                          <a:effectLst/>
                          <a:latin typeface="微软雅黑" panose="020B0503020204020204" pitchFamily="34" charset="-122"/>
                          <a:ea typeface="微软雅黑" panose="020B0503020204020204" pitchFamily="34" charset="-122"/>
                        </a:rPr>
                        <a:t>  </a:t>
                      </a:r>
                      <a:r>
                        <a:rPr lang="zh-CN" sz="1600" b="1" u="none" kern="0" dirty="0">
                          <a:solidFill>
                            <a:schemeClr val="tx1"/>
                          </a:solidFill>
                          <a:effectLst/>
                          <a:latin typeface="微软雅黑" panose="020B0503020204020204" pitchFamily="34" charset="-122"/>
                          <a:ea typeface="微软雅黑" panose="020B0503020204020204" pitchFamily="34" charset="-122"/>
                        </a:rPr>
                        <a:t>③喜欢能够得到及时的反馈</a:t>
                      </a:r>
                      <a:endParaRPr lang="zh-CN" sz="1600" b="1"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15000"/>
                        </a:lnSpc>
                        <a:spcAft>
                          <a:spcPts val="0"/>
                        </a:spcAft>
                      </a:pPr>
                      <a:r>
                        <a:rPr lang="zh-CN" sz="1600" u="none" kern="100" dirty="0">
                          <a:solidFill>
                            <a:schemeClr val="tx1"/>
                          </a:solidFill>
                          <a:effectLst/>
                          <a:latin typeface="微软雅黑" panose="020B0503020204020204" pitchFamily="34" charset="-122"/>
                          <a:ea typeface="微软雅黑" panose="020B0503020204020204" pitchFamily="34" charset="-122"/>
                        </a:rPr>
                        <a:t>成就需要高的人通常</a:t>
                      </a:r>
                      <a:r>
                        <a:rPr lang="zh-CN" sz="1600" b="1" u="none" kern="100" dirty="0">
                          <a:solidFill>
                            <a:schemeClr val="tx1"/>
                          </a:solidFill>
                          <a:effectLst/>
                          <a:latin typeface="微软雅黑" panose="020B0503020204020204" pitchFamily="34" charset="-122"/>
                          <a:ea typeface="微软雅黑" panose="020B0503020204020204" pitchFamily="34" charset="-122"/>
                        </a:rPr>
                        <a:t>只关心自己</a:t>
                      </a:r>
                      <a:r>
                        <a:rPr lang="zh-CN" sz="1600" u="none" kern="100" dirty="0">
                          <a:solidFill>
                            <a:schemeClr val="tx1"/>
                          </a:solidFill>
                          <a:effectLst/>
                          <a:latin typeface="微软雅黑" panose="020B0503020204020204" pitchFamily="34" charset="-122"/>
                          <a:ea typeface="微软雅黑" panose="020B0503020204020204" pitchFamily="34" charset="-122"/>
                        </a:rPr>
                        <a:t>的工作业绩，而</a:t>
                      </a:r>
                      <a:r>
                        <a:rPr lang="zh-CN" sz="1600" b="1" u="none" kern="100" dirty="0">
                          <a:solidFill>
                            <a:schemeClr val="tx1"/>
                          </a:solidFill>
                          <a:effectLst/>
                          <a:latin typeface="微软雅黑" panose="020B0503020204020204" pitchFamily="34" charset="-122"/>
                          <a:ea typeface="微软雅黑" panose="020B0503020204020204" pitchFamily="34" charset="-122"/>
                        </a:rPr>
                        <a:t>不关心如何影响他人</a:t>
                      </a:r>
                      <a:r>
                        <a:rPr lang="zh-CN" sz="1600" u="none" kern="100" dirty="0">
                          <a:solidFill>
                            <a:schemeClr val="tx1"/>
                          </a:solidFill>
                          <a:effectLst/>
                          <a:latin typeface="微软雅黑" panose="020B0503020204020204" pitchFamily="34" charset="-122"/>
                          <a:ea typeface="微软雅黑" panose="020B0503020204020204" pitchFamily="34" charset="-122"/>
                        </a:rPr>
                        <a:t>使其做出优秀的业绩</a:t>
                      </a:r>
                      <a:endParaRPr lang="zh-CN" sz="16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720768"/>
                  </a:ext>
                </a:extLst>
              </a:tr>
              <a:tr h="945286">
                <a:tc>
                  <a:txBody>
                    <a:bodyPr/>
                    <a:lstStyle/>
                    <a:p>
                      <a:pPr algn="just">
                        <a:lnSpc>
                          <a:spcPct val="115000"/>
                        </a:lnSpc>
                        <a:spcAft>
                          <a:spcPts val="0"/>
                        </a:spcAft>
                      </a:pPr>
                      <a:r>
                        <a:rPr lang="zh-CN" sz="1600" kern="100" dirty="0">
                          <a:solidFill>
                            <a:srgbClr val="FF0000"/>
                          </a:solidFill>
                          <a:effectLst/>
                          <a:latin typeface="微软雅黑" panose="020B0503020204020204" pitchFamily="34" charset="-122"/>
                          <a:ea typeface="微软雅黑" panose="020B0503020204020204" pitchFamily="34" charset="-122"/>
                        </a:rPr>
                        <a:t>权力需要</a:t>
                      </a:r>
                      <a:endParaRPr lang="en-US" altLang="zh-CN" sz="1600" kern="100" dirty="0">
                        <a:solidFill>
                          <a:srgbClr val="FF0000"/>
                        </a:solidFill>
                        <a:effectLst/>
                        <a:latin typeface="微软雅黑" panose="020B0503020204020204" pitchFamily="34" charset="-122"/>
                        <a:ea typeface="微软雅黑" panose="020B0503020204020204" pitchFamily="34" charset="-122"/>
                      </a:endParaRPr>
                    </a:p>
                    <a:p>
                      <a:pPr algn="just">
                        <a:lnSpc>
                          <a:spcPct val="115000"/>
                        </a:lnSpc>
                        <a:spcAft>
                          <a:spcPts val="0"/>
                        </a:spcAft>
                      </a:pPr>
                      <a:r>
                        <a:rPr lang="en-US" sz="1600" kern="100" dirty="0">
                          <a:solidFill>
                            <a:schemeClr val="tx1"/>
                          </a:solidFill>
                          <a:effectLst/>
                          <a:latin typeface="微软雅黑" panose="020B0503020204020204" pitchFamily="34" charset="-122"/>
                          <a:ea typeface="微软雅黑" panose="020B0503020204020204" pitchFamily="34" charset="-122"/>
                        </a:rPr>
                        <a:t>-</a:t>
                      </a:r>
                      <a:r>
                        <a:rPr lang="zh-CN" sz="1600" kern="100" dirty="0">
                          <a:solidFill>
                            <a:schemeClr val="tx1"/>
                          </a:solidFill>
                          <a:effectLst/>
                          <a:latin typeface="微软雅黑" panose="020B0503020204020204" pitchFamily="34" charset="-122"/>
                          <a:ea typeface="微软雅黑" panose="020B0503020204020204" pitchFamily="34" charset="-122"/>
                        </a:rPr>
                        <a:t>使别人顺从自己。</a:t>
                      </a:r>
                      <a:endPar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600" u="none" kern="100" dirty="0">
                          <a:solidFill>
                            <a:schemeClr val="tx1"/>
                          </a:solidFill>
                          <a:effectLst/>
                          <a:latin typeface="微软雅黑" panose="020B0503020204020204" pitchFamily="34" charset="-122"/>
                          <a:ea typeface="微软雅黑" panose="020B0503020204020204" pitchFamily="34" charset="-122"/>
                        </a:rPr>
                        <a:t>①权力需要高的人</a:t>
                      </a:r>
                      <a:r>
                        <a:rPr lang="zh-CN" sz="1600" b="1" u="none" kern="100" dirty="0">
                          <a:solidFill>
                            <a:schemeClr val="tx1"/>
                          </a:solidFill>
                          <a:effectLst/>
                          <a:latin typeface="微软雅黑" panose="020B0503020204020204" pitchFamily="34" charset="-122"/>
                          <a:ea typeface="微软雅黑" panose="020B0503020204020204" pitchFamily="34" charset="-122"/>
                        </a:rPr>
                        <a:t>喜欢支配、影响别人，喜欢对人“发号施令”</a:t>
                      </a:r>
                      <a:r>
                        <a:rPr lang="zh-CN" sz="1600" u="none" kern="100" dirty="0">
                          <a:solidFill>
                            <a:schemeClr val="tx1"/>
                          </a:solidFill>
                          <a:effectLst/>
                          <a:latin typeface="微软雅黑" panose="020B0503020204020204" pitchFamily="34" charset="-122"/>
                          <a:ea typeface="微软雅黑" panose="020B0503020204020204" pitchFamily="34" charset="-122"/>
                        </a:rPr>
                        <a:t>十分重视争取地位和影响力</a:t>
                      </a:r>
                      <a:r>
                        <a:rPr lang="en-US" sz="1600" u="none" kern="100" dirty="0">
                          <a:solidFill>
                            <a:schemeClr val="tx1"/>
                          </a:solidFill>
                          <a:effectLst/>
                          <a:latin typeface="微软雅黑" panose="020B0503020204020204" pitchFamily="34" charset="-122"/>
                          <a:ea typeface="微软雅黑" panose="020B0503020204020204" pitchFamily="34" charset="-122"/>
                        </a:rPr>
                        <a:t>. </a:t>
                      </a:r>
                      <a:endParaRPr lang="zh-CN" sz="160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15000"/>
                        </a:lnSpc>
                        <a:spcAft>
                          <a:spcPts val="0"/>
                        </a:spcAft>
                      </a:pPr>
                      <a:r>
                        <a:rPr lang="zh-CN" sz="1600" u="none" kern="100" dirty="0">
                          <a:solidFill>
                            <a:schemeClr val="tx1"/>
                          </a:solidFill>
                          <a:effectLst/>
                          <a:latin typeface="微软雅黑" panose="020B0503020204020204" pitchFamily="34" charset="-122"/>
                          <a:ea typeface="微软雅黑" panose="020B0503020204020204" pitchFamily="34" charset="-122"/>
                        </a:rPr>
                        <a:t>②一个人在组织中的</a:t>
                      </a:r>
                      <a:r>
                        <a:rPr lang="zh-CN" sz="1600" b="1" u="none" kern="100" dirty="0">
                          <a:solidFill>
                            <a:schemeClr val="tx1"/>
                          </a:solidFill>
                          <a:effectLst/>
                          <a:latin typeface="微软雅黑" panose="020B0503020204020204" pitchFamily="34" charset="-122"/>
                          <a:ea typeface="微软雅黑" panose="020B0503020204020204" pitchFamily="34" charset="-122"/>
                        </a:rPr>
                        <a:t>地位越高，其权力需要也越强，越希望得到更高的职位</a:t>
                      </a:r>
                      <a:r>
                        <a:rPr lang="zh-CN" sz="1600" u="none" kern="100" dirty="0">
                          <a:solidFill>
                            <a:schemeClr val="tx1"/>
                          </a:solidFill>
                          <a:effectLst/>
                          <a:latin typeface="微软雅黑" panose="020B0503020204020204" pitchFamily="34" charset="-122"/>
                          <a:ea typeface="微软雅黑" panose="020B0503020204020204" pitchFamily="34" charset="-122"/>
                        </a:rPr>
                        <a:t>。</a:t>
                      </a:r>
                    </a:p>
                    <a:p>
                      <a:pPr algn="just">
                        <a:lnSpc>
                          <a:spcPct val="115000"/>
                        </a:lnSpc>
                        <a:spcAft>
                          <a:spcPts val="0"/>
                        </a:spcAft>
                      </a:pPr>
                      <a:r>
                        <a:rPr lang="zh-CN" sz="1600" u="none" kern="100" dirty="0">
                          <a:solidFill>
                            <a:schemeClr val="tx1"/>
                          </a:solidFill>
                          <a:effectLst/>
                          <a:latin typeface="微软雅黑" panose="020B0503020204020204" pitchFamily="34" charset="-122"/>
                          <a:ea typeface="微软雅黑" panose="020B0503020204020204" pitchFamily="34" charset="-122"/>
                        </a:rPr>
                        <a:t>杰出的经理们往往都有较高的权力欲望</a:t>
                      </a:r>
                      <a:endParaRPr lang="zh-CN" sz="16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562354"/>
                  </a:ext>
                </a:extLst>
              </a:tr>
              <a:tr h="1076019">
                <a:tc>
                  <a:txBody>
                    <a:bodyPr/>
                    <a:lstStyle/>
                    <a:p>
                      <a:pPr algn="just">
                        <a:lnSpc>
                          <a:spcPct val="115000"/>
                        </a:lnSpc>
                        <a:spcAft>
                          <a:spcPts val="0"/>
                        </a:spcAft>
                      </a:pPr>
                      <a:r>
                        <a:rPr lang="zh-CN" sz="1600" kern="100" dirty="0">
                          <a:solidFill>
                            <a:srgbClr val="FF0000"/>
                          </a:solidFill>
                          <a:effectLst/>
                          <a:latin typeface="微软雅黑" panose="020B0503020204020204" pitchFamily="34" charset="-122"/>
                          <a:ea typeface="微软雅黑" panose="020B0503020204020204" pitchFamily="34" charset="-122"/>
                        </a:rPr>
                        <a:t>亲和需要</a:t>
                      </a:r>
                      <a:endParaRPr lang="en-US" altLang="zh-CN" sz="1600" kern="100" dirty="0">
                        <a:solidFill>
                          <a:srgbClr val="FF0000"/>
                        </a:solidFill>
                        <a:effectLst/>
                        <a:latin typeface="微软雅黑" panose="020B0503020204020204" pitchFamily="34" charset="-122"/>
                        <a:ea typeface="微软雅黑" panose="020B0503020204020204" pitchFamily="34" charset="-122"/>
                      </a:endParaRPr>
                    </a:p>
                    <a:p>
                      <a:pPr algn="just">
                        <a:lnSpc>
                          <a:spcPct val="115000"/>
                        </a:lnSpc>
                        <a:spcAft>
                          <a:spcPts val="0"/>
                        </a:spcAft>
                      </a:pPr>
                      <a:r>
                        <a:rPr lang="en-US" sz="1600" kern="100" dirty="0">
                          <a:solidFill>
                            <a:schemeClr val="tx1"/>
                          </a:solidFill>
                          <a:effectLst/>
                          <a:latin typeface="微软雅黑" panose="020B0503020204020204" pitchFamily="34" charset="-122"/>
                          <a:ea typeface="微软雅黑" panose="020B0503020204020204" pitchFamily="34" charset="-122"/>
                        </a:rPr>
                        <a:t>-</a:t>
                      </a:r>
                      <a:r>
                        <a:rPr lang="zh-CN" sz="1600" kern="100" dirty="0">
                          <a:solidFill>
                            <a:schemeClr val="tx1"/>
                          </a:solidFill>
                          <a:effectLst/>
                          <a:latin typeface="微软雅黑" panose="020B0503020204020204" pitchFamily="34" charset="-122"/>
                          <a:ea typeface="微软雅黑" panose="020B0503020204020204" pitchFamily="34" charset="-122"/>
                        </a:rPr>
                        <a:t>寻求友善亲近的人际关系。</a:t>
                      </a:r>
                      <a:endPar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endParaRPr lang="en-US" altLang="zh-CN" sz="1600" u="none" kern="0" dirty="0">
                        <a:solidFill>
                          <a:schemeClr val="tx1"/>
                        </a:solidFill>
                        <a:effectLst/>
                        <a:latin typeface="微软雅黑" panose="020B0503020204020204" pitchFamily="34" charset="-122"/>
                        <a:ea typeface="微软雅黑" panose="020B0503020204020204" pitchFamily="34" charset="-122"/>
                      </a:endParaRPr>
                    </a:p>
                    <a:p>
                      <a:pPr algn="l">
                        <a:lnSpc>
                          <a:spcPts val="1500"/>
                        </a:lnSpc>
                        <a:spcAft>
                          <a:spcPts val="0"/>
                        </a:spcAft>
                      </a:pPr>
                      <a:r>
                        <a:rPr lang="zh-CN" sz="1600" u="none" kern="0" dirty="0">
                          <a:solidFill>
                            <a:schemeClr val="tx1"/>
                          </a:solidFill>
                          <a:effectLst/>
                          <a:latin typeface="微软雅黑" panose="020B0503020204020204" pitchFamily="34" charset="-122"/>
                          <a:ea typeface="微软雅黑" panose="020B0503020204020204" pitchFamily="34" charset="-122"/>
                        </a:rPr>
                        <a:t>①在组织中容易与他人</a:t>
                      </a:r>
                      <a:r>
                        <a:rPr lang="zh-CN" sz="1600" b="1" u="none" kern="0" dirty="0">
                          <a:solidFill>
                            <a:schemeClr val="tx1"/>
                          </a:solidFill>
                          <a:effectLst/>
                          <a:latin typeface="微软雅黑" panose="020B0503020204020204" pitchFamily="34" charset="-122"/>
                          <a:ea typeface="微软雅黑" panose="020B0503020204020204" pitchFamily="34" charset="-122"/>
                        </a:rPr>
                        <a:t>形成良好的人际关系</a:t>
                      </a:r>
                      <a:r>
                        <a:rPr lang="zh-CN" sz="1600" u="none" kern="0" dirty="0">
                          <a:solidFill>
                            <a:schemeClr val="tx1"/>
                          </a:solidFill>
                          <a:effectLst/>
                          <a:latin typeface="微软雅黑" panose="020B0503020204020204" pitchFamily="34" charset="-122"/>
                          <a:ea typeface="微软雅黑" panose="020B0503020204020204" pitchFamily="34" charset="-122"/>
                        </a:rPr>
                        <a:t>，容易被人影响，在组织中充当</a:t>
                      </a:r>
                      <a:r>
                        <a:rPr lang="zh-CN" sz="1600" b="1" u="none" kern="0" dirty="0">
                          <a:solidFill>
                            <a:schemeClr val="tx1"/>
                          </a:solidFill>
                          <a:effectLst/>
                          <a:latin typeface="微软雅黑" panose="020B0503020204020204" pitchFamily="34" charset="-122"/>
                          <a:ea typeface="微软雅黑" panose="020B0503020204020204" pitchFamily="34" charset="-122"/>
                        </a:rPr>
                        <a:t>被管理者</a:t>
                      </a:r>
                      <a:r>
                        <a:rPr lang="zh-CN" sz="1600" u="none" kern="0" dirty="0">
                          <a:solidFill>
                            <a:schemeClr val="tx1"/>
                          </a:solidFill>
                          <a:effectLst/>
                          <a:latin typeface="微软雅黑" panose="020B0503020204020204" pitchFamily="34" charset="-122"/>
                          <a:ea typeface="微软雅黑" panose="020B0503020204020204" pitchFamily="34" charset="-122"/>
                        </a:rPr>
                        <a:t>的角色。</a:t>
                      </a:r>
                      <a:endParaRPr lang="zh-CN" sz="160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15000"/>
                        </a:lnSpc>
                        <a:spcAft>
                          <a:spcPts val="0"/>
                        </a:spcAft>
                      </a:pPr>
                      <a:r>
                        <a:rPr lang="zh-CN" sz="1600" u="none" kern="0" dirty="0">
                          <a:solidFill>
                            <a:schemeClr val="tx1"/>
                          </a:solidFill>
                          <a:effectLst/>
                          <a:latin typeface="微软雅黑" panose="020B0503020204020204" pitchFamily="34" charset="-122"/>
                          <a:ea typeface="微软雅黑" panose="020B0503020204020204" pitchFamily="34" charset="-122"/>
                        </a:rPr>
                        <a:t>②管理上过分强调良好关系通常</a:t>
                      </a:r>
                      <a:r>
                        <a:rPr lang="zh-CN" sz="1600" b="1" u="none" kern="0" dirty="0">
                          <a:solidFill>
                            <a:schemeClr val="tx1"/>
                          </a:solidFill>
                          <a:effectLst/>
                          <a:latin typeface="微软雅黑" panose="020B0503020204020204" pitchFamily="34" charset="-122"/>
                          <a:ea typeface="微软雅黑" panose="020B0503020204020204" pitchFamily="34" charset="-122"/>
                        </a:rPr>
                        <a:t>会</a:t>
                      </a:r>
                      <a:r>
                        <a:rPr lang="zh-CN" sz="1600" b="1" u="none" kern="100" dirty="0">
                          <a:solidFill>
                            <a:schemeClr val="tx1"/>
                          </a:solidFill>
                          <a:effectLst/>
                          <a:latin typeface="微软雅黑" panose="020B0503020204020204" pitchFamily="34" charset="-122"/>
                          <a:ea typeface="微软雅黑" panose="020B0503020204020204" pitchFamily="34" charset="-122"/>
                        </a:rPr>
                        <a:t>干扰正常的工作秩序</a:t>
                      </a:r>
                    </a:p>
                    <a:p>
                      <a:pPr algn="just">
                        <a:lnSpc>
                          <a:spcPct val="115000"/>
                        </a:lnSpc>
                        <a:spcAft>
                          <a:spcPts val="0"/>
                        </a:spcAft>
                      </a:pPr>
                      <a:r>
                        <a:rPr lang="zh-CN" sz="1600" u="none" kern="100" dirty="0">
                          <a:solidFill>
                            <a:schemeClr val="tx1"/>
                          </a:solidFill>
                          <a:effectLst/>
                          <a:latin typeface="微软雅黑" panose="020B0503020204020204" pitchFamily="34" charset="-122"/>
                          <a:ea typeface="微软雅黑" panose="020B0503020204020204" pitchFamily="34" charset="-122"/>
                        </a:rPr>
                        <a:t>出色的经理的</a:t>
                      </a:r>
                      <a:r>
                        <a:rPr lang="zh-CN" sz="1600" b="1" u="none" kern="100" dirty="0">
                          <a:solidFill>
                            <a:schemeClr val="tx1"/>
                          </a:solidFill>
                          <a:effectLst/>
                          <a:latin typeface="微软雅黑" panose="020B0503020204020204" pitchFamily="34" charset="-122"/>
                          <a:ea typeface="微软雅黑" panose="020B0503020204020204" pitchFamily="34" charset="-122"/>
                        </a:rPr>
                        <a:t>亲和需要相对较弱</a:t>
                      </a:r>
                      <a:endParaRPr lang="zh-CN" sz="16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542987"/>
                  </a:ext>
                </a:extLst>
              </a:tr>
            </a:tbl>
          </a:graphicData>
        </a:graphic>
      </p:graphicFrame>
    </p:spTree>
    <p:extLst>
      <p:ext uri="{BB962C8B-B14F-4D97-AF65-F5344CB8AC3E}">
        <p14:creationId xmlns:p14="http://schemas.microsoft.com/office/powerpoint/2010/main" val="359734134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366340" y="1472552"/>
            <a:ext cx="4469185"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zh-CN" sz="2800" b="1" dirty="0"/>
              <a:t>公平理论（亚当斯）</a:t>
            </a:r>
            <a:endParaRPr lang="zh-CN" altLang="en-US" sz="2800" kern="0" dirty="0">
              <a:solidFill>
                <a:schemeClr val="bg1"/>
              </a:solidFill>
              <a:latin typeface="Calibri" panose="020F0502020204030204"/>
              <a:ea typeface="+mn-ea"/>
            </a:endParaRPr>
          </a:p>
        </p:txBody>
      </p:sp>
      <p:graphicFrame>
        <p:nvGraphicFramePr>
          <p:cNvPr id="2" name="表格 1">
            <a:extLst>
              <a:ext uri="{FF2B5EF4-FFF2-40B4-BE49-F238E27FC236}">
                <a16:creationId xmlns:a16="http://schemas.microsoft.com/office/drawing/2014/main" id="{31437D7F-EB02-49AD-AED2-9FCD5C1E103E}"/>
              </a:ext>
            </a:extLst>
          </p:cNvPr>
          <p:cNvGraphicFramePr>
            <a:graphicFrameLocks noGrp="1"/>
          </p:cNvGraphicFramePr>
          <p:nvPr>
            <p:extLst>
              <p:ext uri="{D42A27DB-BD31-4B8C-83A1-F6EECF244321}">
                <p14:modId xmlns:p14="http://schemas.microsoft.com/office/powerpoint/2010/main" val="1257336949"/>
              </p:ext>
            </p:extLst>
          </p:nvPr>
        </p:nvGraphicFramePr>
        <p:xfrm>
          <a:off x="486663" y="2106567"/>
          <a:ext cx="11218674" cy="4413252"/>
        </p:xfrm>
        <a:graphic>
          <a:graphicData uri="http://schemas.openxmlformats.org/drawingml/2006/table">
            <a:tbl>
              <a:tblPr>
                <a:tableStyleId>{5C22544A-7EE6-4342-B048-85BDC9FD1C3A}</a:tableStyleId>
              </a:tblPr>
              <a:tblGrid>
                <a:gridCol w="2256537">
                  <a:extLst>
                    <a:ext uri="{9D8B030D-6E8A-4147-A177-3AD203B41FA5}">
                      <a16:colId xmlns:a16="http://schemas.microsoft.com/office/drawing/2014/main" val="1328452293"/>
                    </a:ext>
                  </a:extLst>
                </a:gridCol>
                <a:gridCol w="8962137">
                  <a:extLst>
                    <a:ext uri="{9D8B030D-6E8A-4147-A177-3AD203B41FA5}">
                      <a16:colId xmlns:a16="http://schemas.microsoft.com/office/drawing/2014/main" val="3316176432"/>
                    </a:ext>
                  </a:extLst>
                </a:gridCol>
              </a:tblGrid>
              <a:tr h="28316">
                <a:tc>
                  <a:txBody>
                    <a:bodyPr/>
                    <a:lstStyle/>
                    <a:p>
                      <a:pPr algn="l">
                        <a:lnSpc>
                          <a:spcPts val="1500"/>
                        </a:lnSpc>
                        <a:spcAft>
                          <a:spcPts val="0"/>
                        </a:spcAft>
                      </a:pPr>
                      <a:r>
                        <a:rPr lang="zh-CN" sz="1600" b="1" u="none" kern="0" dirty="0">
                          <a:effectLst/>
                          <a:latin typeface="微软雅黑" panose="020B0503020204020204" pitchFamily="34" charset="-122"/>
                          <a:ea typeface="微软雅黑" panose="020B0503020204020204" pitchFamily="34" charset="-122"/>
                        </a:rPr>
                        <a:t> </a:t>
                      </a:r>
                      <a:endParaRPr lang="en-US" altLang="zh-CN" sz="1600" b="1" u="none" kern="0" dirty="0">
                        <a:effectLst/>
                        <a:latin typeface="微软雅黑" panose="020B0503020204020204" pitchFamily="34" charset="-122"/>
                        <a:ea typeface="微软雅黑" panose="020B0503020204020204" pitchFamily="34" charset="-122"/>
                      </a:endParaRPr>
                    </a:p>
                    <a:p>
                      <a:pPr algn="l">
                        <a:lnSpc>
                          <a:spcPts val="1500"/>
                        </a:lnSpc>
                        <a:spcAft>
                          <a:spcPts val="0"/>
                        </a:spcAft>
                      </a:pPr>
                      <a:endParaRPr lang="en-US" altLang="zh-CN" sz="1600" b="1" u="none" kern="0" dirty="0">
                        <a:effectLst/>
                        <a:latin typeface="微软雅黑" panose="020B0503020204020204" pitchFamily="34" charset="-122"/>
                        <a:ea typeface="微软雅黑" panose="020B0503020204020204" pitchFamily="34" charset="-122"/>
                      </a:endParaRPr>
                    </a:p>
                    <a:p>
                      <a:pPr algn="l">
                        <a:lnSpc>
                          <a:spcPts val="1500"/>
                        </a:lnSpc>
                        <a:spcAft>
                          <a:spcPts val="0"/>
                        </a:spcAft>
                      </a:pPr>
                      <a:r>
                        <a:rPr lang="zh-CN" sz="1600" b="1" u="none" kern="0" dirty="0">
                          <a:effectLst/>
                          <a:latin typeface="微软雅黑" panose="020B0503020204020204" pitchFamily="34" charset="-122"/>
                          <a:ea typeface="微软雅黑" panose="020B0503020204020204" pitchFamily="34" charset="-122"/>
                        </a:rPr>
                        <a:t>内容</a:t>
                      </a:r>
                      <a:endParaRPr lang="zh-CN" sz="1600" b="1"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员工倾向于将</a:t>
                      </a:r>
                      <a:r>
                        <a:rPr lang="zh-CN" sz="1600" b="1" u="none" kern="100" dirty="0">
                          <a:effectLst/>
                          <a:latin typeface="微软雅黑" panose="020B0503020204020204" pitchFamily="34" charset="-122"/>
                          <a:ea typeface="微软雅黑" panose="020B0503020204020204" pitchFamily="34" charset="-122"/>
                        </a:rPr>
                        <a:t>自己</a:t>
                      </a:r>
                      <a:r>
                        <a:rPr lang="zh-CN" sz="1600" u="none" kern="100" dirty="0">
                          <a:effectLst/>
                          <a:latin typeface="微软雅黑" panose="020B0503020204020204" pitchFamily="34" charset="-122"/>
                          <a:ea typeface="微软雅黑" panose="020B0503020204020204" pitchFamily="34" charset="-122"/>
                        </a:rPr>
                        <a:t>的</a:t>
                      </a:r>
                      <a:r>
                        <a:rPr lang="zh-CN" sz="1600" b="1" u="none" kern="100" dirty="0">
                          <a:effectLst/>
                          <a:latin typeface="微软雅黑" panose="020B0503020204020204" pitchFamily="34" charset="-122"/>
                          <a:ea typeface="微软雅黑" panose="020B0503020204020204" pitchFamily="34" charset="-122"/>
                        </a:rPr>
                        <a:t>产出与投入</a:t>
                      </a:r>
                      <a:r>
                        <a:rPr lang="zh-CN" sz="1600" u="none" kern="100" dirty="0">
                          <a:effectLst/>
                          <a:latin typeface="微软雅黑" panose="020B0503020204020204" pitchFamily="34" charset="-122"/>
                          <a:ea typeface="微软雅黑" panose="020B0503020204020204" pitchFamily="34" charset="-122"/>
                        </a:rPr>
                        <a:t>的比率与</a:t>
                      </a:r>
                      <a:r>
                        <a:rPr lang="zh-CN" sz="1600" b="1" u="none" kern="100" dirty="0">
                          <a:effectLst/>
                          <a:latin typeface="微软雅黑" panose="020B0503020204020204" pitchFamily="34" charset="-122"/>
                          <a:ea typeface="微软雅黑" panose="020B0503020204020204" pitchFamily="34" charset="-122"/>
                        </a:rPr>
                        <a:t>他人</a:t>
                      </a:r>
                      <a:r>
                        <a:rPr lang="zh-CN" sz="1600" u="none" kern="100" dirty="0">
                          <a:effectLst/>
                          <a:latin typeface="微软雅黑" panose="020B0503020204020204" pitchFamily="34" charset="-122"/>
                          <a:ea typeface="微软雅黑" panose="020B0503020204020204" pitchFamily="34" charset="-122"/>
                        </a:rPr>
                        <a:t>（成为对照者）的产出与投入的比率相比较，来进行公平判断。</a:t>
                      </a:r>
                    </a:p>
                    <a:p>
                      <a:pPr algn="just">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1</a:t>
                      </a:r>
                      <a:r>
                        <a:rPr lang="zh-CN" sz="1600" u="none" kern="100" dirty="0">
                          <a:effectLst/>
                          <a:latin typeface="微软雅黑" panose="020B0503020204020204" pitchFamily="34" charset="-122"/>
                          <a:ea typeface="微软雅黑" panose="020B0503020204020204" pitchFamily="34" charset="-122"/>
                        </a:rPr>
                        <a:t>）投入：员工所受的教育、资历、工作经验、忠诚和承诺、时间和努力、创造力、工作绩效。</a:t>
                      </a:r>
                    </a:p>
                    <a:p>
                      <a:pPr algn="just">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2</a:t>
                      </a:r>
                      <a:r>
                        <a:rPr lang="zh-CN" sz="1600" u="none" kern="100" dirty="0">
                          <a:effectLst/>
                          <a:latin typeface="微软雅黑" panose="020B0503020204020204" pitchFamily="34" charset="-122"/>
                          <a:ea typeface="微软雅黑" panose="020B0503020204020204" pitchFamily="34" charset="-122"/>
                        </a:rPr>
                        <a:t>）产出：直接的工资和奖金、额外福利、工作安全。</a:t>
                      </a:r>
                      <a:endParaRPr lang="zh-CN" sz="16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0655481"/>
                  </a:ext>
                </a:extLst>
              </a:tr>
              <a:tr h="0">
                <a:tc>
                  <a:txBody>
                    <a:bodyPr/>
                    <a:lstStyle/>
                    <a:p>
                      <a:pPr algn="l">
                        <a:lnSpc>
                          <a:spcPts val="1500"/>
                        </a:lnSpc>
                        <a:spcAft>
                          <a:spcPts val="0"/>
                        </a:spcAft>
                      </a:pPr>
                      <a:endParaRPr lang="en-US" altLang="zh-CN" sz="1600" b="1" u="none" kern="0" dirty="0">
                        <a:effectLst/>
                        <a:latin typeface="微软雅黑" panose="020B0503020204020204" pitchFamily="34" charset="-122"/>
                        <a:ea typeface="微软雅黑" panose="020B0503020204020204" pitchFamily="34" charset="-122"/>
                      </a:endParaRPr>
                    </a:p>
                    <a:p>
                      <a:pPr algn="l">
                        <a:lnSpc>
                          <a:spcPct val="150000"/>
                        </a:lnSpc>
                        <a:spcAft>
                          <a:spcPts val="0"/>
                        </a:spcAft>
                      </a:pPr>
                      <a:r>
                        <a:rPr lang="zh-CN" sz="1600" b="1" u="none" kern="0" dirty="0">
                          <a:effectLst/>
                          <a:latin typeface="微软雅黑" panose="020B0503020204020204" pitchFamily="34" charset="-122"/>
                          <a:ea typeface="微软雅黑" panose="020B0503020204020204" pitchFamily="34" charset="-122"/>
                        </a:rPr>
                        <a:t>比较角度（</a:t>
                      </a:r>
                      <a:r>
                        <a:rPr lang="zh-CN" sz="1600" b="1" u="none" kern="100" dirty="0">
                          <a:effectLst/>
                          <a:latin typeface="微软雅黑" panose="020B0503020204020204" pitchFamily="34" charset="-122"/>
                          <a:ea typeface="微软雅黑" panose="020B0503020204020204" pitchFamily="34" charset="-122"/>
                        </a:rPr>
                        <a:t>比较：对投入、产出的自我知觉，而非客观衡量结果</a:t>
                      </a:r>
                      <a:r>
                        <a:rPr lang="zh-CN" sz="1600" b="1" u="none" kern="0" dirty="0">
                          <a:effectLst/>
                          <a:latin typeface="微软雅黑" panose="020B0503020204020204" pitchFamily="34" charset="-122"/>
                          <a:ea typeface="微软雅黑" panose="020B0503020204020204" pitchFamily="34" charset="-122"/>
                        </a:rPr>
                        <a:t>）</a:t>
                      </a:r>
                      <a:endParaRPr lang="zh-CN" sz="1600" b="1"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1</a:t>
                      </a:r>
                      <a:r>
                        <a:rPr lang="zh-CN" sz="1600" u="none" kern="100" dirty="0">
                          <a:effectLst/>
                          <a:latin typeface="微软雅黑" panose="020B0503020204020204" pitchFamily="34" charset="-122"/>
                          <a:ea typeface="微软雅黑" panose="020B0503020204020204" pitchFamily="34" charset="-122"/>
                        </a:rPr>
                        <a:t>）</a:t>
                      </a:r>
                      <a:r>
                        <a:rPr lang="zh-CN" sz="1600" b="1" u="none" kern="100" dirty="0">
                          <a:effectLst/>
                          <a:latin typeface="微软雅黑" panose="020B0503020204020204" pitchFamily="34" charset="-122"/>
                          <a:ea typeface="微软雅黑" panose="020B0503020204020204" pitchFamily="34" charset="-122"/>
                        </a:rPr>
                        <a:t>纵向</a:t>
                      </a:r>
                      <a:r>
                        <a:rPr lang="zh-CN" sz="1600" u="none" kern="100" dirty="0">
                          <a:effectLst/>
                          <a:latin typeface="微软雅黑" panose="020B0503020204020204" pitchFamily="34" charset="-122"/>
                          <a:ea typeface="微软雅黑" panose="020B0503020204020204" pitchFamily="34" charset="-122"/>
                        </a:rPr>
                        <a:t>比较（组织内自我比较</a:t>
                      </a:r>
                      <a:r>
                        <a:rPr lang="en-US" sz="1600" u="none" kern="100" dirty="0">
                          <a:effectLst/>
                          <a:latin typeface="微软雅黑" panose="020B0503020204020204" pitchFamily="34" charset="-122"/>
                          <a:ea typeface="微软雅黑" panose="020B0503020204020204" pitchFamily="34" charset="-122"/>
                        </a:rPr>
                        <a:t> + </a:t>
                      </a:r>
                      <a:r>
                        <a:rPr lang="zh-CN" sz="1600" u="none" kern="100" dirty="0">
                          <a:effectLst/>
                          <a:latin typeface="微软雅黑" panose="020B0503020204020204" pitchFamily="34" charset="-122"/>
                          <a:ea typeface="微软雅黑" panose="020B0503020204020204" pitchFamily="34" charset="-122"/>
                        </a:rPr>
                        <a:t>组织外自我比较）</a:t>
                      </a:r>
                    </a:p>
                    <a:p>
                      <a:pPr algn="just">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适合人群：薪资水准、教育水平比较</a:t>
                      </a:r>
                      <a:r>
                        <a:rPr lang="zh-CN" sz="1600" b="1" u="none" kern="100" dirty="0">
                          <a:effectLst/>
                          <a:latin typeface="微软雅黑" panose="020B0503020204020204" pitchFamily="34" charset="-122"/>
                          <a:ea typeface="微软雅黑" panose="020B0503020204020204" pitchFamily="34" charset="-122"/>
                        </a:rPr>
                        <a:t>低</a:t>
                      </a:r>
                      <a:r>
                        <a:rPr lang="zh-CN" sz="1600" u="none" kern="100" dirty="0">
                          <a:effectLst/>
                          <a:latin typeface="微软雅黑" panose="020B0503020204020204" pitchFamily="34" charset="-122"/>
                          <a:ea typeface="微软雅黑" panose="020B0503020204020204" pitchFamily="34" charset="-122"/>
                        </a:rPr>
                        <a:t>的员工</a:t>
                      </a:r>
                    </a:p>
                    <a:p>
                      <a:pPr algn="just">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2</a:t>
                      </a:r>
                      <a:r>
                        <a:rPr lang="zh-CN" sz="1600" u="none" kern="100" dirty="0">
                          <a:effectLst/>
                          <a:latin typeface="微软雅黑" panose="020B0503020204020204" pitchFamily="34" charset="-122"/>
                          <a:ea typeface="微软雅黑" panose="020B0503020204020204" pitchFamily="34" charset="-122"/>
                        </a:rPr>
                        <a:t>）</a:t>
                      </a:r>
                      <a:r>
                        <a:rPr lang="zh-CN" sz="1600" b="1" u="none" kern="100" dirty="0">
                          <a:effectLst/>
                          <a:latin typeface="微软雅黑" panose="020B0503020204020204" pitchFamily="34" charset="-122"/>
                          <a:ea typeface="微软雅黑" panose="020B0503020204020204" pitchFamily="34" charset="-122"/>
                        </a:rPr>
                        <a:t>横向</a:t>
                      </a:r>
                      <a:r>
                        <a:rPr lang="zh-CN" sz="1600" u="none" kern="100" dirty="0">
                          <a:effectLst/>
                          <a:latin typeface="微软雅黑" panose="020B0503020204020204" pitchFamily="34" charset="-122"/>
                          <a:ea typeface="微软雅黑" panose="020B0503020204020204" pitchFamily="34" charset="-122"/>
                        </a:rPr>
                        <a:t>比较（组织内他人比较</a:t>
                      </a:r>
                      <a:r>
                        <a:rPr lang="en-US" sz="1600" u="none" kern="100" dirty="0">
                          <a:effectLst/>
                          <a:latin typeface="微软雅黑" panose="020B0503020204020204" pitchFamily="34" charset="-122"/>
                          <a:ea typeface="微软雅黑" panose="020B0503020204020204" pitchFamily="34" charset="-122"/>
                        </a:rPr>
                        <a:t>+ </a:t>
                      </a:r>
                      <a:r>
                        <a:rPr lang="zh-CN" sz="1600" u="none" kern="100" dirty="0">
                          <a:effectLst/>
                          <a:latin typeface="微软雅黑" panose="020B0503020204020204" pitchFamily="34" charset="-122"/>
                          <a:ea typeface="微软雅黑" panose="020B0503020204020204" pitchFamily="34" charset="-122"/>
                        </a:rPr>
                        <a:t>组织外他人比较）</a:t>
                      </a:r>
                    </a:p>
                    <a:p>
                      <a:pPr algn="just">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适合人群：薪资水准、教育水平比较</a:t>
                      </a:r>
                      <a:r>
                        <a:rPr lang="zh-CN" sz="1600" b="1" u="none" kern="100" dirty="0">
                          <a:effectLst/>
                          <a:latin typeface="微软雅黑" panose="020B0503020204020204" pitchFamily="34" charset="-122"/>
                          <a:ea typeface="微软雅黑" panose="020B0503020204020204" pitchFamily="34" charset="-122"/>
                        </a:rPr>
                        <a:t>高</a:t>
                      </a:r>
                      <a:r>
                        <a:rPr lang="zh-CN" sz="1600" u="none" kern="100" dirty="0">
                          <a:effectLst/>
                          <a:latin typeface="微软雅黑" panose="020B0503020204020204" pitchFamily="34" charset="-122"/>
                          <a:ea typeface="微软雅黑" panose="020B0503020204020204" pitchFamily="34" charset="-122"/>
                        </a:rPr>
                        <a:t>、视野较为开阔，依据的信息比较全面的员工</a:t>
                      </a:r>
                      <a:endParaRPr lang="zh-CN" sz="16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8802198"/>
                  </a:ext>
                </a:extLst>
              </a:tr>
              <a:tr h="0">
                <a:tc>
                  <a:txBody>
                    <a:bodyPr/>
                    <a:lstStyle/>
                    <a:p>
                      <a:pPr algn="l">
                        <a:lnSpc>
                          <a:spcPts val="1500"/>
                        </a:lnSpc>
                        <a:spcAft>
                          <a:spcPts val="0"/>
                        </a:spcAft>
                      </a:pPr>
                      <a:endParaRPr lang="en-US" altLang="zh-CN" sz="1600" b="1" u="none" kern="0" dirty="0">
                        <a:effectLst/>
                        <a:latin typeface="微软雅黑" panose="020B0503020204020204" pitchFamily="34" charset="-122"/>
                        <a:ea typeface="微软雅黑" panose="020B0503020204020204" pitchFamily="34" charset="-122"/>
                      </a:endParaRPr>
                    </a:p>
                    <a:p>
                      <a:pPr algn="l">
                        <a:lnSpc>
                          <a:spcPts val="1500"/>
                        </a:lnSpc>
                        <a:spcAft>
                          <a:spcPts val="0"/>
                        </a:spcAft>
                      </a:pPr>
                      <a:endParaRPr lang="en-US" altLang="zh-CN" sz="1600" b="1" u="none" kern="0" dirty="0">
                        <a:effectLst/>
                        <a:latin typeface="微软雅黑" panose="020B0503020204020204" pitchFamily="34" charset="-122"/>
                        <a:ea typeface="微软雅黑" panose="020B0503020204020204" pitchFamily="34" charset="-122"/>
                      </a:endParaRPr>
                    </a:p>
                    <a:p>
                      <a:pPr algn="l">
                        <a:lnSpc>
                          <a:spcPts val="1500"/>
                        </a:lnSpc>
                        <a:spcAft>
                          <a:spcPts val="0"/>
                        </a:spcAft>
                      </a:pPr>
                      <a:r>
                        <a:rPr lang="zh-CN" sz="1600" b="1" u="none" kern="0" dirty="0">
                          <a:effectLst/>
                          <a:latin typeface="微软雅黑" panose="020B0503020204020204" pitchFamily="34" charset="-122"/>
                          <a:ea typeface="微软雅黑" panose="020B0503020204020204" pitchFamily="34" charset="-122"/>
                        </a:rPr>
                        <a:t>恢复公平的方法</a:t>
                      </a:r>
                      <a:endParaRPr lang="zh-CN" sz="1600" b="1"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600" b="1" u="none" kern="100" dirty="0">
                          <a:solidFill>
                            <a:srgbClr val="FF0000"/>
                          </a:solidFill>
                          <a:effectLst/>
                          <a:latin typeface="微软雅黑" panose="020B0503020204020204" pitchFamily="34" charset="-122"/>
                          <a:ea typeface="微软雅黑" panose="020B0503020204020204" pitchFamily="34" charset="-122"/>
                        </a:rPr>
                        <a:t>①改变自己的投入或产出。</a:t>
                      </a:r>
                    </a:p>
                    <a:p>
                      <a:pPr algn="just">
                        <a:lnSpc>
                          <a:spcPct val="115000"/>
                        </a:lnSpc>
                        <a:spcAft>
                          <a:spcPts val="0"/>
                        </a:spcAft>
                      </a:pPr>
                      <a:r>
                        <a:rPr lang="zh-CN" sz="1600" b="1" u="none" kern="100" dirty="0">
                          <a:solidFill>
                            <a:srgbClr val="FF0000"/>
                          </a:solidFill>
                          <a:effectLst/>
                          <a:latin typeface="微软雅黑" panose="020B0503020204020204" pitchFamily="34" charset="-122"/>
                          <a:ea typeface="微软雅黑" panose="020B0503020204020204" pitchFamily="34" charset="-122"/>
                        </a:rPr>
                        <a:t>②改变对照者的投入或产出。</a:t>
                      </a:r>
                    </a:p>
                    <a:p>
                      <a:pPr algn="just">
                        <a:lnSpc>
                          <a:spcPct val="115000"/>
                        </a:lnSpc>
                        <a:spcAft>
                          <a:spcPts val="0"/>
                        </a:spcAft>
                      </a:pPr>
                      <a:r>
                        <a:rPr lang="zh-CN" sz="1600" b="1" u="none" kern="100" dirty="0">
                          <a:solidFill>
                            <a:srgbClr val="FF0000"/>
                          </a:solidFill>
                          <a:effectLst/>
                          <a:latin typeface="微软雅黑" panose="020B0503020204020204" pitchFamily="34" charset="-122"/>
                          <a:ea typeface="微软雅黑" panose="020B0503020204020204" pitchFamily="34" charset="-122"/>
                        </a:rPr>
                        <a:t>③改变对投入或产出的知觉。</a:t>
                      </a:r>
                    </a:p>
                    <a:p>
                      <a:pPr algn="just">
                        <a:lnSpc>
                          <a:spcPct val="115000"/>
                        </a:lnSpc>
                        <a:spcAft>
                          <a:spcPts val="0"/>
                        </a:spcAft>
                      </a:pPr>
                      <a:r>
                        <a:rPr lang="zh-CN" sz="1600" b="1" u="none" kern="100" dirty="0">
                          <a:solidFill>
                            <a:srgbClr val="FF0000"/>
                          </a:solidFill>
                          <a:effectLst/>
                          <a:latin typeface="微软雅黑" panose="020B0503020204020204" pitchFamily="34" charset="-122"/>
                          <a:ea typeface="微软雅黑" panose="020B0503020204020204" pitchFamily="34" charset="-122"/>
                        </a:rPr>
                        <a:t>④改变参照对象。</a:t>
                      </a:r>
                    </a:p>
                    <a:p>
                      <a:pPr algn="just">
                        <a:lnSpc>
                          <a:spcPct val="115000"/>
                        </a:lnSpc>
                        <a:spcAft>
                          <a:spcPts val="0"/>
                        </a:spcAft>
                      </a:pPr>
                      <a:r>
                        <a:rPr lang="zh-CN" sz="1600" b="1" u="none" kern="100" dirty="0">
                          <a:solidFill>
                            <a:srgbClr val="FF0000"/>
                          </a:solidFill>
                          <a:effectLst/>
                          <a:latin typeface="微软雅黑" panose="020B0503020204020204" pitchFamily="34" charset="-122"/>
                          <a:ea typeface="微软雅黑" panose="020B0503020204020204" pitchFamily="34" charset="-122"/>
                        </a:rPr>
                        <a:t>⑤辞职。</a:t>
                      </a:r>
                      <a:endParaRPr lang="zh-CN" sz="16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112679"/>
                  </a:ext>
                </a:extLst>
              </a:tr>
              <a:tr h="615433">
                <a:tc>
                  <a:txBody>
                    <a:bodyPr/>
                    <a:lstStyle/>
                    <a:p>
                      <a:pPr algn="l">
                        <a:lnSpc>
                          <a:spcPts val="1500"/>
                        </a:lnSpc>
                        <a:spcAft>
                          <a:spcPts val="0"/>
                        </a:spcAft>
                      </a:pPr>
                      <a:r>
                        <a:rPr lang="en-US" sz="1600" b="1" u="none" kern="0" dirty="0">
                          <a:effectLst/>
                          <a:latin typeface="微软雅黑" panose="020B0503020204020204" pitchFamily="34" charset="-122"/>
                          <a:ea typeface="微软雅黑" panose="020B0503020204020204" pitchFamily="34" charset="-122"/>
                        </a:rPr>
                        <a:t> </a:t>
                      </a:r>
                    </a:p>
                    <a:p>
                      <a:pPr algn="l">
                        <a:lnSpc>
                          <a:spcPts val="1500"/>
                        </a:lnSpc>
                        <a:spcAft>
                          <a:spcPts val="0"/>
                        </a:spcAft>
                      </a:pPr>
                      <a:r>
                        <a:rPr lang="zh-CN" sz="1600" b="1" u="none" kern="0" dirty="0">
                          <a:effectLst/>
                          <a:latin typeface="微软雅黑" panose="020B0503020204020204" pitchFamily="34" charset="-122"/>
                          <a:ea typeface="微软雅黑" panose="020B0503020204020204" pitchFamily="34" charset="-122"/>
                        </a:rPr>
                        <a:t>在管理上的应用</a:t>
                      </a:r>
                      <a:endParaRPr lang="zh-CN" sz="1600" b="1"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600" u="none" kern="0" dirty="0">
                          <a:effectLst/>
                          <a:latin typeface="微软雅黑" panose="020B0503020204020204" pitchFamily="34" charset="-122"/>
                          <a:ea typeface="微软雅黑" panose="020B0503020204020204" pitchFamily="34" charset="-122"/>
                        </a:rPr>
                        <a:t>根据员工对工作和组织的投入来给予报酬，并确保不同的员工的投入／产出比大致是相同的。</a:t>
                      </a:r>
                      <a:endParaRPr lang="zh-CN" sz="1600" u="none" kern="100" dirty="0">
                        <a:effectLst/>
                        <a:latin typeface="微软雅黑" panose="020B0503020204020204" pitchFamily="34" charset="-122"/>
                        <a:ea typeface="微软雅黑" panose="020B0503020204020204" pitchFamily="34" charset="-122"/>
                      </a:endParaRPr>
                    </a:p>
                    <a:p>
                      <a:pPr algn="l">
                        <a:lnSpc>
                          <a:spcPct val="150000"/>
                        </a:lnSpc>
                        <a:spcAft>
                          <a:spcPts val="0"/>
                        </a:spcAft>
                      </a:pPr>
                      <a:r>
                        <a:rPr lang="zh-CN" sz="1600" u="none" kern="0" dirty="0">
                          <a:effectLst/>
                          <a:latin typeface="微软雅黑" panose="020B0503020204020204" pitchFamily="34" charset="-122"/>
                          <a:ea typeface="微软雅黑" panose="020B0503020204020204" pitchFamily="34" charset="-122"/>
                        </a:rPr>
                        <a:t>应经常注意了解员工的公平感，</a:t>
                      </a:r>
                      <a:r>
                        <a:rPr lang="zh-CN" sz="1600" u="none" kern="100" dirty="0">
                          <a:effectLst/>
                          <a:latin typeface="微软雅黑" panose="020B0503020204020204" pitchFamily="34" charset="-122"/>
                          <a:ea typeface="微软雅黑" panose="020B0503020204020204" pitchFamily="34" charset="-122"/>
                        </a:rPr>
                        <a:t>及时的引导或调整</a:t>
                      </a:r>
                      <a:r>
                        <a:rPr lang="zh-CN" sz="1600" u="none" kern="0" dirty="0">
                          <a:effectLst/>
                          <a:latin typeface="微软雅黑" panose="020B0503020204020204" pitchFamily="34" charset="-122"/>
                          <a:ea typeface="微软雅黑" panose="020B0503020204020204" pitchFamily="34" charset="-122"/>
                        </a:rPr>
                        <a:t>。</a:t>
                      </a:r>
                      <a:endParaRPr lang="zh-CN" sz="16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1712"/>
                  </a:ext>
                </a:extLst>
              </a:tr>
            </a:tbl>
          </a:graphicData>
        </a:graphic>
      </p:graphicFrame>
    </p:spTree>
    <p:extLst>
      <p:ext uri="{BB962C8B-B14F-4D97-AF65-F5344CB8AC3E}">
        <p14:creationId xmlns:p14="http://schemas.microsoft.com/office/powerpoint/2010/main" val="161228151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zh-CN" sz="2800" b="1" dirty="0"/>
              <a:t>期望理论（弗鲁姆）</a:t>
            </a:r>
            <a:endParaRPr lang="zh-CN" altLang="en-US" sz="2800" kern="0" dirty="0">
              <a:solidFill>
                <a:schemeClr val="bg1"/>
              </a:solidFill>
              <a:latin typeface="Calibri" panose="020F0502020204030204"/>
              <a:ea typeface="+mn-ea"/>
            </a:endParaRPr>
          </a:p>
        </p:txBody>
      </p:sp>
      <p:graphicFrame>
        <p:nvGraphicFramePr>
          <p:cNvPr id="2" name="表格 1">
            <a:extLst>
              <a:ext uri="{FF2B5EF4-FFF2-40B4-BE49-F238E27FC236}">
                <a16:creationId xmlns:a16="http://schemas.microsoft.com/office/drawing/2014/main" id="{56F57253-FA09-46BA-9197-D2277F70A364}"/>
              </a:ext>
            </a:extLst>
          </p:cNvPr>
          <p:cNvGraphicFramePr>
            <a:graphicFrameLocks noGrp="1"/>
          </p:cNvGraphicFramePr>
          <p:nvPr>
            <p:extLst>
              <p:ext uri="{D42A27DB-BD31-4B8C-83A1-F6EECF244321}">
                <p14:modId xmlns:p14="http://schemas.microsoft.com/office/powerpoint/2010/main" val="2069225010"/>
              </p:ext>
            </p:extLst>
          </p:nvPr>
        </p:nvGraphicFramePr>
        <p:xfrm>
          <a:off x="894069" y="2820247"/>
          <a:ext cx="10630523" cy="3098040"/>
        </p:xfrm>
        <a:graphic>
          <a:graphicData uri="http://schemas.openxmlformats.org/drawingml/2006/table">
            <a:tbl>
              <a:tblPr firstRow="1" firstCol="1" bandRow="1">
                <a:tableStyleId>{5C22544A-7EE6-4342-B048-85BDC9FD1C3A}</a:tableStyleId>
              </a:tblPr>
              <a:tblGrid>
                <a:gridCol w="2861719">
                  <a:extLst>
                    <a:ext uri="{9D8B030D-6E8A-4147-A177-3AD203B41FA5}">
                      <a16:colId xmlns:a16="http://schemas.microsoft.com/office/drawing/2014/main" val="582375403"/>
                    </a:ext>
                  </a:extLst>
                </a:gridCol>
                <a:gridCol w="7768804">
                  <a:extLst>
                    <a:ext uri="{9D8B030D-6E8A-4147-A177-3AD203B41FA5}">
                      <a16:colId xmlns:a16="http://schemas.microsoft.com/office/drawing/2014/main" val="2881107284"/>
                    </a:ext>
                  </a:extLst>
                </a:gridCol>
              </a:tblGrid>
              <a:tr h="0">
                <a:tc rowSpan="3">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内容：</a:t>
                      </a:r>
                      <a:endParaRPr lang="en-US" altLang="zh-CN" sz="180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50000"/>
                        </a:lnSpc>
                        <a:spcAft>
                          <a:spcPts val="0"/>
                        </a:spcAft>
                        <a:tabLst>
                          <a:tab pos="2637155" algn="ctr"/>
                          <a:tab pos="5274310" algn="r"/>
                        </a:tabLst>
                      </a:pPr>
                      <a:r>
                        <a:rPr lang="zh-CN" sz="1800" u="none" kern="100" dirty="0">
                          <a:solidFill>
                            <a:srgbClr val="FF0000"/>
                          </a:solidFill>
                          <a:effectLst/>
                          <a:latin typeface="微软雅黑" panose="020B0503020204020204" pitchFamily="34" charset="-122"/>
                          <a:ea typeface="微软雅黑" panose="020B0503020204020204" pitchFamily="34" charset="-122"/>
                        </a:rPr>
                        <a:t>效价×期望×工具</a:t>
                      </a:r>
                      <a:r>
                        <a:rPr lang="en-US" sz="1800" u="none" kern="100" dirty="0">
                          <a:solidFill>
                            <a:srgbClr val="FF0000"/>
                          </a:solidFill>
                          <a:effectLst/>
                          <a:latin typeface="微软雅黑" panose="020B0503020204020204" pitchFamily="34" charset="-122"/>
                          <a:ea typeface="微软雅黑" panose="020B0503020204020204" pitchFamily="34" charset="-122"/>
                        </a:rPr>
                        <a:t>=</a:t>
                      </a:r>
                      <a:r>
                        <a:rPr lang="zh-CN" sz="1800" u="none" kern="100" dirty="0">
                          <a:solidFill>
                            <a:srgbClr val="FF0000"/>
                          </a:solidFill>
                          <a:effectLst/>
                          <a:latin typeface="微软雅黑" panose="020B0503020204020204" pitchFamily="34" charset="-122"/>
                          <a:ea typeface="微软雅黑" panose="020B0503020204020204" pitchFamily="34" charset="-122"/>
                        </a:rPr>
                        <a:t>动机</a:t>
                      </a:r>
                      <a:endParaRPr lang="zh-CN" sz="1600"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① 效价</a:t>
                      </a:r>
                      <a:r>
                        <a:rPr lang="en-US" sz="1800" u="none" kern="100" dirty="0">
                          <a:solidFill>
                            <a:schemeClr val="tx1"/>
                          </a:solidFill>
                          <a:effectLst/>
                          <a:latin typeface="微软雅黑" panose="020B0503020204020204" pitchFamily="34" charset="-122"/>
                          <a:ea typeface="微软雅黑" panose="020B0503020204020204" pitchFamily="34" charset="-122"/>
                        </a:rPr>
                        <a:t>:</a:t>
                      </a:r>
                      <a:r>
                        <a:rPr lang="zh-CN" sz="1800" u="none" kern="100" dirty="0">
                          <a:solidFill>
                            <a:schemeClr val="tx1"/>
                          </a:solidFill>
                          <a:effectLst/>
                          <a:latin typeface="微软雅黑" panose="020B0503020204020204" pitchFamily="34" charset="-122"/>
                          <a:ea typeface="微软雅黑" panose="020B0503020204020204" pitchFamily="34" charset="-122"/>
                        </a:rPr>
                        <a:t>一个人需要多少报酬。</a:t>
                      </a:r>
                      <a:endParaRPr lang="en-US" altLang="zh-CN" sz="180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即：个体对所获报酬的偏好强度，是对个体得到报酬的愿望的数量表示。</a:t>
                      </a:r>
                      <a:endParaRPr lang="zh-CN" sz="16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6652245"/>
                  </a:ext>
                </a:extLst>
              </a:tr>
              <a:tr h="0">
                <a:tc vMerge="1">
                  <a:txBody>
                    <a:bodyPr/>
                    <a:lstStyle/>
                    <a:p>
                      <a:endParaRPr lang="zh-CN" altLang="en-US"/>
                    </a:p>
                  </a:txBody>
                  <a:tcPr/>
                </a:tc>
                <a:tc>
                  <a:txBody>
                    <a:bodyPr/>
                    <a:lstStyle/>
                    <a:p>
                      <a:pPr algn="just">
                        <a:lnSpc>
                          <a:spcPct val="150000"/>
                        </a:lnSpc>
                        <a:spcAft>
                          <a:spcPts val="0"/>
                        </a:spcAft>
                        <a:tabLst>
                          <a:tab pos="2637155" algn="ctr"/>
                          <a:tab pos="5274310" algn="r"/>
                        </a:tabLst>
                      </a:pPr>
                      <a:r>
                        <a:rPr lang="zh-CN" sz="1800" b="1" u="none" kern="100" dirty="0">
                          <a:solidFill>
                            <a:schemeClr val="tx1"/>
                          </a:solidFill>
                          <a:effectLst/>
                          <a:latin typeface="微软雅黑" panose="020B0503020204020204" pitchFamily="34" charset="-122"/>
                          <a:ea typeface="微软雅黑" panose="020B0503020204020204" pitchFamily="34" charset="-122"/>
                        </a:rPr>
                        <a:t>② 期望</a:t>
                      </a:r>
                      <a:r>
                        <a:rPr lang="en-US" sz="1800" b="1" u="none" kern="100" dirty="0">
                          <a:solidFill>
                            <a:schemeClr val="tx1"/>
                          </a:solidFill>
                          <a:effectLst/>
                          <a:latin typeface="微软雅黑" panose="020B0503020204020204" pitchFamily="34" charset="-122"/>
                          <a:ea typeface="微软雅黑" panose="020B0503020204020204" pitchFamily="34" charset="-122"/>
                        </a:rPr>
                        <a:t>: </a:t>
                      </a:r>
                      <a:r>
                        <a:rPr lang="zh-CN" sz="1800" b="1" u="none" kern="100" dirty="0">
                          <a:solidFill>
                            <a:schemeClr val="tx1"/>
                          </a:solidFill>
                          <a:effectLst/>
                          <a:latin typeface="微软雅黑" panose="020B0503020204020204" pitchFamily="34" charset="-122"/>
                          <a:ea typeface="微软雅黑" panose="020B0503020204020204" pitchFamily="34" charset="-122"/>
                        </a:rPr>
                        <a:t>个人对努力产生成功绩效的概率估计。</a:t>
                      </a:r>
                      <a:endParaRPr lang="en-US" altLang="zh-CN" sz="1800" b="1"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即：员工对工作努力能够完成任务的信念强度。</a:t>
                      </a:r>
                      <a:endParaRPr lang="zh-CN" sz="16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8656803"/>
                  </a:ext>
                </a:extLst>
              </a:tr>
              <a:tr h="0">
                <a:tc vMerge="1">
                  <a:txBody>
                    <a:bodyPr/>
                    <a:lstStyle/>
                    <a:p>
                      <a:endParaRPr lang="zh-CN" altLang="en-US"/>
                    </a:p>
                  </a:txBody>
                  <a:tcPr/>
                </a:tc>
                <a:tc>
                  <a:txBody>
                    <a:bodyPr/>
                    <a:lstStyle/>
                    <a:p>
                      <a:pPr algn="just">
                        <a:lnSpc>
                          <a:spcPct val="150000"/>
                        </a:lnSpc>
                        <a:spcAft>
                          <a:spcPts val="0"/>
                        </a:spcAft>
                        <a:tabLst>
                          <a:tab pos="2637155" algn="ctr"/>
                          <a:tab pos="5274310" algn="r"/>
                        </a:tabLst>
                      </a:pPr>
                      <a:r>
                        <a:rPr lang="zh-CN" sz="1800" b="1" u="none" kern="100" dirty="0">
                          <a:solidFill>
                            <a:schemeClr val="tx1"/>
                          </a:solidFill>
                          <a:effectLst/>
                          <a:latin typeface="微软雅黑" panose="020B0503020204020204" pitchFamily="34" charset="-122"/>
                          <a:ea typeface="微软雅黑" panose="020B0503020204020204" pitchFamily="34" charset="-122"/>
                        </a:rPr>
                        <a:t>③ 工具</a:t>
                      </a:r>
                      <a:r>
                        <a:rPr lang="en-US" sz="1800" b="1"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个人对绩效与获得报酬之间关系的估计</a:t>
                      </a:r>
                      <a:r>
                        <a:rPr lang="zh-CN" sz="1800" u="none" kern="100" dirty="0">
                          <a:solidFill>
                            <a:schemeClr val="tx1"/>
                          </a:solidFill>
                          <a:effectLst/>
                          <a:latin typeface="微软雅黑" panose="020B0503020204020204" pitchFamily="34" charset="-122"/>
                          <a:ea typeface="微软雅黑" panose="020B0503020204020204" pitchFamily="34" charset="-122"/>
                        </a:rPr>
                        <a:t>。</a:t>
                      </a:r>
                      <a:endParaRPr lang="en-US" altLang="zh-CN" sz="180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即：员工对一旦完成任务就可以获得报酬的信念。如果报酬是以绩效数据为基础的，工具的估计值就会高；报酬决策是模糊的，工具的估计值就会低。</a:t>
                      </a:r>
                      <a:endParaRPr lang="zh-CN" sz="16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698088"/>
                  </a:ext>
                </a:extLst>
              </a:tr>
              <a:tr h="0">
                <a:tc>
                  <a:txBody>
                    <a:bodyPr/>
                    <a:lstStyle/>
                    <a:p>
                      <a:pPr algn="just">
                        <a:lnSpc>
                          <a:spcPct val="150000"/>
                        </a:lnSpc>
                        <a:spcAft>
                          <a:spcPts val="0"/>
                        </a:spcAft>
                        <a:tabLst>
                          <a:tab pos="2637155" algn="ctr"/>
                          <a:tab pos="5274310" algn="r"/>
                        </a:tabLst>
                      </a:pPr>
                      <a:r>
                        <a:rPr lang="zh-CN" sz="1800" u="none" kern="100">
                          <a:solidFill>
                            <a:schemeClr val="tx1"/>
                          </a:solidFill>
                          <a:effectLst/>
                          <a:latin typeface="微软雅黑" panose="020B0503020204020204" pitchFamily="34" charset="-122"/>
                          <a:ea typeface="微软雅黑" panose="020B0503020204020204" pitchFamily="34" charset="-122"/>
                        </a:rPr>
                        <a:t>应用</a:t>
                      </a:r>
                      <a:endParaRPr lang="zh-CN" sz="16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产生最强动机的组合是（三高），即：</a:t>
                      </a:r>
                      <a:r>
                        <a:rPr lang="zh-CN" sz="1800" b="1" u="none" kern="100" dirty="0">
                          <a:solidFill>
                            <a:schemeClr val="tx1"/>
                          </a:solidFill>
                          <a:effectLst/>
                          <a:latin typeface="微软雅黑" panose="020B0503020204020204" pitchFamily="34" charset="-122"/>
                          <a:ea typeface="微软雅黑" panose="020B0503020204020204" pitchFamily="34" charset="-122"/>
                        </a:rPr>
                        <a:t>高的正效价、高期望和高工具</a:t>
                      </a:r>
                      <a:endParaRPr lang="zh-CN" sz="16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404551"/>
                  </a:ext>
                </a:extLst>
              </a:tr>
            </a:tbl>
          </a:graphicData>
        </a:graphic>
      </p:graphicFrame>
    </p:spTree>
    <p:extLst>
      <p:ext uri="{BB962C8B-B14F-4D97-AF65-F5344CB8AC3E}">
        <p14:creationId xmlns:p14="http://schemas.microsoft.com/office/powerpoint/2010/main" val="129002709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zh-CN" sz="2800" b="1" dirty="0"/>
              <a:t>强化理论</a:t>
            </a:r>
            <a:endParaRPr lang="zh-CN" altLang="en-US" sz="2800" kern="0" dirty="0">
              <a:solidFill>
                <a:schemeClr val="bg1"/>
              </a:solidFill>
              <a:latin typeface="Calibri" panose="020F0502020204030204"/>
              <a:ea typeface="+mn-ea"/>
            </a:endParaRPr>
          </a:p>
        </p:txBody>
      </p:sp>
      <p:graphicFrame>
        <p:nvGraphicFramePr>
          <p:cNvPr id="2" name="表格 1">
            <a:extLst>
              <a:ext uri="{FF2B5EF4-FFF2-40B4-BE49-F238E27FC236}">
                <a16:creationId xmlns:a16="http://schemas.microsoft.com/office/drawing/2014/main" id="{2F65AF7B-4D2E-4B83-B835-BECCA41F1A8F}"/>
              </a:ext>
            </a:extLst>
          </p:cNvPr>
          <p:cNvGraphicFramePr>
            <a:graphicFrameLocks noGrp="1"/>
          </p:cNvGraphicFramePr>
          <p:nvPr>
            <p:extLst>
              <p:ext uri="{D42A27DB-BD31-4B8C-83A1-F6EECF244321}">
                <p14:modId xmlns:p14="http://schemas.microsoft.com/office/powerpoint/2010/main" val="1290373318"/>
              </p:ext>
            </p:extLst>
          </p:nvPr>
        </p:nvGraphicFramePr>
        <p:xfrm>
          <a:off x="956930" y="3177020"/>
          <a:ext cx="9941442" cy="1667067"/>
        </p:xfrm>
        <a:graphic>
          <a:graphicData uri="http://schemas.openxmlformats.org/drawingml/2006/table">
            <a:tbl>
              <a:tblPr firstRow="1" firstCol="1" bandRow="1">
                <a:tableStyleId>{5C22544A-7EE6-4342-B048-85BDC9FD1C3A}</a:tableStyleId>
              </a:tblPr>
              <a:tblGrid>
                <a:gridCol w="1448871">
                  <a:extLst>
                    <a:ext uri="{9D8B030D-6E8A-4147-A177-3AD203B41FA5}">
                      <a16:colId xmlns:a16="http://schemas.microsoft.com/office/drawing/2014/main" val="3278006348"/>
                    </a:ext>
                  </a:extLst>
                </a:gridCol>
                <a:gridCol w="8492571">
                  <a:extLst>
                    <a:ext uri="{9D8B030D-6E8A-4147-A177-3AD203B41FA5}">
                      <a16:colId xmlns:a16="http://schemas.microsoft.com/office/drawing/2014/main" val="3813612274"/>
                    </a:ext>
                  </a:extLst>
                </a:gridCol>
              </a:tblGrid>
              <a:tr h="0">
                <a:tc>
                  <a:txBody>
                    <a:bodyPr/>
                    <a:lstStyle/>
                    <a:p>
                      <a:pPr algn="just">
                        <a:lnSpc>
                          <a:spcPct val="115000"/>
                        </a:lnSpc>
                        <a:spcAft>
                          <a:spcPts val="0"/>
                        </a:spcAft>
                        <a:tabLst>
                          <a:tab pos="2637155" algn="ctr"/>
                          <a:tab pos="5274310" algn="r"/>
                        </a:tabLst>
                      </a:pPr>
                      <a:r>
                        <a:rPr lang="zh-CN" sz="2000" kern="100" dirty="0">
                          <a:solidFill>
                            <a:schemeClr val="tx1"/>
                          </a:solidFill>
                          <a:effectLst/>
                          <a:latin typeface="微软雅黑" panose="020B0503020204020204" pitchFamily="34" charset="-122"/>
                          <a:ea typeface="微软雅黑" panose="020B0503020204020204" pitchFamily="34" charset="-122"/>
                        </a:rPr>
                        <a:t>观点</a:t>
                      </a:r>
                      <a:endParaRPr lang="zh-CN" sz="20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2000" b="1" kern="100" dirty="0">
                          <a:solidFill>
                            <a:schemeClr val="tx1"/>
                          </a:solidFill>
                          <a:effectLst/>
                          <a:latin typeface="微软雅黑" panose="020B0503020204020204" pitchFamily="34" charset="-122"/>
                          <a:ea typeface="微软雅黑" panose="020B0503020204020204" pitchFamily="34" charset="-122"/>
                        </a:rPr>
                        <a:t>行为的结果对行为本身有强化作用</a:t>
                      </a:r>
                      <a:r>
                        <a:rPr lang="zh-CN" sz="2000" b="0" kern="100" dirty="0">
                          <a:solidFill>
                            <a:schemeClr val="tx1"/>
                          </a:solidFill>
                          <a:effectLst/>
                          <a:latin typeface="微软雅黑" panose="020B0503020204020204" pitchFamily="34" charset="-122"/>
                          <a:ea typeface="微软雅黑" panose="020B0503020204020204" pitchFamily="34" charset="-122"/>
                        </a:rPr>
                        <a:t>。它是行为的主要的驱动因素，却不是行为的唯一控制因素。</a:t>
                      </a:r>
                      <a:endParaRPr lang="zh-CN" sz="20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911838"/>
                  </a:ext>
                </a:extLst>
              </a:tr>
              <a:tr h="0">
                <a:tc>
                  <a:txBody>
                    <a:bodyPr/>
                    <a:lstStyle/>
                    <a:p>
                      <a:pPr algn="just">
                        <a:lnSpc>
                          <a:spcPct val="115000"/>
                        </a:lnSpc>
                        <a:spcAft>
                          <a:spcPts val="0"/>
                        </a:spcAft>
                        <a:tabLst>
                          <a:tab pos="2637155" algn="ctr"/>
                          <a:tab pos="5274310" algn="r"/>
                        </a:tabLst>
                      </a:pPr>
                      <a:r>
                        <a:rPr lang="zh-CN" sz="2000" kern="100">
                          <a:solidFill>
                            <a:schemeClr val="tx1"/>
                          </a:solidFill>
                          <a:effectLst/>
                          <a:latin typeface="微软雅黑" panose="020B0503020204020204" pitchFamily="34" charset="-122"/>
                          <a:ea typeface="微软雅黑" panose="020B0503020204020204" pitchFamily="34" charset="-122"/>
                        </a:rPr>
                        <a:t>性质</a:t>
                      </a:r>
                      <a:endParaRPr lang="zh-CN" sz="20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2000" kern="100" dirty="0">
                          <a:solidFill>
                            <a:schemeClr val="tx1"/>
                          </a:solidFill>
                          <a:effectLst/>
                          <a:latin typeface="微软雅黑" panose="020B0503020204020204" pitchFamily="34" charset="-122"/>
                          <a:ea typeface="微软雅黑" panose="020B0503020204020204" pitchFamily="34" charset="-122"/>
                        </a:rPr>
                        <a:t>一种</a:t>
                      </a:r>
                      <a:r>
                        <a:rPr lang="zh-CN" sz="2000" b="1" kern="100" dirty="0">
                          <a:solidFill>
                            <a:schemeClr val="tx1"/>
                          </a:solidFill>
                          <a:effectLst/>
                          <a:latin typeface="微软雅黑" panose="020B0503020204020204" pitchFamily="34" charset="-122"/>
                          <a:ea typeface="微软雅黑" panose="020B0503020204020204" pitchFamily="34" charset="-122"/>
                        </a:rPr>
                        <a:t>行为主义</a:t>
                      </a:r>
                      <a:r>
                        <a:rPr lang="zh-CN" sz="2000" kern="100" dirty="0">
                          <a:solidFill>
                            <a:schemeClr val="tx1"/>
                          </a:solidFill>
                          <a:effectLst/>
                          <a:latin typeface="微软雅黑" panose="020B0503020204020204" pitchFamily="34" charset="-122"/>
                          <a:ea typeface="微软雅黑" panose="020B0503020204020204" pitchFamily="34" charset="-122"/>
                        </a:rPr>
                        <a:t>观点。</a:t>
                      </a:r>
                      <a:endParaRPr lang="zh-CN" sz="20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857744"/>
                  </a:ext>
                </a:extLst>
              </a:tr>
              <a:tr h="0">
                <a:tc>
                  <a:txBody>
                    <a:bodyPr/>
                    <a:lstStyle/>
                    <a:p>
                      <a:pPr algn="just">
                        <a:lnSpc>
                          <a:spcPct val="115000"/>
                        </a:lnSpc>
                        <a:spcAft>
                          <a:spcPts val="0"/>
                        </a:spcAft>
                        <a:tabLst>
                          <a:tab pos="2637155" algn="ctr"/>
                          <a:tab pos="5274310" algn="r"/>
                        </a:tabLst>
                      </a:pPr>
                      <a:r>
                        <a:rPr lang="zh-CN" sz="2000" kern="100">
                          <a:solidFill>
                            <a:schemeClr val="tx1"/>
                          </a:solidFill>
                          <a:effectLst/>
                          <a:latin typeface="微软雅黑" panose="020B0503020204020204" pitchFamily="34" charset="-122"/>
                          <a:ea typeface="微软雅黑" panose="020B0503020204020204" pitchFamily="34" charset="-122"/>
                        </a:rPr>
                        <a:t>特点</a:t>
                      </a:r>
                      <a:endParaRPr lang="zh-CN" sz="20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2000" kern="100" dirty="0">
                          <a:solidFill>
                            <a:schemeClr val="tx1"/>
                          </a:solidFill>
                          <a:effectLst/>
                          <a:latin typeface="微软雅黑" panose="020B0503020204020204" pitchFamily="34" charset="-122"/>
                          <a:ea typeface="微软雅黑" panose="020B0503020204020204" pitchFamily="34" charset="-122"/>
                        </a:rPr>
                        <a:t>并不考虑人的内在心态，而注重行为和结果。</a:t>
                      </a:r>
                      <a:r>
                        <a:rPr lang="zh-CN" sz="2000" b="1" kern="100" dirty="0">
                          <a:solidFill>
                            <a:schemeClr val="tx1"/>
                          </a:solidFill>
                          <a:effectLst/>
                          <a:latin typeface="微软雅黑" panose="020B0503020204020204" pitchFamily="34" charset="-122"/>
                          <a:ea typeface="微软雅黑" panose="020B0503020204020204" pitchFamily="34" charset="-122"/>
                        </a:rPr>
                        <a:t>并不是地道的动机激励</a:t>
                      </a:r>
                      <a:r>
                        <a:rPr lang="zh-CN" sz="2000" kern="100" dirty="0">
                          <a:solidFill>
                            <a:schemeClr val="tx1"/>
                          </a:solidFill>
                          <a:effectLst/>
                          <a:latin typeface="微软雅黑" panose="020B0503020204020204" pitchFamily="34" charset="-122"/>
                          <a:ea typeface="微软雅黑" panose="020B0503020204020204" pitchFamily="34" charset="-122"/>
                        </a:rPr>
                        <a:t>理论。</a:t>
                      </a:r>
                      <a:endParaRPr lang="zh-CN" sz="20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074542"/>
                  </a:ext>
                </a:extLst>
              </a:tr>
            </a:tbl>
          </a:graphicData>
        </a:graphic>
      </p:graphicFrame>
    </p:spTree>
    <p:extLst>
      <p:ext uri="{BB962C8B-B14F-4D97-AF65-F5344CB8AC3E}">
        <p14:creationId xmlns:p14="http://schemas.microsoft.com/office/powerpoint/2010/main" val="365010568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zh-CN" sz="2800" b="1" dirty="0"/>
              <a:t>目标管理</a:t>
            </a:r>
            <a:endParaRPr lang="zh-CN" altLang="en-US" sz="2800" kern="0" dirty="0">
              <a:solidFill>
                <a:schemeClr val="bg1"/>
              </a:solidFill>
              <a:latin typeface="Calibri" panose="020F0502020204030204"/>
              <a:ea typeface="+mn-ea"/>
            </a:endParaRPr>
          </a:p>
        </p:txBody>
      </p:sp>
      <p:graphicFrame>
        <p:nvGraphicFramePr>
          <p:cNvPr id="3" name="表格 2">
            <a:extLst>
              <a:ext uri="{FF2B5EF4-FFF2-40B4-BE49-F238E27FC236}">
                <a16:creationId xmlns:a16="http://schemas.microsoft.com/office/drawing/2014/main" id="{BBA847C5-C64D-4C8B-A71F-9120C9A4A4CC}"/>
              </a:ext>
            </a:extLst>
          </p:cNvPr>
          <p:cNvGraphicFramePr>
            <a:graphicFrameLocks noGrp="1"/>
          </p:cNvGraphicFramePr>
          <p:nvPr>
            <p:extLst>
              <p:ext uri="{D42A27DB-BD31-4B8C-83A1-F6EECF244321}">
                <p14:modId xmlns:p14="http://schemas.microsoft.com/office/powerpoint/2010/main" val="1292832058"/>
              </p:ext>
            </p:extLst>
          </p:nvPr>
        </p:nvGraphicFramePr>
        <p:xfrm>
          <a:off x="1388465" y="2869343"/>
          <a:ext cx="9186530" cy="2735010"/>
        </p:xfrm>
        <a:graphic>
          <a:graphicData uri="http://schemas.openxmlformats.org/drawingml/2006/table">
            <a:tbl>
              <a:tblPr firstRow="1" firstCol="1" bandRow="1">
                <a:tableStyleId>{5C22544A-7EE6-4342-B048-85BDC9FD1C3A}</a:tableStyleId>
              </a:tblPr>
              <a:tblGrid>
                <a:gridCol w="1186853">
                  <a:extLst>
                    <a:ext uri="{9D8B030D-6E8A-4147-A177-3AD203B41FA5}">
                      <a16:colId xmlns:a16="http://schemas.microsoft.com/office/drawing/2014/main" val="185581473"/>
                    </a:ext>
                  </a:extLst>
                </a:gridCol>
                <a:gridCol w="7999677">
                  <a:extLst>
                    <a:ext uri="{9D8B030D-6E8A-4147-A177-3AD203B41FA5}">
                      <a16:colId xmlns:a16="http://schemas.microsoft.com/office/drawing/2014/main" val="953393498"/>
                    </a:ext>
                  </a:extLst>
                </a:gridCol>
              </a:tblGrid>
              <a:tr h="0">
                <a:tc>
                  <a:txBody>
                    <a:bodyPr/>
                    <a:lstStyle/>
                    <a:p>
                      <a:pPr algn="just">
                        <a:lnSpc>
                          <a:spcPct val="150000"/>
                        </a:lnSpc>
                        <a:spcAft>
                          <a:spcPts val="0"/>
                        </a:spcAft>
                        <a:tabLst>
                          <a:tab pos="2637155" algn="ctr"/>
                          <a:tab pos="5274310" algn="r"/>
                        </a:tabLst>
                      </a:pPr>
                      <a:r>
                        <a:rPr lang="zh-CN" sz="1800" u="none" kern="100">
                          <a:solidFill>
                            <a:schemeClr val="tx1"/>
                          </a:solidFill>
                          <a:effectLst/>
                          <a:latin typeface="微软雅黑" panose="020B0503020204020204" pitchFamily="34" charset="-122"/>
                          <a:ea typeface="微软雅黑" panose="020B0503020204020204" pitchFamily="34" charset="-122"/>
                        </a:rPr>
                        <a:t>基本核心</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强调通过群体共同参与制定</a:t>
                      </a:r>
                      <a:r>
                        <a:rPr lang="zh-CN" sz="1800" b="1" u="none" kern="100" dirty="0">
                          <a:solidFill>
                            <a:srgbClr val="FF0000"/>
                          </a:solidFill>
                          <a:effectLst/>
                          <a:latin typeface="微软雅黑" panose="020B0503020204020204" pitchFamily="34" charset="-122"/>
                          <a:ea typeface="微软雅黑" panose="020B0503020204020204" pitchFamily="34" charset="-122"/>
                        </a:rPr>
                        <a:t>具体的</a:t>
                      </a:r>
                      <a:r>
                        <a:rPr lang="zh-CN" sz="1800" b="0" u="none" kern="100" dirty="0">
                          <a:solidFill>
                            <a:srgbClr val="FF0000"/>
                          </a:solidFill>
                          <a:effectLst/>
                          <a:latin typeface="微软雅黑" panose="020B0503020204020204" pitchFamily="34" charset="-122"/>
                          <a:ea typeface="微软雅黑" panose="020B0503020204020204" pitchFamily="34" charset="-122"/>
                        </a:rPr>
                        <a:t>、</a:t>
                      </a:r>
                      <a:r>
                        <a:rPr lang="zh-CN" sz="1800" b="1" u="none" kern="100" dirty="0">
                          <a:solidFill>
                            <a:srgbClr val="FF0000"/>
                          </a:solidFill>
                          <a:effectLst/>
                          <a:latin typeface="微软雅黑" panose="020B0503020204020204" pitchFamily="34" charset="-122"/>
                          <a:ea typeface="微软雅黑" panose="020B0503020204020204" pitchFamily="34" charset="-122"/>
                        </a:rPr>
                        <a:t>可行的</a:t>
                      </a:r>
                      <a:r>
                        <a:rPr lang="zh-CN" sz="1800" b="0" u="none" kern="100" dirty="0">
                          <a:solidFill>
                            <a:schemeClr val="tx1"/>
                          </a:solidFill>
                          <a:effectLst/>
                          <a:latin typeface="微软雅黑" panose="020B0503020204020204" pitchFamily="34" charset="-122"/>
                          <a:ea typeface="微软雅黑" panose="020B0503020204020204" pitchFamily="34" charset="-122"/>
                        </a:rPr>
                        <a:t>而且能够</a:t>
                      </a:r>
                      <a:r>
                        <a:rPr lang="zh-CN" sz="1800" b="1" u="none" kern="100" dirty="0">
                          <a:solidFill>
                            <a:srgbClr val="FF0000"/>
                          </a:solidFill>
                          <a:effectLst/>
                          <a:latin typeface="微软雅黑" panose="020B0503020204020204" pitchFamily="34" charset="-122"/>
                          <a:ea typeface="微软雅黑" panose="020B0503020204020204" pitchFamily="34" charset="-122"/>
                        </a:rPr>
                        <a:t>客观衡量的</a:t>
                      </a:r>
                      <a:r>
                        <a:rPr lang="zh-CN" sz="1800" b="0" u="none" kern="100" dirty="0">
                          <a:solidFill>
                            <a:schemeClr val="tx1"/>
                          </a:solidFill>
                          <a:effectLst/>
                          <a:latin typeface="微软雅黑" panose="020B0503020204020204" pitchFamily="34" charset="-122"/>
                          <a:ea typeface="微软雅黑" panose="020B0503020204020204" pitchFamily="34" charset="-122"/>
                        </a:rPr>
                        <a:t>目标。</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962731"/>
                  </a:ext>
                </a:extLst>
              </a:tr>
              <a:tr h="0">
                <a:tc>
                  <a:txBody>
                    <a:bodyPr/>
                    <a:lstStyle/>
                    <a:p>
                      <a:pPr algn="just">
                        <a:lnSpc>
                          <a:spcPct val="150000"/>
                        </a:lnSpc>
                        <a:spcAft>
                          <a:spcPts val="0"/>
                        </a:spcAft>
                        <a:tabLst>
                          <a:tab pos="2637155" algn="ctr"/>
                          <a:tab pos="5274310" algn="r"/>
                        </a:tabLst>
                      </a:pPr>
                      <a:r>
                        <a:rPr lang="zh-CN" sz="1800" u="none" kern="100">
                          <a:solidFill>
                            <a:schemeClr val="tx1"/>
                          </a:solidFill>
                          <a:effectLst/>
                          <a:latin typeface="微软雅黑" panose="020B0503020204020204" pitchFamily="34" charset="-122"/>
                          <a:ea typeface="微软雅黑" panose="020B0503020204020204" pitchFamily="34" charset="-122"/>
                        </a:rPr>
                        <a:t>实施</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可以</a:t>
                      </a:r>
                      <a:r>
                        <a:rPr lang="zh-CN" sz="1800" b="1" u="none" kern="100" dirty="0">
                          <a:solidFill>
                            <a:schemeClr val="tx1"/>
                          </a:solidFill>
                          <a:effectLst/>
                          <a:latin typeface="微软雅黑" panose="020B0503020204020204" pitchFamily="34" charset="-122"/>
                          <a:ea typeface="微软雅黑" panose="020B0503020204020204" pitchFamily="34" charset="-122"/>
                        </a:rPr>
                        <a:t>自上而下</a:t>
                      </a:r>
                      <a:r>
                        <a:rPr lang="zh-CN" sz="1800" u="none" kern="100" dirty="0">
                          <a:solidFill>
                            <a:schemeClr val="tx1"/>
                          </a:solidFill>
                          <a:effectLst/>
                          <a:latin typeface="微软雅黑" panose="020B0503020204020204" pitchFamily="34" charset="-122"/>
                          <a:ea typeface="微软雅黑" panose="020B0503020204020204" pitchFamily="34" charset="-122"/>
                        </a:rPr>
                        <a:t>设定目标，也包括</a:t>
                      </a:r>
                      <a:r>
                        <a:rPr lang="zh-CN" sz="1800" b="1" u="none" kern="100" dirty="0">
                          <a:solidFill>
                            <a:schemeClr val="tx1"/>
                          </a:solidFill>
                          <a:effectLst/>
                          <a:latin typeface="微软雅黑" panose="020B0503020204020204" pitchFamily="34" charset="-122"/>
                          <a:ea typeface="微软雅黑" panose="020B0503020204020204" pitchFamily="34" charset="-122"/>
                        </a:rPr>
                        <a:t>自下而上</a:t>
                      </a:r>
                      <a:r>
                        <a:rPr lang="zh-CN" sz="1800" u="none" kern="100" dirty="0">
                          <a:solidFill>
                            <a:schemeClr val="tx1"/>
                          </a:solidFill>
                          <a:effectLst/>
                          <a:latin typeface="微软雅黑" panose="020B0503020204020204" pitchFamily="34" charset="-122"/>
                          <a:ea typeface="微软雅黑" panose="020B0503020204020204" pitchFamily="34" charset="-122"/>
                        </a:rPr>
                        <a:t>过程。</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891909"/>
                  </a:ext>
                </a:extLst>
              </a:tr>
              <a:tr h="0">
                <a:tc>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四要素</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0"/>
                        </a:spcAft>
                        <a:tabLst>
                          <a:tab pos="2637155" algn="ctr"/>
                          <a:tab pos="5274310" algn="r"/>
                        </a:tabLst>
                      </a:pPr>
                      <a:r>
                        <a:rPr lang="zh-CN" sz="1800" b="1" u="none" kern="100" dirty="0">
                          <a:solidFill>
                            <a:schemeClr val="tx1"/>
                          </a:solidFill>
                          <a:effectLst/>
                          <a:latin typeface="微软雅黑" panose="020B0503020204020204" pitchFamily="34" charset="-122"/>
                          <a:ea typeface="微软雅黑" panose="020B0503020204020204" pitchFamily="34" charset="-122"/>
                        </a:rPr>
                        <a:t>目标具体化</a:t>
                      </a:r>
                      <a:r>
                        <a:rPr lang="zh-CN" sz="1800" u="none" kern="100" dirty="0">
                          <a:solidFill>
                            <a:schemeClr val="tx1"/>
                          </a:solidFill>
                          <a:effectLst/>
                          <a:latin typeface="微软雅黑" panose="020B0503020204020204" pitchFamily="34" charset="-122"/>
                          <a:ea typeface="微软雅黑" panose="020B0503020204020204" pitchFamily="34" charset="-122"/>
                        </a:rPr>
                        <a:t>：要求明确、具体的描述预期的结果</a:t>
                      </a:r>
                    </a:p>
                    <a:p>
                      <a:pPr algn="just">
                        <a:lnSpc>
                          <a:spcPct val="150000"/>
                        </a:lnSpc>
                        <a:spcAft>
                          <a:spcPts val="0"/>
                        </a:spcAft>
                        <a:tabLst>
                          <a:tab pos="2637155" algn="ctr"/>
                          <a:tab pos="5274310" algn="r"/>
                        </a:tabLst>
                      </a:pPr>
                      <a:r>
                        <a:rPr lang="zh-CN" sz="1800" b="1" u="none" kern="100" dirty="0">
                          <a:solidFill>
                            <a:schemeClr val="tx1"/>
                          </a:solidFill>
                          <a:effectLst/>
                          <a:latin typeface="微软雅黑" panose="020B0503020204020204" pitchFamily="34" charset="-122"/>
                          <a:ea typeface="微软雅黑" panose="020B0503020204020204" pitchFamily="34" charset="-122"/>
                        </a:rPr>
                        <a:t>参与决策</a:t>
                      </a:r>
                      <a:r>
                        <a:rPr lang="zh-CN" sz="1800" u="none" kern="100" dirty="0">
                          <a:solidFill>
                            <a:schemeClr val="tx1"/>
                          </a:solidFill>
                          <a:effectLst/>
                          <a:latin typeface="微软雅黑" panose="020B0503020204020204" pitchFamily="34" charset="-122"/>
                          <a:ea typeface="微软雅黑" panose="020B0503020204020204" pitchFamily="34" charset="-122"/>
                        </a:rPr>
                        <a:t>：涉及目标的所有群体共同制定目标，而非上级单方面制定。</a:t>
                      </a:r>
                    </a:p>
                    <a:p>
                      <a:pPr algn="just">
                        <a:lnSpc>
                          <a:spcPct val="150000"/>
                        </a:lnSpc>
                        <a:spcAft>
                          <a:spcPts val="0"/>
                        </a:spcAft>
                        <a:tabLst>
                          <a:tab pos="2637155" algn="ctr"/>
                          <a:tab pos="5274310" algn="r"/>
                        </a:tabLst>
                      </a:pPr>
                      <a:r>
                        <a:rPr lang="zh-CN" sz="1800" b="1" u="none" kern="100" dirty="0">
                          <a:solidFill>
                            <a:schemeClr val="tx1"/>
                          </a:solidFill>
                          <a:effectLst/>
                          <a:latin typeface="微软雅黑" panose="020B0503020204020204" pitchFamily="34" charset="-122"/>
                          <a:ea typeface="微软雅黑" panose="020B0503020204020204" pitchFamily="34" charset="-122"/>
                        </a:rPr>
                        <a:t>限期完成</a:t>
                      </a:r>
                      <a:r>
                        <a:rPr lang="zh-CN" sz="1800" u="none" kern="100" dirty="0">
                          <a:solidFill>
                            <a:schemeClr val="tx1"/>
                          </a:solidFill>
                          <a:effectLst/>
                          <a:latin typeface="微软雅黑" panose="020B0503020204020204" pitchFamily="34" charset="-122"/>
                          <a:ea typeface="微软雅黑" panose="020B0503020204020204" pitchFamily="34" charset="-122"/>
                        </a:rPr>
                        <a:t>：规定目标完成的时间期限，以及每一阶段任务完成的期限。</a:t>
                      </a:r>
                    </a:p>
                    <a:p>
                      <a:pPr algn="just">
                        <a:lnSpc>
                          <a:spcPct val="150000"/>
                        </a:lnSpc>
                        <a:spcAft>
                          <a:spcPts val="0"/>
                        </a:spcAft>
                        <a:tabLst>
                          <a:tab pos="2637155" algn="ctr"/>
                          <a:tab pos="5274310" algn="r"/>
                        </a:tabLst>
                      </a:pPr>
                      <a:r>
                        <a:rPr lang="zh-CN" sz="1800" b="1" u="none" kern="100" dirty="0">
                          <a:solidFill>
                            <a:schemeClr val="tx1"/>
                          </a:solidFill>
                          <a:effectLst/>
                          <a:latin typeface="微软雅黑" panose="020B0503020204020204" pitchFamily="34" charset="-122"/>
                          <a:ea typeface="微软雅黑" panose="020B0503020204020204" pitchFamily="34" charset="-122"/>
                        </a:rPr>
                        <a:t>绩效反馈</a:t>
                      </a:r>
                      <a:r>
                        <a:rPr lang="zh-CN" sz="1800" u="none" kern="100" dirty="0">
                          <a:solidFill>
                            <a:schemeClr val="tx1"/>
                          </a:solidFill>
                          <a:effectLst/>
                          <a:latin typeface="微软雅黑" panose="020B0503020204020204" pitchFamily="34" charset="-122"/>
                          <a:ea typeface="微软雅黑" panose="020B0503020204020204" pitchFamily="34" charset="-122"/>
                        </a:rPr>
                        <a:t>：不断给予员工关于目标实现程度或接近目标程度的反馈，使其了解和掌握进度，及时的自我督促和矫正，最好达到目标。</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678581"/>
                  </a:ext>
                </a:extLst>
              </a:tr>
            </a:tbl>
          </a:graphicData>
        </a:graphic>
      </p:graphicFrame>
    </p:spTree>
    <p:extLst>
      <p:ext uri="{BB962C8B-B14F-4D97-AF65-F5344CB8AC3E}">
        <p14:creationId xmlns:p14="http://schemas.microsoft.com/office/powerpoint/2010/main" val="417597897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366341" y="1391237"/>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zh-CN" sz="2800" b="1" dirty="0"/>
              <a:t>参与管理</a:t>
            </a:r>
            <a:endParaRPr lang="zh-CN" altLang="en-US" sz="2800" kern="0" dirty="0">
              <a:solidFill>
                <a:schemeClr val="bg1"/>
              </a:solidFill>
              <a:latin typeface="Calibri" panose="020F0502020204030204"/>
              <a:ea typeface="+mn-ea"/>
            </a:endParaRPr>
          </a:p>
        </p:txBody>
      </p:sp>
      <p:graphicFrame>
        <p:nvGraphicFramePr>
          <p:cNvPr id="2" name="表格 1">
            <a:extLst>
              <a:ext uri="{FF2B5EF4-FFF2-40B4-BE49-F238E27FC236}">
                <a16:creationId xmlns:a16="http://schemas.microsoft.com/office/drawing/2014/main" id="{5DAC797E-8CA9-4251-B037-EEDB15E73EB5}"/>
              </a:ext>
            </a:extLst>
          </p:cNvPr>
          <p:cNvGraphicFramePr>
            <a:graphicFrameLocks noGrp="1"/>
          </p:cNvGraphicFramePr>
          <p:nvPr>
            <p:extLst>
              <p:ext uri="{D42A27DB-BD31-4B8C-83A1-F6EECF244321}">
                <p14:modId xmlns:p14="http://schemas.microsoft.com/office/powerpoint/2010/main" val="2743847496"/>
              </p:ext>
            </p:extLst>
          </p:nvPr>
        </p:nvGraphicFramePr>
        <p:xfrm>
          <a:off x="538656" y="2166524"/>
          <a:ext cx="11114688" cy="4294317"/>
        </p:xfrm>
        <a:graphic>
          <a:graphicData uri="http://schemas.openxmlformats.org/drawingml/2006/table">
            <a:tbl>
              <a:tblPr firstRow="1" firstCol="1" bandRow="1">
                <a:tableStyleId>{5C22544A-7EE6-4342-B048-85BDC9FD1C3A}</a:tableStyleId>
              </a:tblPr>
              <a:tblGrid>
                <a:gridCol w="1734035">
                  <a:extLst>
                    <a:ext uri="{9D8B030D-6E8A-4147-A177-3AD203B41FA5}">
                      <a16:colId xmlns:a16="http://schemas.microsoft.com/office/drawing/2014/main" val="436408548"/>
                    </a:ext>
                  </a:extLst>
                </a:gridCol>
                <a:gridCol w="9380653">
                  <a:extLst>
                    <a:ext uri="{9D8B030D-6E8A-4147-A177-3AD203B41FA5}">
                      <a16:colId xmlns:a16="http://schemas.microsoft.com/office/drawing/2014/main" val="2265753079"/>
                    </a:ext>
                  </a:extLst>
                </a:gridCol>
              </a:tblGrid>
              <a:tr h="0">
                <a:tc>
                  <a:txBody>
                    <a:bodyPr/>
                    <a:lstStyle/>
                    <a:p>
                      <a:pPr marL="266700" indent="266700" algn="l">
                        <a:lnSpc>
                          <a:spcPct val="115000"/>
                        </a:lnSpc>
                        <a:spcAft>
                          <a:spcPts val="0"/>
                        </a:spcAft>
                        <a:tabLst>
                          <a:tab pos="2637155" algn="ctr"/>
                          <a:tab pos="5274310" algn="r"/>
                        </a:tabLst>
                      </a:pPr>
                      <a:r>
                        <a:rPr lang="zh-CN" sz="1800" u="none" kern="100" dirty="0">
                          <a:solidFill>
                            <a:srgbClr val="FF0000"/>
                          </a:solidFill>
                          <a:effectLst/>
                          <a:latin typeface="微软雅黑" panose="020B0503020204020204" pitchFamily="34" charset="-122"/>
                          <a:ea typeface="微软雅黑" panose="020B0503020204020204" pitchFamily="34" charset="-122"/>
                        </a:rPr>
                        <a:t>参与形式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1800" u="none" kern="100" dirty="0">
                          <a:solidFill>
                            <a:srgbClr val="FF0000"/>
                          </a:solidFill>
                          <a:effectLst/>
                          <a:latin typeface="微软雅黑" panose="020B0503020204020204" pitchFamily="34" charset="-122"/>
                          <a:ea typeface="微软雅黑" panose="020B0503020204020204" pitchFamily="34" charset="-122"/>
                        </a:rPr>
                        <a:t>共同设定目标、集体解决问题、直接参与工作决策、参与咨询委员会、参与政策制定小组、参与新员工甄选</a:t>
                      </a:r>
                      <a:endParaRPr lang="zh-CN" sz="1800"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3597920"/>
                  </a:ext>
                </a:extLst>
              </a:tr>
              <a:tr h="0">
                <a:tc>
                  <a:txBody>
                    <a:bodyPr/>
                    <a:lstStyle/>
                    <a:p>
                      <a:pPr marL="266700" indent="266700" algn="l">
                        <a:lnSpc>
                          <a:spcPct val="115000"/>
                        </a:lnSpc>
                        <a:spcAft>
                          <a:spcPts val="0"/>
                        </a:spcAft>
                        <a:tabLst>
                          <a:tab pos="2637155" algn="ctr"/>
                          <a:tab pos="5274310" algn="r"/>
                        </a:tabLst>
                      </a:pPr>
                      <a:r>
                        <a:rPr lang="zh-CN" sz="1800" u="none" kern="100" dirty="0">
                          <a:solidFill>
                            <a:srgbClr val="FF0000"/>
                          </a:solidFill>
                          <a:effectLst/>
                          <a:latin typeface="微软雅黑" panose="020B0503020204020204" pitchFamily="34" charset="-122"/>
                          <a:ea typeface="微软雅黑" panose="020B0503020204020204" pitchFamily="34" charset="-122"/>
                        </a:rPr>
                        <a:t>理由</a:t>
                      </a:r>
                      <a:r>
                        <a:rPr lang="en-US" altLang="zh-CN" sz="1800" u="none" kern="100" dirty="0">
                          <a:solidFill>
                            <a:srgbClr val="FF0000"/>
                          </a:solidFill>
                          <a:effectLst/>
                          <a:latin typeface="微软雅黑" panose="020B0503020204020204" pitchFamily="34" charset="-122"/>
                          <a:ea typeface="微软雅黑" panose="020B0503020204020204" pitchFamily="34" charset="-122"/>
                        </a:rPr>
                        <a:t>/</a:t>
                      </a:r>
                      <a:r>
                        <a:rPr lang="zh-CN" altLang="en-US" sz="1800" u="none" kern="100" dirty="0">
                          <a:solidFill>
                            <a:srgbClr val="FF0000"/>
                          </a:solidFill>
                          <a:effectLst/>
                          <a:latin typeface="微软雅黑" panose="020B0503020204020204" pitchFamily="34" charset="-122"/>
                          <a:ea typeface="微软雅黑" panose="020B0503020204020204" pitchFamily="34" charset="-122"/>
                        </a:rPr>
                        <a:t>原因</a:t>
                      </a:r>
                      <a:endParaRPr lang="zh-CN" sz="1800" u="none" kern="100" dirty="0">
                        <a:solidFill>
                          <a:srgbClr val="FF0000"/>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①工作</a:t>
                      </a:r>
                      <a:r>
                        <a:rPr lang="zh-CN" sz="1800" b="1" u="none" kern="100" dirty="0">
                          <a:solidFill>
                            <a:schemeClr val="tx1"/>
                          </a:solidFill>
                          <a:effectLst/>
                          <a:latin typeface="微软雅黑" panose="020B0503020204020204" pitchFamily="34" charset="-122"/>
                          <a:ea typeface="微软雅黑" panose="020B0503020204020204" pitchFamily="34" charset="-122"/>
                        </a:rPr>
                        <a:t>复杂</a:t>
                      </a:r>
                      <a:r>
                        <a:rPr lang="zh-CN" sz="1800" u="none" kern="100" dirty="0">
                          <a:solidFill>
                            <a:schemeClr val="tx1"/>
                          </a:solidFill>
                          <a:effectLst/>
                          <a:latin typeface="微软雅黑" panose="020B0503020204020204" pitchFamily="34" charset="-122"/>
                          <a:ea typeface="微软雅黑" panose="020B0503020204020204" pitchFamily="34" charset="-122"/>
                        </a:rPr>
                        <a:t>。</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②工作任务相互</a:t>
                      </a:r>
                      <a:r>
                        <a:rPr lang="zh-CN" sz="1800" b="1" u="none" kern="100" dirty="0">
                          <a:solidFill>
                            <a:schemeClr val="tx1"/>
                          </a:solidFill>
                          <a:effectLst/>
                          <a:latin typeface="微软雅黑" panose="020B0503020204020204" pitchFamily="34" charset="-122"/>
                          <a:ea typeface="微软雅黑" panose="020B0503020204020204" pitchFamily="34" charset="-122"/>
                        </a:rPr>
                        <a:t>依赖程度高</a:t>
                      </a:r>
                      <a:r>
                        <a:rPr lang="zh-CN" sz="1800" u="none" kern="100" dirty="0">
                          <a:solidFill>
                            <a:schemeClr val="tx1"/>
                          </a:solidFill>
                          <a:effectLst/>
                          <a:latin typeface="微软雅黑" panose="020B0503020204020204" pitchFamily="34" charset="-122"/>
                          <a:ea typeface="微软雅黑" panose="020B0503020204020204" pitchFamily="34" charset="-122"/>
                        </a:rPr>
                        <a:t>，双方都能致力推行。</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③可以使参与者对做出的决定</a:t>
                      </a:r>
                      <a:r>
                        <a:rPr lang="zh-CN" sz="1800" b="1" u="none" kern="100" dirty="0">
                          <a:solidFill>
                            <a:schemeClr val="tx1"/>
                          </a:solidFill>
                          <a:effectLst/>
                          <a:latin typeface="微软雅黑" panose="020B0503020204020204" pitchFamily="34" charset="-122"/>
                          <a:ea typeface="微软雅黑" panose="020B0503020204020204" pitchFamily="34" charset="-122"/>
                        </a:rPr>
                        <a:t>有认同感</a:t>
                      </a:r>
                      <a:r>
                        <a:rPr lang="zh-CN" sz="1800" u="none" kern="100" dirty="0">
                          <a:solidFill>
                            <a:schemeClr val="tx1"/>
                          </a:solidFill>
                          <a:effectLst/>
                          <a:latin typeface="微软雅黑" panose="020B0503020204020204" pitchFamily="34" charset="-122"/>
                          <a:ea typeface="微软雅黑" panose="020B0503020204020204" pitchFamily="34" charset="-122"/>
                        </a:rPr>
                        <a:t>、有利于决策执行。</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④可以提供</a:t>
                      </a:r>
                      <a:r>
                        <a:rPr lang="zh-CN" sz="1800" b="1" u="none" kern="100" dirty="0">
                          <a:solidFill>
                            <a:schemeClr val="tx1"/>
                          </a:solidFill>
                          <a:effectLst/>
                          <a:latin typeface="微软雅黑" panose="020B0503020204020204" pitchFamily="34" charset="-122"/>
                          <a:ea typeface="微软雅黑" panose="020B0503020204020204" pitchFamily="34" charset="-122"/>
                        </a:rPr>
                        <a:t>内在奖赏</a:t>
                      </a:r>
                      <a:r>
                        <a:rPr lang="zh-CN" sz="1800" u="none" kern="100" dirty="0">
                          <a:solidFill>
                            <a:schemeClr val="tx1"/>
                          </a:solidFill>
                          <a:effectLst/>
                          <a:latin typeface="微软雅黑" panose="020B0503020204020204" pitchFamily="34" charset="-122"/>
                          <a:ea typeface="微软雅黑" panose="020B0503020204020204" pitchFamily="34" charset="-122"/>
                        </a:rPr>
                        <a:t>，使工作有趣、有意义。</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7669099"/>
                  </a:ext>
                </a:extLst>
              </a:tr>
              <a:tr h="0">
                <a:tc>
                  <a:txBody>
                    <a:bodyPr/>
                    <a:lstStyle/>
                    <a:p>
                      <a:pPr marL="266700" indent="266700" algn="l">
                        <a:lnSpc>
                          <a:spcPct val="115000"/>
                        </a:lnSpc>
                        <a:spcAft>
                          <a:spcPts val="0"/>
                        </a:spcAft>
                        <a:tabLst>
                          <a:tab pos="2637155" algn="ctr"/>
                          <a:tab pos="5274310" algn="r"/>
                        </a:tabLst>
                      </a:pPr>
                      <a:r>
                        <a:rPr lang="zh-CN" sz="1800" u="none" kern="100" dirty="0">
                          <a:solidFill>
                            <a:srgbClr val="FF0000"/>
                          </a:solidFill>
                          <a:effectLst/>
                          <a:latin typeface="微软雅黑" panose="020B0503020204020204" pitchFamily="34" charset="-122"/>
                          <a:ea typeface="微软雅黑" panose="020B0503020204020204" pitchFamily="34" charset="-122"/>
                        </a:rPr>
                        <a:t>条件</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在行动前，要有</a:t>
                      </a:r>
                      <a:r>
                        <a:rPr lang="zh-CN" sz="1800" b="1" u="none" kern="100" dirty="0">
                          <a:solidFill>
                            <a:schemeClr val="tx1"/>
                          </a:solidFill>
                          <a:effectLst/>
                          <a:latin typeface="微软雅黑" panose="020B0503020204020204" pitchFamily="34" charset="-122"/>
                          <a:ea typeface="微软雅黑" panose="020B0503020204020204" pitchFamily="34" charset="-122"/>
                        </a:rPr>
                        <a:t>充裕的时间</a:t>
                      </a:r>
                      <a:r>
                        <a:rPr lang="zh-CN" sz="1800" u="none" kern="100" dirty="0">
                          <a:solidFill>
                            <a:schemeClr val="tx1"/>
                          </a:solidFill>
                          <a:effectLst/>
                          <a:latin typeface="微软雅黑" panose="020B0503020204020204" pitchFamily="34" charset="-122"/>
                          <a:ea typeface="微软雅黑" panose="020B0503020204020204" pitchFamily="34" charset="-122"/>
                        </a:rPr>
                        <a:t>来进行参与；</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②员工参与的问题必须与其自身</a:t>
                      </a:r>
                      <a:r>
                        <a:rPr lang="zh-CN" sz="1800" b="1" u="none" kern="100" dirty="0">
                          <a:solidFill>
                            <a:schemeClr val="tx1"/>
                          </a:solidFill>
                          <a:effectLst/>
                          <a:latin typeface="微软雅黑" panose="020B0503020204020204" pitchFamily="34" charset="-122"/>
                          <a:ea typeface="微软雅黑" panose="020B0503020204020204" pitchFamily="34" charset="-122"/>
                        </a:rPr>
                        <a:t>利益相关</a:t>
                      </a:r>
                      <a:r>
                        <a:rPr lang="zh-CN" sz="1800" u="none" kern="100" dirty="0">
                          <a:solidFill>
                            <a:schemeClr val="tx1"/>
                          </a:solidFill>
                          <a:effectLst/>
                          <a:latin typeface="微软雅黑" panose="020B0503020204020204" pitchFamily="34" charset="-122"/>
                          <a:ea typeface="微软雅黑" panose="020B0503020204020204" pitchFamily="34" charset="-122"/>
                        </a:rPr>
                        <a:t>；</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③员工必须具有</a:t>
                      </a:r>
                      <a:r>
                        <a:rPr lang="zh-CN" sz="1800" b="1" u="none" kern="100" dirty="0">
                          <a:solidFill>
                            <a:schemeClr val="tx1"/>
                          </a:solidFill>
                          <a:effectLst/>
                          <a:latin typeface="微软雅黑" panose="020B0503020204020204" pitchFamily="34" charset="-122"/>
                          <a:ea typeface="微软雅黑" panose="020B0503020204020204" pitchFamily="34" charset="-122"/>
                        </a:rPr>
                        <a:t>参与的能力</a:t>
                      </a:r>
                      <a:r>
                        <a:rPr lang="zh-CN" sz="1800" u="none" kern="100" dirty="0">
                          <a:solidFill>
                            <a:schemeClr val="tx1"/>
                          </a:solidFill>
                          <a:effectLst/>
                          <a:latin typeface="微软雅黑" panose="020B0503020204020204" pitchFamily="34" charset="-122"/>
                          <a:ea typeface="微软雅黑" panose="020B0503020204020204" pitchFamily="34" charset="-122"/>
                        </a:rPr>
                        <a:t>，如智力、知识技术、沟通技巧等</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④参与</a:t>
                      </a:r>
                      <a:r>
                        <a:rPr lang="zh-CN" sz="1800" b="1" u="none" kern="100" dirty="0">
                          <a:solidFill>
                            <a:schemeClr val="tx1"/>
                          </a:solidFill>
                          <a:effectLst/>
                          <a:latin typeface="微软雅黑" panose="020B0503020204020204" pitchFamily="34" charset="-122"/>
                          <a:ea typeface="微软雅黑" panose="020B0503020204020204" pitchFamily="34" charset="-122"/>
                        </a:rPr>
                        <a:t>不</a:t>
                      </a:r>
                      <a:r>
                        <a:rPr lang="zh-CN" sz="1800" u="none" kern="100" dirty="0">
                          <a:solidFill>
                            <a:schemeClr val="tx1"/>
                          </a:solidFill>
                          <a:effectLst/>
                          <a:latin typeface="微软雅黑" panose="020B0503020204020204" pitchFamily="34" charset="-122"/>
                          <a:ea typeface="微软雅黑" panose="020B0503020204020204" pitchFamily="34" charset="-122"/>
                        </a:rPr>
                        <a:t>应使员工和管理者的地位和权力</a:t>
                      </a:r>
                      <a:r>
                        <a:rPr lang="zh-CN" sz="1800" b="1" u="none" kern="100" dirty="0">
                          <a:solidFill>
                            <a:schemeClr val="tx1"/>
                          </a:solidFill>
                          <a:effectLst/>
                          <a:latin typeface="微软雅黑" panose="020B0503020204020204" pitchFamily="34" charset="-122"/>
                          <a:ea typeface="微软雅黑" panose="020B0503020204020204" pitchFamily="34" charset="-122"/>
                        </a:rPr>
                        <a:t>受到威胁</a:t>
                      </a:r>
                      <a:r>
                        <a:rPr lang="zh-CN" sz="1800" u="none" kern="100" dirty="0">
                          <a:solidFill>
                            <a:schemeClr val="tx1"/>
                          </a:solidFill>
                          <a:effectLst/>
                          <a:latin typeface="微软雅黑" panose="020B0503020204020204" pitchFamily="34" charset="-122"/>
                          <a:ea typeface="微软雅黑" panose="020B0503020204020204" pitchFamily="34" charset="-122"/>
                        </a:rPr>
                        <a:t>；</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⑤</a:t>
                      </a:r>
                      <a:r>
                        <a:rPr lang="zh-CN" sz="1800" b="1" u="none" kern="100" dirty="0">
                          <a:solidFill>
                            <a:schemeClr val="tx1"/>
                          </a:solidFill>
                          <a:effectLst/>
                          <a:latin typeface="微软雅黑" panose="020B0503020204020204" pitchFamily="34" charset="-122"/>
                          <a:ea typeface="微软雅黑" panose="020B0503020204020204" pitchFamily="34" charset="-122"/>
                        </a:rPr>
                        <a:t>组织文化</a:t>
                      </a:r>
                      <a:r>
                        <a:rPr lang="zh-CN" sz="1800" u="none" kern="100" dirty="0">
                          <a:solidFill>
                            <a:schemeClr val="tx1"/>
                          </a:solidFill>
                          <a:effectLst/>
                          <a:latin typeface="微软雅黑" panose="020B0503020204020204" pitchFamily="34" charset="-122"/>
                          <a:ea typeface="微软雅黑" panose="020B0503020204020204" pitchFamily="34" charset="-122"/>
                        </a:rPr>
                        <a:t>必须支持员工参与。</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此外，还考虑员工对参与的需要。</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5102232"/>
                  </a:ext>
                </a:extLst>
              </a:tr>
              <a:tr h="0">
                <a:tc>
                  <a:txBody>
                    <a:bodyPr/>
                    <a:lstStyle/>
                    <a:p>
                      <a:pPr marL="266700" indent="266700" algn="l">
                        <a:lnSpc>
                          <a:spcPct val="115000"/>
                        </a:lnSpc>
                        <a:spcAft>
                          <a:spcPts val="0"/>
                        </a:spcAft>
                        <a:tabLst>
                          <a:tab pos="2637155" algn="ctr"/>
                          <a:tab pos="5274310" algn="r"/>
                        </a:tabLst>
                      </a:pPr>
                      <a:r>
                        <a:rPr lang="zh-CN" sz="1800" b="1" u="none" kern="100" dirty="0">
                          <a:solidFill>
                            <a:srgbClr val="FF0000"/>
                          </a:solidFill>
                          <a:effectLst/>
                          <a:latin typeface="微软雅黑" panose="020B0503020204020204" pitchFamily="34" charset="-122"/>
                          <a:ea typeface="微软雅黑" panose="020B0503020204020204" pitchFamily="34" charset="-122"/>
                        </a:rPr>
                        <a:t>常见模式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1800" b="1" u="none" kern="100" dirty="0">
                          <a:solidFill>
                            <a:srgbClr val="FF0000"/>
                          </a:solidFill>
                          <a:effectLst/>
                          <a:latin typeface="微软雅黑" panose="020B0503020204020204" pitchFamily="34" charset="-122"/>
                          <a:ea typeface="微软雅黑" panose="020B0503020204020204" pitchFamily="34" charset="-122"/>
                        </a:rPr>
                        <a:t>质量监督小组</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6167291"/>
                  </a:ext>
                </a:extLst>
              </a:tr>
              <a:tr h="0">
                <a:tc>
                  <a:txBody>
                    <a:bodyPr/>
                    <a:lstStyle/>
                    <a:p>
                      <a:pPr marL="266700" indent="266700" algn="l">
                        <a:lnSpc>
                          <a:spcPct val="115000"/>
                        </a:lnSpc>
                        <a:spcAft>
                          <a:spcPts val="0"/>
                        </a:spcAft>
                        <a:tabLst>
                          <a:tab pos="2637155" algn="ctr"/>
                          <a:tab pos="5274310" algn="r"/>
                        </a:tabLst>
                      </a:pPr>
                      <a:r>
                        <a:rPr lang="zh-CN" sz="1800" b="1" u="none" kern="100" dirty="0">
                          <a:solidFill>
                            <a:srgbClr val="FF0000"/>
                          </a:solidFill>
                          <a:effectLst/>
                          <a:latin typeface="微软雅黑" panose="020B0503020204020204" pitchFamily="34" charset="-122"/>
                          <a:ea typeface="微软雅黑" panose="020B0503020204020204" pitchFamily="34" charset="-122"/>
                        </a:rPr>
                        <a:t>有关应用</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1800" b="1" u="none" kern="100" dirty="0">
                          <a:solidFill>
                            <a:srgbClr val="FF0000"/>
                          </a:solidFill>
                          <a:effectLst/>
                          <a:latin typeface="微软雅黑" panose="020B0503020204020204" pitchFamily="34" charset="-122"/>
                          <a:ea typeface="微软雅黑" panose="020B0503020204020204" pitchFamily="34" charset="-122"/>
                        </a:rPr>
                        <a:t>双因素理论、 </a:t>
                      </a:r>
                      <a:r>
                        <a:rPr lang="en-US" sz="1800" b="1" u="none" kern="100" dirty="0">
                          <a:solidFill>
                            <a:srgbClr val="FF0000"/>
                          </a:solidFill>
                          <a:effectLst/>
                          <a:latin typeface="微软雅黑" panose="020B0503020204020204" pitchFamily="34" charset="-122"/>
                          <a:ea typeface="微软雅黑" panose="020B0503020204020204" pitchFamily="34" charset="-122"/>
                        </a:rPr>
                        <a:t>ERG</a:t>
                      </a:r>
                      <a:r>
                        <a:rPr lang="zh-CN" sz="1800" b="1" u="none" kern="100" dirty="0">
                          <a:solidFill>
                            <a:srgbClr val="FF0000"/>
                          </a:solidFill>
                          <a:effectLst/>
                          <a:latin typeface="微软雅黑" panose="020B0503020204020204" pitchFamily="34" charset="-122"/>
                          <a:ea typeface="微软雅黑" panose="020B0503020204020204" pitchFamily="34" charset="-122"/>
                        </a:rPr>
                        <a:t>理论</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886151"/>
                  </a:ext>
                </a:extLst>
              </a:tr>
            </a:tbl>
          </a:graphicData>
        </a:graphic>
      </p:graphicFrame>
    </p:spTree>
    <p:extLst>
      <p:ext uri="{BB962C8B-B14F-4D97-AF65-F5344CB8AC3E}">
        <p14:creationId xmlns:p14="http://schemas.microsoft.com/office/powerpoint/2010/main" val="409018386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绩效薪金制</a:t>
            </a:r>
            <a:endParaRPr lang="zh-CN" altLang="zh-CN" sz="2800" dirty="0"/>
          </a:p>
        </p:txBody>
      </p:sp>
      <p:graphicFrame>
        <p:nvGraphicFramePr>
          <p:cNvPr id="2" name="表格 1">
            <a:extLst>
              <a:ext uri="{FF2B5EF4-FFF2-40B4-BE49-F238E27FC236}">
                <a16:creationId xmlns:a16="http://schemas.microsoft.com/office/drawing/2014/main" id="{9DBE14A8-DDAA-42FB-938E-E93E40782620}"/>
              </a:ext>
            </a:extLst>
          </p:cNvPr>
          <p:cNvGraphicFramePr>
            <a:graphicFrameLocks noGrp="1"/>
          </p:cNvGraphicFramePr>
          <p:nvPr>
            <p:extLst>
              <p:ext uri="{D42A27DB-BD31-4B8C-83A1-F6EECF244321}">
                <p14:modId xmlns:p14="http://schemas.microsoft.com/office/powerpoint/2010/main" val="67540411"/>
              </p:ext>
            </p:extLst>
          </p:nvPr>
        </p:nvGraphicFramePr>
        <p:xfrm>
          <a:off x="860314" y="2993222"/>
          <a:ext cx="10471372" cy="2735436"/>
        </p:xfrm>
        <a:graphic>
          <a:graphicData uri="http://schemas.openxmlformats.org/drawingml/2006/table">
            <a:tbl>
              <a:tblPr firstRow="1" firstCol="1" bandRow="1">
                <a:tableStyleId>{5C22544A-7EE6-4342-B048-85BDC9FD1C3A}</a:tableStyleId>
              </a:tblPr>
              <a:tblGrid>
                <a:gridCol w="2571764">
                  <a:extLst>
                    <a:ext uri="{9D8B030D-6E8A-4147-A177-3AD203B41FA5}">
                      <a16:colId xmlns:a16="http://schemas.microsoft.com/office/drawing/2014/main" val="195220655"/>
                    </a:ext>
                  </a:extLst>
                </a:gridCol>
                <a:gridCol w="7899608">
                  <a:extLst>
                    <a:ext uri="{9D8B030D-6E8A-4147-A177-3AD203B41FA5}">
                      <a16:colId xmlns:a16="http://schemas.microsoft.com/office/drawing/2014/main" val="3112279254"/>
                    </a:ext>
                  </a:extLst>
                </a:gridCol>
              </a:tblGrid>
              <a:tr h="310025">
                <a:tc>
                  <a:txBody>
                    <a:bodyPr/>
                    <a:lstStyle/>
                    <a:p>
                      <a:pPr marL="266700" indent="266700" algn="just">
                        <a:lnSpc>
                          <a:spcPct val="150000"/>
                        </a:lnSpc>
                        <a:spcAft>
                          <a:spcPts val="0"/>
                        </a:spcAft>
                        <a:tabLst>
                          <a:tab pos="2637155" algn="ctr"/>
                          <a:tab pos="5274310" algn="r"/>
                        </a:tabLst>
                      </a:pPr>
                      <a:r>
                        <a:rPr lang="zh-CN" sz="2400" u="none" kern="100">
                          <a:solidFill>
                            <a:schemeClr val="tx1"/>
                          </a:solidFill>
                          <a:effectLst/>
                          <a:latin typeface="微软雅黑" panose="020B0503020204020204" pitchFamily="34" charset="-122"/>
                          <a:ea typeface="微软雅黑" panose="020B0503020204020204" pitchFamily="34" charset="-122"/>
                        </a:rPr>
                        <a:t>定义</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2400" u="none" kern="100" dirty="0">
                          <a:solidFill>
                            <a:schemeClr val="tx1"/>
                          </a:solidFill>
                          <a:effectLst/>
                          <a:latin typeface="微软雅黑" panose="020B0503020204020204" pitchFamily="34" charset="-122"/>
                          <a:ea typeface="微软雅黑" panose="020B0503020204020204" pitchFamily="34" charset="-122"/>
                        </a:rPr>
                        <a:t>绩效与报酬相结合</a:t>
                      </a:r>
                      <a:endParaRPr lang="zh-CN" sz="24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0520158"/>
                  </a:ext>
                </a:extLst>
              </a:tr>
              <a:tr h="436289">
                <a:tc>
                  <a:txBody>
                    <a:bodyPr/>
                    <a:lstStyle/>
                    <a:p>
                      <a:pPr marL="266700" indent="266700" algn="just">
                        <a:lnSpc>
                          <a:spcPct val="150000"/>
                        </a:lnSpc>
                        <a:spcAft>
                          <a:spcPts val="0"/>
                        </a:spcAft>
                        <a:tabLst>
                          <a:tab pos="2637155" algn="ctr"/>
                          <a:tab pos="5274310" algn="r"/>
                        </a:tabLst>
                      </a:pPr>
                      <a:r>
                        <a:rPr lang="zh-CN" sz="1800" b="0" u="none" kern="100">
                          <a:solidFill>
                            <a:schemeClr val="tx1"/>
                          </a:solidFill>
                          <a:effectLst/>
                          <a:latin typeface="微软雅黑" panose="020B0503020204020204" pitchFamily="34" charset="-122"/>
                          <a:ea typeface="微软雅黑" panose="020B0503020204020204" pitchFamily="34" charset="-122"/>
                        </a:rPr>
                        <a:t>采用方式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b="1" u="none" kern="100" dirty="0">
                          <a:solidFill>
                            <a:schemeClr val="tx1"/>
                          </a:solidFill>
                          <a:effectLst/>
                          <a:latin typeface="微软雅黑" panose="020B0503020204020204" pitchFamily="34" charset="-122"/>
                          <a:ea typeface="微软雅黑" panose="020B0503020204020204" pitchFamily="34" charset="-122"/>
                        </a:rPr>
                        <a:t>计件工资、工作奖金、利润分成、按利分红</a:t>
                      </a:r>
                      <a:r>
                        <a:rPr lang="zh-CN" sz="1800" u="none" kern="100" dirty="0">
                          <a:solidFill>
                            <a:schemeClr val="tx1"/>
                          </a:solidFill>
                          <a:effectLst/>
                          <a:latin typeface="微软雅黑" panose="020B0503020204020204" pitchFamily="34" charset="-122"/>
                          <a:ea typeface="微软雅黑" panose="020B0503020204020204" pitchFamily="34" charset="-122"/>
                        </a:rPr>
                        <a:t>（在西方主要针对各级主管）等。</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1615282"/>
                  </a:ext>
                </a:extLst>
              </a:tr>
              <a:tr h="310025">
                <a:tc>
                  <a:txBody>
                    <a:bodyPr/>
                    <a:lstStyle/>
                    <a:p>
                      <a:pPr marL="266700" indent="266700" algn="just">
                        <a:lnSpc>
                          <a:spcPct val="150000"/>
                        </a:lnSpc>
                        <a:spcAft>
                          <a:spcPts val="0"/>
                        </a:spcAft>
                        <a:tabLst>
                          <a:tab pos="2637155" algn="ctr"/>
                          <a:tab pos="5274310" algn="r"/>
                        </a:tabLst>
                      </a:pPr>
                      <a:r>
                        <a:rPr lang="zh-CN" sz="1800" b="0" u="none" kern="100">
                          <a:solidFill>
                            <a:schemeClr val="tx1"/>
                          </a:solidFill>
                          <a:effectLst/>
                          <a:latin typeface="微软雅黑" panose="020B0503020204020204" pitchFamily="34" charset="-122"/>
                          <a:ea typeface="微软雅黑" panose="020B0503020204020204" pitchFamily="34" charset="-122"/>
                        </a:rPr>
                        <a:t>绩效种类</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可以是</a:t>
                      </a:r>
                      <a:r>
                        <a:rPr lang="zh-CN" sz="1800" b="1" u="none" kern="100" dirty="0">
                          <a:solidFill>
                            <a:schemeClr val="tx1"/>
                          </a:solidFill>
                          <a:effectLst/>
                          <a:latin typeface="微软雅黑" panose="020B0503020204020204" pitchFamily="34" charset="-122"/>
                          <a:ea typeface="微软雅黑" panose="020B0503020204020204" pitchFamily="34" charset="-122"/>
                        </a:rPr>
                        <a:t>个人</a:t>
                      </a:r>
                      <a:r>
                        <a:rPr lang="zh-CN" sz="1800" u="none" kern="100" dirty="0">
                          <a:solidFill>
                            <a:schemeClr val="tx1"/>
                          </a:solidFill>
                          <a:effectLst/>
                          <a:latin typeface="微软雅黑" panose="020B0503020204020204" pitchFamily="34" charset="-122"/>
                          <a:ea typeface="微软雅黑" panose="020B0503020204020204" pitchFamily="34" charset="-122"/>
                        </a:rPr>
                        <a:t>绩效、</a:t>
                      </a:r>
                      <a:r>
                        <a:rPr lang="zh-CN" sz="1800" b="1" u="none" kern="100" dirty="0">
                          <a:solidFill>
                            <a:schemeClr val="tx1"/>
                          </a:solidFill>
                          <a:effectLst/>
                          <a:latin typeface="微软雅黑" panose="020B0503020204020204" pitchFamily="34" charset="-122"/>
                          <a:ea typeface="微软雅黑" panose="020B0503020204020204" pitchFamily="34" charset="-122"/>
                        </a:rPr>
                        <a:t>部门</a:t>
                      </a:r>
                      <a:r>
                        <a:rPr lang="zh-CN" sz="1800" u="none" kern="100" dirty="0">
                          <a:solidFill>
                            <a:schemeClr val="tx1"/>
                          </a:solidFill>
                          <a:effectLst/>
                          <a:latin typeface="微软雅黑" panose="020B0503020204020204" pitchFamily="34" charset="-122"/>
                          <a:ea typeface="微软雅黑" panose="020B0503020204020204" pitchFamily="34" charset="-122"/>
                        </a:rPr>
                        <a:t>绩效和</a:t>
                      </a:r>
                      <a:r>
                        <a:rPr lang="zh-CN" sz="1800" b="1" u="none" kern="100" dirty="0">
                          <a:solidFill>
                            <a:schemeClr val="tx1"/>
                          </a:solidFill>
                          <a:effectLst/>
                          <a:latin typeface="微软雅黑" panose="020B0503020204020204" pitchFamily="34" charset="-122"/>
                          <a:ea typeface="微软雅黑" panose="020B0503020204020204" pitchFamily="34" charset="-122"/>
                        </a:rPr>
                        <a:t>组织</a:t>
                      </a:r>
                      <a:r>
                        <a:rPr lang="zh-CN" sz="1800" u="none" kern="100" dirty="0">
                          <a:solidFill>
                            <a:schemeClr val="tx1"/>
                          </a:solidFill>
                          <a:effectLst/>
                          <a:latin typeface="微软雅黑" panose="020B0503020204020204" pitchFamily="34" charset="-122"/>
                          <a:ea typeface="微软雅黑" panose="020B0503020204020204" pitchFamily="34" charset="-122"/>
                        </a:rPr>
                        <a:t>绩效。</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255136"/>
                  </a:ext>
                </a:extLst>
              </a:tr>
              <a:tr h="310025">
                <a:tc>
                  <a:txBody>
                    <a:bodyPr/>
                    <a:lstStyle/>
                    <a:p>
                      <a:pPr marL="266700" indent="266700" algn="just">
                        <a:lnSpc>
                          <a:spcPct val="150000"/>
                        </a:lnSpc>
                        <a:spcAft>
                          <a:spcPts val="0"/>
                        </a:spcAft>
                        <a:tabLst>
                          <a:tab pos="2637155" algn="ctr"/>
                          <a:tab pos="5274310" algn="r"/>
                        </a:tabLst>
                      </a:pPr>
                      <a:r>
                        <a:rPr lang="zh-CN" sz="1800" b="0" u="none" kern="100">
                          <a:solidFill>
                            <a:schemeClr val="tx1"/>
                          </a:solidFill>
                          <a:effectLst/>
                          <a:latin typeface="微软雅黑" panose="020B0503020204020204" pitchFamily="34" charset="-122"/>
                          <a:ea typeface="微软雅黑" panose="020B0503020204020204" pitchFamily="34" charset="-122"/>
                        </a:rPr>
                        <a:t>实施基础</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u="none" kern="100">
                          <a:solidFill>
                            <a:schemeClr val="tx1"/>
                          </a:solidFill>
                          <a:effectLst/>
                          <a:latin typeface="微软雅黑" panose="020B0503020204020204" pitchFamily="34" charset="-122"/>
                          <a:ea typeface="微软雅黑" panose="020B0503020204020204" pitchFamily="34" charset="-122"/>
                        </a:rPr>
                        <a:t>公平、量化的绩效评估体系</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0185002"/>
                  </a:ext>
                </a:extLst>
              </a:tr>
              <a:tr h="269587">
                <a:tc>
                  <a:txBody>
                    <a:bodyPr/>
                    <a:lstStyle/>
                    <a:p>
                      <a:pPr marL="266700" indent="266700" algn="just">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优点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可以</a:t>
                      </a:r>
                      <a:r>
                        <a:rPr lang="zh-CN" sz="1800" b="1" u="none" kern="100" dirty="0">
                          <a:solidFill>
                            <a:srgbClr val="FF0000"/>
                          </a:solidFill>
                          <a:effectLst/>
                          <a:latin typeface="微软雅黑" panose="020B0503020204020204" pitchFamily="34" charset="-122"/>
                          <a:ea typeface="微软雅黑" panose="020B0503020204020204" pitchFamily="34" charset="-122"/>
                        </a:rPr>
                        <a:t>减少</a:t>
                      </a:r>
                      <a:r>
                        <a:rPr lang="zh-CN" sz="1800" u="none" kern="100" dirty="0">
                          <a:solidFill>
                            <a:schemeClr val="tx1"/>
                          </a:solidFill>
                          <a:effectLst/>
                          <a:latin typeface="微软雅黑" panose="020B0503020204020204" pitchFamily="34" charset="-122"/>
                          <a:ea typeface="微软雅黑" panose="020B0503020204020204" pitchFamily="34" charset="-122"/>
                        </a:rPr>
                        <a:t>管理者的工作量</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5293616"/>
                  </a:ext>
                </a:extLst>
              </a:tr>
              <a:tr h="310025">
                <a:tc>
                  <a:txBody>
                    <a:bodyPr/>
                    <a:lstStyle/>
                    <a:p>
                      <a:pPr marL="266700" indent="266700" algn="just">
                        <a:lnSpc>
                          <a:spcPct val="150000"/>
                        </a:lnSpc>
                        <a:spcAft>
                          <a:spcPts val="0"/>
                        </a:spcAft>
                        <a:tabLst>
                          <a:tab pos="2637155" algn="ctr"/>
                          <a:tab pos="5274310" algn="r"/>
                        </a:tabLst>
                      </a:pPr>
                      <a:r>
                        <a:rPr lang="zh-CN" sz="1800" b="0" u="none" kern="100">
                          <a:solidFill>
                            <a:schemeClr val="tx1"/>
                          </a:solidFill>
                          <a:effectLst/>
                          <a:latin typeface="微软雅黑" panose="020B0503020204020204" pitchFamily="34" charset="-122"/>
                          <a:ea typeface="微软雅黑" panose="020B0503020204020204" pitchFamily="34" charset="-122"/>
                        </a:rPr>
                        <a:t>关系</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同</a:t>
                      </a:r>
                      <a:r>
                        <a:rPr lang="zh-CN" sz="1800" b="1" u="none" kern="100" dirty="0">
                          <a:solidFill>
                            <a:srgbClr val="FF0000"/>
                          </a:solidFill>
                          <a:effectLst/>
                          <a:latin typeface="微软雅黑" panose="020B0503020204020204" pitchFamily="34" charset="-122"/>
                          <a:ea typeface="微软雅黑" panose="020B0503020204020204" pitchFamily="34" charset="-122"/>
                        </a:rPr>
                        <a:t>期望理论</a:t>
                      </a:r>
                      <a:r>
                        <a:rPr lang="zh-CN" sz="1800" u="none" kern="100" dirty="0">
                          <a:solidFill>
                            <a:schemeClr val="tx1"/>
                          </a:solidFill>
                          <a:effectLst/>
                          <a:latin typeface="微软雅黑" panose="020B0503020204020204" pitchFamily="34" charset="-122"/>
                          <a:ea typeface="微软雅黑" panose="020B0503020204020204" pitchFamily="34" charset="-122"/>
                        </a:rPr>
                        <a:t>关系比较密切</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4561862"/>
                  </a:ext>
                </a:extLst>
              </a:tr>
              <a:tr h="0">
                <a:tc>
                  <a:txBody>
                    <a:bodyPr/>
                    <a:lstStyle/>
                    <a:p>
                      <a:pPr marL="266700" indent="266700" algn="just">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斯坎伦计划</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融合了参与管理和绩效薪金制</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4973753"/>
                  </a:ext>
                </a:extLst>
              </a:tr>
            </a:tbl>
          </a:graphicData>
        </a:graphic>
      </p:graphicFrame>
    </p:spTree>
    <p:extLst>
      <p:ext uri="{BB962C8B-B14F-4D97-AF65-F5344CB8AC3E}">
        <p14:creationId xmlns:p14="http://schemas.microsoft.com/office/powerpoint/2010/main" val="298605636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5025466"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en-US" altLang="zh-CN" sz="2800" b="1" dirty="0"/>
              <a:t>《</a:t>
            </a:r>
            <a:r>
              <a:rPr lang="zh-CN" altLang="en-US" sz="2800" b="1" dirty="0"/>
              <a:t>领导行为</a:t>
            </a:r>
            <a:r>
              <a:rPr lang="en-US" altLang="zh-CN" sz="2800" b="1" dirty="0"/>
              <a:t>》</a:t>
            </a:r>
            <a:r>
              <a:rPr lang="zh-CN" altLang="zh-CN" sz="2800" b="1" dirty="0"/>
              <a:t>考情分析</a:t>
            </a:r>
            <a:endParaRPr lang="zh-CN" altLang="en-US" sz="2800" kern="0" dirty="0">
              <a:solidFill>
                <a:schemeClr val="bg1"/>
              </a:solidFill>
              <a:latin typeface="Calibri" panose="020F0502020204030204"/>
              <a:ea typeface="+mn-ea"/>
            </a:endParaRPr>
          </a:p>
        </p:txBody>
      </p:sp>
      <p:graphicFrame>
        <p:nvGraphicFramePr>
          <p:cNvPr id="2" name="表格 1">
            <a:extLst>
              <a:ext uri="{FF2B5EF4-FFF2-40B4-BE49-F238E27FC236}">
                <a16:creationId xmlns:a16="http://schemas.microsoft.com/office/drawing/2014/main" id="{7D983C3F-8F62-4826-8968-70A79AD0AA4C}"/>
              </a:ext>
            </a:extLst>
          </p:cNvPr>
          <p:cNvGraphicFramePr>
            <a:graphicFrameLocks noGrp="1"/>
          </p:cNvGraphicFramePr>
          <p:nvPr>
            <p:extLst>
              <p:ext uri="{D42A27DB-BD31-4B8C-83A1-F6EECF244321}">
                <p14:modId xmlns:p14="http://schemas.microsoft.com/office/powerpoint/2010/main" val="3040475206"/>
              </p:ext>
            </p:extLst>
          </p:nvPr>
        </p:nvGraphicFramePr>
        <p:xfrm>
          <a:off x="892772" y="2433175"/>
          <a:ext cx="10406455" cy="4250569"/>
        </p:xfrm>
        <a:graphic>
          <a:graphicData uri="http://schemas.openxmlformats.org/drawingml/2006/table">
            <a:tbl>
              <a:tblPr firstRow="1" firstCol="1" bandRow="1">
                <a:tableStyleId>{5C22544A-7EE6-4342-B048-85BDC9FD1C3A}</a:tableStyleId>
              </a:tblPr>
              <a:tblGrid>
                <a:gridCol w="1740069">
                  <a:extLst>
                    <a:ext uri="{9D8B030D-6E8A-4147-A177-3AD203B41FA5}">
                      <a16:colId xmlns:a16="http://schemas.microsoft.com/office/drawing/2014/main" val="2556869329"/>
                    </a:ext>
                  </a:extLst>
                </a:gridCol>
                <a:gridCol w="4306802">
                  <a:extLst>
                    <a:ext uri="{9D8B030D-6E8A-4147-A177-3AD203B41FA5}">
                      <a16:colId xmlns:a16="http://schemas.microsoft.com/office/drawing/2014/main" val="349605935"/>
                    </a:ext>
                  </a:extLst>
                </a:gridCol>
                <a:gridCol w="2432957">
                  <a:extLst>
                    <a:ext uri="{9D8B030D-6E8A-4147-A177-3AD203B41FA5}">
                      <a16:colId xmlns:a16="http://schemas.microsoft.com/office/drawing/2014/main" val="627590327"/>
                    </a:ext>
                  </a:extLst>
                </a:gridCol>
                <a:gridCol w="1926627">
                  <a:extLst>
                    <a:ext uri="{9D8B030D-6E8A-4147-A177-3AD203B41FA5}">
                      <a16:colId xmlns:a16="http://schemas.microsoft.com/office/drawing/2014/main" val="2411973694"/>
                    </a:ext>
                  </a:extLst>
                </a:gridCol>
              </a:tblGrid>
              <a:tr h="0">
                <a:tc>
                  <a:txBody>
                    <a:bodyPr/>
                    <a:lstStyle/>
                    <a:p>
                      <a:pPr algn="just">
                        <a:lnSpc>
                          <a:spcPct val="115000"/>
                        </a:lnSpc>
                        <a:spcAft>
                          <a:spcPts val="0"/>
                        </a:spcAft>
                      </a:pPr>
                      <a:r>
                        <a:rPr lang="zh-CN" sz="2000" kern="100">
                          <a:solidFill>
                            <a:schemeClr val="tx1"/>
                          </a:solidFill>
                          <a:effectLst/>
                          <a:latin typeface="微软雅黑" panose="020B0503020204020204" pitchFamily="34" charset="-122"/>
                          <a:ea typeface="微软雅黑" panose="020B0503020204020204" pitchFamily="34" charset="-122"/>
                        </a:rPr>
                        <a:t>年度</a:t>
                      </a:r>
                      <a:endParaRPr lang="zh-CN" sz="20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2000" kern="100">
                          <a:solidFill>
                            <a:schemeClr val="tx1"/>
                          </a:solidFill>
                          <a:effectLst/>
                          <a:latin typeface="微软雅黑" panose="020B0503020204020204" pitchFamily="34" charset="-122"/>
                          <a:ea typeface="微软雅黑" panose="020B0503020204020204" pitchFamily="34" charset="-122"/>
                        </a:rPr>
                        <a:t>单选题</a:t>
                      </a:r>
                      <a:endParaRPr lang="zh-CN" sz="20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2000" kern="100">
                          <a:solidFill>
                            <a:schemeClr val="tx1"/>
                          </a:solidFill>
                          <a:effectLst/>
                          <a:latin typeface="微软雅黑" panose="020B0503020204020204" pitchFamily="34" charset="-122"/>
                          <a:ea typeface="微软雅黑" panose="020B0503020204020204" pitchFamily="34" charset="-122"/>
                        </a:rPr>
                        <a:t>多选题</a:t>
                      </a:r>
                      <a:endParaRPr lang="zh-CN" sz="20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2000" kern="100" dirty="0">
                          <a:solidFill>
                            <a:schemeClr val="tx1"/>
                          </a:solidFill>
                          <a:effectLst/>
                          <a:latin typeface="微软雅黑" panose="020B0503020204020204" pitchFamily="34" charset="-122"/>
                          <a:ea typeface="微软雅黑" panose="020B0503020204020204" pitchFamily="34" charset="-122"/>
                        </a:rPr>
                        <a:t>案例分析题</a:t>
                      </a:r>
                      <a:endParaRPr lang="zh-CN" sz="20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6801907"/>
                  </a:ext>
                </a:extLst>
              </a:tr>
              <a:tr h="0">
                <a:tc>
                  <a:txBody>
                    <a:bodyPr/>
                    <a:lstStyle/>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2013</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6</a:t>
                      </a:r>
                      <a:r>
                        <a:rPr lang="zh-CN" sz="1800" kern="100" dirty="0">
                          <a:solidFill>
                            <a:schemeClr val="tx1"/>
                          </a:solidFill>
                          <a:effectLst/>
                          <a:latin typeface="微软雅黑" panose="020B0503020204020204" pitchFamily="34" charset="-122"/>
                          <a:ea typeface="微软雅黑" panose="020B0503020204020204" pitchFamily="34" charset="-122"/>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a:t>
                      </a:r>
                      <a:r>
                        <a:rPr lang="en-US" sz="1800" kern="100">
                          <a:solidFill>
                            <a:schemeClr val="tx1"/>
                          </a:solidFill>
                          <a:effectLst/>
                          <a:latin typeface="微软雅黑" panose="020B0503020204020204" pitchFamily="34" charset="-122"/>
                          <a:ea typeface="微软雅黑" panose="020B0503020204020204" pitchFamily="34" charset="-122"/>
                        </a:rPr>
                        <a:t>4</a:t>
                      </a:r>
                      <a:r>
                        <a:rPr lang="zh-CN" sz="1800" kern="100">
                          <a:solidFill>
                            <a:schemeClr val="tx1"/>
                          </a:solidFill>
                          <a:effectLst/>
                          <a:latin typeface="微软雅黑" panose="020B0503020204020204" pitchFamily="34" charset="-122"/>
                          <a:ea typeface="微软雅黑" panose="020B0503020204020204" pitchFamily="34" charset="-122"/>
                        </a:rPr>
                        <a:t>分）魅力型领导、交易型领导、路径一目标理论、管理方格图</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a:t>
                      </a:r>
                      <a:r>
                        <a:rPr lang="en-US" sz="1800" kern="100">
                          <a:solidFill>
                            <a:schemeClr val="tx1"/>
                          </a:solidFill>
                          <a:effectLst/>
                          <a:latin typeface="微软雅黑" panose="020B0503020204020204" pitchFamily="34" charset="-122"/>
                          <a:ea typeface="微软雅黑" panose="020B0503020204020204" pitchFamily="34" charset="-122"/>
                        </a:rPr>
                        <a:t>2</a:t>
                      </a:r>
                      <a:r>
                        <a:rPr lang="zh-CN" sz="1800" kern="100">
                          <a:solidFill>
                            <a:schemeClr val="tx1"/>
                          </a:solidFill>
                          <a:effectLst/>
                          <a:latin typeface="微软雅黑" panose="020B0503020204020204" pitchFamily="34" charset="-122"/>
                          <a:ea typeface="微软雅黑" panose="020B0503020204020204" pitchFamily="34" charset="-122"/>
                        </a:rPr>
                        <a:t>分）有限理性模型</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800" kern="1200">
                          <a:solidFill>
                            <a:schemeClr val="tx1"/>
                          </a:solidFill>
                          <a:effectLst/>
                          <a:latin typeface="微软雅黑" panose="020B0503020204020204" pitchFamily="34" charset="-122"/>
                          <a:ea typeface="微软雅黑" panose="020B0503020204020204" pitchFamily="34" charset="-122"/>
                        </a:rPr>
                        <a:t> </a:t>
                      </a:r>
                      <a:r>
                        <a:rPr lang="zh-CN" sz="1800" kern="1200">
                          <a:solidFill>
                            <a:schemeClr val="tx1"/>
                          </a:solidFill>
                          <a:effectLst/>
                          <a:latin typeface="微软雅黑" panose="020B0503020204020204" pitchFamily="34" charset="-122"/>
                          <a:ea typeface="微软雅黑" panose="020B0503020204020204" pitchFamily="34" charset="-122"/>
                        </a:rPr>
                        <a:t>——</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2700671"/>
                  </a:ext>
                </a:extLst>
              </a:tr>
              <a:tr h="0">
                <a:tc>
                  <a:txBody>
                    <a:bodyPr/>
                    <a:lstStyle/>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2014</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17</a:t>
                      </a:r>
                      <a:r>
                        <a:rPr lang="zh-CN" sz="1800" kern="100" dirty="0">
                          <a:solidFill>
                            <a:schemeClr val="tx1"/>
                          </a:solidFill>
                          <a:effectLst/>
                          <a:latin typeface="微软雅黑" panose="020B0503020204020204" pitchFamily="34" charset="-122"/>
                          <a:ea typeface="微软雅黑" panose="020B0503020204020204" pitchFamily="34" charset="-122"/>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5</a:t>
                      </a:r>
                      <a:r>
                        <a:rPr lang="zh-CN" sz="1800" kern="100" dirty="0">
                          <a:solidFill>
                            <a:schemeClr val="tx1"/>
                          </a:solidFill>
                          <a:effectLst/>
                          <a:latin typeface="微软雅黑" panose="020B0503020204020204" pitchFamily="34" charset="-122"/>
                          <a:ea typeface="微软雅黑" panose="020B0503020204020204" pitchFamily="34" charset="-122"/>
                        </a:rPr>
                        <a:t>分）交易型和改变型领导理论、路径一目标理论、</a:t>
                      </a:r>
                      <a:r>
                        <a:rPr lang="en-US" sz="1800" kern="100" dirty="0">
                          <a:solidFill>
                            <a:schemeClr val="tx1"/>
                          </a:solidFill>
                          <a:effectLst/>
                          <a:latin typeface="微软雅黑" panose="020B0503020204020204" pitchFamily="34" charset="-122"/>
                          <a:ea typeface="微软雅黑" panose="020B0503020204020204" pitchFamily="34" charset="-122"/>
                        </a:rPr>
                        <a:t>X</a:t>
                      </a:r>
                      <a:r>
                        <a:rPr lang="zh-CN" sz="1800" kern="100" dirty="0">
                          <a:solidFill>
                            <a:schemeClr val="tx1"/>
                          </a:solidFill>
                          <a:effectLst/>
                          <a:latin typeface="微软雅黑" panose="020B0503020204020204" pitchFamily="34" charset="-122"/>
                          <a:ea typeface="微软雅黑" panose="020B0503020204020204" pitchFamily="34" charset="-122"/>
                        </a:rPr>
                        <a:t>理论、领导者生命周期理论、决策风格</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a:t>
                      </a:r>
                      <a:r>
                        <a:rPr lang="en-US" sz="1800" kern="100">
                          <a:solidFill>
                            <a:schemeClr val="tx1"/>
                          </a:solidFill>
                          <a:effectLst/>
                          <a:latin typeface="微软雅黑" panose="020B0503020204020204" pitchFamily="34" charset="-122"/>
                          <a:ea typeface="微软雅黑" panose="020B0503020204020204" pitchFamily="34" charset="-122"/>
                        </a:rPr>
                        <a:t>4</a:t>
                      </a:r>
                      <a:r>
                        <a:rPr lang="zh-CN" sz="1800" kern="100">
                          <a:solidFill>
                            <a:schemeClr val="tx1"/>
                          </a:solidFill>
                          <a:effectLst/>
                          <a:latin typeface="微软雅黑" panose="020B0503020204020204" pitchFamily="34" charset="-122"/>
                          <a:ea typeface="微软雅黑" panose="020B0503020204020204" pitchFamily="34" charset="-122"/>
                        </a:rPr>
                        <a:t>分）俄亥俄、决策过程</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a:t>
                      </a:r>
                      <a:r>
                        <a:rPr lang="en-US" sz="1800" kern="100">
                          <a:solidFill>
                            <a:schemeClr val="tx1"/>
                          </a:solidFill>
                          <a:effectLst/>
                          <a:latin typeface="微软雅黑" panose="020B0503020204020204" pitchFamily="34" charset="-122"/>
                          <a:ea typeface="微软雅黑" panose="020B0503020204020204" pitchFamily="34" charset="-122"/>
                        </a:rPr>
                        <a:t>8</a:t>
                      </a:r>
                      <a:r>
                        <a:rPr lang="zh-CN" sz="1800" kern="100">
                          <a:solidFill>
                            <a:schemeClr val="tx1"/>
                          </a:solidFill>
                          <a:effectLst/>
                          <a:latin typeface="微软雅黑" panose="020B0503020204020204" pitchFamily="34" charset="-122"/>
                          <a:ea typeface="微软雅黑" panose="020B0503020204020204" pitchFamily="34" charset="-122"/>
                        </a:rPr>
                        <a:t>分）领导技能</a:t>
                      </a:r>
                    </a:p>
                    <a:p>
                      <a:pPr algn="just">
                        <a:lnSpc>
                          <a:spcPct val="115000"/>
                        </a:lnSpc>
                        <a:spcAft>
                          <a:spcPts val="0"/>
                        </a:spcAft>
                      </a:pPr>
                      <a:r>
                        <a:rPr lang="en-US" sz="1800" kern="100">
                          <a:solidFill>
                            <a:schemeClr val="tx1"/>
                          </a:solidFill>
                          <a:effectLst/>
                          <a:latin typeface="微软雅黑" panose="020B0503020204020204" pitchFamily="34" charset="-122"/>
                          <a:ea typeface="微软雅黑" panose="020B0503020204020204" pitchFamily="34" charset="-122"/>
                        </a:rPr>
                        <a:t> </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729936"/>
                  </a:ext>
                </a:extLst>
              </a:tr>
              <a:tr h="0">
                <a:tc>
                  <a:txBody>
                    <a:bodyPr/>
                    <a:lstStyle/>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2015</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5</a:t>
                      </a:r>
                      <a:r>
                        <a:rPr lang="zh-CN" sz="1800" kern="100" dirty="0">
                          <a:solidFill>
                            <a:schemeClr val="tx1"/>
                          </a:solidFill>
                          <a:effectLst/>
                          <a:latin typeface="微软雅黑" panose="020B0503020204020204" pitchFamily="34" charset="-122"/>
                          <a:ea typeface="微软雅黑" panose="020B0503020204020204" pitchFamily="34" charset="-122"/>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3</a:t>
                      </a:r>
                      <a:r>
                        <a:rPr lang="zh-CN" sz="1800" kern="100" dirty="0">
                          <a:solidFill>
                            <a:schemeClr val="tx1"/>
                          </a:solidFill>
                          <a:effectLst/>
                          <a:latin typeface="微软雅黑" panose="020B0503020204020204" pitchFamily="34" charset="-122"/>
                          <a:ea typeface="微软雅黑" panose="020B0503020204020204" pitchFamily="34" charset="-122"/>
                        </a:rPr>
                        <a:t>分）魅力型领导理论、权变理论、决策过程</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2</a:t>
                      </a:r>
                      <a:r>
                        <a:rPr lang="zh-CN" sz="1800" kern="100" dirty="0">
                          <a:solidFill>
                            <a:schemeClr val="tx1"/>
                          </a:solidFill>
                          <a:effectLst/>
                          <a:latin typeface="微软雅黑" panose="020B0503020204020204" pitchFamily="34" charset="-122"/>
                          <a:ea typeface="微软雅黑" panose="020B0503020204020204" pitchFamily="34" charset="-122"/>
                        </a:rPr>
                        <a:t>分）交易型领导</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800" kern="1200">
                          <a:solidFill>
                            <a:schemeClr val="tx1"/>
                          </a:solidFill>
                          <a:effectLst/>
                          <a:latin typeface="微软雅黑" panose="020B0503020204020204" pitchFamily="34" charset="-122"/>
                          <a:ea typeface="微软雅黑" panose="020B0503020204020204" pitchFamily="34" charset="-122"/>
                        </a:rPr>
                        <a:t> </a:t>
                      </a:r>
                      <a:r>
                        <a:rPr lang="zh-CN" sz="1800" kern="1200">
                          <a:solidFill>
                            <a:schemeClr val="tx1"/>
                          </a:solidFill>
                          <a:effectLst/>
                          <a:latin typeface="微软雅黑" panose="020B0503020204020204" pitchFamily="34" charset="-122"/>
                          <a:ea typeface="微软雅黑" panose="020B0503020204020204" pitchFamily="34" charset="-122"/>
                        </a:rPr>
                        <a:t>——</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109493"/>
                  </a:ext>
                </a:extLst>
              </a:tr>
              <a:tr h="0">
                <a:tc>
                  <a:txBody>
                    <a:bodyPr/>
                    <a:lstStyle/>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2016</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5</a:t>
                      </a:r>
                      <a:r>
                        <a:rPr lang="zh-CN" sz="1800" kern="100" dirty="0">
                          <a:solidFill>
                            <a:schemeClr val="tx1"/>
                          </a:solidFill>
                          <a:effectLst/>
                          <a:latin typeface="微软雅黑" panose="020B0503020204020204" pitchFamily="34" charset="-122"/>
                          <a:ea typeface="微软雅黑" panose="020B0503020204020204" pitchFamily="34" charset="-122"/>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3</a:t>
                      </a:r>
                      <a:r>
                        <a:rPr lang="zh-CN" sz="1800" kern="100" dirty="0">
                          <a:solidFill>
                            <a:schemeClr val="tx1"/>
                          </a:solidFill>
                          <a:effectLst/>
                          <a:latin typeface="微软雅黑" panose="020B0503020204020204" pitchFamily="34" charset="-122"/>
                          <a:ea typeface="微软雅黑" panose="020B0503020204020204" pitchFamily="34" charset="-122"/>
                        </a:rPr>
                        <a:t>分）领导者技能、权变理论、决策风格、</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2</a:t>
                      </a:r>
                      <a:r>
                        <a:rPr lang="zh-CN" sz="1800" kern="100" dirty="0">
                          <a:solidFill>
                            <a:schemeClr val="tx1"/>
                          </a:solidFill>
                          <a:effectLst/>
                          <a:latin typeface="微软雅黑" panose="020B0503020204020204" pitchFamily="34" charset="-122"/>
                          <a:ea typeface="微软雅黑" panose="020B0503020204020204" pitchFamily="34" charset="-122"/>
                        </a:rPr>
                        <a:t>分）决策模型</a:t>
                      </a:r>
                      <a:r>
                        <a:rPr lang="en-US" sz="1800" kern="100" dirty="0">
                          <a:solidFill>
                            <a:schemeClr val="tx1"/>
                          </a:solidFill>
                          <a:effectLst/>
                          <a:latin typeface="微软雅黑" panose="020B0503020204020204" pitchFamily="34" charset="-122"/>
                          <a:ea typeface="微软雅黑" panose="020B0503020204020204" pitchFamily="34" charset="-122"/>
                        </a:rPr>
                        <a:t>-</a:t>
                      </a:r>
                      <a:r>
                        <a:rPr lang="zh-CN" sz="1800" kern="100" dirty="0">
                          <a:solidFill>
                            <a:schemeClr val="tx1"/>
                          </a:solidFill>
                          <a:effectLst/>
                          <a:latin typeface="微软雅黑" panose="020B0503020204020204" pitchFamily="34" charset="-122"/>
                          <a:ea typeface="微软雅黑" panose="020B0503020204020204" pitchFamily="34" charset="-122"/>
                        </a:rPr>
                        <a:t>社会模型</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800" kern="1200" dirty="0">
                          <a:solidFill>
                            <a:schemeClr val="tx1"/>
                          </a:solidFill>
                          <a:effectLst/>
                          <a:latin typeface="微软雅黑" panose="020B0503020204020204" pitchFamily="34" charset="-122"/>
                          <a:ea typeface="微软雅黑" panose="020B0503020204020204" pitchFamily="34" charset="-122"/>
                        </a:rPr>
                        <a:t> </a:t>
                      </a:r>
                      <a:r>
                        <a:rPr lang="zh-CN" sz="1800" kern="1200" dirty="0">
                          <a:solidFill>
                            <a:schemeClr val="tx1"/>
                          </a:solidFill>
                          <a:effectLst/>
                          <a:latin typeface="微软雅黑" panose="020B0503020204020204" pitchFamily="34" charset="-122"/>
                          <a:ea typeface="微软雅黑" panose="020B0503020204020204" pitchFamily="34" charset="-122"/>
                        </a:rPr>
                        <a:t>——</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2753872"/>
                  </a:ext>
                </a:extLst>
              </a:tr>
              <a:tr h="592933">
                <a:tc>
                  <a:txBody>
                    <a:bodyPr/>
                    <a:lstStyle/>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a:t>
                      </a:r>
                      <a:r>
                        <a:rPr lang="en-US" altLang="zh-CN" sz="1800" kern="100" dirty="0">
                          <a:solidFill>
                            <a:schemeClr val="tx1"/>
                          </a:solidFill>
                          <a:effectLst/>
                          <a:latin typeface="微软雅黑" panose="020B0503020204020204" pitchFamily="34" charset="-122"/>
                          <a:ea typeface="微软雅黑" panose="020B0503020204020204" pitchFamily="34" charset="-122"/>
                        </a:rPr>
                        <a:t>7</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altLang="zh-CN" sz="1800" kern="100" dirty="0">
                          <a:solidFill>
                            <a:schemeClr val="tx1"/>
                          </a:solidFill>
                          <a:effectLst/>
                          <a:latin typeface="微软雅黑" panose="020B0503020204020204" pitchFamily="34" charset="-122"/>
                          <a:ea typeface="微软雅黑" panose="020B0503020204020204" pitchFamily="34" charset="-122"/>
                        </a:rPr>
                        <a:t>4</a:t>
                      </a:r>
                      <a:r>
                        <a:rPr lang="zh-CN" sz="1800" kern="100" dirty="0">
                          <a:solidFill>
                            <a:schemeClr val="tx1"/>
                          </a:solidFill>
                          <a:effectLst/>
                          <a:latin typeface="微软雅黑" panose="020B0503020204020204" pitchFamily="34" charset="-122"/>
                          <a:ea typeface="微软雅黑" panose="020B0503020204020204" pitchFamily="34" charset="-122"/>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altLang="zh-CN" sz="1800" kern="100" dirty="0">
                          <a:solidFill>
                            <a:schemeClr val="tx1"/>
                          </a:solidFill>
                          <a:effectLst/>
                          <a:latin typeface="微软雅黑" panose="020B0503020204020204" pitchFamily="34" charset="-122"/>
                          <a:ea typeface="微软雅黑" panose="020B0503020204020204" pitchFamily="34" charset="-122"/>
                        </a:rPr>
                        <a:t>2</a:t>
                      </a:r>
                      <a:r>
                        <a:rPr lang="zh-CN" sz="1800" kern="100" dirty="0">
                          <a:solidFill>
                            <a:schemeClr val="tx1"/>
                          </a:solidFill>
                          <a:effectLst/>
                          <a:latin typeface="微软雅黑" panose="020B0503020204020204" pitchFamily="34" charset="-122"/>
                          <a:ea typeface="微软雅黑" panose="020B0503020204020204" pitchFamily="34" charset="-122"/>
                        </a:rPr>
                        <a:t>分）</a:t>
                      </a:r>
                      <a:r>
                        <a:rPr lang="zh-CN" altLang="en-US" sz="1800" kern="100" dirty="0">
                          <a:solidFill>
                            <a:schemeClr val="tx1"/>
                          </a:solidFill>
                          <a:effectLst/>
                          <a:latin typeface="微软雅黑" panose="020B0503020204020204" pitchFamily="34" charset="-122"/>
                          <a:ea typeface="微软雅黑" panose="020B0503020204020204" pitchFamily="34" charset="-122"/>
                        </a:rPr>
                        <a:t>路径</a:t>
                      </a:r>
                      <a:r>
                        <a:rPr lang="en-US" altLang="zh-CN" sz="1800" kern="100" dirty="0">
                          <a:solidFill>
                            <a:schemeClr val="tx1"/>
                          </a:solidFill>
                          <a:effectLst/>
                          <a:latin typeface="微软雅黑" panose="020B0503020204020204" pitchFamily="34" charset="-122"/>
                          <a:ea typeface="微软雅黑" panose="020B0503020204020204" pitchFamily="34" charset="-122"/>
                        </a:rPr>
                        <a:t>---</a:t>
                      </a:r>
                      <a:r>
                        <a:rPr lang="zh-CN" altLang="en-US" sz="1800" kern="100" dirty="0">
                          <a:solidFill>
                            <a:schemeClr val="tx1"/>
                          </a:solidFill>
                          <a:effectLst/>
                          <a:latin typeface="微软雅黑" panose="020B0503020204020204" pitchFamily="34" charset="-122"/>
                          <a:ea typeface="微软雅黑" panose="020B0503020204020204" pitchFamily="34" charset="-122"/>
                        </a:rPr>
                        <a:t>目标理论</a:t>
                      </a:r>
                      <a:r>
                        <a:rPr lang="zh-CN" sz="1800" kern="100" dirty="0">
                          <a:solidFill>
                            <a:schemeClr val="tx1"/>
                          </a:solidFill>
                          <a:effectLst/>
                          <a:latin typeface="微软雅黑" panose="020B0503020204020204" pitchFamily="34" charset="-122"/>
                          <a:ea typeface="微软雅黑" panose="020B0503020204020204" pitchFamily="34" charset="-122"/>
                        </a:rPr>
                        <a:t>、</a:t>
                      </a:r>
                      <a:r>
                        <a:rPr lang="zh-CN" altLang="en-US" sz="1800" kern="100" dirty="0">
                          <a:solidFill>
                            <a:schemeClr val="tx1"/>
                          </a:solidFill>
                          <a:effectLst/>
                          <a:latin typeface="微软雅黑" panose="020B0503020204020204" pitchFamily="34" charset="-122"/>
                          <a:ea typeface="微软雅黑" panose="020B0503020204020204" pitchFamily="34" charset="-122"/>
                        </a:rPr>
                        <a:t>决策模型</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2</a:t>
                      </a:r>
                      <a:r>
                        <a:rPr lang="zh-CN" sz="1800" kern="100" dirty="0">
                          <a:solidFill>
                            <a:schemeClr val="tx1"/>
                          </a:solidFill>
                          <a:effectLst/>
                          <a:latin typeface="微软雅黑" panose="020B0503020204020204" pitchFamily="34" charset="-122"/>
                          <a:ea typeface="微软雅黑" panose="020B0503020204020204" pitchFamily="34" charset="-122"/>
                        </a:rPr>
                        <a:t>分</a:t>
                      </a:r>
                      <a:r>
                        <a:rPr lang="zh-CN" altLang="en-US" sz="1800" kern="100" dirty="0">
                          <a:solidFill>
                            <a:schemeClr val="tx1"/>
                          </a:solidFill>
                          <a:effectLst/>
                          <a:latin typeface="微软雅黑" panose="020B0503020204020204" pitchFamily="34" charset="-122"/>
                          <a:ea typeface="微软雅黑" panose="020B0503020204020204" pitchFamily="34" charset="-122"/>
                        </a:rPr>
                        <a:t>）权变理论</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800" kern="1200" dirty="0">
                          <a:solidFill>
                            <a:schemeClr val="tx1"/>
                          </a:solidFill>
                          <a:effectLst/>
                          <a:latin typeface="微软雅黑" panose="020B0503020204020204" pitchFamily="34" charset="-122"/>
                          <a:ea typeface="微软雅黑" panose="020B0503020204020204" pitchFamily="34" charset="-122"/>
                        </a:rPr>
                        <a:t> </a:t>
                      </a:r>
                      <a:r>
                        <a:rPr lang="zh-CN" sz="1800" kern="1200" dirty="0">
                          <a:solidFill>
                            <a:schemeClr val="tx1"/>
                          </a:solidFill>
                          <a:effectLst/>
                          <a:latin typeface="微软雅黑" panose="020B0503020204020204" pitchFamily="34" charset="-122"/>
                          <a:ea typeface="微软雅黑" panose="020B0503020204020204" pitchFamily="34" charset="-122"/>
                        </a:rPr>
                        <a:t>——</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738964"/>
                  </a:ext>
                </a:extLst>
              </a:tr>
              <a:tr h="592933">
                <a:tc>
                  <a:txBody>
                    <a:bodyPr/>
                    <a:lstStyle/>
                    <a:p>
                      <a:pPr algn="just">
                        <a:lnSpc>
                          <a:spcPct val="115000"/>
                        </a:lnSpc>
                        <a:spcAft>
                          <a:spcPts val="0"/>
                        </a:spcAft>
                      </a:pP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2018</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分）领导风格、权变理论、决策模型</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分）路径</a:t>
                      </a: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目标</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分）领导风格</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47741"/>
                  </a:ext>
                </a:extLst>
              </a:tr>
            </a:tbl>
          </a:graphicData>
        </a:graphic>
      </p:graphicFrame>
    </p:spTree>
    <p:extLst>
      <p:ext uri="{BB962C8B-B14F-4D97-AF65-F5344CB8AC3E}">
        <p14:creationId xmlns:p14="http://schemas.microsoft.com/office/powerpoint/2010/main" val="135268244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特质理论</a:t>
            </a:r>
            <a:endParaRPr lang="zh-CN" altLang="zh-CN" sz="2800" dirty="0"/>
          </a:p>
        </p:txBody>
      </p:sp>
      <p:sp>
        <p:nvSpPr>
          <p:cNvPr id="2" name="矩形 1">
            <a:extLst>
              <a:ext uri="{FF2B5EF4-FFF2-40B4-BE49-F238E27FC236}">
                <a16:creationId xmlns:a16="http://schemas.microsoft.com/office/drawing/2014/main" id="{EAFE7A52-8A5F-4338-B8B7-34C82FAD3047}"/>
              </a:ext>
            </a:extLst>
          </p:cNvPr>
          <p:cNvSpPr/>
          <p:nvPr/>
        </p:nvSpPr>
        <p:spPr>
          <a:xfrm>
            <a:off x="1227221" y="2993222"/>
            <a:ext cx="8373979" cy="2864951"/>
          </a:xfrm>
          <a:prstGeom prst="rect">
            <a:avLst/>
          </a:prstGeom>
        </p:spPr>
        <p:txBody>
          <a:bodyPr wrap="square">
            <a:spAutoFit/>
          </a:bodyPr>
          <a:lstStyle/>
          <a:p>
            <a:pPr indent="280670" algn="just">
              <a:lnSpc>
                <a:spcPct val="150000"/>
              </a:lnSpc>
              <a:spcAft>
                <a:spcPts val="0"/>
              </a:spcAft>
            </a:pP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传统的特质理论观点</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12800" algn="just">
              <a:lnSpc>
                <a:spcPct val="150000"/>
              </a:lnSpc>
              <a:spcAft>
                <a:spcPts val="0"/>
              </a:spcAft>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领导者</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具有某些固定的特质</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，并且这些特质是</a:t>
            </a:r>
            <a:r>
              <a:rPr lang="zh-CN"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与生俱来</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的；</a:t>
            </a:r>
            <a:endPar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12800" algn="just">
              <a:lnSpc>
                <a:spcPct val="150000"/>
              </a:lnSpc>
              <a:spcAft>
                <a:spcPts val="0"/>
              </a:spcAft>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只有</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先天具备</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某些特质的人才可能成为领导。</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812800" algn="just">
              <a:lnSpc>
                <a:spcPct val="150000"/>
              </a:lnSpc>
              <a:spcAft>
                <a:spcPts val="0"/>
              </a:spcAft>
            </a:pPr>
            <a:r>
              <a:rPr lang="zh-CN" altLang="en-US" sz="20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不足：</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忽视了下属的需要、</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12800"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没有指明各种特质之间的相对重要性、</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12800"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忽视了情境因素、</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12800"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没有区分原因和结果</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1055813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9185" y="2187538"/>
            <a:ext cx="1001864" cy="1001863"/>
          </a:xfrm>
          <a:prstGeom prst="rect">
            <a:avLst/>
          </a:prstGeom>
          <a:noFill/>
          <a:ln w="9525">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solidFill>
                <a:schemeClr val="accent1"/>
              </a:solidFill>
            </a:endParaRPr>
          </a:p>
        </p:txBody>
      </p:sp>
      <p:cxnSp>
        <p:nvCxnSpPr>
          <p:cNvPr id="4" name="直接连接符 3"/>
          <p:cNvCxnSpPr>
            <a:stCxn id="3" idx="1"/>
            <a:endCxn id="3" idx="3"/>
          </p:cNvCxnSpPr>
          <p:nvPr/>
        </p:nvCxnSpPr>
        <p:spPr>
          <a:xfrm>
            <a:off x="3779185" y="2688470"/>
            <a:ext cx="1001864" cy="0"/>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3" idx="0"/>
            <a:endCxn id="3" idx="2"/>
          </p:cNvCxnSpPr>
          <p:nvPr/>
        </p:nvCxnSpPr>
        <p:spPr>
          <a:xfrm>
            <a:off x="4280117" y="2187538"/>
            <a:ext cx="0" cy="1001863"/>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678197" y="2139996"/>
            <a:ext cx="1203839" cy="994888"/>
          </a:xfrm>
          <a:prstGeom prst="rect">
            <a:avLst/>
          </a:prstGeom>
          <a:noFill/>
          <a:ln>
            <a:noFill/>
          </a:ln>
        </p:spPr>
        <p:txBody>
          <a:bodyPr wrap="square" rtlCol="0">
            <a:spAutoFit/>
          </a:bodyPr>
          <a:lstStyle/>
          <a:p>
            <a:pPr algn="ctr"/>
            <a:r>
              <a:rPr lang="zh-CN" altLang="en-US" sz="5865" dirty="0">
                <a:solidFill>
                  <a:schemeClr val="accent1"/>
                </a:solidFill>
              </a:rPr>
              <a:t>最</a:t>
            </a:r>
          </a:p>
        </p:txBody>
      </p:sp>
      <p:sp>
        <p:nvSpPr>
          <p:cNvPr id="8" name="矩形 7"/>
          <p:cNvSpPr/>
          <p:nvPr/>
        </p:nvSpPr>
        <p:spPr>
          <a:xfrm>
            <a:off x="4996657" y="2187538"/>
            <a:ext cx="1001864" cy="1001863"/>
          </a:xfrm>
          <a:prstGeom prst="rect">
            <a:avLst/>
          </a:prstGeom>
          <a:noFill/>
          <a:ln w="9525">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solidFill>
                <a:schemeClr val="accent1"/>
              </a:solidFill>
            </a:endParaRPr>
          </a:p>
        </p:txBody>
      </p:sp>
      <p:cxnSp>
        <p:nvCxnSpPr>
          <p:cNvPr id="9" name="直接连接符 8"/>
          <p:cNvCxnSpPr>
            <a:stCxn id="8" idx="1"/>
            <a:endCxn id="8" idx="3"/>
          </p:cNvCxnSpPr>
          <p:nvPr/>
        </p:nvCxnSpPr>
        <p:spPr>
          <a:xfrm>
            <a:off x="4996657" y="2688470"/>
            <a:ext cx="1001864" cy="0"/>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0"/>
            <a:endCxn id="8" idx="2"/>
          </p:cNvCxnSpPr>
          <p:nvPr/>
        </p:nvCxnSpPr>
        <p:spPr>
          <a:xfrm>
            <a:off x="5497589" y="2187538"/>
            <a:ext cx="0" cy="1001863"/>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888747" y="2139996"/>
            <a:ext cx="1203839" cy="995209"/>
          </a:xfrm>
          <a:prstGeom prst="rect">
            <a:avLst/>
          </a:prstGeom>
          <a:noFill/>
          <a:ln>
            <a:noFill/>
          </a:ln>
        </p:spPr>
        <p:txBody>
          <a:bodyPr wrap="square" rtlCol="0">
            <a:spAutoFit/>
          </a:bodyPr>
          <a:lstStyle/>
          <a:p>
            <a:pPr algn="ctr"/>
            <a:r>
              <a:rPr lang="zh-CN" altLang="en-US" sz="5865" dirty="0">
                <a:solidFill>
                  <a:schemeClr val="accent1"/>
                </a:solidFill>
              </a:rPr>
              <a:t>后</a:t>
            </a:r>
          </a:p>
        </p:txBody>
      </p:sp>
      <p:sp>
        <p:nvSpPr>
          <p:cNvPr id="13" name="矩形 12"/>
          <p:cNvSpPr/>
          <p:nvPr/>
        </p:nvSpPr>
        <p:spPr>
          <a:xfrm>
            <a:off x="6219448" y="2187538"/>
            <a:ext cx="1001864" cy="1001863"/>
          </a:xfrm>
          <a:prstGeom prst="rect">
            <a:avLst/>
          </a:prstGeom>
          <a:noFill/>
          <a:ln w="9525">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solidFill>
                <a:schemeClr val="accent1"/>
              </a:solidFill>
            </a:endParaRPr>
          </a:p>
        </p:txBody>
      </p:sp>
      <p:cxnSp>
        <p:nvCxnSpPr>
          <p:cNvPr id="14" name="直接连接符 13"/>
          <p:cNvCxnSpPr>
            <a:stCxn id="13" idx="1"/>
            <a:endCxn id="13" idx="3"/>
          </p:cNvCxnSpPr>
          <p:nvPr/>
        </p:nvCxnSpPr>
        <p:spPr>
          <a:xfrm>
            <a:off x="6219448" y="2688470"/>
            <a:ext cx="1001864" cy="0"/>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3" idx="0"/>
            <a:endCxn id="13" idx="2"/>
          </p:cNvCxnSpPr>
          <p:nvPr/>
        </p:nvCxnSpPr>
        <p:spPr>
          <a:xfrm>
            <a:off x="6720380" y="2187538"/>
            <a:ext cx="0" cy="1001863"/>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131119" y="2139996"/>
            <a:ext cx="1203839" cy="995209"/>
          </a:xfrm>
          <a:prstGeom prst="rect">
            <a:avLst/>
          </a:prstGeom>
          <a:noFill/>
          <a:ln>
            <a:noFill/>
          </a:ln>
        </p:spPr>
        <p:txBody>
          <a:bodyPr wrap="square" rtlCol="0">
            <a:spAutoFit/>
          </a:bodyPr>
          <a:lstStyle/>
          <a:p>
            <a:pPr algn="ctr"/>
            <a:r>
              <a:rPr lang="zh-CN" altLang="en-US" sz="5865" dirty="0">
                <a:solidFill>
                  <a:schemeClr val="accent1"/>
                </a:solidFill>
              </a:rPr>
              <a:t>冲</a:t>
            </a:r>
          </a:p>
        </p:txBody>
      </p:sp>
      <p:sp>
        <p:nvSpPr>
          <p:cNvPr id="18" name="矩形 17"/>
          <p:cNvSpPr/>
          <p:nvPr/>
        </p:nvSpPr>
        <p:spPr>
          <a:xfrm>
            <a:off x="7449441" y="2187538"/>
            <a:ext cx="1001864" cy="1001863"/>
          </a:xfrm>
          <a:prstGeom prst="rect">
            <a:avLst/>
          </a:prstGeom>
          <a:noFill/>
          <a:ln w="9525">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solidFill>
                <a:schemeClr val="accent1"/>
              </a:solidFill>
            </a:endParaRPr>
          </a:p>
        </p:txBody>
      </p:sp>
      <p:cxnSp>
        <p:nvCxnSpPr>
          <p:cNvPr id="19" name="直接连接符 18"/>
          <p:cNvCxnSpPr>
            <a:stCxn id="18" idx="1"/>
            <a:endCxn id="18" idx="3"/>
          </p:cNvCxnSpPr>
          <p:nvPr/>
        </p:nvCxnSpPr>
        <p:spPr>
          <a:xfrm>
            <a:off x="7449441" y="2688470"/>
            <a:ext cx="1001864" cy="0"/>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0"/>
            <a:endCxn id="18" idx="2"/>
          </p:cNvCxnSpPr>
          <p:nvPr/>
        </p:nvCxnSpPr>
        <p:spPr>
          <a:xfrm>
            <a:off x="7950373" y="2187538"/>
            <a:ext cx="0" cy="1001863"/>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341530" y="2139996"/>
            <a:ext cx="1203839" cy="995209"/>
          </a:xfrm>
          <a:prstGeom prst="rect">
            <a:avLst/>
          </a:prstGeom>
          <a:noFill/>
          <a:ln>
            <a:noFill/>
          </a:ln>
        </p:spPr>
        <p:txBody>
          <a:bodyPr wrap="square" rtlCol="0">
            <a:spAutoFit/>
          </a:bodyPr>
          <a:lstStyle/>
          <a:p>
            <a:pPr algn="ctr"/>
            <a:r>
              <a:rPr lang="zh-CN" altLang="en-US" sz="5865" dirty="0">
                <a:solidFill>
                  <a:schemeClr val="accent1"/>
                </a:solidFill>
              </a:rPr>
              <a:t>刺</a:t>
            </a:r>
          </a:p>
        </p:txBody>
      </p:sp>
      <p:sp>
        <p:nvSpPr>
          <p:cNvPr id="33" name="矩形 32"/>
          <p:cNvSpPr/>
          <p:nvPr/>
        </p:nvSpPr>
        <p:spPr>
          <a:xfrm>
            <a:off x="3458126"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34" name="矩形 33"/>
          <p:cNvSpPr/>
          <p:nvPr/>
        </p:nvSpPr>
        <p:spPr>
          <a:xfrm>
            <a:off x="4062622"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35" name="矩形 34"/>
          <p:cNvSpPr/>
          <p:nvPr/>
        </p:nvSpPr>
        <p:spPr>
          <a:xfrm>
            <a:off x="4667117"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36" name="矩形 35"/>
          <p:cNvSpPr/>
          <p:nvPr/>
        </p:nvSpPr>
        <p:spPr>
          <a:xfrm>
            <a:off x="5271613"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37" name="矩形 36"/>
          <p:cNvSpPr/>
          <p:nvPr/>
        </p:nvSpPr>
        <p:spPr>
          <a:xfrm>
            <a:off x="5876108"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38" name="矩形 37"/>
          <p:cNvSpPr/>
          <p:nvPr/>
        </p:nvSpPr>
        <p:spPr>
          <a:xfrm>
            <a:off x="6480602"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39" name="矩形 38"/>
          <p:cNvSpPr/>
          <p:nvPr/>
        </p:nvSpPr>
        <p:spPr>
          <a:xfrm>
            <a:off x="7085098"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40" name="矩形 39"/>
          <p:cNvSpPr/>
          <p:nvPr/>
        </p:nvSpPr>
        <p:spPr>
          <a:xfrm>
            <a:off x="7689594"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41" name="矩形 40"/>
          <p:cNvSpPr/>
          <p:nvPr/>
        </p:nvSpPr>
        <p:spPr>
          <a:xfrm>
            <a:off x="8294089"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49" name="矩形 48"/>
          <p:cNvSpPr>
            <a:spLocks noChangeArrowheads="1"/>
          </p:cNvSpPr>
          <p:nvPr/>
        </p:nvSpPr>
        <p:spPr bwMode="auto">
          <a:xfrm>
            <a:off x="3501053" y="3863156"/>
            <a:ext cx="4950252"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lnSpc>
                <a:spcPct val="150000"/>
              </a:lnSpc>
              <a:spcBef>
                <a:spcPts val="0"/>
              </a:spcBef>
              <a:spcAft>
                <a:spcPts val="0"/>
              </a:spcAft>
              <a:defRPr/>
            </a:pPr>
            <a:r>
              <a:rPr lang="zh-CN" altLang="en-US" sz="2400" dirty="0">
                <a:solidFill>
                  <a:schemeClr val="tx1">
                    <a:lumMod val="85000"/>
                    <a:lumOff val="15000"/>
                  </a:schemeClr>
                </a:solidFill>
                <a:latin typeface="+mn-ea"/>
              </a:rPr>
              <a:t>倒计时</a:t>
            </a:r>
            <a:r>
              <a:rPr lang="en-US" altLang="zh-CN" sz="2400" dirty="0" err="1">
                <a:solidFill>
                  <a:schemeClr val="tx1">
                    <a:lumMod val="85000"/>
                    <a:lumOff val="15000"/>
                  </a:schemeClr>
                </a:solidFill>
                <a:latin typeface="+mn-ea"/>
              </a:rPr>
              <a:t>ing</a:t>
            </a:r>
            <a:endParaRPr lang="en-US" altLang="zh-CN" sz="2400" dirty="0">
              <a:solidFill>
                <a:schemeClr val="tx1">
                  <a:lumMod val="85000"/>
                  <a:lumOff val="15000"/>
                </a:schemeClr>
              </a:solidFill>
              <a:latin typeface="+mn-ea"/>
            </a:endParaRPr>
          </a:p>
        </p:txBody>
      </p:sp>
    </p:spTree>
    <p:extLst>
      <p:ext uri="{BB962C8B-B14F-4D97-AF65-F5344CB8AC3E}">
        <p14:creationId xmlns:p14="http://schemas.microsoft.com/office/powerpoint/2010/main" val="241883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特质理论</a:t>
            </a:r>
            <a:endParaRPr lang="zh-CN" altLang="zh-CN" sz="2800" dirty="0"/>
          </a:p>
        </p:txBody>
      </p:sp>
      <p:sp>
        <p:nvSpPr>
          <p:cNvPr id="2" name="矩形 1">
            <a:extLst>
              <a:ext uri="{FF2B5EF4-FFF2-40B4-BE49-F238E27FC236}">
                <a16:creationId xmlns:a16="http://schemas.microsoft.com/office/drawing/2014/main" id="{66BADF71-7648-49AD-A269-2CCBA36B62FE}"/>
              </a:ext>
            </a:extLst>
          </p:cNvPr>
          <p:cNvSpPr/>
          <p:nvPr/>
        </p:nvSpPr>
        <p:spPr>
          <a:xfrm>
            <a:off x="1026304" y="2739306"/>
            <a:ext cx="5350824" cy="507831"/>
          </a:xfrm>
          <a:prstGeom prst="rect">
            <a:avLst/>
          </a:prstGeom>
        </p:spPr>
        <p:txBody>
          <a:bodyPr wrap="none">
            <a:spAutoFit/>
          </a:bodyPr>
          <a:lstStyle/>
          <a:p>
            <a:pPr indent="280670" algn="just">
              <a:lnSpc>
                <a:spcPct val="150000"/>
              </a:lnSpc>
              <a:spcAft>
                <a:spcPts val="0"/>
              </a:spcAft>
            </a:pP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关于卓越领导者的特质的不同观点（两观点）</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E102ECD3-03BA-4561-945D-7DC523F8C335}"/>
              </a:ext>
            </a:extLst>
          </p:cNvPr>
          <p:cNvGraphicFramePr>
            <a:graphicFrameLocks noGrp="1"/>
          </p:cNvGraphicFramePr>
          <p:nvPr>
            <p:extLst>
              <p:ext uri="{D42A27DB-BD31-4B8C-83A1-F6EECF244321}">
                <p14:modId xmlns:p14="http://schemas.microsoft.com/office/powerpoint/2010/main" val="958195331"/>
              </p:ext>
            </p:extLst>
          </p:nvPr>
        </p:nvGraphicFramePr>
        <p:xfrm>
          <a:off x="1508244" y="3438188"/>
          <a:ext cx="8217568" cy="2783460"/>
        </p:xfrm>
        <a:graphic>
          <a:graphicData uri="http://schemas.openxmlformats.org/drawingml/2006/table">
            <a:tbl>
              <a:tblPr>
                <a:tableStyleId>{5C22544A-7EE6-4342-B048-85BDC9FD1C3A}</a:tableStyleId>
              </a:tblPr>
              <a:tblGrid>
                <a:gridCol w="2564977">
                  <a:extLst>
                    <a:ext uri="{9D8B030D-6E8A-4147-A177-3AD203B41FA5}">
                      <a16:colId xmlns:a16="http://schemas.microsoft.com/office/drawing/2014/main" val="3994404016"/>
                    </a:ext>
                  </a:extLst>
                </a:gridCol>
                <a:gridCol w="5652591">
                  <a:extLst>
                    <a:ext uri="{9D8B030D-6E8A-4147-A177-3AD203B41FA5}">
                      <a16:colId xmlns:a16="http://schemas.microsoft.com/office/drawing/2014/main" val="627510801"/>
                    </a:ext>
                  </a:extLst>
                </a:gridCol>
              </a:tblGrid>
              <a:tr h="0">
                <a:tc>
                  <a:txBody>
                    <a:bodyPr/>
                    <a:lstStyle/>
                    <a:p>
                      <a:pPr indent="267970" algn="ctr">
                        <a:lnSpc>
                          <a:spcPct val="150000"/>
                        </a:lnSpc>
                        <a:spcAft>
                          <a:spcPts val="0"/>
                        </a:spcAft>
                      </a:pPr>
                      <a:r>
                        <a:rPr lang="zh-CN" sz="1800" b="1" u="dbl" kern="100" dirty="0">
                          <a:effectLst/>
                          <a:latin typeface="微软雅黑" panose="020B0503020204020204" pitchFamily="34" charset="-122"/>
                          <a:ea typeface="微软雅黑" panose="020B0503020204020204" pitchFamily="34" charset="-122"/>
                        </a:rPr>
                        <a:t>吉伯</a:t>
                      </a:r>
                      <a:endParaRPr lang="zh-CN" sz="1800" b="1"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67970" algn="ctr">
                        <a:lnSpc>
                          <a:spcPct val="150000"/>
                        </a:lnSpc>
                        <a:spcAft>
                          <a:spcPts val="0"/>
                        </a:spcAft>
                      </a:pPr>
                      <a:r>
                        <a:rPr lang="zh-CN" sz="1800" b="1" u="dbl" kern="100" dirty="0">
                          <a:effectLst/>
                          <a:latin typeface="微软雅黑" panose="020B0503020204020204" pitchFamily="34" charset="-122"/>
                          <a:ea typeface="微软雅黑" panose="020B0503020204020204" pitchFamily="34" charset="-122"/>
                        </a:rPr>
                        <a:t>斯道格迪尔 </a:t>
                      </a:r>
                      <a:r>
                        <a:rPr lang="en-US" sz="1800" b="1" kern="1200" dirty="0">
                          <a:effectLst/>
                          <a:latin typeface="微软雅黑" panose="020B0503020204020204" pitchFamily="34" charset="-122"/>
                          <a:ea typeface="微软雅黑" panose="020B0503020204020204" pitchFamily="34" charset="-122"/>
                        </a:rPr>
                        <a:t>—</a:t>
                      </a:r>
                      <a:r>
                        <a:rPr lang="en-US" sz="1800" kern="1200" dirty="0">
                          <a:effectLst/>
                          <a:latin typeface="微软雅黑" panose="020B0503020204020204" pitchFamily="34" charset="-122"/>
                          <a:ea typeface="微软雅黑" panose="020B0503020204020204" pitchFamily="34" charset="-122"/>
                        </a:rPr>
                        <a:t> </a:t>
                      </a:r>
                      <a:r>
                        <a:rPr lang="zh-CN" sz="1800" kern="1200" dirty="0">
                          <a:effectLst/>
                          <a:latin typeface="微软雅黑" panose="020B0503020204020204" pitchFamily="34" charset="-122"/>
                          <a:ea typeface="微软雅黑" panose="020B0503020204020204" pitchFamily="34" charset="-122"/>
                        </a:rPr>
                        <a:t>扩大了特质的范围</a:t>
                      </a:r>
                      <a:endParaRPr lang="zh-CN" sz="18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8961911"/>
                  </a:ext>
                </a:extLst>
              </a:tr>
              <a:tr h="0">
                <a:tc>
                  <a:txBody>
                    <a:bodyPr/>
                    <a:lstStyle/>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200" dirty="0">
                          <a:effectLst/>
                          <a:latin typeface="微软雅黑" panose="020B0503020204020204" pitchFamily="34" charset="-122"/>
                          <a:ea typeface="微软雅黑" panose="020B0503020204020204" pitchFamily="34" charset="-122"/>
                        </a:rPr>
                        <a:t>身强力壮</a:t>
                      </a:r>
                      <a:endParaRPr lang="zh-CN" sz="1800" kern="100" dirty="0">
                        <a:effectLst/>
                        <a:latin typeface="微软雅黑" panose="020B0503020204020204" pitchFamily="34" charset="-122"/>
                        <a:ea typeface="微软雅黑" panose="020B0503020204020204" pitchFamily="34" charset="-122"/>
                      </a:endParaRPr>
                    </a:p>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(2)</a:t>
                      </a:r>
                      <a:r>
                        <a:rPr lang="zh-CN" sz="1800" kern="1200" dirty="0">
                          <a:effectLst/>
                          <a:latin typeface="微软雅黑" panose="020B0503020204020204" pitchFamily="34" charset="-122"/>
                          <a:ea typeface="微软雅黑" panose="020B0503020204020204" pitchFamily="34" charset="-122"/>
                        </a:rPr>
                        <a:t>聪明但不过分聪明</a:t>
                      </a:r>
                      <a:endParaRPr lang="zh-CN" sz="1800" kern="100" dirty="0">
                        <a:effectLst/>
                        <a:latin typeface="微软雅黑" panose="020B0503020204020204" pitchFamily="34" charset="-122"/>
                        <a:ea typeface="微软雅黑" panose="020B0503020204020204" pitchFamily="34" charset="-122"/>
                      </a:endParaRPr>
                    </a:p>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(3)</a:t>
                      </a:r>
                      <a:r>
                        <a:rPr lang="zh-CN" sz="1800" kern="1200" dirty="0">
                          <a:effectLst/>
                          <a:latin typeface="微软雅黑" panose="020B0503020204020204" pitchFamily="34" charset="-122"/>
                          <a:ea typeface="微软雅黑" panose="020B0503020204020204" pitchFamily="34" charset="-122"/>
                        </a:rPr>
                        <a:t>外向有支配欲</a:t>
                      </a:r>
                      <a:endParaRPr lang="zh-CN" sz="1800" kern="100" dirty="0">
                        <a:effectLst/>
                        <a:latin typeface="微软雅黑" panose="020B0503020204020204" pitchFamily="34" charset="-122"/>
                        <a:ea typeface="微软雅黑" panose="020B0503020204020204" pitchFamily="34" charset="-122"/>
                      </a:endParaRPr>
                    </a:p>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(4)</a:t>
                      </a:r>
                      <a:r>
                        <a:rPr lang="zh-CN" sz="1800" kern="1200" dirty="0">
                          <a:effectLst/>
                          <a:latin typeface="微软雅黑" panose="020B0503020204020204" pitchFamily="34" charset="-122"/>
                          <a:ea typeface="微软雅黑" panose="020B0503020204020204" pitchFamily="34" charset="-122"/>
                        </a:rPr>
                        <a:t>有良好的调适能力</a:t>
                      </a:r>
                      <a:endParaRPr lang="zh-CN" sz="1800" kern="100" dirty="0">
                        <a:effectLst/>
                        <a:latin typeface="微软雅黑" panose="020B0503020204020204" pitchFamily="34" charset="-122"/>
                        <a:ea typeface="微软雅黑" panose="020B0503020204020204" pitchFamily="34" charset="-122"/>
                      </a:endParaRPr>
                    </a:p>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(5)</a:t>
                      </a:r>
                      <a:r>
                        <a:rPr lang="zh-CN" sz="1800" kern="1200" dirty="0">
                          <a:effectLst/>
                          <a:latin typeface="微软雅黑" panose="020B0503020204020204" pitchFamily="34" charset="-122"/>
                          <a:ea typeface="微软雅黑" panose="020B0503020204020204" pitchFamily="34" charset="-122"/>
                        </a:rPr>
                        <a:t>自信</a:t>
                      </a:r>
                      <a:endParaRPr lang="zh-CN" sz="18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(1)</a:t>
                      </a:r>
                      <a:r>
                        <a:rPr lang="zh-CN" sz="1800" kern="100" dirty="0">
                          <a:effectLst/>
                          <a:latin typeface="微软雅黑" panose="020B0503020204020204" pitchFamily="34" charset="-122"/>
                          <a:ea typeface="微软雅黑" panose="020B0503020204020204" pitchFamily="34" charset="-122"/>
                        </a:rPr>
                        <a:t>对所完成的工作具有</a:t>
                      </a:r>
                      <a:r>
                        <a:rPr lang="zh-CN" sz="1800" kern="1200" dirty="0">
                          <a:effectLst/>
                          <a:latin typeface="微软雅黑" panose="020B0503020204020204" pitchFamily="34" charset="-122"/>
                          <a:ea typeface="微软雅黑" panose="020B0503020204020204" pitchFamily="34" charset="-122"/>
                        </a:rPr>
                        <a:t>责任感</a:t>
                      </a:r>
                      <a:r>
                        <a:rPr lang="zh-CN" sz="1800" kern="100" dirty="0">
                          <a:effectLst/>
                          <a:latin typeface="微软雅黑" panose="020B0503020204020204" pitchFamily="34" charset="-122"/>
                          <a:ea typeface="微软雅黑" panose="020B0503020204020204" pitchFamily="34" charset="-122"/>
                        </a:rPr>
                        <a:t>；</a:t>
                      </a:r>
                    </a:p>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(2)</a:t>
                      </a:r>
                      <a:r>
                        <a:rPr lang="zh-CN" sz="1800" kern="100" dirty="0">
                          <a:effectLst/>
                          <a:latin typeface="微软雅黑" panose="020B0503020204020204" pitchFamily="34" charset="-122"/>
                          <a:ea typeface="微软雅黑" panose="020B0503020204020204" pitchFamily="34" charset="-122"/>
                        </a:rPr>
                        <a:t>追求目标过程中</a:t>
                      </a:r>
                      <a:r>
                        <a:rPr lang="zh-CN" sz="1800" kern="1200" dirty="0">
                          <a:effectLst/>
                          <a:latin typeface="微软雅黑" panose="020B0503020204020204" pitchFamily="34" charset="-122"/>
                          <a:ea typeface="微软雅黑" panose="020B0503020204020204" pitchFamily="34" charset="-122"/>
                        </a:rPr>
                        <a:t>热情</a:t>
                      </a:r>
                      <a:r>
                        <a:rPr lang="zh-CN" sz="1800" kern="100" dirty="0">
                          <a:effectLst/>
                          <a:latin typeface="微软雅黑" panose="020B0503020204020204" pitchFamily="34" charset="-122"/>
                          <a:ea typeface="微软雅黑" panose="020B0503020204020204" pitchFamily="34" charset="-122"/>
                        </a:rPr>
                        <a:t>并能够持之以恒</a:t>
                      </a:r>
                    </a:p>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(3)</a:t>
                      </a:r>
                      <a:r>
                        <a:rPr lang="zh-CN" sz="1800" kern="100" dirty="0">
                          <a:effectLst/>
                          <a:latin typeface="微软雅黑" panose="020B0503020204020204" pitchFamily="34" charset="-122"/>
                          <a:ea typeface="微软雅黑" panose="020B0503020204020204" pitchFamily="34" charset="-122"/>
                        </a:rPr>
                        <a:t>解决问题时用于</a:t>
                      </a:r>
                      <a:r>
                        <a:rPr lang="zh-CN" sz="1800" kern="1200" dirty="0">
                          <a:effectLst/>
                          <a:latin typeface="微软雅黑" panose="020B0503020204020204" pitchFamily="34" charset="-122"/>
                          <a:ea typeface="微软雅黑" panose="020B0503020204020204" pitchFamily="34" charset="-122"/>
                        </a:rPr>
                        <a:t>冒险并富有创新</a:t>
                      </a:r>
                      <a:r>
                        <a:rPr lang="zh-CN" sz="1800" kern="100" dirty="0">
                          <a:effectLst/>
                          <a:latin typeface="微软雅黑" panose="020B0503020204020204" pitchFamily="34" charset="-122"/>
                          <a:ea typeface="微软雅黑" panose="020B0503020204020204" pitchFamily="34" charset="-122"/>
                        </a:rPr>
                        <a:t>精神；</a:t>
                      </a:r>
                    </a:p>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(4)</a:t>
                      </a:r>
                      <a:r>
                        <a:rPr lang="zh-CN" sz="1800" kern="100" dirty="0">
                          <a:effectLst/>
                          <a:latin typeface="微软雅黑" panose="020B0503020204020204" pitchFamily="34" charset="-122"/>
                          <a:ea typeface="微软雅黑" panose="020B0503020204020204" pitchFamily="34" charset="-122"/>
                        </a:rPr>
                        <a:t>勇于实践；</a:t>
                      </a:r>
                    </a:p>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(5)</a:t>
                      </a:r>
                      <a:r>
                        <a:rPr lang="zh-CN" sz="1800" kern="1200" dirty="0">
                          <a:effectLst/>
                          <a:latin typeface="微软雅黑" panose="020B0503020204020204" pitchFamily="34" charset="-122"/>
                          <a:ea typeface="微软雅黑" panose="020B0503020204020204" pitchFamily="34" charset="-122"/>
                        </a:rPr>
                        <a:t>自信</a:t>
                      </a:r>
                      <a:endParaRPr lang="zh-CN" sz="1800" kern="100" dirty="0">
                        <a:effectLst/>
                        <a:latin typeface="微软雅黑" panose="020B0503020204020204" pitchFamily="34" charset="-122"/>
                        <a:ea typeface="微软雅黑" panose="020B0503020204020204" pitchFamily="34" charset="-122"/>
                      </a:endParaRPr>
                    </a:p>
                    <a:p>
                      <a:pPr algn="just">
                        <a:lnSpc>
                          <a:spcPct val="150000"/>
                        </a:lnSpc>
                        <a:spcAft>
                          <a:spcPts val="0"/>
                        </a:spcAft>
                      </a:pPr>
                      <a:r>
                        <a:rPr lang="en-US" sz="1800" kern="100" dirty="0">
                          <a:effectLst/>
                          <a:latin typeface="微软雅黑" panose="020B0503020204020204" pitchFamily="34" charset="-122"/>
                          <a:ea typeface="微软雅黑" panose="020B0503020204020204" pitchFamily="34" charset="-122"/>
                        </a:rPr>
                        <a:t>(6)</a:t>
                      </a:r>
                      <a:r>
                        <a:rPr lang="zh-CN" sz="1800" kern="100" dirty="0">
                          <a:effectLst/>
                          <a:latin typeface="微软雅黑" panose="020B0503020204020204" pitchFamily="34" charset="-122"/>
                          <a:ea typeface="微软雅黑" panose="020B0503020204020204" pitchFamily="34" charset="-122"/>
                        </a:rPr>
                        <a:t>能很好的处理人际关系并能够忍受挫折等。</a:t>
                      </a:r>
                      <a:endParaRPr lang="zh-CN" sz="1800"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769533"/>
                  </a:ext>
                </a:extLst>
              </a:tr>
            </a:tbl>
          </a:graphicData>
        </a:graphic>
      </p:graphicFrame>
    </p:spTree>
    <p:extLst>
      <p:ext uri="{BB962C8B-B14F-4D97-AF65-F5344CB8AC3E}">
        <p14:creationId xmlns:p14="http://schemas.microsoft.com/office/powerpoint/2010/main" val="196369496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770019" y="1496625"/>
            <a:ext cx="5930325"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r>
              <a:rPr lang="zh-CN" altLang="zh-CN" sz="2800" b="1" dirty="0"/>
              <a:t>交易型和变革型领导理论（伯恩斯）</a:t>
            </a:r>
            <a:endParaRPr lang="zh-CN" altLang="zh-CN" sz="2800" dirty="0"/>
          </a:p>
        </p:txBody>
      </p:sp>
      <p:sp>
        <p:nvSpPr>
          <p:cNvPr id="2" name="矩形 1">
            <a:extLst>
              <a:ext uri="{FF2B5EF4-FFF2-40B4-BE49-F238E27FC236}">
                <a16:creationId xmlns:a16="http://schemas.microsoft.com/office/drawing/2014/main" id="{87255AFB-227A-4336-9A47-DD9361CB50EC}"/>
              </a:ext>
            </a:extLst>
          </p:cNvPr>
          <p:cNvSpPr/>
          <p:nvPr/>
        </p:nvSpPr>
        <p:spPr>
          <a:xfrm>
            <a:off x="990402" y="2167750"/>
            <a:ext cx="4251485" cy="646331"/>
          </a:xfrm>
          <a:prstGeom prst="rect">
            <a:avLst/>
          </a:prstGeom>
        </p:spPr>
        <p:txBody>
          <a:bodyPr wrap="none">
            <a:spAutoFit/>
          </a:bodyPr>
          <a:lstStyle/>
          <a:p>
            <a:pPr indent="279400"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1</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交易型领导理论</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相对平庸</a:t>
            </a:r>
            <a:endParaRPr lang="zh-CN" altLang="zh-CN" sz="2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4E742CC8-E795-4CE8-B9C0-E3AAB5EE54CC}"/>
              </a:ext>
            </a:extLst>
          </p:cNvPr>
          <p:cNvGraphicFramePr>
            <a:graphicFrameLocks noGrp="1"/>
          </p:cNvGraphicFramePr>
          <p:nvPr>
            <p:extLst>
              <p:ext uri="{D42A27DB-BD31-4B8C-83A1-F6EECF244321}">
                <p14:modId xmlns:p14="http://schemas.microsoft.com/office/powerpoint/2010/main" val="1911753304"/>
              </p:ext>
            </p:extLst>
          </p:nvPr>
        </p:nvGraphicFramePr>
        <p:xfrm>
          <a:off x="508763" y="2993081"/>
          <a:ext cx="11035537" cy="2783460"/>
        </p:xfrm>
        <a:graphic>
          <a:graphicData uri="http://schemas.openxmlformats.org/drawingml/2006/table">
            <a:tbl>
              <a:tblPr>
                <a:tableStyleId>{5C22544A-7EE6-4342-B048-85BDC9FD1C3A}</a:tableStyleId>
              </a:tblPr>
              <a:tblGrid>
                <a:gridCol w="4910769">
                  <a:extLst>
                    <a:ext uri="{9D8B030D-6E8A-4147-A177-3AD203B41FA5}">
                      <a16:colId xmlns:a16="http://schemas.microsoft.com/office/drawing/2014/main" val="3421499740"/>
                    </a:ext>
                  </a:extLst>
                </a:gridCol>
                <a:gridCol w="6124768">
                  <a:extLst>
                    <a:ext uri="{9D8B030D-6E8A-4147-A177-3AD203B41FA5}">
                      <a16:colId xmlns:a16="http://schemas.microsoft.com/office/drawing/2014/main" val="2680082186"/>
                    </a:ext>
                  </a:extLst>
                </a:gridCol>
              </a:tblGrid>
              <a:tr h="0">
                <a:tc>
                  <a:txBody>
                    <a:bodyPr/>
                    <a:lstStyle/>
                    <a:p>
                      <a:pPr algn="ctr">
                        <a:lnSpc>
                          <a:spcPct val="150000"/>
                        </a:lnSpc>
                        <a:spcAft>
                          <a:spcPts val="0"/>
                        </a:spcAft>
                      </a:pPr>
                      <a:r>
                        <a:rPr lang="zh-CN" sz="1800" u="none" kern="100">
                          <a:solidFill>
                            <a:schemeClr val="tx1"/>
                          </a:solidFill>
                          <a:effectLst/>
                          <a:latin typeface="微软雅黑" panose="020B0503020204020204" pitchFamily="34" charset="-122"/>
                          <a:ea typeface="微软雅黑" panose="020B0503020204020204" pitchFamily="34" charset="-122"/>
                        </a:rPr>
                        <a:t>观点</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800" u="none" kern="100">
                          <a:solidFill>
                            <a:schemeClr val="tx1"/>
                          </a:solidFill>
                          <a:effectLst/>
                          <a:latin typeface="微软雅黑" panose="020B0503020204020204" pitchFamily="34" charset="-122"/>
                          <a:ea typeface="微软雅黑" panose="020B0503020204020204" pitchFamily="34" charset="-122"/>
                        </a:rPr>
                        <a:t>特征和方法</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126888"/>
                  </a:ext>
                </a:extLst>
              </a:tr>
              <a:tr h="0">
                <a:tc>
                  <a:txBody>
                    <a:bodyPr/>
                    <a:lstStyle/>
                    <a:p>
                      <a:pPr marL="349250" indent="-349250" algn="just">
                        <a:lnSpc>
                          <a:spcPct val="150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）强调</a:t>
                      </a:r>
                      <a:r>
                        <a:rPr lang="zh-CN" sz="1800" b="1" u="none" kern="100" dirty="0">
                          <a:solidFill>
                            <a:schemeClr val="tx1"/>
                          </a:solidFill>
                          <a:effectLst/>
                          <a:latin typeface="微软雅黑" panose="020B0503020204020204" pitchFamily="34" charset="-122"/>
                          <a:ea typeface="微软雅黑" panose="020B0503020204020204" pitchFamily="34" charset="-122"/>
                        </a:rPr>
                        <a:t>任务</a:t>
                      </a:r>
                      <a:r>
                        <a:rPr lang="zh-CN" sz="1800" u="none" kern="100" dirty="0">
                          <a:solidFill>
                            <a:schemeClr val="tx1"/>
                          </a:solidFill>
                          <a:effectLst/>
                          <a:latin typeface="微软雅黑" panose="020B0503020204020204" pitchFamily="34" charset="-122"/>
                          <a:ea typeface="微软雅黑" panose="020B0503020204020204" pitchFamily="34" charset="-122"/>
                        </a:rPr>
                        <a:t>的明晰度、工作的标准和产出</a:t>
                      </a:r>
                    </a:p>
                    <a:p>
                      <a:pPr marL="349250" indent="-349250" algn="just">
                        <a:lnSpc>
                          <a:spcPct val="150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）关注</a:t>
                      </a:r>
                      <a:r>
                        <a:rPr lang="zh-CN" sz="1800" b="1" u="none" kern="100" dirty="0">
                          <a:solidFill>
                            <a:schemeClr val="tx1"/>
                          </a:solidFill>
                          <a:effectLst/>
                          <a:latin typeface="微软雅黑" panose="020B0503020204020204" pitchFamily="34" charset="-122"/>
                          <a:ea typeface="微软雅黑" panose="020B0503020204020204" pitchFamily="34" charset="-122"/>
                        </a:rPr>
                        <a:t>任务</a:t>
                      </a:r>
                      <a:r>
                        <a:rPr lang="zh-CN" sz="1800" u="none" kern="100" dirty="0">
                          <a:solidFill>
                            <a:schemeClr val="tx1"/>
                          </a:solidFill>
                          <a:effectLst/>
                          <a:latin typeface="微软雅黑" panose="020B0503020204020204" pitchFamily="34" charset="-122"/>
                          <a:ea typeface="微软雅黑" panose="020B0503020204020204" pitchFamily="34" charset="-122"/>
                        </a:rPr>
                        <a:t>的完成以及员工的顺从</a:t>
                      </a:r>
                    </a:p>
                    <a:p>
                      <a:pPr marL="349250" indent="-349250" algn="just">
                        <a:lnSpc>
                          <a:spcPct val="150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3</a:t>
                      </a:r>
                      <a:r>
                        <a:rPr lang="zh-CN" sz="1800" u="none" kern="100" dirty="0">
                          <a:solidFill>
                            <a:schemeClr val="tx1"/>
                          </a:solidFill>
                          <a:effectLst/>
                          <a:latin typeface="微软雅黑" panose="020B0503020204020204" pitchFamily="34" charset="-122"/>
                          <a:ea typeface="微软雅黑" panose="020B0503020204020204" pitchFamily="34" charset="-122"/>
                        </a:rPr>
                        <a:t>）依赖组织的</a:t>
                      </a:r>
                      <a:r>
                        <a:rPr lang="zh-CN" sz="1800" b="1" u="none" kern="100" dirty="0">
                          <a:solidFill>
                            <a:schemeClr val="tx1"/>
                          </a:solidFill>
                          <a:effectLst/>
                          <a:latin typeface="微软雅黑" panose="020B0503020204020204" pitchFamily="34" charset="-122"/>
                          <a:ea typeface="微软雅黑" panose="020B0503020204020204" pitchFamily="34" charset="-122"/>
                        </a:rPr>
                        <a:t>奖惩制度</a:t>
                      </a:r>
                      <a:r>
                        <a:rPr lang="zh-CN" sz="1800" u="none" kern="100" dirty="0">
                          <a:solidFill>
                            <a:schemeClr val="tx1"/>
                          </a:solidFill>
                          <a:effectLst/>
                          <a:latin typeface="微软雅黑" panose="020B0503020204020204" pitchFamily="34" charset="-122"/>
                          <a:ea typeface="微软雅黑" panose="020B0503020204020204" pitchFamily="34" charset="-122"/>
                        </a:rPr>
                        <a:t>来影响员工的绩效</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9250" indent="-349250" algn="just">
                        <a:lnSpc>
                          <a:spcPct val="150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）一致性的奖励：承诺为努力提供奖励，为好绩效提供奖励，赏识成就</a:t>
                      </a:r>
                    </a:p>
                    <a:p>
                      <a:pPr marL="349250" indent="-349250" algn="just">
                        <a:lnSpc>
                          <a:spcPct val="150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差错管理（</a:t>
                      </a:r>
                      <a:r>
                        <a:rPr lang="zh-CN" sz="1800" b="1" u="none" kern="100" dirty="0">
                          <a:solidFill>
                            <a:srgbClr val="FF0000"/>
                          </a:solidFill>
                          <a:effectLst/>
                          <a:latin typeface="微软雅黑" panose="020B0503020204020204" pitchFamily="34" charset="-122"/>
                          <a:ea typeface="微软雅黑" panose="020B0503020204020204" pitchFamily="34" charset="-122"/>
                        </a:rPr>
                        <a:t>积极型</a:t>
                      </a:r>
                      <a:r>
                        <a:rPr lang="zh-CN" sz="1800" b="1" u="none" kern="100" dirty="0">
                          <a:solidFill>
                            <a:schemeClr val="tx1"/>
                          </a:solidFill>
                          <a:effectLst/>
                          <a:latin typeface="微软雅黑" panose="020B0503020204020204" pitchFamily="34" charset="-122"/>
                          <a:ea typeface="微软雅黑" panose="020B0503020204020204" pitchFamily="34" charset="-122"/>
                        </a:rPr>
                        <a:t>）</a:t>
                      </a:r>
                      <a:r>
                        <a:rPr lang="zh-CN" sz="1800" u="none" kern="100" dirty="0">
                          <a:solidFill>
                            <a:schemeClr val="tx1"/>
                          </a:solidFill>
                          <a:effectLst/>
                          <a:latin typeface="微软雅黑" panose="020B0503020204020204" pitchFamily="34" charset="-122"/>
                          <a:ea typeface="微软雅黑" panose="020B0503020204020204" pitchFamily="34" charset="-122"/>
                        </a:rPr>
                        <a:t>：观察和寻找对于标准的背离，采取修正行动</a:t>
                      </a:r>
                    </a:p>
                    <a:p>
                      <a:pPr marL="349250" indent="-349250" algn="just">
                        <a:lnSpc>
                          <a:spcPct val="150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3</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差错管理（</a:t>
                      </a:r>
                      <a:r>
                        <a:rPr lang="zh-CN" sz="1800" b="1" u="none" kern="100" dirty="0">
                          <a:solidFill>
                            <a:srgbClr val="FF0000"/>
                          </a:solidFill>
                          <a:effectLst/>
                          <a:latin typeface="微软雅黑" panose="020B0503020204020204" pitchFamily="34" charset="-122"/>
                          <a:ea typeface="微软雅黑" panose="020B0503020204020204" pitchFamily="34" charset="-122"/>
                        </a:rPr>
                        <a:t>消极型</a:t>
                      </a:r>
                      <a:r>
                        <a:rPr lang="zh-CN" sz="1800" b="1" u="none" kern="100" dirty="0">
                          <a:solidFill>
                            <a:schemeClr val="tx1"/>
                          </a:solidFill>
                          <a:effectLst/>
                          <a:latin typeface="微软雅黑" panose="020B0503020204020204" pitchFamily="34" charset="-122"/>
                          <a:ea typeface="微软雅黑" panose="020B0503020204020204" pitchFamily="34" charset="-122"/>
                        </a:rPr>
                        <a:t>）</a:t>
                      </a:r>
                      <a:r>
                        <a:rPr lang="zh-CN" sz="1800" u="none" kern="100" dirty="0">
                          <a:solidFill>
                            <a:schemeClr val="tx1"/>
                          </a:solidFill>
                          <a:effectLst/>
                          <a:latin typeface="微软雅黑" panose="020B0503020204020204" pitchFamily="34" charset="-122"/>
                          <a:ea typeface="微软雅黑" panose="020B0503020204020204" pitchFamily="34" charset="-122"/>
                        </a:rPr>
                        <a:t>：仅在标准没有满足时进行干涉</a:t>
                      </a:r>
                    </a:p>
                    <a:p>
                      <a:pPr algn="just">
                        <a:lnSpc>
                          <a:spcPct val="150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4</a:t>
                      </a:r>
                      <a:r>
                        <a:rPr lang="zh-CN" sz="1800" u="none" kern="100" dirty="0">
                          <a:solidFill>
                            <a:schemeClr val="tx1"/>
                          </a:solidFill>
                          <a:effectLst/>
                          <a:latin typeface="微软雅黑" panose="020B0503020204020204" pitchFamily="34" charset="-122"/>
                          <a:ea typeface="微软雅黑" panose="020B0503020204020204" pitchFamily="34" charset="-122"/>
                        </a:rPr>
                        <a:t>）放任：放弃责任，避免做出决策</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9768455"/>
                  </a:ext>
                </a:extLst>
              </a:tr>
            </a:tbl>
          </a:graphicData>
        </a:graphic>
      </p:graphicFrame>
    </p:spTree>
    <p:extLst>
      <p:ext uri="{BB962C8B-B14F-4D97-AF65-F5344CB8AC3E}">
        <p14:creationId xmlns:p14="http://schemas.microsoft.com/office/powerpoint/2010/main" val="241872624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770020" y="1496625"/>
            <a:ext cx="6292932"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r>
              <a:rPr lang="zh-CN" altLang="zh-CN" sz="2800" b="1" dirty="0"/>
              <a:t>交易型和变革型领导理论（伯恩斯）</a:t>
            </a:r>
            <a:endParaRPr lang="zh-CN" altLang="zh-CN" sz="2800" dirty="0"/>
          </a:p>
        </p:txBody>
      </p:sp>
      <p:sp>
        <p:nvSpPr>
          <p:cNvPr id="2" name="矩形 1">
            <a:extLst>
              <a:ext uri="{FF2B5EF4-FFF2-40B4-BE49-F238E27FC236}">
                <a16:creationId xmlns:a16="http://schemas.microsoft.com/office/drawing/2014/main" id="{87255AFB-227A-4336-9A47-DD9361CB50EC}"/>
              </a:ext>
            </a:extLst>
          </p:cNvPr>
          <p:cNvSpPr/>
          <p:nvPr/>
        </p:nvSpPr>
        <p:spPr>
          <a:xfrm>
            <a:off x="993618" y="2509848"/>
            <a:ext cx="5450531" cy="584775"/>
          </a:xfrm>
          <a:prstGeom prst="rect">
            <a:avLst/>
          </a:prstGeom>
        </p:spPr>
        <p:txBody>
          <a:bodyPr wrap="none">
            <a:spAutoFit/>
          </a:bodyPr>
          <a:lstStyle/>
          <a:p>
            <a:r>
              <a:rPr lang="en-US" altLang="zh-CN" sz="3200" dirty="0"/>
              <a:t>2.</a:t>
            </a:r>
            <a:r>
              <a:rPr lang="zh-CN" altLang="zh-CN" sz="3200" b="1" dirty="0"/>
              <a:t>变革型</a:t>
            </a:r>
            <a:r>
              <a:rPr lang="zh-CN" altLang="en-US" sz="3200" b="1" dirty="0"/>
              <a:t>（改革型）</a:t>
            </a:r>
            <a:r>
              <a:rPr lang="zh-CN" altLang="zh-CN" sz="3200" b="1" dirty="0"/>
              <a:t>领导理论</a:t>
            </a:r>
            <a:endParaRPr lang="zh-CN" altLang="zh-CN" sz="3200" dirty="0"/>
          </a:p>
        </p:txBody>
      </p:sp>
      <p:graphicFrame>
        <p:nvGraphicFramePr>
          <p:cNvPr id="4" name="表格 3">
            <a:extLst>
              <a:ext uri="{FF2B5EF4-FFF2-40B4-BE49-F238E27FC236}">
                <a16:creationId xmlns:a16="http://schemas.microsoft.com/office/drawing/2014/main" id="{E591CCAE-1C72-4F5D-952B-36CCBA9B20A3}"/>
              </a:ext>
            </a:extLst>
          </p:cNvPr>
          <p:cNvGraphicFramePr>
            <a:graphicFrameLocks noGrp="1"/>
          </p:cNvGraphicFramePr>
          <p:nvPr>
            <p:extLst>
              <p:ext uri="{D42A27DB-BD31-4B8C-83A1-F6EECF244321}">
                <p14:modId xmlns:p14="http://schemas.microsoft.com/office/powerpoint/2010/main" val="6842785"/>
              </p:ext>
            </p:extLst>
          </p:nvPr>
        </p:nvGraphicFramePr>
        <p:xfrm>
          <a:off x="577517" y="3615722"/>
          <a:ext cx="9974178" cy="1549020"/>
        </p:xfrm>
        <a:graphic>
          <a:graphicData uri="http://schemas.openxmlformats.org/drawingml/2006/table">
            <a:tbl>
              <a:tblPr>
                <a:tableStyleId>{5C22544A-7EE6-4342-B048-85BDC9FD1C3A}</a:tableStyleId>
              </a:tblPr>
              <a:tblGrid>
                <a:gridCol w="5774704">
                  <a:extLst>
                    <a:ext uri="{9D8B030D-6E8A-4147-A177-3AD203B41FA5}">
                      <a16:colId xmlns:a16="http://schemas.microsoft.com/office/drawing/2014/main" val="3969645618"/>
                    </a:ext>
                  </a:extLst>
                </a:gridCol>
                <a:gridCol w="4199474">
                  <a:extLst>
                    <a:ext uri="{9D8B030D-6E8A-4147-A177-3AD203B41FA5}">
                      <a16:colId xmlns:a16="http://schemas.microsoft.com/office/drawing/2014/main" val="2211872525"/>
                    </a:ext>
                  </a:extLst>
                </a:gridCol>
              </a:tblGrid>
              <a:tr h="0">
                <a:tc>
                  <a:txBody>
                    <a:bodyPr/>
                    <a:lstStyle/>
                    <a:p>
                      <a:pPr algn="ctr">
                        <a:lnSpc>
                          <a:spcPct val="150000"/>
                        </a:lnSpc>
                        <a:spcAft>
                          <a:spcPts val="0"/>
                        </a:spcAft>
                      </a:pPr>
                      <a:r>
                        <a:rPr lang="zh-CN" sz="1800" u="none" kern="100">
                          <a:effectLst/>
                          <a:latin typeface="微软雅黑" panose="020B0503020204020204" pitchFamily="34" charset="-122"/>
                          <a:ea typeface="微软雅黑" panose="020B0503020204020204" pitchFamily="34" charset="-122"/>
                        </a:rPr>
                        <a:t>观点</a:t>
                      </a:r>
                      <a:endParaRPr lang="zh-CN" sz="1800" u="none"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800" u="none" kern="100">
                          <a:effectLst/>
                          <a:latin typeface="微软雅黑" panose="020B0503020204020204" pitchFamily="34" charset="-122"/>
                          <a:ea typeface="微软雅黑" panose="020B0503020204020204" pitchFamily="34" charset="-122"/>
                        </a:rPr>
                        <a:t>特征和方法</a:t>
                      </a:r>
                      <a:endParaRPr lang="zh-CN" sz="1800" u="none"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739351"/>
                  </a:ext>
                </a:extLst>
              </a:tr>
              <a:tr h="0">
                <a:tc>
                  <a:txBody>
                    <a:bodyPr/>
                    <a:lstStyle/>
                    <a:p>
                      <a:pPr algn="just">
                        <a:lnSpc>
                          <a:spcPct val="150000"/>
                        </a:lnSpc>
                        <a:spcAft>
                          <a:spcPts val="0"/>
                        </a:spcAft>
                      </a:pPr>
                      <a:r>
                        <a:rPr lang="zh-CN" sz="1800" u="none" kern="100" dirty="0">
                          <a:effectLst/>
                          <a:latin typeface="微软雅黑" panose="020B0503020204020204" pitchFamily="34" charset="-122"/>
                          <a:ea typeface="微软雅黑" panose="020B0503020204020204" pitchFamily="34" charset="-122"/>
                        </a:rPr>
                        <a:t>（</a:t>
                      </a:r>
                      <a:r>
                        <a:rPr lang="en-US" sz="1800" u="none" kern="100" dirty="0">
                          <a:effectLst/>
                          <a:latin typeface="微软雅黑" panose="020B0503020204020204" pitchFamily="34" charset="-122"/>
                          <a:ea typeface="微软雅黑" panose="020B0503020204020204" pitchFamily="34" charset="-122"/>
                        </a:rPr>
                        <a:t>1</a:t>
                      </a:r>
                      <a:r>
                        <a:rPr lang="zh-CN" sz="1800" u="none" kern="100" dirty="0">
                          <a:effectLst/>
                          <a:latin typeface="微软雅黑" panose="020B0503020204020204" pitchFamily="34" charset="-122"/>
                          <a:ea typeface="微软雅黑" panose="020B0503020204020204" pitchFamily="34" charset="-122"/>
                        </a:rPr>
                        <a:t>）强调理想与组织价值观</a:t>
                      </a:r>
                    </a:p>
                    <a:p>
                      <a:pPr marL="279400" indent="-279400" algn="just">
                        <a:lnSpc>
                          <a:spcPct val="150000"/>
                        </a:lnSpc>
                        <a:spcAft>
                          <a:spcPts val="0"/>
                        </a:spcAft>
                      </a:pPr>
                      <a:r>
                        <a:rPr lang="zh-CN" sz="1800" u="none" kern="100" dirty="0">
                          <a:effectLst/>
                          <a:latin typeface="微软雅黑" panose="020B0503020204020204" pitchFamily="34" charset="-122"/>
                          <a:ea typeface="微软雅黑" panose="020B0503020204020204" pitchFamily="34" charset="-122"/>
                        </a:rPr>
                        <a:t>（</a:t>
                      </a:r>
                      <a:r>
                        <a:rPr lang="en-US" sz="1800" u="none" kern="100" dirty="0">
                          <a:effectLst/>
                          <a:latin typeface="微软雅黑" panose="020B0503020204020204" pitchFamily="34" charset="-122"/>
                          <a:ea typeface="微软雅黑" panose="020B0503020204020204" pitchFamily="34" charset="-122"/>
                        </a:rPr>
                        <a:t>2</a:t>
                      </a:r>
                      <a:r>
                        <a:rPr lang="zh-CN" sz="1800" u="none" kern="100" dirty="0">
                          <a:effectLst/>
                          <a:latin typeface="微软雅黑" panose="020B0503020204020204" pitchFamily="34" charset="-122"/>
                          <a:ea typeface="微软雅黑" panose="020B0503020204020204" pitchFamily="34" charset="-122"/>
                        </a:rPr>
                        <a:t>）为组织制定</a:t>
                      </a:r>
                      <a:r>
                        <a:rPr lang="zh-CN" sz="1800" b="1" u="none" kern="100" dirty="0">
                          <a:solidFill>
                            <a:srgbClr val="FF0000"/>
                          </a:solidFill>
                          <a:effectLst/>
                          <a:latin typeface="微软雅黑" panose="020B0503020204020204" pitchFamily="34" charset="-122"/>
                          <a:ea typeface="微软雅黑" panose="020B0503020204020204" pitchFamily="34" charset="-122"/>
                        </a:rPr>
                        <a:t>明确的愿景</a:t>
                      </a:r>
                      <a:r>
                        <a:rPr lang="zh-CN" sz="1800" u="none" kern="100" dirty="0">
                          <a:effectLst/>
                          <a:latin typeface="微软雅黑" panose="020B0503020204020204" pitchFamily="34" charset="-122"/>
                          <a:ea typeface="微软雅黑" panose="020B0503020204020204" pitchFamily="34" charset="-122"/>
                        </a:rPr>
                        <a:t>，通过</a:t>
                      </a:r>
                      <a:r>
                        <a:rPr lang="zh-CN" sz="1800" b="1" u="none" kern="100" dirty="0">
                          <a:effectLst/>
                          <a:latin typeface="微软雅黑" panose="020B0503020204020204" pitchFamily="34" charset="-122"/>
                          <a:ea typeface="微软雅黑" panose="020B0503020204020204" pitchFamily="34" charset="-122"/>
                        </a:rPr>
                        <a:t>领导风格来影响</a:t>
                      </a:r>
                      <a:r>
                        <a:rPr lang="zh-CN" sz="1800" u="none" kern="100" dirty="0">
                          <a:effectLst/>
                          <a:latin typeface="微软雅黑" panose="020B0503020204020204" pitchFamily="34" charset="-122"/>
                          <a:ea typeface="微软雅黑" panose="020B0503020204020204" pitchFamily="34" charset="-122"/>
                        </a:rPr>
                        <a:t>员工和团队的绩效</a:t>
                      </a:r>
                      <a:endParaRPr lang="zh-CN" sz="18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50520" indent="-350520" algn="just">
                        <a:lnSpc>
                          <a:spcPct val="150000"/>
                        </a:lnSpc>
                        <a:spcAft>
                          <a:spcPts val="0"/>
                        </a:spcAft>
                      </a:pPr>
                      <a:r>
                        <a:rPr lang="zh-CN" sz="1800" b="1" u="none" kern="100" dirty="0">
                          <a:effectLst/>
                          <a:latin typeface="微软雅黑" panose="020B0503020204020204" pitchFamily="34" charset="-122"/>
                          <a:ea typeface="微软雅黑" panose="020B0503020204020204" pitchFamily="34" charset="-122"/>
                        </a:rPr>
                        <a:t>魅力、激励、智慧</a:t>
                      </a:r>
                      <a:r>
                        <a:rPr lang="zh-CN" sz="1800" u="none" kern="100" dirty="0">
                          <a:effectLst/>
                          <a:latin typeface="微软雅黑" panose="020B0503020204020204" pitchFamily="34" charset="-122"/>
                          <a:ea typeface="微软雅黑" panose="020B0503020204020204" pitchFamily="34" charset="-122"/>
                        </a:rPr>
                        <a:t>型刺激、</a:t>
                      </a:r>
                      <a:r>
                        <a:rPr lang="zh-CN" sz="1800" b="1" u="none" kern="100" dirty="0">
                          <a:effectLst/>
                          <a:latin typeface="微软雅黑" panose="020B0503020204020204" pitchFamily="34" charset="-122"/>
                          <a:ea typeface="微软雅黑" panose="020B0503020204020204" pitchFamily="34" charset="-122"/>
                        </a:rPr>
                        <a:t>个性</a:t>
                      </a:r>
                      <a:r>
                        <a:rPr lang="zh-CN" sz="1800" u="none" kern="100" dirty="0">
                          <a:effectLst/>
                          <a:latin typeface="微软雅黑" panose="020B0503020204020204" pitchFamily="34" charset="-122"/>
                          <a:ea typeface="微软雅黑" panose="020B0503020204020204" pitchFamily="34" charset="-122"/>
                        </a:rPr>
                        <a:t>化关怀</a:t>
                      </a:r>
                      <a:endParaRPr lang="zh-CN" sz="18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121923"/>
                  </a:ext>
                </a:extLst>
              </a:tr>
            </a:tbl>
          </a:graphicData>
        </a:graphic>
      </p:graphicFrame>
    </p:spTree>
    <p:extLst>
      <p:ext uri="{BB962C8B-B14F-4D97-AF65-F5344CB8AC3E}">
        <p14:creationId xmlns:p14="http://schemas.microsoft.com/office/powerpoint/2010/main" val="341104364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647063" y="1444555"/>
            <a:ext cx="5107351"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魅力型领导理论</a:t>
            </a:r>
            <a:r>
              <a:rPr lang="en-US" altLang="zh-CN" sz="2800" b="1" dirty="0"/>
              <a:t>-</a:t>
            </a:r>
            <a:r>
              <a:rPr lang="zh-CN" altLang="zh-CN" sz="2800" b="1" u="dbl" dirty="0"/>
              <a:t>罗伯特·豪斯</a:t>
            </a:r>
            <a:endParaRPr lang="zh-CN" altLang="zh-CN" sz="2800" dirty="0"/>
          </a:p>
        </p:txBody>
      </p:sp>
      <p:graphicFrame>
        <p:nvGraphicFramePr>
          <p:cNvPr id="2" name="表格 1">
            <a:extLst>
              <a:ext uri="{FF2B5EF4-FFF2-40B4-BE49-F238E27FC236}">
                <a16:creationId xmlns:a16="http://schemas.microsoft.com/office/drawing/2014/main" id="{67EC80AE-B92A-495A-88D1-BE6266F5F45B}"/>
              </a:ext>
            </a:extLst>
          </p:cNvPr>
          <p:cNvGraphicFramePr>
            <a:graphicFrameLocks noGrp="1"/>
          </p:cNvGraphicFramePr>
          <p:nvPr>
            <p:extLst>
              <p:ext uri="{D42A27DB-BD31-4B8C-83A1-F6EECF244321}">
                <p14:modId xmlns:p14="http://schemas.microsoft.com/office/powerpoint/2010/main" val="2093801850"/>
              </p:ext>
            </p:extLst>
          </p:nvPr>
        </p:nvGraphicFramePr>
        <p:xfrm>
          <a:off x="647062" y="2125980"/>
          <a:ext cx="11015715" cy="4658679"/>
        </p:xfrm>
        <a:graphic>
          <a:graphicData uri="http://schemas.openxmlformats.org/drawingml/2006/table">
            <a:tbl>
              <a:tblPr firstRow="1" firstCol="1" bandRow="1">
                <a:tableStyleId>{5C22544A-7EE6-4342-B048-85BDC9FD1C3A}</a:tableStyleId>
              </a:tblPr>
              <a:tblGrid>
                <a:gridCol w="844854">
                  <a:extLst>
                    <a:ext uri="{9D8B030D-6E8A-4147-A177-3AD203B41FA5}">
                      <a16:colId xmlns:a16="http://schemas.microsoft.com/office/drawing/2014/main" val="1291242219"/>
                    </a:ext>
                  </a:extLst>
                </a:gridCol>
                <a:gridCol w="10170861">
                  <a:extLst>
                    <a:ext uri="{9D8B030D-6E8A-4147-A177-3AD203B41FA5}">
                      <a16:colId xmlns:a16="http://schemas.microsoft.com/office/drawing/2014/main" val="2992426992"/>
                    </a:ext>
                  </a:extLst>
                </a:gridCol>
              </a:tblGrid>
              <a:tr h="0">
                <a:tc>
                  <a:txBody>
                    <a:bodyPr/>
                    <a:lstStyle/>
                    <a:p>
                      <a:pPr algn="just">
                        <a:lnSpc>
                          <a:spcPct val="115000"/>
                        </a:lnSpc>
                        <a:spcAft>
                          <a:spcPts val="0"/>
                        </a:spcAft>
                        <a:tabLst>
                          <a:tab pos="2637155" algn="ctr"/>
                          <a:tab pos="5274310" algn="r"/>
                        </a:tabLst>
                      </a:pPr>
                      <a:r>
                        <a:rPr lang="zh-CN" sz="1800" u="none" kern="100">
                          <a:solidFill>
                            <a:schemeClr val="tx1"/>
                          </a:solidFill>
                          <a:effectLst/>
                          <a:latin typeface="微软雅黑" panose="020B0503020204020204" pitchFamily="34" charset="-122"/>
                          <a:ea typeface="微软雅黑" panose="020B0503020204020204" pitchFamily="34" charset="-122"/>
                        </a:rPr>
                        <a:t>概念</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具有自信并且信任下属，对下属有高度的期望，有</a:t>
                      </a:r>
                      <a:r>
                        <a:rPr lang="zh-CN" sz="1800" u="none" kern="100" dirty="0">
                          <a:solidFill>
                            <a:srgbClr val="FF0000"/>
                          </a:solidFill>
                          <a:effectLst/>
                          <a:latin typeface="微软雅黑" panose="020B0503020204020204" pitchFamily="34" charset="-122"/>
                          <a:ea typeface="微软雅黑" panose="020B0503020204020204" pitchFamily="34" charset="-122"/>
                        </a:rPr>
                        <a:t>理想化的愿景</a:t>
                      </a:r>
                      <a:r>
                        <a:rPr lang="zh-CN" sz="1800" u="none" kern="100" dirty="0">
                          <a:solidFill>
                            <a:schemeClr val="tx1"/>
                          </a:solidFill>
                          <a:effectLst/>
                          <a:latin typeface="微软雅黑" panose="020B0503020204020204" pitchFamily="34" charset="-122"/>
                          <a:ea typeface="微软雅黑" panose="020B0503020204020204" pitchFamily="34" charset="-122"/>
                        </a:rPr>
                        <a:t>，使用</a:t>
                      </a:r>
                      <a:r>
                        <a:rPr lang="zh-CN" sz="1800" u="none" kern="100" dirty="0">
                          <a:solidFill>
                            <a:srgbClr val="FF0000"/>
                          </a:solidFill>
                          <a:effectLst/>
                          <a:latin typeface="微软雅黑" panose="020B0503020204020204" pitchFamily="34" charset="-122"/>
                          <a:ea typeface="微软雅黑" panose="020B0503020204020204" pitchFamily="34" charset="-122"/>
                        </a:rPr>
                        <a:t>个性化风格</a:t>
                      </a:r>
                      <a:r>
                        <a:rPr lang="zh-CN" sz="1800" u="none" kern="100" dirty="0">
                          <a:solidFill>
                            <a:schemeClr val="tx1"/>
                          </a:solidFill>
                          <a:effectLst/>
                          <a:latin typeface="微软雅黑" panose="020B0503020204020204" pitchFamily="34" charset="-122"/>
                          <a:ea typeface="微软雅黑" panose="020B0503020204020204" pitchFamily="34" charset="-122"/>
                        </a:rPr>
                        <a:t>的领导者。</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1562369"/>
                  </a:ext>
                </a:extLst>
              </a:tr>
              <a:tr h="97599">
                <a:tc>
                  <a:txBody>
                    <a:bodyPr/>
                    <a:lstStyle/>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观点</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）其</a:t>
                      </a:r>
                      <a:r>
                        <a:rPr lang="zh-CN" sz="1800" b="1" u="none" kern="100" dirty="0">
                          <a:solidFill>
                            <a:schemeClr val="tx1"/>
                          </a:solidFill>
                          <a:effectLst/>
                          <a:latin typeface="微软雅黑" panose="020B0503020204020204" pitchFamily="34" charset="-122"/>
                          <a:ea typeface="微软雅黑" panose="020B0503020204020204" pitchFamily="34" charset="-122"/>
                        </a:rPr>
                        <a:t>追随者认同</a:t>
                      </a:r>
                      <a:r>
                        <a:rPr lang="zh-CN" sz="1800" u="none" kern="100" dirty="0">
                          <a:solidFill>
                            <a:schemeClr val="tx1"/>
                          </a:solidFill>
                          <a:effectLst/>
                          <a:latin typeface="微软雅黑" panose="020B0503020204020204" pitchFamily="34" charset="-122"/>
                          <a:ea typeface="微软雅黑" panose="020B0503020204020204" pitchFamily="34" charset="-122"/>
                        </a:rPr>
                        <a:t>他们的领导者及其任务，表现出对领导者的高度</a:t>
                      </a:r>
                      <a:r>
                        <a:rPr lang="zh-CN" sz="1800" b="1" u="none" kern="100" dirty="0">
                          <a:solidFill>
                            <a:schemeClr val="tx1"/>
                          </a:solidFill>
                          <a:effectLst/>
                          <a:latin typeface="微软雅黑" panose="020B0503020204020204" pitchFamily="34" charset="-122"/>
                          <a:ea typeface="微软雅黑" panose="020B0503020204020204" pitchFamily="34" charset="-122"/>
                        </a:rPr>
                        <a:t>忠诚和信心</a:t>
                      </a:r>
                      <a:r>
                        <a:rPr lang="zh-CN" sz="1800" u="none" kern="100" dirty="0">
                          <a:solidFill>
                            <a:schemeClr val="tx1"/>
                          </a:solidFill>
                          <a:effectLst/>
                          <a:latin typeface="微软雅黑" panose="020B0503020204020204" pitchFamily="34" charset="-122"/>
                          <a:ea typeface="微软雅黑" panose="020B0503020204020204" pitchFamily="34" charset="-122"/>
                        </a:rPr>
                        <a:t>，效法其价值观和行为，并且从自身与领导者的关系中获得自尊； </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）魅力型领导者将促使追随者产生出高于期望的绩效以及</a:t>
                      </a:r>
                      <a:r>
                        <a:rPr lang="zh-CN" sz="1800" b="1" u="none" kern="100" dirty="0">
                          <a:solidFill>
                            <a:schemeClr val="tx1"/>
                          </a:solidFill>
                          <a:effectLst/>
                          <a:latin typeface="微软雅黑" panose="020B0503020204020204" pitchFamily="34" charset="-122"/>
                          <a:ea typeface="微软雅黑" panose="020B0503020204020204" pitchFamily="34" charset="-122"/>
                        </a:rPr>
                        <a:t>强烈归属感</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3</a:t>
                      </a:r>
                      <a:r>
                        <a:rPr lang="zh-CN" sz="1800" u="none" kern="100" dirty="0">
                          <a:solidFill>
                            <a:schemeClr val="tx1"/>
                          </a:solidFill>
                          <a:effectLst/>
                          <a:latin typeface="微软雅黑" panose="020B0503020204020204" pitchFamily="34" charset="-122"/>
                          <a:ea typeface="微软雅黑" panose="020B0503020204020204" pitchFamily="34" charset="-122"/>
                        </a:rPr>
                        <a:t>）当追随者显示出</a:t>
                      </a:r>
                      <a:r>
                        <a:rPr lang="zh-CN" sz="1800" b="1" u="none" kern="100" dirty="0">
                          <a:solidFill>
                            <a:schemeClr val="tx1"/>
                          </a:solidFill>
                          <a:effectLst/>
                          <a:latin typeface="微软雅黑" panose="020B0503020204020204" pitchFamily="34" charset="-122"/>
                          <a:ea typeface="微软雅黑" panose="020B0503020204020204" pitchFamily="34" charset="-122"/>
                        </a:rPr>
                        <a:t>更高水平的自我意识和自我管</a:t>
                      </a:r>
                      <a:r>
                        <a:rPr lang="zh-CN" sz="1800" u="none" kern="100" dirty="0">
                          <a:solidFill>
                            <a:schemeClr val="tx1"/>
                          </a:solidFill>
                          <a:effectLst/>
                          <a:latin typeface="微软雅黑" panose="020B0503020204020204" pitchFamily="34" charset="-122"/>
                          <a:ea typeface="微软雅黑" panose="020B0503020204020204" pitchFamily="34" charset="-122"/>
                        </a:rPr>
                        <a:t>理时，魅力型领导者的效果会得到进一步强化。</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4</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魅力本身是一个</a:t>
                      </a:r>
                      <a:r>
                        <a:rPr lang="zh-CN" sz="1800" b="1" u="none" kern="100" dirty="0">
                          <a:solidFill>
                            <a:srgbClr val="FF0000"/>
                          </a:solidFill>
                          <a:effectLst/>
                          <a:latin typeface="微软雅黑" panose="020B0503020204020204" pitchFamily="34" charset="-122"/>
                          <a:ea typeface="微软雅黑" panose="020B0503020204020204" pitchFamily="34" charset="-122"/>
                        </a:rPr>
                        <a:t>归因现象</a:t>
                      </a:r>
                      <a:r>
                        <a:rPr lang="zh-CN" sz="1800" u="none" kern="100" dirty="0">
                          <a:solidFill>
                            <a:schemeClr val="tx1"/>
                          </a:solidFill>
                          <a:effectLst/>
                          <a:latin typeface="微软雅黑" panose="020B0503020204020204" pitchFamily="34" charset="-122"/>
                          <a:ea typeface="微软雅黑" panose="020B0503020204020204" pitchFamily="34" charset="-122"/>
                        </a:rPr>
                        <a:t>，会随着情境发生变化。能够形成魅力归因的领导特质包括自信、印象管理技能、社会敏感性和共情。</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5</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提升魅力型领导的情境</a:t>
                      </a:r>
                      <a:r>
                        <a:rPr lang="zh-CN" sz="1800" u="none" kern="100" dirty="0">
                          <a:solidFill>
                            <a:schemeClr val="tx1"/>
                          </a:solidFill>
                          <a:effectLst/>
                          <a:latin typeface="微软雅黑" panose="020B0503020204020204" pitchFamily="34" charset="-122"/>
                          <a:ea typeface="微软雅黑" panose="020B0503020204020204" pitchFamily="34" charset="-122"/>
                        </a:rPr>
                        <a:t>既包括面临剧烈变革的组织环境，也包括对现状非常不满的追随者。</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8593877"/>
                  </a:ext>
                </a:extLst>
              </a:tr>
              <a:tr h="0">
                <a:tc>
                  <a:txBody>
                    <a:bodyPr/>
                    <a:lstStyle/>
                    <a:p>
                      <a:pPr algn="just">
                        <a:lnSpc>
                          <a:spcPct val="115000"/>
                        </a:lnSpc>
                        <a:spcAft>
                          <a:spcPts val="0"/>
                        </a:spcAft>
                        <a:tabLst>
                          <a:tab pos="2637155" algn="ctr"/>
                          <a:tab pos="5274310" algn="r"/>
                        </a:tabLst>
                      </a:pPr>
                      <a:r>
                        <a:rPr lang="zh-CN" sz="1800" u="none" kern="100" dirty="0">
                          <a:solidFill>
                            <a:srgbClr val="FF0000"/>
                          </a:solidFill>
                          <a:effectLst/>
                          <a:latin typeface="微软雅黑" panose="020B0503020204020204" pitchFamily="34" charset="-122"/>
                          <a:ea typeface="微软雅黑" panose="020B0503020204020204" pitchFamily="34" charset="-122"/>
                        </a:rPr>
                        <a:t>非</a:t>
                      </a:r>
                      <a:r>
                        <a:rPr lang="zh-CN" sz="1800" u="none" kern="100" dirty="0">
                          <a:solidFill>
                            <a:schemeClr val="tx1"/>
                          </a:solidFill>
                          <a:effectLst/>
                          <a:latin typeface="微软雅黑" panose="020B0503020204020204" pitchFamily="34" charset="-122"/>
                          <a:ea typeface="微软雅黑" panose="020B0503020204020204" pitchFamily="34" charset="-122"/>
                        </a:rPr>
                        <a:t>道德特征</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）为个人利益使用权力</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）提升自己的个人愿景</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3</a:t>
                      </a:r>
                      <a:r>
                        <a:rPr lang="zh-CN" sz="1800" u="none" kern="100" dirty="0">
                          <a:solidFill>
                            <a:schemeClr val="tx1"/>
                          </a:solidFill>
                          <a:effectLst/>
                          <a:latin typeface="微软雅黑" panose="020B0503020204020204" pitchFamily="34" charset="-122"/>
                          <a:ea typeface="微软雅黑" panose="020B0503020204020204" pitchFamily="34" charset="-122"/>
                        </a:rPr>
                        <a:t>）指责或批评相反的观点</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4</a:t>
                      </a:r>
                      <a:r>
                        <a:rPr lang="zh-CN" sz="1800" u="none" kern="100" dirty="0">
                          <a:solidFill>
                            <a:schemeClr val="tx1"/>
                          </a:solidFill>
                          <a:effectLst/>
                          <a:latin typeface="微软雅黑" panose="020B0503020204020204" pitchFamily="34" charset="-122"/>
                          <a:ea typeface="微软雅黑" panose="020B0503020204020204" pitchFamily="34" charset="-122"/>
                        </a:rPr>
                        <a:t>）要求自己的决定被无条件接受</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5</a:t>
                      </a:r>
                      <a:r>
                        <a:rPr lang="zh-CN" sz="1800" u="none" kern="100" dirty="0">
                          <a:solidFill>
                            <a:schemeClr val="tx1"/>
                          </a:solidFill>
                          <a:effectLst/>
                          <a:latin typeface="微软雅黑" panose="020B0503020204020204" pitchFamily="34" charset="-122"/>
                          <a:ea typeface="微软雅黑" panose="020B0503020204020204" pitchFamily="34" charset="-122"/>
                        </a:rPr>
                        <a:t>）单向沟通</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6</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对追随者的需要感觉迟钝</a:t>
                      </a:r>
                    </a:p>
                    <a:p>
                      <a:pPr algn="just">
                        <a:lnSpc>
                          <a:spcPct val="115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7</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用外部的道德标准满足自我兴趣</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4424133"/>
                  </a:ext>
                </a:extLst>
              </a:tr>
            </a:tbl>
          </a:graphicData>
        </a:graphic>
      </p:graphicFrame>
    </p:spTree>
    <p:extLst>
      <p:ext uri="{BB962C8B-B14F-4D97-AF65-F5344CB8AC3E}">
        <p14:creationId xmlns:p14="http://schemas.microsoft.com/office/powerpoint/2010/main" val="143547382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5340777"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路径</a:t>
            </a:r>
            <a:r>
              <a:rPr lang="en-US" altLang="zh-CN" sz="2800" b="1" dirty="0"/>
              <a:t>—</a:t>
            </a:r>
            <a:r>
              <a:rPr lang="zh-CN" altLang="zh-CN" sz="2800" b="1" dirty="0"/>
              <a:t>目标理论</a:t>
            </a:r>
            <a:r>
              <a:rPr lang="en-US" altLang="zh-CN" sz="2800" b="1" dirty="0">
                <a:solidFill>
                  <a:srgbClr val="FF0000"/>
                </a:solidFill>
                <a:highlight>
                  <a:srgbClr val="FFFF00"/>
                </a:highlight>
              </a:rPr>
              <a:t>(</a:t>
            </a:r>
            <a:r>
              <a:rPr lang="zh-CN" altLang="zh-CN" sz="2800" b="1" dirty="0">
                <a:solidFill>
                  <a:srgbClr val="FF0000"/>
                </a:solidFill>
                <a:highlight>
                  <a:srgbClr val="FFFF00"/>
                </a:highlight>
              </a:rPr>
              <a:t>罗伯特·豪斯</a:t>
            </a:r>
            <a:r>
              <a:rPr lang="en-US" altLang="zh-CN" sz="2800" b="1" dirty="0">
                <a:solidFill>
                  <a:srgbClr val="FF0000"/>
                </a:solidFill>
                <a:highlight>
                  <a:srgbClr val="FFFF00"/>
                </a:highlight>
              </a:rPr>
              <a:t>)</a:t>
            </a:r>
            <a:endParaRPr lang="zh-CN" altLang="zh-CN" sz="2800" b="1" dirty="0">
              <a:solidFill>
                <a:srgbClr val="FF0000"/>
              </a:solidFill>
              <a:highlight>
                <a:srgbClr val="FFFF00"/>
              </a:highlight>
            </a:endParaRPr>
          </a:p>
        </p:txBody>
      </p:sp>
      <p:sp>
        <p:nvSpPr>
          <p:cNvPr id="2" name="矩形 1">
            <a:extLst>
              <a:ext uri="{FF2B5EF4-FFF2-40B4-BE49-F238E27FC236}">
                <a16:creationId xmlns:a16="http://schemas.microsoft.com/office/drawing/2014/main" id="{1A3A3ED0-CA94-4E62-9F34-098D44B484E2}"/>
              </a:ext>
            </a:extLst>
          </p:cNvPr>
          <p:cNvSpPr/>
          <p:nvPr/>
        </p:nvSpPr>
        <p:spPr>
          <a:xfrm>
            <a:off x="589547" y="2646948"/>
            <a:ext cx="8554453" cy="861774"/>
          </a:xfrm>
          <a:prstGeom prst="rect">
            <a:avLst/>
          </a:prstGeom>
        </p:spPr>
        <p:txBody>
          <a:bodyPr wrap="square">
            <a:spAutoFit/>
          </a:bodyPr>
          <a:lstStyle/>
          <a:p>
            <a:pPr indent="280670" algn="just">
              <a:lnSpc>
                <a:spcPct val="150000"/>
              </a:lnSpc>
              <a:spcAft>
                <a:spcPts val="0"/>
              </a:spcAft>
            </a:pPr>
            <a:r>
              <a:rPr lang="en-US" altLang="zh-CN" sz="2000" b="1" kern="100" dirty="0">
                <a:solidFill>
                  <a:srgbClr val="FF0000"/>
                </a:solidFill>
                <a:latin typeface="+mn-ea"/>
                <a:ea typeface="+mn-ea"/>
                <a:cs typeface="Lantinghei SC Demibold" charset="0"/>
              </a:rPr>
              <a:t>1.</a:t>
            </a:r>
            <a:r>
              <a:rPr lang="zh-CN" altLang="zh-CN" sz="2000" b="1" kern="100" dirty="0">
                <a:solidFill>
                  <a:srgbClr val="FF0000"/>
                </a:solidFill>
                <a:latin typeface="+mn-ea"/>
                <a:ea typeface="+mn-ea"/>
                <a:cs typeface="Lantinghei SC Demibold" charset="0"/>
              </a:rPr>
              <a:t>领导行为（</a:t>
            </a:r>
            <a:r>
              <a:rPr lang="en-US" altLang="zh-CN" sz="2000" b="1" kern="100" dirty="0">
                <a:solidFill>
                  <a:srgbClr val="FF0000"/>
                </a:solidFill>
                <a:latin typeface="+mn-ea"/>
                <a:ea typeface="+mn-ea"/>
                <a:cs typeface="Lantinghei SC Demibold" charset="0"/>
              </a:rPr>
              <a:t>4</a:t>
            </a:r>
            <a:r>
              <a:rPr lang="zh-CN" altLang="zh-CN" sz="2000" b="1" kern="100" dirty="0">
                <a:solidFill>
                  <a:srgbClr val="FF0000"/>
                </a:solidFill>
                <a:latin typeface="+mn-ea"/>
                <a:ea typeface="+mn-ea"/>
                <a:cs typeface="Lantinghei SC Demibold" charset="0"/>
              </a:rPr>
              <a:t>种）</a:t>
            </a:r>
          </a:p>
          <a:p>
            <a:r>
              <a:rPr lang="zh-CN" altLang="zh-CN" sz="2000" dirty="0">
                <a:solidFill>
                  <a:srgbClr val="000000"/>
                </a:solidFill>
                <a:latin typeface="+mn-ea"/>
                <a:ea typeface="+mn-ea"/>
                <a:cs typeface="Lantinghei SC Demibold" charset="0"/>
              </a:rPr>
              <a:t>假定领导者具有变通性</a:t>
            </a:r>
            <a:r>
              <a:rPr lang="en-US" altLang="zh-CN" sz="2000" dirty="0">
                <a:solidFill>
                  <a:srgbClr val="000000"/>
                </a:solidFill>
                <a:latin typeface="+mn-ea"/>
                <a:ea typeface="+mn-ea"/>
                <a:cs typeface="Lantinghei SC Demibold" charset="0"/>
              </a:rPr>
              <a:t>,</a:t>
            </a:r>
            <a:r>
              <a:rPr lang="zh-CN" altLang="zh-CN" sz="2000" dirty="0">
                <a:solidFill>
                  <a:srgbClr val="000000"/>
                </a:solidFill>
                <a:latin typeface="+mn-ea"/>
                <a:ea typeface="+mn-ea"/>
                <a:cs typeface="Lantinghei SC Demibold" charset="0"/>
              </a:rPr>
              <a:t>能够根据不同的情况而表现出以下不同的领导行为</a:t>
            </a:r>
            <a:endParaRPr lang="zh-CN" altLang="en-US" sz="2000" dirty="0">
              <a:latin typeface="+mn-ea"/>
              <a:ea typeface="+mn-ea"/>
              <a:cs typeface="Lantinghei SC Demibold" charset="0"/>
            </a:endParaRPr>
          </a:p>
        </p:txBody>
      </p:sp>
      <p:graphicFrame>
        <p:nvGraphicFramePr>
          <p:cNvPr id="3" name="表格 2">
            <a:extLst>
              <a:ext uri="{FF2B5EF4-FFF2-40B4-BE49-F238E27FC236}">
                <a16:creationId xmlns:a16="http://schemas.microsoft.com/office/drawing/2014/main" id="{85C61036-0716-4280-8D3E-AC6F6A55A13A}"/>
              </a:ext>
            </a:extLst>
          </p:cNvPr>
          <p:cNvGraphicFramePr>
            <a:graphicFrameLocks noGrp="1"/>
          </p:cNvGraphicFramePr>
          <p:nvPr>
            <p:extLst>
              <p:ext uri="{D42A27DB-BD31-4B8C-83A1-F6EECF244321}">
                <p14:modId xmlns:p14="http://schemas.microsoft.com/office/powerpoint/2010/main" val="637842820"/>
              </p:ext>
            </p:extLst>
          </p:nvPr>
        </p:nvGraphicFramePr>
        <p:xfrm>
          <a:off x="1046748" y="3835584"/>
          <a:ext cx="8795084" cy="1458527"/>
        </p:xfrm>
        <a:graphic>
          <a:graphicData uri="http://schemas.openxmlformats.org/drawingml/2006/table">
            <a:tbl>
              <a:tblPr>
                <a:tableStyleId>{5C22544A-7EE6-4342-B048-85BDC9FD1C3A}</a:tableStyleId>
              </a:tblPr>
              <a:tblGrid>
                <a:gridCol w="1721450">
                  <a:extLst>
                    <a:ext uri="{9D8B030D-6E8A-4147-A177-3AD203B41FA5}">
                      <a16:colId xmlns:a16="http://schemas.microsoft.com/office/drawing/2014/main" val="111039946"/>
                    </a:ext>
                  </a:extLst>
                </a:gridCol>
                <a:gridCol w="7073634">
                  <a:extLst>
                    <a:ext uri="{9D8B030D-6E8A-4147-A177-3AD203B41FA5}">
                      <a16:colId xmlns:a16="http://schemas.microsoft.com/office/drawing/2014/main" val="3059737365"/>
                    </a:ext>
                  </a:extLst>
                </a:gridCol>
              </a:tblGrid>
              <a:tr h="290529">
                <a:tc>
                  <a:txBody>
                    <a:bodyPr/>
                    <a:lstStyle/>
                    <a:p>
                      <a:pPr algn="just">
                        <a:lnSpc>
                          <a:spcPct val="150000"/>
                        </a:lnSpc>
                        <a:spcAft>
                          <a:spcPts val="0"/>
                        </a:spcAft>
                      </a:pPr>
                      <a:r>
                        <a:rPr lang="zh-CN" sz="1800" b="1" u="none" kern="100">
                          <a:solidFill>
                            <a:srgbClr val="FF0000"/>
                          </a:solidFill>
                          <a:effectLst/>
                          <a:latin typeface="微软雅黑" panose="020B0503020204020204" pitchFamily="34" charset="-122"/>
                          <a:ea typeface="微软雅黑" panose="020B0503020204020204" pitchFamily="34" charset="-122"/>
                        </a:rPr>
                        <a:t>指导式</a:t>
                      </a:r>
                      <a:endParaRPr lang="zh-CN" sz="1800" b="1" u="none" kern="10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100" dirty="0">
                          <a:effectLst/>
                          <a:latin typeface="微软雅黑" panose="020B0503020204020204" pitchFamily="34" charset="-122"/>
                          <a:ea typeface="微软雅黑" panose="020B0503020204020204" pitchFamily="34" charset="-122"/>
                        </a:rPr>
                        <a:t>让员工</a:t>
                      </a:r>
                      <a:r>
                        <a:rPr lang="zh-CN" sz="1800" b="1" u="none" kern="100" dirty="0">
                          <a:effectLst/>
                          <a:latin typeface="微软雅黑" panose="020B0503020204020204" pitchFamily="34" charset="-122"/>
                          <a:ea typeface="微软雅黑" panose="020B0503020204020204" pitchFamily="34" charset="-122"/>
                        </a:rPr>
                        <a:t>明确</a:t>
                      </a:r>
                      <a:r>
                        <a:rPr lang="zh-CN" sz="1800" u="none" kern="100" dirty="0">
                          <a:effectLst/>
                          <a:latin typeface="微软雅黑" panose="020B0503020204020204" pitchFamily="34" charset="-122"/>
                          <a:ea typeface="微软雅黑" panose="020B0503020204020204" pitchFamily="34" charset="-122"/>
                        </a:rPr>
                        <a:t>别人对他的期望、成功绩效的标准和工作</a:t>
                      </a:r>
                      <a:r>
                        <a:rPr lang="zh-CN" sz="1800" b="1" u="none" kern="100" dirty="0">
                          <a:effectLst/>
                          <a:latin typeface="微软雅黑" panose="020B0503020204020204" pitchFamily="34" charset="-122"/>
                          <a:ea typeface="微软雅黑" panose="020B0503020204020204" pitchFamily="34" charset="-122"/>
                        </a:rPr>
                        <a:t>程序</a:t>
                      </a:r>
                      <a:endParaRPr lang="zh-CN" sz="1800" b="1"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948493"/>
                  </a:ext>
                </a:extLst>
              </a:tr>
              <a:tr h="290529">
                <a:tc>
                  <a:txBody>
                    <a:bodyPr/>
                    <a:lstStyle/>
                    <a:p>
                      <a:pPr algn="just">
                        <a:lnSpc>
                          <a:spcPct val="150000"/>
                        </a:lnSpc>
                        <a:spcAft>
                          <a:spcPts val="0"/>
                        </a:spcAft>
                      </a:pPr>
                      <a:r>
                        <a:rPr lang="zh-CN" sz="1800" b="1" u="none" kern="100">
                          <a:solidFill>
                            <a:srgbClr val="FF0000"/>
                          </a:solidFill>
                          <a:effectLst/>
                          <a:latin typeface="微软雅黑" panose="020B0503020204020204" pitchFamily="34" charset="-122"/>
                          <a:ea typeface="微软雅黑" panose="020B0503020204020204" pitchFamily="34" charset="-122"/>
                        </a:rPr>
                        <a:t>支持型</a:t>
                      </a:r>
                      <a:endParaRPr lang="zh-CN" sz="1800" b="1" u="none" kern="10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100" dirty="0">
                          <a:effectLst/>
                          <a:latin typeface="微软雅黑" panose="020B0503020204020204" pitchFamily="34" charset="-122"/>
                          <a:ea typeface="微软雅黑" panose="020B0503020204020204" pitchFamily="34" charset="-122"/>
                        </a:rPr>
                        <a:t>努力建立舒适的工作环境，亲切友善，</a:t>
                      </a:r>
                      <a:r>
                        <a:rPr lang="zh-CN" sz="1800" b="1" u="none" kern="100" dirty="0">
                          <a:effectLst/>
                          <a:latin typeface="微软雅黑" panose="020B0503020204020204" pitchFamily="34" charset="-122"/>
                          <a:ea typeface="微软雅黑" panose="020B0503020204020204" pitchFamily="34" charset="-122"/>
                        </a:rPr>
                        <a:t>关心下属</a:t>
                      </a:r>
                      <a:r>
                        <a:rPr lang="zh-CN" sz="1800" u="none" kern="100" dirty="0">
                          <a:effectLst/>
                          <a:latin typeface="微软雅黑" panose="020B0503020204020204" pitchFamily="34" charset="-122"/>
                          <a:ea typeface="微软雅黑" panose="020B0503020204020204" pitchFamily="34" charset="-122"/>
                        </a:rPr>
                        <a:t>的要求</a:t>
                      </a:r>
                      <a:endParaRPr lang="zh-CN" sz="18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4838"/>
                  </a:ext>
                </a:extLst>
              </a:tr>
              <a:tr h="369437">
                <a:tc>
                  <a:txBody>
                    <a:bodyPr/>
                    <a:lstStyle/>
                    <a:p>
                      <a:pPr algn="just">
                        <a:lnSpc>
                          <a:spcPct val="150000"/>
                        </a:lnSpc>
                        <a:spcAft>
                          <a:spcPts val="0"/>
                        </a:spcAft>
                      </a:pPr>
                      <a:r>
                        <a:rPr lang="zh-CN" sz="1800" b="1" u="none" kern="100">
                          <a:solidFill>
                            <a:srgbClr val="FF0000"/>
                          </a:solidFill>
                          <a:effectLst/>
                          <a:latin typeface="微软雅黑" panose="020B0503020204020204" pitchFamily="34" charset="-122"/>
                          <a:ea typeface="微软雅黑" panose="020B0503020204020204" pitchFamily="34" charset="-122"/>
                        </a:rPr>
                        <a:t>参与式</a:t>
                      </a:r>
                      <a:endParaRPr lang="zh-CN" sz="1800" b="1" u="none" kern="10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100" dirty="0">
                          <a:effectLst/>
                          <a:latin typeface="微软雅黑" panose="020B0503020204020204" pitchFamily="34" charset="-122"/>
                          <a:ea typeface="微软雅黑" panose="020B0503020204020204" pitchFamily="34" charset="-122"/>
                        </a:rPr>
                        <a:t>主动</a:t>
                      </a:r>
                      <a:r>
                        <a:rPr lang="zh-CN" sz="1800" b="1" u="none" kern="100" dirty="0">
                          <a:effectLst/>
                          <a:latin typeface="微软雅黑" panose="020B0503020204020204" pitchFamily="34" charset="-122"/>
                          <a:ea typeface="微软雅黑" panose="020B0503020204020204" pitchFamily="34" charset="-122"/>
                        </a:rPr>
                        <a:t>征求并采纳</a:t>
                      </a:r>
                      <a:r>
                        <a:rPr lang="zh-CN" sz="1800" u="none" kern="100" dirty="0">
                          <a:effectLst/>
                          <a:latin typeface="微软雅黑" panose="020B0503020204020204" pitchFamily="34" charset="-122"/>
                          <a:ea typeface="微软雅黑" panose="020B0503020204020204" pitchFamily="34" charset="-122"/>
                        </a:rPr>
                        <a:t>下属的意见</a:t>
                      </a:r>
                      <a:endParaRPr lang="zh-CN" sz="1800" u="none" kern="1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978202"/>
                  </a:ext>
                </a:extLst>
              </a:tr>
              <a:tr h="290529">
                <a:tc>
                  <a:txBody>
                    <a:bodyPr/>
                    <a:lstStyle/>
                    <a:p>
                      <a:pPr algn="just">
                        <a:lnSpc>
                          <a:spcPct val="150000"/>
                        </a:lnSpc>
                        <a:spcAft>
                          <a:spcPts val="0"/>
                        </a:spcAft>
                      </a:pPr>
                      <a:r>
                        <a:rPr lang="zh-CN" sz="1800" b="1" u="none" kern="100" dirty="0">
                          <a:solidFill>
                            <a:srgbClr val="FF0000"/>
                          </a:solidFill>
                          <a:effectLst/>
                          <a:latin typeface="微软雅黑" panose="020B0503020204020204" pitchFamily="34" charset="-122"/>
                          <a:ea typeface="微软雅黑" panose="020B0503020204020204" pitchFamily="34" charset="-122"/>
                        </a:rPr>
                        <a:t>成就取向式</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100" dirty="0">
                          <a:effectLst/>
                          <a:latin typeface="微软雅黑" panose="020B0503020204020204" pitchFamily="34" charset="-122"/>
                          <a:ea typeface="微软雅黑" panose="020B0503020204020204" pitchFamily="34" charset="-122"/>
                        </a:rPr>
                        <a:t>设定挑战性目标、</a:t>
                      </a:r>
                      <a:r>
                        <a:rPr lang="zh-CN" sz="1800" b="1" u="none" kern="100" dirty="0">
                          <a:effectLst/>
                          <a:latin typeface="微软雅黑" panose="020B0503020204020204" pitchFamily="34" charset="-122"/>
                          <a:ea typeface="微软雅黑" panose="020B0503020204020204" pitchFamily="34" charset="-122"/>
                        </a:rPr>
                        <a:t>鼓励</a:t>
                      </a:r>
                      <a:r>
                        <a:rPr lang="zh-CN" sz="1800" u="none" kern="100" dirty="0">
                          <a:effectLst/>
                          <a:latin typeface="微软雅黑" panose="020B0503020204020204" pitchFamily="34" charset="-122"/>
                          <a:ea typeface="微软雅黑" panose="020B0503020204020204" pitchFamily="34" charset="-122"/>
                        </a:rPr>
                        <a:t>下属实现自己的最佳水平</a:t>
                      </a:r>
                      <a:endParaRPr lang="zh-CN" sz="18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118014"/>
                  </a:ext>
                </a:extLst>
              </a:tr>
            </a:tbl>
          </a:graphicData>
        </a:graphic>
      </p:graphicFrame>
    </p:spTree>
    <p:extLst>
      <p:ext uri="{BB962C8B-B14F-4D97-AF65-F5344CB8AC3E}">
        <p14:creationId xmlns:p14="http://schemas.microsoft.com/office/powerpoint/2010/main" val="387476412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5325011"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路径</a:t>
            </a:r>
            <a:r>
              <a:rPr lang="en-US" altLang="zh-CN" sz="2800" b="1" dirty="0"/>
              <a:t>—</a:t>
            </a:r>
            <a:r>
              <a:rPr lang="zh-CN" altLang="zh-CN" sz="2800" b="1" dirty="0"/>
              <a:t>目标理论</a:t>
            </a:r>
            <a:r>
              <a:rPr lang="en-US" altLang="zh-CN" sz="2800" b="1" dirty="0"/>
              <a:t>(</a:t>
            </a:r>
            <a:r>
              <a:rPr lang="zh-CN" altLang="zh-CN" sz="2800" dirty="0"/>
              <a:t>罗伯特·豪斯</a:t>
            </a:r>
            <a:r>
              <a:rPr lang="en-US" altLang="zh-CN" sz="2800" b="1" dirty="0"/>
              <a:t>)</a:t>
            </a:r>
            <a:endParaRPr lang="zh-CN" altLang="zh-CN" sz="2800" dirty="0"/>
          </a:p>
        </p:txBody>
      </p:sp>
      <p:sp>
        <p:nvSpPr>
          <p:cNvPr id="2" name="矩形 1">
            <a:extLst>
              <a:ext uri="{FF2B5EF4-FFF2-40B4-BE49-F238E27FC236}">
                <a16:creationId xmlns:a16="http://schemas.microsoft.com/office/drawing/2014/main" id="{1A3A3ED0-CA94-4E62-9F34-098D44B484E2}"/>
              </a:ext>
            </a:extLst>
          </p:cNvPr>
          <p:cNvSpPr/>
          <p:nvPr/>
        </p:nvSpPr>
        <p:spPr>
          <a:xfrm>
            <a:off x="589547" y="2646948"/>
            <a:ext cx="8554453" cy="400110"/>
          </a:xfrm>
          <a:prstGeom prst="rect">
            <a:avLst/>
          </a:prstGeom>
        </p:spPr>
        <p:txBody>
          <a:bodyPr wrap="square">
            <a:spAutoFit/>
          </a:bodyPr>
          <a:lstStyle/>
          <a:p>
            <a:r>
              <a:rPr lang="en-US" altLang="zh-CN" sz="2000" b="1" dirty="0"/>
              <a:t>2. </a:t>
            </a:r>
            <a:r>
              <a:rPr lang="zh-CN" altLang="zh-CN" sz="2000" b="1" dirty="0"/>
              <a:t>权变因素和应用</a:t>
            </a:r>
            <a:endParaRPr lang="zh-CN" altLang="zh-CN" sz="2000" dirty="0"/>
          </a:p>
        </p:txBody>
      </p:sp>
      <p:graphicFrame>
        <p:nvGraphicFramePr>
          <p:cNvPr id="4" name="表格 3">
            <a:extLst>
              <a:ext uri="{FF2B5EF4-FFF2-40B4-BE49-F238E27FC236}">
                <a16:creationId xmlns:a16="http://schemas.microsoft.com/office/drawing/2014/main" id="{ECFEA32F-C507-4040-A7CA-1F6D7096E80D}"/>
              </a:ext>
            </a:extLst>
          </p:cNvPr>
          <p:cNvGraphicFramePr>
            <a:graphicFrameLocks noGrp="1"/>
          </p:cNvGraphicFramePr>
          <p:nvPr>
            <p:extLst>
              <p:ext uri="{D42A27DB-BD31-4B8C-83A1-F6EECF244321}">
                <p14:modId xmlns:p14="http://schemas.microsoft.com/office/powerpoint/2010/main" val="1858191543"/>
              </p:ext>
            </p:extLst>
          </p:nvPr>
        </p:nvGraphicFramePr>
        <p:xfrm>
          <a:off x="1018674" y="3366517"/>
          <a:ext cx="10154652" cy="1960500"/>
        </p:xfrm>
        <a:graphic>
          <a:graphicData uri="http://schemas.openxmlformats.org/drawingml/2006/table">
            <a:tbl>
              <a:tblPr firstRow="1" firstCol="1" bandRow="1">
                <a:tableStyleId>{5C22544A-7EE6-4342-B048-85BDC9FD1C3A}</a:tableStyleId>
              </a:tblPr>
              <a:tblGrid>
                <a:gridCol w="1649148">
                  <a:extLst>
                    <a:ext uri="{9D8B030D-6E8A-4147-A177-3AD203B41FA5}">
                      <a16:colId xmlns:a16="http://schemas.microsoft.com/office/drawing/2014/main" val="2542609072"/>
                    </a:ext>
                  </a:extLst>
                </a:gridCol>
                <a:gridCol w="8505504">
                  <a:extLst>
                    <a:ext uri="{9D8B030D-6E8A-4147-A177-3AD203B41FA5}">
                      <a16:colId xmlns:a16="http://schemas.microsoft.com/office/drawing/2014/main" val="1744691275"/>
                    </a:ext>
                  </a:extLst>
                </a:gridCol>
              </a:tblGrid>
              <a:tr h="0">
                <a:tc>
                  <a:txBody>
                    <a:bodyPr/>
                    <a:lstStyle/>
                    <a:p>
                      <a:pPr algn="l">
                        <a:lnSpc>
                          <a:spcPct val="150000"/>
                        </a:lnSpc>
                        <a:spcAft>
                          <a:spcPts val="0"/>
                        </a:spcAft>
                        <a:tabLst>
                          <a:tab pos="2637155" algn="ctr"/>
                          <a:tab pos="5274310" algn="r"/>
                        </a:tabLst>
                      </a:pPr>
                      <a:r>
                        <a:rPr lang="zh-CN" sz="1800" u="none" kern="100">
                          <a:solidFill>
                            <a:schemeClr val="tx1"/>
                          </a:solidFill>
                          <a:effectLst/>
                          <a:latin typeface="微软雅黑" panose="020B0503020204020204" pitchFamily="34" charset="-122"/>
                          <a:ea typeface="微软雅黑" panose="020B0503020204020204" pitchFamily="34" charset="-122"/>
                        </a:rPr>
                        <a:t>权变因素</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）下属控制之外的</a:t>
                      </a:r>
                      <a:r>
                        <a:rPr lang="zh-CN" sz="1800" b="1" u="none" kern="100" dirty="0">
                          <a:solidFill>
                            <a:schemeClr val="tx1"/>
                          </a:solidFill>
                          <a:effectLst/>
                          <a:latin typeface="微软雅黑" panose="020B0503020204020204" pitchFamily="34" charset="-122"/>
                          <a:ea typeface="微软雅黑" panose="020B0503020204020204" pitchFamily="34" charset="-122"/>
                        </a:rPr>
                        <a:t>环境</a:t>
                      </a:r>
                      <a:r>
                        <a:rPr lang="zh-CN" sz="1800" b="0" u="none" kern="100" dirty="0">
                          <a:solidFill>
                            <a:schemeClr val="tx1"/>
                          </a:solidFill>
                          <a:effectLst/>
                          <a:latin typeface="微软雅黑" panose="020B0503020204020204" pitchFamily="34" charset="-122"/>
                          <a:ea typeface="微软雅黑" panose="020B0503020204020204" pitchFamily="34" charset="-122"/>
                        </a:rPr>
                        <a:t>因素：工作结构、正式的权力系统、工作团队等；</a:t>
                      </a:r>
                    </a:p>
                    <a:p>
                      <a:pPr algn="l">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）下属的</a:t>
                      </a:r>
                      <a:r>
                        <a:rPr lang="zh-CN" sz="1800" b="1" u="none" kern="100" dirty="0">
                          <a:solidFill>
                            <a:schemeClr val="tx1"/>
                          </a:solidFill>
                          <a:effectLst/>
                          <a:latin typeface="微软雅黑" panose="020B0503020204020204" pitchFamily="34" charset="-122"/>
                          <a:ea typeface="微软雅黑" panose="020B0503020204020204" pitchFamily="34" charset="-122"/>
                        </a:rPr>
                        <a:t>个人特征</a:t>
                      </a:r>
                      <a:r>
                        <a:rPr lang="zh-CN" sz="1800" b="0" u="none" kern="100" dirty="0">
                          <a:solidFill>
                            <a:schemeClr val="tx1"/>
                          </a:solidFill>
                          <a:effectLst/>
                          <a:latin typeface="微软雅黑" panose="020B0503020204020204" pitchFamily="34" charset="-122"/>
                          <a:ea typeface="微软雅黑" panose="020B0503020204020204" pitchFamily="34" charset="-122"/>
                        </a:rPr>
                        <a:t>：经验、能力、内外控等。</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906885"/>
                  </a:ext>
                </a:extLst>
              </a:tr>
              <a:tr h="0">
                <a:tc>
                  <a:txBody>
                    <a:bodyPr/>
                    <a:lstStyle/>
                    <a:p>
                      <a:pPr algn="l">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应用</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）下属的工作是</a:t>
                      </a:r>
                      <a:r>
                        <a:rPr lang="zh-CN" sz="1800" b="1" u="none" kern="100" dirty="0">
                          <a:solidFill>
                            <a:schemeClr val="tx1"/>
                          </a:solidFill>
                          <a:effectLst/>
                          <a:latin typeface="微软雅黑" panose="020B0503020204020204" pitchFamily="34" charset="-122"/>
                          <a:ea typeface="微软雅黑" panose="020B0503020204020204" pitchFamily="34" charset="-122"/>
                        </a:rPr>
                        <a:t>结构化</a:t>
                      </a:r>
                      <a:r>
                        <a:rPr lang="zh-CN" sz="1800" u="none" kern="100" dirty="0">
                          <a:solidFill>
                            <a:schemeClr val="tx1"/>
                          </a:solidFill>
                          <a:effectLst/>
                          <a:latin typeface="微软雅黑" panose="020B0503020204020204" pitchFamily="34" charset="-122"/>
                          <a:ea typeface="微软雅黑" panose="020B0503020204020204" pitchFamily="34" charset="-122"/>
                        </a:rPr>
                        <a:t>的，则</a:t>
                      </a:r>
                      <a:r>
                        <a:rPr lang="zh-CN" sz="1800" b="1" u="none" kern="100" dirty="0">
                          <a:solidFill>
                            <a:schemeClr val="tx1"/>
                          </a:solidFill>
                          <a:effectLst/>
                          <a:latin typeface="微软雅黑" panose="020B0503020204020204" pitchFamily="34" charset="-122"/>
                          <a:ea typeface="微软雅黑" panose="020B0503020204020204" pitchFamily="34" charset="-122"/>
                        </a:rPr>
                        <a:t>支持型</a:t>
                      </a:r>
                      <a:r>
                        <a:rPr lang="zh-CN" sz="1800" u="none" kern="100" dirty="0">
                          <a:solidFill>
                            <a:schemeClr val="tx1"/>
                          </a:solidFill>
                          <a:effectLst/>
                          <a:latin typeface="微软雅黑" panose="020B0503020204020204" pitchFamily="34" charset="-122"/>
                          <a:ea typeface="微软雅黑" panose="020B0503020204020204" pitchFamily="34" charset="-122"/>
                        </a:rPr>
                        <a:t>的领导可以带来高的绩效和满意度</a:t>
                      </a:r>
                    </a:p>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）对于</a:t>
                      </a:r>
                      <a:r>
                        <a:rPr lang="zh-CN" sz="1800" b="1" u="none" kern="100" dirty="0">
                          <a:solidFill>
                            <a:schemeClr val="tx1"/>
                          </a:solidFill>
                          <a:effectLst/>
                          <a:latin typeface="微软雅黑" panose="020B0503020204020204" pitchFamily="34" charset="-122"/>
                          <a:ea typeface="微软雅黑" panose="020B0503020204020204" pitchFamily="34" charset="-122"/>
                        </a:rPr>
                        <a:t>能力强或经验丰富的下属</a:t>
                      </a:r>
                      <a:r>
                        <a:rPr lang="zh-CN" sz="1800" u="none" kern="100" dirty="0">
                          <a:solidFill>
                            <a:schemeClr val="tx1"/>
                          </a:solidFill>
                          <a:effectLst/>
                          <a:latin typeface="微软雅黑" panose="020B0503020204020204" pitchFamily="34" charset="-122"/>
                          <a:ea typeface="微软雅黑" panose="020B0503020204020204" pitchFamily="34" charset="-122"/>
                        </a:rPr>
                        <a:t>，指导式的领导可能被视为多余的</a:t>
                      </a:r>
                    </a:p>
                    <a:p>
                      <a:pPr algn="just">
                        <a:lnSpc>
                          <a:spcPct val="150000"/>
                        </a:lnSpc>
                        <a:spcAft>
                          <a:spcPts val="0"/>
                        </a:spcAft>
                        <a:tabLst>
                          <a:tab pos="2637155" algn="ctr"/>
                          <a:tab pos="5274310" algn="r"/>
                        </a:tabLs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3</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内控型下属</a:t>
                      </a:r>
                      <a:r>
                        <a:rPr lang="zh-CN" sz="1800" u="none" kern="100" dirty="0">
                          <a:solidFill>
                            <a:schemeClr val="tx1"/>
                          </a:solidFill>
                          <a:effectLst/>
                          <a:latin typeface="微软雅黑" panose="020B0503020204020204" pitchFamily="34" charset="-122"/>
                          <a:ea typeface="微软雅黑" panose="020B0503020204020204" pitchFamily="34" charset="-122"/>
                        </a:rPr>
                        <a:t>对参与型领导更为满意，</a:t>
                      </a:r>
                      <a:r>
                        <a:rPr lang="zh-CN" sz="1800" b="1" u="none" kern="100" dirty="0">
                          <a:solidFill>
                            <a:schemeClr val="tx1"/>
                          </a:solidFill>
                          <a:effectLst/>
                          <a:latin typeface="微软雅黑" panose="020B0503020204020204" pitchFamily="34" charset="-122"/>
                          <a:ea typeface="微软雅黑" panose="020B0503020204020204" pitchFamily="34" charset="-122"/>
                        </a:rPr>
                        <a:t>而外控型下属</a:t>
                      </a:r>
                      <a:r>
                        <a:rPr lang="zh-CN" sz="1800" u="none" kern="100" dirty="0">
                          <a:solidFill>
                            <a:schemeClr val="tx1"/>
                          </a:solidFill>
                          <a:effectLst/>
                          <a:latin typeface="微软雅黑" panose="020B0503020204020204" pitchFamily="34" charset="-122"/>
                          <a:ea typeface="微软雅黑" panose="020B0503020204020204" pitchFamily="34" charset="-122"/>
                        </a:rPr>
                        <a:t>对指导式领导更为满意</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043223"/>
                  </a:ext>
                </a:extLst>
              </a:tr>
            </a:tbl>
          </a:graphicData>
        </a:graphic>
      </p:graphicFrame>
    </p:spTree>
    <p:extLst>
      <p:ext uri="{BB962C8B-B14F-4D97-AF65-F5344CB8AC3E}">
        <p14:creationId xmlns:p14="http://schemas.microsoft.com/office/powerpoint/2010/main" val="214252775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权变理论</a:t>
            </a:r>
            <a:endParaRPr lang="zh-CN" altLang="zh-CN" sz="2800" dirty="0"/>
          </a:p>
        </p:txBody>
      </p:sp>
      <p:graphicFrame>
        <p:nvGraphicFramePr>
          <p:cNvPr id="5" name="表格 4">
            <a:extLst>
              <a:ext uri="{FF2B5EF4-FFF2-40B4-BE49-F238E27FC236}">
                <a16:creationId xmlns:a16="http://schemas.microsoft.com/office/drawing/2014/main" id="{D1F3C115-E63E-42DC-830E-8A2FA12B8A73}"/>
              </a:ext>
            </a:extLst>
          </p:cNvPr>
          <p:cNvGraphicFramePr>
            <a:graphicFrameLocks noGrp="1"/>
          </p:cNvGraphicFramePr>
          <p:nvPr>
            <p:extLst>
              <p:ext uri="{D42A27DB-BD31-4B8C-83A1-F6EECF244321}">
                <p14:modId xmlns:p14="http://schemas.microsoft.com/office/powerpoint/2010/main" val="2164535780"/>
              </p:ext>
            </p:extLst>
          </p:nvPr>
        </p:nvGraphicFramePr>
        <p:xfrm>
          <a:off x="2389653" y="3365832"/>
          <a:ext cx="6112045" cy="2397252"/>
        </p:xfrm>
        <a:graphic>
          <a:graphicData uri="http://schemas.openxmlformats.org/drawingml/2006/table">
            <a:tbl>
              <a:tblPr>
                <a:tableStyleId>{5C22544A-7EE6-4342-B048-85BDC9FD1C3A}</a:tableStyleId>
              </a:tblPr>
              <a:tblGrid>
                <a:gridCol w="1058880">
                  <a:extLst>
                    <a:ext uri="{9D8B030D-6E8A-4147-A177-3AD203B41FA5}">
                      <a16:colId xmlns:a16="http://schemas.microsoft.com/office/drawing/2014/main" val="1014373708"/>
                    </a:ext>
                  </a:extLst>
                </a:gridCol>
                <a:gridCol w="1186529">
                  <a:extLst>
                    <a:ext uri="{9D8B030D-6E8A-4147-A177-3AD203B41FA5}">
                      <a16:colId xmlns:a16="http://schemas.microsoft.com/office/drawing/2014/main" val="1817832072"/>
                    </a:ext>
                  </a:extLst>
                </a:gridCol>
                <a:gridCol w="401791">
                  <a:extLst>
                    <a:ext uri="{9D8B030D-6E8A-4147-A177-3AD203B41FA5}">
                      <a16:colId xmlns:a16="http://schemas.microsoft.com/office/drawing/2014/main" val="1583100737"/>
                    </a:ext>
                  </a:extLst>
                </a:gridCol>
                <a:gridCol w="489590">
                  <a:extLst>
                    <a:ext uri="{9D8B030D-6E8A-4147-A177-3AD203B41FA5}">
                      <a16:colId xmlns:a16="http://schemas.microsoft.com/office/drawing/2014/main" val="3526377127"/>
                    </a:ext>
                  </a:extLst>
                </a:gridCol>
                <a:gridCol w="489590">
                  <a:extLst>
                    <a:ext uri="{9D8B030D-6E8A-4147-A177-3AD203B41FA5}">
                      <a16:colId xmlns:a16="http://schemas.microsoft.com/office/drawing/2014/main" val="3951085403"/>
                    </a:ext>
                  </a:extLst>
                </a:gridCol>
                <a:gridCol w="529440">
                  <a:extLst>
                    <a:ext uri="{9D8B030D-6E8A-4147-A177-3AD203B41FA5}">
                      <a16:colId xmlns:a16="http://schemas.microsoft.com/office/drawing/2014/main" val="1060085895"/>
                    </a:ext>
                  </a:extLst>
                </a:gridCol>
                <a:gridCol w="529440">
                  <a:extLst>
                    <a:ext uri="{9D8B030D-6E8A-4147-A177-3AD203B41FA5}">
                      <a16:colId xmlns:a16="http://schemas.microsoft.com/office/drawing/2014/main" val="3649923773"/>
                    </a:ext>
                  </a:extLst>
                </a:gridCol>
                <a:gridCol w="505957">
                  <a:extLst>
                    <a:ext uri="{9D8B030D-6E8A-4147-A177-3AD203B41FA5}">
                      <a16:colId xmlns:a16="http://schemas.microsoft.com/office/drawing/2014/main" val="121925565"/>
                    </a:ext>
                  </a:extLst>
                </a:gridCol>
                <a:gridCol w="497418">
                  <a:extLst>
                    <a:ext uri="{9D8B030D-6E8A-4147-A177-3AD203B41FA5}">
                      <a16:colId xmlns:a16="http://schemas.microsoft.com/office/drawing/2014/main" val="1549592549"/>
                    </a:ext>
                  </a:extLst>
                </a:gridCol>
                <a:gridCol w="423410">
                  <a:extLst>
                    <a:ext uri="{9D8B030D-6E8A-4147-A177-3AD203B41FA5}">
                      <a16:colId xmlns:a16="http://schemas.microsoft.com/office/drawing/2014/main" val="1238870586"/>
                    </a:ext>
                  </a:extLst>
                </a:gridCol>
              </a:tblGrid>
              <a:tr h="227965">
                <a:tc gridSpan="2">
                  <a:txBody>
                    <a:bodyPr/>
                    <a:lstStyle/>
                    <a:p>
                      <a:pPr algn="ctr">
                        <a:lnSpc>
                          <a:spcPct val="150000"/>
                        </a:lnSpc>
                        <a:spcAft>
                          <a:spcPts val="0"/>
                        </a:spcAft>
                      </a:pPr>
                      <a:r>
                        <a:rPr lang="zh-CN" sz="1400" b="1" kern="0" dirty="0">
                          <a:effectLst/>
                        </a:rPr>
                        <a:t>情景类型</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l">
                        <a:lnSpc>
                          <a:spcPct val="150000"/>
                        </a:lnSpc>
                        <a:spcAft>
                          <a:spcPts val="0"/>
                        </a:spcAft>
                      </a:pPr>
                      <a:r>
                        <a:rPr lang="zh-CN" sz="1400" b="1" kern="0">
                          <a:effectLst/>
                        </a:rPr>
                        <a:t>一</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a:effectLst/>
                        </a:rPr>
                        <a:t>二</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a:effectLst/>
                        </a:rPr>
                        <a:t>三</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a:effectLst/>
                        </a:rPr>
                        <a:t>四</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a:effectLst/>
                        </a:rPr>
                        <a:t>五</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a:effectLst/>
                        </a:rPr>
                        <a:t>六</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spcAft>
                          <a:spcPts val="0"/>
                        </a:spcAft>
                      </a:pPr>
                      <a:r>
                        <a:rPr lang="zh-CN" sz="1400" b="1" kern="0">
                          <a:effectLst/>
                        </a:rPr>
                        <a:t>七</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spcAft>
                          <a:spcPts val="0"/>
                        </a:spcAft>
                      </a:pPr>
                      <a:r>
                        <a:rPr lang="zh-CN" sz="1400" b="1" kern="0">
                          <a:effectLst/>
                        </a:rPr>
                        <a:t>八</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469340"/>
                  </a:ext>
                </a:extLst>
              </a:tr>
              <a:tr h="285115">
                <a:tc rowSpan="3">
                  <a:txBody>
                    <a:bodyPr/>
                    <a:lstStyle/>
                    <a:p>
                      <a:pPr algn="l">
                        <a:lnSpc>
                          <a:spcPct val="150000"/>
                        </a:lnSpc>
                        <a:spcAft>
                          <a:spcPts val="0"/>
                        </a:spcAft>
                      </a:pPr>
                      <a:r>
                        <a:rPr lang="zh-CN" sz="1600" b="1" i="0" kern="0">
                          <a:solidFill>
                            <a:srgbClr val="FF0000"/>
                          </a:solidFill>
                          <a:effectLst/>
                          <a:latin typeface="Heiti SC Medium" pitchFamily="2" charset="-128"/>
                          <a:ea typeface="Heiti SC Medium" pitchFamily="2" charset="-128"/>
                        </a:rPr>
                        <a:t>情景维度</a:t>
                      </a:r>
                      <a:endParaRPr lang="zh-CN" sz="1400" b="1" i="0" kern="100">
                        <a:solidFill>
                          <a:srgbClr val="FF0000"/>
                        </a:solidFill>
                        <a:effectLst/>
                        <a:latin typeface="Heiti SC Medium" pitchFamily="2" charset="-128"/>
                        <a:ea typeface="Heiti SC Medium" pitchFamily="2" charset="-128"/>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600" b="1" i="0" kern="0" dirty="0">
                          <a:solidFill>
                            <a:srgbClr val="FF0000"/>
                          </a:solidFill>
                          <a:effectLst/>
                          <a:latin typeface="Heiti SC Medium" pitchFamily="2" charset="-128"/>
                          <a:ea typeface="Heiti SC Medium" pitchFamily="2" charset="-128"/>
                        </a:rPr>
                        <a:t>上下级关系</a:t>
                      </a:r>
                      <a:endParaRPr lang="zh-CN" sz="1400" b="1" i="0" kern="100" dirty="0">
                        <a:solidFill>
                          <a:srgbClr val="FF0000"/>
                        </a:solidFill>
                        <a:effectLst/>
                        <a:latin typeface="Heiti SC Medium" pitchFamily="2" charset="-128"/>
                        <a:ea typeface="Heiti SC Medium" pitchFamily="2" charset="-128"/>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dirty="0">
                          <a:solidFill>
                            <a:srgbClr val="FF0000"/>
                          </a:solidFill>
                          <a:effectLst/>
                        </a:rPr>
                        <a:t>好</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50000"/>
                        </a:lnSpc>
                        <a:spcAft>
                          <a:spcPts val="0"/>
                        </a:spcAft>
                      </a:pPr>
                      <a:r>
                        <a:rPr lang="zh-CN" sz="1400" b="1" kern="0" dirty="0">
                          <a:solidFill>
                            <a:srgbClr val="FF0000"/>
                          </a:solidFill>
                          <a:effectLst/>
                        </a:rPr>
                        <a:t>好</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50000"/>
                        </a:lnSpc>
                        <a:spcAft>
                          <a:spcPts val="0"/>
                        </a:spcAft>
                      </a:pPr>
                      <a:r>
                        <a:rPr lang="zh-CN" sz="1400" b="1" kern="0" dirty="0">
                          <a:solidFill>
                            <a:srgbClr val="FF0000"/>
                          </a:solidFill>
                          <a:effectLst/>
                        </a:rPr>
                        <a:t>好</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50000"/>
                        </a:lnSpc>
                        <a:spcAft>
                          <a:spcPts val="0"/>
                        </a:spcAft>
                      </a:pPr>
                      <a:r>
                        <a:rPr lang="zh-CN" sz="1400" b="1" kern="0" dirty="0">
                          <a:solidFill>
                            <a:srgbClr val="FF0000"/>
                          </a:solidFill>
                          <a:effectLst/>
                        </a:rPr>
                        <a:t>好</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50000"/>
                        </a:lnSpc>
                        <a:spcAft>
                          <a:spcPts val="0"/>
                        </a:spcAft>
                      </a:pPr>
                      <a:r>
                        <a:rPr lang="zh-CN" sz="1400" b="1" kern="0" dirty="0">
                          <a:solidFill>
                            <a:srgbClr val="FF0000"/>
                          </a:solidFill>
                          <a:effectLst/>
                        </a:rPr>
                        <a:t>坏</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50000"/>
                        </a:lnSpc>
                        <a:spcAft>
                          <a:spcPts val="0"/>
                        </a:spcAft>
                      </a:pPr>
                      <a:r>
                        <a:rPr lang="zh-CN" sz="1400" b="1" kern="0" dirty="0">
                          <a:effectLst/>
                        </a:rPr>
                        <a:t>坏</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spcAft>
                          <a:spcPts val="0"/>
                        </a:spcAft>
                      </a:pPr>
                      <a:r>
                        <a:rPr lang="zh-CN" sz="1400" b="1" kern="0" dirty="0">
                          <a:effectLst/>
                        </a:rPr>
                        <a:t>坏</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spcAft>
                          <a:spcPts val="0"/>
                        </a:spcAft>
                      </a:pPr>
                      <a:r>
                        <a:rPr lang="zh-CN" sz="1400" b="1" kern="0">
                          <a:effectLst/>
                        </a:rPr>
                        <a:t>坏</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7299820"/>
                  </a:ext>
                </a:extLst>
              </a:tr>
              <a:tr h="294640">
                <a:tc vMerge="1">
                  <a:txBody>
                    <a:bodyPr/>
                    <a:lstStyle/>
                    <a:p>
                      <a:endParaRPr lang="zh-CN" altLang="en-US"/>
                    </a:p>
                  </a:txBody>
                  <a:tcPr/>
                </a:tc>
                <a:tc>
                  <a:txBody>
                    <a:bodyPr/>
                    <a:lstStyle/>
                    <a:p>
                      <a:pPr algn="l">
                        <a:lnSpc>
                          <a:spcPct val="150000"/>
                        </a:lnSpc>
                        <a:spcAft>
                          <a:spcPts val="0"/>
                        </a:spcAft>
                      </a:pPr>
                      <a:r>
                        <a:rPr lang="zh-CN" sz="1600" b="1" i="0" kern="0">
                          <a:solidFill>
                            <a:srgbClr val="FF0000"/>
                          </a:solidFill>
                          <a:effectLst/>
                          <a:latin typeface="Heiti SC Medium" pitchFamily="2" charset="-128"/>
                          <a:ea typeface="Heiti SC Medium" pitchFamily="2" charset="-128"/>
                        </a:rPr>
                        <a:t>工作结构</a:t>
                      </a:r>
                      <a:endParaRPr lang="zh-CN" sz="1400" b="1" i="0" kern="100">
                        <a:solidFill>
                          <a:srgbClr val="FF0000"/>
                        </a:solidFill>
                        <a:effectLst/>
                        <a:latin typeface="Heiti SC Medium" pitchFamily="2" charset="-128"/>
                        <a:ea typeface="Heiti SC Medium" pitchFamily="2" charset="-128"/>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dirty="0">
                          <a:solidFill>
                            <a:srgbClr val="FF0000"/>
                          </a:solidFill>
                          <a:effectLst/>
                        </a:rPr>
                        <a:t>高</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lnSpc>
                          <a:spcPct val="150000"/>
                        </a:lnSpc>
                        <a:spcAft>
                          <a:spcPts val="0"/>
                        </a:spcAft>
                      </a:pPr>
                      <a:r>
                        <a:rPr lang="zh-CN" sz="1400" b="1" kern="0" dirty="0">
                          <a:solidFill>
                            <a:srgbClr val="FF0000"/>
                          </a:solidFill>
                          <a:effectLst/>
                        </a:rPr>
                        <a:t>高</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lnSpc>
                          <a:spcPct val="150000"/>
                        </a:lnSpc>
                        <a:spcAft>
                          <a:spcPts val="0"/>
                        </a:spcAft>
                      </a:pPr>
                      <a:r>
                        <a:rPr lang="zh-CN" sz="1400" b="1" kern="0" dirty="0">
                          <a:effectLst/>
                        </a:rPr>
                        <a:t>低</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dirty="0">
                          <a:effectLst/>
                        </a:rPr>
                        <a:t>低</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50000"/>
                        </a:lnSpc>
                        <a:spcAft>
                          <a:spcPts val="0"/>
                        </a:spcAft>
                      </a:pPr>
                      <a:r>
                        <a:rPr lang="zh-CN" sz="1400" b="1" kern="0" dirty="0">
                          <a:effectLst/>
                        </a:rPr>
                        <a:t>高</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dirty="0">
                          <a:effectLst/>
                        </a:rPr>
                        <a:t>高</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spcAft>
                          <a:spcPts val="0"/>
                        </a:spcAft>
                      </a:pPr>
                      <a:r>
                        <a:rPr lang="zh-CN" sz="1400" b="1" kern="0" dirty="0">
                          <a:effectLst/>
                        </a:rPr>
                        <a:t>低</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spcAft>
                          <a:spcPts val="0"/>
                        </a:spcAft>
                      </a:pPr>
                      <a:r>
                        <a:rPr lang="zh-CN" sz="1400" b="1" kern="0" dirty="0">
                          <a:effectLst/>
                        </a:rPr>
                        <a:t>低</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617754"/>
                  </a:ext>
                </a:extLst>
              </a:tr>
              <a:tr h="0">
                <a:tc vMerge="1">
                  <a:txBody>
                    <a:bodyPr/>
                    <a:lstStyle/>
                    <a:p>
                      <a:endParaRPr lang="zh-CN" altLang="en-US"/>
                    </a:p>
                  </a:txBody>
                  <a:tcPr/>
                </a:tc>
                <a:tc>
                  <a:txBody>
                    <a:bodyPr/>
                    <a:lstStyle/>
                    <a:p>
                      <a:pPr algn="l">
                        <a:lnSpc>
                          <a:spcPct val="150000"/>
                        </a:lnSpc>
                        <a:spcAft>
                          <a:spcPts val="0"/>
                        </a:spcAft>
                      </a:pPr>
                      <a:r>
                        <a:rPr lang="zh-CN" sz="1600" b="1" i="0" kern="0">
                          <a:solidFill>
                            <a:srgbClr val="FF0000"/>
                          </a:solidFill>
                          <a:effectLst/>
                          <a:latin typeface="Heiti SC Medium" pitchFamily="2" charset="-128"/>
                          <a:ea typeface="Heiti SC Medium" pitchFamily="2" charset="-128"/>
                        </a:rPr>
                        <a:t>职权</a:t>
                      </a:r>
                      <a:endParaRPr lang="zh-CN" sz="1400" b="1" i="0" kern="100">
                        <a:solidFill>
                          <a:srgbClr val="FF0000"/>
                        </a:solidFill>
                        <a:effectLst/>
                        <a:latin typeface="Heiti SC Medium" pitchFamily="2" charset="-128"/>
                        <a:ea typeface="Heiti SC Medium" pitchFamily="2" charset="-128"/>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dirty="0">
                          <a:effectLst/>
                        </a:rPr>
                        <a:t>大</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lnSpc>
                          <a:spcPct val="150000"/>
                        </a:lnSpc>
                        <a:spcAft>
                          <a:spcPts val="0"/>
                        </a:spcAft>
                      </a:pPr>
                      <a:r>
                        <a:rPr lang="zh-CN" sz="1400" b="1" kern="0" dirty="0">
                          <a:effectLst/>
                        </a:rPr>
                        <a:t>小</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dirty="0">
                          <a:solidFill>
                            <a:srgbClr val="FF0000"/>
                          </a:solidFill>
                          <a:effectLst/>
                        </a:rPr>
                        <a:t>大</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lnSpc>
                          <a:spcPct val="150000"/>
                        </a:lnSpc>
                        <a:spcAft>
                          <a:spcPts val="0"/>
                        </a:spcAft>
                      </a:pPr>
                      <a:r>
                        <a:rPr lang="zh-CN" sz="1400" b="1" kern="0" dirty="0">
                          <a:effectLst/>
                        </a:rPr>
                        <a:t>小</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lnSpc>
                          <a:spcPct val="150000"/>
                        </a:lnSpc>
                        <a:spcAft>
                          <a:spcPts val="0"/>
                        </a:spcAft>
                      </a:pPr>
                      <a:r>
                        <a:rPr lang="zh-CN" sz="1400" b="1" kern="0" dirty="0">
                          <a:effectLst/>
                        </a:rPr>
                        <a:t>大</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400" b="1" kern="0" dirty="0">
                          <a:effectLst/>
                        </a:rPr>
                        <a:t>小</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spcAft>
                          <a:spcPts val="0"/>
                        </a:spcAft>
                      </a:pPr>
                      <a:r>
                        <a:rPr lang="zh-CN" sz="1400" b="1" kern="0">
                          <a:effectLst/>
                        </a:rPr>
                        <a:t>大</a:t>
                      </a:r>
                      <a:endParaRPr lang="zh-CN" sz="12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spcAft>
                          <a:spcPts val="0"/>
                        </a:spcAft>
                      </a:pPr>
                      <a:r>
                        <a:rPr lang="zh-CN" sz="1400" b="1" kern="0" dirty="0">
                          <a:effectLst/>
                        </a:rPr>
                        <a:t>小</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772493"/>
                  </a:ext>
                </a:extLst>
              </a:tr>
              <a:tr h="285115">
                <a:tc rowSpan="2">
                  <a:txBody>
                    <a:bodyPr/>
                    <a:lstStyle/>
                    <a:p>
                      <a:pPr algn="l">
                        <a:lnSpc>
                          <a:spcPct val="150000"/>
                        </a:lnSpc>
                        <a:spcAft>
                          <a:spcPts val="0"/>
                        </a:spcAft>
                      </a:pPr>
                      <a:r>
                        <a:rPr lang="zh-CN" sz="1600" b="1" i="0" kern="0">
                          <a:solidFill>
                            <a:srgbClr val="FF0000"/>
                          </a:solidFill>
                          <a:effectLst/>
                          <a:latin typeface="Heiti SC Medium" pitchFamily="2" charset="-128"/>
                          <a:ea typeface="Heiti SC Medium" pitchFamily="2" charset="-128"/>
                        </a:rPr>
                        <a:t>领导效能</a:t>
                      </a:r>
                      <a:endParaRPr lang="zh-CN" sz="1400" b="1" i="0" kern="100">
                        <a:solidFill>
                          <a:srgbClr val="FF0000"/>
                        </a:solidFill>
                        <a:effectLst/>
                        <a:latin typeface="Heiti SC Medium" pitchFamily="2" charset="-128"/>
                        <a:ea typeface="Heiti SC Medium" pitchFamily="2" charset="-128"/>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1600" b="1" i="0" kern="0">
                          <a:solidFill>
                            <a:srgbClr val="FF0000"/>
                          </a:solidFill>
                          <a:effectLst/>
                          <a:latin typeface="Heiti SC Medium" pitchFamily="2" charset="-128"/>
                          <a:ea typeface="Heiti SC Medium" pitchFamily="2" charset="-128"/>
                        </a:rPr>
                        <a:t>关系取向</a:t>
                      </a:r>
                      <a:endParaRPr lang="zh-CN" sz="1400" b="1" i="0" kern="100">
                        <a:solidFill>
                          <a:srgbClr val="FF0000"/>
                        </a:solidFill>
                        <a:effectLst/>
                        <a:latin typeface="Heiti SC Medium" pitchFamily="2" charset="-128"/>
                        <a:ea typeface="Heiti SC Medium" pitchFamily="2" charset="-128"/>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50000"/>
                        </a:lnSpc>
                        <a:spcAft>
                          <a:spcPts val="0"/>
                        </a:spcAft>
                      </a:pPr>
                      <a:r>
                        <a:rPr lang="zh-CN" sz="1400" b="1" kern="0" dirty="0">
                          <a:effectLst/>
                        </a:rPr>
                        <a:t>低</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gridSpan="2">
                  <a:txBody>
                    <a:bodyPr/>
                    <a:lstStyle/>
                    <a:p>
                      <a:pPr algn="ctr">
                        <a:lnSpc>
                          <a:spcPct val="150000"/>
                        </a:lnSpc>
                        <a:spcAft>
                          <a:spcPts val="0"/>
                        </a:spcAft>
                      </a:pPr>
                      <a:r>
                        <a:rPr lang="zh-CN" sz="1400" b="1" u="dbl" kern="0" dirty="0">
                          <a:solidFill>
                            <a:srgbClr val="FF0000"/>
                          </a:solidFill>
                          <a:effectLst/>
                        </a:rPr>
                        <a:t>高</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zh-CN" altLang="en-US"/>
                    </a:p>
                  </a:txBody>
                  <a:tcPr/>
                </a:tc>
                <a:tc gridSpan="2">
                  <a:txBody>
                    <a:bodyPr/>
                    <a:lstStyle/>
                    <a:p>
                      <a:pPr algn="ctr">
                        <a:lnSpc>
                          <a:spcPct val="150000"/>
                        </a:lnSpc>
                        <a:spcAft>
                          <a:spcPts val="0"/>
                        </a:spcAft>
                      </a:pPr>
                      <a:r>
                        <a:rPr lang="zh-CN" sz="1400" b="1" kern="0" dirty="0">
                          <a:effectLst/>
                        </a:rPr>
                        <a:t>一般</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a:lnSpc>
                          <a:spcPct val="150000"/>
                        </a:lnSpc>
                        <a:spcAft>
                          <a:spcPts val="0"/>
                        </a:spcAft>
                      </a:pPr>
                      <a:r>
                        <a:rPr lang="zh-CN" sz="1400" b="1" kern="0" dirty="0">
                          <a:effectLst/>
                        </a:rPr>
                        <a:t>低</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3983268"/>
                  </a:ext>
                </a:extLst>
              </a:tr>
              <a:tr h="0">
                <a:tc vMerge="1">
                  <a:txBody>
                    <a:bodyPr/>
                    <a:lstStyle/>
                    <a:p>
                      <a:endParaRPr lang="zh-CN" altLang="en-US"/>
                    </a:p>
                  </a:txBody>
                  <a:tcPr/>
                </a:tc>
                <a:tc>
                  <a:txBody>
                    <a:bodyPr/>
                    <a:lstStyle/>
                    <a:p>
                      <a:pPr algn="l">
                        <a:lnSpc>
                          <a:spcPct val="150000"/>
                        </a:lnSpc>
                        <a:spcAft>
                          <a:spcPts val="0"/>
                        </a:spcAft>
                      </a:pPr>
                      <a:r>
                        <a:rPr lang="zh-CN" sz="1600" b="1" i="0" kern="0" dirty="0">
                          <a:solidFill>
                            <a:srgbClr val="FF0000"/>
                          </a:solidFill>
                          <a:effectLst/>
                          <a:latin typeface="Heiti SC Medium" pitchFamily="2" charset="-128"/>
                          <a:ea typeface="Heiti SC Medium" pitchFamily="2" charset="-128"/>
                        </a:rPr>
                        <a:t>工作取向</a:t>
                      </a:r>
                      <a:endParaRPr lang="zh-CN" sz="1400" b="1" i="0" kern="100" dirty="0">
                        <a:solidFill>
                          <a:srgbClr val="FF0000"/>
                        </a:solidFill>
                        <a:effectLst/>
                        <a:latin typeface="Heiti SC Medium" pitchFamily="2" charset="-128"/>
                        <a:ea typeface="Heiti SC Medium" pitchFamily="2" charset="-128"/>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50000"/>
                        </a:lnSpc>
                        <a:spcAft>
                          <a:spcPts val="0"/>
                        </a:spcAft>
                      </a:pPr>
                      <a:r>
                        <a:rPr lang="zh-CN" sz="1400" b="1" u="dbl" kern="0" dirty="0">
                          <a:solidFill>
                            <a:srgbClr val="FF0000"/>
                          </a:solidFill>
                          <a:effectLst/>
                        </a:rPr>
                        <a:t>高</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tc gridSpan="2">
                  <a:txBody>
                    <a:bodyPr/>
                    <a:lstStyle/>
                    <a:p>
                      <a:pPr algn="ctr">
                        <a:lnSpc>
                          <a:spcPct val="150000"/>
                        </a:lnSpc>
                        <a:spcAft>
                          <a:spcPts val="0"/>
                        </a:spcAft>
                      </a:pPr>
                      <a:r>
                        <a:rPr lang="zh-CN" sz="1400" b="1" kern="0" dirty="0">
                          <a:effectLst/>
                        </a:rPr>
                        <a:t>低</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lnSpc>
                          <a:spcPct val="150000"/>
                        </a:lnSpc>
                        <a:spcAft>
                          <a:spcPts val="0"/>
                        </a:spcAft>
                      </a:pPr>
                      <a:r>
                        <a:rPr lang="zh-CN" sz="1400" b="1" kern="0" dirty="0">
                          <a:effectLst/>
                        </a:rPr>
                        <a:t>一般</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a:lnSpc>
                          <a:spcPct val="150000"/>
                        </a:lnSpc>
                        <a:spcAft>
                          <a:spcPts val="0"/>
                        </a:spcAft>
                      </a:pPr>
                      <a:r>
                        <a:rPr lang="zh-CN" sz="1400" b="1" kern="0" dirty="0">
                          <a:effectLst/>
                          <a:highlight>
                            <a:srgbClr val="FFFF00"/>
                          </a:highlight>
                        </a:rPr>
                        <a:t>高</a:t>
                      </a:r>
                      <a:endParaRPr lang="zh-CN" sz="1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180824"/>
                  </a:ext>
                </a:extLst>
              </a:tr>
            </a:tbl>
          </a:graphicData>
        </a:graphic>
      </p:graphicFrame>
    </p:spTree>
    <p:extLst>
      <p:ext uri="{BB962C8B-B14F-4D97-AF65-F5344CB8AC3E}">
        <p14:creationId xmlns:p14="http://schemas.microsoft.com/office/powerpoint/2010/main" val="389313967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5971398"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领导</a:t>
            </a:r>
            <a:r>
              <a:rPr lang="en-US" altLang="zh-CN" sz="2800" b="1" dirty="0"/>
              <a:t>—</a:t>
            </a:r>
            <a:r>
              <a:rPr lang="zh-CN" altLang="zh-CN" sz="2800" b="1" dirty="0"/>
              <a:t>成员交换理论（</a:t>
            </a:r>
            <a:r>
              <a:rPr lang="en-US" altLang="zh-CN" sz="2800" b="1" dirty="0"/>
              <a:t>LMX</a:t>
            </a:r>
            <a:r>
              <a:rPr lang="zh-CN" altLang="zh-CN" sz="2800" b="1" dirty="0"/>
              <a:t>理论）</a:t>
            </a:r>
            <a:endParaRPr lang="zh-CN" altLang="zh-CN" sz="2800" dirty="0"/>
          </a:p>
        </p:txBody>
      </p:sp>
      <p:sp>
        <p:nvSpPr>
          <p:cNvPr id="2" name="矩形 1">
            <a:extLst>
              <a:ext uri="{FF2B5EF4-FFF2-40B4-BE49-F238E27FC236}">
                <a16:creationId xmlns:a16="http://schemas.microsoft.com/office/drawing/2014/main" id="{7BBB56D8-667C-41B9-8E87-015F63A84C24}"/>
              </a:ext>
            </a:extLst>
          </p:cNvPr>
          <p:cNvSpPr/>
          <p:nvPr/>
        </p:nvSpPr>
        <p:spPr>
          <a:xfrm>
            <a:off x="437063" y="2633596"/>
            <a:ext cx="11586662" cy="3785652"/>
          </a:xfrm>
          <a:prstGeom prst="rect">
            <a:avLst/>
          </a:prstGeom>
        </p:spPr>
        <p:txBody>
          <a:bodyPr wrap="square">
            <a:spAutoFit/>
          </a:bodyPr>
          <a:lstStyle/>
          <a:p>
            <a:pPr indent="279400">
              <a:lnSpc>
                <a:spcPct val="150000"/>
              </a:lnSpc>
              <a:spcAft>
                <a:spcPts val="0"/>
              </a:spcAft>
            </a:pPr>
            <a:r>
              <a:rPr lang="zh-CN" altLang="zh-CN" sz="2000" b="1" kern="100" dirty="0">
                <a:solidFill>
                  <a:srgbClr val="000000"/>
                </a:solidFill>
                <a:latin typeface="STHeiti" charset="0"/>
                <a:ea typeface="STHeiti" charset="0"/>
                <a:cs typeface="STHeiti" charset="0"/>
              </a:rPr>
              <a:t>（</a:t>
            </a:r>
            <a:r>
              <a:rPr lang="en-US" altLang="zh-CN" sz="2000" b="1" kern="100" dirty="0">
                <a:solidFill>
                  <a:srgbClr val="000000"/>
                </a:solidFill>
                <a:latin typeface="STHeiti" charset="0"/>
                <a:ea typeface="STHeiti" charset="0"/>
                <a:cs typeface="STHeiti" charset="0"/>
              </a:rPr>
              <a:t>1</a:t>
            </a:r>
            <a:r>
              <a:rPr lang="zh-CN" altLang="zh-CN" sz="2000" b="1" kern="100" dirty="0">
                <a:solidFill>
                  <a:srgbClr val="000000"/>
                </a:solidFill>
                <a:latin typeface="STHeiti" charset="0"/>
                <a:ea typeface="STHeiti" charset="0"/>
                <a:cs typeface="STHeiti" charset="0"/>
              </a:rPr>
              <a:t>）领导者与下属在确立关系</a:t>
            </a:r>
            <a:r>
              <a:rPr lang="zh-CN" altLang="zh-CN" sz="2000" b="1" kern="100" dirty="0">
                <a:latin typeface="STHeiti" charset="0"/>
                <a:ea typeface="STHeiti" charset="0"/>
                <a:cs typeface="STHeiti" charset="0"/>
              </a:rPr>
              <a:t>和角色的早期，就把下属分为</a:t>
            </a:r>
            <a:r>
              <a:rPr lang="zh-CN" altLang="zh-CN" sz="2000" b="1" kern="100" dirty="0">
                <a:solidFill>
                  <a:srgbClr val="FF0000"/>
                </a:solidFill>
                <a:latin typeface="STHeiti" charset="0"/>
                <a:ea typeface="STHeiti" charset="0"/>
                <a:cs typeface="STHeiti" charset="0"/>
              </a:rPr>
              <a:t>“圈里人”和“圈外人</a:t>
            </a:r>
            <a:r>
              <a:rPr lang="zh-CN" altLang="zh-CN" sz="2000" b="1" kern="100" dirty="0">
                <a:latin typeface="STHeiti" charset="0"/>
                <a:ea typeface="STHeiti" charset="0"/>
                <a:cs typeface="STHeiti" charset="0"/>
              </a:rPr>
              <a:t>”。</a:t>
            </a:r>
            <a:endParaRPr lang="en-US" altLang="zh-CN" sz="2000" b="1" kern="100" dirty="0">
              <a:latin typeface="STHeiti" charset="0"/>
              <a:ea typeface="STHeiti" charset="0"/>
              <a:cs typeface="STHeiti" charset="0"/>
            </a:endParaRPr>
          </a:p>
          <a:p>
            <a:pPr indent="279400">
              <a:lnSpc>
                <a:spcPct val="150000"/>
              </a:lnSpc>
              <a:spcAft>
                <a:spcPts val="0"/>
              </a:spcAft>
            </a:pPr>
            <a:r>
              <a:rPr lang="zh-CN" altLang="zh-CN" sz="2000" b="1" kern="100" dirty="0">
                <a:latin typeface="STHeiti" charset="0"/>
                <a:ea typeface="STHeiti" charset="0"/>
                <a:cs typeface="STHeiti" charset="0"/>
              </a:rPr>
              <a:t>（</a:t>
            </a:r>
            <a:r>
              <a:rPr lang="en-US" altLang="zh-CN" sz="2000" b="1" kern="100" dirty="0">
                <a:latin typeface="STHeiti" charset="0"/>
                <a:ea typeface="STHeiti" charset="0"/>
                <a:cs typeface="STHeiti" charset="0"/>
              </a:rPr>
              <a:t>2</a:t>
            </a:r>
            <a:r>
              <a:rPr lang="zh-CN" altLang="zh-CN" sz="2000" b="1" kern="100" dirty="0">
                <a:latin typeface="STHeiti" charset="0"/>
                <a:ea typeface="STHeiti" charset="0"/>
                <a:cs typeface="STHeiti" charset="0"/>
              </a:rPr>
              <a:t>）对于同一个领导者而言，属于“圈里人”的下属与领导打交道时，比“圈外人”困难少，能够感觉到领导者对他们的关心。</a:t>
            </a:r>
            <a:endParaRPr lang="en-US" altLang="zh-CN" sz="2000" b="1" kern="100" dirty="0">
              <a:latin typeface="STHeiti" charset="0"/>
              <a:ea typeface="STHeiti" charset="0"/>
              <a:cs typeface="STHeiti" charset="0"/>
            </a:endParaRPr>
          </a:p>
          <a:p>
            <a:pPr indent="279400">
              <a:lnSpc>
                <a:spcPct val="150000"/>
              </a:lnSpc>
              <a:spcAft>
                <a:spcPts val="0"/>
              </a:spcAft>
            </a:pPr>
            <a:r>
              <a:rPr lang="zh-CN" altLang="zh-CN" sz="2000" b="1" kern="100" dirty="0">
                <a:solidFill>
                  <a:srgbClr val="000000"/>
                </a:solidFill>
                <a:latin typeface="STHeiti" charset="0"/>
                <a:ea typeface="STHeiti" charset="0"/>
                <a:cs typeface="STHeiti" charset="0"/>
              </a:rPr>
              <a:t>（</a:t>
            </a:r>
            <a:r>
              <a:rPr lang="en-US" altLang="zh-CN" sz="2000" b="1" kern="100" dirty="0">
                <a:solidFill>
                  <a:srgbClr val="000000"/>
                </a:solidFill>
                <a:latin typeface="STHeiti" charset="0"/>
                <a:ea typeface="STHeiti" charset="0"/>
                <a:cs typeface="STHeiti" charset="0"/>
              </a:rPr>
              <a:t>3</a:t>
            </a:r>
            <a:r>
              <a:rPr lang="zh-CN" altLang="zh-CN" sz="2000" b="1" kern="100" dirty="0">
                <a:solidFill>
                  <a:srgbClr val="000000"/>
                </a:solidFill>
                <a:latin typeface="STHeiti" charset="0"/>
                <a:ea typeface="STHeiti" charset="0"/>
                <a:cs typeface="STHeiti" charset="0"/>
              </a:rPr>
              <a:t>）领导者倾向于对“</a:t>
            </a:r>
            <a:r>
              <a:rPr lang="zh-CN" altLang="zh-CN" sz="2000" b="1" kern="100" dirty="0">
                <a:solidFill>
                  <a:srgbClr val="FF0000"/>
                </a:solidFill>
                <a:latin typeface="STHeiti" charset="0"/>
                <a:ea typeface="STHeiti" charset="0"/>
                <a:cs typeface="STHeiti" charset="0"/>
              </a:rPr>
              <a:t>圈里人</a:t>
            </a:r>
            <a:r>
              <a:rPr lang="zh-CN" altLang="zh-CN" sz="2000" b="1" kern="100" dirty="0">
                <a:solidFill>
                  <a:srgbClr val="000000"/>
                </a:solidFill>
                <a:latin typeface="STHeiti" charset="0"/>
                <a:ea typeface="STHeiti" charset="0"/>
                <a:cs typeface="STHeiti" charset="0"/>
              </a:rPr>
              <a:t>”比“圈外人”投入</a:t>
            </a:r>
            <a:r>
              <a:rPr lang="zh-CN" altLang="zh-CN" sz="2000" b="1" kern="100" dirty="0">
                <a:latin typeface="STHeiti" charset="0"/>
                <a:ea typeface="STHeiti" charset="0"/>
                <a:cs typeface="STHeiti" charset="0"/>
              </a:rPr>
              <a:t>更多的时间、感情</a:t>
            </a:r>
            <a:r>
              <a:rPr lang="zh-CN" altLang="zh-CN" sz="2000" b="1" kern="100" dirty="0">
                <a:solidFill>
                  <a:srgbClr val="0070C0"/>
                </a:solidFill>
                <a:latin typeface="STHeiti" charset="0"/>
                <a:ea typeface="STHeiti" charset="0"/>
                <a:cs typeface="STHeiti" charset="0"/>
              </a:rPr>
              <a:t>。</a:t>
            </a:r>
            <a:r>
              <a:rPr lang="zh-CN" altLang="zh-CN" sz="2000" b="1" kern="100" dirty="0">
                <a:solidFill>
                  <a:srgbClr val="FF0000"/>
                </a:solidFill>
                <a:latin typeface="STHeiti" charset="0"/>
                <a:ea typeface="STHeiti" charset="0"/>
                <a:cs typeface="STHeiti" charset="0"/>
              </a:rPr>
              <a:t>很少</a:t>
            </a:r>
            <a:r>
              <a:rPr lang="zh-CN" altLang="zh-CN" sz="2000" b="1" kern="100" dirty="0">
                <a:solidFill>
                  <a:srgbClr val="000000"/>
                </a:solidFill>
                <a:latin typeface="STHeiti" charset="0"/>
                <a:ea typeface="STHeiti" charset="0"/>
                <a:cs typeface="STHeiti" charset="0"/>
              </a:rPr>
              <a:t>采用</a:t>
            </a:r>
            <a:r>
              <a:rPr lang="zh-CN" altLang="zh-CN" sz="2000" b="1" kern="100" dirty="0">
                <a:solidFill>
                  <a:srgbClr val="FF0000"/>
                </a:solidFill>
                <a:latin typeface="STHeiti" charset="0"/>
                <a:ea typeface="STHeiti" charset="0"/>
                <a:cs typeface="STHeiti" charset="0"/>
              </a:rPr>
              <a:t>正式的领导权威</a:t>
            </a:r>
            <a:r>
              <a:rPr lang="zh-CN" altLang="zh-CN" sz="2000" b="1" kern="100" dirty="0">
                <a:solidFill>
                  <a:srgbClr val="000000"/>
                </a:solidFill>
                <a:latin typeface="STHeiti" charset="0"/>
                <a:ea typeface="STHeiti" charset="0"/>
                <a:cs typeface="STHeiti" charset="0"/>
              </a:rPr>
              <a:t>。</a:t>
            </a:r>
            <a:endParaRPr lang="en-US" altLang="zh-CN" sz="2000" b="1" kern="100" dirty="0">
              <a:latin typeface="STHeiti" charset="0"/>
              <a:ea typeface="STHeiti" charset="0"/>
              <a:cs typeface="STHeiti" charset="0"/>
            </a:endParaRPr>
          </a:p>
          <a:p>
            <a:pPr indent="279400">
              <a:lnSpc>
                <a:spcPct val="150000"/>
              </a:lnSpc>
              <a:spcAft>
                <a:spcPts val="0"/>
              </a:spcAft>
            </a:pPr>
            <a:r>
              <a:rPr lang="zh-CN" altLang="zh-CN" sz="2000" b="1" kern="100" dirty="0">
                <a:solidFill>
                  <a:srgbClr val="000000"/>
                </a:solidFill>
                <a:latin typeface="STHeiti" charset="0"/>
                <a:ea typeface="STHeiti" charset="0"/>
                <a:cs typeface="STHeiti" charset="0"/>
              </a:rPr>
              <a:t>（</a:t>
            </a:r>
            <a:r>
              <a:rPr lang="en-US" altLang="zh-CN" sz="2000" b="1" kern="100" dirty="0">
                <a:solidFill>
                  <a:srgbClr val="000000"/>
                </a:solidFill>
                <a:latin typeface="STHeiti" charset="0"/>
                <a:ea typeface="STHeiti" charset="0"/>
                <a:cs typeface="STHeiti" charset="0"/>
              </a:rPr>
              <a:t>4</a:t>
            </a:r>
            <a:r>
              <a:rPr lang="zh-CN" altLang="zh-CN" sz="2000" b="1" kern="100" dirty="0">
                <a:solidFill>
                  <a:srgbClr val="000000"/>
                </a:solidFill>
                <a:latin typeface="STHeiti" charset="0"/>
                <a:ea typeface="STHeiti" charset="0"/>
                <a:cs typeface="STHeiti" charset="0"/>
              </a:rPr>
              <a:t>）</a:t>
            </a:r>
            <a:r>
              <a:rPr lang="zh-CN" altLang="zh-CN" sz="2000" b="1" kern="100" dirty="0">
                <a:latin typeface="STHeiti" charset="0"/>
                <a:ea typeface="STHeiti" charset="0"/>
                <a:cs typeface="STHeiti" charset="0"/>
              </a:rPr>
              <a:t>“圈里人”比“圈外人”承担更高的工作责任感，对于其所在部门贡献更多，绩效评估更高。</a:t>
            </a:r>
          </a:p>
          <a:p>
            <a:pPr indent="279400">
              <a:lnSpc>
                <a:spcPct val="150000"/>
              </a:lnSpc>
              <a:spcAft>
                <a:spcPts val="0"/>
              </a:spcAft>
            </a:pPr>
            <a:r>
              <a:rPr lang="zh-CN" altLang="zh-CN" sz="2000" b="1" kern="100" dirty="0">
                <a:latin typeface="STHeiti" charset="0"/>
                <a:ea typeface="STHeiti" charset="0"/>
                <a:cs typeface="STHeiti" charset="0"/>
              </a:rPr>
              <a:t>（</a:t>
            </a:r>
            <a:r>
              <a:rPr lang="en-US" altLang="zh-CN" sz="2000" b="1" kern="100" dirty="0">
                <a:latin typeface="STHeiti" charset="0"/>
                <a:ea typeface="STHeiti" charset="0"/>
                <a:cs typeface="STHeiti" charset="0"/>
              </a:rPr>
              <a:t>5</a:t>
            </a:r>
            <a:r>
              <a:rPr lang="zh-CN" altLang="zh-CN" sz="2000" b="1" kern="100" dirty="0">
                <a:latin typeface="STHeiti" charset="0"/>
                <a:ea typeface="STHeiti" charset="0"/>
                <a:cs typeface="STHeiti" charset="0"/>
              </a:rPr>
              <a:t>）交换过程是一个互惠过程，领导者为了达成绩效目标和更持久的变化，应该着手改变下属的自我观念，同时，下属通过他们的反应也在改变领导者的自我图式。</a:t>
            </a:r>
          </a:p>
          <a:p>
            <a:pPr indent="279400">
              <a:lnSpc>
                <a:spcPct val="150000"/>
              </a:lnSpc>
              <a:spcAft>
                <a:spcPts val="0"/>
              </a:spcAft>
            </a:pPr>
            <a:r>
              <a:rPr lang="zh-CN" altLang="zh-CN" sz="2000" b="1" kern="100" dirty="0">
                <a:latin typeface="STHeiti" charset="0"/>
                <a:ea typeface="STHeiti" charset="0"/>
                <a:cs typeface="STHeiti" charset="0"/>
              </a:rPr>
              <a:t>（</a:t>
            </a:r>
            <a:r>
              <a:rPr lang="en-US" altLang="zh-CN" sz="2000" b="1" kern="100" dirty="0">
                <a:latin typeface="STHeiti" charset="0"/>
                <a:ea typeface="STHeiti" charset="0"/>
                <a:cs typeface="STHeiti" charset="0"/>
              </a:rPr>
              <a:t>6</a:t>
            </a:r>
            <a:r>
              <a:rPr lang="zh-CN" altLang="zh-CN" sz="2000" b="1" kern="100" dirty="0">
                <a:latin typeface="STHeiti" charset="0"/>
                <a:ea typeface="STHeiti" charset="0"/>
                <a:cs typeface="STHeiti" charset="0"/>
              </a:rPr>
              <a:t>）领导者和下属两者都作为个体，通过团体进行反馈</a:t>
            </a:r>
            <a:r>
              <a:rPr lang="zh-CN" altLang="zh-CN" sz="2000" b="1" kern="100" dirty="0">
                <a:solidFill>
                  <a:srgbClr val="0070C0"/>
                </a:solidFill>
                <a:latin typeface="STHeiti" charset="0"/>
                <a:ea typeface="STHeiti" charset="0"/>
                <a:cs typeface="STHeiti" charset="0"/>
              </a:rPr>
              <a:t>。</a:t>
            </a:r>
            <a:endParaRPr lang="zh-CN" altLang="zh-CN" sz="2000" b="1" kern="100" dirty="0">
              <a:effectLst/>
              <a:latin typeface="STHeiti" charset="0"/>
              <a:ea typeface="STHeiti" charset="0"/>
              <a:cs typeface="STHeiti" charset="0"/>
            </a:endParaRPr>
          </a:p>
        </p:txBody>
      </p:sp>
    </p:spTree>
    <p:extLst>
      <p:ext uri="{BB962C8B-B14F-4D97-AF65-F5344CB8AC3E}">
        <p14:creationId xmlns:p14="http://schemas.microsoft.com/office/powerpoint/2010/main" val="197465631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领导风格</a:t>
            </a:r>
            <a:endParaRPr lang="zh-CN" altLang="zh-CN" sz="2800" dirty="0"/>
          </a:p>
        </p:txBody>
      </p:sp>
      <p:sp>
        <p:nvSpPr>
          <p:cNvPr id="2" name="矩形 1">
            <a:extLst>
              <a:ext uri="{FF2B5EF4-FFF2-40B4-BE49-F238E27FC236}">
                <a16:creationId xmlns:a16="http://schemas.microsoft.com/office/drawing/2014/main" id="{F4A51797-17D3-4D72-8AA2-744B28FB402B}"/>
              </a:ext>
            </a:extLst>
          </p:cNvPr>
          <p:cNvSpPr/>
          <p:nvPr/>
        </p:nvSpPr>
        <p:spPr>
          <a:xfrm>
            <a:off x="927833" y="2826169"/>
            <a:ext cx="3718967" cy="583108"/>
          </a:xfrm>
          <a:prstGeom prst="rect">
            <a:avLst/>
          </a:prstGeom>
        </p:spPr>
        <p:txBody>
          <a:bodyPr wrap="none">
            <a:spAutoFit/>
          </a:bodyPr>
          <a:lstStyle/>
          <a:p>
            <a:pPr indent="280670" algn="just">
              <a:lnSpc>
                <a:spcPct val="150000"/>
              </a:lnSpc>
              <a:spcAft>
                <a:spcPts val="0"/>
              </a:spcAft>
            </a:pP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1. </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俄亥俄与密西根模式</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CE888F04-FB03-49DB-85ED-26265DCBBA39}"/>
              </a:ext>
            </a:extLst>
          </p:cNvPr>
          <p:cNvGraphicFramePr>
            <a:graphicFrameLocks noGrp="1"/>
          </p:cNvGraphicFramePr>
          <p:nvPr>
            <p:extLst>
              <p:ext uri="{D42A27DB-BD31-4B8C-83A1-F6EECF244321}">
                <p14:modId xmlns:p14="http://schemas.microsoft.com/office/powerpoint/2010/main" val="931177369"/>
              </p:ext>
            </p:extLst>
          </p:nvPr>
        </p:nvGraphicFramePr>
        <p:xfrm>
          <a:off x="655714" y="3738079"/>
          <a:ext cx="10617875" cy="2129673"/>
        </p:xfrm>
        <a:graphic>
          <a:graphicData uri="http://schemas.openxmlformats.org/drawingml/2006/table">
            <a:tbl>
              <a:tblPr firstRow="1" firstCol="1" bandRow="1">
                <a:tableStyleId>{5C22544A-7EE6-4342-B048-85BDC9FD1C3A}</a:tableStyleId>
              </a:tblPr>
              <a:tblGrid>
                <a:gridCol w="4847015">
                  <a:extLst>
                    <a:ext uri="{9D8B030D-6E8A-4147-A177-3AD203B41FA5}">
                      <a16:colId xmlns:a16="http://schemas.microsoft.com/office/drawing/2014/main" val="898366818"/>
                    </a:ext>
                  </a:extLst>
                </a:gridCol>
                <a:gridCol w="5770860">
                  <a:extLst>
                    <a:ext uri="{9D8B030D-6E8A-4147-A177-3AD203B41FA5}">
                      <a16:colId xmlns:a16="http://schemas.microsoft.com/office/drawing/2014/main" val="1337150483"/>
                    </a:ext>
                  </a:extLst>
                </a:gridCol>
              </a:tblGrid>
              <a:tr h="494674">
                <a:tc>
                  <a:txBody>
                    <a:bodyPr/>
                    <a:lstStyle/>
                    <a:p>
                      <a:pPr algn="ctr">
                        <a:lnSpc>
                          <a:spcPct val="150000"/>
                        </a:lnSpc>
                        <a:spcAft>
                          <a:spcPts val="0"/>
                        </a:spcAft>
                      </a:pPr>
                      <a:r>
                        <a:rPr lang="zh-CN" sz="2400" b="1" u="none" kern="100" dirty="0">
                          <a:solidFill>
                            <a:schemeClr val="tx1"/>
                          </a:solidFill>
                          <a:effectLst/>
                          <a:latin typeface="微软雅黑" panose="020B0503020204020204" pitchFamily="34" charset="-122"/>
                          <a:ea typeface="微软雅黑" panose="020B0503020204020204" pitchFamily="34" charset="-122"/>
                        </a:rPr>
                        <a:t>俄亥俄模式</a:t>
                      </a:r>
                      <a:endParaRPr lang="zh-CN" sz="20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400" b="1" u="none" kern="100" dirty="0">
                          <a:solidFill>
                            <a:schemeClr val="tx1"/>
                          </a:solidFill>
                          <a:effectLst/>
                          <a:latin typeface="微软雅黑" panose="020B0503020204020204" pitchFamily="34" charset="-122"/>
                          <a:ea typeface="微软雅黑" panose="020B0503020204020204" pitchFamily="34" charset="-122"/>
                        </a:rPr>
                        <a:t>密西根模式</a:t>
                      </a:r>
                      <a:endParaRPr lang="zh-CN" sz="20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2092673"/>
                  </a:ext>
                </a:extLst>
              </a:tr>
              <a:tr h="824457">
                <a:tc>
                  <a:txBody>
                    <a:bodyPr/>
                    <a:lstStyle/>
                    <a:p>
                      <a:pPr algn="just">
                        <a:lnSpc>
                          <a:spcPct val="150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）领导行为的两个维度：</a:t>
                      </a:r>
                      <a:r>
                        <a:rPr lang="zh-CN" sz="1800" b="1" u="none" kern="100" dirty="0">
                          <a:solidFill>
                            <a:schemeClr val="tx1"/>
                          </a:solidFill>
                          <a:effectLst/>
                          <a:latin typeface="微软雅黑" panose="020B0503020204020204" pitchFamily="34" charset="-122"/>
                          <a:ea typeface="微软雅黑" panose="020B0503020204020204" pitchFamily="34" charset="-122"/>
                        </a:rPr>
                        <a:t>关心人、工作管理</a:t>
                      </a:r>
                      <a:endParaRPr lang="zh-CN" altLang="en-US" sz="1800" b="1"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50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）“双高”的领导更好</a:t>
                      </a:r>
                      <a:endParaRPr lang="zh-CN" sz="16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latin typeface="微软雅黑" panose="020B0503020204020204" pitchFamily="34" charset="-122"/>
                          <a:ea typeface="微软雅黑" panose="020B0503020204020204" pitchFamily="34" charset="-122"/>
                        </a:rPr>
                        <a:t>（</a:t>
                      </a:r>
                      <a:r>
                        <a:rPr lang="en-US" sz="2000" b="0" u="none" kern="100" dirty="0">
                          <a:solidFill>
                            <a:schemeClr val="tx1"/>
                          </a:solidFill>
                          <a:effectLst/>
                          <a:latin typeface="微软雅黑" panose="020B0503020204020204" pitchFamily="34" charset="-122"/>
                          <a:ea typeface="微软雅黑" panose="020B0503020204020204" pitchFamily="34" charset="-122"/>
                        </a:rPr>
                        <a:t>1</a:t>
                      </a:r>
                      <a:r>
                        <a:rPr lang="zh-CN" sz="2000" b="0" u="none" kern="100" dirty="0">
                          <a:solidFill>
                            <a:schemeClr val="tx1"/>
                          </a:solidFill>
                          <a:effectLst/>
                          <a:latin typeface="微软雅黑" panose="020B0503020204020204" pitchFamily="34" charset="-122"/>
                          <a:ea typeface="微软雅黑" panose="020B0503020204020204" pitchFamily="34" charset="-122"/>
                        </a:rPr>
                        <a:t>）领导行为的两个维度：</a:t>
                      </a:r>
                      <a:r>
                        <a:rPr lang="zh-CN" sz="2000" b="1" u="none" kern="100" dirty="0">
                          <a:solidFill>
                            <a:schemeClr val="tx1"/>
                          </a:solidFill>
                          <a:effectLst/>
                          <a:latin typeface="微软雅黑" panose="020B0503020204020204" pitchFamily="34" charset="-122"/>
                          <a:ea typeface="微软雅黑" panose="020B0503020204020204" pitchFamily="34" charset="-122"/>
                        </a:rPr>
                        <a:t>员工</a:t>
                      </a:r>
                      <a:r>
                        <a:rPr lang="zh-CN" sz="2000" b="0" u="none" kern="100" dirty="0">
                          <a:solidFill>
                            <a:schemeClr val="tx1"/>
                          </a:solidFill>
                          <a:effectLst/>
                          <a:latin typeface="微软雅黑" panose="020B0503020204020204" pitchFamily="34" charset="-122"/>
                          <a:ea typeface="微软雅黑" panose="020B0503020204020204" pitchFamily="34" charset="-122"/>
                        </a:rPr>
                        <a:t>取向；</a:t>
                      </a:r>
                      <a:r>
                        <a:rPr lang="zh-CN" sz="2000" b="1" u="none" kern="100" dirty="0">
                          <a:solidFill>
                            <a:schemeClr val="tx1"/>
                          </a:solidFill>
                          <a:effectLst/>
                          <a:latin typeface="微软雅黑" panose="020B0503020204020204" pitchFamily="34" charset="-122"/>
                          <a:ea typeface="微软雅黑" panose="020B0503020204020204" pitchFamily="34" charset="-122"/>
                        </a:rPr>
                        <a:t>生产</a:t>
                      </a:r>
                      <a:r>
                        <a:rPr lang="zh-CN" sz="2000" b="0" u="none" kern="100" dirty="0">
                          <a:solidFill>
                            <a:schemeClr val="tx1"/>
                          </a:solidFill>
                          <a:effectLst/>
                          <a:latin typeface="微软雅黑" panose="020B0503020204020204" pitchFamily="34" charset="-122"/>
                          <a:ea typeface="微软雅黑" panose="020B0503020204020204" pitchFamily="34" charset="-122"/>
                        </a:rPr>
                        <a:t>取向（</a:t>
                      </a:r>
                      <a:r>
                        <a:rPr lang="en-US" sz="2000" b="0" u="none" kern="100" dirty="0">
                          <a:solidFill>
                            <a:schemeClr val="tx1"/>
                          </a:solidFill>
                          <a:effectLst/>
                          <a:latin typeface="微软雅黑" panose="020B0503020204020204" pitchFamily="34" charset="-122"/>
                          <a:ea typeface="微软雅黑" panose="020B0503020204020204" pitchFamily="34" charset="-122"/>
                        </a:rPr>
                        <a:t>2</a:t>
                      </a:r>
                      <a:r>
                        <a:rPr lang="zh-CN" sz="2000" b="0" u="none" kern="100" dirty="0">
                          <a:solidFill>
                            <a:schemeClr val="tx1"/>
                          </a:solidFill>
                          <a:effectLst/>
                          <a:latin typeface="微软雅黑" panose="020B0503020204020204" pitchFamily="34" charset="-122"/>
                          <a:ea typeface="微软雅黑" panose="020B0503020204020204" pitchFamily="34" charset="-122"/>
                        </a:rPr>
                        <a:t>）结论：该模式</a:t>
                      </a:r>
                      <a:r>
                        <a:rPr lang="zh-CN" sz="2000" b="1" u="none" kern="100" dirty="0">
                          <a:solidFill>
                            <a:schemeClr val="tx1"/>
                          </a:solidFill>
                          <a:effectLst/>
                          <a:latin typeface="微软雅黑" panose="020B0503020204020204" pitchFamily="34" charset="-122"/>
                          <a:ea typeface="微软雅黑" panose="020B0503020204020204" pitchFamily="34" charset="-122"/>
                        </a:rPr>
                        <a:t>支持员工取向领导作风</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3957802"/>
                  </a:ext>
                </a:extLst>
              </a:tr>
              <a:tr h="742011">
                <a:tc gridSpan="2">
                  <a:txBody>
                    <a:bodyPr/>
                    <a:lstStyle/>
                    <a:p>
                      <a:pPr algn="just">
                        <a:lnSpc>
                          <a:spcPct val="150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二者比较：俄亥俄模式和密西根模式在维度的数量和性质上极为相似，它们之间可以</a:t>
                      </a:r>
                      <a:r>
                        <a:rPr lang="zh-CN" sz="1800" b="1" u="none" kern="100" dirty="0">
                          <a:solidFill>
                            <a:schemeClr val="tx1"/>
                          </a:solidFill>
                          <a:effectLst/>
                          <a:latin typeface="微软雅黑" panose="020B0503020204020204" pitchFamily="34" charset="-122"/>
                          <a:ea typeface="微软雅黑" panose="020B0503020204020204" pitchFamily="34" charset="-122"/>
                        </a:rPr>
                        <a:t>相互印证，具有很高的效度。</a:t>
                      </a:r>
                      <a:endParaRPr lang="zh-CN" sz="16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4104935414"/>
                  </a:ext>
                </a:extLst>
              </a:tr>
            </a:tbl>
          </a:graphicData>
        </a:graphic>
      </p:graphicFrame>
    </p:spTree>
    <p:extLst>
      <p:ext uri="{BB962C8B-B14F-4D97-AF65-F5344CB8AC3E}">
        <p14:creationId xmlns:p14="http://schemas.microsoft.com/office/powerpoint/2010/main" val="344585007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09073" y="1686744"/>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领导风格</a:t>
            </a:r>
            <a:endParaRPr lang="zh-CN" altLang="zh-CN" sz="2800" dirty="0"/>
          </a:p>
        </p:txBody>
      </p:sp>
      <p:sp>
        <p:nvSpPr>
          <p:cNvPr id="2" name="矩形 1">
            <a:extLst>
              <a:ext uri="{FF2B5EF4-FFF2-40B4-BE49-F238E27FC236}">
                <a16:creationId xmlns:a16="http://schemas.microsoft.com/office/drawing/2014/main" id="{F4A51797-17D3-4D72-8AA2-744B28FB402B}"/>
              </a:ext>
            </a:extLst>
          </p:cNvPr>
          <p:cNvSpPr/>
          <p:nvPr/>
        </p:nvSpPr>
        <p:spPr>
          <a:xfrm>
            <a:off x="644969" y="2563905"/>
            <a:ext cx="5152373" cy="523220"/>
          </a:xfrm>
          <a:prstGeom prst="rect">
            <a:avLst/>
          </a:prstGeom>
        </p:spPr>
        <p:txBody>
          <a:bodyPr wrap="none">
            <a:spAutoFit/>
          </a:bodyPr>
          <a:lstStyle/>
          <a:p>
            <a:r>
              <a:rPr lang="en-US" altLang="zh-CN" sz="2800" b="1" dirty="0"/>
              <a:t>2.</a:t>
            </a:r>
            <a:r>
              <a:rPr lang="zh-CN" altLang="zh-CN" sz="2800" b="1" dirty="0"/>
              <a:t>管理方格图（布莱克和默顿）</a:t>
            </a:r>
            <a:endParaRPr lang="zh-CN" altLang="zh-CN" sz="2800" dirty="0"/>
          </a:p>
        </p:txBody>
      </p:sp>
      <p:grpSp>
        <p:nvGrpSpPr>
          <p:cNvPr id="7" name="组合 6">
            <a:extLst>
              <a:ext uri="{FF2B5EF4-FFF2-40B4-BE49-F238E27FC236}">
                <a16:creationId xmlns:a16="http://schemas.microsoft.com/office/drawing/2014/main" id="{A638B2A8-22A0-4BEA-BD56-627EC2A0FD19}"/>
              </a:ext>
            </a:extLst>
          </p:cNvPr>
          <p:cNvGrpSpPr>
            <a:grpSpLocks/>
          </p:cNvGrpSpPr>
          <p:nvPr/>
        </p:nvGrpSpPr>
        <p:grpSpPr bwMode="auto">
          <a:xfrm>
            <a:off x="6312067" y="2987241"/>
            <a:ext cx="4267200" cy="2476500"/>
            <a:chOff x="3135" y="1245"/>
            <a:chExt cx="3660" cy="2445"/>
          </a:xfrm>
        </p:grpSpPr>
        <p:cxnSp>
          <p:nvCxnSpPr>
            <p:cNvPr id="8" name="AutoShape 5">
              <a:extLst>
                <a:ext uri="{FF2B5EF4-FFF2-40B4-BE49-F238E27FC236}">
                  <a16:creationId xmlns:a16="http://schemas.microsoft.com/office/drawing/2014/main" id="{9462366D-8172-4BCA-B0AF-D40653AA6BC4}"/>
                </a:ext>
              </a:extLst>
            </p:cNvPr>
            <p:cNvCxnSpPr>
              <a:cxnSpLocks noChangeShapeType="1"/>
            </p:cNvCxnSpPr>
            <p:nvPr/>
          </p:nvCxnSpPr>
          <p:spPr bwMode="auto">
            <a:xfrm flipV="1">
              <a:off x="3135" y="1245"/>
              <a:ext cx="0" cy="24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6">
              <a:extLst>
                <a:ext uri="{FF2B5EF4-FFF2-40B4-BE49-F238E27FC236}">
                  <a16:creationId xmlns:a16="http://schemas.microsoft.com/office/drawing/2014/main" id="{77D2B8BC-BE7E-4C1E-9B57-9BFE5D3F7117}"/>
                </a:ext>
              </a:extLst>
            </p:cNvPr>
            <p:cNvCxnSpPr>
              <a:cxnSpLocks noChangeShapeType="1"/>
            </p:cNvCxnSpPr>
            <p:nvPr/>
          </p:nvCxnSpPr>
          <p:spPr bwMode="auto">
            <a:xfrm>
              <a:off x="3135" y="3690"/>
              <a:ext cx="366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4" name="文本框 23">
            <a:extLst>
              <a:ext uri="{FF2B5EF4-FFF2-40B4-BE49-F238E27FC236}">
                <a16:creationId xmlns:a16="http://schemas.microsoft.com/office/drawing/2014/main" id="{FB045A81-BA6D-4F19-A9CF-F30C9385B6E7}"/>
              </a:ext>
            </a:extLst>
          </p:cNvPr>
          <p:cNvSpPr txBox="1">
            <a:spLocks noChangeArrowheads="1"/>
          </p:cNvSpPr>
          <p:nvPr/>
        </p:nvSpPr>
        <p:spPr bwMode="auto">
          <a:xfrm>
            <a:off x="6678669" y="3086099"/>
            <a:ext cx="1550931" cy="4984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rPr>
              <a:t>（</a:t>
            </a:r>
            <a:r>
              <a:rPr kumimoji="0" lang="en-US" altLang="zh-CN"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rPr>
              <a:t>1,9</a:t>
            </a:r>
            <a:r>
              <a:rPr kumimoji="0" lang="zh-CN" altLang="en-US"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rPr>
              <a:t>）</a:t>
            </a:r>
            <a:r>
              <a:rPr kumimoji="0" lang="zh-CN" altLang="en-US" sz="1200" b="1" i="0" u="none" strike="noStrike" cap="none" normalizeH="0" baseline="0" dirty="0">
                <a:ln>
                  <a:noFill/>
                </a:ln>
                <a:effectLst/>
                <a:latin typeface="宋体" panose="02010600030101010101" pitchFamily="2" charset="-122"/>
                <a:ea typeface="宋体" panose="02010600030101010101" pitchFamily="2" charset="-122"/>
                <a:cs typeface="Calibri" panose="020F0502020204030204" pitchFamily="34" charset="0"/>
              </a:rPr>
              <a:t>乡村俱乐部</a:t>
            </a:r>
            <a:endParaRPr kumimoji="0" lang="zh-CN" altLang="en-US" sz="1800" b="0" i="0" u="none" strike="noStrike" cap="none" normalizeH="0" baseline="0" dirty="0">
              <a:ln>
                <a:noFill/>
              </a:ln>
              <a:effectLst/>
            </a:endParaRPr>
          </a:p>
        </p:txBody>
      </p:sp>
      <p:sp>
        <p:nvSpPr>
          <p:cNvPr id="5" name="文本框 20">
            <a:extLst>
              <a:ext uri="{FF2B5EF4-FFF2-40B4-BE49-F238E27FC236}">
                <a16:creationId xmlns:a16="http://schemas.microsoft.com/office/drawing/2014/main" id="{67AFA898-D22D-4554-A07E-988B2EFFE5BA}"/>
              </a:ext>
            </a:extLst>
          </p:cNvPr>
          <p:cNvSpPr txBox="1">
            <a:spLocks noChangeArrowheads="1"/>
          </p:cNvSpPr>
          <p:nvPr/>
        </p:nvSpPr>
        <p:spPr bwMode="auto">
          <a:xfrm>
            <a:off x="6678669" y="4714976"/>
            <a:ext cx="1358426" cy="5005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rPr>
              <a:t>（</a:t>
            </a:r>
            <a:r>
              <a:rPr kumimoji="0" lang="en-US" altLang="zh-CN"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rPr>
              <a:t>1,1</a:t>
            </a:r>
            <a:r>
              <a:rPr kumimoji="0" lang="zh-CN" altLang="en-US"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rPr>
              <a:t>）</a:t>
            </a:r>
            <a:r>
              <a:rPr kumimoji="0" lang="zh-CN" altLang="en-US" sz="1200" b="1" i="0" u="none" strike="noStrike" cap="none" normalizeH="0" baseline="0" dirty="0">
                <a:ln>
                  <a:noFill/>
                </a:ln>
                <a:effectLst/>
                <a:latin typeface="宋体" panose="02010600030101010101" pitchFamily="2" charset="-122"/>
                <a:ea typeface="宋体" panose="02010600030101010101" pitchFamily="2" charset="-122"/>
                <a:cs typeface="Calibri" panose="020F0502020204030204" pitchFamily="34" charset="0"/>
              </a:rPr>
              <a:t>无为而治</a:t>
            </a:r>
            <a:endParaRPr kumimoji="0" lang="zh-CN" altLang="en-US" sz="1800" b="0" i="0" u="none" strike="noStrike" cap="none" normalizeH="0" baseline="0" dirty="0">
              <a:ln>
                <a:noFill/>
              </a:ln>
              <a:effectLst/>
            </a:endParaRPr>
          </a:p>
        </p:txBody>
      </p:sp>
      <p:sp>
        <p:nvSpPr>
          <p:cNvPr id="6" name="文本框 27">
            <a:extLst>
              <a:ext uri="{FF2B5EF4-FFF2-40B4-BE49-F238E27FC236}">
                <a16:creationId xmlns:a16="http://schemas.microsoft.com/office/drawing/2014/main" id="{9926F58D-DB18-4DBD-9271-2732CA9BAC14}"/>
              </a:ext>
            </a:extLst>
          </p:cNvPr>
          <p:cNvSpPr txBox="1">
            <a:spLocks noChangeArrowheads="1"/>
          </p:cNvSpPr>
          <p:nvPr/>
        </p:nvSpPr>
        <p:spPr bwMode="auto">
          <a:xfrm>
            <a:off x="9402979" y="2987242"/>
            <a:ext cx="1401380" cy="5973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0" i="0" u="none" strike="noStrike" cap="none" normalizeH="0" baseline="0">
              <a:ln>
                <a:noFill/>
              </a:ln>
              <a:effectLst/>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effectLst/>
                <a:latin typeface="Calibri" panose="020F0502020204030204" pitchFamily="34" charset="0"/>
                <a:ea typeface="宋体" panose="02010600030101010101" pitchFamily="2" charset="-122"/>
                <a:cs typeface="Calibri" panose="020F0502020204030204" pitchFamily="34" charset="0"/>
              </a:rPr>
              <a:t>（</a:t>
            </a:r>
            <a:r>
              <a:rPr kumimoji="0" lang="en-US" altLang="zh-CN" sz="1000" b="0" i="0" u="none" strike="noStrike" cap="none" normalizeH="0" baseline="0">
                <a:ln>
                  <a:noFill/>
                </a:ln>
                <a:effectLst/>
                <a:latin typeface="Calibri" panose="020F0502020204030204" pitchFamily="34" charset="0"/>
                <a:ea typeface="宋体" panose="02010600030101010101" pitchFamily="2" charset="-122"/>
                <a:cs typeface="Calibri" panose="020F0502020204030204" pitchFamily="34" charset="0"/>
              </a:rPr>
              <a:t>9,9</a:t>
            </a:r>
            <a:r>
              <a:rPr kumimoji="0" lang="zh-CN" altLang="en-US" sz="1000" b="0" i="0" u="none" strike="noStrike" cap="none" normalizeH="0" baseline="0">
                <a:ln>
                  <a:noFill/>
                </a:ln>
                <a:effectLst/>
                <a:latin typeface="Calibri" panose="020F0502020204030204" pitchFamily="34" charset="0"/>
                <a:ea typeface="宋体" panose="02010600030101010101" pitchFamily="2" charset="-122"/>
                <a:cs typeface="Calibri" panose="020F0502020204030204" pitchFamily="34" charset="0"/>
              </a:rPr>
              <a:t>）</a:t>
            </a:r>
            <a:r>
              <a:rPr kumimoji="0" lang="zh-CN" altLang="en-US" sz="1200" b="1" i="0" u="none" strike="noStrike" cap="none" normalizeH="0" baseline="0">
                <a:ln>
                  <a:noFill/>
                </a:ln>
                <a:effectLst/>
                <a:latin typeface="宋体" panose="02010600030101010101" pitchFamily="2" charset="-122"/>
                <a:ea typeface="宋体" panose="02010600030101010101" pitchFamily="2" charset="-122"/>
                <a:cs typeface="Calibri" panose="020F0502020204030204" pitchFamily="34" charset="0"/>
              </a:rPr>
              <a:t>最理想</a:t>
            </a:r>
            <a:endParaRPr kumimoji="0" lang="zh-CN" altLang="en-US" sz="1800" b="0" i="0" u="none" strike="noStrike" cap="none" normalizeH="0" baseline="0">
              <a:ln>
                <a:noFill/>
              </a:ln>
              <a:effectLst/>
            </a:endParaRPr>
          </a:p>
        </p:txBody>
      </p:sp>
      <p:sp>
        <p:nvSpPr>
          <p:cNvPr id="11" name="文本框 22">
            <a:extLst>
              <a:ext uri="{FF2B5EF4-FFF2-40B4-BE49-F238E27FC236}">
                <a16:creationId xmlns:a16="http://schemas.microsoft.com/office/drawing/2014/main" id="{AE1817CF-D0EC-4A0C-99CC-E789076B15E9}"/>
              </a:ext>
            </a:extLst>
          </p:cNvPr>
          <p:cNvSpPr txBox="1">
            <a:spLocks noChangeArrowheads="1"/>
          </p:cNvSpPr>
          <p:nvPr/>
        </p:nvSpPr>
        <p:spPr bwMode="auto">
          <a:xfrm>
            <a:off x="8810611" y="4714976"/>
            <a:ext cx="1225347" cy="5005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0" i="0" u="none" strike="noStrike" cap="none" normalizeH="0" baseline="0">
              <a:ln>
                <a:noFill/>
              </a:ln>
              <a:effectLst/>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effectLst/>
                <a:latin typeface="Calibri" panose="020F0502020204030204" pitchFamily="34" charset="0"/>
                <a:ea typeface="宋体" panose="02010600030101010101" pitchFamily="2" charset="-122"/>
                <a:cs typeface="Calibri" panose="020F0502020204030204" pitchFamily="34" charset="0"/>
              </a:rPr>
              <a:t>（</a:t>
            </a:r>
            <a:r>
              <a:rPr kumimoji="0" lang="en-US" altLang="zh-CN" sz="1000" b="0" i="0" u="none" strike="noStrike" cap="none" normalizeH="0" baseline="0">
                <a:ln>
                  <a:noFill/>
                </a:ln>
                <a:effectLst/>
                <a:latin typeface="Calibri" panose="020F0502020204030204" pitchFamily="34" charset="0"/>
                <a:ea typeface="宋体" panose="02010600030101010101" pitchFamily="2" charset="-122"/>
                <a:cs typeface="Calibri" panose="020F0502020204030204" pitchFamily="34" charset="0"/>
              </a:rPr>
              <a:t>9,1</a:t>
            </a:r>
            <a:r>
              <a:rPr kumimoji="0" lang="zh-CN" altLang="en-US" sz="1000" b="0" i="0" u="none" strike="noStrike" cap="none" normalizeH="0" baseline="0">
                <a:ln>
                  <a:noFill/>
                </a:ln>
                <a:effectLst/>
                <a:latin typeface="Calibri" panose="020F0502020204030204" pitchFamily="34" charset="0"/>
                <a:ea typeface="宋体" panose="02010600030101010101" pitchFamily="2" charset="-122"/>
                <a:cs typeface="Calibri" panose="020F0502020204030204" pitchFamily="34" charset="0"/>
              </a:rPr>
              <a:t>）</a:t>
            </a:r>
            <a:r>
              <a:rPr kumimoji="0" lang="zh-CN" altLang="en-US" sz="1200" b="1" i="0" u="none" strike="noStrike" cap="none" normalizeH="0" baseline="0">
                <a:ln>
                  <a:noFill/>
                </a:ln>
                <a:effectLst/>
                <a:latin typeface="宋体" panose="02010600030101010101" pitchFamily="2" charset="-122"/>
                <a:ea typeface="宋体" panose="02010600030101010101" pitchFamily="2" charset="-122"/>
                <a:cs typeface="Calibri" panose="020F0502020204030204" pitchFamily="34" charset="0"/>
              </a:rPr>
              <a:t>任务式</a:t>
            </a:r>
            <a:endParaRPr kumimoji="0" lang="zh-CN" altLang="en-US" sz="1800" b="0" i="0" u="none" strike="noStrike" cap="none" normalizeH="0" baseline="0">
              <a:ln>
                <a:noFill/>
              </a:ln>
              <a:effectLst/>
            </a:endParaRPr>
          </a:p>
        </p:txBody>
      </p:sp>
      <p:sp>
        <p:nvSpPr>
          <p:cNvPr id="12" name="文本框 29">
            <a:extLst>
              <a:ext uri="{FF2B5EF4-FFF2-40B4-BE49-F238E27FC236}">
                <a16:creationId xmlns:a16="http://schemas.microsoft.com/office/drawing/2014/main" id="{DF4CAB6D-1A1D-41B4-B605-462015801F5F}"/>
              </a:ext>
            </a:extLst>
          </p:cNvPr>
          <p:cNvSpPr txBox="1">
            <a:spLocks noChangeArrowheads="1"/>
          </p:cNvSpPr>
          <p:nvPr/>
        </p:nvSpPr>
        <p:spPr bwMode="auto">
          <a:xfrm>
            <a:off x="7857733" y="3986313"/>
            <a:ext cx="1262204" cy="4783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rPr>
              <a:t>（</a:t>
            </a:r>
            <a:r>
              <a:rPr kumimoji="0" lang="en-US" altLang="zh-CN"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rPr>
              <a:t>5,5</a:t>
            </a:r>
            <a:r>
              <a:rPr kumimoji="0" lang="zh-CN" altLang="en-US" sz="1000" b="0" i="0" u="none" strike="noStrike" cap="none" normalizeH="0" baseline="0" dirty="0">
                <a:ln>
                  <a:noFill/>
                </a:ln>
                <a:effectLst/>
                <a:latin typeface="Calibri" panose="020F0502020204030204" pitchFamily="34" charset="0"/>
                <a:ea typeface="宋体" panose="02010600030101010101" pitchFamily="2" charset="-122"/>
                <a:cs typeface="Calibri" panose="020F0502020204030204" pitchFamily="34" charset="0"/>
              </a:rPr>
              <a:t>）</a:t>
            </a:r>
            <a:r>
              <a:rPr kumimoji="0" lang="zh-CN" altLang="en-US" sz="1200" b="1" i="0" u="none" strike="noStrike" cap="none" normalizeH="0" baseline="0" dirty="0">
                <a:ln>
                  <a:noFill/>
                </a:ln>
                <a:effectLst/>
                <a:latin typeface="宋体" panose="02010600030101010101" pitchFamily="2" charset="-122"/>
                <a:ea typeface="宋体" panose="02010600030101010101" pitchFamily="2" charset="-122"/>
                <a:cs typeface="Calibri" panose="020F0502020204030204" pitchFamily="34" charset="0"/>
              </a:rPr>
              <a:t>中庸式</a:t>
            </a:r>
            <a:endParaRPr kumimoji="0" lang="zh-CN" altLang="en-US" sz="1800" b="0" i="0" u="none" strike="noStrike" cap="none" normalizeH="0" baseline="0" dirty="0">
              <a:ln>
                <a:noFill/>
              </a:ln>
              <a:effectLst/>
            </a:endParaRPr>
          </a:p>
        </p:txBody>
      </p:sp>
      <p:sp>
        <p:nvSpPr>
          <p:cNvPr id="14" name="Rectangle 10">
            <a:extLst>
              <a:ext uri="{FF2B5EF4-FFF2-40B4-BE49-F238E27FC236}">
                <a16:creationId xmlns:a16="http://schemas.microsoft.com/office/drawing/2014/main" id="{CECEF409-7684-4B70-8678-44253968FAF8}"/>
              </a:ext>
            </a:extLst>
          </p:cNvPr>
          <p:cNvSpPr>
            <a:spLocks noChangeArrowheads="1"/>
          </p:cNvSpPr>
          <p:nvPr/>
        </p:nvSpPr>
        <p:spPr bwMode="auto">
          <a:xfrm>
            <a:off x="5029448" y="3069795"/>
            <a:ext cx="1383712"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334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33425" algn="l" defTabSz="914400" rtl="0" eaLnBrk="0" fontAlgn="base" latinLnBrk="0" hangingPunct="0">
              <a:lnSpc>
                <a:spcPct val="100000"/>
              </a:lnSpc>
              <a:spcBef>
                <a:spcPct val="0"/>
              </a:spcBef>
              <a:spcAft>
                <a:spcPct val="0"/>
              </a:spcAft>
              <a:buClrTx/>
              <a:buSzTx/>
              <a:buFontTx/>
              <a:buNone/>
              <a:tabLst/>
            </a:pPr>
            <a:endParaRPr kumimoji="0" lang="zh-CN" altLang="zh-CN" sz="1100" b="0" i="0" u="none" strike="noStrike" cap="none" normalizeH="0" baseline="0" dirty="0">
              <a:ln>
                <a:noFill/>
              </a:ln>
              <a:effectLst/>
              <a:latin typeface="宋体" panose="02010600030101010101" pitchFamily="2" charset="-122"/>
              <a:ea typeface="宋体" panose="02010600030101010101" pitchFamily="2" charset="-122"/>
            </a:endParaRPr>
          </a:p>
          <a:p>
            <a:r>
              <a:rPr kumimoji="0" lang="zh-CN" altLang="zh-CN" sz="1100" b="0" i="0" u="none" strike="noStrike" cap="none" normalizeH="0" baseline="0" dirty="0">
                <a:ln>
                  <a:noFill/>
                </a:ln>
                <a:effectLst/>
                <a:latin typeface="宋体" panose="02010600030101010101" pitchFamily="2" charset="-122"/>
                <a:ea typeface="宋体" panose="02010600030101010101" pitchFamily="2" charset="-122"/>
              </a:rPr>
              <a:t>高</a:t>
            </a:r>
            <a:r>
              <a:rPr kumimoji="0" lang="zh-CN" altLang="en-US" sz="1100" b="0" i="0" u="none" strike="noStrike" cap="none" normalizeH="0" baseline="0" dirty="0">
                <a:ln>
                  <a:noFill/>
                </a:ln>
                <a:effectLst/>
                <a:latin typeface="宋体" panose="02010600030101010101" pitchFamily="2" charset="-122"/>
                <a:ea typeface="宋体" panose="02010600030101010101" pitchFamily="2" charset="-122"/>
              </a:rPr>
              <a:t>  </a:t>
            </a:r>
            <a:r>
              <a:rPr lang="en-US" altLang="zh-CN" sz="1100" dirty="0">
                <a:latin typeface="宋体" panose="02010600030101010101" pitchFamily="2" charset="-122"/>
                <a:ea typeface="宋体" panose="02010600030101010101" pitchFamily="2" charset="-122"/>
                <a:cs typeface="Calibri" panose="020F0502020204030204" pitchFamily="34" charset="0"/>
              </a:rPr>
              <a:t>9</a:t>
            </a:r>
            <a:endParaRPr lang="en-US" altLang="zh-CN" sz="1000" dirty="0"/>
          </a:p>
          <a:p>
            <a:pPr marL="0" marR="0" lvl="0" indent="733425" algn="l" defTabSz="914400" rtl="0" eaLnBrk="0" fontAlgn="base" latinLnBrk="0" hangingPunct="0">
              <a:lnSpc>
                <a:spcPct val="100000"/>
              </a:lnSpc>
              <a:spcBef>
                <a:spcPct val="0"/>
              </a:spcBef>
              <a:spcAft>
                <a:spcPct val="0"/>
              </a:spcAft>
              <a:buClrTx/>
              <a:buSzTx/>
              <a:buFontTx/>
              <a:buNone/>
              <a:tabLst/>
            </a:pPr>
            <a:r>
              <a:rPr kumimoji="0" lang="zh-CN" altLang="en-US" sz="1100" b="0" i="0" u="none" strike="noStrike" cap="none" normalizeH="0" baseline="0" dirty="0">
                <a:ln>
                  <a:noFill/>
                </a:ln>
                <a:effectLst/>
                <a:latin typeface="宋体" panose="02010600030101010101" pitchFamily="2" charset="-122"/>
                <a:ea typeface="宋体" panose="02010600030101010101" pitchFamily="2" charset="-122"/>
              </a:rPr>
              <a:t>      </a:t>
            </a:r>
            <a:endParaRPr kumimoji="0" lang="zh-CN" altLang="en-US" sz="1000" b="0" i="0" u="none" strike="noStrike" cap="none" normalizeH="0" baseline="0" dirty="0">
              <a:ln>
                <a:noFill/>
              </a:ln>
              <a:effectLst/>
            </a:endParaRPr>
          </a:p>
          <a:p>
            <a:pPr marL="0" marR="0" lvl="0" indent="733425" algn="l" defTabSz="914400" rtl="0" eaLnBrk="0" fontAlgn="base" latinLnBrk="0" hangingPunct="0">
              <a:lnSpc>
                <a:spcPct val="100000"/>
              </a:lnSpc>
              <a:spcBef>
                <a:spcPct val="0"/>
              </a:spcBef>
              <a:spcAft>
                <a:spcPct val="0"/>
              </a:spcAft>
              <a:buClrTx/>
              <a:buSzTx/>
              <a:buFontTx/>
              <a:buNone/>
              <a:tabLst/>
            </a:pPr>
            <a:endParaRPr kumimoji="0" lang="en-US" altLang="zh-CN" sz="1100" b="1" i="0" u="sng" strike="noStrike" cap="none" normalizeH="0" baseline="0" dirty="0">
              <a:ln>
                <a:noFill/>
              </a:ln>
              <a:effectLst/>
              <a:latin typeface="宋体" panose="02010600030101010101" pitchFamily="2" charset="-122"/>
              <a:ea typeface="宋体" panose="02010600030101010101" pitchFamily="2" charset="-122"/>
              <a:cs typeface="Calibri" panose="020F0502020204030204" pitchFamily="34" charset="0"/>
            </a:endParaRPr>
          </a:p>
          <a:p>
            <a:pPr marL="0" marR="0" lvl="0" indent="733425" algn="l" defTabSz="914400" rtl="0" eaLnBrk="0" fontAlgn="base" latinLnBrk="0" hangingPunct="0">
              <a:lnSpc>
                <a:spcPct val="100000"/>
              </a:lnSpc>
              <a:spcBef>
                <a:spcPct val="0"/>
              </a:spcBef>
              <a:spcAft>
                <a:spcPct val="0"/>
              </a:spcAft>
              <a:buClrTx/>
              <a:buSzTx/>
              <a:buFontTx/>
              <a:buNone/>
              <a:tabLst/>
            </a:pPr>
            <a:r>
              <a:rPr kumimoji="0" lang="zh-CN" altLang="en-US" sz="1100" b="1" i="0" u="sng" strike="noStrike" cap="none" normalizeH="0" baseline="0" dirty="0">
                <a:ln>
                  <a:noFill/>
                </a:ln>
                <a:effectLst/>
                <a:latin typeface="宋体" panose="02010600030101010101" pitchFamily="2" charset="-122"/>
                <a:ea typeface="宋体" panose="02010600030101010101" pitchFamily="2" charset="-122"/>
                <a:cs typeface="Calibri" panose="020F0502020204030204" pitchFamily="34" charset="0"/>
              </a:rPr>
              <a:t>关心人</a:t>
            </a:r>
            <a:endParaRPr kumimoji="0" lang="zh-CN" altLang="en-US" sz="1000" b="0" i="0" u="none" strike="noStrike" cap="none" normalizeH="0" baseline="0" dirty="0">
              <a:ln>
                <a:noFill/>
              </a:ln>
              <a:effectLst/>
            </a:endParaRPr>
          </a:p>
          <a:p>
            <a:pPr marL="0" marR="0" lvl="0" indent="733425"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a:ln>
                <a:noFill/>
              </a:ln>
              <a:effectLst/>
              <a:latin typeface="Arial" panose="020B0604020202020204" pitchFamily="34" charset="0"/>
            </a:endParaRPr>
          </a:p>
        </p:txBody>
      </p:sp>
      <p:sp>
        <p:nvSpPr>
          <p:cNvPr id="15" name="Rectangle 11">
            <a:extLst>
              <a:ext uri="{FF2B5EF4-FFF2-40B4-BE49-F238E27FC236}">
                <a16:creationId xmlns:a16="http://schemas.microsoft.com/office/drawing/2014/main" id="{E0A0C170-711A-48C6-BFA9-50D438BF1009}"/>
              </a:ext>
            </a:extLst>
          </p:cNvPr>
          <p:cNvSpPr>
            <a:spLocks noChangeArrowheads="1"/>
          </p:cNvSpPr>
          <p:nvPr/>
        </p:nvSpPr>
        <p:spPr bwMode="auto">
          <a:xfrm>
            <a:off x="4487779" y="4423031"/>
            <a:ext cx="6472989"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0" algn="l" defTabSz="914400" rtl="0" eaLnBrk="0" fontAlgn="base" latinLnBrk="0" hangingPunct="0">
              <a:lnSpc>
                <a:spcPct val="100000"/>
              </a:lnSpc>
              <a:spcBef>
                <a:spcPct val="0"/>
              </a:spcBef>
              <a:spcAft>
                <a:spcPct val="0"/>
              </a:spcAft>
              <a:buClrTx/>
              <a:buSzTx/>
              <a:buFontTx/>
              <a:buNone/>
              <a:tabLst/>
            </a:pPr>
            <a:endParaRPr kumimoji="0" lang="zh-CN" altLang="zh-CN" sz="1000" b="0" i="0" u="none" strike="noStrike" cap="none" normalizeH="0" baseline="0" dirty="0">
              <a:ln>
                <a:noFill/>
              </a:ln>
              <a:solidFill>
                <a:schemeClr val="tx1"/>
              </a:solidFill>
              <a:effectLst/>
            </a:endParaRPr>
          </a:p>
          <a:p>
            <a:pPr marL="0" marR="0" lvl="0" indent="139700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dirty="0">
                <a:ln>
                  <a:noFill/>
                </a:ln>
                <a:solidFill>
                  <a:schemeClr val="tx1"/>
                </a:solidFill>
                <a:effectLst/>
                <a:latin typeface="Arial" panose="020B0604020202020204" pitchFamily="34" charset="0"/>
              </a:rPr>
            </a:br>
            <a:r>
              <a:rPr kumimoji="0" lang="en-US" altLang="zh-CN" sz="1800" b="0" i="0" u="none" strike="noStrike" cap="none" normalizeH="0" baseline="0" dirty="0">
                <a:ln>
                  <a:noFill/>
                </a:ln>
                <a:solidFill>
                  <a:schemeClr val="tx1"/>
                </a:solidFill>
                <a:effectLst/>
                <a:latin typeface="Arial" panose="020B0604020202020204" pitchFamily="34" charset="0"/>
              </a:rPr>
              <a:t>                  </a:t>
            </a:r>
          </a:p>
          <a:p>
            <a:pPr marL="0" marR="0" lvl="0" indent="139700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anose="020B0604020202020204" pitchFamily="34" charset="0"/>
              </a:rPr>
              <a:t> </a:t>
            </a:r>
            <a:r>
              <a:rPr kumimoji="0" lang="zh-CN" altLang="zh-CN"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低</a:t>
            </a:r>
            <a:r>
              <a:rPr kumimoji="0" lang="en-US" altLang="zh-CN"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 1 </a:t>
            </a:r>
            <a:endParaRPr kumimoji="0" lang="en-US" altLang="zh-CN" sz="1000" b="0" i="0" u="none" strike="noStrike" cap="none" normalizeH="0" baseline="0" dirty="0">
              <a:ln>
                <a:noFill/>
              </a:ln>
              <a:solidFill>
                <a:schemeClr val="tx1"/>
              </a:solidFill>
              <a:effectLst/>
            </a:endParaRPr>
          </a:p>
          <a:p>
            <a:pPr lvl="0"/>
            <a:r>
              <a:rPr lang="zh-CN" altLang="en-US" sz="1100" dirty="0">
                <a:solidFill>
                  <a:srgbClr val="000000"/>
                </a:solidFill>
                <a:latin typeface="宋体" panose="02010600030101010101" pitchFamily="2" charset="-122"/>
                <a:ea typeface="宋体" panose="02010600030101010101" pitchFamily="2" charset="-122"/>
                <a:cs typeface="Calibri" panose="020F0502020204030204" pitchFamily="34" charset="0"/>
              </a:rPr>
              <a:t>      </a:t>
            </a:r>
            <a:endParaRPr lang="en-US" altLang="zh-CN" sz="1100" dirty="0">
              <a:solidFill>
                <a:srgbClr val="000000"/>
              </a:solidFill>
              <a:latin typeface="宋体" panose="02010600030101010101" pitchFamily="2" charset="-122"/>
              <a:ea typeface="宋体" panose="02010600030101010101" pitchFamily="2" charset="-122"/>
              <a:cs typeface="Calibri" panose="020F0502020204030204" pitchFamily="34" charset="0"/>
            </a:endParaRPr>
          </a:p>
          <a:p>
            <a:pPr lvl="0"/>
            <a:r>
              <a:rPr lang="zh-CN" altLang="en-US" sz="1100" dirty="0">
                <a:solidFill>
                  <a:srgbClr val="000000"/>
                </a:solidFill>
                <a:latin typeface="宋体" panose="02010600030101010101" pitchFamily="2" charset="-122"/>
                <a:ea typeface="宋体" panose="02010600030101010101" pitchFamily="2" charset="-122"/>
                <a:cs typeface="Calibri" panose="020F0502020204030204" pitchFamily="34" charset="0"/>
              </a:rPr>
              <a:t>        低</a:t>
            </a:r>
            <a:r>
              <a:rPr kumimoji="0" lang="en-US" altLang="zh-CN"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1    </a:t>
            </a:r>
            <a:r>
              <a:rPr kumimoji="0" lang="zh-CN" altLang="en-US" sz="1100" b="1" i="0" u="sng" strike="noStrike" cap="none" normalizeH="0" baseline="0" dirty="0">
                <a:ln>
                  <a:noFill/>
                </a:ln>
                <a:solidFill>
                  <a:srgbClr val="0070C0"/>
                </a:solidFill>
                <a:effectLst/>
                <a:latin typeface="宋体" panose="02010600030101010101" pitchFamily="2" charset="-122"/>
                <a:ea typeface="宋体" panose="02010600030101010101" pitchFamily="2" charset="-122"/>
                <a:cs typeface="Calibri" panose="020F0502020204030204" pitchFamily="34" charset="0"/>
              </a:rPr>
              <a:t>关心任务</a:t>
            </a:r>
            <a:r>
              <a:rPr kumimoji="0" lang="zh-CN" altLang="en-US"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                                </a:t>
            </a:r>
            <a:r>
              <a:rPr kumimoji="0" lang="en-US" altLang="zh-CN"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9</a:t>
            </a:r>
            <a:endParaRPr kumimoji="0" lang="en-US" altLang="zh-CN" sz="1000" b="0" i="0" u="none" strike="noStrike" cap="none" normalizeH="0" baseline="0" dirty="0">
              <a:ln>
                <a:noFill/>
              </a:ln>
              <a:solidFill>
                <a:schemeClr val="tx1"/>
              </a:solidFill>
              <a:effectLst/>
            </a:endParaRPr>
          </a:p>
          <a:p>
            <a:pPr marL="0" marR="0" lvl="0" indent="1397000" algn="l" defTabSz="914400" rtl="0" eaLnBrk="0" fontAlgn="base" latinLnBrk="0" hangingPunct="0">
              <a:lnSpc>
                <a:spcPct val="100000"/>
              </a:lnSpc>
              <a:spcBef>
                <a:spcPct val="0"/>
              </a:spcBef>
              <a:spcAft>
                <a:spcPct val="0"/>
              </a:spcAft>
              <a:buClrTx/>
              <a:buSzTx/>
              <a:buFontTx/>
              <a:buNone/>
              <a:tabLst/>
            </a:pPr>
            <a:r>
              <a:rPr kumimoji="0" lang="zh-CN" altLang="en-US"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                                           </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16" name="矩形 15">
            <a:extLst>
              <a:ext uri="{FF2B5EF4-FFF2-40B4-BE49-F238E27FC236}">
                <a16:creationId xmlns:a16="http://schemas.microsoft.com/office/drawing/2014/main" id="{5224DC56-8054-45A6-AE4A-BB92619B3103}"/>
              </a:ext>
            </a:extLst>
          </p:cNvPr>
          <p:cNvSpPr/>
          <p:nvPr/>
        </p:nvSpPr>
        <p:spPr>
          <a:xfrm>
            <a:off x="677779" y="3358020"/>
            <a:ext cx="6096000" cy="3416320"/>
          </a:xfrm>
          <a:prstGeom prst="rect">
            <a:avLst/>
          </a:prstGeom>
        </p:spPr>
        <p:txBody>
          <a:bodyPr>
            <a:spAutoFit/>
          </a:bodyPr>
          <a:lstStyle/>
          <a:p>
            <a:r>
              <a:rPr lang="en-US" altLang="zh-CN" dirty="0"/>
              <a:t>1.</a:t>
            </a:r>
            <a:r>
              <a:rPr lang="zh-CN" altLang="zh-CN" b="1" dirty="0"/>
              <a:t>横</a:t>
            </a:r>
            <a:r>
              <a:rPr lang="zh-CN" altLang="zh-CN" dirty="0"/>
              <a:t>坐标</a:t>
            </a:r>
            <a:r>
              <a:rPr lang="zh-CN" altLang="en-US" dirty="0"/>
              <a:t>：</a:t>
            </a:r>
            <a:r>
              <a:rPr lang="zh-CN" altLang="zh-CN" dirty="0"/>
              <a:t>关心</a:t>
            </a:r>
            <a:r>
              <a:rPr lang="zh-CN" altLang="zh-CN" b="1" dirty="0"/>
              <a:t>任务</a:t>
            </a:r>
            <a:r>
              <a:rPr lang="en-US" altLang="zh-CN" b="1" dirty="0"/>
              <a:t>      </a:t>
            </a:r>
            <a:r>
              <a:rPr lang="en-US" altLang="zh-CN" dirty="0"/>
              <a:t>2.</a:t>
            </a:r>
            <a:r>
              <a:rPr lang="zh-CN" altLang="zh-CN" b="1" dirty="0"/>
              <a:t>纵</a:t>
            </a:r>
            <a:r>
              <a:rPr lang="zh-CN" altLang="zh-CN" dirty="0"/>
              <a:t>坐标</a:t>
            </a:r>
            <a:r>
              <a:rPr lang="zh-CN" altLang="en-US" dirty="0"/>
              <a:t>：</a:t>
            </a:r>
            <a:r>
              <a:rPr lang="zh-CN" altLang="zh-CN" dirty="0"/>
              <a:t>关心</a:t>
            </a:r>
            <a:r>
              <a:rPr lang="zh-CN" altLang="zh-CN" b="1" dirty="0"/>
              <a:t>人</a:t>
            </a:r>
            <a:endParaRPr lang="en-US" altLang="zh-CN" b="1" dirty="0"/>
          </a:p>
          <a:p>
            <a:endParaRPr lang="en-US" altLang="zh-CN" b="1" dirty="0"/>
          </a:p>
          <a:p>
            <a:r>
              <a:rPr lang="en-US" altLang="zh-CN" b="1" dirty="0"/>
              <a:t>3.</a:t>
            </a:r>
            <a:r>
              <a:rPr lang="zh-CN" altLang="zh-CN" b="1" dirty="0"/>
              <a:t>组合</a:t>
            </a:r>
            <a:r>
              <a:rPr lang="en-US" altLang="zh-CN" b="1" dirty="0"/>
              <a:t>5</a:t>
            </a:r>
            <a:r>
              <a:rPr lang="zh-CN" altLang="zh-CN" b="1" dirty="0"/>
              <a:t>种基本风格</a:t>
            </a:r>
            <a:endParaRPr lang="en-US" altLang="zh-CN" b="1" dirty="0"/>
          </a:p>
          <a:p>
            <a:pPr>
              <a:lnSpc>
                <a:spcPct val="150000"/>
              </a:lnSpc>
            </a:pPr>
            <a:endParaRPr lang="en-US" altLang="zh-CN" b="1" dirty="0"/>
          </a:p>
          <a:p>
            <a:pPr>
              <a:lnSpc>
                <a:spcPct val="150000"/>
              </a:lnSpc>
            </a:pPr>
            <a:r>
              <a:rPr lang="zh-CN" altLang="zh-CN" b="1" dirty="0">
                <a:solidFill>
                  <a:srgbClr val="FF0000"/>
                </a:solidFill>
              </a:rPr>
              <a:t>（</a:t>
            </a:r>
            <a:r>
              <a:rPr lang="en-US" altLang="zh-CN" b="1" dirty="0">
                <a:solidFill>
                  <a:srgbClr val="FF0000"/>
                </a:solidFill>
              </a:rPr>
              <a:t>1.1</a:t>
            </a:r>
            <a:r>
              <a:rPr lang="zh-CN" altLang="zh-CN" b="1" dirty="0">
                <a:solidFill>
                  <a:srgbClr val="FF0000"/>
                </a:solidFill>
              </a:rPr>
              <a:t>）“无为而治”</a:t>
            </a:r>
            <a:endParaRPr lang="zh-CN" altLang="zh-CN" dirty="0">
              <a:solidFill>
                <a:srgbClr val="FF0000"/>
              </a:solidFill>
            </a:endParaRPr>
          </a:p>
          <a:p>
            <a:pPr>
              <a:lnSpc>
                <a:spcPct val="150000"/>
              </a:lnSpc>
            </a:pPr>
            <a:r>
              <a:rPr lang="zh-CN" altLang="zh-CN" b="1" dirty="0">
                <a:solidFill>
                  <a:srgbClr val="FF0000"/>
                </a:solidFill>
              </a:rPr>
              <a:t>（</a:t>
            </a:r>
            <a:r>
              <a:rPr lang="en-US" altLang="zh-CN" b="1" dirty="0">
                <a:solidFill>
                  <a:srgbClr val="FF0000"/>
                </a:solidFill>
              </a:rPr>
              <a:t>9.1</a:t>
            </a:r>
            <a:r>
              <a:rPr lang="zh-CN" altLang="zh-CN" b="1" dirty="0">
                <a:solidFill>
                  <a:srgbClr val="FF0000"/>
                </a:solidFill>
              </a:rPr>
              <a:t>）“任务式”</a:t>
            </a:r>
            <a:endParaRPr lang="zh-CN" altLang="zh-CN" dirty="0">
              <a:solidFill>
                <a:srgbClr val="FF0000"/>
              </a:solidFill>
            </a:endParaRPr>
          </a:p>
          <a:p>
            <a:pPr>
              <a:lnSpc>
                <a:spcPct val="150000"/>
              </a:lnSpc>
            </a:pPr>
            <a:r>
              <a:rPr lang="zh-CN" altLang="zh-CN" b="1" dirty="0">
                <a:solidFill>
                  <a:srgbClr val="FF0000"/>
                </a:solidFill>
              </a:rPr>
              <a:t>（</a:t>
            </a:r>
            <a:r>
              <a:rPr lang="en-US" altLang="zh-CN" b="1" dirty="0">
                <a:solidFill>
                  <a:srgbClr val="FF0000"/>
                </a:solidFill>
              </a:rPr>
              <a:t>5.5</a:t>
            </a:r>
            <a:r>
              <a:rPr lang="zh-CN" altLang="zh-CN" b="1" dirty="0">
                <a:solidFill>
                  <a:srgbClr val="FF0000"/>
                </a:solidFill>
              </a:rPr>
              <a:t>）“中庸式”</a:t>
            </a:r>
            <a:endParaRPr lang="zh-CN" altLang="zh-CN" dirty="0">
              <a:solidFill>
                <a:srgbClr val="FF0000"/>
              </a:solidFill>
            </a:endParaRPr>
          </a:p>
          <a:p>
            <a:pPr>
              <a:lnSpc>
                <a:spcPct val="150000"/>
              </a:lnSpc>
            </a:pPr>
            <a:r>
              <a:rPr lang="zh-CN" altLang="zh-CN" b="1" dirty="0">
                <a:solidFill>
                  <a:srgbClr val="FF0000"/>
                </a:solidFill>
              </a:rPr>
              <a:t>（</a:t>
            </a:r>
            <a:r>
              <a:rPr lang="en-US" altLang="zh-CN" b="1" dirty="0">
                <a:solidFill>
                  <a:srgbClr val="FF0000"/>
                </a:solidFill>
              </a:rPr>
              <a:t>1.9</a:t>
            </a:r>
            <a:r>
              <a:rPr lang="zh-CN" altLang="zh-CN" b="1" dirty="0">
                <a:solidFill>
                  <a:srgbClr val="FF0000"/>
                </a:solidFill>
              </a:rPr>
              <a:t>）“乡村俱乐部”</a:t>
            </a:r>
            <a:endParaRPr lang="zh-CN" altLang="zh-CN" dirty="0">
              <a:solidFill>
                <a:srgbClr val="FF0000"/>
              </a:solidFill>
            </a:endParaRPr>
          </a:p>
          <a:p>
            <a:pPr>
              <a:lnSpc>
                <a:spcPct val="150000"/>
              </a:lnSpc>
            </a:pPr>
            <a:r>
              <a:rPr lang="zh-CN" altLang="zh-CN" b="1" dirty="0">
                <a:solidFill>
                  <a:srgbClr val="FF0000"/>
                </a:solidFill>
              </a:rPr>
              <a:t>（</a:t>
            </a:r>
            <a:r>
              <a:rPr lang="en-US" altLang="zh-CN" b="1" dirty="0">
                <a:solidFill>
                  <a:srgbClr val="FF0000"/>
                </a:solidFill>
              </a:rPr>
              <a:t>9.9</a:t>
            </a:r>
            <a:r>
              <a:rPr lang="zh-CN" altLang="zh-CN" b="1" dirty="0">
                <a:solidFill>
                  <a:srgbClr val="FF0000"/>
                </a:solidFill>
              </a:rPr>
              <a:t>）“最理想”</a:t>
            </a:r>
          </a:p>
        </p:txBody>
      </p:sp>
    </p:spTree>
    <p:extLst>
      <p:ext uri="{BB962C8B-B14F-4D97-AF65-F5344CB8AC3E}">
        <p14:creationId xmlns:p14="http://schemas.microsoft.com/office/powerpoint/2010/main" val="218048159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67"/>
          <p:cNvGrpSpPr/>
          <p:nvPr/>
        </p:nvGrpSpPr>
        <p:grpSpPr bwMode="auto">
          <a:xfrm>
            <a:off x="-871225" y="2258429"/>
            <a:ext cx="5288968" cy="2206707"/>
            <a:chOff x="-142555" y="2474788"/>
            <a:chExt cx="3103831" cy="1656974"/>
          </a:xfrm>
        </p:grpSpPr>
        <p:sp>
          <p:nvSpPr>
            <p:cNvPr id="69" name="文本框 38"/>
            <p:cNvSpPr txBox="1"/>
            <p:nvPr/>
          </p:nvSpPr>
          <p:spPr>
            <a:xfrm>
              <a:off x="219753" y="2474788"/>
              <a:ext cx="2741523" cy="438665"/>
            </a:xfrm>
            <a:prstGeom prst="rect">
              <a:avLst/>
            </a:prstGeom>
            <a:noFill/>
          </p:spPr>
          <p:txBody>
            <a:bodyPr>
              <a:spAutoFit/>
            </a:bodyPr>
            <a:lstStyle/>
            <a:p>
              <a:pPr algn="ctr" eaLnBrk="1" fontAlgn="auto" hangingPunct="1">
                <a:spcBef>
                  <a:spcPts val="0"/>
                </a:spcBef>
                <a:spcAft>
                  <a:spcPts val="0"/>
                </a:spcAft>
                <a:defRPr/>
              </a:pPr>
              <a:endParaRPr lang="zh-CN" altLang="en-US" sz="3195" dirty="0">
                <a:solidFill>
                  <a:schemeClr val="tx1">
                    <a:lumMod val="85000"/>
                    <a:lumOff val="15000"/>
                  </a:schemeClr>
                </a:solidFill>
                <a:latin typeface="+mn-lt"/>
                <a:ea typeface="+mn-ea"/>
                <a:cs typeface="Mongolian Baiti" panose="03000500000000000000" pitchFamily="66" charset="0"/>
              </a:endParaRPr>
            </a:p>
          </p:txBody>
        </p:sp>
        <p:sp>
          <p:nvSpPr>
            <p:cNvPr id="70" name="文本框 11"/>
            <p:cNvSpPr txBox="1"/>
            <p:nvPr/>
          </p:nvSpPr>
          <p:spPr>
            <a:xfrm>
              <a:off x="-142555" y="2814472"/>
              <a:ext cx="2772514" cy="1317290"/>
            </a:xfrm>
            <a:prstGeom prst="rect">
              <a:avLst/>
            </a:prstGeom>
            <a:noFill/>
          </p:spPr>
          <p:txBody>
            <a:bodyPr wrap="square">
              <a:spAutoFit/>
            </a:bodyPr>
            <a:lstStyle/>
            <a:p>
              <a:pPr algn="r" eaLnBrk="1" fontAlgn="auto" hangingPunct="1">
                <a:spcBef>
                  <a:spcPts val="0"/>
                </a:spcBef>
                <a:spcAft>
                  <a:spcPts val="0"/>
                </a:spcAft>
                <a:defRPr/>
              </a:pPr>
              <a:r>
                <a:rPr lang="zh-CN" altLang="en-US" sz="5400" dirty="0">
                  <a:solidFill>
                    <a:schemeClr val="tx1">
                      <a:lumMod val="85000"/>
                      <a:lumOff val="15000"/>
                    </a:schemeClr>
                  </a:solidFill>
                  <a:latin typeface="+mn-ea"/>
                  <a:ea typeface="+mn-ea"/>
                </a:rPr>
                <a:t>人力资源</a:t>
              </a:r>
              <a:endParaRPr lang="en-US" altLang="zh-CN" sz="5400" dirty="0">
                <a:solidFill>
                  <a:schemeClr val="tx1">
                    <a:lumMod val="85000"/>
                    <a:lumOff val="15000"/>
                  </a:schemeClr>
                </a:solidFill>
                <a:latin typeface="+mn-ea"/>
                <a:ea typeface="+mn-ea"/>
              </a:endParaRPr>
            </a:p>
            <a:p>
              <a:pPr algn="r" eaLnBrk="1" fontAlgn="auto" hangingPunct="1">
                <a:spcBef>
                  <a:spcPts val="0"/>
                </a:spcBef>
                <a:spcAft>
                  <a:spcPts val="0"/>
                </a:spcAft>
                <a:defRPr/>
              </a:pPr>
              <a:r>
                <a:rPr lang="zh-CN" altLang="en-US" sz="5400" dirty="0">
                  <a:solidFill>
                    <a:schemeClr val="tx1">
                      <a:lumMod val="85000"/>
                      <a:lumOff val="15000"/>
                    </a:schemeClr>
                  </a:solidFill>
                  <a:latin typeface="+mn-ea"/>
                  <a:ea typeface="+mn-ea"/>
                </a:rPr>
                <a:t>管理实务</a:t>
              </a:r>
            </a:p>
          </p:txBody>
        </p:sp>
      </p:grpSp>
      <p:sp>
        <p:nvSpPr>
          <p:cNvPr id="71" name="文本框 18"/>
          <p:cNvSpPr txBox="1"/>
          <p:nvPr/>
        </p:nvSpPr>
        <p:spPr>
          <a:xfrm>
            <a:off x="5449470" y="2625725"/>
            <a:ext cx="2200108" cy="502445"/>
          </a:xfrm>
          <a:prstGeom prst="rect">
            <a:avLst/>
          </a:prstGeom>
          <a:noFill/>
        </p:spPr>
        <p:txBody>
          <a:bodyPr wrap="square">
            <a:spAutoFit/>
          </a:bodyPr>
          <a:lstStyle/>
          <a:p>
            <a:pPr eaLnBrk="1" fontAlgn="auto" hangingPunct="1">
              <a:spcBef>
                <a:spcPts val="0"/>
              </a:spcBef>
              <a:spcAft>
                <a:spcPts val="0"/>
              </a:spcAft>
              <a:defRPr/>
            </a:pPr>
            <a:r>
              <a:rPr lang="zh-CN" altLang="en-US" sz="2665" dirty="0">
                <a:solidFill>
                  <a:srgbClr val="FF0000"/>
                </a:solidFill>
                <a:latin typeface="+mn-ea"/>
                <a:ea typeface="+mn-ea"/>
              </a:rPr>
              <a:t>组织行为学</a:t>
            </a:r>
          </a:p>
        </p:txBody>
      </p:sp>
      <p:grpSp>
        <p:nvGrpSpPr>
          <p:cNvPr id="6148" name="组合 71"/>
          <p:cNvGrpSpPr/>
          <p:nvPr/>
        </p:nvGrpSpPr>
        <p:grpSpPr bwMode="auto">
          <a:xfrm>
            <a:off x="4849365" y="2536823"/>
            <a:ext cx="590577" cy="666335"/>
            <a:chOff x="3539810" y="2047768"/>
            <a:chExt cx="443277" cy="499915"/>
          </a:xfrm>
        </p:grpSpPr>
        <p:sp>
          <p:nvSpPr>
            <p:cNvPr id="73" name="文本框 16"/>
            <p:cNvSpPr txBox="1"/>
            <p:nvPr/>
          </p:nvSpPr>
          <p:spPr>
            <a:xfrm>
              <a:off x="3539810" y="2047768"/>
              <a:ext cx="349165" cy="499915"/>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rgbClr val="FF0000"/>
                  </a:solidFill>
                  <a:latin typeface="+mn-ea"/>
                  <a:ea typeface="+mn-ea"/>
                </a:rPr>
                <a:t>1</a:t>
              </a:r>
              <a:endParaRPr lang="zh-CN" altLang="en-US" sz="3730" dirty="0">
                <a:solidFill>
                  <a:srgbClr val="FF0000"/>
                </a:solidFill>
                <a:latin typeface="+mn-ea"/>
                <a:ea typeface="+mn-ea"/>
              </a:endParaRPr>
            </a:p>
          </p:txBody>
        </p:sp>
        <p:cxnSp>
          <p:nvCxnSpPr>
            <p:cNvPr id="74" name="直接连接符 73"/>
            <p:cNvCxnSpPr/>
            <p:nvPr/>
          </p:nvCxnSpPr>
          <p:spPr>
            <a:xfrm flipH="1">
              <a:off x="3736437" y="2227611"/>
              <a:ext cx="246650" cy="2465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5" name="文本框 21"/>
          <p:cNvSpPr txBox="1"/>
          <p:nvPr/>
        </p:nvSpPr>
        <p:spPr>
          <a:xfrm>
            <a:off x="8894345" y="2659062"/>
            <a:ext cx="1889125" cy="501650"/>
          </a:xfrm>
          <a:prstGeom prst="rect">
            <a:avLst/>
          </a:prstGeom>
          <a:noFill/>
        </p:spPr>
        <p:txBody>
          <a:bodyPr>
            <a:spAutoFit/>
          </a:bodyPr>
          <a:lstStyle/>
          <a:p>
            <a:pPr eaLnBrk="1" fontAlgn="auto" hangingPunct="1">
              <a:spcBef>
                <a:spcPts val="0"/>
              </a:spcBef>
              <a:spcAft>
                <a:spcPts val="0"/>
              </a:spcAft>
              <a:defRPr/>
            </a:pPr>
            <a:r>
              <a:rPr lang="zh-CN" altLang="en-US" sz="2665" dirty="0">
                <a:solidFill>
                  <a:schemeClr val="tx1">
                    <a:lumMod val="85000"/>
                    <a:lumOff val="15000"/>
                  </a:schemeClr>
                </a:solidFill>
                <a:latin typeface="+mn-ea"/>
                <a:ea typeface="+mn-ea"/>
              </a:rPr>
              <a:t>劳动力市场</a:t>
            </a:r>
          </a:p>
        </p:txBody>
      </p:sp>
      <p:grpSp>
        <p:nvGrpSpPr>
          <p:cNvPr id="6150" name="组合 75"/>
          <p:cNvGrpSpPr/>
          <p:nvPr/>
        </p:nvGrpSpPr>
        <p:grpSpPr bwMode="auto">
          <a:xfrm>
            <a:off x="8273787" y="2551110"/>
            <a:ext cx="612615" cy="666335"/>
            <a:chOff x="6110231" y="2057986"/>
            <a:chExt cx="460495" cy="499915"/>
          </a:xfrm>
        </p:grpSpPr>
        <p:sp>
          <p:nvSpPr>
            <p:cNvPr id="77" name="文本框 20"/>
            <p:cNvSpPr txBox="1"/>
            <p:nvPr/>
          </p:nvSpPr>
          <p:spPr>
            <a:xfrm>
              <a:off x="6110231" y="2057986"/>
              <a:ext cx="320759" cy="499915"/>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chemeClr val="tx1">
                      <a:lumMod val="85000"/>
                      <a:lumOff val="15000"/>
                    </a:schemeClr>
                  </a:solidFill>
                  <a:latin typeface="+mn-ea"/>
                  <a:ea typeface="+mn-ea"/>
                </a:rPr>
                <a:t>3</a:t>
              </a:r>
              <a:endParaRPr lang="zh-CN" altLang="en-US" sz="3730" dirty="0">
                <a:solidFill>
                  <a:schemeClr val="tx1">
                    <a:lumMod val="85000"/>
                    <a:lumOff val="15000"/>
                  </a:schemeClr>
                </a:solidFill>
                <a:latin typeface="+mn-ea"/>
                <a:ea typeface="+mn-ea"/>
              </a:endParaRPr>
            </a:p>
          </p:txBody>
        </p:sp>
        <p:cxnSp>
          <p:nvCxnSpPr>
            <p:cNvPr id="78" name="直接连接符 77"/>
            <p:cNvCxnSpPr/>
            <p:nvPr/>
          </p:nvCxnSpPr>
          <p:spPr>
            <a:xfrm flipH="1">
              <a:off x="6323712" y="2227110"/>
              <a:ext cx="247014" cy="2465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9" name="文本框 24"/>
          <p:cNvSpPr txBox="1"/>
          <p:nvPr/>
        </p:nvSpPr>
        <p:spPr>
          <a:xfrm>
            <a:off x="5403850" y="3719095"/>
            <a:ext cx="2420937" cy="502445"/>
          </a:xfrm>
          <a:prstGeom prst="rect">
            <a:avLst/>
          </a:prstGeom>
          <a:noFill/>
        </p:spPr>
        <p:txBody>
          <a:bodyPr wrap="square">
            <a:spAutoFit/>
          </a:bodyPr>
          <a:lstStyle/>
          <a:p>
            <a:pPr eaLnBrk="1" fontAlgn="auto" hangingPunct="1">
              <a:spcBef>
                <a:spcPts val="0"/>
              </a:spcBef>
              <a:spcAft>
                <a:spcPts val="0"/>
              </a:spcAft>
              <a:defRPr/>
            </a:pPr>
            <a:r>
              <a:rPr lang="zh-CN" altLang="en-US" sz="2665" dirty="0">
                <a:solidFill>
                  <a:schemeClr val="tx1">
                    <a:lumMod val="85000"/>
                    <a:lumOff val="15000"/>
                  </a:schemeClr>
                </a:solidFill>
                <a:latin typeface="+mn-ea"/>
                <a:ea typeface="+mn-ea"/>
              </a:rPr>
              <a:t>人力资源管理</a:t>
            </a:r>
          </a:p>
        </p:txBody>
      </p:sp>
      <p:grpSp>
        <p:nvGrpSpPr>
          <p:cNvPr id="6152" name="组合 79"/>
          <p:cNvGrpSpPr/>
          <p:nvPr/>
        </p:nvGrpSpPr>
        <p:grpSpPr bwMode="auto">
          <a:xfrm>
            <a:off x="4810125" y="3630195"/>
            <a:ext cx="584200" cy="666750"/>
            <a:chOff x="3544885" y="2627150"/>
            <a:chExt cx="438202" cy="500226"/>
          </a:xfrm>
        </p:grpSpPr>
        <p:sp>
          <p:nvSpPr>
            <p:cNvPr id="81" name="文本框 23"/>
            <p:cNvSpPr txBox="1"/>
            <p:nvPr/>
          </p:nvSpPr>
          <p:spPr>
            <a:xfrm>
              <a:off x="3544885" y="2627150"/>
              <a:ext cx="338178" cy="500226"/>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chemeClr val="tx1">
                      <a:lumMod val="85000"/>
                      <a:lumOff val="15000"/>
                    </a:schemeClr>
                  </a:solidFill>
                  <a:latin typeface="+mn-ea"/>
                  <a:ea typeface="+mn-ea"/>
                </a:rPr>
                <a:t>2</a:t>
              </a:r>
              <a:endParaRPr lang="zh-CN" altLang="en-US" sz="3730" dirty="0">
                <a:solidFill>
                  <a:schemeClr val="tx1">
                    <a:lumMod val="85000"/>
                    <a:lumOff val="15000"/>
                  </a:schemeClr>
                </a:solidFill>
                <a:latin typeface="+mn-ea"/>
                <a:ea typeface="+mn-ea"/>
              </a:endParaRPr>
            </a:p>
          </p:txBody>
        </p:sp>
        <p:cxnSp>
          <p:nvCxnSpPr>
            <p:cNvPr id="82" name="直接连接符 81"/>
            <p:cNvCxnSpPr/>
            <p:nvPr/>
          </p:nvCxnSpPr>
          <p:spPr>
            <a:xfrm flipH="1">
              <a:off x="3736599" y="2806994"/>
              <a:ext cx="246488" cy="2465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83" name="文本框 27"/>
          <p:cNvSpPr txBox="1"/>
          <p:nvPr/>
        </p:nvSpPr>
        <p:spPr>
          <a:xfrm>
            <a:off x="8848725" y="3750845"/>
            <a:ext cx="3491079" cy="502445"/>
          </a:xfrm>
          <a:prstGeom prst="rect">
            <a:avLst/>
          </a:prstGeom>
          <a:noFill/>
        </p:spPr>
        <p:txBody>
          <a:bodyPr wrap="square">
            <a:spAutoFit/>
          </a:bodyPr>
          <a:lstStyle/>
          <a:p>
            <a:pPr eaLnBrk="1" fontAlgn="auto" hangingPunct="1">
              <a:spcBef>
                <a:spcPts val="0"/>
              </a:spcBef>
              <a:spcAft>
                <a:spcPts val="0"/>
              </a:spcAft>
              <a:defRPr/>
            </a:pPr>
            <a:r>
              <a:rPr lang="zh-CN" altLang="en-US" sz="2665" dirty="0">
                <a:solidFill>
                  <a:schemeClr val="tx1">
                    <a:lumMod val="85000"/>
                    <a:lumOff val="15000"/>
                  </a:schemeClr>
                </a:solidFill>
                <a:latin typeface="+mn-ea"/>
                <a:ea typeface="+mn-ea"/>
              </a:rPr>
              <a:t>劳动与社会保险政策</a:t>
            </a:r>
          </a:p>
        </p:txBody>
      </p:sp>
      <p:grpSp>
        <p:nvGrpSpPr>
          <p:cNvPr id="6154" name="组合 83"/>
          <p:cNvGrpSpPr/>
          <p:nvPr/>
        </p:nvGrpSpPr>
        <p:grpSpPr bwMode="auto">
          <a:xfrm>
            <a:off x="8227377" y="3642893"/>
            <a:ext cx="613410" cy="666335"/>
            <a:chOff x="6110246" y="2637368"/>
            <a:chExt cx="460480" cy="499915"/>
          </a:xfrm>
        </p:grpSpPr>
        <p:sp>
          <p:nvSpPr>
            <p:cNvPr id="85" name="文本框 26"/>
            <p:cNvSpPr txBox="1"/>
            <p:nvPr/>
          </p:nvSpPr>
          <p:spPr>
            <a:xfrm>
              <a:off x="6110246" y="2637368"/>
              <a:ext cx="320334" cy="499915"/>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chemeClr val="tx1">
                      <a:lumMod val="85000"/>
                      <a:lumOff val="15000"/>
                    </a:schemeClr>
                  </a:solidFill>
                  <a:latin typeface="+mn-ea"/>
                  <a:ea typeface="+mn-ea"/>
                </a:rPr>
                <a:t>4</a:t>
              </a:r>
              <a:endParaRPr lang="zh-CN" altLang="en-US" sz="3730" dirty="0">
                <a:solidFill>
                  <a:schemeClr val="tx1">
                    <a:lumMod val="85000"/>
                    <a:lumOff val="15000"/>
                  </a:schemeClr>
                </a:solidFill>
                <a:latin typeface="+mn-ea"/>
                <a:ea typeface="+mn-ea"/>
              </a:endParaRPr>
            </a:p>
          </p:txBody>
        </p:sp>
        <p:cxnSp>
          <p:nvCxnSpPr>
            <p:cNvPr id="86" name="直接连接符 85"/>
            <p:cNvCxnSpPr/>
            <p:nvPr/>
          </p:nvCxnSpPr>
          <p:spPr>
            <a:xfrm flipH="1">
              <a:off x="6324040" y="2806492"/>
              <a:ext cx="246686" cy="2465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95" name="直接连接符 94"/>
          <p:cNvCxnSpPr/>
          <p:nvPr/>
        </p:nvCxnSpPr>
        <p:spPr>
          <a:xfrm>
            <a:off x="4541669" y="2138363"/>
            <a:ext cx="0" cy="273208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99065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328790" y="1381307"/>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领导风格</a:t>
            </a:r>
            <a:endParaRPr lang="zh-CN" altLang="zh-CN" sz="2800" dirty="0"/>
          </a:p>
        </p:txBody>
      </p:sp>
      <p:sp>
        <p:nvSpPr>
          <p:cNvPr id="2" name="矩形 1">
            <a:extLst>
              <a:ext uri="{FF2B5EF4-FFF2-40B4-BE49-F238E27FC236}">
                <a16:creationId xmlns:a16="http://schemas.microsoft.com/office/drawing/2014/main" id="{F4A51797-17D3-4D72-8AA2-744B28FB402B}"/>
              </a:ext>
            </a:extLst>
          </p:cNvPr>
          <p:cNvSpPr/>
          <p:nvPr/>
        </p:nvSpPr>
        <p:spPr>
          <a:xfrm>
            <a:off x="1041019" y="2068752"/>
            <a:ext cx="6288901" cy="461665"/>
          </a:xfrm>
          <a:prstGeom prst="rect">
            <a:avLst/>
          </a:prstGeom>
        </p:spPr>
        <p:txBody>
          <a:bodyPr wrap="none">
            <a:spAutoFit/>
          </a:bodyPr>
          <a:lstStyle/>
          <a:p>
            <a:r>
              <a:rPr lang="en-US" altLang="zh-CN" sz="2400" dirty="0"/>
              <a:t>3.</a:t>
            </a:r>
            <a:r>
              <a:rPr lang="zh-CN" altLang="zh-CN" sz="2400" dirty="0"/>
              <a:t>领导者的生命周期理论（赫西和布兰查德）</a:t>
            </a:r>
          </a:p>
        </p:txBody>
      </p:sp>
      <p:graphicFrame>
        <p:nvGraphicFramePr>
          <p:cNvPr id="4" name="表格 3">
            <a:extLst>
              <a:ext uri="{FF2B5EF4-FFF2-40B4-BE49-F238E27FC236}">
                <a16:creationId xmlns:a16="http://schemas.microsoft.com/office/drawing/2014/main" id="{2D74CED5-9800-4D17-A594-C712E7F9E77A}"/>
              </a:ext>
            </a:extLst>
          </p:cNvPr>
          <p:cNvGraphicFramePr>
            <a:graphicFrameLocks noGrp="1"/>
          </p:cNvGraphicFramePr>
          <p:nvPr>
            <p:extLst>
              <p:ext uri="{D42A27DB-BD31-4B8C-83A1-F6EECF244321}">
                <p14:modId xmlns:p14="http://schemas.microsoft.com/office/powerpoint/2010/main" val="1046324764"/>
              </p:ext>
            </p:extLst>
          </p:nvPr>
        </p:nvGraphicFramePr>
        <p:xfrm>
          <a:off x="548053" y="2725737"/>
          <a:ext cx="11475671" cy="3685287"/>
        </p:xfrm>
        <a:graphic>
          <a:graphicData uri="http://schemas.openxmlformats.org/drawingml/2006/table">
            <a:tbl>
              <a:tblPr firstRow="1" firstCol="1" bandRow="1">
                <a:tableStyleId>{5C22544A-7EE6-4342-B048-85BDC9FD1C3A}</a:tableStyleId>
              </a:tblPr>
              <a:tblGrid>
                <a:gridCol w="1152637">
                  <a:extLst>
                    <a:ext uri="{9D8B030D-6E8A-4147-A177-3AD203B41FA5}">
                      <a16:colId xmlns:a16="http://schemas.microsoft.com/office/drawing/2014/main" val="1342190018"/>
                    </a:ext>
                  </a:extLst>
                </a:gridCol>
                <a:gridCol w="10323034">
                  <a:extLst>
                    <a:ext uri="{9D8B030D-6E8A-4147-A177-3AD203B41FA5}">
                      <a16:colId xmlns:a16="http://schemas.microsoft.com/office/drawing/2014/main" val="2253745690"/>
                    </a:ext>
                  </a:extLst>
                </a:gridCol>
              </a:tblGrid>
              <a:tr h="0">
                <a:tc>
                  <a:txBody>
                    <a:bodyPr/>
                    <a:lstStyle/>
                    <a:p>
                      <a:pPr algn="just">
                        <a:lnSpc>
                          <a:spcPct val="115000"/>
                        </a:lnSpc>
                        <a:spcAft>
                          <a:spcPts val="0"/>
                        </a:spcAft>
                      </a:pPr>
                      <a:r>
                        <a:rPr lang="zh-CN" sz="1800" b="1" u="none" kern="100">
                          <a:solidFill>
                            <a:schemeClr val="tx1"/>
                          </a:solidFill>
                          <a:effectLst/>
                          <a:latin typeface="微软雅黑" panose="020B0503020204020204" pitchFamily="34" charset="-122"/>
                          <a:ea typeface="微软雅黑" panose="020B0503020204020204" pitchFamily="34" charset="-122"/>
                        </a:rPr>
                        <a:t>影响因素</a:t>
                      </a:r>
                      <a:endParaRPr lang="zh-CN" sz="1800" b="1"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下属成熟度</a:t>
                      </a:r>
                      <a:r>
                        <a:rPr lang="en-US" sz="1800" b="0" u="none" kern="100" dirty="0">
                          <a:solidFill>
                            <a:schemeClr val="tx1"/>
                          </a:solidFill>
                          <a:effectLst/>
                          <a:latin typeface="微软雅黑" panose="020B0503020204020204" pitchFamily="34" charset="-122"/>
                          <a:ea typeface="微软雅黑" panose="020B0503020204020204" pitchFamily="34" charset="-122"/>
                        </a:rPr>
                        <a:t>= </a:t>
                      </a:r>
                      <a:r>
                        <a:rPr lang="zh-CN" sz="1800" b="1" u="none" kern="100" dirty="0">
                          <a:solidFill>
                            <a:schemeClr val="tx1"/>
                          </a:solidFill>
                          <a:effectLst/>
                          <a:latin typeface="微软雅黑" panose="020B0503020204020204" pitchFamily="34" charset="-122"/>
                          <a:ea typeface="微软雅黑" panose="020B0503020204020204" pitchFamily="34" charset="-122"/>
                        </a:rPr>
                        <a:t>工作成熟度（知识技能）</a:t>
                      </a:r>
                      <a:r>
                        <a:rPr lang="en-US" sz="1800" b="1"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心理成熟度（意愿或动机）</a:t>
                      </a:r>
                    </a:p>
                    <a:p>
                      <a:pPr marL="342900" lvl="0" indent="-342900" algn="just">
                        <a:lnSpc>
                          <a:spcPct val="150000"/>
                        </a:lnSpc>
                        <a:spcAft>
                          <a:spcPts val="0"/>
                        </a:spcAft>
                        <a:buFont typeface="+mj-lt"/>
                        <a:buAutoNum type="arabicPeriod"/>
                      </a:pPr>
                      <a:r>
                        <a:rPr lang="zh-CN" sz="1800" b="0" u="none" kern="100" dirty="0">
                          <a:solidFill>
                            <a:schemeClr val="tx1"/>
                          </a:solidFill>
                          <a:effectLst/>
                          <a:latin typeface="微软雅黑" panose="020B0503020204020204" pitchFamily="34" charset="-122"/>
                          <a:ea typeface="微软雅黑" panose="020B0503020204020204" pitchFamily="34" charset="-122"/>
                        </a:rPr>
                        <a:t>工</a:t>
                      </a:r>
                      <a:r>
                        <a:rPr lang="zh-CN" sz="1800" b="1" u="none" kern="100" dirty="0">
                          <a:solidFill>
                            <a:schemeClr val="tx1"/>
                          </a:solidFill>
                          <a:effectLst/>
                          <a:latin typeface="微软雅黑" panose="020B0503020204020204" pitchFamily="34" charset="-122"/>
                          <a:ea typeface="微软雅黑" panose="020B0503020204020204" pitchFamily="34" charset="-122"/>
                        </a:rPr>
                        <a:t>作成熟度</a:t>
                      </a:r>
                      <a:r>
                        <a:rPr lang="zh-CN" sz="1800" b="0" u="none" kern="100" dirty="0">
                          <a:solidFill>
                            <a:schemeClr val="tx1"/>
                          </a:solidFill>
                          <a:effectLst/>
                          <a:latin typeface="微软雅黑" panose="020B0503020204020204" pitchFamily="34" charset="-122"/>
                          <a:ea typeface="微软雅黑" panose="020B0503020204020204" pitchFamily="34" charset="-122"/>
                        </a:rPr>
                        <a:t>越高，</a:t>
                      </a:r>
                      <a:r>
                        <a:rPr lang="zh-CN" sz="1800" b="1" u="none" kern="100" dirty="0">
                          <a:solidFill>
                            <a:schemeClr val="tx1"/>
                          </a:solidFill>
                          <a:effectLst/>
                          <a:latin typeface="微软雅黑" panose="020B0503020204020204" pitchFamily="34" charset="-122"/>
                          <a:ea typeface="微软雅黑" panose="020B0503020204020204" pitchFamily="34" charset="-122"/>
                        </a:rPr>
                        <a:t>执行任务的能力</a:t>
                      </a:r>
                      <a:r>
                        <a:rPr lang="zh-CN" sz="1800" b="0" u="none" kern="100" dirty="0">
                          <a:solidFill>
                            <a:schemeClr val="tx1"/>
                          </a:solidFill>
                          <a:effectLst/>
                          <a:latin typeface="微软雅黑" panose="020B0503020204020204" pitchFamily="34" charset="-122"/>
                          <a:ea typeface="微软雅黑" panose="020B0503020204020204" pitchFamily="34" charset="-122"/>
                        </a:rPr>
                        <a:t>越强，越不需要他人的指挥。反之，则需要对其工作进行指导。</a:t>
                      </a:r>
                    </a:p>
                    <a:p>
                      <a:pPr marL="342900" lvl="0" indent="-342900" algn="just">
                        <a:lnSpc>
                          <a:spcPct val="150000"/>
                        </a:lnSpc>
                        <a:spcAft>
                          <a:spcPts val="0"/>
                        </a:spcAft>
                        <a:buFont typeface="+mj-lt"/>
                        <a:buAutoNum type="arabicPeriod"/>
                      </a:pPr>
                      <a:r>
                        <a:rPr lang="zh-CN" sz="1800" b="1" u="none" kern="100" dirty="0">
                          <a:solidFill>
                            <a:schemeClr val="tx1"/>
                          </a:solidFill>
                          <a:effectLst/>
                          <a:latin typeface="微软雅黑" panose="020B0503020204020204" pitchFamily="34" charset="-122"/>
                          <a:ea typeface="微软雅黑" panose="020B0503020204020204" pitchFamily="34" charset="-122"/>
                        </a:rPr>
                        <a:t>心理成熟度</a:t>
                      </a:r>
                      <a:r>
                        <a:rPr lang="zh-CN" sz="1800" b="0" u="none" kern="100" dirty="0">
                          <a:solidFill>
                            <a:schemeClr val="tx1"/>
                          </a:solidFill>
                          <a:effectLst/>
                          <a:latin typeface="微软雅黑" panose="020B0503020204020204" pitchFamily="34" charset="-122"/>
                          <a:ea typeface="微软雅黑" panose="020B0503020204020204" pitchFamily="34" charset="-122"/>
                        </a:rPr>
                        <a:t>越高，</a:t>
                      </a:r>
                      <a:r>
                        <a:rPr lang="zh-CN" sz="1800" b="1" u="none" kern="100" dirty="0">
                          <a:solidFill>
                            <a:schemeClr val="tx1"/>
                          </a:solidFill>
                          <a:effectLst/>
                          <a:latin typeface="微软雅黑" panose="020B0503020204020204" pitchFamily="34" charset="-122"/>
                          <a:ea typeface="微软雅黑" panose="020B0503020204020204" pitchFamily="34" charset="-122"/>
                        </a:rPr>
                        <a:t>自觉性</a:t>
                      </a:r>
                      <a:r>
                        <a:rPr lang="zh-CN" sz="1800" b="0" u="none" kern="100" dirty="0">
                          <a:solidFill>
                            <a:schemeClr val="tx1"/>
                          </a:solidFill>
                          <a:effectLst/>
                          <a:latin typeface="微软雅黑" panose="020B0503020204020204" pitchFamily="34" charset="-122"/>
                          <a:ea typeface="微软雅黑" panose="020B0503020204020204" pitchFamily="34" charset="-122"/>
                        </a:rPr>
                        <a:t>越高，越不需要外力推动。反之，则要规定员工的工作任务和角色职责。</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5430858"/>
                  </a:ext>
                </a:extLst>
              </a:tr>
              <a:tr h="0">
                <a:tc>
                  <a:txBody>
                    <a:bodyPr/>
                    <a:lstStyle/>
                    <a:p>
                      <a:pPr algn="just">
                        <a:lnSpc>
                          <a:spcPct val="115000"/>
                        </a:lnSpc>
                        <a:spcAft>
                          <a:spcPts val="0"/>
                        </a:spcAft>
                      </a:pPr>
                      <a:r>
                        <a:rPr lang="zh-CN" sz="1800" b="1" u="none" kern="100" dirty="0">
                          <a:solidFill>
                            <a:schemeClr val="tx1"/>
                          </a:solidFill>
                          <a:effectLst/>
                          <a:latin typeface="微软雅黑" panose="020B0503020204020204" pitchFamily="34" charset="-122"/>
                          <a:ea typeface="微软雅黑" panose="020B0503020204020204" pitchFamily="34" charset="-122"/>
                        </a:rPr>
                        <a:t>领导风格</a:t>
                      </a:r>
                      <a:r>
                        <a:rPr lang="en-US" sz="1800" b="1" u="none" kern="100" dirty="0">
                          <a:solidFill>
                            <a:schemeClr val="tx1"/>
                          </a:solidFill>
                          <a:effectLst/>
                          <a:latin typeface="微软雅黑" panose="020B0503020204020204" pitchFamily="34" charset="-122"/>
                          <a:ea typeface="微软雅黑" panose="020B0503020204020204" pitchFamily="34" charset="-122"/>
                        </a:rPr>
                        <a:t>(4</a:t>
                      </a:r>
                      <a:r>
                        <a:rPr lang="zh-CN" sz="1800" b="1" u="none" kern="100" dirty="0">
                          <a:solidFill>
                            <a:schemeClr val="tx1"/>
                          </a:solidFill>
                          <a:effectLst/>
                          <a:latin typeface="微软雅黑" panose="020B0503020204020204" pitchFamily="34" charset="-122"/>
                          <a:ea typeface="微软雅黑" panose="020B0503020204020204" pitchFamily="34" charset="-122"/>
                        </a:rPr>
                        <a:t>种</a:t>
                      </a:r>
                      <a:r>
                        <a:rPr lang="en-US" sz="1800" b="1" u="none" kern="100" dirty="0">
                          <a:solidFill>
                            <a:schemeClr val="tx1"/>
                          </a:solidFill>
                          <a:effectLst/>
                          <a:latin typeface="微软雅黑" panose="020B0503020204020204" pitchFamily="34" charset="-122"/>
                          <a:ea typeface="微软雅黑" panose="020B0503020204020204" pitchFamily="34" charset="-122"/>
                        </a:rPr>
                        <a:t>)</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b="1" u="none" kern="100" dirty="0">
                          <a:solidFill>
                            <a:srgbClr val="FF0000"/>
                          </a:solidFill>
                          <a:effectLst/>
                          <a:latin typeface="微软雅黑" panose="020B0503020204020204" pitchFamily="34" charset="-122"/>
                          <a:ea typeface="微软雅黑" panose="020B0503020204020204" pitchFamily="34" charset="-122"/>
                        </a:rPr>
                        <a:t>（</a:t>
                      </a:r>
                      <a:r>
                        <a:rPr lang="en-US" sz="1800" b="1" u="none" kern="100" dirty="0">
                          <a:solidFill>
                            <a:srgbClr val="FF0000"/>
                          </a:solidFill>
                          <a:effectLst/>
                          <a:latin typeface="微软雅黑" panose="020B0503020204020204" pitchFamily="34" charset="-122"/>
                          <a:ea typeface="微软雅黑" panose="020B0503020204020204" pitchFamily="34" charset="-122"/>
                        </a:rPr>
                        <a:t>1</a:t>
                      </a:r>
                      <a:r>
                        <a:rPr lang="zh-CN" sz="1800" b="1" u="none" kern="100" dirty="0">
                          <a:solidFill>
                            <a:srgbClr val="FF0000"/>
                          </a:solidFill>
                          <a:effectLst/>
                          <a:latin typeface="微软雅黑" panose="020B0503020204020204" pitchFamily="34" charset="-122"/>
                          <a:ea typeface="微软雅黑" panose="020B0503020204020204" pitchFamily="34" charset="-122"/>
                        </a:rPr>
                        <a:t>）指导式：高工作——低关系</a:t>
                      </a:r>
                    </a:p>
                    <a:p>
                      <a:pPr algn="just">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领导规定工作任务、角色职责，指示员工做什么，如何做。</a:t>
                      </a:r>
                    </a:p>
                    <a:p>
                      <a:pPr algn="just">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1" u="none" kern="100" dirty="0">
                          <a:solidFill>
                            <a:srgbClr val="FF0000"/>
                          </a:solidFill>
                          <a:effectLst/>
                          <a:latin typeface="微软雅黑" panose="020B0503020204020204" pitchFamily="34" charset="-122"/>
                          <a:ea typeface="微软雅黑" panose="020B0503020204020204" pitchFamily="34" charset="-122"/>
                        </a:rPr>
                        <a:t>2</a:t>
                      </a:r>
                      <a:r>
                        <a:rPr lang="zh-CN" sz="1800" b="1" u="none" kern="100" dirty="0">
                          <a:solidFill>
                            <a:srgbClr val="FF0000"/>
                          </a:solidFill>
                          <a:effectLst/>
                          <a:latin typeface="微软雅黑" panose="020B0503020204020204" pitchFamily="34" charset="-122"/>
                          <a:ea typeface="微软雅黑" panose="020B0503020204020204" pitchFamily="34" charset="-122"/>
                        </a:rPr>
                        <a:t>）推销式：高工作——高关系</a:t>
                      </a:r>
                    </a:p>
                    <a:p>
                      <a:pPr algn="just">
                        <a:lnSpc>
                          <a:spcPct val="115000"/>
                        </a:lnSpc>
                        <a:spcAft>
                          <a:spcPts val="0"/>
                        </a:spcAft>
                      </a:pPr>
                      <a:r>
                        <a:rPr lang="en-US" sz="1800" b="0" u="none" kern="100" dirty="0">
                          <a:solidFill>
                            <a:schemeClr val="tx1"/>
                          </a:solidFill>
                          <a:effectLst/>
                          <a:latin typeface="微软雅黑" panose="020B0503020204020204" pitchFamily="34" charset="-122"/>
                          <a:ea typeface="微软雅黑" panose="020B0503020204020204" pitchFamily="34" charset="-122"/>
                        </a:rPr>
                        <a:t>     </a:t>
                      </a:r>
                      <a:r>
                        <a:rPr lang="zh-CN" sz="1800" b="0" u="none" kern="100" dirty="0">
                          <a:solidFill>
                            <a:schemeClr val="tx1"/>
                          </a:solidFill>
                          <a:effectLst/>
                          <a:latin typeface="微软雅黑" panose="020B0503020204020204" pitchFamily="34" charset="-122"/>
                          <a:ea typeface="微软雅黑" panose="020B0503020204020204" pitchFamily="34" charset="-122"/>
                        </a:rPr>
                        <a:t>领导不仅表现出指导行为，而且富于支持行为。</a:t>
                      </a:r>
                    </a:p>
                    <a:p>
                      <a:pPr algn="just">
                        <a:lnSpc>
                          <a:spcPct val="115000"/>
                        </a:lnSpc>
                        <a:spcAft>
                          <a:spcPts val="0"/>
                        </a:spcAft>
                      </a:pPr>
                      <a:r>
                        <a:rPr lang="zh-CN" sz="1800" b="1" u="none" kern="100" dirty="0">
                          <a:solidFill>
                            <a:srgbClr val="FF0000"/>
                          </a:solidFill>
                          <a:effectLst/>
                          <a:latin typeface="微软雅黑" panose="020B0503020204020204" pitchFamily="34" charset="-122"/>
                          <a:ea typeface="微软雅黑" panose="020B0503020204020204" pitchFamily="34" charset="-122"/>
                        </a:rPr>
                        <a:t>（</a:t>
                      </a:r>
                      <a:r>
                        <a:rPr lang="en-US" sz="1800" b="1" u="none" kern="100" dirty="0">
                          <a:solidFill>
                            <a:srgbClr val="FF0000"/>
                          </a:solidFill>
                          <a:effectLst/>
                          <a:latin typeface="微软雅黑" panose="020B0503020204020204" pitchFamily="34" charset="-122"/>
                          <a:ea typeface="微软雅黑" panose="020B0503020204020204" pitchFamily="34" charset="-122"/>
                        </a:rPr>
                        <a:t>3</a:t>
                      </a:r>
                      <a:r>
                        <a:rPr lang="zh-CN" sz="1800" b="1" u="none" kern="100" dirty="0">
                          <a:solidFill>
                            <a:srgbClr val="FF0000"/>
                          </a:solidFill>
                          <a:effectLst/>
                          <a:latin typeface="微软雅黑" panose="020B0503020204020204" pitchFamily="34" charset="-122"/>
                          <a:ea typeface="微软雅黑" panose="020B0503020204020204" pitchFamily="34" charset="-122"/>
                        </a:rPr>
                        <a:t>）参与式：低工作——高关系</a:t>
                      </a:r>
                    </a:p>
                    <a:p>
                      <a:pPr algn="just">
                        <a:lnSpc>
                          <a:spcPct val="115000"/>
                        </a:lnSpc>
                        <a:spcAft>
                          <a:spcPts val="0"/>
                        </a:spcAft>
                      </a:pPr>
                      <a:r>
                        <a:rPr lang="en-US" sz="1800" b="0" u="none" kern="100" dirty="0">
                          <a:solidFill>
                            <a:schemeClr val="tx1"/>
                          </a:solidFill>
                          <a:effectLst/>
                          <a:latin typeface="微软雅黑" panose="020B0503020204020204" pitchFamily="34" charset="-122"/>
                          <a:ea typeface="微软雅黑" panose="020B0503020204020204" pitchFamily="34" charset="-122"/>
                        </a:rPr>
                        <a:t>     </a:t>
                      </a:r>
                      <a:r>
                        <a:rPr lang="zh-CN" sz="1800" b="0" u="none" kern="100" dirty="0">
                          <a:solidFill>
                            <a:schemeClr val="tx1"/>
                          </a:solidFill>
                          <a:effectLst/>
                          <a:latin typeface="微软雅黑" panose="020B0503020204020204" pitchFamily="34" charset="-122"/>
                          <a:ea typeface="微软雅黑" panose="020B0503020204020204" pitchFamily="34" charset="-122"/>
                        </a:rPr>
                        <a:t>领导与下属共同决策，领导提供便利条件和沟通。</a:t>
                      </a:r>
                    </a:p>
                    <a:p>
                      <a:pPr algn="just">
                        <a:lnSpc>
                          <a:spcPct val="115000"/>
                        </a:lnSpc>
                        <a:spcAft>
                          <a:spcPts val="0"/>
                        </a:spcAft>
                      </a:pPr>
                      <a:r>
                        <a:rPr lang="zh-CN" sz="1800" b="1" u="none" kern="100" dirty="0">
                          <a:solidFill>
                            <a:srgbClr val="FF0000"/>
                          </a:solidFill>
                          <a:effectLst/>
                          <a:latin typeface="微软雅黑" panose="020B0503020204020204" pitchFamily="34" charset="-122"/>
                          <a:ea typeface="微软雅黑" panose="020B0503020204020204" pitchFamily="34" charset="-122"/>
                        </a:rPr>
                        <a:t>（</a:t>
                      </a:r>
                      <a:r>
                        <a:rPr lang="en-US" sz="1800" b="1" u="none" kern="100" dirty="0">
                          <a:solidFill>
                            <a:srgbClr val="FF0000"/>
                          </a:solidFill>
                          <a:effectLst/>
                          <a:latin typeface="微软雅黑" panose="020B0503020204020204" pitchFamily="34" charset="-122"/>
                          <a:ea typeface="微软雅黑" panose="020B0503020204020204" pitchFamily="34" charset="-122"/>
                        </a:rPr>
                        <a:t>4</a:t>
                      </a:r>
                      <a:r>
                        <a:rPr lang="zh-CN" sz="1800" b="1" u="none" kern="100" dirty="0">
                          <a:solidFill>
                            <a:srgbClr val="FF0000"/>
                          </a:solidFill>
                          <a:effectLst/>
                          <a:latin typeface="微软雅黑" panose="020B0503020204020204" pitchFamily="34" charset="-122"/>
                          <a:ea typeface="微软雅黑" panose="020B0503020204020204" pitchFamily="34" charset="-122"/>
                        </a:rPr>
                        <a:t>）授权：低工作——低关系</a:t>
                      </a:r>
                    </a:p>
                    <a:p>
                      <a:pPr algn="just">
                        <a:lnSpc>
                          <a:spcPct val="115000"/>
                        </a:lnSpc>
                        <a:spcAft>
                          <a:spcPts val="0"/>
                        </a:spcAft>
                      </a:pPr>
                      <a:r>
                        <a:rPr lang="en-US" sz="1800" b="0" u="none" kern="100" dirty="0">
                          <a:solidFill>
                            <a:schemeClr val="tx1"/>
                          </a:solidFill>
                          <a:effectLst/>
                          <a:latin typeface="微软雅黑" panose="020B0503020204020204" pitchFamily="34" charset="-122"/>
                          <a:ea typeface="微软雅黑" panose="020B0503020204020204" pitchFamily="34" charset="-122"/>
                        </a:rPr>
                        <a:t>     </a:t>
                      </a:r>
                      <a:r>
                        <a:rPr lang="zh-CN" sz="1800" b="0" u="none" kern="100" dirty="0">
                          <a:solidFill>
                            <a:schemeClr val="tx1"/>
                          </a:solidFill>
                          <a:effectLst/>
                          <a:latin typeface="微软雅黑" panose="020B0503020204020204" pitchFamily="34" charset="-122"/>
                          <a:ea typeface="微软雅黑" panose="020B0503020204020204" pitchFamily="34" charset="-122"/>
                        </a:rPr>
                        <a:t>领导提供较少的指导或支持，让下级自主决定。</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583150"/>
                  </a:ext>
                </a:extLst>
              </a:tr>
            </a:tbl>
          </a:graphicData>
        </a:graphic>
      </p:graphicFrame>
    </p:spTree>
    <p:extLst>
      <p:ext uri="{BB962C8B-B14F-4D97-AF65-F5344CB8AC3E}">
        <p14:creationId xmlns:p14="http://schemas.microsoft.com/office/powerpoint/2010/main" val="9245160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领导者的技能</a:t>
            </a:r>
            <a:endParaRPr lang="zh-CN" altLang="zh-CN" sz="2800" dirty="0"/>
          </a:p>
        </p:txBody>
      </p:sp>
      <p:graphicFrame>
        <p:nvGraphicFramePr>
          <p:cNvPr id="2" name="表格 1">
            <a:extLst>
              <a:ext uri="{FF2B5EF4-FFF2-40B4-BE49-F238E27FC236}">
                <a16:creationId xmlns:a16="http://schemas.microsoft.com/office/drawing/2014/main" id="{CDE6207A-5409-4669-98EC-BE5B23DB1AE5}"/>
              </a:ext>
            </a:extLst>
          </p:cNvPr>
          <p:cNvGraphicFramePr>
            <a:graphicFrameLocks noGrp="1"/>
          </p:cNvGraphicFramePr>
          <p:nvPr>
            <p:extLst>
              <p:ext uri="{D42A27DB-BD31-4B8C-83A1-F6EECF244321}">
                <p14:modId xmlns:p14="http://schemas.microsoft.com/office/powerpoint/2010/main" val="93140535"/>
              </p:ext>
            </p:extLst>
          </p:nvPr>
        </p:nvGraphicFramePr>
        <p:xfrm>
          <a:off x="498450" y="2650322"/>
          <a:ext cx="11517305" cy="3098040"/>
        </p:xfrm>
        <a:graphic>
          <a:graphicData uri="http://schemas.openxmlformats.org/drawingml/2006/table">
            <a:tbl>
              <a:tblPr firstRow="1" firstCol="1" bandRow="1">
                <a:tableStyleId>{5C22544A-7EE6-4342-B048-85BDC9FD1C3A}</a:tableStyleId>
              </a:tblPr>
              <a:tblGrid>
                <a:gridCol w="3403024">
                  <a:extLst>
                    <a:ext uri="{9D8B030D-6E8A-4147-A177-3AD203B41FA5}">
                      <a16:colId xmlns:a16="http://schemas.microsoft.com/office/drawing/2014/main" val="2141911882"/>
                    </a:ext>
                  </a:extLst>
                </a:gridCol>
                <a:gridCol w="8114281">
                  <a:extLst>
                    <a:ext uri="{9D8B030D-6E8A-4147-A177-3AD203B41FA5}">
                      <a16:colId xmlns:a16="http://schemas.microsoft.com/office/drawing/2014/main" val="1756038553"/>
                    </a:ext>
                  </a:extLst>
                </a:gridCol>
              </a:tblGrid>
              <a:tr h="75125">
                <a:tc>
                  <a:txBody>
                    <a:bodyPr/>
                    <a:lstStyle/>
                    <a:p>
                      <a:pPr algn="just">
                        <a:lnSpc>
                          <a:spcPct val="150000"/>
                        </a:lnSpc>
                        <a:spcAft>
                          <a:spcPts val="0"/>
                        </a:spcAft>
                        <a:tabLst>
                          <a:tab pos="2637155" algn="ctr"/>
                          <a:tab pos="5274310" algn="r"/>
                        </a:tabLst>
                      </a:pPr>
                      <a:r>
                        <a:rPr lang="zh-CN" sz="1800" b="1" u="none" kern="100" dirty="0">
                          <a:solidFill>
                            <a:srgbClr val="FF0000"/>
                          </a:solidFill>
                          <a:effectLst/>
                          <a:latin typeface="微软雅黑" panose="020B0503020204020204" pitchFamily="34" charset="-122"/>
                          <a:ea typeface="微软雅黑" panose="020B0503020204020204" pitchFamily="34" charset="-122"/>
                        </a:rPr>
                        <a:t>技术技能：</a:t>
                      </a:r>
                      <a:r>
                        <a:rPr lang="zh-CN" sz="1800" b="0" u="none" kern="100" dirty="0">
                          <a:solidFill>
                            <a:schemeClr val="tx1"/>
                          </a:solidFill>
                          <a:effectLst/>
                          <a:latin typeface="微软雅黑" panose="020B0503020204020204" pitchFamily="34" charset="-122"/>
                          <a:ea typeface="微软雅黑" panose="020B0503020204020204" pitchFamily="34" charset="-122"/>
                        </a:rPr>
                        <a:t>涉及的是</a:t>
                      </a:r>
                      <a:r>
                        <a:rPr lang="zh-CN" sz="1800" b="1" u="none" kern="100" dirty="0">
                          <a:solidFill>
                            <a:schemeClr val="tx1"/>
                          </a:solidFill>
                          <a:effectLst/>
                          <a:latin typeface="微软雅黑" panose="020B0503020204020204" pitchFamily="34" charset="-122"/>
                          <a:ea typeface="微软雅黑" panose="020B0503020204020204" pitchFamily="34" charset="-122"/>
                        </a:rPr>
                        <a:t>事</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b="0" u="none" kern="100">
                          <a:solidFill>
                            <a:schemeClr val="tx1"/>
                          </a:solidFill>
                          <a:effectLst/>
                          <a:latin typeface="微软雅黑" panose="020B0503020204020204" pitchFamily="34" charset="-122"/>
                          <a:ea typeface="微软雅黑" panose="020B0503020204020204" pitchFamily="34" charset="-122"/>
                        </a:rPr>
                        <a:t>作为经理，他们更加依靠的是下属的技术技能。</a:t>
                      </a:r>
                      <a:endParaRPr lang="zh-CN" sz="1800" b="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7700698"/>
                  </a:ext>
                </a:extLst>
              </a:tr>
              <a:tr h="0">
                <a:tc>
                  <a:txBody>
                    <a:bodyPr/>
                    <a:lstStyle/>
                    <a:p>
                      <a:pPr algn="just">
                        <a:lnSpc>
                          <a:spcPct val="150000"/>
                        </a:lnSpc>
                        <a:spcAft>
                          <a:spcPts val="0"/>
                        </a:spcAft>
                        <a:tabLst>
                          <a:tab pos="2637155" algn="ctr"/>
                          <a:tab pos="5274310" algn="r"/>
                        </a:tabLst>
                      </a:pPr>
                      <a:r>
                        <a:rPr lang="zh-CN" sz="1800" b="1" u="none" kern="100" dirty="0">
                          <a:solidFill>
                            <a:srgbClr val="FF0000"/>
                          </a:solidFill>
                          <a:effectLst/>
                          <a:latin typeface="微软雅黑" panose="020B0503020204020204" pitchFamily="34" charset="-122"/>
                          <a:ea typeface="微软雅黑" panose="020B0503020204020204" pitchFamily="34" charset="-122"/>
                        </a:rPr>
                        <a:t>人际技能：</a:t>
                      </a:r>
                      <a:r>
                        <a:rPr lang="zh-CN" sz="1800" b="0" u="none" kern="100" dirty="0">
                          <a:solidFill>
                            <a:schemeClr val="tx1"/>
                          </a:solidFill>
                          <a:effectLst/>
                          <a:latin typeface="微软雅黑" panose="020B0503020204020204" pitchFamily="34" charset="-122"/>
                          <a:ea typeface="微软雅黑" panose="020B0503020204020204" pitchFamily="34" charset="-122"/>
                        </a:rPr>
                        <a:t>关心的是</a:t>
                      </a:r>
                      <a:r>
                        <a:rPr lang="zh-CN" sz="1800" b="1" u="none" kern="100" dirty="0">
                          <a:solidFill>
                            <a:schemeClr val="tx1"/>
                          </a:solidFill>
                          <a:effectLst/>
                          <a:latin typeface="微软雅黑" panose="020B0503020204020204" pitchFamily="34" charset="-122"/>
                          <a:ea typeface="微软雅黑" panose="020B0503020204020204" pitchFamily="34" charset="-122"/>
                        </a:rPr>
                        <a:t>人</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b="0" u="none" kern="100">
                          <a:solidFill>
                            <a:schemeClr val="tx1"/>
                          </a:solidFill>
                          <a:effectLst/>
                          <a:latin typeface="微软雅黑" panose="020B0503020204020204" pitchFamily="34" charset="-122"/>
                          <a:ea typeface="微软雅黑" panose="020B0503020204020204" pitchFamily="34" charset="-122"/>
                        </a:rPr>
                        <a:t>组织中任何层次的领导者都不能逃避有效人际技能的要求，</a:t>
                      </a:r>
                      <a:endParaRPr lang="zh-CN" sz="1800" b="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407611"/>
                  </a:ext>
                </a:extLst>
              </a:tr>
              <a:tr h="313030">
                <a:tc>
                  <a:txBody>
                    <a:bodyPr/>
                    <a:lstStyle/>
                    <a:p>
                      <a:pPr algn="just">
                        <a:lnSpc>
                          <a:spcPct val="150000"/>
                        </a:lnSpc>
                        <a:spcAft>
                          <a:spcPts val="0"/>
                        </a:spcAft>
                        <a:tabLst>
                          <a:tab pos="2637155" algn="ctr"/>
                          <a:tab pos="5274310" algn="r"/>
                        </a:tabLst>
                      </a:pPr>
                      <a:r>
                        <a:rPr lang="zh-CN" sz="1800" b="1" u="none" kern="100" dirty="0">
                          <a:solidFill>
                            <a:srgbClr val="FF0000"/>
                          </a:solidFill>
                          <a:effectLst/>
                          <a:latin typeface="微软雅黑" panose="020B0503020204020204" pitchFamily="34" charset="-122"/>
                          <a:ea typeface="微软雅黑" panose="020B0503020204020204" pitchFamily="34" charset="-122"/>
                        </a:rPr>
                        <a:t>概念技能</a:t>
                      </a:r>
                      <a:r>
                        <a:rPr lang="zh-CN" sz="1800" b="0" u="none" kern="100" dirty="0">
                          <a:solidFill>
                            <a:schemeClr val="tx1"/>
                          </a:solidFill>
                          <a:effectLst/>
                          <a:latin typeface="微软雅黑" panose="020B0503020204020204" pitchFamily="34" charset="-122"/>
                          <a:ea typeface="微软雅黑" panose="020B0503020204020204" pitchFamily="34" charset="-122"/>
                        </a:rPr>
                        <a:t>：处理的是</a:t>
                      </a:r>
                      <a:r>
                        <a:rPr lang="zh-CN" sz="1800" b="1" u="none" kern="100" dirty="0">
                          <a:solidFill>
                            <a:schemeClr val="tx1"/>
                          </a:solidFill>
                          <a:effectLst/>
                          <a:latin typeface="微软雅黑" panose="020B0503020204020204" pitchFamily="34" charset="-122"/>
                          <a:ea typeface="微软雅黑" panose="020B0503020204020204" pitchFamily="34" charset="-122"/>
                        </a:rPr>
                        <a:t>观点、思想</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越高的管理职位，概念技能的作用越重要。</a:t>
                      </a:r>
                    </a:p>
                    <a:p>
                      <a:pPr algn="just">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管理层级越高，工作中技术技能所占的比例越小，而概念技能所占的比例越大。</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3013237"/>
                  </a:ext>
                </a:extLst>
              </a:tr>
              <a:tr h="0">
                <a:tc gridSpan="2">
                  <a:txBody>
                    <a:bodyPr/>
                    <a:lstStyle/>
                    <a:p>
                      <a:pPr algn="just">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发展的</a:t>
                      </a:r>
                      <a:r>
                        <a:rPr lang="zh-CN" sz="1800" b="1" u="none" kern="100" dirty="0">
                          <a:solidFill>
                            <a:schemeClr val="tx1"/>
                          </a:solidFill>
                          <a:effectLst/>
                          <a:latin typeface="微软雅黑" panose="020B0503020204020204" pitchFamily="34" charset="-122"/>
                          <a:ea typeface="微软雅黑" panose="020B0503020204020204" pitchFamily="34" charset="-122"/>
                        </a:rPr>
                        <a:t>途径</a:t>
                      </a:r>
                    </a:p>
                    <a:p>
                      <a:pPr algn="l">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）基于领导能力的培养，通过</a:t>
                      </a:r>
                      <a:r>
                        <a:rPr lang="zh-CN" sz="1800" b="1" u="none" kern="100" dirty="0">
                          <a:solidFill>
                            <a:schemeClr val="tx1"/>
                          </a:solidFill>
                          <a:effectLst/>
                          <a:latin typeface="微软雅黑" panose="020B0503020204020204" pitchFamily="34" charset="-122"/>
                          <a:ea typeface="微软雅黑" panose="020B0503020204020204" pitchFamily="34" charset="-122"/>
                        </a:rPr>
                        <a:t>学习</a:t>
                      </a:r>
                      <a:r>
                        <a:rPr lang="zh-CN" sz="1800" b="0" u="none" kern="100" dirty="0">
                          <a:solidFill>
                            <a:schemeClr val="tx1"/>
                          </a:solidFill>
                          <a:effectLst/>
                          <a:latin typeface="微软雅黑" panose="020B0503020204020204" pitchFamily="34" charset="-122"/>
                          <a:ea typeface="微软雅黑" panose="020B0503020204020204" pitchFamily="34" charset="-122"/>
                        </a:rPr>
                        <a:t>和已经获得的知识为基础的方法来得到提高。</a:t>
                      </a:r>
                    </a:p>
                    <a:p>
                      <a:pPr algn="l">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1" u="none" kern="100" dirty="0">
                          <a:solidFill>
                            <a:schemeClr val="tx1"/>
                          </a:solidFill>
                          <a:effectLst/>
                          <a:latin typeface="微软雅黑" panose="020B0503020204020204" pitchFamily="34" charset="-122"/>
                          <a:ea typeface="微软雅黑" panose="020B0503020204020204" pitchFamily="34" charset="-122"/>
                        </a:rPr>
                        <a:t>）辅导</a:t>
                      </a:r>
                      <a:r>
                        <a:rPr lang="zh-CN" sz="1800" b="0" u="none" kern="100" dirty="0">
                          <a:solidFill>
                            <a:schemeClr val="tx1"/>
                          </a:solidFill>
                          <a:effectLst/>
                          <a:latin typeface="微软雅黑" panose="020B0503020204020204" pitchFamily="34" charset="-122"/>
                          <a:ea typeface="微软雅黑" panose="020B0503020204020204" pitchFamily="34" charset="-122"/>
                        </a:rPr>
                        <a:t>，讲师和领导者建立互相信任和尊重的关系，讲师可以帮助领导者明确事业范围和期望。</a:t>
                      </a:r>
                    </a:p>
                    <a:p>
                      <a:pPr algn="just">
                        <a:lnSpc>
                          <a:spcPct val="150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3</a:t>
                      </a: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培训</a:t>
                      </a:r>
                      <a:r>
                        <a:rPr lang="zh-CN" sz="1800" b="0" u="none" kern="100" dirty="0">
                          <a:solidFill>
                            <a:schemeClr val="tx1"/>
                          </a:solidFill>
                          <a:effectLst/>
                          <a:latin typeface="微软雅黑" panose="020B0503020204020204" pitchFamily="34" charset="-122"/>
                          <a:ea typeface="微软雅黑" panose="020B0503020204020204" pitchFamily="34" charset="-122"/>
                        </a:rPr>
                        <a:t>、工作设计、行为管理</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2730947183"/>
                  </a:ext>
                </a:extLst>
              </a:tr>
            </a:tbl>
          </a:graphicData>
        </a:graphic>
      </p:graphicFrame>
    </p:spTree>
    <p:extLst>
      <p:ext uri="{BB962C8B-B14F-4D97-AF65-F5344CB8AC3E}">
        <p14:creationId xmlns:p14="http://schemas.microsoft.com/office/powerpoint/2010/main" val="407501260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领导决策</a:t>
            </a:r>
            <a:endParaRPr lang="zh-CN" altLang="zh-CN" sz="2800" dirty="0"/>
          </a:p>
        </p:txBody>
      </p:sp>
      <p:sp>
        <p:nvSpPr>
          <p:cNvPr id="2" name="矩形 1">
            <a:extLst>
              <a:ext uri="{FF2B5EF4-FFF2-40B4-BE49-F238E27FC236}">
                <a16:creationId xmlns:a16="http://schemas.microsoft.com/office/drawing/2014/main" id="{400868E2-B7D2-429B-BDE0-46BE48B33256}"/>
              </a:ext>
            </a:extLst>
          </p:cNvPr>
          <p:cNvSpPr/>
          <p:nvPr/>
        </p:nvSpPr>
        <p:spPr>
          <a:xfrm>
            <a:off x="1179096" y="2875548"/>
            <a:ext cx="5251570" cy="583108"/>
          </a:xfrm>
          <a:prstGeom prst="rect">
            <a:avLst/>
          </a:prstGeom>
        </p:spPr>
        <p:txBody>
          <a:bodyPr wrap="square">
            <a:spAutoFit/>
          </a:bodyPr>
          <a:lstStyle/>
          <a:p>
            <a:pPr indent="280670" algn="just">
              <a:lnSpc>
                <a:spcPct val="150000"/>
              </a:lnSpc>
              <a:spcAft>
                <a:spcPts val="0"/>
              </a:spcAft>
            </a:pP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决策过程</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1A287DEE-35D9-4CDF-A98D-B60E930E8FD3}"/>
              </a:ext>
            </a:extLst>
          </p:cNvPr>
          <p:cNvGraphicFramePr>
            <a:graphicFrameLocks noGrp="1"/>
          </p:cNvGraphicFramePr>
          <p:nvPr>
            <p:extLst>
              <p:ext uri="{D42A27DB-BD31-4B8C-83A1-F6EECF244321}">
                <p14:modId xmlns:p14="http://schemas.microsoft.com/office/powerpoint/2010/main" val="455438509"/>
              </p:ext>
            </p:extLst>
          </p:nvPr>
        </p:nvGraphicFramePr>
        <p:xfrm>
          <a:off x="1359568" y="4037493"/>
          <a:ext cx="6515735" cy="846139"/>
        </p:xfrm>
        <a:graphic>
          <a:graphicData uri="http://schemas.openxmlformats.org/drawingml/2006/table">
            <a:tbl>
              <a:tblPr firstRow="1" firstCol="1" bandRow="1">
                <a:tableStyleId>{5C22544A-7EE6-4342-B048-85BDC9FD1C3A}</a:tableStyleId>
              </a:tblPr>
              <a:tblGrid>
                <a:gridCol w="1239253">
                  <a:extLst>
                    <a:ext uri="{9D8B030D-6E8A-4147-A177-3AD203B41FA5}">
                      <a16:colId xmlns:a16="http://schemas.microsoft.com/office/drawing/2014/main" val="2587788506"/>
                    </a:ext>
                  </a:extLst>
                </a:gridCol>
                <a:gridCol w="5276482">
                  <a:extLst>
                    <a:ext uri="{9D8B030D-6E8A-4147-A177-3AD203B41FA5}">
                      <a16:colId xmlns:a16="http://schemas.microsoft.com/office/drawing/2014/main" val="4242150560"/>
                    </a:ext>
                  </a:extLst>
                </a:gridCol>
              </a:tblGrid>
              <a:tr h="522860">
                <a:tc>
                  <a:txBody>
                    <a:bodyPr/>
                    <a:lstStyle/>
                    <a:p>
                      <a:pPr algn="l">
                        <a:lnSpc>
                          <a:spcPct val="115000"/>
                        </a:lnSpc>
                        <a:spcAft>
                          <a:spcPts val="0"/>
                        </a:spcAft>
                        <a:tabLst>
                          <a:tab pos="2637155" algn="ctr"/>
                          <a:tab pos="5274310" algn="r"/>
                        </a:tabLst>
                      </a:pPr>
                      <a:r>
                        <a:rPr lang="zh-CN" sz="2000" b="0" kern="100">
                          <a:solidFill>
                            <a:schemeClr val="tx1"/>
                          </a:solidFill>
                          <a:effectLst/>
                          <a:latin typeface="微软雅黑" panose="020B0503020204020204" pitchFamily="34" charset="-122"/>
                          <a:ea typeface="微软雅黑" panose="020B0503020204020204" pitchFamily="34" charset="-122"/>
                        </a:rPr>
                        <a:t>西蒙</a:t>
                      </a:r>
                      <a:endParaRPr lang="zh-CN" sz="1800" b="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2000" b="0" kern="100" dirty="0">
                          <a:solidFill>
                            <a:schemeClr val="tx1"/>
                          </a:solidFill>
                          <a:effectLst/>
                          <a:latin typeface="微软雅黑" panose="020B0503020204020204" pitchFamily="34" charset="-122"/>
                          <a:ea typeface="微软雅黑" panose="020B0503020204020204" pitchFamily="34" charset="-122"/>
                        </a:rPr>
                        <a:t>（</a:t>
                      </a:r>
                      <a:r>
                        <a:rPr lang="en-US" sz="2000" b="0" kern="100" dirty="0">
                          <a:solidFill>
                            <a:schemeClr val="tx1"/>
                          </a:solidFill>
                          <a:effectLst/>
                          <a:latin typeface="微软雅黑" panose="020B0503020204020204" pitchFamily="34" charset="-122"/>
                          <a:ea typeface="微软雅黑" panose="020B0503020204020204" pitchFamily="34" charset="-122"/>
                        </a:rPr>
                        <a:t>1</a:t>
                      </a:r>
                      <a:r>
                        <a:rPr lang="zh-CN" sz="2000" b="0" kern="100" dirty="0">
                          <a:solidFill>
                            <a:schemeClr val="tx1"/>
                          </a:solidFill>
                          <a:effectLst/>
                          <a:latin typeface="微软雅黑" panose="020B0503020204020204" pitchFamily="34" charset="-122"/>
                          <a:ea typeface="微软雅黑" panose="020B0503020204020204" pitchFamily="34" charset="-122"/>
                        </a:rPr>
                        <a:t>）智力活动（</a:t>
                      </a:r>
                      <a:r>
                        <a:rPr lang="en-US" sz="2000" b="0" kern="100" dirty="0">
                          <a:solidFill>
                            <a:schemeClr val="tx1"/>
                          </a:solidFill>
                          <a:effectLst/>
                          <a:latin typeface="微软雅黑" panose="020B0503020204020204" pitchFamily="34" charset="-122"/>
                          <a:ea typeface="微软雅黑" panose="020B0503020204020204" pitchFamily="34" charset="-122"/>
                        </a:rPr>
                        <a:t>2</a:t>
                      </a:r>
                      <a:r>
                        <a:rPr lang="zh-CN" sz="2000" b="0" kern="100" dirty="0">
                          <a:solidFill>
                            <a:schemeClr val="tx1"/>
                          </a:solidFill>
                          <a:effectLst/>
                          <a:latin typeface="微软雅黑" panose="020B0503020204020204" pitchFamily="34" charset="-122"/>
                          <a:ea typeface="微软雅黑" panose="020B0503020204020204" pitchFamily="34" charset="-122"/>
                        </a:rPr>
                        <a:t>）设计活动（</a:t>
                      </a:r>
                      <a:r>
                        <a:rPr lang="en-US" sz="2000" b="0" kern="100" dirty="0">
                          <a:solidFill>
                            <a:schemeClr val="tx1"/>
                          </a:solidFill>
                          <a:effectLst/>
                          <a:latin typeface="微软雅黑" panose="020B0503020204020204" pitchFamily="34" charset="-122"/>
                          <a:ea typeface="微软雅黑" panose="020B0503020204020204" pitchFamily="34" charset="-122"/>
                        </a:rPr>
                        <a:t>3</a:t>
                      </a:r>
                      <a:r>
                        <a:rPr lang="zh-CN" sz="2000" b="0" kern="100" dirty="0">
                          <a:solidFill>
                            <a:schemeClr val="tx1"/>
                          </a:solidFill>
                          <a:effectLst/>
                          <a:latin typeface="微软雅黑" panose="020B0503020204020204" pitchFamily="34" charset="-122"/>
                          <a:ea typeface="微软雅黑" panose="020B0503020204020204" pitchFamily="34" charset="-122"/>
                        </a:rPr>
                        <a:t>）选择活动</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779869"/>
                  </a:ext>
                </a:extLst>
              </a:tr>
              <a:tr h="0">
                <a:tc>
                  <a:txBody>
                    <a:bodyPr/>
                    <a:lstStyle/>
                    <a:p>
                      <a:pPr algn="just">
                        <a:lnSpc>
                          <a:spcPct val="115000"/>
                        </a:lnSpc>
                        <a:spcAft>
                          <a:spcPts val="0"/>
                        </a:spcAft>
                        <a:tabLst>
                          <a:tab pos="2637155" algn="ctr"/>
                          <a:tab pos="5274310" algn="r"/>
                        </a:tabLst>
                      </a:pPr>
                      <a:r>
                        <a:rPr lang="zh-CN" sz="2000" b="0" kern="100">
                          <a:solidFill>
                            <a:schemeClr val="tx1"/>
                          </a:solidFill>
                          <a:effectLst/>
                          <a:latin typeface="微软雅黑" panose="020B0503020204020204" pitchFamily="34" charset="-122"/>
                          <a:ea typeface="微软雅黑" panose="020B0503020204020204" pitchFamily="34" charset="-122"/>
                        </a:rPr>
                        <a:t>明茨伯格</a:t>
                      </a:r>
                      <a:endParaRPr lang="zh-CN" sz="1800" b="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2000" b="0" kern="100" dirty="0">
                          <a:solidFill>
                            <a:schemeClr val="tx1"/>
                          </a:solidFill>
                          <a:effectLst/>
                          <a:latin typeface="微软雅黑" panose="020B0503020204020204" pitchFamily="34" charset="-122"/>
                          <a:ea typeface="微软雅黑" panose="020B0503020204020204" pitchFamily="34" charset="-122"/>
                        </a:rPr>
                        <a:t>（</a:t>
                      </a:r>
                      <a:r>
                        <a:rPr lang="en-US" sz="2000" b="0" kern="100" dirty="0">
                          <a:solidFill>
                            <a:schemeClr val="tx1"/>
                          </a:solidFill>
                          <a:effectLst/>
                          <a:latin typeface="微软雅黑" panose="020B0503020204020204" pitchFamily="34" charset="-122"/>
                          <a:ea typeface="微软雅黑" panose="020B0503020204020204" pitchFamily="34" charset="-122"/>
                        </a:rPr>
                        <a:t>1</a:t>
                      </a:r>
                      <a:r>
                        <a:rPr lang="zh-CN" sz="2000" b="0" kern="100" dirty="0">
                          <a:solidFill>
                            <a:schemeClr val="tx1"/>
                          </a:solidFill>
                          <a:effectLst/>
                          <a:latin typeface="微软雅黑" panose="020B0503020204020204" pitchFamily="34" charset="-122"/>
                          <a:ea typeface="微软雅黑" panose="020B0503020204020204" pitchFamily="34" charset="-122"/>
                        </a:rPr>
                        <a:t>）确认阶段（</a:t>
                      </a:r>
                      <a:r>
                        <a:rPr lang="en-US" sz="2000" b="0" kern="100" dirty="0">
                          <a:solidFill>
                            <a:schemeClr val="tx1"/>
                          </a:solidFill>
                          <a:effectLst/>
                          <a:latin typeface="微软雅黑" panose="020B0503020204020204" pitchFamily="34" charset="-122"/>
                          <a:ea typeface="微软雅黑" panose="020B0503020204020204" pitchFamily="34" charset="-122"/>
                        </a:rPr>
                        <a:t>2</a:t>
                      </a:r>
                      <a:r>
                        <a:rPr lang="zh-CN" sz="2000" b="0" kern="100" dirty="0">
                          <a:solidFill>
                            <a:schemeClr val="tx1"/>
                          </a:solidFill>
                          <a:effectLst/>
                          <a:latin typeface="微软雅黑" panose="020B0503020204020204" pitchFamily="34" charset="-122"/>
                          <a:ea typeface="微软雅黑" panose="020B0503020204020204" pitchFamily="34" charset="-122"/>
                        </a:rPr>
                        <a:t>）发展阶段（</a:t>
                      </a:r>
                      <a:r>
                        <a:rPr lang="en-US" sz="2000" b="0" kern="100" dirty="0">
                          <a:solidFill>
                            <a:schemeClr val="tx1"/>
                          </a:solidFill>
                          <a:effectLst/>
                          <a:latin typeface="微软雅黑" panose="020B0503020204020204" pitchFamily="34" charset="-122"/>
                          <a:ea typeface="微软雅黑" panose="020B0503020204020204" pitchFamily="34" charset="-122"/>
                        </a:rPr>
                        <a:t>3</a:t>
                      </a:r>
                      <a:r>
                        <a:rPr lang="zh-CN" sz="2000" b="0" kern="100" dirty="0">
                          <a:solidFill>
                            <a:schemeClr val="tx1"/>
                          </a:solidFill>
                          <a:effectLst/>
                          <a:latin typeface="微软雅黑" panose="020B0503020204020204" pitchFamily="34" charset="-122"/>
                          <a:ea typeface="微软雅黑" panose="020B0503020204020204" pitchFamily="34" charset="-122"/>
                        </a:rPr>
                        <a:t>）选择阶段</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151814"/>
                  </a:ext>
                </a:extLst>
              </a:tr>
            </a:tbl>
          </a:graphicData>
        </a:graphic>
      </p:graphicFrame>
    </p:spTree>
    <p:extLst>
      <p:ext uri="{BB962C8B-B14F-4D97-AF65-F5344CB8AC3E}">
        <p14:creationId xmlns:p14="http://schemas.microsoft.com/office/powerpoint/2010/main" val="395823474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领导决策</a:t>
            </a:r>
            <a:endParaRPr lang="zh-CN" altLang="zh-CN" sz="2800" dirty="0"/>
          </a:p>
        </p:txBody>
      </p:sp>
      <p:sp>
        <p:nvSpPr>
          <p:cNvPr id="2" name="矩形 1">
            <a:extLst>
              <a:ext uri="{FF2B5EF4-FFF2-40B4-BE49-F238E27FC236}">
                <a16:creationId xmlns:a16="http://schemas.microsoft.com/office/drawing/2014/main" id="{400868E2-B7D2-429B-BDE0-46BE48B33256}"/>
              </a:ext>
            </a:extLst>
          </p:cNvPr>
          <p:cNvSpPr/>
          <p:nvPr/>
        </p:nvSpPr>
        <p:spPr>
          <a:xfrm>
            <a:off x="4668255" y="1793131"/>
            <a:ext cx="5251570" cy="738664"/>
          </a:xfrm>
          <a:prstGeom prst="rect">
            <a:avLst/>
          </a:prstGeom>
        </p:spPr>
        <p:txBody>
          <a:bodyPr wrap="square">
            <a:spAutoFit/>
          </a:bodyPr>
          <a:lstStyle/>
          <a:p>
            <a:pPr indent="280670" algn="just">
              <a:lnSpc>
                <a:spcPct val="150000"/>
              </a:lnSpc>
              <a:spcAft>
                <a:spcPts val="0"/>
              </a:spcAft>
            </a:pPr>
            <a:r>
              <a:rPr lang="en-US" altLang="zh-CN" sz="2800" dirty="0"/>
              <a:t>2.</a:t>
            </a:r>
            <a:r>
              <a:rPr lang="zh-CN" altLang="zh-CN" sz="2800" dirty="0"/>
              <a:t>决策模型（</a:t>
            </a:r>
            <a:r>
              <a:rPr lang="en-US" altLang="zh-CN" sz="2800" dirty="0"/>
              <a:t>3</a:t>
            </a:r>
            <a:r>
              <a:rPr lang="zh-CN" altLang="zh-CN" sz="2800" dirty="0"/>
              <a:t>模型）</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DDBA4F52-61B5-4039-B3AF-96E5984F3E22}"/>
              </a:ext>
            </a:extLst>
          </p:cNvPr>
          <p:cNvGraphicFramePr>
            <a:graphicFrameLocks noGrp="1"/>
          </p:cNvGraphicFramePr>
          <p:nvPr>
            <p:extLst>
              <p:ext uri="{D42A27DB-BD31-4B8C-83A1-F6EECF244321}">
                <p14:modId xmlns:p14="http://schemas.microsoft.com/office/powerpoint/2010/main" val="1679693729"/>
              </p:ext>
            </p:extLst>
          </p:nvPr>
        </p:nvGraphicFramePr>
        <p:xfrm>
          <a:off x="445168" y="2993222"/>
          <a:ext cx="11376718" cy="3566288"/>
        </p:xfrm>
        <a:graphic>
          <a:graphicData uri="http://schemas.openxmlformats.org/drawingml/2006/table">
            <a:tbl>
              <a:tblPr firstRow="1" firstCol="1" bandRow="1">
                <a:tableStyleId>{5C22544A-7EE6-4342-B048-85BDC9FD1C3A}</a:tableStyleId>
              </a:tblPr>
              <a:tblGrid>
                <a:gridCol w="5064922">
                  <a:extLst>
                    <a:ext uri="{9D8B030D-6E8A-4147-A177-3AD203B41FA5}">
                      <a16:colId xmlns:a16="http://schemas.microsoft.com/office/drawing/2014/main" val="3990117380"/>
                    </a:ext>
                  </a:extLst>
                </a:gridCol>
                <a:gridCol w="6311796">
                  <a:extLst>
                    <a:ext uri="{9D8B030D-6E8A-4147-A177-3AD203B41FA5}">
                      <a16:colId xmlns:a16="http://schemas.microsoft.com/office/drawing/2014/main" val="2092644816"/>
                    </a:ext>
                  </a:extLst>
                </a:gridCol>
              </a:tblGrid>
              <a:tr h="0">
                <a:tc>
                  <a:txBody>
                    <a:bodyPr/>
                    <a:lstStyle/>
                    <a:p>
                      <a:pPr algn="just">
                        <a:lnSpc>
                          <a:spcPct val="115000"/>
                        </a:lnSpc>
                        <a:spcAft>
                          <a:spcPts val="0"/>
                        </a:spcAft>
                        <a:tabLst>
                          <a:tab pos="2637155" algn="ctr"/>
                          <a:tab pos="5274310" algn="r"/>
                        </a:tabLst>
                      </a:pPr>
                      <a:r>
                        <a:rPr lang="zh-CN" sz="2400" b="1" u="none" kern="100" dirty="0">
                          <a:solidFill>
                            <a:srgbClr val="FF0000"/>
                          </a:solidFill>
                          <a:effectLst/>
                          <a:latin typeface="微软雅黑" panose="020B0503020204020204" pitchFamily="34" charset="-122"/>
                          <a:ea typeface="微软雅黑" panose="020B0503020204020204" pitchFamily="34" charset="-122"/>
                        </a:rPr>
                        <a:t>经济理性模型</a:t>
                      </a:r>
                      <a:endParaRPr lang="zh-CN" sz="24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2400" b="1" u="none" kern="100" dirty="0">
                          <a:solidFill>
                            <a:srgbClr val="FF0000"/>
                          </a:solidFill>
                          <a:effectLst/>
                          <a:latin typeface="微软雅黑" panose="020B0503020204020204" pitchFamily="34" charset="-122"/>
                          <a:ea typeface="微软雅黑" panose="020B0503020204020204" pitchFamily="34" charset="-122"/>
                        </a:rPr>
                        <a:t>有限理性模型</a:t>
                      </a:r>
                      <a:endParaRPr lang="zh-CN" sz="24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9946709"/>
                  </a:ext>
                </a:extLst>
              </a:tr>
              <a:tr h="0">
                <a:tc>
                  <a:txBody>
                    <a:bodyPr/>
                    <a:lstStyle/>
                    <a:p>
                      <a:pPr marL="342900" lvl="0" indent="-342900" algn="just">
                        <a:lnSpc>
                          <a:spcPct val="115000"/>
                        </a:lnSpc>
                        <a:spcAft>
                          <a:spcPts val="0"/>
                        </a:spcAft>
                        <a:buFont typeface="+mj-lt"/>
                        <a:buAutoNum type="arabicPeriod"/>
                      </a:pPr>
                      <a:r>
                        <a:rPr lang="zh-CN" sz="1800" b="0" u="none" strike="noStrike" kern="100" dirty="0">
                          <a:solidFill>
                            <a:schemeClr val="tx1"/>
                          </a:solidFill>
                          <a:effectLst/>
                          <a:latin typeface="微软雅黑" panose="020B0503020204020204" pitchFamily="34" charset="-122"/>
                          <a:ea typeface="微软雅黑" panose="020B0503020204020204" pitchFamily="34" charset="-122"/>
                        </a:rPr>
                        <a:t>从目标意义上分析，决策</a:t>
                      </a:r>
                      <a:r>
                        <a:rPr lang="zh-CN" sz="1800" b="1" u="none" strike="noStrike" kern="100" dirty="0">
                          <a:solidFill>
                            <a:schemeClr val="tx1"/>
                          </a:solidFill>
                          <a:effectLst/>
                          <a:latin typeface="微软雅黑" panose="020B0503020204020204" pitchFamily="34" charset="-122"/>
                          <a:ea typeface="微软雅黑" panose="020B0503020204020204" pitchFamily="34" charset="-122"/>
                        </a:rPr>
                        <a:t>完全理性</a:t>
                      </a:r>
                    </a:p>
                    <a:p>
                      <a:pPr marL="342900" lvl="0" indent="-342900" algn="just">
                        <a:lnSpc>
                          <a:spcPct val="115000"/>
                        </a:lnSpc>
                        <a:spcAft>
                          <a:spcPts val="0"/>
                        </a:spcAft>
                        <a:buFont typeface="+mj-lt"/>
                        <a:buAutoNum type="arabicPeriod"/>
                      </a:pPr>
                      <a:r>
                        <a:rPr lang="zh-CN" sz="1800" b="0" u="none" strike="noStrike" kern="100" dirty="0">
                          <a:solidFill>
                            <a:schemeClr val="tx1"/>
                          </a:solidFill>
                          <a:effectLst/>
                          <a:latin typeface="微软雅黑" panose="020B0503020204020204" pitchFamily="34" charset="-122"/>
                          <a:ea typeface="微软雅黑" panose="020B0503020204020204" pitchFamily="34" charset="-122"/>
                        </a:rPr>
                        <a:t>存在</a:t>
                      </a:r>
                      <a:r>
                        <a:rPr lang="zh-CN" sz="1800" b="1" u="none" strike="noStrike" kern="100" dirty="0">
                          <a:solidFill>
                            <a:schemeClr val="tx1"/>
                          </a:solidFill>
                          <a:effectLst/>
                          <a:latin typeface="微软雅黑" panose="020B0503020204020204" pitchFamily="34" charset="-122"/>
                          <a:ea typeface="微软雅黑" panose="020B0503020204020204" pitchFamily="34" charset="-122"/>
                        </a:rPr>
                        <a:t>完整和一致的偏好</a:t>
                      </a:r>
                      <a:r>
                        <a:rPr lang="zh-CN" sz="1800" b="0" u="none" strike="noStrike" kern="100" dirty="0">
                          <a:solidFill>
                            <a:schemeClr val="tx1"/>
                          </a:solidFill>
                          <a:effectLst/>
                          <a:latin typeface="微软雅黑" panose="020B0503020204020204" pitchFamily="34" charset="-122"/>
                          <a:ea typeface="微软雅黑" panose="020B0503020204020204" pitchFamily="34" charset="-122"/>
                        </a:rPr>
                        <a:t>系统，使决策者在不同备选方案中进行选择</a:t>
                      </a:r>
                    </a:p>
                    <a:p>
                      <a:pPr marL="342900" lvl="0" indent="-342900" algn="just">
                        <a:lnSpc>
                          <a:spcPct val="115000"/>
                        </a:lnSpc>
                        <a:spcAft>
                          <a:spcPts val="0"/>
                        </a:spcAft>
                        <a:buFont typeface="+mj-lt"/>
                        <a:buAutoNum type="arabicPeriod"/>
                      </a:pPr>
                      <a:r>
                        <a:rPr lang="zh-CN" sz="1800" b="0" u="none" strike="noStrike" kern="100" dirty="0">
                          <a:solidFill>
                            <a:schemeClr val="tx1"/>
                          </a:solidFill>
                          <a:effectLst/>
                          <a:latin typeface="微软雅黑" panose="020B0503020204020204" pitchFamily="34" charset="-122"/>
                          <a:ea typeface="微软雅黑" panose="020B0503020204020204" pitchFamily="34" charset="-122"/>
                        </a:rPr>
                        <a:t>决策者可以</a:t>
                      </a:r>
                      <a:r>
                        <a:rPr lang="zh-CN" sz="1800" b="1" u="none" strike="noStrike" kern="100" dirty="0">
                          <a:solidFill>
                            <a:schemeClr val="tx1"/>
                          </a:solidFill>
                          <a:effectLst/>
                          <a:latin typeface="微软雅黑" panose="020B0503020204020204" pitchFamily="34" charset="-122"/>
                          <a:ea typeface="微软雅黑" panose="020B0503020204020204" pitchFamily="34" charset="-122"/>
                        </a:rPr>
                        <a:t>知道所有备选方案</a:t>
                      </a:r>
                    </a:p>
                    <a:p>
                      <a:pPr marL="342900" lvl="0" indent="-342900" algn="just">
                        <a:lnSpc>
                          <a:spcPct val="115000"/>
                        </a:lnSpc>
                        <a:spcAft>
                          <a:spcPts val="0"/>
                        </a:spcAft>
                        <a:buFont typeface="+mj-lt"/>
                        <a:buAutoNum type="arabicPeriod"/>
                      </a:pPr>
                      <a:r>
                        <a:rPr lang="zh-CN" sz="1800" b="0" u="none" strike="noStrike" kern="100" dirty="0">
                          <a:solidFill>
                            <a:schemeClr val="tx1"/>
                          </a:solidFill>
                          <a:effectLst/>
                          <a:latin typeface="微软雅黑" panose="020B0503020204020204" pitchFamily="34" charset="-122"/>
                          <a:ea typeface="微软雅黑" panose="020B0503020204020204" pitchFamily="34" charset="-122"/>
                        </a:rPr>
                        <a:t>对计算复杂性无限制，可以通过计算</a:t>
                      </a:r>
                      <a:r>
                        <a:rPr lang="zh-CN" sz="1800" b="1" u="none" strike="noStrike" kern="100" dirty="0">
                          <a:solidFill>
                            <a:schemeClr val="tx1"/>
                          </a:solidFill>
                          <a:effectLst/>
                          <a:latin typeface="微软雅黑" panose="020B0503020204020204" pitchFamily="34" charset="-122"/>
                          <a:ea typeface="微软雅黑" panose="020B0503020204020204" pitchFamily="34" charset="-122"/>
                        </a:rPr>
                        <a:t>选择出最佳备选方案</a:t>
                      </a:r>
                    </a:p>
                    <a:p>
                      <a:pPr marL="342900" lvl="0" indent="-342900" algn="l">
                        <a:lnSpc>
                          <a:spcPct val="115000"/>
                        </a:lnSpc>
                        <a:spcAft>
                          <a:spcPts val="0"/>
                        </a:spcAft>
                        <a:buFont typeface="+mj-lt"/>
                        <a:buAutoNum type="arabicPeriod"/>
                      </a:pPr>
                      <a:r>
                        <a:rPr lang="zh-CN" sz="1800" b="0" u="none" strike="noStrike" kern="100" dirty="0">
                          <a:solidFill>
                            <a:schemeClr val="tx1"/>
                          </a:solidFill>
                          <a:effectLst/>
                          <a:latin typeface="微软雅黑" panose="020B0503020204020204" pitchFamily="34" charset="-122"/>
                          <a:ea typeface="微软雅黑" panose="020B0503020204020204" pitchFamily="34" charset="-122"/>
                        </a:rPr>
                        <a:t>对于概率的计算</a:t>
                      </a:r>
                      <a:r>
                        <a:rPr lang="zh-CN" sz="1800" b="1" u="none" strike="noStrike" kern="100" dirty="0">
                          <a:solidFill>
                            <a:schemeClr val="tx1"/>
                          </a:solidFill>
                          <a:effectLst/>
                          <a:latin typeface="微软雅黑" panose="020B0503020204020204" pitchFamily="34" charset="-122"/>
                          <a:ea typeface="微软雅黑" panose="020B0503020204020204" pitchFamily="34" charset="-122"/>
                        </a:rPr>
                        <a:t>不存在任何困难</a:t>
                      </a:r>
                      <a:r>
                        <a:rPr lang="zh-CN" sz="1800" b="0" u="none" strike="noStrike" kern="100" dirty="0">
                          <a:solidFill>
                            <a:schemeClr val="tx1"/>
                          </a:solidFill>
                          <a:effectLst/>
                          <a:latin typeface="微软雅黑" panose="020B0503020204020204" pitchFamily="34" charset="-122"/>
                          <a:ea typeface="微软雅黑" panose="020B0503020204020204" pitchFamily="34" charset="-122"/>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）选择备选方案：决策者</a:t>
                      </a:r>
                      <a:r>
                        <a:rPr lang="zh-CN" sz="1800" b="1" u="none" kern="100" dirty="0">
                          <a:solidFill>
                            <a:schemeClr val="tx1"/>
                          </a:solidFill>
                          <a:effectLst/>
                          <a:latin typeface="微软雅黑" panose="020B0503020204020204" pitchFamily="34" charset="-122"/>
                          <a:ea typeface="微软雅黑" panose="020B0503020204020204" pitchFamily="34" charset="-122"/>
                        </a:rPr>
                        <a:t>试图使自己满意或寻找令人满意的</a:t>
                      </a:r>
                      <a:r>
                        <a:rPr lang="zh-CN" sz="1800" b="0" u="none" kern="100" dirty="0">
                          <a:solidFill>
                            <a:schemeClr val="tx1"/>
                          </a:solidFill>
                          <a:effectLst/>
                          <a:latin typeface="微软雅黑" panose="020B0503020204020204" pitchFamily="34" charset="-122"/>
                          <a:ea typeface="微软雅黑" panose="020B0503020204020204" pitchFamily="34" charset="-122"/>
                        </a:rPr>
                        <a:t>结果。满意的标准可以是足够的利润、市场份额、价格等；</a:t>
                      </a:r>
                    </a:p>
                    <a:p>
                      <a:pPr algn="l">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）决策者所认知的世界是</a:t>
                      </a:r>
                      <a:r>
                        <a:rPr lang="zh-CN" sz="1800" b="1" u="none" kern="100" dirty="0">
                          <a:solidFill>
                            <a:schemeClr val="tx1"/>
                          </a:solidFill>
                          <a:effectLst/>
                          <a:latin typeface="微软雅黑" panose="020B0503020204020204" pitchFamily="34" charset="-122"/>
                          <a:ea typeface="微软雅黑" panose="020B0503020204020204" pitchFamily="34" charset="-122"/>
                        </a:rPr>
                        <a:t>真实世界的简化模型</a:t>
                      </a:r>
                      <a:r>
                        <a:rPr lang="zh-CN" sz="1800" b="0" u="none" kern="100" dirty="0">
                          <a:solidFill>
                            <a:schemeClr val="tx1"/>
                          </a:solidFill>
                          <a:effectLst/>
                          <a:latin typeface="微软雅黑" panose="020B0503020204020204" pitchFamily="34" charset="-122"/>
                          <a:ea typeface="微软雅黑" panose="020B0503020204020204" pitchFamily="34" charset="-122"/>
                        </a:rPr>
                        <a:t>；</a:t>
                      </a:r>
                    </a:p>
                    <a:p>
                      <a:pPr algn="l">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3</a:t>
                      </a:r>
                      <a:r>
                        <a:rPr lang="zh-CN" sz="1800" b="0" u="none" kern="100" dirty="0">
                          <a:solidFill>
                            <a:schemeClr val="tx1"/>
                          </a:solidFill>
                          <a:effectLst/>
                          <a:latin typeface="微软雅黑" panose="020B0503020204020204" pitchFamily="34" charset="-122"/>
                          <a:ea typeface="微软雅黑" panose="020B0503020204020204" pitchFamily="34" charset="-122"/>
                        </a:rPr>
                        <a:t>）采用的是满意原则而非最大化原则，决策者在进行选择的时候</a:t>
                      </a:r>
                      <a:r>
                        <a:rPr lang="zh-CN" sz="1800" b="1" u="none" kern="100" dirty="0">
                          <a:solidFill>
                            <a:schemeClr val="tx1"/>
                          </a:solidFill>
                          <a:effectLst/>
                          <a:latin typeface="微软雅黑" panose="020B0503020204020204" pitchFamily="34" charset="-122"/>
                          <a:ea typeface="微软雅黑" panose="020B0503020204020204" pitchFamily="34" charset="-122"/>
                        </a:rPr>
                        <a:t>不必知道所有的可能方案</a:t>
                      </a:r>
                      <a:r>
                        <a:rPr lang="zh-CN" sz="1800" b="0" u="none" kern="100" dirty="0">
                          <a:solidFill>
                            <a:schemeClr val="tx1"/>
                          </a:solidFill>
                          <a:effectLst/>
                          <a:latin typeface="微软雅黑" panose="020B0503020204020204" pitchFamily="34" charset="-122"/>
                          <a:ea typeface="微软雅黑" panose="020B0503020204020204" pitchFamily="34" charset="-122"/>
                        </a:rPr>
                        <a:t>；</a:t>
                      </a:r>
                    </a:p>
                    <a:p>
                      <a:pPr algn="l">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4</a:t>
                      </a:r>
                      <a:r>
                        <a:rPr lang="zh-CN" sz="1800" b="0" u="none" kern="100" dirty="0">
                          <a:solidFill>
                            <a:schemeClr val="tx1"/>
                          </a:solidFill>
                          <a:effectLst/>
                          <a:latin typeface="微软雅黑" panose="020B0503020204020204" pitchFamily="34" charset="-122"/>
                          <a:ea typeface="微软雅黑" panose="020B0503020204020204" pitchFamily="34" charset="-122"/>
                        </a:rPr>
                        <a:t>）可以用</a:t>
                      </a:r>
                      <a:r>
                        <a:rPr lang="zh-CN" sz="1800" b="1" u="none" kern="100" dirty="0">
                          <a:solidFill>
                            <a:schemeClr val="tx1"/>
                          </a:solidFill>
                          <a:effectLst/>
                          <a:latin typeface="微软雅黑" panose="020B0503020204020204" pitchFamily="34" charset="-122"/>
                          <a:ea typeface="微软雅黑" panose="020B0503020204020204" pitchFamily="34" charset="-122"/>
                        </a:rPr>
                        <a:t>相对简单的经验启发式原则</a:t>
                      </a:r>
                      <a:r>
                        <a:rPr lang="zh-CN" sz="1800" b="0" u="none" kern="100" dirty="0">
                          <a:solidFill>
                            <a:schemeClr val="tx1"/>
                          </a:solidFill>
                          <a:effectLst/>
                          <a:latin typeface="微软雅黑" panose="020B0503020204020204" pitchFamily="34" charset="-122"/>
                          <a:ea typeface="微软雅黑" panose="020B0503020204020204" pitchFamily="34" charset="-122"/>
                        </a:rPr>
                        <a:t>，或商业窍门，以及一些习惯来进行决策。不需要很高的思维和计算的能力。</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4881284"/>
                  </a:ext>
                </a:extLst>
              </a:tr>
              <a:tr h="0">
                <a:tc gridSpan="2">
                  <a:txBody>
                    <a:bodyPr/>
                    <a:lstStyle/>
                    <a:p>
                      <a:pPr algn="l">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）联系：都是理性和最大化的，但是有限理性模型的理性受到了限制。</a:t>
                      </a:r>
                    </a:p>
                    <a:p>
                      <a:pPr algn="l">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rgbClr val="FF0000"/>
                          </a:solidFill>
                          <a:effectLst/>
                          <a:latin typeface="微软雅黑" panose="020B0503020204020204" pitchFamily="34" charset="-122"/>
                          <a:ea typeface="微软雅黑" panose="020B0503020204020204" pitchFamily="34" charset="-122"/>
                        </a:rPr>
                        <a:t>差异体现在程度上，而非质的差异</a:t>
                      </a:r>
                      <a:r>
                        <a:rPr lang="zh-CN" sz="1800" b="0" u="none" kern="100" dirty="0">
                          <a:solidFill>
                            <a:srgbClr val="FF0000"/>
                          </a:solidFill>
                          <a:effectLst/>
                          <a:latin typeface="微软雅黑" panose="020B0503020204020204" pitchFamily="34" charset="-122"/>
                          <a:ea typeface="微软雅黑" panose="020B0503020204020204" pitchFamily="34" charset="-122"/>
                        </a:rPr>
                        <a:t>。</a:t>
                      </a:r>
                      <a:endParaRPr lang="zh-CN" sz="1800" b="0"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430474788"/>
                  </a:ext>
                </a:extLst>
              </a:tr>
              <a:tr h="0">
                <a:tc gridSpan="2">
                  <a:txBody>
                    <a:bodyPr/>
                    <a:lstStyle/>
                    <a:p>
                      <a:pPr algn="l">
                        <a:lnSpc>
                          <a:spcPct val="115000"/>
                        </a:lnSpc>
                        <a:spcAft>
                          <a:spcPts val="0"/>
                        </a:spcAft>
                        <a:tabLst>
                          <a:tab pos="2637155" algn="ctr"/>
                          <a:tab pos="5274310" algn="r"/>
                        </a:tabLst>
                      </a:pPr>
                      <a:r>
                        <a:rPr lang="zh-CN" sz="2400" b="1" u="none" kern="100" dirty="0">
                          <a:solidFill>
                            <a:srgbClr val="FF0000"/>
                          </a:solidFill>
                          <a:effectLst/>
                          <a:latin typeface="微软雅黑" panose="020B0503020204020204" pitchFamily="34" charset="-122"/>
                          <a:ea typeface="微软雅黑" panose="020B0503020204020204" pitchFamily="34" charset="-122"/>
                        </a:rPr>
                        <a:t>社会模型</a:t>
                      </a:r>
                      <a:r>
                        <a:rPr lang="zh-CN" sz="1800" b="0" u="none" kern="100" dirty="0">
                          <a:solidFill>
                            <a:schemeClr val="tx1"/>
                          </a:solidFill>
                          <a:effectLst/>
                          <a:latin typeface="微软雅黑" panose="020B0503020204020204" pitchFamily="34" charset="-122"/>
                          <a:ea typeface="微软雅黑" panose="020B0503020204020204" pitchFamily="34" charset="-122"/>
                        </a:rPr>
                        <a:t>—理性模型相对的另一端；有一部分决策者认为人们有坚持错误决策的倾向。</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2447998783"/>
                  </a:ext>
                </a:extLst>
              </a:tr>
            </a:tbl>
          </a:graphicData>
        </a:graphic>
      </p:graphicFrame>
    </p:spTree>
    <p:extLst>
      <p:ext uri="{BB962C8B-B14F-4D97-AF65-F5344CB8AC3E}">
        <p14:creationId xmlns:p14="http://schemas.microsoft.com/office/powerpoint/2010/main" val="26699808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领导决策</a:t>
            </a:r>
            <a:endParaRPr lang="zh-CN" altLang="zh-CN" sz="2800" dirty="0"/>
          </a:p>
        </p:txBody>
      </p:sp>
      <p:sp>
        <p:nvSpPr>
          <p:cNvPr id="2" name="矩形 1">
            <a:extLst>
              <a:ext uri="{FF2B5EF4-FFF2-40B4-BE49-F238E27FC236}">
                <a16:creationId xmlns:a16="http://schemas.microsoft.com/office/drawing/2014/main" id="{400868E2-B7D2-429B-BDE0-46BE48B33256}"/>
              </a:ext>
            </a:extLst>
          </p:cNvPr>
          <p:cNvSpPr/>
          <p:nvPr/>
        </p:nvSpPr>
        <p:spPr>
          <a:xfrm>
            <a:off x="1179095" y="2875548"/>
            <a:ext cx="7471609" cy="1815882"/>
          </a:xfrm>
          <a:prstGeom prst="rect">
            <a:avLst/>
          </a:prstGeom>
        </p:spPr>
        <p:txBody>
          <a:bodyPr wrap="square">
            <a:spAutoFit/>
          </a:bodyPr>
          <a:lstStyle/>
          <a:p>
            <a:r>
              <a:rPr lang="en-US" altLang="zh-CN" sz="3200" dirty="0"/>
              <a:t>3.</a:t>
            </a:r>
            <a:r>
              <a:rPr lang="zh-CN" altLang="zh-CN" sz="3200" dirty="0"/>
              <a:t>决策风格</a:t>
            </a:r>
            <a:endParaRPr lang="en-US" altLang="zh-CN" sz="3200" dirty="0"/>
          </a:p>
          <a:p>
            <a:endParaRPr lang="en-US" altLang="zh-CN" sz="3200" dirty="0"/>
          </a:p>
          <a:p>
            <a:r>
              <a:rPr lang="zh-CN" altLang="zh-CN" sz="2000" b="1" dirty="0"/>
              <a:t>（</a:t>
            </a:r>
            <a:r>
              <a:rPr lang="en-US" altLang="zh-CN" sz="2000" b="1" dirty="0"/>
              <a:t>1</a:t>
            </a:r>
            <a:r>
              <a:rPr lang="zh-CN" altLang="zh-CN" sz="2000" b="1" dirty="0"/>
              <a:t>）决策风格的两个维度</a:t>
            </a:r>
            <a:endParaRPr lang="zh-CN" altLang="zh-CN" sz="2000" dirty="0"/>
          </a:p>
          <a:p>
            <a:endParaRPr lang="zh-CN" altLang="zh-CN" sz="2800" dirty="0"/>
          </a:p>
        </p:txBody>
      </p:sp>
      <p:graphicFrame>
        <p:nvGraphicFramePr>
          <p:cNvPr id="4" name="表格 3">
            <a:extLst>
              <a:ext uri="{FF2B5EF4-FFF2-40B4-BE49-F238E27FC236}">
                <a16:creationId xmlns:a16="http://schemas.microsoft.com/office/drawing/2014/main" id="{1C31AA41-4560-42B3-90BD-E67BF0F5684B}"/>
              </a:ext>
            </a:extLst>
          </p:cNvPr>
          <p:cNvGraphicFramePr>
            <a:graphicFrameLocks noGrp="1"/>
          </p:cNvGraphicFramePr>
          <p:nvPr>
            <p:extLst>
              <p:ext uri="{D42A27DB-BD31-4B8C-83A1-F6EECF244321}">
                <p14:modId xmlns:p14="http://schemas.microsoft.com/office/powerpoint/2010/main" val="1327550762"/>
              </p:ext>
            </p:extLst>
          </p:nvPr>
        </p:nvGraphicFramePr>
        <p:xfrm>
          <a:off x="1179095" y="4455898"/>
          <a:ext cx="9973452" cy="1275080"/>
        </p:xfrm>
        <a:graphic>
          <a:graphicData uri="http://schemas.openxmlformats.org/drawingml/2006/table">
            <a:tbl>
              <a:tblPr>
                <a:tableStyleId>{5C22544A-7EE6-4342-B048-85BDC9FD1C3A}</a:tableStyleId>
              </a:tblPr>
              <a:tblGrid>
                <a:gridCol w="1621353">
                  <a:extLst>
                    <a:ext uri="{9D8B030D-6E8A-4147-A177-3AD203B41FA5}">
                      <a16:colId xmlns:a16="http://schemas.microsoft.com/office/drawing/2014/main" val="723433754"/>
                    </a:ext>
                  </a:extLst>
                </a:gridCol>
                <a:gridCol w="8352099">
                  <a:extLst>
                    <a:ext uri="{9D8B030D-6E8A-4147-A177-3AD203B41FA5}">
                      <a16:colId xmlns:a16="http://schemas.microsoft.com/office/drawing/2014/main" val="1883147474"/>
                    </a:ext>
                  </a:extLst>
                </a:gridCol>
              </a:tblGrid>
              <a:tr h="230505">
                <a:tc>
                  <a:txBody>
                    <a:bodyPr/>
                    <a:lstStyle/>
                    <a:p>
                      <a:pPr algn="just">
                        <a:lnSpc>
                          <a:spcPct val="150000"/>
                        </a:lnSpc>
                        <a:spcAft>
                          <a:spcPts val="0"/>
                        </a:spcAft>
                      </a:pPr>
                      <a:r>
                        <a:rPr lang="zh-CN" sz="2000" b="1" kern="100">
                          <a:solidFill>
                            <a:schemeClr val="tx1"/>
                          </a:solidFill>
                          <a:effectLst/>
                        </a:rPr>
                        <a:t>价值取向</a:t>
                      </a:r>
                      <a:endParaRPr lang="zh-CN" sz="20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2000" b="0" kern="100" dirty="0">
                          <a:solidFill>
                            <a:schemeClr val="tx1"/>
                          </a:solidFill>
                          <a:effectLst/>
                        </a:rPr>
                        <a:t>指决策者关心的是</a:t>
                      </a:r>
                      <a:r>
                        <a:rPr lang="zh-CN" sz="2000" b="1" u="dbl" kern="100" dirty="0">
                          <a:solidFill>
                            <a:srgbClr val="FF0000"/>
                          </a:solidFill>
                          <a:effectLst/>
                        </a:rPr>
                        <a:t>任务和技术本身</a:t>
                      </a:r>
                      <a:r>
                        <a:rPr lang="zh-CN" sz="2000" b="0" kern="100" dirty="0">
                          <a:solidFill>
                            <a:schemeClr val="tx1"/>
                          </a:solidFill>
                          <a:effectLst/>
                        </a:rPr>
                        <a:t>，还是</a:t>
                      </a:r>
                      <a:r>
                        <a:rPr lang="zh-CN" sz="2000" b="0" u="dbl" kern="100" dirty="0">
                          <a:solidFill>
                            <a:schemeClr val="tx1"/>
                          </a:solidFill>
                          <a:effectLst/>
                        </a:rPr>
                        <a:t>人和社会</a:t>
                      </a:r>
                      <a:r>
                        <a:rPr lang="zh-CN" sz="2000" b="0" kern="100" dirty="0">
                          <a:solidFill>
                            <a:schemeClr val="tx1"/>
                          </a:solidFill>
                          <a:effectLst/>
                        </a:rPr>
                        <a:t>因素。</a:t>
                      </a:r>
                      <a:endParaRPr lang="zh-CN" sz="20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878851"/>
                  </a:ext>
                </a:extLst>
              </a:tr>
              <a:tr h="461010">
                <a:tc>
                  <a:txBody>
                    <a:bodyPr/>
                    <a:lstStyle/>
                    <a:p>
                      <a:pPr algn="just">
                        <a:lnSpc>
                          <a:spcPct val="150000"/>
                        </a:lnSpc>
                        <a:spcAft>
                          <a:spcPts val="0"/>
                        </a:spcAft>
                      </a:pPr>
                      <a:r>
                        <a:rPr lang="zh-CN" sz="2000" b="1" kern="100" dirty="0">
                          <a:solidFill>
                            <a:schemeClr val="tx1"/>
                          </a:solidFill>
                          <a:effectLst/>
                        </a:rPr>
                        <a:t>模糊耐受性</a:t>
                      </a:r>
                      <a:endParaRPr lang="zh-CN" sz="20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zh-CN" sz="2000" b="0" kern="100" dirty="0">
                          <a:solidFill>
                            <a:schemeClr val="tx1"/>
                          </a:solidFill>
                          <a:effectLst/>
                        </a:rPr>
                        <a:t>指测量到的决策者需要的</a:t>
                      </a:r>
                      <a:r>
                        <a:rPr lang="zh-CN" sz="2000" b="1" kern="100" dirty="0">
                          <a:solidFill>
                            <a:schemeClr val="tx1"/>
                          </a:solidFill>
                          <a:effectLst/>
                        </a:rPr>
                        <a:t>结构和</a:t>
                      </a:r>
                      <a:r>
                        <a:rPr lang="zh-CN" sz="2000" b="1" u="dbl" kern="100" dirty="0">
                          <a:solidFill>
                            <a:schemeClr val="tx1"/>
                          </a:solidFill>
                          <a:effectLst/>
                        </a:rPr>
                        <a:t>控制的程度</a:t>
                      </a:r>
                      <a:r>
                        <a:rPr lang="zh-CN" sz="2000" b="0" kern="100" dirty="0">
                          <a:solidFill>
                            <a:schemeClr val="tx1"/>
                          </a:solidFill>
                          <a:effectLst/>
                        </a:rPr>
                        <a:t>（低模糊耐受性），以及是否有能力在</a:t>
                      </a:r>
                      <a:r>
                        <a:rPr lang="zh-CN" sz="2000" b="1" u="dbl" kern="100" dirty="0">
                          <a:solidFill>
                            <a:schemeClr val="tx1"/>
                          </a:solidFill>
                          <a:effectLst/>
                        </a:rPr>
                        <a:t>不确定</a:t>
                      </a:r>
                      <a:r>
                        <a:rPr lang="zh-CN" sz="2000" b="1" kern="100" dirty="0">
                          <a:solidFill>
                            <a:schemeClr val="tx1"/>
                          </a:solidFill>
                          <a:effectLst/>
                        </a:rPr>
                        <a:t>的环境中工作</a:t>
                      </a:r>
                      <a:r>
                        <a:rPr lang="zh-CN" sz="2000" b="0" kern="100" dirty="0">
                          <a:solidFill>
                            <a:schemeClr val="tx1"/>
                          </a:solidFill>
                          <a:effectLst/>
                        </a:rPr>
                        <a:t>（高模糊耐受性）</a:t>
                      </a:r>
                      <a:endParaRPr lang="zh-CN" sz="20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373579"/>
                  </a:ext>
                </a:extLst>
              </a:tr>
            </a:tbl>
          </a:graphicData>
        </a:graphic>
      </p:graphicFrame>
    </p:spTree>
    <p:extLst>
      <p:ext uri="{BB962C8B-B14F-4D97-AF65-F5344CB8AC3E}">
        <p14:creationId xmlns:p14="http://schemas.microsoft.com/office/powerpoint/2010/main" val="145421391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领导决策</a:t>
            </a:r>
            <a:endParaRPr lang="zh-CN" altLang="zh-CN" sz="2800" dirty="0"/>
          </a:p>
        </p:txBody>
      </p:sp>
      <p:sp>
        <p:nvSpPr>
          <p:cNvPr id="2" name="矩形 1">
            <a:extLst>
              <a:ext uri="{FF2B5EF4-FFF2-40B4-BE49-F238E27FC236}">
                <a16:creationId xmlns:a16="http://schemas.microsoft.com/office/drawing/2014/main" id="{400868E2-B7D2-429B-BDE0-46BE48B33256}"/>
              </a:ext>
            </a:extLst>
          </p:cNvPr>
          <p:cNvSpPr/>
          <p:nvPr/>
        </p:nvSpPr>
        <p:spPr>
          <a:xfrm>
            <a:off x="4552116" y="1330925"/>
            <a:ext cx="7471609" cy="1661993"/>
          </a:xfrm>
          <a:prstGeom prst="rect">
            <a:avLst/>
          </a:prstGeom>
        </p:spPr>
        <p:txBody>
          <a:bodyPr wrap="square">
            <a:spAutoFit/>
          </a:bodyPr>
          <a:lstStyle/>
          <a:p>
            <a:r>
              <a:rPr lang="en-US" altLang="zh-CN" sz="2800" dirty="0"/>
              <a:t>3.</a:t>
            </a:r>
            <a:r>
              <a:rPr lang="zh-CN" altLang="zh-CN" sz="2800" dirty="0"/>
              <a:t>决策风</a:t>
            </a:r>
            <a:r>
              <a:rPr lang="zh-CN" altLang="en-US" sz="2800" dirty="0"/>
              <a:t>    </a:t>
            </a:r>
          </a:p>
          <a:p>
            <a:endParaRPr lang="zh-CN" altLang="en-US" sz="2800" b="1" dirty="0"/>
          </a:p>
          <a:p>
            <a:r>
              <a:rPr lang="zh-CN" altLang="zh-CN" b="1" dirty="0"/>
              <a:t>（</a:t>
            </a:r>
            <a:r>
              <a:rPr lang="en-US" altLang="zh-CN" b="1" dirty="0"/>
              <a:t>2</a:t>
            </a:r>
            <a:r>
              <a:rPr lang="zh-CN" altLang="zh-CN" b="1" dirty="0"/>
              <a:t>） 四种决策风格</a:t>
            </a:r>
            <a:endParaRPr lang="zh-CN" altLang="zh-CN" dirty="0"/>
          </a:p>
          <a:p>
            <a:endParaRPr lang="zh-CN" altLang="zh-CN" sz="2800" dirty="0"/>
          </a:p>
        </p:txBody>
      </p:sp>
      <p:graphicFrame>
        <p:nvGraphicFramePr>
          <p:cNvPr id="3" name="表格 2">
            <a:extLst>
              <a:ext uri="{FF2B5EF4-FFF2-40B4-BE49-F238E27FC236}">
                <a16:creationId xmlns:a16="http://schemas.microsoft.com/office/drawing/2014/main" id="{06565A8F-2C9D-49BD-8E83-CEC2955CB1F9}"/>
              </a:ext>
            </a:extLst>
          </p:cNvPr>
          <p:cNvGraphicFramePr>
            <a:graphicFrameLocks noGrp="1"/>
          </p:cNvGraphicFramePr>
          <p:nvPr>
            <p:extLst>
              <p:ext uri="{D42A27DB-BD31-4B8C-83A1-F6EECF244321}">
                <p14:modId xmlns:p14="http://schemas.microsoft.com/office/powerpoint/2010/main" val="271389592"/>
              </p:ext>
            </p:extLst>
          </p:nvPr>
        </p:nvGraphicFramePr>
        <p:xfrm>
          <a:off x="630220" y="2715920"/>
          <a:ext cx="11040411" cy="3558288"/>
        </p:xfrm>
        <a:graphic>
          <a:graphicData uri="http://schemas.openxmlformats.org/drawingml/2006/table">
            <a:tbl>
              <a:tblPr>
                <a:tableStyleId>{5C22544A-7EE6-4342-B048-85BDC9FD1C3A}</a:tableStyleId>
              </a:tblPr>
              <a:tblGrid>
                <a:gridCol w="945917">
                  <a:extLst>
                    <a:ext uri="{9D8B030D-6E8A-4147-A177-3AD203B41FA5}">
                      <a16:colId xmlns:a16="http://schemas.microsoft.com/office/drawing/2014/main" val="302616959"/>
                    </a:ext>
                  </a:extLst>
                </a:gridCol>
                <a:gridCol w="10094494">
                  <a:extLst>
                    <a:ext uri="{9D8B030D-6E8A-4147-A177-3AD203B41FA5}">
                      <a16:colId xmlns:a16="http://schemas.microsoft.com/office/drawing/2014/main" val="1407605032"/>
                    </a:ext>
                  </a:extLst>
                </a:gridCol>
              </a:tblGrid>
              <a:tr h="431165">
                <a:tc>
                  <a:txBody>
                    <a:bodyPr/>
                    <a:lstStyle/>
                    <a:p>
                      <a:pPr algn="l">
                        <a:lnSpc>
                          <a:spcPct val="115000"/>
                        </a:lnSpc>
                        <a:spcAft>
                          <a:spcPts val="0"/>
                        </a:spcAft>
                      </a:pPr>
                      <a:r>
                        <a:rPr lang="zh-CN" sz="2000" b="1" u="none" kern="100" dirty="0">
                          <a:solidFill>
                            <a:srgbClr val="FF0000"/>
                          </a:solidFill>
                          <a:effectLst/>
                          <a:latin typeface="微软雅黑" panose="020B0503020204020204" pitchFamily="34" charset="-122"/>
                          <a:ea typeface="微软雅黑" panose="020B0503020204020204" pitchFamily="34" charset="-122"/>
                        </a:rPr>
                        <a:t>指导型</a:t>
                      </a:r>
                      <a:endParaRPr lang="zh-CN" sz="20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1</a:t>
                      </a:r>
                      <a:r>
                        <a:rPr lang="zh-CN" sz="1600" u="none" kern="100" dirty="0">
                          <a:effectLst/>
                          <a:latin typeface="微软雅黑" panose="020B0503020204020204" pitchFamily="34" charset="-122"/>
                          <a:ea typeface="微软雅黑" panose="020B0503020204020204" pitchFamily="34" charset="-122"/>
                        </a:rPr>
                        <a:t>）决策者具有</a:t>
                      </a:r>
                      <a:r>
                        <a:rPr lang="zh-CN" sz="1600" b="1" u="none" kern="100" dirty="0">
                          <a:effectLst/>
                          <a:latin typeface="微软雅黑" panose="020B0503020204020204" pitchFamily="34" charset="-122"/>
                          <a:ea typeface="微软雅黑" panose="020B0503020204020204" pitchFamily="34" charset="-122"/>
                        </a:rPr>
                        <a:t>较低的模糊耐受性水平</a:t>
                      </a:r>
                      <a:r>
                        <a:rPr lang="zh-CN" sz="1600" u="none" kern="100" dirty="0">
                          <a:effectLst/>
                          <a:latin typeface="微软雅黑" panose="020B0503020204020204" pitchFamily="34" charset="-122"/>
                          <a:ea typeface="微软雅黑" panose="020B0503020204020204" pitchFamily="34" charset="-122"/>
                        </a:rPr>
                        <a:t>，倾向于</a:t>
                      </a:r>
                      <a:r>
                        <a:rPr lang="zh-CN" sz="1600" b="1" u="none" kern="100" dirty="0">
                          <a:effectLst/>
                          <a:latin typeface="微软雅黑" panose="020B0503020204020204" pitchFamily="34" charset="-122"/>
                          <a:ea typeface="微软雅黑" panose="020B0503020204020204" pitchFamily="34" charset="-122"/>
                        </a:rPr>
                        <a:t>关注任务和技术本身</a:t>
                      </a:r>
                      <a:r>
                        <a:rPr lang="zh-CN" sz="1600" u="none" kern="100" dirty="0">
                          <a:effectLst/>
                          <a:latin typeface="微软雅黑" panose="020B0503020204020204" pitchFamily="34" charset="-122"/>
                          <a:ea typeface="微软雅黑" panose="020B0503020204020204" pitchFamily="34" charset="-122"/>
                        </a:rPr>
                        <a:t>。</a:t>
                      </a:r>
                    </a:p>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2</a:t>
                      </a:r>
                      <a:r>
                        <a:rPr lang="zh-CN" sz="1600" u="none" kern="100" dirty="0">
                          <a:effectLst/>
                          <a:latin typeface="微软雅黑" panose="020B0503020204020204" pitchFamily="34" charset="-122"/>
                          <a:ea typeface="微软雅黑" panose="020B0503020204020204" pitchFamily="34" charset="-122"/>
                        </a:rPr>
                        <a:t>）表现：独裁的领导风格</a:t>
                      </a:r>
                    </a:p>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3</a:t>
                      </a:r>
                      <a:r>
                        <a:rPr lang="zh-CN" sz="1600" u="none" kern="100" dirty="0">
                          <a:effectLst/>
                          <a:latin typeface="微软雅黑" panose="020B0503020204020204" pitchFamily="34" charset="-122"/>
                          <a:ea typeface="微软雅黑" panose="020B0503020204020204" pitchFamily="34" charset="-122"/>
                        </a:rPr>
                        <a:t>）特征：解决问题的时候一般是有效的、合乎逻辑的、程序化的和系统的。这样的决策者喜欢关注事实，喜欢使用权力，喜欢有控制感。</a:t>
                      </a:r>
                      <a:endParaRPr lang="zh-CN" sz="16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001551"/>
                  </a:ext>
                </a:extLst>
              </a:tr>
              <a:tr h="230505">
                <a:tc>
                  <a:txBody>
                    <a:bodyPr/>
                    <a:lstStyle/>
                    <a:p>
                      <a:pPr algn="l">
                        <a:lnSpc>
                          <a:spcPct val="115000"/>
                        </a:lnSpc>
                        <a:spcAft>
                          <a:spcPts val="0"/>
                        </a:spcAft>
                      </a:pPr>
                      <a:r>
                        <a:rPr lang="zh-CN" sz="2000" b="1" u="none" kern="100">
                          <a:solidFill>
                            <a:srgbClr val="FF0000"/>
                          </a:solidFill>
                          <a:effectLst/>
                          <a:latin typeface="微软雅黑" panose="020B0503020204020204" pitchFamily="34" charset="-122"/>
                          <a:ea typeface="微软雅黑" panose="020B0503020204020204" pitchFamily="34" charset="-122"/>
                        </a:rPr>
                        <a:t>分析型</a:t>
                      </a:r>
                      <a:endParaRPr lang="zh-CN" sz="2000" b="1" u="none" kern="10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1</a:t>
                      </a:r>
                      <a:r>
                        <a:rPr lang="zh-CN" sz="1600" u="none" kern="100" dirty="0">
                          <a:effectLst/>
                          <a:latin typeface="微软雅黑" panose="020B0503020204020204" pitchFamily="34" charset="-122"/>
                          <a:ea typeface="微软雅黑" panose="020B0503020204020204" pitchFamily="34" charset="-122"/>
                        </a:rPr>
                        <a:t>）决策者具有</a:t>
                      </a:r>
                      <a:r>
                        <a:rPr lang="zh-CN" sz="1600" b="1" u="none" kern="100" dirty="0">
                          <a:effectLst/>
                          <a:latin typeface="微软雅黑" panose="020B0503020204020204" pitchFamily="34" charset="-122"/>
                          <a:ea typeface="微软雅黑" panose="020B0503020204020204" pitchFamily="34" charset="-122"/>
                        </a:rPr>
                        <a:t>较高的模糊耐受性及很强的任务和技术取向</a:t>
                      </a:r>
                      <a:r>
                        <a:rPr lang="zh-CN" sz="1600" u="none" kern="100" dirty="0">
                          <a:effectLst/>
                          <a:latin typeface="微软雅黑" panose="020B0503020204020204" pitchFamily="34" charset="-122"/>
                          <a:ea typeface="微软雅黑" panose="020B0503020204020204" pitchFamily="34" charset="-122"/>
                        </a:rPr>
                        <a:t>。</a:t>
                      </a:r>
                    </a:p>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2</a:t>
                      </a:r>
                      <a:r>
                        <a:rPr lang="zh-CN" sz="1600" u="none" kern="100" dirty="0">
                          <a:effectLst/>
                          <a:latin typeface="微软雅黑" panose="020B0503020204020204" pitchFamily="34" charset="-122"/>
                          <a:ea typeface="微软雅黑" panose="020B0503020204020204" pitchFamily="34" charset="-122"/>
                        </a:rPr>
                        <a:t>）表现：倾向使用独裁的领导风格</a:t>
                      </a:r>
                    </a:p>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3</a:t>
                      </a:r>
                      <a:r>
                        <a:rPr lang="zh-CN" sz="1600" u="none" kern="100" dirty="0">
                          <a:effectLst/>
                          <a:latin typeface="微软雅黑" panose="020B0503020204020204" pitchFamily="34" charset="-122"/>
                          <a:ea typeface="微软雅黑" panose="020B0503020204020204" pitchFamily="34" charset="-122"/>
                        </a:rPr>
                        <a:t>）特征：喜欢对情境进行分析，倾向于过度分析事物。</a:t>
                      </a:r>
                      <a:endParaRPr lang="zh-CN" sz="16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875945"/>
                  </a:ext>
                </a:extLst>
              </a:tr>
              <a:tr h="0">
                <a:tc>
                  <a:txBody>
                    <a:bodyPr/>
                    <a:lstStyle/>
                    <a:p>
                      <a:pPr algn="l">
                        <a:lnSpc>
                          <a:spcPct val="115000"/>
                        </a:lnSpc>
                        <a:spcAft>
                          <a:spcPts val="0"/>
                        </a:spcAft>
                      </a:pPr>
                      <a:r>
                        <a:rPr lang="zh-CN" sz="2000" b="1" u="none" kern="100">
                          <a:solidFill>
                            <a:srgbClr val="FF0000"/>
                          </a:solidFill>
                          <a:effectLst/>
                          <a:latin typeface="微软雅黑" panose="020B0503020204020204" pitchFamily="34" charset="-122"/>
                          <a:ea typeface="微软雅黑" panose="020B0503020204020204" pitchFamily="34" charset="-122"/>
                        </a:rPr>
                        <a:t>概念型</a:t>
                      </a:r>
                      <a:endParaRPr lang="zh-CN" sz="2000" b="1" u="none" kern="10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1</a:t>
                      </a:r>
                      <a:r>
                        <a:rPr lang="zh-CN" sz="1600" u="none" kern="100" dirty="0">
                          <a:effectLst/>
                          <a:latin typeface="微软雅黑" panose="020B0503020204020204" pitchFamily="34" charset="-122"/>
                          <a:ea typeface="微软雅黑" panose="020B0503020204020204" pitchFamily="34" charset="-122"/>
                        </a:rPr>
                        <a:t>）决策者具有</a:t>
                      </a:r>
                      <a:r>
                        <a:rPr lang="zh-CN" sz="1600" b="1" u="none" kern="100" dirty="0">
                          <a:effectLst/>
                          <a:latin typeface="微软雅黑" panose="020B0503020204020204" pitchFamily="34" charset="-122"/>
                          <a:ea typeface="微软雅黑" panose="020B0503020204020204" pitchFamily="34" charset="-122"/>
                        </a:rPr>
                        <a:t>较高的模糊耐受性，倾向于对人和社会的关注</a:t>
                      </a:r>
                      <a:r>
                        <a:rPr lang="zh-CN" sz="1600" u="none" kern="100" dirty="0">
                          <a:effectLst/>
                          <a:latin typeface="微软雅黑" panose="020B0503020204020204" pitchFamily="34" charset="-122"/>
                          <a:ea typeface="微软雅黑" panose="020B0503020204020204" pitchFamily="34" charset="-122"/>
                        </a:rPr>
                        <a:t>。</a:t>
                      </a:r>
                    </a:p>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2</a:t>
                      </a:r>
                      <a:r>
                        <a:rPr lang="zh-CN" sz="1600" u="none" kern="100" dirty="0">
                          <a:effectLst/>
                          <a:latin typeface="微软雅黑" panose="020B0503020204020204" pitchFamily="34" charset="-122"/>
                          <a:ea typeface="微软雅黑" panose="020B0503020204020204" pitchFamily="34" charset="-122"/>
                        </a:rPr>
                        <a:t>）特征：在解决问题的时候视角宽阔，喜欢考虑不同的选择以及将来的可能性。他们为了收集尽可能多的信息而与尽可能多的人进行讨论， 然后根据直觉进行决策。同时他们喜欢冒险， 擅长使用创新的方法解决何题。有时候他们在进行决策时会陷入空想和犹豫不决之中。</a:t>
                      </a:r>
                      <a:endParaRPr lang="zh-CN" sz="16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0357166"/>
                  </a:ext>
                </a:extLst>
              </a:tr>
              <a:tr h="497205">
                <a:tc>
                  <a:txBody>
                    <a:bodyPr/>
                    <a:lstStyle/>
                    <a:p>
                      <a:pPr algn="l">
                        <a:lnSpc>
                          <a:spcPct val="115000"/>
                        </a:lnSpc>
                        <a:spcAft>
                          <a:spcPts val="0"/>
                        </a:spcAft>
                      </a:pPr>
                      <a:r>
                        <a:rPr lang="zh-CN" sz="2000" b="1" u="none" kern="100" dirty="0">
                          <a:solidFill>
                            <a:srgbClr val="FF0000"/>
                          </a:solidFill>
                          <a:effectLst/>
                          <a:latin typeface="微软雅黑" panose="020B0503020204020204" pitchFamily="34" charset="-122"/>
                          <a:ea typeface="微软雅黑" panose="020B0503020204020204" pitchFamily="34" charset="-122"/>
                        </a:rPr>
                        <a:t>行为型</a:t>
                      </a:r>
                      <a:endParaRPr lang="zh-CN" sz="20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1</a:t>
                      </a:r>
                      <a:r>
                        <a:rPr lang="zh-CN" sz="1600" u="none" kern="100" dirty="0">
                          <a:effectLst/>
                          <a:latin typeface="微软雅黑" panose="020B0503020204020204" pitchFamily="34" charset="-122"/>
                          <a:ea typeface="微软雅黑" panose="020B0503020204020204" pitchFamily="34" charset="-122"/>
                        </a:rPr>
                        <a:t>）决策者具有</a:t>
                      </a:r>
                      <a:r>
                        <a:rPr lang="zh-CN" sz="1600" b="1" u="none" kern="100" dirty="0">
                          <a:effectLst/>
                          <a:latin typeface="微软雅黑" panose="020B0503020204020204" pitchFamily="34" charset="-122"/>
                          <a:ea typeface="微软雅黑" panose="020B0503020204020204" pitchFamily="34" charset="-122"/>
                        </a:rPr>
                        <a:t>较低的模糊耐受性，倾向于对人和社会的关注</a:t>
                      </a:r>
                      <a:r>
                        <a:rPr lang="zh-CN" sz="1600" u="none" kern="100" dirty="0">
                          <a:effectLst/>
                          <a:latin typeface="微软雅黑" panose="020B0503020204020204" pitchFamily="34" charset="-122"/>
                          <a:ea typeface="微软雅黑" panose="020B0503020204020204" pitchFamily="34" charset="-122"/>
                        </a:rPr>
                        <a:t>。</a:t>
                      </a:r>
                    </a:p>
                    <a:p>
                      <a:pPr algn="l">
                        <a:lnSpc>
                          <a:spcPct val="115000"/>
                        </a:lnSpc>
                        <a:spcAft>
                          <a:spcPts val="0"/>
                        </a:spcAft>
                      </a:pPr>
                      <a:r>
                        <a:rPr lang="zh-CN" sz="1600" u="none" kern="100" dirty="0">
                          <a:effectLst/>
                          <a:latin typeface="微软雅黑" panose="020B0503020204020204" pitchFamily="34" charset="-122"/>
                          <a:ea typeface="微软雅黑" panose="020B0503020204020204" pitchFamily="34" charset="-122"/>
                        </a:rPr>
                        <a:t>（</a:t>
                      </a:r>
                      <a:r>
                        <a:rPr lang="en-US" sz="1600" u="none" kern="100" dirty="0">
                          <a:effectLst/>
                          <a:latin typeface="微软雅黑" panose="020B0503020204020204" pitchFamily="34" charset="-122"/>
                          <a:ea typeface="微软雅黑" panose="020B0503020204020204" pitchFamily="34" charset="-122"/>
                        </a:rPr>
                        <a:t>2</a:t>
                      </a:r>
                      <a:r>
                        <a:rPr lang="zh-CN" sz="1600" u="none" kern="100" dirty="0">
                          <a:effectLst/>
                          <a:latin typeface="微软雅黑" panose="020B0503020204020204" pitchFamily="34" charset="-122"/>
                          <a:ea typeface="微软雅黑" panose="020B0503020204020204" pitchFamily="34" charset="-122"/>
                        </a:rPr>
                        <a:t>）特征：倾向于避免冲突，；不喜欢困难的决策，尤其是当决策结果可能会给他人带来不快的时候。</a:t>
                      </a:r>
                      <a:endParaRPr lang="zh-CN" sz="16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217595"/>
                  </a:ext>
                </a:extLst>
              </a:tr>
            </a:tbl>
          </a:graphicData>
        </a:graphic>
      </p:graphicFrame>
    </p:spTree>
    <p:extLst>
      <p:ext uri="{BB962C8B-B14F-4D97-AF65-F5344CB8AC3E}">
        <p14:creationId xmlns:p14="http://schemas.microsoft.com/office/powerpoint/2010/main" val="3454680613"/>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67894" y="1333299"/>
            <a:ext cx="5727954"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en-US" altLang="zh-CN" b="1" dirty="0"/>
              <a:t>《</a:t>
            </a:r>
            <a:r>
              <a:rPr lang="zh-CN" altLang="en-US" sz="2800" b="1" dirty="0"/>
              <a:t>组织设计与组织文化</a:t>
            </a:r>
            <a:r>
              <a:rPr lang="en-US" altLang="zh-CN" sz="2800" b="1" dirty="0"/>
              <a:t>》</a:t>
            </a:r>
            <a:r>
              <a:rPr lang="zh-CN" altLang="zh-CN" sz="2800" b="1" dirty="0"/>
              <a:t>考情分析</a:t>
            </a:r>
            <a:endParaRPr lang="zh-CN" altLang="en-US" sz="2800" kern="0" dirty="0">
              <a:solidFill>
                <a:schemeClr val="bg1"/>
              </a:solidFill>
              <a:latin typeface="Calibri" panose="020F0502020204030204"/>
              <a:ea typeface="+mn-ea"/>
            </a:endParaRPr>
          </a:p>
        </p:txBody>
      </p:sp>
      <p:graphicFrame>
        <p:nvGraphicFramePr>
          <p:cNvPr id="3" name="表格 2">
            <a:extLst>
              <a:ext uri="{FF2B5EF4-FFF2-40B4-BE49-F238E27FC236}">
                <a16:creationId xmlns:a16="http://schemas.microsoft.com/office/drawing/2014/main" id="{360FADCB-E0EB-497A-BF05-946050303CF6}"/>
              </a:ext>
            </a:extLst>
          </p:cNvPr>
          <p:cNvGraphicFramePr>
            <a:graphicFrameLocks noGrp="1"/>
          </p:cNvGraphicFramePr>
          <p:nvPr>
            <p:extLst>
              <p:ext uri="{D42A27DB-BD31-4B8C-83A1-F6EECF244321}">
                <p14:modId xmlns:p14="http://schemas.microsoft.com/office/powerpoint/2010/main" val="1064839657"/>
              </p:ext>
            </p:extLst>
          </p:nvPr>
        </p:nvGraphicFramePr>
        <p:xfrm>
          <a:off x="168275" y="1920240"/>
          <a:ext cx="11670799" cy="5010090"/>
        </p:xfrm>
        <a:graphic>
          <a:graphicData uri="http://schemas.openxmlformats.org/drawingml/2006/table">
            <a:tbl>
              <a:tblPr firstRow="1" firstCol="1" bandRow="1">
                <a:tableStyleId>{5C22544A-7EE6-4342-B048-85BDC9FD1C3A}</a:tableStyleId>
              </a:tblPr>
              <a:tblGrid>
                <a:gridCol w="2054663">
                  <a:extLst>
                    <a:ext uri="{9D8B030D-6E8A-4147-A177-3AD203B41FA5}">
                      <a16:colId xmlns:a16="http://schemas.microsoft.com/office/drawing/2014/main" val="1679665553"/>
                    </a:ext>
                  </a:extLst>
                </a:gridCol>
                <a:gridCol w="3090041">
                  <a:extLst>
                    <a:ext uri="{9D8B030D-6E8A-4147-A177-3AD203B41FA5}">
                      <a16:colId xmlns:a16="http://schemas.microsoft.com/office/drawing/2014/main" val="2508693515"/>
                    </a:ext>
                  </a:extLst>
                </a:gridCol>
                <a:gridCol w="3105807">
                  <a:extLst>
                    <a:ext uri="{9D8B030D-6E8A-4147-A177-3AD203B41FA5}">
                      <a16:colId xmlns:a16="http://schemas.microsoft.com/office/drawing/2014/main" val="3476690268"/>
                    </a:ext>
                  </a:extLst>
                </a:gridCol>
                <a:gridCol w="3420288">
                  <a:extLst>
                    <a:ext uri="{9D8B030D-6E8A-4147-A177-3AD203B41FA5}">
                      <a16:colId xmlns:a16="http://schemas.microsoft.com/office/drawing/2014/main" val="1373879634"/>
                    </a:ext>
                  </a:extLst>
                </a:gridCol>
              </a:tblGrid>
              <a:tr h="0">
                <a:tc>
                  <a:txBody>
                    <a:bodyPr/>
                    <a:lstStyle/>
                    <a:p>
                      <a:pPr indent="280670" algn="just">
                        <a:lnSpc>
                          <a:spcPct val="150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年度</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80670" algn="just">
                        <a:lnSpc>
                          <a:spcPct val="150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单选题</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80670" algn="just">
                        <a:lnSpc>
                          <a:spcPct val="150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多选题</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80670" algn="just">
                        <a:lnSpc>
                          <a:spcPct val="150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案例分析题</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369698"/>
                  </a:ext>
                </a:extLst>
              </a:tr>
              <a:tr h="0">
                <a:tc>
                  <a:txBody>
                    <a:bodyPr/>
                    <a:lstStyle/>
                    <a:p>
                      <a:pPr indent="280670" algn="l">
                        <a:lnSpc>
                          <a:spcPct val="150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2013</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14</a:t>
                      </a:r>
                      <a:r>
                        <a:rPr lang="zh-CN" sz="1800" kern="100" dirty="0">
                          <a:solidFill>
                            <a:schemeClr val="tx1"/>
                          </a:solidFill>
                          <a:effectLst/>
                          <a:latin typeface="微软雅黑" panose="020B0503020204020204" pitchFamily="34" charset="-122"/>
                          <a:ea typeface="微软雅黑" panose="020B0503020204020204" pitchFamily="34" charset="-122"/>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fontAlgn="base">
                        <a:lnSpc>
                          <a:spcPct val="150000"/>
                        </a:lnSpc>
                        <a:spcAft>
                          <a:spcPts val="0"/>
                        </a:spcAft>
                      </a:pPr>
                      <a:r>
                        <a:rPr lang="zh-CN" sz="1800" kern="1200" dirty="0">
                          <a:solidFill>
                            <a:schemeClr val="tx1"/>
                          </a:solidFill>
                          <a:effectLst/>
                          <a:latin typeface="微软雅黑" panose="020B0503020204020204" pitchFamily="34" charset="-122"/>
                          <a:ea typeface="微软雅黑" panose="020B0503020204020204" pitchFamily="34" charset="-122"/>
                        </a:rPr>
                        <a:t>（</a:t>
                      </a:r>
                      <a:r>
                        <a:rPr lang="en-US" sz="1800" kern="1200" dirty="0">
                          <a:solidFill>
                            <a:schemeClr val="tx1"/>
                          </a:solidFill>
                          <a:effectLst/>
                          <a:latin typeface="微软雅黑" panose="020B0503020204020204" pitchFamily="34" charset="-122"/>
                          <a:ea typeface="微软雅黑" panose="020B0503020204020204" pitchFamily="34" charset="-122"/>
                        </a:rPr>
                        <a:t>4</a:t>
                      </a:r>
                      <a:r>
                        <a:rPr lang="zh-CN" sz="1800" kern="1200" dirty="0">
                          <a:solidFill>
                            <a:schemeClr val="tx1"/>
                          </a:solidFill>
                          <a:effectLst/>
                          <a:latin typeface="微软雅黑" panose="020B0503020204020204" pitchFamily="34" charset="-122"/>
                          <a:ea typeface="微软雅黑" panose="020B0503020204020204" pitchFamily="34" charset="-122"/>
                        </a:rPr>
                        <a:t>分）组织设计概述、组织文化结构、组织文化类型</a:t>
                      </a:r>
                      <a:endParaRPr lang="zh-CN" sz="1800" kern="1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fontAlgn="base">
                        <a:lnSpc>
                          <a:spcPct val="150000"/>
                        </a:lnSpc>
                        <a:spcAft>
                          <a:spcPts val="0"/>
                        </a:spcAft>
                      </a:pPr>
                      <a:r>
                        <a:rPr lang="zh-CN" sz="1800" kern="1200">
                          <a:solidFill>
                            <a:schemeClr val="tx1"/>
                          </a:solidFill>
                          <a:effectLst/>
                          <a:latin typeface="微软雅黑" panose="020B0503020204020204" pitchFamily="34" charset="-122"/>
                          <a:ea typeface="微软雅黑" panose="020B0503020204020204" pitchFamily="34" charset="-122"/>
                        </a:rPr>
                        <a:t>（</a:t>
                      </a:r>
                      <a:r>
                        <a:rPr lang="en-US" sz="1800" kern="1200">
                          <a:solidFill>
                            <a:schemeClr val="tx1"/>
                          </a:solidFill>
                          <a:effectLst/>
                          <a:latin typeface="微软雅黑" panose="020B0503020204020204" pitchFamily="34" charset="-122"/>
                          <a:ea typeface="微软雅黑" panose="020B0503020204020204" pitchFamily="34" charset="-122"/>
                        </a:rPr>
                        <a:t>2</a:t>
                      </a:r>
                      <a:r>
                        <a:rPr lang="zh-CN" sz="1800" kern="1200">
                          <a:solidFill>
                            <a:schemeClr val="tx1"/>
                          </a:solidFill>
                          <a:effectLst/>
                          <a:latin typeface="微软雅黑" panose="020B0503020204020204" pitchFamily="34" charset="-122"/>
                          <a:ea typeface="微软雅黑" panose="020B0503020204020204" pitchFamily="34" charset="-122"/>
                        </a:rPr>
                        <a:t>分）组织设计类型</a:t>
                      </a:r>
                      <a:endParaRPr lang="zh-CN" sz="1800" kern="1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fontAlgn="base">
                        <a:lnSpc>
                          <a:spcPct val="150000"/>
                        </a:lnSpc>
                        <a:spcAft>
                          <a:spcPts val="0"/>
                        </a:spcAft>
                      </a:pPr>
                      <a:r>
                        <a:rPr lang="zh-CN" sz="1800" kern="1200">
                          <a:solidFill>
                            <a:schemeClr val="tx1"/>
                          </a:solidFill>
                          <a:effectLst/>
                          <a:latin typeface="微软雅黑" panose="020B0503020204020204" pitchFamily="34" charset="-122"/>
                          <a:ea typeface="微软雅黑" panose="020B0503020204020204" pitchFamily="34" charset="-122"/>
                        </a:rPr>
                        <a:t>（</a:t>
                      </a:r>
                      <a:r>
                        <a:rPr lang="en-US" sz="1800" kern="1200">
                          <a:solidFill>
                            <a:schemeClr val="tx1"/>
                          </a:solidFill>
                          <a:effectLst/>
                          <a:latin typeface="微软雅黑" panose="020B0503020204020204" pitchFamily="34" charset="-122"/>
                          <a:ea typeface="微软雅黑" panose="020B0503020204020204" pitchFamily="34" charset="-122"/>
                        </a:rPr>
                        <a:t>8</a:t>
                      </a:r>
                      <a:r>
                        <a:rPr lang="zh-CN" sz="1800" kern="1200">
                          <a:solidFill>
                            <a:schemeClr val="tx1"/>
                          </a:solidFill>
                          <a:effectLst/>
                          <a:latin typeface="微软雅黑" panose="020B0503020204020204" pitchFamily="34" charset="-122"/>
                          <a:ea typeface="微软雅黑" panose="020B0503020204020204" pitchFamily="34" charset="-122"/>
                        </a:rPr>
                        <a:t>分）组织设计概述、组织变革方法</a:t>
                      </a:r>
                      <a:endParaRPr lang="zh-CN" sz="1800" kern="1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037499"/>
                  </a:ext>
                </a:extLst>
              </a:tr>
              <a:tr h="0">
                <a:tc>
                  <a:txBody>
                    <a:bodyPr/>
                    <a:lstStyle/>
                    <a:p>
                      <a:pPr indent="280670" algn="just">
                        <a:lnSpc>
                          <a:spcPct val="150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2014</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6</a:t>
                      </a:r>
                      <a:r>
                        <a:rPr lang="zh-CN" sz="1800" kern="100" dirty="0">
                          <a:solidFill>
                            <a:schemeClr val="tx1"/>
                          </a:solidFill>
                          <a:effectLst/>
                          <a:latin typeface="微软雅黑" panose="020B0503020204020204" pitchFamily="34" charset="-122"/>
                          <a:ea typeface="微软雅黑" panose="020B0503020204020204" pitchFamily="34" charset="-122"/>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fontAlgn="base">
                        <a:lnSpc>
                          <a:spcPct val="150000"/>
                        </a:lnSpc>
                        <a:spcAft>
                          <a:spcPts val="0"/>
                        </a:spcAft>
                      </a:pPr>
                      <a:r>
                        <a:rPr lang="zh-CN" sz="1800" kern="1200" dirty="0">
                          <a:solidFill>
                            <a:schemeClr val="tx1"/>
                          </a:solidFill>
                          <a:effectLst/>
                          <a:latin typeface="微软雅黑" panose="020B0503020204020204" pitchFamily="34" charset="-122"/>
                          <a:ea typeface="微软雅黑" panose="020B0503020204020204" pitchFamily="34" charset="-122"/>
                        </a:rPr>
                        <a:t>（</a:t>
                      </a:r>
                      <a:r>
                        <a:rPr lang="en-US" sz="1800" kern="1200" dirty="0">
                          <a:solidFill>
                            <a:schemeClr val="tx1"/>
                          </a:solidFill>
                          <a:effectLst/>
                          <a:latin typeface="微软雅黑" panose="020B0503020204020204" pitchFamily="34" charset="-122"/>
                          <a:ea typeface="微软雅黑" panose="020B0503020204020204" pitchFamily="34" charset="-122"/>
                        </a:rPr>
                        <a:t>4</a:t>
                      </a:r>
                      <a:r>
                        <a:rPr lang="zh-CN" sz="1800" kern="1200" dirty="0">
                          <a:solidFill>
                            <a:schemeClr val="tx1"/>
                          </a:solidFill>
                          <a:effectLst/>
                          <a:latin typeface="微软雅黑" panose="020B0503020204020204" pitchFamily="34" charset="-122"/>
                          <a:ea typeface="微软雅黑" panose="020B0503020204020204" pitchFamily="34" charset="-122"/>
                        </a:rPr>
                        <a:t>分）组织设计类型、组织发展方法</a:t>
                      </a:r>
                      <a:endParaRPr lang="zh-CN" sz="1800" kern="1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fontAlgn="base">
                        <a:lnSpc>
                          <a:spcPct val="150000"/>
                        </a:lnSpc>
                        <a:spcAft>
                          <a:spcPts val="0"/>
                        </a:spcAft>
                      </a:pPr>
                      <a:r>
                        <a:rPr lang="zh-CN" sz="1800" kern="1200" dirty="0">
                          <a:solidFill>
                            <a:schemeClr val="tx1"/>
                          </a:solidFill>
                          <a:effectLst/>
                          <a:latin typeface="微软雅黑" panose="020B0503020204020204" pitchFamily="34" charset="-122"/>
                          <a:ea typeface="微软雅黑" panose="020B0503020204020204" pitchFamily="34" charset="-122"/>
                        </a:rPr>
                        <a:t>（</a:t>
                      </a:r>
                      <a:r>
                        <a:rPr lang="en-US" sz="1800" kern="1200" dirty="0">
                          <a:solidFill>
                            <a:schemeClr val="tx1"/>
                          </a:solidFill>
                          <a:effectLst/>
                          <a:latin typeface="微软雅黑" panose="020B0503020204020204" pitchFamily="34" charset="-122"/>
                          <a:ea typeface="微软雅黑" panose="020B0503020204020204" pitchFamily="34" charset="-122"/>
                        </a:rPr>
                        <a:t>2</a:t>
                      </a:r>
                      <a:r>
                        <a:rPr lang="zh-CN" sz="1800" kern="1200" dirty="0">
                          <a:solidFill>
                            <a:schemeClr val="tx1"/>
                          </a:solidFill>
                          <a:effectLst/>
                          <a:latin typeface="微软雅黑" panose="020B0503020204020204" pitchFamily="34" charset="-122"/>
                          <a:ea typeface="微软雅黑" panose="020B0503020204020204" pitchFamily="34" charset="-122"/>
                        </a:rPr>
                        <a:t>分）组织设计概述</a:t>
                      </a:r>
                      <a:endParaRPr lang="zh-CN" sz="1800" kern="1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en-US" sz="1800" kern="1200">
                          <a:solidFill>
                            <a:schemeClr val="tx1"/>
                          </a:solidFill>
                          <a:effectLst/>
                          <a:latin typeface="微软雅黑" panose="020B0503020204020204" pitchFamily="34" charset="-122"/>
                          <a:ea typeface="微软雅黑" panose="020B0503020204020204" pitchFamily="34" charset="-122"/>
                        </a:rPr>
                        <a:t> </a:t>
                      </a:r>
                      <a:r>
                        <a:rPr lang="zh-CN" sz="1800" kern="1200">
                          <a:solidFill>
                            <a:schemeClr val="tx1"/>
                          </a:solidFill>
                          <a:effectLst/>
                          <a:latin typeface="微软雅黑" panose="020B0503020204020204" pitchFamily="34" charset="-122"/>
                          <a:ea typeface="微软雅黑" panose="020B0503020204020204" pitchFamily="34" charset="-122"/>
                        </a:rPr>
                        <a:t>——</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305475"/>
                  </a:ext>
                </a:extLst>
              </a:tr>
              <a:tr h="0">
                <a:tc>
                  <a:txBody>
                    <a:bodyPr/>
                    <a:lstStyle/>
                    <a:p>
                      <a:pPr indent="280670" algn="just">
                        <a:lnSpc>
                          <a:spcPct val="150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2015</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3</a:t>
                      </a:r>
                      <a:r>
                        <a:rPr lang="zh-CN" sz="1800" kern="100" dirty="0">
                          <a:solidFill>
                            <a:schemeClr val="tx1"/>
                          </a:solidFill>
                          <a:effectLst/>
                          <a:latin typeface="微软雅黑" panose="020B0503020204020204" pitchFamily="34" charset="-122"/>
                          <a:ea typeface="微软雅黑" panose="020B0503020204020204" pitchFamily="34" charset="-122"/>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3</a:t>
                      </a:r>
                      <a:r>
                        <a:rPr lang="zh-CN" sz="1800" kern="100" dirty="0">
                          <a:solidFill>
                            <a:schemeClr val="tx1"/>
                          </a:solidFill>
                          <a:effectLst/>
                          <a:latin typeface="微软雅黑" panose="020B0503020204020204" pitchFamily="34" charset="-122"/>
                          <a:ea typeface="微软雅黑" panose="020B0503020204020204" pitchFamily="34" charset="-122"/>
                        </a:rPr>
                        <a:t>分）</a:t>
                      </a:r>
                      <a:r>
                        <a:rPr lang="zh-CN" sz="1800" kern="1200" dirty="0">
                          <a:solidFill>
                            <a:schemeClr val="tx1"/>
                          </a:solidFill>
                          <a:effectLst/>
                          <a:latin typeface="微软雅黑" panose="020B0503020204020204" pitchFamily="34" charset="-122"/>
                          <a:ea typeface="微软雅黑" panose="020B0503020204020204" pitchFamily="34" charset="-122"/>
                        </a:rPr>
                        <a:t>组织设计类型</a:t>
                      </a:r>
                      <a:r>
                        <a:rPr lang="zh-CN" sz="1800" kern="100" dirty="0">
                          <a:solidFill>
                            <a:schemeClr val="tx1"/>
                          </a:solidFill>
                          <a:effectLst/>
                          <a:latin typeface="微软雅黑" panose="020B0503020204020204" pitchFamily="34" charset="-122"/>
                          <a:ea typeface="微软雅黑" panose="020B0503020204020204" pitchFamily="34" charset="-122"/>
                        </a:rPr>
                        <a:t>、组织文化的类型</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fontAlgn="base">
                        <a:lnSpc>
                          <a:spcPct val="150000"/>
                        </a:lnSpc>
                        <a:spcAft>
                          <a:spcPts val="0"/>
                        </a:spcAft>
                      </a:pPr>
                      <a:r>
                        <a:rPr lang="en-US" sz="1800" kern="1200">
                          <a:solidFill>
                            <a:schemeClr val="tx1"/>
                          </a:solidFill>
                          <a:effectLst/>
                          <a:latin typeface="微软雅黑" panose="020B0503020204020204" pitchFamily="34" charset="-122"/>
                          <a:ea typeface="微软雅黑" panose="020B0503020204020204" pitchFamily="34" charset="-122"/>
                        </a:rPr>
                        <a:t> </a:t>
                      </a:r>
                      <a:r>
                        <a:rPr lang="zh-CN" sz="1800" kern="1200">
                          <a:solidFill>
                            <a:schemeClr val="tx1"/>
                          </a:solidFill>
                          <a:effectLst/>
                          <a:latin typeface="微软雅黑" panose="020B0503020204020204" pitchFamily="34" charset="-122"/>
                          <a:ea typeface="微软雅黑" panose="020B0503020204020204" pitchFamily="34" charset="-122"/>
                        </a:rPr>
                        <a:t>——</a:t>
                      </a:r>
                      <a:endParaRPr lang="zh-CN" sz="1800" kern="1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en-US" sz="1800" kern="1200">
                          <a:solidFill>
                            <a:schemeClr val="tx1"/>
                          </a:solidFill>
                          <a:effectLst/>
                          <a:latin typeface="微软雅黑" panose="020B0503020204020204" pitchFamily="34" charset="-122"/>
                          <a:ea typeface="微软雅黑" panose="020B0503020204020204" pitchFamily="34" charset="-122"/>
                        </a:rPr>
                        <a:t> </a:t>
                      </a:r>
                      <a:r>
                        <a:rPr lang="zh-CN" sz="1800" kern="1200">
                          <a:solidFill>
                            <a:schemeClr val="tx1"/>
                          </a:solidFill>
                          <a:effectLst/>
                          <a:latin typeface="微软雅黑" panose="020B0503020204020204" pitchFamily="34" charset="-122"/>
                          <a:ea typeface="微软雅黑" panose="020B0503020204020204" pitchFamily="34" charset="-122"/>
                        </a:rPr>
                        <a:t>——</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229529"/>
                  </a:ext>
                </a:extLst>
              </a:tr>
              <a:tr h="0">
                <a:tc>
                  <a:txBody>
                    <a:bodyPr/>
                    <a:lstStyle/>
                    <a:p>
                      <a:pPr indent="280670" algn="just">
                        <a:lnSpc>
                          <a:spcPct val="150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2016</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15</a:t>
                      </a:r>
                      <a:r>
                        <a:rPr lang="zh-CN" sz="1800" kern="100" dirty="0">
                          <a:solidFill>
                            <a:schemeClr val="tx1"/>
                          </a:solidFill>
                          <a:effectLst/>
                          <a:latin typeface="微软雅黑" panose="020B0503020204020204" pitchFamily="34" charset="-122"/>
                          <a:ea typeface="微软雅黑" panose="020B0503020204020204" pitchFamily="34" charset="-122"/>
                        </a:rPr>
                        <a:t>分</a:t>
                      </a:r>
                      <a:r>
                        <a:rPr lang="zh-CN" altLang="en-US" sz="1800" kern="100" dirty="0">
                          <a:solidFill>
                            <a:schemeClr val="tx1"/>
                          </a:solidFill>
                          <a:effectLst/>
                          <a:latin typeface="微软雅黑" panose="020B0503020204020204" pitchFamily="34" charset="-122"/>
                          <a:ea typeface="微软雅黑" panose="020B0503020204020204" pitchFamily="34" charset="-122"/>
                        </a:rPr>
                        <a:t>）</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zh-CN" sz="1800" kern="1200" dirty="0">
                          <a:solidFill>
                            <a:schemeClr val="tx1"/>
                          </a:solidFill>
                          <a:effectLst/>
                          <a:latin typeface="微软雅黑" panose="020B0503020204020204" pitchFamily="34" charset="-122"/>
                          <a:ea typeface="微软雅黑" panose="020B0503020204020204" pitchFamily="34" charset="-122"/>
                        </a:rPr>
                        <a:t>（</a:t>
                      </a:r>
                      <a:r>
                        <a:rPr lang="en-US" sz="1800" kern="1200" dirty="0">
                          <a:solidFill>
                            <a:schemeClr val="tx1"/>
                          </a:solidFill>
                          <a:effectLst/>
                          <a:latin typeface="微软雅黑" panose="020B0503020204020204" pitchFamily="34" charset="-122"/>
                          <a:ea typeface="微软雅黑" panose="020B0503020204020204" pitchFamily="34" charset="-122"/>
                        </a:rPr>
                        <a:t>3</a:t>
                      </a:r>
                      <a:r>
                        <a:rPr lang="zh-CN" sz="1800" kern="1200" dirty="0">
                          <a:solidFill>
                            <a:schemeClr val="tx1"/>
                          </a:solidFill>
                          <a:effectLst/>
                          <a:latin typeface="微软雅黑" panose="020B0503020204020204" pitchFamily="34" charset="-122"/>
                          <a:ea typeface="微软雅黑" panose="020B0503020204020204" pitchFamily="34" charset="-122"/>
                        </a:rPr>
                        <a:t>分）组织设计概述、职能制、组织文化的类型</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zh-CN" sz="1800" kern="1200" dirty="0">
                          <a:solidFill>
                            <a:schemeClr val="tx1"/>
                          </a:solidFill>
                          <a:effectLst/>
                          <a:latin typeface="微软雅黑" panose="020B0503020204020204" pitchFamily="34" charset="-122"/>
                          <a:ea typeface="微软雅黑" panose="020B0503020204020204" pitchFamily="34" charset="-122"/>
                        </a:rPr>
                        <a:t>（</a:t>
                      </a:r>
                      <a:r>
                        <a:rPr lang="en-US" sz="1800" kern="1200" dirty="0">
                          <a:solidFill>
                            <a:schemeClr val="tx1"/>
                          </a:solidFill>
                          <a:effectLst/>
                          <a:latin typeface="微软雅黑" panose="020B0503020204020204" pitchFamily="34" charset="-122"/>
                          <a:ea typeface="微软雅黑" panose="020B0503020204020204" pitchFamily="34" charset="-122"/>
                        </a:rPr>
                        <a:t>4</a:t>
                      </a:r>
                      <a:r>
                        <a:rPr lang="zh-CN" sz="1800" kern="1200" dirty="0">
                          <a:solidFill>
                            <a:schemeClr val="tx1"/>
                          </a:solidFill>
                          <a:effectLst/>
                          <a:latin typeface="微软雅黑" panose="020B0503020204020204" pitchFamily="34" charset="-122"/>
                          <a:ea typeface="微软雅黑" panose="020B0503020204020204" pitchFamily="34" charset="-122"/>
                        </a:rPr>
                        <a:t>分）组织文化与组织设计、组织文化的内容和结构</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zh-CN" sz="1800" kern="1200" dirty="0">
                          <a:solidFill>
                            <a:schemeClr val="tx1"/>
                          </a:solidFill>
                          <a:effectLst/>
                          <a:latin typeface="微软雅黑" panose="020B0503020204020204" pitchFamily="34" charset="-122"/>
                          <a:ea typeface="微软雅黑" panose="020B0503020204020204" pitchFamily="34" charset="-122"/>
                        </a:rPr>
                        <a:t>（</a:t>
                      </a:r>
                      <a:r>
                        <a:rPr lang="en-US" sz="1800" kern="1200" dirty="0">
                          <a:solidFill>
                            <a:schemeClr val="tx1"/>
                          </a:solidFill>
                          <a:effectLst/>
                          <a:latin typeface="微软雅黑" panose="020B0503020204020204" pitchFamily="34" charset="-122"/>
                          <a:ea typeface="微软雅黑" panose="020B0503020204020204" pitchFamily="34" charset="-122"/>
                        </a:rPr>
                        <a:t>8</a:t>
                      </a:r>
                      <a:r>
                        <a:rPr lang="zh-CN" sz="1800" kern="1200" dirty="0">
                          <a:solidFill>
                            <a:schemeClr val="tx1"/>
                          </a:solidFill>
                          <a:effectLst/>
                          <a:latin typeface="微软雅黑" panose="020B0503020204020204" pitchFamily="34" charset="-122"/>
                          <a:ea typeface="微软雅黑" panose="020B0503020204020204" pitchFamily="34" charset="-122"/>
                        </a:rPr>
                        <a:t>分）组织设计概述、职能制、</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5597674"/>
                  </a:ext>
                </a:extLst>
              </a:tr>
              <a:tr h="0">
                <a:tc>
                  <a:txBody>
                    <a:bodyPr/>
                    <a:lstStyle/>
                    <a:p>
                      <a:pPr indent="280670" algn="just">
                        <a:lnSpc>
                          <a:spcPct val="150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201</a:t>
                      </a:r>
                      <a:r>
                        <a:rPr lang="en-US" altLang="zh-CN" sz="1800" kern="100" dirty="0">
                          <a:solidFill>
                            <a:schemeClr val="tx1"/>
                          </a:solidFill>
                          <a:effectLst/>
                          <a:latin typeface="微软雅黑" panose="020B0503020204020204" pitchFamily="34" charset="-122"/>
                          <a:ea typeface="微软雅黑" panose="020B0503020204020204" pitchFamily="34" charset="-122"/>
                        </a:rPr>
                        <a:t>7</a:t>
                      </a: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1</a:t>
                      </a:r>
                      <a:r>
                        <a:rPr lang="en-US" altLang="zh-CN" sz="1800" kern="100" dirty="0">
                          <a:solidFill>
                            <a:schemeClr val="tx1"/>
                          </a:solidFill>
                          <a:effectLst/>
                          <a:latin typeface="微软雅黑" panose="020B0503020204020204" pitchFamily="34" charset="-122"/>
                          <a:ea typeface="微软雅黑" panose="020B0503020204020204" pitchFamily="34" charset="-122"/>
                        </a:rPr>
                        <a:t>2</a:t>
                      </a:r>
                      <a:r>
                        <a:rPr lang="zh-CN" sz="1800" kern="100" dirty="0">
                          <a:solidFill>
                            <a:schemeClr val="tx1"/>
                          </a:solidFill>
                          <a:effectLst/>
                          <a:latin typeface="微软雅黑" panose="020B0503020204020204" pitchFamily="34" charset="-122"/>
                          <a:ea typeface="微软雅黑" panose="020B0503020204020204" pitchFamily="34" charset="-122"/>
                        </a:rPr>
                        <a:t>分</a:t>
                      </a:r>
                      <a:r>
                        <a:rPr lang="zh-CN" altLang="en-US" sz="1800" kern="100" dirty="0">
                          <a:solidFill>
                            <a:schemeClr val="tx1"/>
                          </a:solidFill>
                          <a:effectLst/>
                          <a:latin typeface="微软雅黑" panose="020B0503020204020204" pitchFamily="34" charset="-122"/>
                          <a:ea typeface="微软雅黑" panose="020B0503020204020204" pitchFamily="34" charset="-122"/>
                        </a:rPr>
                        <a:t>）</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zh-CN" sz="1800" kern="1200" dirty="0">
                          <a:solidFill>
                            <a:schemeClr val="tx1"/>
                          </a:solidFill>
                          <a:effectLst/>
                          <a:latin typeface="微软雅黑" panose="020B0503020204020204" pitchFamily="34" charset="-122"/>
                          <a:ea typeface="微软雅黑" panose="020B0503020204020204" pitchFamily="34" charset="-122"/>
                        </a:rPr>
                        <a:t>（</a:t>
                      </a:r>
                      <a:r>
                        <a:rPr lang="en-US" altLang="zh-CN" sz="1800" kern="1200" dirty="0">
                          <a:solidFill>
                            <a:schemeClr val="tx1"/>
                          </a:solidFill>
                          <a:effectLst/>
                          <a:latin typeface="微软雅黑" panose="020B0503020204020204" pitchFamily="34" charset="-122"/>
                          <a:ea typeface="微软雅黑" panose="020B0503020204020204" pitchFamily="34" charset="-122"/>
                        </a:rPr>
                        <a:t>2</a:t>
                      </a:r>
                      <a:r>
                        <a:rPr lang="zh-CN" sz="1800" kern="1200" dirty="0">
                          <a:solidFill>
                            <a:schemeClr val="tx1"/>
                          </a:solidFill>
                          <a:effectLst/>
                          <a:latin typeface="微软雅黑" panose="020B0503020204020204" pitchFamily="34" charset="-122"/>
                          <a:ea typeface="微软雅黑" panose="020B0503020204020204" pitchFamily="34" charset="-122"/>
                        </a:rPr>
                        <a:t>分）</a:t>
                      </a:r>
                      <a:r>
                        <a:rPr lang="zh-CN" altLang="zh-CN" sz="1800" kern="1200" dirty="0">
                          <a:solidFill>
                            <a:schemeClr val="tx1"/>
                          </a:solidFill>
                          <a:effectLst/>
                          <a:latin typeface="微软雅黑" panose="020B0503020204020204" pitchFamily="34" charset="-122"/>
                          <a:ea typeface="微软雅黑" panose="020B0503020204020204" pitchFamily="34" charset="-122"/>
                        </a:rPr>
                        <a:t>组织设计概述</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zh-CN" sz="1800" kern="1200" dirty="0">
                          <a:solidFill>
                            <a:schemeClr val="tx1"/>
                          </a:solidFill>
                          <a:effectLst/>
                          <a:latin typeface="微软雅黑" panose="020B0503020204020204" pitchFamily="34" charset="-122"/>
                          <a:ea typeface="微软雅黑" panose="020B0503020204020204" pitchFamily="34" charset="-122"/>
                        </a:rPr>
                        <a:t>（</a:t>
                      </a:r>
                      <a:r>
                        <a:rPr lang="en-US" altLang="zh-CN" sz="1800" kern="1200" dirty="0">
                          <a:solidFill>
                            <a:schemeClr val="tx1"/>
                          </a:solidFill>
                          <a:effectLst/>
                          <a:latin typeface="微软雅黑" panose="020B0503020204020204" pitchFamily="34" charset="-122"/>
                          <a:ea typeface="微软雅黑" panose="020B0503020204020204" pitchFamily="34" charset="-122"/>
                        </a:rPr>
                        <a:t>2</a:t>
                      </a:r>
                      <a:r>
                        <a:rPr lang="zh-CN" sz="1800" kern="1200" dirty="0">
                          <a:solidFill>
                            <a:schemeClr val="tx1"/>
                          </a:solidFill>
                          <a:effectLst/>
                          <a:latin typeface="微软雅黑" panose="020B0503020204020204" pitchFamily="34" charset="-122"/>
                          <a:ea typeface="微软雅黑" panose="020B0503020204020204" pitchFamily="34" charset="-122"/>
                        </a:rPr>
                        <a:t>分）</a:t>
                      </a:r>
                      <a:r>
                        <a:rPr lang="zh-CN" altLang="en-US" sz="1800" kern="1200" dirty="0">
                          <a:solidFill>
                            <a:schemeClr val="tx1"/>
                          </a:solidFill>
                          <a:effectLst/>
                          <a:latin typeface="微软雅黑" panose="020B0503020204020204" pitchFamily="34" charset="-122"/>
                          <a:ea typeface="微软雅黑" panose="020B0503020204020204" pitchFamily="34" charset="-122"/>
                        </a:rPr>
                        <a:t>组织变革与发展</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zh-CN" sz="1800" kern="1200" dirty="0">
                          <a:solidFill>
                            <a:schemeClr val="tx1"/>
                          </a:solidFill>
                          <a:effectLst/>
                          <a:latin typeface="微软雅黑" panose="020B0503020204020204" pitchFamily="34" charset="-122"/>
                          <a:ea typeface="微软雅黑" panose="020B0503020204020204" pitchFamily="34" charset="-122"/>
                        </a:rPr>
                        <a:t>（</a:t>
                      </a:r>
                      <a:r>
                        <a:rPr lang="en-US" sz="1800" kern="1200" dirty="0">
                          <a:solidFill>
                            <a:schemeClr val="tx1"/>
                          </a:solidFill>
                          <a:effectLst/>
                          <a:latin typeface="微软雅黑" panose="020B0503020204020204" pitchFamily="34" charset="-122"/>
                          <a:ea typeface="微软雅黑" panose="020B0503020204020204" pitchFamily="34" charset="-122"/>
                        </a:rPr>
                        <a:t>8</a:t>
                      </a:r>
                      <a:r>
                        <a:rPr lang="zh-CN" sz="1800" kern="1200" dirty="0">
                          <a:solidFill>
                            <a:schemeClr val="tx1"/>
                          </a:solidFill>
                          <a:effectLst/>
                          <a:latin typeface="微软雅黑" panose="020B0503020204020204" pitchFamily="34" charset="-122"/>
                          <a:ea typeface="微软雅黑" panose="020B0503020204020204" pitchFamily="34" charset="-122"/>
                        </a:rPr>
                        <a:t>分）</a:t>
                      </a:r>
                      <a:r>
                        <a:rPr lang="zh-CN" altLang="en-US" sz="1800" kern="1200" dirty="0">
                          <a:solidFill>
                            <a:schemeClr val="tx1"/>
                          </a:solidFill>
                          <a:effectLst/>
                          <a:latin typeface="微软雅黑" panose="020B0503020204020204" pitchFamily="34" charset="-122"/>
                          <a:ea typeface="微软雅黑" panose="020B0503020204020204" pitchFamily="34" charset="-122"/>
                        </a:rPr>
                        <a:t>组织文化类型、组织设计类型、组织变革与发展</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262841"/>
                  </a:ext>
                </a:extLst>
              </a:tr>
              <a:tr h="0">
                <a:tc>
                  <a:txBody>
                    <a:bodyPr/>
                    <a:lstStyle/>
                    <a:p>
                      <a:pPr indent="280670" algn="just">
                        <a:lnSpc>
                          <a:spcPct val="150000"/>
                        </a:lnSpc>
                        <a:spcAft>
                          <a:spcPts val="0"/>
                        </a:spcAft>
                      </a:pP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2018</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分）组织发展、职权结构、权变因素、事业部制度</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分）矩阵式组织</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9400" algn="just">
                        <a:lnSpc>
                          <a:spcPct val="150000"/>
                        </a:lnSpc>
                        <a:spcAft>
                          <a:spcPts val="0"/>
                        </a:spcAft>
                      </a:pP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1886448"/>
                  </a:ext>
                </a:extLst>
              </a:tr>
            </a:tbl>
          </a:graphicData>
        </a:graphic>
      </p:graphicFrame>
    </p:spTree>
    <p:extLst>
      <p:ext uri="{BB962C8B-B14F-4D97-AF65-F5344CB8AC3E}">
        <p14:creationId xmlns:p14="http://schemas.microsoft.com/office/powerpoint/2010/main" val="164039676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636391"/>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组织设计概述</a:t>
            </a:r>
            <a:endParaRPr lang="zh-CN" altLang="zh-CN" sz="2800" dirty="0"/>
          </a:p>
        </p:txBody>
      </p:sp>
      <p:sp>
        <p:nvSpPr>
          <p:cNvPr id="3" name="矩形 2">
            <a:extLst>
              <a:ext uri="{FF2B5EF4-FFF2-40B4-BE49-F238E27FC236}">
                <a16:creationId xmlns:a16="http://schemas.microsoft.com/office/drawing/2014/main" id="{07F2EE92-0860-454A-A972-1D7F96F0137B}"/>
              </a:ext>
            </a:extLst>
          </p:cNvPr>
          <p:cNvSpPr/>
          <p:nvPr/>
        </p:nvSpPr>
        <p:spPr>
          <a:xfrm>
            <a:off x="609601" y="2301241"/>
            <a:ext cx="6302328" cy="646331"/>
          </a:xfrm>
          <a:prstGeom prst="rect">
            <a:avLst/>
          </a:prstGeom>
        </p:spPr>
        <p:txBody>
          <a:bodyPr wrap="square">
            <a:spAutoFit/>
          </a:bodyPr>
          <a:lstStyle/>
          <a:p>
            <a:pPr indent="280670" algn="just">
              <a:lnSpc>
                <a:spcPct val="150000"/>
              </a:lnSpc>
              <a:spcAft>
                <a:spcPts val="0"/>
              </a:spcAft>
            </a:pPr>
            <a:r>
              <a:rPr lang="en-US" altLang="zh-CN" sz="2400" b="1" kern="0" dirty="0">
                <a:latin typeface="宋体" panose="02010600030101010101" pitchFamily="2" charset="-122"/>
                <a:ea typeface="宋体" panose="02010600030101010101" pitchFamily="2" charset="-122"/>
                <a:cs typeface="宋体" panose="02010600030101010101" pitchFamily="2" charset="-122"/>
              </a:rPr>
              <a:t>1.</a:t>
            </a:r>
            <a:r>
              <a:rPr lang="zh-CN" altLang="zh-CN" sz="2400" b="1" kern="0" dirty="0">
                <a:latin typeface="Calibri" panose="020F0502020204030204" pitchFamily="34" charset="0"/>
                <a:ea typeface="宋体" panose="02010600030101010101" pitchFamily="2" charset="-122"/>
                <a:cs typeface="宋体" panose="02010600030101010101" pitchFamily="2" charset="-122"/>
              </a:rPr>
              <a:t>组织设计</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E0D3D5E7-3182-49A1-ADF6-407A4F0134A7}"/>
              </a:ext>
            </a:extLst>
          </p:cNvPr>
          <p:cNvGraphicFramePr>
            <a:graphicFrameLocks noGrp="1"/>
          </p:cNvGraphicFramePr>
          <p:nvPr>
            <p:extLst>
              <p:ext uri="{D42A27DB-BD31-4B8C-83A1-F6EECF244321}">
                <p14:modId xmlns:p14="http://schemas.microsoft.com/office/powerpoint/2010/main" val="1780903930"/>
              </p:ext>
            </p:extLst>
          </p:nvPr>
        </p:nvGraphicFramePr>
        <p:xfrm>
          <a:off x="920750" y="3120297"/>
          <a:ext cx="10350500" cy="3283150"/>
        </p:xfrm>
        <a:graphic>
          <a:graphicData uri="http://schemas.openxmlformats.org/drawingml/2006/table">
            <a:tbl>
              <a:tblPr firstRow="1" firstCol="1" bandRow="1">
                <a:tableStyleId>{5C22544A-7EE6-4342-B048-85BDC9FD1C3A}</a:tableStyleId>
              </a:tblPr>
              <a:tblGrid>
                <a:gridCol w="1585967">
                  <a:extLst>
                    <a:ext uri="{9D8B030D-6E8A-4147-A177-3AD203B41FA5}">
                      <a16:colId xmlns:a16="http://schemas.microsoft.com/office/drawing/2014/main" val="1576677252"/>
                    </a:ext>
                  </a:extLst>
                </a:gridCol>
                <a:gridCol w="8764533">
                  <a:extLst>
                    <a:ext uri="{9D8B030D-6E8A-4147-A177-3AD203B41FA5}">
                      <a16:colId xmlns:a16="http://schemas.microsoft.com/office/drawing/2014/main" val="718411740"/>
                    </a:ext>
                  </a:extLst>
                </a:gridCol>
              </a:tblGrid>
              <a:tr h="289392">
                <a:tc>
                  <a:txBody>
                    <a:bodyPr/>
                    <a:lstStyle/>
                    <a:p>
                      <a:pPr algn="just">
                        <a:lnSpc>
                          <a:spcPct val="115000"/>
                        </a:lnSpc>
                        <a:spcAft>
                          <a:spcPts val="0"/>
                        </a:spcAft>
                        <a:tabLst>
                          <a:tab pos="2637155" algn="ctr"/>
                          <a:tab pos="5274310" algn="r"/>
                        </a:tabLst>
                      </a:pPr>
                      <a:r>
                        <a:rPr lang="zh-CN" sz="2000" kern="100">
                          <a:solidFill>
                            <a:schemeClr val="tx1"/>
                          </a:solidFill>
                          <a:effectLst/>
                          <a:latin typeface="+mn-ea"/>
                          <a:ea typeface="+mn-ea"/>
                        </a:rPr>
                        <a:t>内容</a:t>
                      </a:r>
                      <a:endParaRPr lang="zh-CN" sz="2000" kern="10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2000" kern="100">
                          <a:solidFill>
                            <a:schemeClr val="tx1"/>
                          </a:solidFill>
                          <a:effectLst/>
                          <a:latin typeface="+mn-ea"/>
                          <a:ea typeface="+mn-ea"/>
                        </a:rPr>
                        <a:t>组织结构及其运行方式的设计</a:t>
                      </a:r>
                      <a:endParaRPr lang="zh-CN" sz="2000" kern="10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1913867"/>
                  </a:ext>
                </a:extLst>
              </a:tr>
              <a:tr h="1230448">
                <a:tc>
                  <a:txBody>
                    <a:bodyPr/>
                    <a:lstStyle/>
                    <a:p>
                      <a:pPr algn="l">
                        <a:lnSpc>
                          <a:spcPct val="115000"/>
                        </a:lnSpc>
                        <a:spcAft>
                          <a:spcPts val="0"/>
                        </a:spcAft>
                        <a:tabLst>
                          <a:tab pos="2637155" algn="ctr"/>
                          <a:tab pos="5274310" algn="r"/>
                        </a:tabLst>
                      </a:pPr>
                      <a:r>
                        <a:rPr lang="zh-CN" sz="2000" kern="100">
                          <a:solidFill>
                            <a:schemeClr val="tx1"/>
                          </a:solidFill>
                          <a:effectLst/>
                          <a:latin typeface="+mn-ea"/>
                          <a:ea typeface="+mn-ea"/>
                        </a:rPr>
                        <a:t>分类（从形式上划分）</a:t>
                      </a:r>
                    </a:p>
                    <a:p>
                      <a:pPr algn="just">
                        <a:lnSpc>
                          <a:spcPct val="115000"/>
                        </a:lnSpc>
                        <a:spcAft>
                          <a:spcPts val="0"/>
                        </a:spcAft>
                        <a:tabLst>
                          <a:tab pos="2637155" algn="ctr"/>
                          <a:tab pos="5274310" algn="r"/>
                        </a:tabLst>
                      </a:pPr>
                      <a:r>
                        <a:rPr lang="en-US" sz="2000" kern="100">
                          <a:solidFill>
                            <a:schemeClr val="tx1"/>
                          </a:solidFill>
                          <a:effectLst/>
                          <a:latin typeface="+mn-ea"/>
                          <a:ea typeface="+mn-ea"/>
                        </a:rPr>
                        <a:t> </a:t>
                      </a:r>
                      <a:endParaRPr lang="zh-CN" sz="2000" kern="10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tabLst>
                          <a:tab pos="2637155" algn="ctr"/>
                          <a:tab pos="5274310" algn="r"/>
                        </a:tabLst>
                      </a:pPr>
                      <a:r>
                        <a:rPr lang="zh-CN" sz="2000" kern="100" dirty="0">
                          <a:solidFill>
                            <a:schemeClr val="tx1"/>
                          </a:solidFill>
                          <a:effectLst/>
                          <a:latin typeface="+mn-ea"/>
                          <a:ea typeface="+mn-ea"/>
                        </a:rPr>
                        <a:t>（</a:t>
                      </a:r>
                      <a:r>
                        <a:rPr lang="en-US" sz="2000" kern="100" dirty="0">
                          <a:solidFill>
                            <a:schemeClr val="tx1"/>
                          </a:solidFill>
                          <a:effectLst/>
                          <a:latin typeface="+mn-ea"/>
                          <a:ea typeface="+mn-ea"/>
                        </a:rPr>
                        <a:t>1</a:t>
                      </a:r>
                      <a:r>
                        <a:rPr lang="zh-CN" sz="2000" b="1" kern="100" dirty="0">
                          <a:solidFill>
                            <a:schemeClr val="tx1"/>
                          </a:solidFill>
                          <a:effectLst/>
                          <a:latin typeface="+mn-ea"/>
                          <a:ea typeface="+mn-ea"/>
                        </a:rPr>
                        <a:t>）</a:t>
                      </a:r>
                      <a:r>
                        <a:rPr lang="zh-CN" sz="2000" b="1" i="0" kern="100" dirty="0">
                          <a:solidFill>
                            <a:srgbClr val="FF0000"/>
                          </a:solidFill>
                          <a:effectLst/>
                          <a:latin typeface="Lantinghei SC Heavy" charset="0"/>
                          <a:ea typeface="Lantinghei SC Heavy" charset="0"/>
                          <a:cs typeface="Lantinghei SC Heavy" charset="0"/>
                        </a:rPr>
                        <a:t>静态设计（古典</a:t>
                      </a:r>
                      <a:r>
                        <a:rPr lang="zh-CN" sz="2000" b="0" kern="100" dirty="0">
                          <a:solidFill>
                            <a:schemeClr val="tx1"/>
                          </a:solidFill>
                          <a:effectLst/>
                          <a:latin typeface="+mn-ea"/>
                          <a:ea typeface="+mn-ea"/>
                        </a:rPr>
                        <a:t>的组织设计理论</a:t>
                      </a:r>
                      <a:r>
                        <a:rPr lang="zh-CN" sz="2000" b="1" kern="100" dirty="0">
                          <a:solidFill>
                            <a:schemeClr val="tx1"/>
                          </a:solidFill>
                          <a:effectLst/>
                          <a:latin typeface="+mn-ea"/>
                          <a:ea typeface="+mn-ea"/>
                        </a:rPr>
                        <a:t>）</a:t>
                      </a:r>
                      <a:r>
                        <a:rPr lang="zh-CN" sz="2000" b="1" kern="100" dirty="0">
                          <a:solidFill>
                            <a:srgbClr val="FF0000"/>
                          </a:solidFill>
                          <a:effectLst/>
                          <a:latin typeface="+mn-ea"/>
                          <a:ea typeface="+mn-ea"/>
                        </a:rPr>
                        <a:t>只对组织结构</a:t>
                      </a:r>
                      <a:r>
                        <a:rPr lang="zh-CN" sz="2000" kern="100" dirty="0">
                          <a:solidFill>
                            <a:schemeClr val="tx1"/>
                          </a:solidFill>
                          <a:effectLst/>
                          <a:latin typeface="+mn-ea"/>
                          <a:ea typeface="+mn-ea"/>
                        </a:rPr>
                        <a:t>进行的设计</a:t>
                      </a:r>
                    </a:p>
                    <a:p>
                      <a:pPr algn="l">
                        <a:lnSpc>
                          <a:spcPct val="115000"/>
                        </a:lnSpc>
                        <a:spcAft>
                          <a:spcPts val="0"/>
                        </a:spcAft>
                        <a:tabLst>
                          <a:tab pos="2637155" algn="ctr"/>
                          <a:tab pos="5274310" algn="r"/>
                        </a:tabLst>
                      </a:pPr>
                      <a:r>
                        <a:rPr lang="zh-CN" sz="2000" kern="100" dirty="0">
                          <a:solidFill>
                            <a:schemeClr val="tx1"/>
                          </a:solidFill>
                          <a:effectLst/>
                          <a:latin typeface="+mn-ea"/>
                          <a:ea typeface="+mn-ea"/>
                        </a:rPr>
                        <a:t>（</a:t>
                      </a:r>
                      <a:r>
                        <a:rPr lang="en-US" sz="2000" kern="100" dirty="0">
                          <a:solidFill>
                            <a:schemeClr val="tx1"/>
                          </a:solidFill>
                          <a:effectLst/>
                          <a:latin typeface="+mn-ea"/>
                          <a:ea typeface="+mn-ea"/>
                        </a:rPr>
                        <a:t>2</a:t>
                      </a:r>
                      <a:r>
                        <a:rPr lang="zh-CN" sz="2000" kern="100" dirty="0">
                          <a:solidFill>
                            <a:schemeClr val="tx1"/>
                          </a:solidFill>
                          <a:effectLst/>
                          <a:latin typeface="+mn-ea"/>
                          <a:ea typeface="+mn-ea"/>
                        </a:rPr>
                        <a:t>）</a:t>
                      </a:r>
                      <a:r>
                        <a:rPr lang="zh-CN" sz="2000" b="1" kern="100" dirty="0">
                          <a:solidFill>
                            <a:srgbClr val="FF0000"/>
                          </a:solidFill>
                          <a:effectLst/>
                          <a:latin typeface="+mn-ea"/>
                          <a:ea typeface="+mn-ea"/>
                        </a:rPr>
                        <a:t>动态设计</a:t>
                      </a:r>
                      <a:r>
                        <a:rPr lang="zh-CN" sz="2000" kern="100" dirty="0">
                          <a:solidFill>
                            <a:srgbClr val="FF0000"/>
                          </a:solidFill>
                          <a:effectLst/>
                          <a:latin typeface="+mn-ea"/>
                          <a:ea typeface="+mn-ea"/>
                        </a:rPr>
                        <a:t>（</a:t>
                      </a:r>
                      <a:r>
                        <a:rPr lang="zh-CN" sz="2000" b="1" kern="100" dirty="0">
                          <a:solidFill>
                            <a:srgbClr val="FF0000"/>
                          </a:solidFill>
                          <a:effectLst/>
                          <a:latin typeface="+mn-ea"/>
                          <a:ea typeface="+mn-ea"/>
                        </a:rPr>
                        <a:t>现代</a:t>
                      </a:r>
                      <a:r>
                        <a:rPr lang="zh-CN" sz="2000" kern="100" dirty="0">
                          <a:solidFill>
                            <a:schemeClr val="tx1"/>
                          </a:solidFill>
                          <a:effectLst/>
                          <a:latin typeface="+mn-ea"/>
                          <a:ea typeface="+mn-ea"/>
                        </a:rPr>
                        <a:t>的组织设计理论）</a:t>
                      </a:r>
                      <a:r>
                        <a:rPr lang="zh-CN" sz="2000" b="1" kern="100" dirty="0">
                          <a:solidFill>
                            <a:srgbClr val="FF0000"/>
                          </a:solidFill>
                          <a:effectLst/>
                          <a:latin typeface="+mn-ea"/>
                          <a:ea typeface="+mn-ea"/>
                        </a:rPr>
                        <a:t>对组织结构</a:t>
                      </a:r>
                      <a:r>
                        <a:rPr lang="zh-CN" sz="2000" kern="100" dirty="0">
                          <a:solidFill>
                            <a:schemeClr val="tx1"/>
                          </a:solidFill>
                          <a:effectLst/>
                          <a:latin typeface="+mn-ea"/>
                          <a:ea typeface="+mn-ea"/>
                        </a:rPr>
                        <a:t>进行的设计</a:t>
                      </a:r>
                      <a:r>
                        <a:rPr lang="en-US" sz="2000" kern="100" dirty="0">
                          <a:solidFill>
                            <a:schemeClr val="tx1"/>
                          </a:solidFill>
                          <a:effectLst/>
                          <a:latin typeface="+mn-ea"/>
                          <a:ea typeface="+mn-ea"/>
                        </a:rPr>
                        <a:t> + </a:t>
                      </a:r>
                      <a:r>
                        <a:rPr lang="zh-CN" sz="2000" b="1" kern="100" dirty="0">
                          <a:solidFill>
                            <a:srgbClr val="FF0000"/>
                          </a:solidFill>
                          <a:effectLst/>
                          <a:latin typeface="+mn-ea"/>
                          <a:ea typeface="+mn-ea"/>
                        </a:rPr>
                        <a:t>对运行制度</a:t>
                      </a:r>
                      <a:r>
                        <a:rPr lang="zh-CN" sz="2000" kern="100" dirty="0">
                          <a:solidFill>
                            <a:schemeClr val="tx1"/>
                          </a:solidFill>
                          <a:effectLst/>
                          <a:latin typeface="+mn-ea"/>
                          <a:ea typeface="+mn-ea"/>
                        </a:rPr>
                        <a:t>进行的设计</a:t>
                      </a:r>
                      <a:endParaRPr lang="zh-CN" sz="20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763747"/>
                  </a:ext>
                </a:extLst>
              </a:tr>
              <a:tr h="1544134">
                <a:tc>
                  <a:txBody>
                    <a:bodyPr/>
                    <a:lstStyle/>
                    <a:p>
                      <a:pPr algn="just">
                        <a:lnSpc>
                          <a:spcPct val="115000"/>
                        </a:lnSpc>
                        <a:spcAft>
                          <a:spcPts val="0"/>
                        </a:spcAft>
                        <a:tabLst>
                          <a:tab pos="2637155" algn="ctr"/>
                          <a:tab pos="5274310" algn="r"/>
                        </a:tabLst>
                      </a:pPr>
                      <a:r>
                        <a:rPr lang="zh-CN" sz="2000" kern="100">
                          <a:solidFill>
                            <a:schemeClr val="tx1"/>
                          </a:solidFill>
                          <a:effectLst/>
                          <a:latin typeface="+mn-ea"/>
                          <a:ea typeface="+mn-ea"/>
                        </a:rPr>
                        <a:t>程序</a:t>
                      </a:r>
                      <a:endParaRPr lang="zh-CN" sz="2000" kern="10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2000" kern="100" dirty="0">
                          <a:solidFill>
                            <a:schemeClr val="tx1"/>
                          </a:solidFill>
                          <a:effectLst/>
                          <a:latin typeface="+mn-ea"/>
                          <a:ea typeface="+mn-ea"/>
                        </a:rPr>
                        <a:t>进行职能分析和职能设计：组织设计过程的</a:t>
                      </a:r>
                      <a:r>
                        <a:rPr lang="zh-CN" sz="2000" b="1" u="dbl" kern="100" dirty="0">
                          <a:solidFill>
                            <a:schemeClr val="tx1"/>
                          </a:solidFill>
                          <a:effectLst/>
                          <a:latin typeface="+mn-ea"/>
                          <a:ea typeface="+mn-ea"/>
                        </a:rPr>
                        <a:t>首要工作</a:t>
                      </a:r>
                      <a:endParaRPr lang="zh-CN" sz="2000" b="1" kern="100" dirty="0">
                        <a:solidFill>
                          <a:schemeClr val="tx1"/>
                        </a:solidFill>
                        <a:effectLst/>
                        <a:latin typeface="+mn-ea"/>
                        <a:ea typeface="+mn-ea"/>
                      </a:endParaRPr>
                    </a:p>
                    <a:p>
                      <a:pPr algn="just">
                        <a:lnSpc>
                          <a:spcPct val="115000"/>
                        </a:lnSpc>
                        <a:spcAft>
                          <a:spcPts val="0"/>
                        </a:spcAft>
                      </a:pPr>
                      <a:r>
                        <a:rPr lang="zh-CN" sz="2000" kern="100" dirty="0">
                          <a:solidFill>
                            <a:schemeClr val="tx1"/>
                          </a:solidFill>
                          <a:effectLst/>
                          <a:latin typeface="+mn-ea"/>
                          <a:ea typeface="+mn-ea"/>
                        </a:rPr>
                        <a:t>设计组织结构的框架：组织设计的</a:t>
                      </a:r>
                      <a:r>
                        <a:rPr lang="zh-CN" sz="2000" b="1" u="dbl" kern="100" dirty="0">
                          <a:solidFill>
                            <a:schemeClr val="tx1"/>
                          </a:solidFill>
                          <a:effectLst/>
                          <a:latin typeface="+mn-ea"/>
                          <a:ea typeface="+mn-ea"/>
                        </a:rPr>
                        <a:t>主体工作</a:t>
                      </a:r>
                      <a:endParaRPr lang="zh-CN" sz="2000" b="1" kern="100" dirty="0">
                        <a:solidFill>
                          <a:schemeClr val="tx1"/>
                        </a:solidFill>
                        <a:effectLst/>
                        <a:latin typeface="+mn-ea"/>
                        <a:ea typeface="+mn-ea"/>
                      </a:endParaRPr>
                    </a:p>
                    <a:p>
                      <a:pPr algn="just">
                        <a:lnSpc>
                          <a:spcPct val="115000"/>
                        </a:lnSpc>
                        <a:spcAft>
                          <a:spcPts val="0"/>
                        </a:spcAft>
                      </a:pPr>
                      <a:r>
                        <a:rPr lang="zh-CN" sz="2000" kern="100" dirty="0">
                          <a:solidFill>
                            <a:schemeClr val="tx1"/>
                          </a:solidFill>
                          <a:effectLst/>
                          <a:latin typeface="+mn-ea"/>
                          <a:ea typeface="+mn-ea"/>
                        </a:rPr>
                        <a:t>联系方式的设计：保证整个组织结构协调一致、有效运作的</a:t>
                      </a:r>
                      <a:r>
                        <a:rPr lang="zh-CN" sz="2000" b="1" u="dbl" kern="100" dirty="0">
                          <a:solidFill>
                            <a:schemeClr val="tx1"/>
                          </a:solidFill>
                          <a:effectLst/>
                          <a:latin typeface="+mn-ea"/>
                          <a:ea typeface="+mn-ea"/>
                        </a:rPr>
                        <a:t>关键</a:t>
                      </a:r>
                      <a:endParaRPr lang="zh-CN" sz="2000" b="1" kern="100" dirty="0">
                        <a:solidFill>
                          <a:schemeClr val="tx1"/>
                        </a:solidFill>
                        <a:effectLst/>
                        <a:latin typeface="+mn-ea"/>
                        <a:ea typeface="+mn-ea"/>
                      </a:endParaRPr>
                    </a:p>
                    <a:p>
                      <a:pPr algn="just">
                        <a:lnSpc>
                          <a:spcPct val="115000"/>
                        </a:lnSpc>
                        <a:spcAft>
                          <a:spcPts val="0"/>
                        </a:spcAft>
                      </a:pPr>
                      <a:r>
                        <a:rPr lang="zh-CN" sz="2000" kern="100" dirty="0">
                          <a:solidFill>
                            <a:schemeClr val="tx1"/>
                          </a:solidFill>
                          <a:effectLst/>
                          <a:latin typeface="+mn-ea"/>
                          <a:ea typeface="+mn-ea"/>
                        </a:rPr>
                        <a:t>管理规范的设计：起到</a:t>
                      </a:r>
                      <a:r>
                        <a:rPr lang="zh-CN" sz="2000" b="1" u="dbl" kern="100" dirty="0">
                          <a:solidFill>
                            <a:schemeClr val="tx1"/>
                          </a:solidFill>
                          <a:effectLst/>
                          <a:latin typeface="+mn-ea"/>
                          <a:ea typeface="+mn-ea"/>
                        </a:rPr>
                        <a:t>巩固和稳定组织结构</a:t>
                      </a:r>
                      <a:r>
                        <a:rPr lang="zh-CN" sz="2000" kern="100" dirty="0">
                          <a:solidFill>
                            <a:schemeClr val="tx1"/>
                          </a:solidFill>
                          <a:effectLst/>
                          <a:latin typeface="+mn-ea"/>
                          <a:ea typeface="+mn-ea"/>
                        </a:rPr>
                        <a:t>的作用</a:t>
                      </a:r>
                    </a:p>
                    <a:p>
                      <a:pPr algn="just">
                        <a:lnSpc>
                          <a:spcPct val="115000"/>
                        </a:lnSpc>
                        <a:spcAft>
                          <a:spcPts val="0"/>
                        </a:spcAft>
                      </a:pPr>
                      <a:r>
                        <a:rPr lang="zh-CN" sz="2000" kern="100" dirty="0">
                          <a:solidFill>
                            <a:schemeClr val="tx1"/>
                          </a:solidFill>
                          <a:effectLst/>
                          <a:latin typeface="+mn-ea"/>
                          <a:ea typeface="+mn-ea"/>
                        </a:rPr>
                        <a:t>各类运行制度的设计：其目的是</a:t>
                      </a:r>
                      <a:r>
                        <a:rPr lang="zh-CN" sz="2000" b="1" u="dbl" kern="100" dirty="0">
                          <a:solidFill>
                            <a:schemeClr val="tx1"/>
                          </a:solidFill>
                          <a:effectLst/>
                          <a:latin typeface="+mn-ea"/>
                          <a:ea typeface="+mn-ea"/>
                        </a:rPr>
                        <a:t>确保组织结构的正常运行</a:t>
                      </a:r>
                      <a:endParaRPr lang="zh-CN" sz="2000" b="1"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7004341"/>
                  </a:ext>
                </a:extLst>
              </a:tr>
            </a:tbl>
          </a:graphicData>
        </a:graphic>
      </p:graphicFrame>
    </p:spTree>
    <p:extLst>
      <p:ext uri="{BB962C8B-B14F-4D97-AF65-F5344CB8AC3E}">
        <p14:creationId xmlns:p14="http://schemas.microsoft.com/office/powerpoint/2010/main" val="380588223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636391"/>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组织设计概述</a:t>
            </a:r>
            <a:endParaRPr lang="zh-CN" altLang="zh-CN" sz="2800" dirty="0"/>
          </a:p>
        </p:txBody>
      </p:sp>
      <p:sp>
        <p:nvSpPr>
          <p:cNvPr id="2" name="矩形 1">
            <a:extLst>
              <a:ext uri="{FF2B5EF4-FFF2-40B4-BE49-F238E27FC236}">
                <a16:creationId xmlns:a16="http://schemas.microsoft.com/office/drawing/2014/main" id="{8C7C994C-99ED-494D-B2E4-50110F9FDBF9}"/>
              </a:ext>
            </a:extLst>
          </p:cNvPr>
          <p:cNvSpPr/>
          <p:nvPr/>
        </p:nvSpPr>
        <p:spPr>
          <a:xfrm>
            <a:off x="469231" y="2235201"/>
            <a:ext cx="8301790" cy="400110"/>
          </a:xfrm>
          <a:prstGeom prst="rect">
            <a:avLst/>
          </a:prstGeom>
        </p:spPr>
        <p:txBody>
          <a:bodyPr wrap="square">
            <a:spAutoFit/>
          </a:bodyPr>
          <a:lstStyle/>
          <a:p>
            <a:r>
              <a:rPr lang="zh-CN" altLang="zh-CN" sz="2000" b="1" dirty="0"/>
              <a:t>组织结构设计</a:t>
            </a:r>
            <a:r>
              <a:rPr lang="zh-CN" altLang="zh-CN" sz="2000" dirty="0"/>
              <a:t>（又称为</a:t>
            </a:r>
            <a:r>
              <a:rPr lang="zh-CN" altLang="zh-CN" sz="2000" b="1" dirty="0"/>
              <a:t>权责结构</a:t>
            </a:r>
            <a:r>
              <a:rPr lang="zh-CN" altLang="zh-CN" sz="2000" dirty="0"/>
              <a:t>，以组织图或组织树的形式出现。）</a:t>
            </a:r>
          </a:p>
        </p:txBody>
      </p:sp>
      <p:graphicFrame>
        <p:nvGraphicFramePr>
          <p:cNvPr id="4" name="表格 3">
            <a:extLst>
              <a:ext uri="{FF2B5EF4-FFF2-40B4-BE49-F238E27FC236}">
                <a16:creationId xmlns:a16="http://schemas.microsoft.com/office/drawing/2014/main" id="{D922C250-0793-4C50-8BA8-BA92DCAD0509}"/>
              </a:ext>
            </a:extLst>
          </p:cNvPr>
          <p:cNvGraphicFramePr>
            <a:graphicFrameLocks noGrp="1"/>
          </p:cNvGraphicFramePr>
          <p:nvPr>
            <p:extLst>
              <p:ext uri="{D42A27DB-BD31-4B8C-83A1-F6EECF244321}">
                <p14:modId xmlns:p14="http://schemas.microsoft.com/office/powerpoint/2010/main" val="731344957"/>
              </p:ext>
            </p:extLst>
          </p:nvPr>
        </p:nvGraphicFramePr>
        <p:xfrm>
          <a:off x="1720516" y="3133757"/>
          <a:ext cx="9059779" cy="3146490"/>
        </p:xfrm>
        <a:graphic>
          <a:graphicData uri="http://schemas.openxmlformats.org/drawingml/2006/table">
            <a:tbl>
              <a:tblPr firstRow="1" firstCol="1" bandRow="1">
                <a:tableStyleId>{5C22544A-7EE6-4342-B048-85BDC9FD1C3A}</a:tableStyleId>
              </a:tblPr>
              <a:tblGrid>
                <a:gridCol w="986464">
                  <a:extLst>
                    <a:ext uri="{9D8B030D-6E8A-4147-A177-3AD203B41FA5}">
                      <a16:colId xmlns:a16="http://schemas.microsoft.com/office/drawing/2014/main" val="3129627784"/>
                    </a:ext>
                  </a:extLst>
                </a:gridCol>
                <a:gridCol w="8073315">
                  <a:extLst>
                    <a:ext uri="{9D8B030D-6E8A-4147-A177-3AD203B41FA5}">
                      <a16:colId xmlns:a16="http://schemas.microsoft.com/office/drawing/2014/main" val="69297293"/>
                    </a:ext>
                  </a:extLst>
                </a:gridCol>
              </a:tblGrid>
              <a:tr h="943962">
                <a:tc>
                  <a:txBody>
                    <a:bodyPr/>
                    <a:lstStyle/>
                    <a:p>
                      <a:pPr algn="l">
                        <a:lnSpc>
                          <a:spcPct val="150000"/>
                        </a:lnSpc>
                        <a:spcAft>
                          <a:spcPts val="0"/>
                        </a:spcAft>
                        <a:tabLst>
                          <a:tab pos="2637155" algn="ctr"/>
                          <a:tab pos="5274310" algn="r"/>
                        </a:tabLst>
                      </a:pPr>
                      <a:r>
                        <a:rPr lang="zh-CN" sz="1800" kern="100">
                          <a:solidFill>
                            <a:schemeClr val="tx1"/>
                          </a:solidFill>
                          <a:effectLst/>
                          <a:latin typeface="微软雅黑" panose="020B0503020204020204" pitchFamily="34" charset="-122"/>
                          <a:ea typeface="微软雅黑" panose="020B0503020204020204" pitchFamily="34" charset="-122"/>
                        </a:rPr>
                        <a:t>含义</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tabLst>
                          <a:tab pos="2637155" algn="ctr"/>
                          <a:tab pos="5274310" algn="r"/>
                        </a:tabLs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1</a:t>
                      </a:r>
                      <a:r>
                        <a:rPr lang="zh-CN" sz="1800" kern="100" dirty="0">
                          <a:solidFill>
                            <a:schemeClr val="tx1"/>
                          </a:solidFill>
                          <a:effectLst/>
                          <a:latin typeface="微软雅黑" panose="020B0503020204020204" pitchFamily="34" charset="-122"/>
                          <a:ea typeface="微软雅黑" panose="020B0503020204020204" pitchFamily="34" charset="-122"/>
                        </a:rPr>
                        <a:t>）本质：</a:t>
                      </a:r>
                      <a:r>
                        <a:rPr lang="zh-CN" sz="1800" b="0" kern="100" dirty="0">
                          <a:solidFill>
                            <a:schemeClr val="tx1"/>
                          </a:solidFill>
                          <a:effectLst/>
                          <a:latin typeface="微软雅黑" panose="020B0503020204020204" pitchFamily="34" charset="-122"/>
                          <a:ea typeface="微软雅黑" panose="020B0503020204020204" pitchFamily="34" charset="-122"/>
                        </a:rPr>
                        <a:t>企业员工的分工协作关系</a:t>
                      </a:r>
                    </a:p>
                    <a:p>
                      <a:pPr algn="l">
                        <a:lnSpc>
                          <a:spcPct val="150000"/>
                        </a:lnSpc>
                        <a:spcAft>
                          <a:spcPts val="0"/>
                        </a:spcAft>
                        <a:tabLst>
                          <a:tab pos="2637155" algn="ctr"/>
                          <a:tab pos="5274310" algn="r"/>
                        </a:tabLs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2</a:t>
                      </a:r>
                      <a:r>
                        <a:rPr lang="zh-CN" sz="1800" kern="100" dirty="0">
                          <a:solidFill>
                            <a:schemeClr val="tx1"/>
                          </a:solidFill>
                          <a:effectLst/>
                          <a:latin typeface="微软雅黑" panose="020B0503020204020204" pitchFamily="34" charset="-122"/>
                          <a:ea typeface="微软雅黑" panose="020B0503020204020204" pitchFamily="34" charset="-122"/>
                        </a:rPr>
                        <a:t>）目的：</a:t>
                      </a:r>
                      <a:r>
                        <a:rPr lang="zh-CN" sz="1800" b="0" kern="100" dirty="0">
                          <a:solidFill>
                            <a:schemeClr val="tx1"/>
                          </a:solidFill>
                          <a:effectLst/>
                          <a:latin typeface="微软雅黑" panose="020B0503020204020204" pitchFamily="34" charset="-122"/>
                          <a:ea typeface="微软雅黑" panose="020B0503020204020204" pitchFamily="34" charset="-122"/>
                        </a:rPr>
                        <a:t>为了实现组织的目标</a:t>
                      </a:r>
                    </a:p>
                    <a:p>
                      <a:pPr algn="l">
                        <a:lnSpc>
                          <a:spcPct val="150000"/>
                        </a:lnSpc>
                        <a:spcAft>
                          <a:spcPts val="0"/>
                        </a:spcAft>
                        <a:tabLst>
                          <a:tab pos="2637155" algn="ctr"/>
                          <a:tab pos="5274310" algn="r"/>
                        </a:tabLs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3</a:t>
                      </a:r>
                      <a:r>
                        <a:rPr lang="zh-CN" sz="1800" kern="100" dirty="0">
                          <a:solidFill>
                            <a:schemeClr val="tx1"/>
                          </a:solidFill>
                          <a:effectLst/>
                          <a:latin typeface="微软雅黑" panose="020B0503020204020204" pitchFamily="34" charset="-122"/>
                          <a:ea typeface="微软雅黑" panose="020B0503020204020204" pitchFamily="34" charset="-122"/>
                        </a:rPr>
                        <a:t>）内涵：</a:t>
                      </a:r>
                      <a:r>
                        <a:rPr lang="zh-CN" sz="1800" b="0" kern="100" dirty="0">
                          <a:solidFill>
                            <a:schemeClr val="tx1"/>
                          </a:solidFill>
                          <a:effectLst/>
                          <a:latin typeface="微软雅黑" panose="020B0503020204020204" pitchFamily="34" charset="-122"/>
                          <a:ea typeface="微软雅黑" panose="020B0503020204020204" pitchFamily="34" charset="-122"/>
                        </a:rPr>
                        <a:t>企业员工在职、权、责三方面的结构体系</a:t>
                      </a:r>
                      <a:endParaRPr lang="zh-CN" sz="18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1398230"/>
                  </a:ext>
                </a:extLst>
              </a:tr>
              <a:tr h="1238406">
                <a:tc>
                  <a:txBody>
                    <a:bodyPr/>
                    <a:lstStyle/>
                    <a:p>
                      <a:pPr algn="l">
                        <a:lnSpc>
                          <a:spcPct val="150000"/>
                        </a:lnSpc>
                        <a:spcAft>
                          <a:spcPts val="0"/>
                        </a:spcAft>
                        <a:tabLst>
                          <a:tab pos="2637155" algn="ctr"/>
                          <a:tab pos="5274310" algn="r"/>
                        </a:tabLst>
                      </a:pPr>
                      <a:r>
                        <a:rPr lang="en-US" sz="1800" kern="100">
                          <a:solidFill>
                            <a:schemeClr val="tx1"/>
                          </a:solidFill>
                          <a:effectLst/>
                          <a:latin typeface="微软雅黑" panose="020B0503020204020204" pitchFamily="34" charset="-122"/>
                          <a:ea typeface="微软雅黑" panose="020B0503020204020204" pitchFamily="34" charset="-122"/>
                        </a:rPr>
                        <a:t>4</a:t>
                      </a:r>
                      <a:r>
                        <a:rPr lang="zh-CN" sz="1800" kern="100">
                          <a:solidFill>
                            <a:schemeClr val="tx1"/>
                          </a:solidFill>
                          <a:effectLst/>
                          <a:latin typeface="微软雅黑" panose="020B0503020204020204" pitchFamily="34" charset="-122"/>
                          <a:ea typeface="微软雅黑" panose="020B0503020204020204" pitchFamily="34" charset="-122"/>
                        </a:rPr>
                        <a:t>内容</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tabLst>
                          <a:tab pos="2637155" algn="ctr"/>
                          <a:tab pos="5274310" algn="r"/>
                        </a:tabLs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1</a:t>
                      </a:r>
                      <a:r>
                        <a:rPr lang="zh-CN" sz="1800" kern="100" dirty="0">
                          <a:solidFill>
                            <a:schemeClr val="tx1"/>
                          </a:solidFill>
                          <a:effectLst/>
                          <a:latin typeface="微软雅黑" panose="020B0503020204020204" pitchFamily="34" charset="-122"/>
                          <a:ea typeface="微软雅黑" panose="020B0503020204020204" pitchFamily="34" charset="-122"/>
                        </a:rPr>
                        <a:t>）职能结构：完成企业目标所需的各项业务工作，及其比例、关系</a:t>
                      </a:r>
                    </a:p>
                    <a:p>
                      <a:pPr algn="l">
                        <a:lnSpc>
                          <a:spcPct val="150000"/>
                        </a:lnSpc>
                        <a:spcAft>
                          <a:spcPts val="0"/>
                        </a:spcAft>
                        <a:tabLst>
                          <a:tab pos="2637155" algn="ctr"/>
                          <a:tab pos="5274310" algn="r"/>
                        </a:tabLs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2</a:t>
                      </a:r>
                      <a:r>
                        <a:rPr lang="zh-CN" sz="1800" kern="100" dirty="0">
                          <a:solidFill>
                            <a:schemeClr val="tx1"/>
                          </a:solidFill>
                          <a:effectLst/>
                          <a:latin typeface="微软雅黑" panose="020B0503020204020204" pitchFamily="34" charset="-122"/>
                          <a:ea typeface="微软雅黑" panose="020B0503020204020204" pitchFamily="34" charset="-122"/>
                        </a:rPr>
                        <a:t>）层次结构（</a:t>
                      </a:r>
                      <a:r>
                        <a:rPr lang="zh-CN" sz="1800" b="1" kern="100" dirty="0">
                          <a:solidFill>
                            <a:schemeClr val="tx1"/>
                          </a:solidFill>
                          <a:effectLst/>
                          <a:latin typeface="微软雅黑" panose="020B0503020204020204" pitchFamily="34" charset="-122"/>
                          <a:ea typeface="微软雅黑" panose="020B0503020204020204" pitchFamily="34" charset="-122"/>
                        </a:rPr>
                        <a:t>纵向</a:t>
                      </a:r>
                      <a:r>
                        <a:rPr lang="zh-CN" sz="1800" kern="100" dirty="0">
                          <a:solidFill>
                            <a:schemeClr val="tx1"/>
                          </a:solidFill>
                          <a:effectLst/>
                          <a:latin typeface="微软雅黑" panose="020B0503020204020204" pitchFamily="34" charset="-122"/>
                          <a:ea typeface="微软雅黑" panose="020B0503020204020204" pitchFamily="34" charset="-122"/>
                        </a:rPr>
                        <a:t>结构）：各管理层次的构成</a:t>
                      </a:r>
                    </a:p>
                    <a:p>
                      <a:pPr algn="l">
                        <a:lnSpc>
                          <a:spcPct val="150000"/>
                        </a:lnSpc>
                        <a:spcAft>
                          <a:spcPts val="0"/>
                        </a:spcAft>
                        <a:tabLst>
                          <a:tab pos="2637155" algn="ctr"/>
                          <a:tab pos="5274310" algn="r"/>
                        </a:tabLs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3</a:t>
                      </a:r>
                      <a:r>
                        <a:rPr lang="zh-CN" sz="1800" kern="100" dirty="0">
                          <a:solidFill>
                            <a:schemeClr val="tx1"/>
                          </a:solidFill>
                          <a:effectLst/>
                          <a:latin typeface="微软雅黑" panose="020B0503020204020204" pitchFamily="34" charset="-122"/>
                          <a:ea typeface="微软雅黑" panose="020B0503020204020204" pitchFamily="34" charset="-122"/>
                        </a:rPr>
                        <a:t>）部门结构（</a:t>
                      </a:r>
                      <a:r>
                        <a:rPr lang="zh-CN" sz="1800" b="1" kern="100" dirty="0">
                          <a:solidFill>
                            <a:schemeClr val="tx1"/>
                          </a:solidFill>
                          <a:effectLst/>
                          <a:latin typeface="微软雅黑" panose="020B0503020204020204" pitchFamily="34" charset="-122"/>
                          <a:ea typeface="微软雅黑" panose="020B0503020204020204" pitchFamily="34" charset="-122"/>
                        </a:rPr>
                        <a:t>横向</a:t>
                      </a:r>
                      <a:r>
                        <a:rPr lang="zh-CN" sz="1800" kern="100" dirty="0">
                          <a:solidFill>
                            <a:schemeClr val="tx1"/>
                          </a:solidFill>
                          <a:effectLst/>
                          <a:latin typeface="微软雅黑" panose="020B0503020204020204" pitchFamily="34" charset="-122"/>
                          <a:ea typeface="微软雅黑" panose="020B0503020204020204" pitchFamily="34" charset="-122"/>
                        </a:rPr>
                        <a:t>结构）：各管理部门构成</a:t>
                      </a:r>
                    </a:p>
                    <a:p>
                      <a:pPr algn="l">
                        <a:lnSpc>
                          <a:spcPct val="150000"/>
                        </a:lnSpc>
                        <a:spcAft>
                          <a:spcPts val="0"/>
                        </a:spcAft>
                        <a:tabLst>
                          <a:tab pos="2637155" algn="ctr"/>
                          <a:tab pos="5274310" algn="r"/>
                        </a:tabLs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4</a:t>
                      </a:r>
                      <a:r>
                        <a:rPr lang="zh-CN" sz="1800" kern="100" dirty="0">
                          <a:solidFill>
                            <a:schemeClr val="tx1"/>
                          </a:solidFill>
                          <a:effectLst/>
                          <a:latin typeface="微软雅黑" panose="020B0503020204020204" pitchFamily="34" charset="-122"/>
                          <a:ea typeface="微软雅黑" panose="020B0503020204020204" pitchFamily="34" charset="-122"/>
                        </a:rPr>
                        <a:t>）职权结构：各管理层次、部门在权利和责任方面的分工和相互关系</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429601"/>
                  </a:ext>
                </a:extLst>
              </a:tr>
              <a:tr h="314654">
                <a:tc>
                  <a:txBody>
                    <a:bodyPr/>
                    <a:lstStyle/>
                    <a:p>
                      <a:pPr algn="l">
                        <a:lnSpc>
                          <a:spcPct val="150000"/>
                        </a:lnSpc>
                        <a:spcAft>
                          <a:spcPts val="0"/>
                        </a:spcAft>
                        <a:tabLst>
                          <a:tab pos="2637155" algn="ctr"/>
                          <a:tab pos="5274310" algn="r"/>
                        </a:tabLst>
                      </a:pPr>
                      <a:r>
                        <a:rPr lang="en-US" sz="1800" kern="100">
                          <a:solidFill>
                            <a:schemeClr val="tx1"/>
                          </a:solidFill>
                          <a:effectLst/>
                          <a:latin typeface="微软雅黑" panose="020B0503020204020204" pitchFamily="34" charset="-122"/>
                          <a:ea typeface="微软雅黑" panose="020B0503020204020204" pitchFamily="34" charset="-122"/>
                        </a:rPr>
                        <a:t>3</a:t>
                      </a:r>
                      <a:r>
                        <a:rPr lang="zh-CN" sz="1800" kern="100">
                          <a:solidFill>
                            <a:schemeClr val="tx1"/>
                          </a:solidFill>
                          <a:effectLst/>
                          <a:latin typeface="微软雅黑" panose="020B0503020204020204" pitchFamily="34" charset="-122"/>
                          <a:ea typeface="微软雅黑" panose="020B0503020204020204" pitchFamily="34" charset="-122"/>
                        </a:rPr>
                        <a:t>要素</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tabLst>
                          <a:tab pos="2637155" algn="ctr"/>
                          <a:tab pos="5274310" algn="r"/>
                        </a:tabLst>
                      </a:pPr>
                      <a:r>
                        <a:rPr lang="zh-CN" sz="1800" b="1" u="none" kern="100" dirty="0">
                          <a:solidFill>
                            <a:srgbClr val="FF0000"/>
                          </a:solidFill>
                          <a:effectLst/>
                          <a:latin typeface="微软雅黑" panose="020B0503020204020204" pitchFamily="34" charset="-122"/>
                          <a:ea typeface="微软雅黑" panose="020B0503020204020204" pitchFamily="34" charset="-122"/>
                        </a:rPr>
                        <a:t>（</a:t>
                      </a:r>
                      <a:r>
                        <a:rPr lang="en-US" sz="1800" b="1" u="none" kern="100" dirty="0">
                          <a:solidFill>
                            <a:srgbClr val="FF0000"/>
                          </a:solidFill>
                          <a:effectLst/>
                          <a:latin typeface="微软雅黑" panose="020B0503020204020204" pitchFamily="34" charset="-122"/>
                          <a:ea typeface="微软雅黑" panose="020B0503020204020204" pitchFamily="34" charset="-122"/>
                        </a:rPr>
                        <a:t>1</a:t>
                      </a:r>
                      <a:r>
                        <a:rPr lang="zh-CN" sz="1800" b="1" u="none" kern="100" dirty="0">
                          <a:solidFill>
                            <a:srgbClr val="FF0000"/>
                          </a:solidFill>
                          <a:effectLst/>
                          <a:latin typeface="微软雅黑" panose="020B0503020204020204" pitchFamily="34" charset="-122"/>
                          <a:ea typeface="微软雅黑" panose="020B0503020204020204" pitchFamily="34" charset="-122"/>
                        </a:rPr>
                        <a:t>）复杂性（</a:t>
                      </a:r>
                      <a:r>
                        <a:rPr lang="en-US" sz="1800" b="1" u="none" kern="100" dirty="0">
                          <a:solidFill>
                            <a:srgbClr val="FF0000"/>
                          </a:solidFill>
                          <a:effectLst/>
                          <a:latin typeface="微软雅黑" panose="020B0503020204020204" pitchFamily="34" charset="-122"/>
                          <a:ea typeface="微软雅黑" panose="020B0503020204020204" pitchFamily="34" charset="-122"/>
                        </a:rPr>
                        <a:t>2</a:t>
                      </a:r>
                      <a:r>
                        <a:rPr lang="zh-CN" sz="1800" b="1" u="none" kern="100" dirty="0">
                          <a:solidFill>
                            <a:srgbClr val="FF0000"/>
                          </a:solidFill>
                          <a:effectLst/>
                          <a:latin typeface="微软雅黑" panose="020B0503020204020204" pitchFamily="34" charset="-122"/>
                          <a:ea typeface="微软雅黑" panose="020B0503020204020204" pitchFamily="34" charset="-122"/>
                        </a:rPr>
                        <a:t>）规范性（</a:t>
                      </a:r>
                      <a:r>
                        <a:rPr lang="en-US" sz="1800" b="1" u="none" kern="100" dirty="0">
                          <a:solidFill>
                            <a:srgbClr val="FF0000"/>
                          </a:solidFill>
                          <a:effectLst/>
                          <a:latin typeface="微软雅黑" panose="020B0503020204020204" pitchFamily="34" charset="-122"/>
                          <a:ea typeface="微软雅黑" panose="020B0503020204020204" pitchFamily="34" charset="-122"/>
                        </a:rPr>
                        <a:t>3</a:t>
                      </a:r>
                      <a:r>
                        <a:rPr lang="zh-CN" sz="1800" b="1" u="none" kern="100" dirty="0">
                          <a:solidFill>
                            <a:srgbClr val="FF0000"/>
                          </a:solidFill>
                          <a:effectLst/>
                          <a:latin typeface="微软雅黑" panose="020B0503020204020204" pitchFamily="34" charset="-122"/>
                          <a:ea typeface="微软雅黑" panose="020B0503020204020204" pitchFamily="34" charset="-122"/>
                        </a:rPr>
                        <a:t>）集权度</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690133"/>
                  </a:ext>
                </a:extLst>
              </a:tr>
            </a:tbl>
          </a:graphicData>
        </a:graphic>
      </p:graphicFrame>
    </p:spTree>
    <p:extLst>
      <p:ext uri="{BB962C8B-B14F-4D97-AF65-F5344CB8AC3E}">
        <p14:creationId xmlns:p14="http://schemas.microsoft.com/office/powerpoint/2010/main" val="172286800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636391"/>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组织设计概述</a:t>
            </a:r>
            <a:endParaRPr lang="zh-CN" altLang="zh-CN" sz="2800" dirty="0"/>
          </a:p>
        </p:txBody>
      </p:sp>
      <p:graphicFrame>
        <p:nvGraphicFramePr>
          <p:cNvPr id="3" name="表格 2">
            <a:extLst>
              <a:ext uri="{FF2B5EF4-FFF2-40B4-BE49-F238E27FC236}">
                <a16:creationId xmlns:a16="http://schemas.microsoft.com/office/drawing/2014/main" id="{C171A206-41F1-40B8-9CE8-515EBEA612A9}"/>
              </a:ext>
            </a:extLst>
          </p:cNvPr>
          <p:cNvGraphicFramePr>
            <a:graphicFrameLocks noGrp="1"/>
          </p:cNvGraphicFramePr>
          <p:nvPr>
            <p:extLst>
              <p:ext uri="{D42A27DB-BD31-4B8C-83A1-F6EECF244321}">
                <p14:modId xmlns:p14="http://schemas.microsoft.com/office/powerpoint/2010/main" val="358367557"/>
              </p:ext>
            </p:extLst>
          </p:nvPr>
        </p:nvGraphicFramePr>
        <p:xfrm>
          <a:off x="525379" y="2277814"/>
          <a:ext cx="11141242" cy="3815909"/>
        </p:xfrm>
        <a:graphic>
          <a:graphicData uri="http://schemas.openxmlformats.org/drawingml/2006/table">
            <a:tbl>
              <a:tblPr>
                <a:tableStyleId>{5C22544A-7EE6-4342-B048-85BDC9FD1C3A}</a:tableStyleId>
              </a:tblPr>
              <a:tblGrid>
                <a:gridCol w="2259102">
                  <a:extLst>
                    <a:ext uri="{9D8B030D-6E8A-4147-A177-3AD203B41FA5}">
                      <a16:colId xmlns:a16="http://schemas.microsoft.com/office/drawing/2014/main" val="4098129109"/>
                    </a:ext>
                  </a:extLst>
                </a:gridCol>
                <a:gridCol w="8882140">
                  <a:extLst>
                    <a:ext uri="{9D8B030D-6E8A-4147-A177-3AD203B41FA5}">
                      <a16:colId xmlns:a16="http://schemas.microsoft.com/office/drawing/2014/main" val="3477551438"/>
                    </a:ext>
                  </a:extLst>
                </a:gridCol>
              </a:tblGrid>
              <a:tr h="0">
                <a:tc>
                  <a:txBody>
                    <a:bodyPr/>
                    <a:lstStyle/>
                    <a:p>
                      <a:pPr algn="ctr">
                        <a:lnSpc>
                          <a:spcPct val="150000"/>
                        </a:lnSpc>
                        <a:spcAft>
                          <a:spcPts val="0"/>
                        </a:spcAft>
                      </a:pPr>
                      <a:r>
                        <a:rPr lang="zh-CN" sz="2000" b="1" u="none" kern="100">
                          <a:effectLst/>
                          <a:latin typeface="微软雅黑" panose="020B0503020204020204" pitchFamily="34" charset="-122"/>
                          <a:ea typeface="微软雅黑" panose="020B0503020204020204" pitchFamily="34" charset="-122"/>
                        </a:rPr>
                        <a:t>特征因素</a:t>
                      </a:r>
                      <a:endParaRPr lang="zh-CN" sz="2000" b="1" u="none"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b="1" u="none" kern="0" dirty="0">
                          <a:effectLst/>
                          <a:latin typeface="微软雅黑" panose="020B0503020204020204" pitchFamily="34" charset="-122"/>
                          <a:ea typeface="微软雅黑" panose="020B0503020204020204" pitchFamily="34" charset="-122"/>
                        </a:rPr>
                        <a:t>内容</a:t>
                      </a:r>
                      <a:endParaRPr lang="zh-CN" sz="2000" b="1"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2565087"/>
                  </a:ext>
                </a:extLst>
              </a:tr>
              <a:tr h="0">
                <a:tc>
                  <a:txBody>
                    <a:bodyPr/>
                    <a:lstStyle/>
                    <a:p>
                      <a:pPr algn="just">
                        <a:lnSpc>
                          <a:spcPct val="150000"/>
                        </a:lnSpc>
                        <a:spcAft>
                          <a:spcPts val="0"/>
                        </a:spcAft>
                      </a:pPr>
                      <a:r>
                        <a:rPr lang="zh-CN" sz="1800" b="1" u="none" kern="100" dirty="0">
                          <a:solidFill>
                            <a:srgbClr val="FF0000"/>
                          </a:solidFill>
                          <a:effectLst/>
                          <a:latin typeface="微软雅黑" panose="020B0503020204020204" pitchFamily="34" charset="-122"/>
                          <a:ea typeface="微软雅黑" panose="020B0503020204020204" pitchFamily="34" charset="-122"/>
                        </a:rPr>
                        <a:t>（</a:t>
                      </a:r>
                      <a:r>
                        <a:rPr lang="en-US" sz="1800" b="1" u="none" kern="100" dirty="0">
                          <a:solidFill>
                            <a:srgbClr val="FF0000"/>
                          </a:solidFill>
                          <a:effectLst/>
                          <a:latin typeface="微软雅黑" panose="020B0503020204020204" pitchFamily="34" charset="-122"/>
                          <a:ea typeface="微软雅黑" panose="020B0503020204020204" pitchFamily="34" charset="-122"/>
                        </a:rPr>
                        <a:t>1</a:t>
                      </a:r>
                      <a:r>
                        <a:rPr lang="zh-CN" sz="1800" b="1" u="none" kern="100" dirty="0">
                          <a:solidFill>
                            <a:srgbClr val="FF0000"/>
                          </a:solidFill>
                          <a:effectLst/>
                          <a:latin typeface="微软雅黑" panose="020B0503020204020204" pitchFamily="34" charset="-122"/>
                          <a:ea typeface="微软雅黑" panose="020B0503020204020204" pitchFamily="34" charset="-122"/>
                        </a:rPr>
                        <a:t>）管理层次（也称组织层次</a:t>
                      </a:r>
                      <a:r>
                        <a:rPr lang="en-US" sz="1800" b="1" u="none" kern="100" dirty="0">
                          <a:solidFill>
                            <a:srgbClr val="FF0000"/>
                          </a:solidFill>
                          <a:effectLst/>
                          <a:latin typeface="微软雅黑" panose="020B0503020204020204" pitchFamily="34" charset="-122"/>
                          <a:ea typeface="微软雅黑" panose="020B0503020204020204" pitchFamily="34" charset="-122"/>
                        </a:rPr>
                        <a:t>-</a:t>
                      </a:r>
                      <a:r>
                        <a:rPr lang="zh-CN" sz="1800" b="1" u="none" kern="100" dirty="0">
                          <a:solidFill>
                            <a:srgbClr val="FF0000"/>
                          </a:solidFill>
                          <a:effectLst/>
                          <a:latin typeface="微软雅黑" panose="020B0503020204020204" pitchFamily="34" charset="-122"/>
                          <a:ea typeface="微软雅黑" panose="020B0503020204020204" pitchFamily="34" charset="-122"/>
                        </a:rPr>
                        <a:t>纵向）和管理幅度（管理跨度</a:t>
                      </a:r>
                      <a:r>
                        <a:rPr lang="en-US" sz="1800" b="1" u="none" kern="100" dirty="0">
                          <a:solidFill>
                            <a:srgbClr val="FF0000"/>
                          </a:solidFill>
                          <a:effectLst/>
                          <a:latin typeface="微软雅黑" panose="020B0503020204020204" pitchFamily="34" charset="-122"/>
                          <a:ea typeface="微软雅黑" panose="020B0503020204020204" pitchFamily="34" charset="-122"/>
                        </a:rPr>
                        <a:t>-</a:t>
                      </a:r>
                      <a:r>
                        <a:rPr lang="zh-CN" sz="1800" b="1" u="none" kern="100" dirty="0">
                          <a:solidFill>
                            <a:srgbClr val="FF0000"/>
                          </a:solidFill>
                          <a:effectLst/>
                          <a:latin typeface="微软雅黑" panose="020B0503020204020204" pitchFamily="34" charset="-122"/>
                          <a:ea typeface="微软雅黑" panose="020B0503020204020204" pitchFamily="34" charset="-122"/>
                        </a:rPr>
                        <a:t>横向）</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100" dirty="0">
                          <a:effectLst/>
                          <a:latin typeface="微软雅黑" panose="020B0503020204020204" pitchFamily="34" charset="-122"/>
                          <a:ea typeface="微软雅黑" panose="020B0503020204020204" pitchFamily="34" charset="-122"/>
                        </a:rPr>
                        <a:t>二者关系：</a:t>
                      </a:r>
                    </a:p>
                    <a:p>
                      <a:pPr algn="just">
                        <a:lnSpc>
                          <a:spcPct val="150000"/>
                        </a:lnSpc>
                        <a:spcAft>
                          <a:spcPts val="0"/>
                        </a:spcAft>
                      </a:pPr>
                      <a:r>
                        <a:rPr lang="zh-CN" sz="1800" u="none" kern="100" dirty="0">
                          <a:effectLst/>
                          <a:latin typeface="微软雅黑" panose="020B0503020204020204" pitchFamily="34" charset="-122"/>
                          <a:ea typeface="微软雅黑" panose="020B0503020204020204" pitchFamily="34" charset="-122"/>
                        </a:rPr>
                        <a:t>反比的数量关系</a:t>
                      </a:r>
                    </a:p>
                    <a:p>
                      <a:pPr algn="just">
                        <a:lnSpc>
                          <a:spcPct val="150000"/>
                        </a:lnSpc>
                        <a:spcAft>
                          <a:spcPts val="0"/>
                        </a:spcAft>
                      </a:pPr>
                      <a:r>
                        <a:rPr lang="zh-CN" sz="1800" u="none" kern="100" dirty="0">
                          <a:effectLst/>
                          <a:latin typeface="微软雅黑" panose="020B0503020204020204" pitchFamily="34" charset="-122"/>
                          <a:ea typeface="微软雅黑" panose="020B0503020204020204" pitchFamily="34" charset="-122"/>
                        </a:rPr>
                        <a:t>相互制约，其中</a:t>
                      </a:r>
                      <a:r>
                        <a:rPr lang="zh-CN" sz="1800" b="1" u="none" kern="100" dirty="0">
                          <a:solidFill>
                            <a:srgbClr val="FF0000"/>
                          </a:solidFill>
                          <a:effectLst/>
                          <a:latin typeface="微软雅黑" panose="020B0503020204020204" pitchFamily="34" charset="-122"/>
                          <a:ea typeface="微软雅黑" panose="020B0503020204020204" pitchFamily="34" charset="-122"/>
                        </a:rPr>
                        <a:t>管理幅度起主导作用</a:t>
                      </a:r>
                      <a:r>
                        <a:rPr lang="zh-CN" sz="1800" u="none" kern="100" dirty="0">
                          <a:effectLst/>
                          <a:latin typeface="微软雅黑" panose="020B0503020204020204" pitchFamily="34" charset="-122"/>
                          <a:ea typeface="微软雅黑" panose="020B0503020204020204" pitchFamily="34" charset="-122"/>
                        </a:rPr>
                        <a:t>。管理幅度决定管理层次，管理层次的多少取决于管理幅度的大小。同时，管理层次对管理幅度也有一定的制约作用。</a:t>
                      </a:r>
                      <a:endParaRPr lang="zh-CN" sz="18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0509688"/>
                  </a:ext>
                </a:extLst>
              </a:tr>
              <a:tr h="0">
                <a:tc>
                  <a:txBody>
                    <a:bodyPr/>
                    <a:lstStyle/>
                    <a:p>
                      <a:pPr algn="just">
                        <a:lnSpc>
                          <a:spcPct val="150000"/>
                        </a:lnSpc>
                        <a:spcAft>
                          <a:spcPts val="0"/>
                        </a:spcAft>
                      </a:pPr>
                      <a:r>
                        <a:rPr lang="zh-CN" sz="1800" u="none" kern="0">
                          <a:effectLst/>
                          <a:latin typeface="微软雅黑" panose="020B0503020204020204" pitchFamily="34" charset="-122"/>
                          <a:ea typeface="微软雅黑" panose="020B0503020204020204" pitchFamily="34" charset="-122"/>
                        </a:rPr>
                        <a:t>（</a:t>
                      </a:r>
                      <a:r>
                        <a:rPr lang="en-US" sz="1800" u="none" kern="0">
                          <a:effectLst/>
                          <a:latin typeface="微软雅黑" panose="020B0503020204020204" pitchFamily="34" charset="-122"/>
                          <a:ea typeface="微软雅黑" panose="020B0503020204020204" pitchFamily="34" charset="-122"/>
                        </a:rPr>
                        <a:t>2</a:t>
                      </a:r>
                      <a:r>
                        <a:rPr lang="zh-CN" sz="1800" u="none" kern="0">
                          <a:effectLst/>
                          <a:latin typeface="微软雅黑" panose="020B0503020204020204" pitchFamily="34" charset="-122"/>
                          <a:ea typeface="微软雅黑" panose="020B0503020204020204" pitchFamily="34" charset="-122"/>
                        </a:rPr>
                        <a:t>）专业化程度</a:t>
                      </a:r>
                      <a:endParaRPr lang="zh-CN" sz="1800" u="none"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0" dirty="0">
                          <a:effectLst/>
                          <a:latin typeface="微软雅黑" panose="020B0503020204020204" pitchFamily="34" charset="-122"/>
                          <a:ea typeface="微软雅黑" panose="020B0503020204020204" pitchFamily="34" charset="-122"/>
                        </a:rPr>
                        <a:t>是指各职能工作</a:t>
                      </a:r>
                      <a:r>
                        <a:rPr lang="zh-CN" sz="1800" b="1" u="none" kern="0" dirty="0">
                          <a:effectLst/>
                          <a:latin typeface="微软雅黑" panose="020B0503020204020204" pitchFamily="34" charset="-122"/>
                          <a:ea typeface="微软雅黑" panose="020B0503020204020204" pitchFamily="34" charset="-122"/>
                        </a:rPr>
                        <a:t>分工的精细程度。</a:t>
                      </a:r>
                      <a:endParaRPr lang="zh-CN" sz="1800" b="1"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030097"/>
                  </a:ext>
                </a:extLst>
              </a:tr>
              <a:tr h="0">
                <a:tc>
                  <a:txBody>
                    <a:bodyPr/>
                    <a:lstStyle/>
                    <a:p>
                      <a:pPr algn="just">
                        <a:lnSpc>
                          <a:spcPct val="150000"/>
                        </a:lnSpc>
                        <a:spcAft>
                          <a:spcPts val="0"/>
                        </a:spcAft>
                      </a:pPr>
                      <a:r>
                        <a:rPr lang="zh-CN" sz="1800" u="none" kern="0">
                          <a:effectLst/>
                          <a:latin typeface="微软雅黑" panose="020B0503020204020204" pitchFamily="34" charset="-122"/>
                          <a:ea typeface="微软雅黑" panose="020B0503020204020204" pitchFamily="34" charset="-122"/>
                        </a:rPr>
                        <a:t>（</a:t>
                      </a:r>
                      <a:r>
                        <a:rPr lang="en-US" sz="1800" u="none" kern="0">
                          <a:effectLst/>
                          <a:latin typeface="微软雅黑" panose="020B0503020204020204" pitchFamily="34" charset="-122"/>
                          <a:ea typeface="微软雅黑" panose="020B0503020204020204" pitchFamily="34" charset="-122"/>
                        </a:rPr>
                        <a:t>7</a:t>
                      </a:r>
                      <a:r>
                        <a:rPr lang="zh-CN" sz="1800" u="none" kern="0">
                          <a:effectLst/>
                          <a:latin typeface="微软雅黑" panose="020B0503020204020204" pitchFamily="34" charset="-122"/>
                          <a:ea typeface="微软雅黑" panose="020B0503020204020204" pitchFamily="34" charset="-122"/>
                        </a:rPr>
                        <a:t>）规范化</a:t>
                      </a:r>
                      <a:endParaRPr lang="zh-CN" sz="1800" u="none"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0" dirty="0">
                          <a:effectLst/>
                          <a:latin typeface="微软雅黑" panose="020B0503020204020204" pitchFamily="34" charset="-122"/>
                          <a:ea typeface="微软雅黑" panose="020B0503020204020204" pitchFamily="34" charset="-122"/>
                        </a:rPr>
                        <a:t>是指员工以同种方式完成相似工作的程度。</a:t>
                      </a:r>
                      <a:endParaRPr lang="zh-CN" sz="18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850407"/>
                  </a:ext>
                </a:extLst>
              </a:tr>
              <a:tr h="0">
                <a:tc>
                  <a:txBody>
                    <a:bodyPr/>
                    <a:lstStyle/>
                    <a:p>
                      <a:pPr algn="just">
                        <a:lnSpc>
                          <a:spcPct val="150000"/>
                        </a:lnSpc>
                        <a:spcAft>
                          <a:spcPts val="0"/>
                        </a:spcAft>
                      </a:pPr>
                      <a:r>
                        <a:rPr lang="zh-CN" sz="1800" u="none" kern="0">
                          <a:effectLst/>
                          <a:latin typeface="微软雅黑" panose="020B0503020204020204" pitchFamily="34" charset="-122"/>
                          <a:ea typeface="微软雅黑" panose="020B0503020204020204" pitchFamily="34" charset="-122"/>
                        </a:rPr>
                        <a:t>（</a:t>
                      </a:r>
                      <a:r>
                        <a:rPr lang="en-US" sz="1800" u="none" kern="0">
                          <a:effectLst/>
                          <a:latin typeface="微软雅黑" panose="020B0503020204020204" pitchFamily="34" charset="-122"/>
                          <a:ea typeface="微软雅黑" panose="020B0503020204020204" pitchFamily="34" charset="-122"/>
                        </a:rPr>
                        <a:t>8</a:t>
                      </a:r>
                      <a:r>
                        <a:rPr lang="zh-CN" sz="1800" u="none" kern="0">
                          <a:effectLst/>
                          <a:latin typeface="微软雅黑" panose="020B0503020204020204" pitchFamily="34" charset="-122"/>
                          <a:ea typeface="微软雅黑" panose="020B0503020204020204" pitchFamily="34" charset="-122"/>
                        </a:rPr>
                        <a:t>）制度化程度</a:t>
                      </a:r>
                      <a:endParaRPr lang="zh-CN" sz="1800" u="none"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0" dirty="0">
                          <a:effectLst/>
                          <a:latin typeface="微软雅黑" panose="020B0503020204020204" pitchFamily="34" charset="-122"/>
                          <a:ea typeface="微软雅黑" panose="020B0503020204020204" pitchFamily="34" charset="-122"/>
                        </a:rPr>
                        <a:t>企业中采用书面文件的数量可以反映其制度化程度。</a:t>
                      </a:r>
                      <a:endParaRPr lang="zh-CN" sz="18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504231"/>
                  </a:ext>
                </a:extLst>
              </a:tr>
              <a:tr h="0">
                <a:tc>
                  <a:txBody>
                    <a:bodyPr/>
                    <a:lstStyle/>
                    <a:p>
                      <a:pPr algn="just">
                        <a:lnSpc>
                          <a:spcPct val="150000"/>
                        </a:lnSpc>
                        <a:spcAft>
                          <a:spcPts val="0"/>
                        </a:spcAft>
                      </a:pPr>
                      <a:r>
                        <a:rPr lang="zh-CN" sz="1800" u="none" kern="0">
                          <a:effectLst/>
                          <a:latin typeface="微软雅黑" panose="020B0503020204020204" pitchFamily="34" charset="-122"/>
                          <a:ea typeface="微软雅黑" panose="020B0503020204020204" pitchFamily="34" charset="-122"/>
                        </a:rPr>
                        <a:t>（</a:t>
                      </a:r>
                      <a:r>
                        <a:rPr lang="en-US" sz="1800" u="none" kern="0">
                          <a:effectLst/>
                          <a:latin typeface="微软雅黑" panose="020B0503020204020204" pitchFamily="34" charset="-122"/>
                          <a:ea typeface="微软雅黑" panose="020B0503020204020204" pitchFamily="34" charset="-122"/>
                        </a:rPr>
                        <a:t>9</a:t>
                      </a:r>
                      <a:r>
                        <a:rPr lang="zh-CN" sz="1800" u="none" kern="0">
                          <a:effectLst/>
                          <a:latin typeface="微软雅黑" panose="020B0503020204020204" pitchFamily="34" charset="-122"/>
                          <a:ea typeface="微软雅黑" panose="020B0503020204020204" pitchFamily="34" charset="-122"/>
                        </a:rPr>
                        <a:t>）职业化程度</a:t>
                      </a:r>
                      <a:endParaRPr lang="zh-CN" sz="1800" u="none"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0" dirty="0">
                          <a:effectLst/>
                          <a:latin typeface="微软雅黑" panose="020B0503020204020204" pitchFamily="34" charset="-122"/>
                          <a:ea typeface="微软雅黑" panose="020B0503020204020204" pitchFamily="34" charset="-122"/>
                        </a:rPr>
                        <a:t>是指企业员工为了掌握其本职工作，需要接受正规教育和培训的程度。</a:t>
                      </a:r>
                      <a:endParaRPr lang="zh-CN" sz="18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0551410"/>
                  </a:ext>
                </a:extLst>
              </a:tr>
              <a:tr h="0">
                <a:tc>
                  <a:txBody>
                    <a:bodyPr/>
                    <a:lstStyle/>
                    <a:p>
                      <a:pPr algn="just">
                        <a:lnSpc>
                          <a:spcPct val="150000"/>
                        </a:lnSpc>
                        <a:spcAft>
                          <a:spcPts val="0"/>
                        </a:spcAft>
                      </a:pPr>
                      <a:r>
                        <a:rPr lang="zh-CN" sz="1800" u="none" kern="0">
                          <a:effectLst/>
                          <a:latin typeface="微软雅黑" panose="020B0503020204020204" pitchFamily="34" charset="-122"/>
                          <a:ea typeface="微软雅黑" panose="020B0503020204020204" pitchFamily="34" charset="-122"/>
                        </a:rPr>
                        <a:t>（</a:t>
                      </a:r>
                      <a:r>
                        <a:rPr lang="en-US" sz="1800" u="none" kern="0">
                          <a:effectLst/>
                          <a:latin typeface="微软雅黑" panose="020B0503020204020204" pitchFamily="34" charset="-122"/>
                          <a:ea typeface="微软雅黑" panose="020B0503020204020204" pitchFamily="34" charset="-122"/>
                        </a:rPr>
                        <a:t>10</a:t>
                      </a:r>
                      <a:r>
                        <a:rPr lang="zh-CN" sz="1800" u="none" kern="0">
                          <a:effectLst/>
                          <a:latin typeface="微软雅黑" panose="020B0503020204020204" pitchFamily="34" charset="-122"/>
                          <a:ea typeface="微软雅黑" panose="020B0503020204020204" pitchFamily="34" charset="-122"/>
                        </a:rPr>
                        <a:t>）人员结构</a:t>
                      </a:r>
                      <a:endParaRPr lang="zh-CN" sz="1800" u="none"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u="none" kern="0" dirty="0">
                          <a:effectLst/>
                          <a:latin typeface="微软雅黑" panose="020B0503020204020204" pitchFamily="34" charset="-122"/>
                          <a:ea typeface="微软雅黑" panose="020B0503020204020204" pitchFamily="34" charset="-122"/>
                        </a:rPr>
                        <a:t>是指各部门人员、各职能人员在企业职工总数中的比例情况。</a:t>
                      </a:r>
                      <a:endParaRPr lang="zh-CN" sz="18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365948"/>
                  </a:ext>
                </a:extLst>
              </a:tr>
            </a:tbl>
          </a:graphicData>
        </a:graphic>
      </p:graphicFrame>
    </p:spTree>
    <p:extLst>
      <p:ext uri="{BB962C8B-B14F-4D97-AF65-F5344CB8AC3E}">
        <p14:creationId xmlns:p14="http://schemas.microsoft.com/office/powerpoint/2010/main" val="47895179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zh-CN" b="1" dirty="0"/>
              <a:t>本部分考情分析</a:t>
            </a:r>
            <a:endParaRPr lang="zh-CN" altLang="en-US" kern="0" dirty="0">
              <a:solidFill>
                <a:schemeClr val="bg1"/>
              </a:solidFill>
              <a:latin typeface="Calibri" panose="020F0502020204030204"/>
              <a:ea typeface="+mn-ea"/>
            </a:endParaRPr>
          </a:p>
        </p:txBody>
      </p:sp>
      <p:graphicFrame>
        <p:nvGraphicFramePr>
          <p:cNvPr id="2" name="表格 1">
            <a:extLst>
              <a:ext uri="{FF2B5EF4-FFF2-40B4-BE49-F238E27FC236}">
                <a16:creationId xmlns:a16="http://schemas.microsoft.com/office/drawing/2014/main" id="{160FB022-3AAC-4D62-B839-3CA45F42B6E3}"/>
              </a:ext>
            </a:extLst>
          </p:cNvPr>
          <p:cNvGraphicFramePr>
            <a:graphicFrameLocks noGrp="1"/>
          </p:cNvGraphicFramePr>
          <p:nvPr>
            <p:extLst>
              <p:ext uri="{D42A27DB-BD31-4B8C-83A1-F6EECF244321}">
                <p14:modId xmlns:p14="http://schemas.microsoft.com/office/powerpoint/2010/main" val="2330138930"/>
              </p:ext>
            </p:extLst>
          </p:nvPr>
        </p:nvGraphicFramePr>
        <p:xfrm>
          <a:off x="1759679" y="3147647"/>
          <a:ext cx="8273921" cy="1171691"/>
        </p:xfrm>
        <a:graphic>
          <a:graphicData uri="http://schemas.openxmlformats.org/drawingml/2006/table">
            <a:tbl>
              <a:tblPr>
                <a:tableStyleId>{5C22544A-7EE6-4342-B048-85BDC9FD1C3A}</a:tableStyleId>
              </a:tblPr>
              <a:tblGrid>
                <a:gridCol w="1439985">
                  <a:extLst>
                    <a:ext uri="{9D8B030D-6E8A-4147-A177-3AD203B41FA5}">
                      <a16:colId xmlns:a16="http://schemas.microsoft.com/office/drawing/2014/main" val="357102533"/>
                    </a:ext>
                  </a:extLst>
                </a:gridCol>
                <a:gridCol w="2007764">
                  <a:extLst>
                    <a:ext uri="{9D8B030D-6E8A-4147-A177-3AD203B41FA5}">
                      <a16:colId xmlns:a16="http://schemas.microsoft.com/office/drawing/2014/main" val="820881093"/>
                    </a:ext>
                  </a:extLst>
                </a:gridCol>
                <a:gridCol w="1952020">
                  <a:extLst>
                    <a:ext uri="{9D8B030D-6E8A-4147-A177-3AD203B41FA5}">
                      <a16:colId xmlns:a16="http://schemas.microsoft.com/office/drawing/2014/main" val="2077566373"/>
                    </a:ext>
                  </a:extLst>
                </a:gridCol>
                <a:gridCol w="1971784">
                  <a:extLst>
                    <a:ext uri="{9D8B030D-6E8A-4147-A177-3AD203B41FA5}">
                      <a16:colId xmlns:a16="http://schemas.microsoft.com/office/drawing/2014/main" val="542672769"/>
                    </a:ext>
                  </a:extLst>
                </a:gridCol>
                <a:gridCol w="902368">
                  <a:extLst>
                    <a:ext uri="{9D8B030D-6E8A-4147-A177-3AD203B41FA5}">
                      <a16:colId xmlns:a16="http://schemas.microsoft.com/office/drawing/2014/main" val="2010925616"/>
                    </a:ext>
                  </a:extLst>
                </a:gridCol>
              </a:tblGrid>
              <a:tr h="509954">
                <a:tc>
                  <a:txBody>
                    <a:bodyPr/>
                    <a:lstStyle/>
                    <a:p>
                      <a:pPr algn="ctr" fontAlgn="base">
                        <a:lnSpc>
                          <a:spcPct val="115000"/>
                        </a:lnSpc>
                        <a:spcAft>
                          <a:spcPts val="0"/>
                        </a:spcAft>
                      </a:pPr>
                      <a:r>
                        <a:rPr lang="zh-CN" sz="2000" b="1" kern="1200" dirty="0">
                          <a:effectLst/>
                        </a:rPr>
                        <a:t>年度</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15000"/>
                        </a:lnSpc>
                        <a:spcAft>
                          <a:spcPts val="0"/>
                        </a:spcAft>
                      </a:pPr>
                      <a:r>
                        <a:rPr lang="zh-CN" sz="2000" b="1" kern="1200" dirty="0">
                          <a:effectLst/>
                        </a:rPr>
                        <a:t>单选题平均分值</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15000"/>
                        </a:lnSpc>
                        <a:spcAft>
                          <a:spcPts val="0"/>
                        </a:spcAft>
                      </a:pPr>
                      <a:r>
                        <a:rPr lang="zh-CN" sz="2000" b="1" kern="1200" dirty="0">
                          <a:effectLst/>
                        </a:rPr>
                        <a:t>多选题平均分值</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15000"/>
                        </a:lnSpc>
                        <a:spcAft>
                          <a:spcPts val="0"/>
                        </a:spcAft>
                      </a:pPr>
                      <a:r>
                        <a:rPr lang="zh-CN" sz="2000" b="1" kern="1200" dirty="0">
                          <a:effectLst/>
                        </a:rPr>
                        <a:t>案例题平均分值</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15000"/>
                        </a:lnSpc>
                        <a:spcAft>
                          <a:spcPts val="0"/>
                        </a:spcAft>
                      </a:pPr>
                      <a:r>
                        <a:rPr lang="zh-CN" sz="2000" b="1" kern="1200" dirty="0">
                          <a:effectLst/>
                        </a:rPr>
                        <a:t>合计</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427166"/>
                  </a:ext>
                </a:extLst>
              </a:tr>
              <a:tr h="661737">
                <a:tc>
                  <a:txBody>
                    <a:bodyPr/>
                    <a:lstStyle/>
                    <a:p>
                      <a:pPr algn="ctr" fontAlgn="base">
                        <a:lnSpc>
                          <a:spcPct val="115000"/>
                        </a:lnSpc>
                        <a:spcAft>
                          <a:spcPts val="0"/>
                        </a:spcAft>
                      </a:pPr>
                      <a:r>
                        <a:rPr lang="en-US" sz="2000" b="1" kern="1200" dirty="0">
                          <a:effectLst/>
                        </a:rPr>
                        <a:t>2012-2016 </a:t>
                      </a:r>
                      <a:endParaRPr lang="zh-CN" sz="1800" b="1" kern="100" dirty="0">
                        <a:effectLst/>
                        <a:latin typeface="等线" panose="02010600030101010101" pitchFamily="2" charset="-122"/>
                        <a:ea typeface="等线"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15000"/>
                        </a:lnSpc>
                        <a:spcAft>
                          <a:spcPts val="0"/>
                        </a:spcAft>
                      </a:pPr>
                      <a:r>
                        <a:rPr lang="en-US" sz="2000" b="1" kern="1200" dirty="0">
                          <a:effectLst/>
                        </a:rPr>
                        <a:t>11.6</a:t>
                      </a:r>
                      <a:endParaRPr lang="zh-CN" sz="1800" b="1" kern="100" dirty="0">
                        <a:effectLst/>
                        <a:latin typeface="等线" panose="02010600030101010101" pitchFamily="2" charset="-122"/>
                        <a:ea typeface="等线"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15000"/>
                        </a:lnSpc>
                        <a:spcAft>
                          <a:spcPts val="0"/>
                        </a:spcAft>
                      </a:pPr>
                      <a:r>
                        <a:rPr lang="en-US" sz="2000" b="1" kern="1200">
                          <a:effectLst/>
                        </a:rPr>
                        <a:t>7.2</a:t>
                      </a:r>
                      <a:endParaRPr lang="zh-CN" sz="1800" b="1" kern="100">
                        <a:effectLst/>
                        <a:latin typeface="等线" panose="02010600030101010101" pitchFamily="2" charset="-122"/>
                        <a:ea typeface="等线"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15000"/>
                        </a:lnSpc>
                        <a:spcAft>
                          <a:spcPts val="0"/>
                        </a:spcAft>
                      </a:pPr>
                      <a:r>
                        <a:rPr lang="en-US" sz="2000" b="1" kern="1200" dirty="0">
                          <a:effectLst/>
                        </a:rPr>
                        <a:t>9.6</a:t>
                      </a:r>
                      <a:endParaRPr lang="zh-CN" sz="1800" b="1" kern="100" dirty="0">
                        <a:effectLst/>
                        <a:latin typeface="等线" panose="02010600030101010101" pitchFamily="2" charset="-122"/>
                        <a:ea typeface="等线"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15000"/>
                        </a:lnSpc>
                        <a:spcAft>
                          <a:spcPts val="0"/>
                        </a:spcAft>
                      </a:pPr>
                      <a:r>
                        <a:rPr lang="en-US" sz="2000" b="1" kern="1200" dirty="0">
                          <a:effectLst/>
                        </a:rPr>
                        <a:t>28.4</a:t>
                      </a:r>
                      <a:endParaRPr lang="zh-CN" sz="1800" b="1" kern="100" dirty="0">
                        <a:effectLst/>
                        <a:latin typeface="等线" panose="02010600030101010101" pitchFamily="2" charset="-122"/>
                        <a:ea typeface="等线"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445821"/>
                  </a:ext>
                </a:extLst>
              </a:tr>
            </a:tbl>
          </a:graphicData>
        </a:graphic>
      </p:graphicFrame>
    </p:spTree>
    <p:extLst>
      <p:ext uri="{BB962C8B-B14F-4D97-AF65-F5344CB8AC3E}">
        <p14:creationId xmlns:p14="http://schemas.microsoft.com/office/powerpoint/2010/main" val="121791213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757123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组织设计的类型（</a:t>
            </a:r>
            <a:r>
              <a:rPr lang="en-US" altLang="zh-CN" sz="2800" b="1" dirty="0"/>
              <a:t>7</a:t>
            </a:r>
            <a:r>
              <a:rPr lang="zh-CN" altLang="zh-CN" sz="2800" b="1" dirty="0"/>
              <a:t>个</a:t>
            </a:r>
            <a:r>
              <a:rPr lang="en-US" altLang="zh-CN" sz="2800" b="1" dirty="0"/>
              <a:t> = 3</a:t>
            </a:r>
            <a:r>
              <a:rPr lang="zh-CN" altLang="zh-CN" sz="2800" b="1" dirty="0"/>
              <a:t>个常用</a:t>
            </a:r>
            <a:r>
              <a:rPr lang="en-US" altLang="zh-CN" sz="2800" b="1" dirty="0"/>
              <a:t>+ 4</a:t>
            </a:r>
            <a:r>
              <a:rPr lang="zh-CN" altLang="zh-CN" sz="2800" b="1" dirty="0"/>
              <a:t>个其他）</a:t>
            </a:r>
            <a:endParaRPr lang="zh-CN" altLang="zh-CN" sz="2800" dirty="0"/>
          </a:p>
        </p:txBody>
      </p:sp>
      <p:sp>
        <p:nvSpPr>
          <p:cNvPr id="2" name="矩形 1">
            <a:extLst>
              <a:ext uri="{FF2B5EF4-FFF2-40B4-BE49-F238E27FC236}">
                <a16:creationId xmlns:a16="http://schemas.microsoft.com/office/drawing/2014/main" id="{093D81E6-842D-476E-AB48-C8F274E9782E}"/>
              </a:ext>
            </a:extLst>
          </p:cNvPr>
          <p:cNvSpPr/>
          <p:nvPr/>
        </p:nvSpPr>
        <p:spPr>
          <a:xfrm>
            <a:off x="1106906" y="2755233"/>
            <a:ext cx="6909492" cy="646331"/>
          </a:xfrm>
          <a:prstGeom prst="rect">
            <a:avLst/>
          </a:prstGeom>
        </p:spPr>
        <p:txBody>
          <a:bodyPr wrap="square">
            <a:spAutoFit/>
          </a:bodyPr>
          <a:lstStyle/>
          <a:p>
            <a:pPr indent="280670" algn="just">
              <a:lnSpc>
                <a:spcPct val="150000"/>
              </a:lnSpc>
              <a:spcAft>
                <a:spcPts val="0"/>
              </a:spcAft>
            </a:pPr>
            <a:r>
              <a:rPr lang="en-US" altLang="zh-CN" sz="24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行政层级式组织形式（常用</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1</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21C3BC84-8F69-407A-A953-B1762AE82E1B}"/>
              </a:ext>
            </a:extLst>
          </p:cNvPr>
          <p:cNvGraphicFramePr>
            <a:graphicFrameLocks noGrp="1"/>
          </p:cNvGraphicFramePr>
          <p:nvPr>
            <p:extLst>
              <p:ext uri="{D42A27DB-BD31-4B8C-83A1-F6EECF244321}">
                <p14:modId xmlns:p14="http://schemas.microsoft.com/office/powerpoint/2010/main" val="797214510"/>
              </p:ext>
            </p:extLst>
          </p:nvPr>
        </p:nvGraphicFramePr>
        <p:xfrm>
          <a:off x="838200" y="3519328"/>
          <a:ext cx="8462211" cy="2128044"/>
        </p:xfrm>
        <a:graphic>
          <a:graphicData uri="http://schemas.openxmlformats.org/drawingml/2006/table">
            <a:tbl>
              <a:tblPr firstRow="1" firstCol="1" bandRow="1" bandCol="1">
                <a:tableStyleId>{5C22544A-7EE6-4342-B048-85BDC9FD1C3A}</a:tableStyleId>
              </a:tblPr>
              <a:tblGrid>
                <a:gridCol w="1221943">
                  <a:extLst>
                    <a:ext uri="{9D8B030D-6E8A-4147-A177-3AD203B41FA5}">
                      <a16:colId xmlns:a16="http://schemas.microsoft.com/office/drawing/2014/main" val="1643117925"/>
                    </a:ext>
                  </a:extLst>
                </a:gridCol>
                <a:gridCol w="7240268">
                  <a:extLst>
                    <a:ext uri="{9D8B030D-6E8A-4147-A177-3AD203B41FA5}">
                      <a16:colId xmlns:a16="http://schemas.microsoft.com/office/drawing/2014/main" val="2760697622"/>
                    </a:ext>
                  </a:extLst>
                </a:gridCol>
              </a:tblGrid>
              <a:tr h="1437683">
                <a:tc>
                  <a:txBody>
                    <a:bodyPr/>
                    <a:lstStyle/>
                    <a:p>
                      <a:pPr algn="just">
                        <a:lnSpc>
                          <a:spcPct val="150000"/>
                        </a:lnSpc>
                        <a:spcAft>
                          <a:spcPts val="0"/>
                        </a:spcAft>
                      </a:pPr>
                      <a:r>
                        <a:rPr lang="zh-CN" sz="1800" u="none" kern="0" dirty="0">
                          <a:solidFill>
                            <a:schemeClr val="tx1"/>
                          </a:solidFill>
                          <a:effectLst/>
                          <a:latin typeface="微软雅黑" panose="020B0503020204020204" pitchFamily="34" charset="-122"/>
                          <a:ea typeface="微软雅黑" panose="020B0503020204020204" pitchFamily="34" charset="-122"/>
                        </a:rPr>
                        <a:t>决定因素</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50000"/>
                        </a:lnSpc>
                        <a:spcAft>
                          <a:spcPts val="0"/>
                        </a:spcAft>
                        <a:buFont typeface="+mj-lt"/>
                        <a:buAutoNum type="arabicPeriod"/>
                      </a:pPr>
                      <a:r>
                        <a:rPr lang="zh-CN" sz="1800" b="0" u="none" kern="0" dirty="0">
                          <a:solidFill>
                            <a:schemeClr val="tx1"/>
                          </a:solidFill>
                          <a:effectLst/>
                          <a:latin typeface="微软雅黑" panose="020B0503020204020204" pitchFamily="34" charset="-122"/>
                          <a:ea typeface="微软雅黑" panose="020B0503020204020204" pitchFamily="34" charset="-122"/>
                        </a:rPr>
                        <a:t>权力</a:t>
                      </a:r>
                      <a:r>
                        <a:rPr lang="zh-CN" sz="1800" b="1" u="none" kern="0" dirty="0">
                          <a:solidFill>
                            <a:schemeClr val="tx1"/>
                          </a:solidFill>
                          <a:effectLst/>
                          <a:latin typeface="微软雅黑" panose="020B0503020204020204" pitchFamily="34" charset="-122"/>
                          <a:ea typeface="微软雅黑" panose="020B0503020204020204" pitchFamily="34" charset="-122"/>
                        </a:rPr>
                        <a:t>集中程度高</a:t>
                      </a:r>
                      <a:r>
                        <a:rPr lang="zh-CN" sz="1800" b="0" u="none" kern="0" dirty="0">
                          <a:solidFill>
                            <a:schemeClr val="tx1"/>
                          </a:solidFill>
                          <a:effectLst/>
                          <a:latin typeface="微软雅黑" panose="020B0503020204020204" pitchFamily="34" charset="-122"/>
                          <a:ea typeface="微软雅黑" panose="020B0503020204020204" pitchFamily="34" charset="-122"/>
                        </a:rPr>
                        <a:t>，正式的书面规定。</a:t>
                      </a:r>
                      <a:endParaRPr lang="zh-CN" sz="1800" b="0" u="none" kern="100" dirty="0">
                        <a:solidFill>
                          <a:schemeClr val="tx1"/>
                        </a:solidFill>
                        <a:effectLst/>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Font typeface="+mj-lt"/>
                        <a:buAutoNum type="arabicPeriod"/>
                      </a:pPr>
                      <a:r>
                        <a:rPr lang="zh-CN" sz="1800" b="0" u="none" kern="0" dirty="0">
                          <a:solidFill>
                            <a:schemeClr val="tx1"/>
                          </a:solidFill>
                          <a:effectLst/>
                          <a:latin typeface="微软雅黑" panose="020B0503020204020204" pitchFamily="34" charset="-122"/>
                          <a:ea typeface="微软雅黑" panose="020B0503020204020204" pitchFamily="34" charset="-122"/>
                        </a:rPr>
                        <a:t>过多的规章会</a:t>
                      </a:r>
                      <a:r>
                        <a:rPr lang="zh-CN" sz="1800" b="1" u="none" kern="0" dirty="0">
                          <a:solidFill>
                            <a:schemeClr val="tx1"/>
                          </a:solidFill>
                          <a:effectLst/>
                          <a:latin typeface="微软雅黑" panose="020B0503020204020204" pitchFamily="34" charset="-122"/>
                          <a:ea typeface="微软雅黑" panose="020B0503020204020204" pitchFamily="34" charset="-122"/>
                        </a:rPr>
                        <a:t>限制个体的自主性</a:t>
                      </a:r>
                      <a:r>
                        <a:rPr lang="zh-CN" sz="1800" b="0" u="none" kern="0" dirty="0">
                          <a:solidFill>
                            <a:schemeClr val="tx1"/>
                          </a:solidFill>
                          <a:effectLst/>
                          <a:latin typeface="微软雅黑" panose="020B0503020204020204" pitchFamily="34" charset="-122"/>
                          <a:ea typeface="微软雅黑" panose="020B0503020204020204" pitchFamily="34" charset="-122"/>
                        </a:rPr>
                        <a:t>。</a:t>
                      </a:r>
                      <a:endParaRPr lang="zh-CN" sz="1800" b="0" u="none" kern="100" dirty="0">
                        <a:solidFill>
                          <a:schemeClr val="tx1"/>
                        </a:solidFill>
                        <a:effectLst/>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Font typeface="+mj-lt"/>
                        <a:buAutoNum type="arabicPeriod"/>
                      </a:pPr>
                      <a:r>
                        <a:rPr lang="zh-CN" sz="1800" b="0" u="none" kern="0" dirty="0">
                          <a:solidFill>
                            <a:schemeClr val="tx1"/>
                          </a:solidFill>
                          <a:effectLst/>
                          <a:latin typeface="微软雅黑" panose="020B0503020204020204" pitchFamily="34" charset="-122"/>
                          <a:ea typeface="微软雅黑" panose="020B0503020204020204" pitchFamily="34" charset="-122"/>
                        </a:rPr>
                        <a:t>比较</a:t>
                      </a:r>
                      <a:r>
                        <a:rPr lang="zh-CN" sz="1800" b="1" u="none" kern="0" dirty="0">
                          <a:solidFill>
                            <a:schemeClr val="tx1"/>
                          </a:solidFill>
                          <a:effectLst/>
                          <a:latin typeface="微软雅黑" panose="020B0503020204020204" pitchFamily="34" charset="-122"/>
                          <a:ea typeface="微软雅黑" panose="020B0503020204020204" pitchFamily="34" charset="-122"/>
                        </a:rPr>
                        <a:t>强调规章和程序规范</a:t>
                      </a:r>
                      <a:r>
                        <a:rPr lang="zh-CN" sz="1800" b="0" u="none" kern="0" dirty="0">
                          <a:solidFill>
                            <a:schemeClr val="tx1"/>
                          </a:solidFill>
                          <a:effectLst/>
                          <a:latin typeface="微软雅黑" panose="020B0503020204020204" pitchFamily="34" charset="-122"/>
                          <a:ea typeface="微软雅黑" panose="020B0503020204020204" pitchFamily="34" charset="-122"/>
                        </a:rPr>
                        <a:t>。</a:t>
                      </a:r>
                      <a:endParaRPr lang="zh-CN" sz="1800" b="0" u="none" kern="100" dirty="0">
                        <a:solidFill>
                          <a:schemeClr val="tx1"/>
                        </a:solidFill>
                        <a:effectLst/>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Font typeface="+mj-lt"/>
                        <a:buAutoNum type="arabicPeriod"/>
                      </a:pPr>
                      <a:r>
                        <a:rPr lang="zh-CN" sz="1800" b="0" u="none" kern="0" dirty="0">
                          <a:solidFill>
                            <a:schemeClr val="tx1"/>
                          </a:solidFill>
                          <a:effectLst/>
                          <a:latin typeface="微软雅黑" panose="020B0503020204020204" pitchFamily="34" charset="-122"/>
                          <a:ea typeface="微软雅黑" panose="020B0503020204020204" pitchFamily="34" charset="-122"/>
                        </a:rPr>
                        <a:t>决定工作地位的主要因素是</a:t>
                      </a:r>
                      <a:r>
                        <a:rPr lang="zh-CN" sz="1800" b="1" u="none" kern="0" dirty="0">
                          <a:solidFill>
                            <a:schemeClr val="tx1"/>
                          </a:solidFill>
                          <a:effectLst/>
                          <a:latin typeface="微软雅黑" panose="020B0503020204020204" pitchFamily="34" charset="-122"/>
                          <a:ea typeface="微软雅黑" panose="020B0503020204020204" pitchFamily="34" charset="-122"/>
                        </a:rPr>
                        <a:t>技术能力和绩效</a:t>
                      </a:r>
                      <a:endParaRPr lang="zh-CN" sz="1800" b="1" u="none"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318387"/>
                  </a:ext>
                </a:extLst>
              </a:tr>
              <a:tr h="530574">
                <a:tc>
                  <a:txBody>
                    <a:bodyPr/>
                    <a:lstStyle/>
                    <a:p>
                      <a:pPr algn="just">
                        <a:lnSpc>
                          <a:spcPct val="150000"/>
                        </a:lnSpc>
                        <a:spcAft>
                          <a:spcPts val="0"/>
                        </a:spcAft>
                      </a:pPr>
                      <a:r>
                        <a:rPr lang="zh-CN" sz="1800" u="none" kern="0">
                          <a:solidFill>
                            <a:schemeClr val="tx1"/>
                          </a:solidFill>
                          <a:effectLst/>
                          <a:latin typeface="微软雅黑" panose="020B0503020204020204" pitchFamily="34" charset="-122"/>
                          <a:ea typeface="微软雅黑" panose="020B0503020204020204" pitchFamily="34" charset="-122"/>
                        </a:rPr>
                        <a:t>适用范围</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b="1" u="none" kern="0" dirty="0">
                          <a:solidFill>
                            <a:srgbClr val="FF0000"/>
                          </a:solidFill>
                          <a:effectLst/>
                          <a:latin typeface="微软雅黑" panose="020B0503020204020204" pitchFamily="34" charset="-122"/>
                          <a:ea typeface="微软雅黑" panose="020B0503020204020204" pitchFamily="34" charset="-122"/>
                        </a:rPr>
                        <a:t>复杂</a:t>
                      </a:r>
                      <a:r>
                        <a:rPr lang="en-US" sz="1800" b="1" u="none" kern="0" dirty="0">
                          <a:solidFill>
                            <a:srgbClr val="FF0000"/>
                          </a:solidFill>
                          <a:effectLst/>
                          <a:latin typeface="微软雅黑" panose="020B0503020204020204" pitchFamily="34" charset="-122"/>
                          <a:ea typeface="微软雅黑" panose="020B0503020204020204" pitchFamily="34" charset="-122"/>
                        </a:rPr>
                        <a:t>/</a:t>
                      </a:r>
                      <a:r>
                        <a:rPr lang="zh-CN" sz="1800" b="1" u="none" kern="0" dirty="0">
                          <a:solidFill>
                            <a:srgbClr val="FF0000"/>
                          </a:solidFill>
                          <a:effectLst/>
                          <a:latin typeface="微软雅黑" panose="020B0503020204020204" pitchFamily="34" charset="-122"/>
                          <a:ea typeface="微软雅黑" panose="020B0503020204020204" pitchFamily="34" charset="-122"/>
                        </a:rPr>
                        <a:t>静态。</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4491020"/>
                  </a:ext>
                </a:extLst>
              </a:tr>
            </a:tbl>
          </a:graphicData>
        </a:graphic>
      </p:graphicFrame>
    </p:spTree>
    <p:extLst>
      <p:ext uri="{BB962C8B-B14F-4D97-AF65-F5344CB8AC3E}">
        <p14:creationId xmlns:p14="http://schemas.microsoft.com/office/powerpoint/2010/main" val="296778480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7342998"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组织设计的类型（</a:t>
            </a:r>
            <a:r>
              <a:rPr lang="en-US" altLang="zh-CN" sz="2800" b="1" dirty="0"/>
              <a:t>7</a:t>
            </a:r>
            <a:r>
              <a:rPr lang="zh-CN" altLang="zh-CN" sz="2800" b="1" dirty="0"/>
              <a:t>个</a:t>
            </a:r>
            <a:r>
              <a:rPr lang="en-US" altLang="zh-CN" sz="2800" b="1" dirty="0"/>
              <a:t> = 3</a:t>
            </a:r>
            <a:r>
              <a:rPr lang="zh-CN" altLang="zh-CN" sz="2800" b="1" dirty="0"/>
              <a:t>个常用</a:t>
            </a:r>
            <a:r>
              <a:rPr lang="en-US" altLang="zh-CN" sz="2800" b="1" dirty="0"/>
              <a:t>+ 4</a:t>
            </a:r>
            <a:r>
              <a:rPr lang="zh-CN" altLang="zh-CN" sz="2800" b="1" dirty="0"/>
              <a:t>个其他</a:t>
            </a:r>
            <a:r>
              <a:rPr lang="zh-CN" altLang="zh-CN" b="1" dirty="0"/>
              <a:t>）</a:t>
            </a:r>
            <a:endParaRPr lang="zh-CN" altLang="zh-CN" dirty="0"/>
          </a:p>
        </p:txBody>
      </p:sp>
      <p:sp>
        <p:nvSpPr>
          <p:cNvPr id="2" name="矩形 1">
            <a:extLst>
              <a:ext uri="{FF2B5EF4-FFF2-40B4-BE49-F238E27FC236}">
                <a16:creationId xmlns:a16="http://schemas.microsoft.com/office/drawing/2014/main" id="{093D81E6-842D-476E-AB48-C8F274E9782E}"/>
              </a:ext>
            </a:extLst>
          </p:cNvPr>
          <p:cNvSpPr/>
          <p:nvPr/>
        </p:nvSpPr>
        <p:spPr>
          <a:xfrm>
            <a:off x="1130969" y="2525972"/>
            <a:ext cx="6909492" cy="461665"/>
          </a:xfrm>
          <a:prstGeom prst="rect">
            <a:avLst/>
          </a:prstGeom>
        </p:spPr>
        <p:txBody>
          <a:bodyPr wrap="square">
            <a:spAutoFit/>
          </a:bodyPr>
          <a:lstStyle/>
          <a:p>
            <a:r>
              <a:rPr lang="en-US" altLang="zh-CN" sz="2400" b="1" dirty="0">
                <a:solidFill>
                  <a:srgbClr val="FF0000"/>
                </a:solidFill>
              </a:rPr>
              <a:t>2.</a:t>
            </a:r>
            <a:r>
              <a:rPr lang="zh-CN" altLang="zh-CN" sz="2400" b="1" dirty="0">
                <a:solidFill>
                  <a:srgbClr val="FF0000"/>
                </a:solidFill>
              </a:rPr>
              <a:t>按职能划分的组织形式（常用</a:t>
            </a:r>
            <a:r>
              <a:rPr lang="en-US" altLang="zh-CN" sz="2400" b="1" dirty="0">
                <a:solidFill>
                  <a:srgbClr val="FF0000"/>
                </a:solidFill>
              </a:rPr>
              <a:t>2</a:t>
            </a:r>
            <a:r>
              <a:rPr lang="zh-CN" altLang="zh-CN" sz="2400" b="1" dirty="0">
                <a:solidFill>
                  <a:srgbClr val="FF0000"/>
                </a:solidFill>
              </a:rPr>
              <a:t>）</a:t>
            </a:r>
            <a:endParaRPr lang="zh-CN" altLang="zh-CN" sz="2400" dirty="0">
              <a:solidFill>
                <a:srgbClr val="FF0000"/>
              </a:solidFill>
            </a:endParaRPr>
          </a:p>
        </p:txBody>
      </p:sp>
      <p:graphicFrame>
        <p:nvGraphicFramePr>
          <p:cNvPr id="4" name="表格 3">
            <a:extLst>
              <a:ext uri="{FF2B5EF4-FFF2-40B4-BE49-F238E27FC236}">
                <a16:creationId xmlns:a16="http://schemas.microsoft.com/office/drawing/2014/main" id="{B6419A40-E579-43E3-AA0B-5EF04D48BACC}"/>
              </a:ext>
            </a:extLst>
          </p:cNvPr>
          <p:cNvGraphicFramePr>
            <a:graphicFrameLocks noGrp="1"/>
          </p:cNvGraphicFramePr>
          <p:nvPr>
            <p:extLst>
              <p:ext uri="{D42A27DB-BD31-4B8C-83A1-F6EECF244321}">
                <p14:modId xmlns:p14="http://schemas.microsoft.com/office/powerpoint/2010/main" val="224555709"/>
              </p:ext>
            </p:extLst>
          </p:nvPr>
        </p:nvGraphicFramePr>
        <p:xfrm>
          <a:off x="597569" y="3124565"/>
          <a:ext cx="10515600" cy="3277872"/>
        </p:xfrm>
        <a:graphic>
          <a:graphicData uri="http://schemas.openxmlformats.org/drawingml/2006/table">
            <a:tbl>
              <a:tblPr firstRow="1" firstCol="1" bandRow="1" bandCol="1">
                <a:tableStyleId>{5C22544A-7EE6-4342-B048-85BDC9FD1C3A}</a:tableStyleId>
              </a:tblPr>
              <a:tblGrid>
                <a:gridCol w="1322862">
                  <a:extLst>
                    <a:ext uri="{9D8B030D-6E8A-4147-A177-3AD203B41FA5}">
                      <a16:colId xmlns:a16="http://schemas.microsoft.com/office/drawing/2014/main" val="2310094587"/>
                    </a:ext>
                  </a:extLst>
                </a:gridCol>
                <a:gridCol w="9192738">
                  <a:extLst>
                    <a:ext uri="{9D8B030D-6E8A-4147-A177-3AD203B41FA5}">
                      <a16:colId xmlns:a16="http://schemas.microsoft.com/office/drawing/2014/main" val="2696449091"/>
                    </a:ext>
                  </a:extLst>
                </a:gridCol>
              </a:tblGrid>
              <a:tr h="0">
                <a:tc>
                  <a:txBody>
                    <a:bodyPr/>
                    <a:lstStyle/>
                    <a:p>
                      <a:pPr algn="just">
                        <a:lnSpc>
                          <a:spcPct val="115000"/>
                        </a:lnSpc>
                        <a:spcAft>
                          <a:spcPts val="0"/>
                        </a:spcAft>
                      </a:pPr>
                      <a:r>
                        <a:rPr lang="zh-CN" sz="1600" b="1" kern="100">
                          <a:solidFill>
                            <a:schemeClr val="tx1"/>
                          </a:solidFill>
                          <a:effectLst/>
                          <a:latin typeface="微软雅黑" panose="020B0503020204020204" pitchFamily="34" charset="-122"/>
                          <a:ea typeface="微软雅黑" panose="020B0503020204020204" pitchFamily="34" charset="-122"/>
                        </a:rPr>
                        <a:t>特点</a:t>
                      </a:r>
                      <a:endParaRPr lang="zh-CN" sz="1600" b="1"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r>
                        <a:rPr lang="zh-CN" sz="1600" b="0" u="none" kern="100">
                          <a:solidFill>
                            <a:schemeClr val="tx1"/>
                          </a:solidFill>
                          <a:effectLst/>
                          <a:latin typeface="微软雅黑" panose="020B0503020204020204" pitchFamily="34" charset="-122"/>
                          <a:ea typeface="微软雅黑" panose="020B0503020204020204" pitchFamily="34" charset="-122"/>
                        </a:rPr>
                        <a:t>（</a:t>
                      </a:r>
                      <a:r>
                        <a:rPr lang="en-US" sz="1600" b="0" u="none" kern="100">
                          <a:solidFill>
                            <a:schemeClr val="tx1"/>
                          </a:solidFill>
                          <a:effectLst/>
                          <a:latin typeface="微软雅黑" panose="020B0503020204020204" pitchFamily="34" charset="-122"/>
                          <a:ea typeface="微软雅黑" panose="020B0503020204020204" pitchFamily="34" charset="-122"/>
                        </a:rPr>
                        <a:t>1</a:t>
                      </a:r>
                      <a:r>
                        <a:rPr lang="zh-CN" sz="1600" b="0" u="none" kern="100">
                          <a:solidFill>
                            <a:schemeClr val="tx1"/>
                          </a:solidFill>
                          <a:effectLst/>
                          <a:latin typeface="微软雅黑" panose="020B0503020204020204" pitchFamily="34" charset="-122"/>
                          <a:ea typeface="微软雅黑" panose="020B0503020204020204" pitchFamily="34" charset="-122"/>
                        </a:rPr>
                        <a:t>）职能分工</a:t>
                      </a:r>
                      <a:r>
                        <a:rPr lang="en-US" sz="1600" b="0" u="none" kern="100">
                          <a:solidFill>
                            <a:schemeClr val="tx1"/>
                          </a:solidFill>
                          <a:effectLst/>
                          <a:latin typeface="微软雅黑" panose="020B0503020204020204" pitchFamily="34" charset="-122"/>
                          <a:ea typeface="微软雅黑" panose="020B0503020204020204" pitchFamily="34" charset="-122"/>
                        </a:rPr>
                        <a:t>   </a:t>
                      </a:r>
                      <a:r>
                        <a:rPr lang="zh-CN" sz="1600" b="0" u="none" kern="100">
                          <a:solidFill>
                            <a:schemeClr val="tx1"/>
                          </a:solidFill>
                          <a:effectLst/>
                          <a:latin typeface="微软雅黑" panose="020B0503020204020204" pitchFamily="34" charset="-122"/>
                          <a:ea typeface="微软雅黑" panose="020B0503020204020204" pitchFamily="34" charset="-122"/>
                        </a:rPr>
                        <a:t>（</a:t>
                      </a:r>
                      <a:r>
                        <a:rPr lang="en-US" sz="1600" b="0" u="none" kern="100">
                          <a:solidFill>
                            <a:schemeClr val="tx1"/>
                          </a:solidFill>
                          <a:effectLst/>
                          <a:latin typeface="微软雅黑" panose="020B0503020204020204" pitchFamily="34" charset="-122"/>
                          <a:ea typeface="微软雅黑" panose="020B0503020204020204" pitchFamily="34" charset="-122"/>
                        </a:rPr>
                        <a:t>2</a:t>
                      </a:r>
                      <a:r>
                        <a:rPr lang="zh-CN" sz="1600" b="0" u="none" kern="100">
                          <a:solidFill>
                            <a:schemeClr val="tx1"/>
                          </a:solidFill>
                          <a:effectLst/>
                          <a:latin typeface="微软雅黑" panose="020B0503020204020204" pitchFamily="34" charset="-122"/>
                          <a:ea typeface="微软雅黑" panose="020B0503020204020204" pitchFamily="34" charset="-122"/>
                        </a:rPr>
                        <a:t>）直线—参谋制</a:t>
                      </a:r>
                      <a:r>
                        <a:rPr lang="en-US" sz="1600" b="0" u="none" kern="100">
                          <a:solidFill>
                            <a:schemeClr val="tx1"/>
                          </a:solidFill>
                          <a:effectLst/>
                          <a:latin typeface="微软雅黑" panose="020B0503020204020204" pitchFamily="34" charset="-122"/>
                          <a:ea typeface="微软雅黑" panose="020B0503020204020204" pitchFamily="34" charset="-122"/>
                        </a:rPr>
                        <a:t>    </a:t>
                      </a:r>
                      <a:r>
                        <a:rPr lang="zh-CN" sz="1600" b="0" u="none" kern="100">
                          <a:solidFill>
                            <a:schemeClr val="tx1"/>
                          </a:solidFill>
                          <a:effectLst/>
                          <a:latin typeface="微软雅黑" panose="020B0503020204020204" pitchFamily="34" charset="-122"/>
                          <a:ea typeface="微软雅黑" panose="020B0503020204020204" pitchFamily="34" charset="-122"/>
                        </a:rPr>
                        <a:t>（</a:t>
                      </a:r>
                      <a:r>
                        <a:rPr lang="en-US" sz="1600" b="0" u="none" kern="100">
                          <a:solidFill>
                            <a:schemeClr val="tx1"/>
                          </a:solidFill>
                          <a:effectLst/>
                          <a:latin typeface="微软雅黑" panose="020B0503020204020204" pitchFamily="34" charset="-122"/>
                          <a:ea typeface="微软雅黑" panose="020B0503020204020204" pitchFamily="34" charset="-122"/>
                        </a:rPr>
                        <a:t>3</a:t>
                      </a:r>
                      <a:r>
                        <a:rPr lang="zh-CN" sz="1600" b="0" u="none" kern="100">
                          <a:solidFill>
                            <a:schemeClr val="tx1"/>
                          </a:solidFill>
                          <a:effectLst/>
                          <a:latin typeface="微软雅黑" panose="020B0503020204020204" pitchFamily="34" charset="-122"/>
                          <a:ea typeface="微软雅黑" panose="020B0503020204020204" pitchFamily="34" charset="-122"/>
                        </a:rPr>
                        <a:t>）管理权力高度集中</a:t>
                      </a:r>
                      <a:endParaRPr lang="zh-CN" sz="1600" b="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8607505"/>
                  </a:ext>
                </a:extLst>
              </a:tr>
              <a:tr h="0">
                <a:tc>
                  <a:txBody>
                    <a:bodyPr/>
                    <a:lstStyle/>
                    <a:p>
                      <a:pPr algn="just">
                        <a:lnSpc>
                          <a:spcPct val="115000"/>
                        </a:lnSpc>
                        <a:spcAft>
                          <a:spcPts val="0"/>
                        </a:spcAft>
                      </a:pPr>
                      <a:r>
                        <a:rPr lang="zh-CN" sz="1600" b="1" kern="100">
                          <a:solidFill>
                            <a:schemeClr val="tx1"/>
                          </a:solidFill>
                          <a:effectLst/>
                          <a:latin typeface="微软雅黑" panose="020B0503020204020204" pitchFamily="34" charset="-122"/>
                          <a:ea typeface="微软雅黑" panose="020B0503020204020204" pitchFamily="34" charset="-122"/>
                        </a:rPr>
                        <a:t>优点</a:t>
                      </a:r>
                      <a:endParaRPr lang="zh-CN" sz="1600" b="1"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indent="-349250" algn="l">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1</a:t>
                      </a:r>
                      <a:r>
                        <a:rPr lang="zh-CN" sz="1600" b="0" u="none" kern="100" dirty="0">
                          <a:solidFill>
                            <a:schemeClr val="tx1"/>
                          </a:solidFill>
                          <a:effectLst/>
                          <a:latin typeface="微软雅黑" panose="020B0503020204020204" pitchFamily="34" charset="-122"/>
                          <a:ea typeface="微软雅黑" panose="020B0503020204020204" pitchFamily="34" charset="-122"/>
                        </a:rPr>
                        <a:t>）有</a:t>
                      </a:r>
                      <a:r>
                        <a:rPr lang="zh-CN" sz="1600" b="1" u="none" kern="100" dirty="0">
                          <a:solidFill>
                            <a:schemeClr val="tx1"/>
                          </a:solidFill>
                          <a:effectLst/>
                          <a:latin typeface="微软雅黑" panose="020B0503020204020204" pitchFamily="34" charset="-122"/>
                          <a:ea typeface="微软雅黑" panose="020B0503020204020204" pitchFamily="34" charset="-122"/>
                        </a:rPr>
                        <a:t>明确</a:t>
                      </a:r>
                      <a:r>
                        <a:rPr lang="zh-CN" sz="1600" b="0" u="none" kern="100" dirty="0">
                          <a:solidFill>
                            <a:schemeClr val="tx1"/>
                          </a:solidFill>
                          <a:effectLst/>
                          <a:latin typeface="微软雅黑" panose="020B0503020204020204" pitchFamily="34" charset="-122"/>
                          <a:ea typeface="微软雅黑" panose="020B0503020204020204" pitchFamily="34" charset="-122"/>
                        </a:rPr>
                        <a:t>的任务和确定的</a:t>
                      </a:r>
                      <a:r>
                        <a:rPr lang="zh-CN" sz="1600" b="1" u="none" kern="100" dirty="0">
                          <a:solidFill>
                            <a:schemeClr val="tx1"/>
                          </a:solidFill>
                          <a:effectLst/>
                          <a:latin typeface="微软雅黑" panose="020B0503020204020204" pitchFamily="34" charset="-122"/>
                          <a:ea typeface="微软雅黑" panose="020B0503020204020204" pitchFamily="34" charset="-122"/>
                        </a:rPr>
                        <a:t>职责；</a:t>
                      </a:r>
                    </a:p>
                    <a:p>
                      <a:pPr marL="349250" indent="-349250" algn="l">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2</a:t>
                      </a:r>
                      <a:r>
                        <a:rPr lang="zh-CN" sz="1600" b="0" u="none" kern="100" dirty="0">
                          <a:solidFill>
                            <a:schemeClr val="tx1"/>
                          </a:solidFill>
                          <a:effectLst/>
                          <a:latin typeface="微软雅黑" panose="020B0503020204020204" pitchFamily="34" charset="-122"/>
                          <a:ea typeface="微软雅黑" panose="020B0503020204020204" pitchFamily="34" charset="-122"/>
                        </a:rPr>
                        <a:t>）适合</a:t>
                      </a:r>
                      <a:r>
                        <a:rPr lang="zh-CN" sz="1600" b="1" u="none" kern="100" dirty="0">
                          <a:solidFill>
                            <a:schemeClr val="tx1"/>
                          </a:solidFill>
                          <a:effectLst/>
                          <a:latin typeface="微软雅黑" panose="020B0503020204020204" pitchFamily="34" charset="-122"/>
                          <a:ea typeface="微软雅黑" panose="020B0503020204020204" pitchFamily="34" charset="-122"/>
                        </a:rPr>
                        <a:t>发展专家</a:t>
                      </a:r>
                      <a:r>
                        <a:rPr lang="zh-CN" sz="1600" b="0" u="none" kern="100" dirty="0">
                          <a:solidFill>
                            <a:schemeClr val="tx1"/>
                          </a:solidFill>
                          <a:effectLst/>
                          <a:latin typeface="微软雅黑" panose="020B0503020204020204" pitchFamily="34" charset="-122"/>
                          <a:ea typeface="微软雅黑" panose="020B0503020204020204" pitchFamily="34" charset="-122"/>
                        </a:rPr>
                        <a:t>；</a:t>
                      </a:r>
                    </a:p>
                    <a:p>
                      <a:pPr marL="349250" indent="-349250" algn="l">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3</a:t>
                      </a:r>
                      <a:r>
                        <a:rPr lang="zh-CN" sz="1600" b="0" u="none" kern="100" dirty="0">
                          <a:solidFill>
                            <a:schemeClr val="tx1"/>
                          </a:solidFill>
                          <a:effectLst/>
                          <a:latin typeface="微软雅黑" panose="020B0503020204020204" pitchFamily="34" charset="-122"/>
                          <a:ea typeface="微软雅黑" panose="020B0503020204020204" pitchFamily="34" charset="-122"/>
                        </a:rPr>
                        <a:t>）强化</a:t>
                      </a:r>
                      <a:r>
                        <a:rPr lang="zh-CN" sz="1600" b="1" u="none" kern="100" dirty="0">
                          <a:solidFill>
                            <a:schemeClr val="tx1"/>
                          </a:solidFill>
                          <a:effectLst/>
                          <a:latin typeface="微软雅黑" panose="020B0503020204020204" pitchFamily="34" charset="-122"/>
                          <a:ea typeface="微软雅黑" panose="020B0503020204020204" pitchFamily="34" charset="-122"/>
                        </a:rPr>
                        <a:t>专业管理</a:t>
                      </a:r>
                      <a:r>
                        <a:rPr lang="zh-CN" sz="1600" b="0" u="none" kern="100" dirty="0">
                          <a:solidFill>
                            <a:schemeClr val="tx1"/>
                          </a:solidFill>
                          <a:effectLst/>
                          <a:latin typeface="微软雅黑" panose="020B0503020204020204" pitchFamily="34" charset="-122"/>
                          <a:ea typeface="微软雅黑" panose="020B0503020204020204" pitchFamily="34" charset="-122"/>
                        </a:rPr>
                        <a:t>，提高工作效率；</a:t>
                      </a:r>
                    </a:p>
                    <a:p>
                      <a:pPr algn="l">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4</a:t>
                      </a:r>
                      <a:r>
                        <a:rPr lang="zh-CN" sz="1600" b="0" u="none" kern="100" dirty="0">
                          <a:solidFill>
                            <a:schemeClr val="tx1"/>
                          </a:solidFill>
                          <a:effectLst/>
                          <a:latin typeface="微软雅黑" panose="020B0503020204020204" pitchFamily="34" charset="-122"/>
                          <a:ea typeface="微软雅黑" panose="020B0503020204020204" pitchFamily="34" charset="-122"/>
                        </a:rPr>
                        <a:t>）每个人员固定一个职能机构一项职能工作，整个组织</a:t>
                      </a:r>
                      <a:r>
                        <a:rPr lang="zh-CN" sz="1600" b="1" u="none" kern="100" dirty="0">
                          <a:solidFill>
                            <a:schemeClr val="tx1"/>
                          </a:solidFill>
                          <a:effectLst/>
                          <a:latin typeface="微软雅黑" panose="020B0503020204020204" pitchFamily="34" charset="-122"/>
                          <a:ea typeface="微软雅黑" panose="020B0503020204020204" pitchFamily="34" charset="-122"/>
                        </a:rPr>
                        <a:t>稳定性较高</a:t>
                      </a:r>
                      <a:r>
                        <a:rPr lang="zh-CN" sz="1600" b="0" u="none" kern="100" dirty="0">
                          <a:solidFill>
                            <a:schemeClr val="tx1"/>
                          </a:solidFill>
                          <a:effectLst/>
                          <a:latin typeface="微软雅黑" panose="020B0503020204020204" pitchFamily="34" charset="-122"/>
                          <a:ea typeface="微软雅黑" panose="020B0503020204020204" pitchFamily="34" charset="-122"/>
                        </a:rPr>
                        <a:t>；</a:t>
                      </a:r>
                    </a:p>
                    <a:p>
                      <a:pPr marL="349250" indent="-349250" algn="l">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5</a:t>
                      </a: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zh-CN" sz="1600" b="1" u="none" kern="100" dirty="0">
                          <a:solidFill>
                            <a:schemeClr val="tx1"/>
                          </a:solidFill>
                          <a:effectLst/>
                          <a:latin typeface="微软雅黑" panose="020B0503020204020204" pitchFamily="34" charset="-122"/>
                          <a:ea typeface="微软雅黑" panose="020B0503020204020204" pitchFamily="34" charset="-122"/>
                        </a:rPr>
                        <a:t>管理权力高度集中</a:t>
                      </a:r>
                      <a:r>
                        <a:rPr lang="zh-CN" sz="1600" b="0" u="none" kern="100" dirty="0">
                          <a:solidFill>
                            <a:schemeClr val="tx1"/>
                          </a:solidFill>
                          <a:effectLst/>
                          <a:latin typeface="微软雅黑" panose="020B0503020204020204" pitchFamily="34" charset="-122"/>
                          <a:ea typeface="微软雅黑" panose="020B0503020204020204" pitchFamily="34" charset="-122"/>
                        </a:rPr>
                        <a:t>，便于最高领导层对整个企业实施严格的控制。</a:t>
                      </a:r>
                      <a:endParaRPr lang="zh-CN" sz="16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627965"/>
                  </a:ext>
                </a:extLst>
              </a:tr>
              <a:tr h="0">
                <a:tc>
                  <a:txBody>
                    <a:bodyPr/>
                    <a:lstStyle/>
                    <a:p>
                      <a:pPr algn="just">
                        <a:lnSpc>
                          <a:spcPct val="115000"/>
                        </a:lnSpc>
                        <a:spcAft>
                          <a:spcPts val="0"/>
                        </a:spcAft>
                      </a:pPr>
                      <a:r>
                        <a:rPr lang="zh-CN" sz="1600" b="1" kern="100">
                          <a:solidFill>
                            <a:schemeClr val="tx1"/>
                          </a:solidFill>
                          <a:effectLst/>
                          <a:latin typeface="微软雅黑" panose="020B0503020204020204" pitchFamily="34" charset="-122"/>
                          <a:ea typeface="微软雅黑" panose="020B0503020204020204" pitchFamily="34" charset="-122"/>
                        </a:rPr>
                        <a:t>缺点</a:t>
                      </a:r>
                      <a:endParaRPr lang="zh-CN" sz="1600" b="1"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1</a:t>
                      </a: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zh-CN" sz="1600" b="1" u="none" kern="100" dirty="0">
                          <a:solidFill>
                            <a:schemeClr val="tx1"/>
                          </a:solidFill>
                          <a:effectLst/>
                          <a:latin typeface="微软雅黑" panose="020B0503020204020204" pitchFamily="34" charset="-122"/>
                          <a:ea typeface="微软雅黑" panose="020B0503020204020204" pitchFamily="34" charset="-122"/>
                        </a:rPr>
                        <a:t>狭隘的职能观念</a:t>
                      </a:r>
                      <a:r>
                        <a:rPr lang="zh-CN" sz="1600" b="0" u="none" kern="100" dirty="0">
                          <a:solidFill>
                            <a:schemeClr val="tx1"/>
                          </a:solidFill>
                          <a:effectLst/>
                          <a:latin typeface="微软雅黑" panose="020B0503020204020204" pitchFamily="34" charset="-122"/>
                          <a:ea typeface="微软雅黑" panose="020B0503020204020204" pitchFamily="34" charset="-122"/>
                        </a:rPr>
                        <a:t>，不是把组织的任务看作一个整体。</a:t>
                      </a:r>
                    </a:p>
                    <a:p>
                      <a:pPr algn="l">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2</a:t>
                      </a: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zh-CN" sz="1600" b="1" u="none" kern="100" dirty="0">
                          <a:solidFill>
                            <a:schemeClr val="tx1"/>
                          </a:solidFill>
                          <a:effectLst/>
                          <a:latin typeface="微软雅黑" panose="020B0503020204020204" pitchFamily="34" charset="-122"/>
                          <a:ea typeface="微软雅黑" panose="020B0503020204020204" pitchFamily="34" charset="-122"/>
                        </a:rPr>
                        <a:t>横向协调差</a:t>
                      </a:r>
                      <a:r>
                        <a:rPr lang="zh-CN" sz="1600" b="0" u="none" kern="100" dirty="0">
                          <a:solidFill>
                            <a:schemeClr val="tx1"/>
                          </a:solidFill>
                          <a:effectLst/>
                          <a:latin typeface="微软雅黑" panose="020B0503020204020204" pitchFamily="34" charset="-122"/>
                          <a:ea typeface="微软雅黑" panose="020B0503020204020204" pitchFamily="34" charset="-122"/>
                        </a:rPr>
                        <a:t>，职能部门之间协调困难。</a:t>
                      </a:r>
                    </a:p>
                    <a:p>
                      <a:pPr algn="l">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3</a:t>
                      </a: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zh-CN" sz="1600" b="1" u="none" kern="100" dirty="0">
                          <a:solidFill>
                            <a:schemeClr val="tx1"/>
                          </a:solidFill>
                          <a:effectLst/>
                          <a:latin typeface="微软雅黑" panose="020B0503020204020204" pitchFamily="34" charset="-122"/>
                          <a:ea typeface="微软雅黑" panose="020B0503020204020204" pitchFamily="34" charset="-122"/>
                        </a:rPr>
                        <a:t>适应性差</a:t>
                      </a:r>
                    </a:p>
                    <a:p>
                      <a:pPr algn="l">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4</a:t>
                      </a:r>
                      <a:r>
                        <a:rPr lang="zh-CN" sz="1600" b="0" u="none" kern="100" dirty="0">
                          <a:solidFill>
                            <a:schemeClr val="tx1"/>
                          </a:solidFill>
                          <a:effectLst/>
                          <a:latin typeface="微软雅黑" panose="020B0503020204020204" pitchFamily="34" charset="-122"/>
                          <a:ea typeface="微软雅黑" panose="020B0503020204020204" pitchFamily="34" charset="-122"/>
                        </a:rPr>
                        <a:t>）企业</a:t>
                      </a:r>
                      <a:r>
                        <a:rPr lang="zh-CN" sz="1600" b="1" u="none" kern="100" dirty="0">
                          <a:solidFill>
                            <a:schemeClr val="tx1"/>
                          </a:solidFill>
                          <a:effectLst/>
                          <a:latin typeface="微软雅黑" panose="020B0503020204020204" pitchFamily="34" charset="-122"/>
                          <a:ea typeface="微软雅黑" panose="020B0503020204020204" pitchFamily="34" charset="-122"/>
                        </a:rPr>
                        <a:t>领导负担重</a:t>
                      </a:r>
                    </a:p>
                    <a:p>
                      <a:pPr marL="349250" indent="-349250" algn="just">
                        <a:lnSpc>
                          <a:spcPct val="115000"/>
                        </a:lnSpc>
                        <a:spcAft>
                          <a:spcPts val="0"/>
                        </a:spcAft>
                      </a:pP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en-US" sz="1600" b="0" u="none" kern="100" dirty="0">
                          <a:solidFill>
                            <a:schemeClr val="tx1"/>
                          </a:solidFill>
                          <a:effectLst/>
                          <a:latin typeface="微软雅黑" panose="020B0503020204020204" pitchFamily="34" charset="-122"/>
                          <a:ea typeface="微软雅黑" panose="020B0503020204020204" pitchFamily="34" charset="-122"/>
                        </a:rPr>
                        <a:t>5</a:t>
                      </a:r>
                      <a:r>
                        <a:rPr lang="zh-CN" sz="1600" b="0" u="none" kern="100" dirty="0">
                          <a:solidFill>
                            <a:schemeClr val="tx1"/>
                          </a:solidFill>
                          <a:effectLst/>
                          <a:latin typeface="微软雅黑" panose="020B0503020204020204" pitchFamily="34" charset="-122"/>
                          <a:ea typeface="微软雅黑" panose="020B0503020204020204" pitchFamily="34" charset="-122"/>
                        </a:rPr>
                        <a:t>）</a:t>
                      </a:r>
                      <a:r>
                        <a:rPr lang="zh-CN" sz="1600" b="1" u="none" kern="100" dirty="0">
                          <a:solidFill>
                            <a:schemeClr val="tx1"/>
                          </a:solidFill>
                          <a:effectLst/>
                          <a:latin typeface="微软雅黑" panose="020B0503020204020204" pitchFamily="34" charset="-122"/>
                          <a:ea typeface="微软雅黑" panose="020B0503020204020204" pitchFamily="34" charset="-122"/>
                        </a:rPr>
                        <a:t>不利于培养具有全面素质</a:t>
                      </a:r>
                      <a:r>
                        <a:rPr lang="zh-CN" sz="1600" b="0" u="none" kern="100" dirty="0">
                          <a:solidFill>
                            <a:schemeClr val="tx1"/>
                          </a:solidFill>
                          <a:effectLst/>
                          <a:latin typeface="微软雅黑" panose="020B0503020204020204" pitchFamily="34" charset="-122"/>
                          <a:ea typeface="微软雅黑" panose="020B0503020204020204" pitchFamily="34" charset="-122"/>
                        </a:rPr>
                        <a:t>、能够经营整个企业的管理人才</a:t>
                      </a:r>
                      <a:endParaRPr lang="zh-CN" sz="16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2499268"/>
                  </a:ext>
                </a:extLst>
              </a:tr>
              <a:tr h="0">
                <a:tc>
                  <a:txBody>
                    <a:bodyPr/>
                    <a:lstStyle/>
                    <a:p>
                      <a:pPr algn="just">
                        <a:lnSpc>
                          <a:spcPct val="115000"/>
                        </a:lnSpc>
                        <a:spcAft>
                          <a:spcPts val="0"/>
                        </a:spcAft>
                      </a:pPr>
                      <a:r>
                        <a:rPr lang="zh-CN" sz="1600" b="1" kern="100" dirty="0">
                          <a:solidFill>
                            <a:schemeClr val="tx1"/>
                          </a:solidFill>
                          <a:effectLst/>
                          <a:latin typeface="微软雅黑" panose="020B0503020204020204" pitchFamily="34" charset="-122"/>
                          <a:ea typeface="微软雅黑" panose="020B0503020204020204" pitchFamily="34" charset="-122"/>
                        </a:rPr>
                        <a:t>适用范围</a:t>
                      </a:r>
                      <a:endParaRPr lang="zh-CN" sz="16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indent="-349250" algn="just">
                        <a:lnSpc>
                          <a:spcPct val="115000"/>
                        </a:lnSpc>
                        <a:spcAft>
                          <a:spcPts val="0"/>
                        </a:spcAft>
                      </a:pPr>
                      <a:r>
                        <a:rPr lang="zh-CN" sz="1600" b="1" u="none" kern="100" dirty="0">
                          <a:solidFill>
                            <a:srgbClr val="FF0000"/>
                          </a:solidFill>
                          <a:effectLst/>
                          <a:latin typeface="微软雅黑" panose="020B0503020204020204" pitchFamily="34" charset="-122"/>
                          <a:ea typeface="微软雅黑" panose="020B0503020204020204" pitchFamily="34" charset="-122"/>
                        </a:rPr>
                        <a:t>简单</a:t>
                      </a:r>
                      <a:r>
                        <a:rPr lang="en-US" sz="1600" b="1" u="none" kern="100" dirty="0">
                          <a:solidFill>
                            <a:srgbClr val="FF0000"/>
                          </a:solidFill>
                          <a:effectLst/>
                          <a:latin typeface="微软雅黑" panose="020B0503020204020204" pitchFamily="34" charset="-122"/>
                          <a:ea typeface="微软雅黑" panose="020B0503020204020204" pitchFamily="34" charset="-122"/>
                        </a:rPr>
                        <a:t>/</a:t>
                      </a:r>
                      <a:r>
                        <a:rPr lang="zh-CN" sz="1600" b="1" u="none" kern="100" dirty="0">
                          <a:solidFill>
                            <a:srgbClr val="FF0000"/>
                          </a:solidFill>
                          <a:effectLst/>
                          <a:latin typeface="微软雅黑" panose="020B0503020204020204" pitchFamily="34" charset="-122"/>
                          <a:ea typeface="微软雅黑" panose="020B0503020204020204" pitchFamily="34" charset="-122"/>
                        </a:rPr>
                        <a:t>静态</a:t>
                      </a:r>
                      <a:r>
                        <a:rPr lang="zh-CN" sz="1600" b="0" u="none" kern="100" dirty="0">
                          <a:solidFill>
                            <a:schemeClr val="tx1"/>
                          </a:solidFill>
                          <a:effectLst/>
                          <a:latin typeface="微软雅黑" panose="020B0503020204020204" pitchFamily="34" charset="-122"/>
                          <a:ea typeface="微软雅黑" panose="020B0503020204020204" pitchFamily="34" charset="-122"/>
                        </a:rPr>
                        <a:t>；适用于中小型的、产品品种比较单一、生产技术发展变化较慢、外部环境比较稳定的企业。</a:t>
                      </a:r>
                      <a:endParaRPr lang="zh-CN" sz="16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7329191"/>
                  </a:ext>
                </a:extLst>
              </a:tr>
            </a:tbl>
          </a:graphicData>
        </a:graphic>
      </p:graphicFrame>
    </p:spTree>
    <p:extLst>
      <p:ext uri="{BB962C8B-B14F-4D97-AF65-F5344CB8AC3E}">
        <p14:creationId xmlns:p14="http://schemas.microsoft.com/office/powerpoint/2010/main" val="1500086537"/>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604855"/>
            <a:ext cx="7059218"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400" b="1" dirty="0"/>
              <a:t>组织设计的类型（</a:t>
            </a:r>
            <a:r>
              <a:rPr lang="en-US" altLang="zh-CN" sz="2400" b="1" dirty="0"/>
              <a:t>7</a:t>
            </a:r>
            <a:r>
              <a:rPr lang="zh-CN" altLang="zh-CN" sz="2400" b="1" dirty="0"/>
              <a:t>个</a:t>
            </a:r>
            <a:r>
              <a:rPr lang="en-US" altLang="zh-CN" sz="2400" b="1" dirty="0"/>
              <a:t> = 3</a:t>
            </a:r>
            <a:r>
              <a:rPr lang="zh-CN" altLang="zh-CN" sz="2400" b="1" dirty="0"/>
              <a:t>个常用</a:t>
            </a:r>
            <a:r>
              <a:rPr lang="en-US" altLang="zh-CN" sz="2400" b="1" dirty="0"/>
              <a:t>+ 4</a:t>
            </a:r>
            <a:r>
              <a:rPr lang="zh-CN" altLang="zh-CN" sz="2400" b="1" dirty="0"/>
              <a:t>个其他）</a:t>
            </a:r>
            <a:endParaRPr lang="zh-CN" altLang="zh-CN" sz="2400" dirty="0"/>
          </a:p>
        </p:txBody>
      </p:sp>
      <p:sp>
        <p:nvSpPr>
          <p:cNvPr id="2" name="矩形 1">
            <a:extLst>
              <a:ext uri="{FF2B5EF4-FFF2-40B4-BE49-F238E27FC236}">
                <a16:creationId xmlns:a16="http://schemas.microsoft.com/office/drawing/2014/main" id="{093D81E6-842D-476E-AB48-C8F274E9782E}"/>
              </a:ext>
            </a:extLst>
          </p:cNvPr>
          <p:cNvSpPr/>
          <p:nvPr/>
        </p:nvSpPr>
        <p:spPr>
          <a:xfrm>
            <a:off x="1239253" y="2273968"/>
            <a:ext cx="6801208" cy="461665"/>
          </a:xfrm>
          <a:prstGeom prst="rect">
            <a:avLst/>
          </a:prstGeom>
        </p:spPr>
        <p:txBody>
          <a:bodyPr wrap="square">
            <a:spAutoFit/>
          </a:bodyPr>
          <a:lstStyle/>
          <a:p>
            <a:r>
              <a:rPr lang="en-US" altLang="zh-CN" sz="2400" b="1" dirty="0">
                <a:solidFill>
                  <a:srgbClr val="FF0000"/>
                </a:solidFill>
              </a:rPr>
              <a:t>3.</a:t>
            </a:r>
            <a:r>
              <a:rPr lang="zh-CN" altLang="zh-CN" sz="2400" b="1" dirty="0">
                <a:solidFill>
                  <a:srgbClr val="FF0000"/>
                </a:solidFill>
              </a:rPr>
              <a:t>矩阵组织形式（常用</a:t>
            </a:r>
            <a:r>
              <a:rPr lang="en-US" altLang="zh-CN" sz="2400" b="1" dirty="0">
                <a:solidFill>
                  <a:srgbClr val="FF0000"/>
                </a:solidFill>
              </a:rPr>
              <a:t>3</a:t>
            </a:r>
            <a:r>
              <a:rPr lang="zh-CN" altLang="zh-CN" sz="2400" b="1" dirty="0">
                <a:solidFill>
                  <a:srgbClr val="FF0000"/>
                </a:solidFill>
              </a:rPr>
              <a:t>）</a:t>
            </a:r>
            <a:endParaRPr lang="zh-CN" altLang="zh-CN" sz="2400" dirty="0">
              <a:solidFill>
                <a:srgbClr val="FF0000"/>
              </a:solidFill>
            </a:endParaRPr>
          </a:p>
        </p:txBody>
      </p:sp>
      <p:graphicFrame>
        <p:nvGraphicFramePr>
          <p:cNvPr id="3" name="表格 2">
            <a:extLst>
              <a:ext uri="{FF2B5EF4-FFF2-40B4-BE49-F238E27FC236}">
                <a16:creationId xmlns:a16="http://schemas.microsoft.com/office/drawing/2014/main" id="{966B90AD-B970-41A0-8848-618DD34168A7}"/>
              </a:ext>
            </a:extLst>
          </p:cNvPr>
          <p:cNvGraphicFramePr>
            <a:graphicFrameLocks noGrp="1"/>
          </p:cNvGraphicFramePr>
          <p:nvPr>
            <p:extLst>
              <p:ext uri="{D42A27DB-BD31-4B8C-83A1-F6EECF244321}">
                <p14:modId xmlns:p14="http://schemas.microsoft.com/office/powerpoint/2010/main" val="695346433"/>
              </p:ext>
            </p:extLst>
          </p:nvPr>
        </p:nvGraphicFramePr>
        <p:xfrm>
          <a:off x="674914" y="2735633"/>
          <a:ext cx="10515600" cy="4003296"/>
        </p:xfrm>
        <a:graphic>
          <a:graphicData uri="http://schemas.openxmlformats.org/drawingml/2006/table">
            <a:tbl>
              <a:tblPr firstRow="1" firstCol="1" bandRow="1" bandCol="1">
                <a:tableStyleId>{5C22544A-7EE6-4342-B048-85BDC9FD1C3A}</a:tableStyleId>
              </a:tblPr>
              <a:tblGrid>
                <a:gridCol w="1322862">
                  <a:extLst>
                    <a:ext uri="{9D8B030D-6E8A-4147-A177-3AD203B41FA5}">
                      <a16:colId xmlns:a16="http://schemas.microsoft.com/office/drawing/2014/main" val="1186092878"/>
                    </a:ext>
                  </a:extLst>
                </a:gridCol>
                <a:gridCol w="9192738">
                  <a:extLst>
                    <a:ext uri="{9D8B030D-6E8A-4147-A177-3AD203B41FA5}">
                      <a16:colId xmlns:a16="http://schemas.microsoft.com/office/drawing/2014/main" val="1518119851"/>
                    </a:ext>
                  </a:extLst>
                </a:gridCol>
              </a:tblGrid>
              <a:tr h="0">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特点</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）一名员工有</a:t>
                      </a:r>
                      <a:r>
                        <a:rPr lang="zh-CN" sz="1800" b="1" u="none" kern="100" dirty="0">
                          <a:solidFill>
                            <a:schemeClr val="tx1"/>
                          </a:solidFill>
                          <a:effectLst/>
                          <a:latin typeface="微软雅黑" panose="020B0503020204020204" pitchFamily="34" charset="-122"/>
                          <a:ea typeface="微软雅黑" panose="020B0503020204020204" pitchFamily="34" charset="-122"/>
                        </a:rPr>
                        <a:t>两位领导</a:t>
                      </a:r>
                    </a:p>
                    <a:p>
                      <a:pPr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）组织内部有</a:t>
                      </a:r>
                      <a:r>
                        <a:rPr lang="zh-CN" sz="1800" b="1" u="none" kern="100" dirty="0">
                          <a:solidFill>
                            <a:schemeClr val="tx1"/>
                          </a:solidFill>
                          <a:effectLst/>
                          <a:latin typeface="微软雅黑" panose="020B0503020204020204" pitchFamily="34" charset="-122"/>
                          <a:ea typeface="微软雅黑" panose="020B0503020204020204" pitchFamily="34" charset="-122"/>
                        </a:rPr>
                        <a:t>两个层次的协调</a:t>
                      </a:r>
                    </a:p>
                    <a:p>
                      <a:pPr marL="349250" indent="-349250"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3</a:t>
                      </a:r>
                      <a:r>
                        <a:rPr lang="zh-CN" sz="1800" b="0" u="none" kern="100" dirty="0">
                          <a:solidFill>
                            <a:schemeClr val="tx1"/>
                          </a:solidFill>
                          <a:effectLst/>
                          <a:latin typeface="微软雅黑" panose="020B0503020204020204" pitchFamily="34" charset="-122"/>
                          <a:ea typeface="微软雅黑" panose="020B0503020204020204" pitchFamily="34" charset="-122"/>
                        </a:rPr>
                        <a:t>）产品部门（或项目小组）所形成的</a:t>
                      </a:r>
                      <a:r>
                        <a:rPr lang="zh-CN" sz="1800" b="1" u="none" kern="100" dirty="0">
                          <a:solidFill>
                            <a:schemeClr val="tx1"/>
                          </a:solidFill>
                          <a:effectLst/>
                          <a:latin typeface="微软雅黑" panose="020B0503020204020204" pitchFamily="34" charset="-122"/>
                          <a:ea typeface="微软雅黑" panose="020B0503020204020204" pitchFamily="34" charset="-122"/>
                        </a:rPr>
                        <a:t>横向联系灵活多样</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0764445"/>
                  </a:ext>
                </a:extLst>
              </a:tr>
              <a:tr h="0">
                <a:tc>
                  <a:txBody>
                    <a:bodyPr/>
                    <a:lstStyle/>
                    <a:p>
                      <a:pPr algn="just">
                        <a:lnSpc>
                          <a:spcPct val="115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优点</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9250" indent="-349250"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）有利于加强各职能部门之间的</a:t>
                      </a:r>
                      <a:r>
                        <a:rPr lang="zh-CN" sz="1800" b="1" u="none" kern="100" dirty="0">
                          <a:solidFill>
                            <a:schemeClr val="tx1"/>
                          </a:solidFill>
                          <a:effectLst/>
                          <a:latin typeface="微软雅黑" panose="020B0503020204020204" pitchFamily="34" charset="-122"/>
                          <a:ea typeface="微软雅黑" panose="020B0503020204020204" pitchFamily="34" charset="-122"/>
                        </a:rPr>
                        <a:t>协作配合</a:t>
                      </a:r>
                    </a:p>
                    <a:p>
                      <a:pPr marL="349250" indent="-349250"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）有利于顺利完成规划项目，</a:t>
                      </a:r>
                      <a:r>
                        <a:rPr lang="zh-CN" sz="1800" b="1" u="none" kern="100" dirty="0">
                          <a:solidFill>
                            <a:schemeClr val="tx1"/>
                          </a:solidFill>
                          <a:effectLst/>
                          <a:latin typeface="微软雅黑" panose="020B0503020204020204" pitchFamily="34" charset="-122"/>
                          <a:ea typeface="微软雅黑" panose="020B0503020204020204" pitchFamily="34" charset="-122"/>
                        </a:rPr>
                        <a:t>提高企业的适应性</a:t>
                      </a:r>
                    </a:p>
                    <a:p>
                      <a:pPr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3</a:t>
                      </a:r>
                      <a:r>
                        <a:rPr lang="zh-CN" sz="1800" b="0" u="none" kern="100" dirty="0">
                          <a:solidFill>
                            <a:schemeClr val="tx1"/>
                          </a:solidFill>
                          <a:effectLst/>
                          <a:latin typeface="微软雅黑" panose="020B0503020204020204" pitchFamily="34" charset="-122"/>
                          <a:ea typeface="微软雅黑" panose="020B0503020204020204" pitchFamily="34" charset="-122"/>
                        </a:rPr>
                        <a:t>）有利于</a:t>
                      </a:r>
                      <a:r>
                        <a:rPr lang="zh-CN" sz="1800" b="1" u="none" kern="100" dirty="0">
                          <a:solidFill>
                            <a:schemeClr val="tx1"/>
                          </a:solidFill>
                          <a:effectLst/>
                          <a:latin typeface="微软雅黑" panose="020B0503020204020204" pitchFamily="34" charset="-122"/>
                          <a:ea typeface="微软雅黑" panose="020B0503020204020204" pitchFamily="34" charset="-122"/>
                        </a:rPr>
                        <a:t>减轻高层管理人员的负担</a:t>
                      </a:r>
                    </a:p>
                    <a:p>
                      <a:pPr marL="349250" indent="-349250"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4</a:t>
                      </a:r>
                      <a:r>
                        <a:rPr lang="zh-CN" sz="1800" b="0" u="none" kern="100" dirty="0">
                          <a:solidFill>
                            <a:schemeClr val="tx1"/>
                          </a:solidFill>
                          <a:effectLst/>
                          <a:latin typeface="微软雅黑" panose="020B0503020204020204" pitchFamily="34" charset="-122"/>
                          <a:ea typeface="微软雅黑" panose="020B0503020204020204" pitchFamily="34" charset="-122"/>
                        </a:rPr>
                        <a:t>）有利于职能部门与产品</a:t>
                      </a:r>
                      <a:r>
                        <a:rPr lang="zh-CN" sz="1800" b="1" u="none" kern="100" dirty="0">
                          <a:solidFill>
                            <a:schemeClr val="tx1"/>
                          </a:solidFill>
                          <a:effectLst/>
                          <a:latin typeface="微软雅黑" panose="020B0503020204020204" pitchFamily="34" charset="-122"/>
                          <a:ea typeface="微软雅黑" panose="020B0503020204020204" pitchFamily="34" charset="-122"/>
                        </a:rPr>
                        <a:t>部门相互制约</a:t>
                      </a:r>
                      <a:r>
                        <a:rPr lang="zh-CN" sz="1800" b="0" u="none" kern="100" dirty="0">
                          <a:solidFill>
                            <a:schemeClr val="tx1"/>
                          </a:solidFill>
                          <a:effectLst/>
                          <a:latin typeface="微软雅黑" panose="020B0503020204020204" pitchFamily="34" charset="-122"/>
                          <a:ea typeface="微软雅黑" panose="020B0503020204020204" pitchFamily="34" charset="-122"/>
                        </a:rPr>
                        <a:t>，保证企业整体目标的实现</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9114676"/>
                  </a:ext>
                </a:extLst>
              </a:tr>
              <a:tr h="0">
                <a:tc>
                  <a:txBody>
                    <a:bodyPr/>
                    <a:lstStyle/>
                    <a:p>
                      <a:pPr algn="just">
                        <a:lnSpc>
                          <a:spcPct val="115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缺点</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）组织的</a:t>
                      </a:r>
                      <a:r>
                        <a:rPr lang="zh-CN" sz="1800" b="1" u="none" kern="100" dirty="0">
                          <a:solidFill>
                            <a:schemeClr val="tx1"/>
                          </a:solidFill>
                          <a:effectLst/>
                          <a:latin typeface="微软雅黑" panose="020B0503020204020204" pitchFamily="34" charset="-122"/>
                          <a:ea typeface="微软雅黑" panose="020B0503020204020204" pitchFamily="34" charset="-122"/>
                        </a:rPr>
                        <a:t>稳定性较差</a:t>
                      </a:r>
                    </a:p>
                    <a:p>
                      <a:pPr marL="349250" indent="-349250"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双重领导</a:t>
                      </a:r>
                      <a:r>
                        <a:rPr lang="zh-CN" sz="1800" b="0" u="none" kern="100" dirty="0">
                          <a:solidFill>
                            <a:schemeClr val="tx1"/>
                          </a:solidFill>
                          <a:effectLst/>
                          <a:latin typeface="微软雅黑" panose="020B0503020204020204" pitchFamily="34" charset="-122"/>
                          <a:ea typeface="微软雅黑" panose="020B0503020204020204" pitchFamily="34" charset="-122"/>
                        </a:rPr>
                        <a:t>的存在，容易产生责任不清、多头指挥的混乱现象。</a:t>
                      </a:r>
                    </a:p>
                    <a:p>
                      <a:pPr marL="349250" indent="-349250"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3</a:t>
                      </a:r>
                      <a:r>
                        <a:rPr lang="zh-CN" sz="1800" b="0" u="none" kern="100" dirty="0">
                          <a:solidFill>
                            <a:schemeClr val="tx1"/>
                          </a:solidFill>
                          <a:effectLst/>
                          <a:latin typeface="微软雅黑" panose="020B0503020204020204" pitchFamily="34" charset="-122"/>
                          <a:ea typeface="微软雅黑" panose="020B0503020204020204" pitchFamily="34" charset="-122"/>
                        </a:rPr>
                        <a:t>）机构相对臃肿，</a:t>
                      </a:r>
                      <a:r>
                        <a:rPr lang="zh-CN" sz="1800" b="1" u="none" kern="100" dirty="0">
                          <a:solidFill>
                            <a:schemeClr val="tx1"/>
                          </a:solidFill>
                          <a:effectLst/>
                          <a:latin typeface="微软雅黑" panose="020B0503020204020204" pitchFamily="34" charset="-122"/>
                          <a:ea typeface="微软雅黑" panose="020B0503020204020204" pitchFamily="34" charset="-122"/>
                        </a:rPr>
                        <a:t>用人较多</a:t>
                      </a:r>
                      <a:r>
                        <a:rPr lang="zh-CN" sz="1800" b="0" u="none" kern="100" dirty="0">
                          <a:solidFill>
                            <a:schemeClr val="tx1"/>
                          </a:solidFill>
                          <a:effectLst/>
                          <a:latin typeface="微软雅黑" panose="020B0503020204020204" pitchFamily="34" charset="-122"/>
                          <a:ea typeface="微软雅黑" panose="020B0503020204020204" pitchFamily="34" charset="-122"/>
                        </a:rPr>
                        <a:t>。</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2696123"/>
                  </a:ext>
                </a:extLst>
              </a:tr>
              <a:tr h="321552">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适用范围</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rgbClr val="FF0000"/>
                          </a:solidFill>
                          <a:effectLst/>
                          <a:latin typeface="微软雅黑" panose="020B0503020204020204" pitchFamily="34" charset="-122"/>
                          <a:ea typeface="微软雅黑" panose="020B0503020204020204" pitchFamily="34" charset="-122"/>
                        </a:rPr>
                        <a:t>复杂</a:t>
                      </a:r>
                      <a:r>
                        <a:rPr lang="en-US" sz="1800" b="1" u="none" kern="100" dirty="0">
                          <a:solidFill>
                            <a:srgbClr val="FF0000"/>
                          </a:solidFill>
                          <a:effectLst/>
                          <a:latin typeface="微软雅黑" panose="020B0503020204020204" pitchFamily="34" charset="-122"/>
                          <a:ea typeface="微软雅黑" panose="020B0503020204020204" pitchFamily="34" charset="-122"/>
                        </a:rPr>
                        <a:t>/</a:t>
                      </a:r>
                      <a:r>
                        <a:rPr lang="zh-CN" sz="1800" b="1" u="none" kern="100" dirty="0">
                          <a:solidFill>
                            <a:srgbClr val="FF0000"/>
                          </a:solidFill>
                          <a:effectLst/>
                          <a:latin typeface="微软雅黑" panose="020B0503020204020204" pitchFamily="34" charset="-122"/>
                          <a:ea typeface="微软雅黑" panose="020B0503020204020204" pitchFamily="34" charset="-122"/>
                        </a:rPr>
                        <a:t>动态</a:t>
                      </a:r>
                      <a:r>
                        <a:rPr lang="zh-CN" sz="1800" b="0" u="none" kern="100" dirty="0">
                          <a:solidFill>
                            <a:schemeClr val="tx1"/>
                          </a:solidFill>
                          <a:effectLst/>
                          <a:latin typeface="微软雅黑" panose="020B0503020204020204" pitchFamily="34" charset="-122"/>
                          <a:ea typeface="微软雅黑" panose="020B0503020204020204" pitchFamily="34" charset="-122"/>
                        </a:rPr>
                        <a:t>的环境中较为有效。</a:t>
                      </a:r>
                    </a:p>
                    <a:p>
                      <a:pPr marL="279400" indent="-279400" algn="l">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）适合因技术发展迅速和产品品种较多而具有</a:t>
                      </a:r>
                      <a:r>
                        <a:rPr lang="zh-CN" sz="1800" b="1" u="none" kern="100" dirty="0">
                          <a:solidFill>
                            <a:schemeClr val="tx1"/>
                          </a:solidFill>
                          <a:effectLst/>
                          <a:latin typeface="微软雅黑" panose="020B0503020204020204" pitchFamily="34" charset="-122"/>
                          <a:ea typeface="微软雅黑" panose="020B0503020204020204" pitchFamily="34" charset="-122"/>
                        </a:rPr>
                        <a:t>创新性强、管理复杂特点</a:t>
                      </a:r>
                      <a:r>
                        <a:rPr lang="zh-CN" sz="1800" b="0" u="none" kern="100" dirty="0">
                          <a:solidFill>
                            <a:schemeClr val="tx1"/>
                          </a:solidFill>
                          <a:effectLst/>
                          <a:latin typeface="微软雅黑" panose="020B0503020204020204" pitchFamily="34" charset="-122"/>
                          <a:ea typeface="微软雅黑" panose="020B0503020204020204" pitchFamily="34" charset="-122"/>
                        </a:rPr>
                        <a:t>的企业，如</a:t>
                      </a:r>
                      <a:r>
                        <a:rPr lang="zh-CN" sz="1800" b="1" u="none" kern="100" dirty="0">
                          <a:solidFill>
                            <a:schemeClr val="tx1"/>
                          </a:solidFill>
                          <a:effectLst/>
                          <a:latin typeface="微软雅黑" panose="020B0503020204020204" pitchFamily="34" charset="-122"/>
                          <a:ea typeface="微软雅黑" panose="020B0503020204020204" pitchFamily="34" charset="-122"/>
                        </a:rPr>
                        <a:t>军事工业、航天工业</a:t>
                      </a:r>
                      <a:r>
                        <a:rPr lang="zh-CN" sz="1800" b="0" u="none" kern="100" dirty="0">
                          <a:solidFill>
                            <a:schemeClr val="tx1"/>
                          </a:solidFill>
                          <a:effectLst/>
                          <a:latin typeface="微软雅黑" panose="020B0503020204020204" pitchFamily="34" charset="-122"/>
                          <a:ea typeface="微软雅黑" panose="020B0503020204020204" pitchFamily="34" charset="-122"/>
                        </a:rPr>
                        <a:t>公司；一般工业企业中的</a:t>
                      </a:r>
                      <a:r>
                        <a:rPr lang="zh-CN" sz="1800" b="1" u="none" kern="100" dirty="0">
                          <a:solidFill>
                            <a:schemeClr val="tx1"/>
                          </a:solidFill>
                          <a:effectLst/>
                          <a:latin typeface="微软雅黑" panose="020B0503020204020204" pitchFamily="34" charset="-122"/>
                          <a:ea typeface="微软雅黑" panose="020B0503020204020204" pitchFamily="34" charset="-122"/>
                        </a:rPr>
                        <a:t>科研、新产品试制</a:t>
                      </a:r>
                      <a:r>
                        <a:rPr lang="zh-CN" sz="1800" b="0" u="none" kern="100" dirty="0">
                          <a:solidFill>
                            <a:schemeClr val="tx1"/>
                          </a:solidFill>
                          <a:effectLst/>
                          <a:latin typeface="微软雅黑" panose="020B0503020204020204" pitchFamily="34" charset="-122"/>
                          <a:ea typeface="微软雅黑" panose="020B0503020204020204" pitchFamily="34" charset="-122"/>
                        </a:rPr>
                        <a:t>和规划工作。</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728437"/>
                  </a:ext>
                </a:extLst>
              </a:tr>
            </a:tbl>
          </a:graphicData>
        </a:graphic>
      </p:graphicFrame>
    </p:spTree>
    <p:extLst>
      <p:ext uri="{BB962C8B-B14F-4D97-AF65-F5344CB8AC3E}">
        <p14:creationId xmlns:p14="http://schemas.microsoft.com/office/powerpoint/2010/main" val="49752398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604855"/>
            <a:ext cx="7421825"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组织设计的类型（</a:t>
            </a:r>
            <a:r>
              <a:rPr lang="en-US" altLang="zh-CN" sz="2800" b="1" dirty="0"/>
              <a:t>7</a:t>
            </a:r>
            <a:r>
              <a:rPr lang="zh-CN" altLang="zh-CN" sz="2800" b="1" dirty="0"/>
              <a:t>个</a:t>
            </a:r>
            <a:r>
              <a:rPr lang="en-US" altLang="zh-CN" sz="2800" b="1" dirty="0"/>
              <a:t> = 3</a:t>
            </a:r>
            <a:r>
              <a:rPr lang="zh-CN" altLang="zh-CN" sz="2800" b="1" dirty="0"/>
              <a:t>个常用</a:t>
            </a:r>
            <a:r>
              <a:rPr lang="en-US" altLang="zh-CN" sz="2800" b="1" dirty="0"/>
              <a:t>+ 4</a:t>
            </a:r>
            <a:r>
              <a:rPr lang="zh-CN" altLang="zh-CN" sz="2800" b="1" dirty="0"/>
              <a:t>个其他）</a:t>
            </a:r>
            <a:endParaRPr lang="zh-CN" altLang="zh-CN" sz="2800" dirty="0"/>
          </a:p>
        </p:txBody>
      </p:sp>
      <p:sp>
        <p:nvSpPr>
          <p:cNvPr id="2" name="矩形 1">
            <a:extLst>
              <a:ext uri="{FF2B5EF4-FFF2-40B4-BE49-F238E27FC236}">
                <a16:creationId xmlns:a16="http://schemas.microsoft.com/office/drawing/2014/main" id="{093D81E6-842D-476E-AB48-C8F274E9782E}"/>
              </a:ext>
            </a:extLst>
          </p:cNvPr>
          <p:cNvSpPr/>
          <p:nvPr/>
        </p:nvSpPr>
        <p:spPr>
          <a:xfrm>
            <a:off x="1239253" y="2273968"/>
            <a:ext cx="6801208" cy="738664"/>
          </a:xfrm>
          <a:prstGeom prst="rect">
            <a:avLst/>
          </a:prstGeom>
        </p:spPr>
        <p:txBody>
          <a:bodyPr wrap="square">
            <a:spAutoFit/>
          </a:bodyPr>
          <a:lstStyle/>
          <a:p>
            <a:r>
              <a:rPr lang="en-US" altLang="zh-CN" sz="2400" dirty="0">
                <a:solidFill>
                  <a:srgbClr val="FF0000"/>
                </a:solidFill>
              </a:rPr>
              <a:t>4.</a:t>
            </a:r>
            <a:r>
              <a:rPr lang="zh-CN" altLang="zh-CN" sz="2400" b="1" dirty="0">
                <a:solidFill>
                  <a:srgbClr val="FF0000"/>
                </a:solidFill>
              </a:rPr>
              <a:t>事业部制形式</a:t>
            </a:r>
            <a:endParaRPr lang="zh-CN" altLang="zh-CN" sz="2400" dirty="0">
              <a:solidFill>
                <a:srgbClr val="FF0000"/>
              </a:solidFill>
            </a:endParaRPr>
          </a:p>
          <a:p>
            <a:endParaRPr lang="zh-CN" altLang="zh-CN" dirty="0"/>
          </a:p>
        </p:txBody>
      </p:sp>
      <p:graphicFrame>
        <p:nvGraphicFramePr>
          <p:cNvPr id="4" name="表格 3">
            <a:extLst>
              <a:ext uri="{FF2B5EF4-FFF2-40B4-BE49-F238E27FC236}">
                <a16:creationId xmlns:a16="http://schemas.microsoft.com/office/drawing/2014/main" id="{AADEF257-4233-4483-A25B-7ABCF6D01D60}"/>
              </a:ext>
            </a:extLst>
          </p:cNvPr>
          <p:cNvGraphicFramePr>
            <a:graphicFrameLocks noGrp="1"/>
          </p:cNvGraphicFramePr>
          <p:nvPr>
            <p:extLst>
              <p:ext uri="{D42A27DB-BD31-4B8C-83A1-F6EECF244321}">
                <p14:modId xmlns:p14="http://schemas.microsoft.com/office/powerpoint/2010/main" val="781556301"/>
              </p:ext>
            </p:extLst>
          </p:nvPr>
        </p:nvGraphicFramePr>
        <p:xfrm>
          <a:off x="583448" y="2814625"/>
          <a:ext cx="11254766" cy="3687828"/>
        </p:xfrm>
        <a:graphic>
          <a:graphicData uri="http://schemas.openxmlformats.org/drawingml/2006/table">
            <a:tbl>
              <a:tblPr firstRow="1" firstCol="1" bandRow="1" bandCol="1">
                <a:tableStyleId>{5C22544A-7EE6-4342-B048-85BDC9FD1C3A}</a:tableStyleId>
              </a:tblPr>
              <a:tblGrid>
                <a:gridCol w="809487">
                  <a:extLst>
                    <a:ext uri="{9D8B030D-6E8A-4147-A177-3AD203B41FA5}">
                      <a16:colId xmlns:a16="http://schemas.microsoft.com/office/drawing/2014/main" val="1511956065"/>
                    </a:ext>
                  </a:extLst>
                </a:gridCol>
                <a:gridCol w="10445279">
                  <a:extLst>
                    <a:ext uri="{9D8B030D-6E8A-4147-A177-3AD203B41FA5}">
                      <a16:colId xmlns:a16="http://schemas.microsoft.com/office/drawing/2014/main" val="1826252670"/>
                    </a:ext>
                  </a:extLst>
                </a:gridCol>
              </a:tblGrid>
              <a:tr h="173990">
                <a:tc>
                  <a:txBody>
                    <a:bodyPr/>
                    <a:lstStyle/>
                    <a:p>
                      <a:pPr algn="l">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特点</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）把企业的生产经营活动，按产品或地区分别建立经营事业部，实行</a:t>
                      </a:r>
                      <a:r>
                        <a:rPr lang="zh-CN" sz="1800" b="1" u="none" kern="100" dirty="0">
                          <a:solidFill>
                            <a:schemeClr val="tx1"/>
                          </a:solidFill>
                          <a:effectLst/>
                          <a:latin typeface="微软雅黑" panose="020B0503020204020204" pitchFamily="34" charset="-122"/>
                          <a:ea typeface="微软雅黑" panose="020B0503020204020204" pitchFamily="34" charset="-122"/>
                        </a:rPr>
                        <a:t>集中决策</a:t>
                      </a:r>
                      <a:r>
                        <a:rPr lang="zh-CN" sz="1800" b="0" u="none" kern="100" dirty="0">
                          <a:solidFill>
                            <a:schemeClr val="tx1"/>
                          </a:solidFill>
                          <a:effectLst/>
                          <a:latin typeface="微软雅黑" panose="020B0503020204020204" pitchFamily="34" charset="-122"/>
                          <a:ea typeface="微软雅黑" panose="020B0503020204020204" pitchFamily="34" charset="-122"/>
                        </a:rPr>
                        <a:t>指导下的</a:t>
                      </a:r>
                      <a:r>
                        <a:rPr lang="zh-CN" sz="1800" b="1" u="none" kern="100" dirty="0">
                          <a:solidFill>
                            <a:schemeClr val="tx1"/>
                          </a:solidFill>
                          <a:effectLst/>
                          <a:latin typeface="微软雅黑" panose="020B0503020204020204" pitchFamily="34" charset="-122"/>
                          <a:ea typeface="微软雅黑" panose="020B0503020204020204" pitchFamily="34" charset="-122"/>
                        </a:rPr>
                        <a:t>分散经营</a:t>
                      </a:r>
                      <a:r>
                        <a:rPr lang="zh-CN" sz="1800" b="0" u="none" kern="100" dirty="0">
                          <a:solidFill>
                            <a:schemeClr val="tx1"/>
                          </a:solidFill>
                          <a:effectLst/>
                          <a:latin typeface="微软雅黑" panose="020B0503020204020204" pitchFamily="34" charset="-122"/>
                          <a:ea typeface="微软雅黑" panose="020B0503020204020204" pitchFamily="34" charset="-122"/>
                        </a:rPr>
                        <a:t>。</a:t>
                      </a:r>
                    </a:p>
                    <a:p>
                      <a:pPr algn="just">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）每个事业部都是实现公司目标的基本经营单位，对公司负有完成利润计划的责任，同时统一管理所属产品的全部活动。</a:t>
                      </a:r>
                    </a:p>
                    <a:p>
                      <a:pPr algn="just">
                        <a:lnSpc>
                          <a:spcPct val="115000"/>
                        </a:lnSpc>
                        <a:spcAft>
                          <a:spcPts val="0"/>
                        </a:spcAf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3</a:t>
                      </a:r>
                      <a:r>
                        <a:rPr lang="zh-CN" sz="1800" b="0" u="none" kern="100" dirty="0">
                          <a:solidFill>
                            <a:schemeClr val="tx1"/>
                          </a:solidFill>
                          <a:effectLst/>
                          <a:latin typeface="微软雅黑" panose="020B0503020204020204" pitchFamily="34" charset="-122"/>
                          <a:ea typeface="微软雅黑" panose="020B0503020204020204" pitchFamily="34" charset="-122"/>
                        </a:rPr>
                        <a:t>）实行相对的</a:t>
                      </a:r>
                      <a:r>
                        <a:rPr lang="zh-CN" sz="1800" b="1" u="none" kern="100" dirty="0">
                          <a:solidFill>
                            <a:schemeClr val="tx1"/>
                          </a:solidFill>
                          <a:effectLst/>
                          <a:latin typeface="微软雅黑" panose="020B0503020204020204" pitchFamily="34" charset="-122"/>
                          <a:ea typeface="微软雅黑" panose="020B0503020204020204" pitchFamily="34" charset="-122"/>
                        </a:rPr>
                        <a:t>独立经营，单独核算、自负盈亏</a:t>
                      </a:r>
                      <a:r>
                        <a:rPr lang="zh-CN" sz="1800" b="0" u="none" kern="100" dirty="0">
                          <a:solidFill>
                            <a:schemeClr val="tx1"/>
                          </a:solidFill>
                          <a:effectLst/>
                          <a:latin typeface="微软雅黑" panose="020B0503020204020204" pitchFamily="34" charset="-122"/>
                          <a:ea typeface="微软雅黑" panose="020B0503020204020204" pitchFamily="34" charset="-122"/>
                        </a:rPr>
                        <a:t>，并设有相应的职能部门。</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327983"/>
                  </a:ext>
                </a:extLst>
              </a:tr>
              <a:tr h="173990">
                <a:tc>
                  <a:txBody>
                    <a:bodyPr/>
                    <a:lstStyle/>
                    <a:p>
                      <a:pPr algn="l">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优点</a:t>
                      </a:r>
                    </a:p>
                    <a:p>
                      <a:pPr algn="ctr">
                        <a:lnSpc>
                          <a:spcPct val="115000"/>
                        </a:lnSpc>
                        <a:spcAft>
                          <a:spcPts val="0"/>
                        </a:spcAft>
                      </a:pPr>
                      <a:r>
                        <a:rPr lang="en-US" sz="1800" u="none" kern="100" dirty="0">
                          <a:solidFill>
                            <a:schemeClr val="tx1"/>
                          </a:solidFill>
                          <a:effectLst/>
                          <a:latin typeface="微软雅黑" panose="020B0503020204020204" pitchFamily="34" charset="-122"/>
                          <a:ea typeface="微软雅黑" panose="020B0503020204020204" pitchFamily="34" charset="-122"/>
                        </a:rPr>
                        <a:t> </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9250" indent="-349250"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）有利于总公司</a:t>
                      </a:r>
                      <a:r>
                        <a:rPr lang="zh-CN" sz="1800" b="1" u="none" kern="100" dirty="0">
                          <a:solidFill>
                            <a:schemeClr val="tx1"/>
                          </a:solidFill>
                          <a:effectLst/>
                          <a:latin typeface="微软雅黑" panose="020B0503020204020204" pitchFamily="34" charset="-122"/>
                          <a:ea typeface="微软雅黑" panose="020B0503020204020204" pitchFamily="34" charset="-122"/>
                        </a:rPr>
                        <a:t>最高层</a:t>
                      </a:r>
                      <a:r>
                        <a:rPr lang="zh-CN" sz="1800" u="none" kern="100" dirty="0">
                          <a:solidFill>
                            <a:schemeClr val="tx1"/>
                          </a:solidFill>
                          <a:effectLst/>
                          <a:latin typeface="微软雅黑" panose="020B0503020204020204" pitchFamily="34" charset="-122"/>
                          <a:ea typeface="微软雅黑" panose="020B0503020204020204" pitchFamily="34" charset="-122"/>
                        </a:rPr>
                        <a:t>摆脱具体管理事务，</a:t>
                      </a:r>
                      <a:r>
                        <a:rPr lang="zh-CN" sz="1800" b="1" u="none" kern="100" dirty="0">
                          <a:solidFill>
                            <a:schemeClr val="tx1"/>
                          </a:solidFill>
                          <a:effectLst/>
                          <a:latin typeface="微软雅黑" panose="020B0503020204020204" pitchFamily="34" charset="-122"/>
                          <a:ea typeface="微软雅黑" panose="020B0503020204020204" pitchFamily="34" charset="-122"/>
                        </a:rPr>
                        <a:t>集中精力于战略决策和长远规划</a:t>
                      </a:r>
                      <a:r>
                        <a:rPr lang="zh-CN" sz="1800" u="none" kern="100" dirty="0">
                          <a:solidFill>
                            <a:schemeClr val="tx1"/>
                          </a:solidFill>
                          <a:effectLst/>
                          <a:latin typeface="微软雅黑" panose="020B0503020204020204" pitchFamily="34" charset="-122"/>
                          <a:ea typeface="微软雅黑" panose="020B0503020204020204" pitchFamily="34" charset="-122"/>
                        </a:rPr>
                        <a:t>。</a:t>
                      </a: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）各</a:t>
                      </a:r>
                      <a:r>
                        <a:rPr lang="zh-CN" sz="1800" b="1" u="none" kern="100" dirty="0">
                          <a:solidFill>
                            <a:schemeClr val="tx1"/>
                          </a:solidFill>
                          <a:effectLst/>
                          <a:latin typeface="微软雅黑" panose="020B0503020204020204" pitchFamily="34" charset="-122"/>
                          <a:ea typeface="微软雅黑" panose="020B0503020204020204" pitchFamily="34" charset="-122"/>
                        </a:rPr>
                        <a:t>事业部之间也有竞争</a:t>
                      </a:r>
                      <a:r>
                        <a:rPr lang="zh-CN" sz="1800" u="none" kern="100" dirty="0">
                          <a:solidFill>
                            <a:schemeClr val="tx1"/>
                          </a:solidFill>
                          <a:effectLst/>
                          <a:latin typeface="微软雅黑" panose="020B0503020204020204" pitchFamily="34" charset="-122"/>
                          <a:ea typeface="微软雅黑" panose="020B0503020204020204" pitchFamily="34" charset="-122"/>
                        </a:rPr>
                        <a:t>，增强企业的活力。</a:t>
                      </a: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3</a:t>
                      </a:r>
                      <a:r>
                        <a:rPr lang="zh-CN" sz="1800" u="none" kern="100" dirty="0">
                          <a:solidFill>
                            <a:schemeClr val="tx1"/>
                          </a:solidFill>
                          <a:effectLst/>
                          <a:latin typeface="微软雅黑" panose="020B0503020204020204" pitchFamily="34" charset="-122"/>
                          <a:ea typeface="微软雅黑" panose="020B0503020204020204" pitchFamily="34" charset="-122"/>
                        </a:rPr>
                        <a:t>）多个事业部形成大型联合企业，每个事业部高度专业化，有利于把</a:t>
                      </a:r>
                      <a:r>
                        <a:rPr lang="zh-CN" sz="1800" b="1" u="none" kern="100" dirty="0">
                          <a:solidFill>
                            <a:schemeClr val="tx1"/>
                          </a:solidFill>
                          <a:effectLst/>
                          <a:latin typeface="微软雅黑" panose="020B0503020204020204" pitchFamily="34" charset="-122"/>
                          <a:ea typeface="微软雅黑" panose="020B0503020204020204" pitchFamily="34" charset="-122"/>
                        </a:rPr>
                        <a:t>联合化和专业化</a:t>
                      </a:r>
                      <a:r>
                        <a:rPr lang="zh-CN" sz="1800" u="none" kern="100" dirty="0">
                          <a:solidFill>
                            <a:schemeClr val="tx1"/>
                          </a:solidFill>
                          <a:effectLst/>
                          <a:latin typeface="微软雅黑" panose="020B0503020204020204" pitchFamily="34" charset="-122"/>
                          <a:ea typeface="微软雅黑" panose="020B0503020204020204" pitchFamily="34" charset="-122"/>
                        </a:rPr>
                        <a:t>结合起来，提高生产效率。</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90005"/>
                  </a:ext>
                </a:extLst>
              </a:tr>
              <a:tr h="353695">
                <a:tc>
                  <a:txBody>
                    <a:bodyPr/>
                    <a:lstStyle/>
                    <a:p>
                      <a:pPr algn="l">
                        <a:lnSpc>
                          <a:spcPct val="115000"/>
                        </a:lnSpc>
                        <a:spcAft>
                          <a:spcPts val="0"/>
                        </a:spcAft>
                      </a:pPr>
                      <a:r>
                        <a:rPr lang="zh-CN" sz="1800" u="none" kern="100">
                          <a:solidFill>
                            <a:schemeClr val="tx1"/>
                          </a:solidFill>
                          <a:effectLst/>
                          <a:latin typeface="微软雅黑" panose="020B0503020204020204" pitchFamily="34" charset="-122"/>
                          <a:ea typeface="微软雅黑" panose="020B0503020204020204" pitchFamily="34" charset="-122"/>
                        </a:rPr>
                        <a:t>缺点</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）容易使各事业部只顾自身的利益，</a:t>
                      </a:r>
                      <a:r>
                        <a:rPr lang="zh-CN" sz="1800" b="1" u="none" kern="100" dirty="0">
                          <a:solidFill>
                            <a:schemeClr val="tx1"/>
                          </a:solidFill>
                          <a:effectLst/>
                          <a:latin typeface="微软雅黑" panose="020B0503020204020204" pitchFamily="34" charset="-122"/>
                          <a:ea typeface="微软雅黑" panose="020B0503020204020204" pitchFamily="34" charset="-122"/>
                        </a:rPr>
                        <a:t>减弱整个公司的协调一致性</a:t>
                      </a: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）公司和各个事业部的职能机构重复，会</a:t>
                      </a:r>
                      <a:r>
                        <a:rPr lang="zh-CN" sz="1800" b="1" u="none" kern="100" dirty="0">
                          <a:solidFill>
                            <a:schemeClr val="tx1"/>
                          </a:solidFill>
                          <a:effectLst/>
                          <a:latin typeface="微软雅黑" panose="020B0503020204020204" pitchFamily="34" charset="-122"/>
                          <a:ea typeface="微软雅黑" panose="020B0503020204020204" pitchFamily="34" charset="-122"/>
                        </a:rPr>
                        <a:t>增加费用和管理成本。</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7152641"/>
                  </a:ext>
                </a:extLst>
              </a:tr>
              <a:tr h="191770">
                <a:tc>
                  <a:txBody>
                    <a:bodyPr/>
                    <a:lstStyle/>
                    <a:p>
                      <a:pPr algn="just">
                        <a:lnSpc>
                          <a:spcPct val="115000"/>
                        </a:lnSpc>
                        <a:spcAft>
                          <a:spcPts val="0"/>
                        </a:spcAft>
                      </a:pPr>
                      <a:r>
                        <a:rPr lang="zh-CN" sz="1800" u="none" kern="100">
                          <a:solidFill>
                            <a:schemeClr val="tx1"/>
                          </a:solidFill>
                          <a:effectLst/>
                          <a:latin typeface="微软雅黑" panose="020B0503020204020204" pitchFamily="34" charset="-122"/>
                          <a:ea typeface="微软雅黑" panose="020B0503020204020204" pitchFamily="34" charset="-122"/>
                        </a:rPr>
                        <a:t>适用</a:t>
                      </a:r>
                    </a:p>
                    <a:p>
                      <a:pPr algn="just">
                        <a:lnSpc>
                          <a:spcPct val="115000"/>
                        </a:lnSpc>
                        <a:spcAft>
                          <a:spcPts val="0"/>
                        </a:spcAft>
                      </a:pPr>
                      <a:r>
                        <a:rPr lang="zh-CN" sz="1800" u="none" kern="100">
                          <a:solidFill>
                            <a:schemeClr val="tx1"/>
                          </a:solidFill>
                          <a:effectLst/>
                          <a:latin typeface="微软雅黑" panose="020B0503020204020204" pitchFamily="34" charset="-122"/>
                          <a:ea typeface="微软雅黑" panose="020B0503020204020204" pitchFamily="34" charset="-122"/>
                        </a:rPr>
                        <a:t>范围</a:t>
                      </a:r>
                      <a:endParaRPr lang="zh-CN" sz="18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产品种类</a:t>
                      </a:r>
                      <a:r>
                        <a:rPr lang="zh-CN" sz="1800" b="1" u="none" kern="100" dirty="0">
                          <a:solidFill>
                            <a:schemeClr val="tx1"/>
                          </a:solidFill>
                          <a:effectLst/>
                          <a:latin typeface="微软雅黑" panose="020B0503020204020204" pitchFamily="34" charset="-122"/>
                          <a:ea typeface="微软雅黑" panose="020B0503020204020204" pitchFamily="34" charset="-122"/>
                        </a:rPr>
                        <a:t>多</a:t>
                      </a:r>
                      <a:r>
                        <a:rPr lang="zh-CN" sz="1800" u="none" kern="100" dirty="0">
                          <a:solidFill>
                            <a:schemeClr val="tx1"/>
                          </a:solidFill>
                          <a:effectLst/>
                          <a:latin typeface="微软雅黑" panose="020B0503020204020204" pitchFamily="34" charset="-122"/>
                          <a:ea typeface="微软雅黑" panose="020B0503020204020204" pitchFamily="34" charset="-122"/>
                        </a:rPr>
                        <a:t>且产品之间工艺差别</a:t>
                      </a:r>
                      <a:r>
                        <a:rPr lang="zh-CN" sz="1800" b="1" u="none" kern="100" dirty="0">
                          <a:solidFill>
                            <a:schemeClr val="tx1"/>
                          </a:solidFill>
                          <a:effectLst/>
                          <a:latin typeface="微软雅黑" panose="020B0503020204020204" pitchFamily="34" charset="-122"/>
                          <a:ea typeface="微软雅黑" panose="020B0503020204020204" pitchFamily="34" charset="-122"/>
                        </a:rPr>
                        <a:t>大</a:t>
                      </a:r>
                      <a:r>
                        <a:rPr lang="zh-CN" sz="1800" u="none" kern="100" dirty="0">
                          <a:solidFill>
                            <a:schemeClr val="tx1"/>
                          </a:solidFill>
                          <a:effectLst/>
                          <a:latin typeface="微软雅黑" panose="020B0503020204020204" pitchFamily="34" charset="-122"/>
                          <a:ea typeface="微软雅黑" panose="020B0503020204020204" pitchFamily="34" charset="-122"/>
                        </a:rPr>
                        <a:t>，或市场分布范围</a:t>
                      </a:r>
                      <a:r>
                        <a:rPr lang="zh-CN" sz="1800" b="1" u="none" kern="100" dirty="0">
                          <a:solidFill>
                            <a:schemeClr val="tx1"/>
                          </a:solidFill>
                          <a:effectLst/>
                          <a:latin typeface="微软雅黑" panose="020B0503020204020204" pitchFamily="34" charset="-122"/>
                          <a:ea typeface="微软雅黑" panose="020B0503020204020204" pitchFamily="34" charset="-122"/>
                        </a:rPr>
                        <a:t>广</a:t>
                      </a:r>
                      <a:r>
                        <a:rPr lang="zh-CN" sz="1800" u="none" kern="100" dirty="0">
                          <a:solidFill>
                            <a:schemeClr val="tx1"/>
                          </a:solidFill>
                          <a:effectLst/>
                          <a:latin typeface="微软雅黑" panose="020B0503020204020204" pitchFamily="34" charset="-122"/>
                          <a:ea typeface="微软雅黑" panose="020B0503020204020204" pitchFamily="34" charset="-122"/>
                        </a:rPr>
                        <a:t>且市场情况变化</a:t>
                      </a:r>
                      <a:r>
                        <a:rPr lang="zh-CN" sz="1800" b="1" u="none" kern="100" dirty="0">
                          <a:solidFill>
                            <a:schemeClr val="tx1"/>
                          </a:solidFill>
                          <a:effectLst/>
                          <a:latin typeface="微软雅黑" panose="020B0503020204020204" pitchFamily="34" charset="-122"/>
                          <a:ea typeface="微软雅黑" panose="020B0503020204020204" pitchFamily="34" charset="-122"/>
                        </a:rPr>
                        <a:t>快</a:t>
                      </a:r>
                      <a:r>
                        <a:rPr lang="zh-CN" sz="1800" u="none" kern="100" dirty="0">
                          <a:solidFill>
                            <a:schemeClr val="tx1"/>
                          </a:solidFill>
                          <a:effectLst/>
                          <a:latin typeface="微软雅黑" panose="020B0503020204020204" pitchFamily="34" charset="-122"/>
                          <a:ea typeface="微软雅黑" panose="020B0503020204020204" pitchFamily="34" charset="-122"/>
                        </a:rPr>
                        <a:t>、要求适应性强的</a:t>
                      </a:r>
                      <a:r>
                        <a:rPr lang="zh-CN" sz="1800" b="1" u="none" kern="100" dirty="0">
                          <a:solidFill>
                            <a:schemeClr val="tx1"/>
                          </a:solidFill>
                          <a:effectLst/>
                          <a:latin typeface="微软雅黑" panose="020B0503020204020204" pitchFamily="34" charset="-122"/>
                          <a:ea typeface="微软雅黑" panose="020B0503020204020204" pitchFamily="34" charset="-122"/>
                        </a:rPr>
                        <a:t>大型联合企业或公司。</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5429045"/>
                  </a:ext>
                </a:extLst>
              </a:tr>
            </a:tbl>
          </a:graphicData>
        </a:graphic>
      </p:graphicFrame>
    </p:spTree>
    <p:extLst>
      <p:ext uri="{BB962C8B-B14F-4D97-AF65-F5344CB8AC3E}">
        <p14:creationId xmlns:p14="http://schemas.microsoft.com/office/powerpoint/2010/main" val="332627787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604855"/>
            <a:ext cx="737452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组织设计的类型（</a:t>
            </a:r>
            <a:r>
              <a:rPr lang="en-US" altLang="zh-CN" sz="2800" b="1" dirty="0"/>
              <a:t>7</a:t>
            </a:r>
            <a:r>
              <a:rPr lang="zh-CN" altLang="zh-CN" sz="2800" b="1" dirty="0"/>
              <a:t>个</a:t>
            </a:r>
            <a:r>
              <a:rPr lang="en-US" altLang="zh-CN" sz="2800" b="1" dirty="0"/>
              <a:t> = 3</a:t>
            </a:r>
            <a:r>
              <a:rPr lang="zh-CN" altLang="zh-CN" sz="2800" b="1" dirty="0"/>
              <a:t>个常用</a:t>
            </a:r>
            <a:r>
              <a:rPr lang="en-US" altLang="zh-CN" sz="2800" b="1" dirty="0"/>
              <a:t>+ 4</a:t>
            </a:r>
            <a:r>
              <a:rPr lang="zh-CN" altLang="zh-CN" sz="2800" b="1" dirty="0"/>
              <a:t>个其他）</a:t>
            </a:r>
            <a:endParaRPr lang="zh-CN" altLang="zh-CN" sz="2800" dirty="0"/>
          </a:p>
        </p:txBody>
      </p:sp>
      <p:sp>
        <p:nvSpPr>
          <p:cNvPr id="2" name="矩形 1">
            <a:extLst>
              <a:ext uri="{FF2B5EF4-FFF2-40B4-BE49-F238E27FC236}">
                <a16:creationId xmlns:a16="http://schemas.microsoft.com/office/drawing/2014/main" id="{093D81E6-842D-476E-AB48-C8F274E9782E}"/>
              </a:ext>
            </a:extLst>
          </p:cNvPr>
          <p:cNvSpPr/>
          <p:nvPr/>
        </p:nvSpPr>
        <p:spPr>
          <a:xfrm>
            <a:off x="1018489" y="2361564"/>
            <a:ext cx="6801208" cy="738664"/>
          </a:xfrm>
          <a:prstGeom prst="rect">
            <a:avLst/>
          </a:prstGeom>
        </p:spPr>
        <p:txBody>
          <a:bodyPr wrap="square">
            <a:spAutoFit/>
          </a:bodyPr>
          <a:lstStyle/>
          <a:p>
            <a:r>
              <a:rPr lang="en-US" altLang="zh-CN" sz="2400" b="1" dirty="0">
                <a:solidFill>
                  <a:srgbClr val="FF0000"/>
                </a:solidFill>
              </a:rPr>
              <a:t>5.</a:t>
            </a:r>
            <a:r>
              <a:rPr lang="zh-CN" altLang="zh-CN" sz="2400" b="1" dirty="0">
                <a:solidFill>
                  <a:srgbClr val="FF0000"/>
                </a:solidFill>
              </a:rPr>
              <a:t>其他：</a:t>
            </a:r>
          </a:p>
          <a:p>
            <a:endParaRPr lang="zh-CN" altLang="zh-CN" dirty="0"/>
          </a:p>
        </p:txBody>
      </p:sp>
      <p:graphicFrame>
        <p:nvGraphicFramePr>
          <p:cNvPr id="3" name="表格 2">
            <a:extLst>
              <a:ext uri="{FF2B5EF4-FFF2-40B4-BE49-F238E27FC236}">
                <a16:creationId xmlns:a16="http://schemas.microsoft.com/office/drawing/2014/main" id="{FA7243D6-45DA-4B3A-B4F3-3705C5713AD0}"/>
              </a:ext>
            </a:extLst>
          </p:cNvPr>
          <p:cNvGraphicFramePr>
            <a:graphicFrameLocks noGrp="1"/>
          </p:cNvGraphicFramePr>
          <p:nvPr>
            <p:extLst>
              <p:ext uri="{D42A27DB-BD31-4B8C-83A1-F6EECF244321}">
                <p14:modId xmlns:p14="http://schemas.microsoft.com/office/powerpoint/2010/main" val="524185729"/>
              </p:ext>
            </p:extLst>
          </p:nvPr>
        </p:nvGraphicFramePr>
        <p:xfrm>
          <a:off x="351434" y="3348881"/>
          <a:ext cx="11489131" cy="2708739"/>
        </p:xfrm>
        <a:graphic>
          <a:graphicData uri="http://schemas.openxmlformats.org/drawingml/2006/table">
            <a:tbl>
              <a:tblPr>
                <a:tableStyleId>{5C22544A-7EE6-4342-B048-85BDC9FD1C3A}</a:tableStyleId>
              </a:tblPr>
              <a:tblGrid>
                <a:gridCol w="1357268">
                  <a:extLst>
                    <a:ext uri="{9D8B030D-6E8A-4147-A177-3AD203B41FA5}">
                      <a16:colId xmlns:a16="http://schemas.microsoft.com/office/drawing/2014/main" val="407088381"/>
                    </a:ext>
                  </a:extLst>
                </a:gridCol>
                <a:gridCol w="10131863">
                  <a:extLst>
                    <a:ext uri="{9D8B030D-6E8A-4147-A177-3AD203B41FA5}">
                      <a16:colId xmlns:a16="http://schemas.microsoft.com/office/drawing/2014/main" val="3124294623"/>
                    </a:ext>
                  </a:extLst>
                </a:gridCol>
              </a:tblGrid>
              <a:tr h="818147">
                <a:tc>
                  <a:txBody>
                    <a:bodyPr/>
                    <a:lstStyle/>
                    <a:p>
                      <a:pPr algn="ctr">
                        <a:lnSpc>
                          <a:spcPct val="150000"/>
                        </a:lnSpc>
                        <a:spcAft>
                          <a:spcPts val="0"/>
                        </a:spcAft>
                      </a:pPr>
                      <a:r>
                        <a:rPr lang="zh-CN" sz="1800" b="1" kern="100">
                          <a:solidFill>
                            <a:schemeClr val="tx1"/>
                          </a:solidFill>
                          <a:effectLst/>
                          <a:latin typeface="微软雅黑" panose="020B0503020204020204" pitchFamily="34" charset="-122"/>
                          <a:ea typeface="微软雅黑" panose="020B0503020204020204" pitchFamily="34" charset="-122"/>
                        </a:rPr>
                        <a:t>团队结构</a:t>
                      </a:r>
                      <a:endParaRPr lang="zh-CN" sz="1800" b="1"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1</a:t>
                      </a:r>
                      <a:r>
                        <a:rPr lang="zh-CN" sz="1800" kern="100" dirty="0">
                          <a:solidFill>
                            <a:schemeClr val="tx1"/>
                          </a:solidFill>
                          <a:effectLst/>
                          <a:latin typeface="微软雅黑" panose="020B0503020204020204" pitchFamily="34" charset="-122"/>
                          <a:ea typeface="微软雅黑" panose="020B0503020204020204" pitchFamily="34" charset="-122"/>
                        </a:rPr>
                        <a:t>）团队已成为目前组织工作活动的最流行的方式</a:t>
                      </a:r>
                    </a:p>
                    <a:p>
                      <a:pPr algn="just">
                        <a:lnSpc>
                          <a:spcPct val="150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2</a:t>
                      </a:r>
                      <a:r>
                        <a:rPr lang="zh-CN" sz="1800" kern="100" dirty="0">
                          <a:solidFill>
                            <a:schemeClr val="tx1"/>
                          </a:solidFill>
                          <a:effectLst/>
                          <a:latin typeface="微软雅黑" panose="020B0503020204020204" pitchFamily="34" charset="-122"/>
                          <a:ea typeface="微软雅黑" panose="020B0503020204020204" pitchFamily="34" charset="-122"/>
                        </a:rPr>
                        <a:t>）主要特点：</a:t>
                      </a:r>
                      <a:r>
                        <a:rPr lang="zh-CN" sz="1800" b="1" kern="100" dirty="0">
                          <a:solidFill>
                            <a:schemeClr val="tx1"/>
                          </a:solidFill>
                          <a:effectLst/>
                          <a:latin typeface="微软雅黑" panose="020B0503020204020204" pitchFamily="34" charset="-122"/>
                          <a:ea typeface="微软雅黑" panose="020B0503020204020204" pitchFamily="34" charset="-122"/>
                        </a:rPr>
                        <a:t>打破部门界限</a:t>
                      </a:r>
                      <a:r>
                        <a:rPr lang="zh-CN" sz="1800" kern="100" dirty="0">
                          <a:solidFill>
                            <a:schemeClr val="tx1"/>
                          </a:solidFill>
                          <a:effectLst/>
                          <a:latin typeface="微软雅黑" panose="020B0503020204020204" pitchFamily="34" charset="-122"/>
                          <a:ea typeface="微软雅黑" panose="020B0503020204020204" pitchFamily="34" charset="-122"/>
                        </a:rPr>
                        <a:t>并把决策权下放到工作团队成员手中</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259676"/>
                  </a:ext>
                </a:extLst>
              </a:tr>
              <a:tr h="1056904">
                <a:tc>
                  <a:txBody>
                    <a:bodyPr/>
                    <a:lstStyle/>
                    <a:p>
                      <a:pPr algn="ctr">
                        <a:lnSpc>
                          <a:spcPct val="150000"/>
                        </a:lnSpc>
                        <a:spcAft>
                          <a:spcPts val="0"/>
                        </a:spcAft>
                      </a:pPr>
                      <a:r>
                        <a:rPr lang="zh-CN" sz="1800" b="1" kern="100" dirty="0">
                          <a:solidFill>
                            <a:schemeClr val="tx1"/>
                          </a:solidFill>
                          <a:effectLst/>
                          <a:latin typeface="微软雅黑" panose="020B0503020204020204" pitchFamily="34" charset="-122"/>
                          <a:ea typeface="微软雅黑" panose="020B0503020204020204" pitchFamily="34" charset="-122"/>
                        </a:rPr>
                        <a:t>虚拟组织</a:t>
                      </a:r>
                      <a:endParaRPr lang="zh-CN" sz="18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1</a:t>
                      </a:r>
                      <a:r>
                        <a:rPr lang="zh-CN" sz="1800" kern="100" dirty="0">
                          <a:solidFill>
                            <a:schemeClr val="tx1"/>
                          </a:solidFill>
                          <a:effectLst/>
                          <a:latin typeface="微软雅黑" panose="020B0503020204020204" pitchFamily="34" charset="-122"/>
                          <a:ea typeface="微软雅黑" panose="020B0503020204020204" pitchFamily="34" charset="-122"/>
                        </a:rPr>
                        <a:t>）实质：</a:t>
                      </a:r>
                      <a:r>
                        <a:rPr lang="zh-CN" sz="1800" b="1" kern="100" dirty="0">
                          <a:solidFill>
                            <a:schemeClr val="tx1"/>
                          </a:solidFill>
                          <a:effectLst/>
                          <a:latin typeface="微软雅黑" panose="020B0503020204020204" pitchFamily="34" charset="-122"/>
                          <a:ea typeface="微软雅黑" panose="020B0503020204020204" pitchFamily="34" charset="-122"/>
                        </a:rPr>
                        <a:t>“可以租用，何必拥有</a:t>
                      </a:r>
                      <a:r>
                        <a:rPr lang="zh-CN" sz="1800" kern="100" dirty="0">
                          <a:solidFill>
                            <a:schemeClr val="tx1"/>
                          </a:solidFill>
                          <a:effectLst/>
                          <a:latin typeface="微软雅黑" panose="020B0503020204020204" pitchFamily="34" charset="-122"/>
                          <a:ea typeface="微软雅黑" panose="020B0503020204020204" pitchFamily="34" charset="-122"/>
                        </a:rPr>
                        <a:t>”</a:t>
                      </a:r>
                    </a:p>
                    <a:p>
                      <a:pPr marL="349250" indent="-349250" algn="just">
                        <a:lnSpc>
                          <a:spcPct val="150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a:t>
                      </a:r>
                      <a:r>
                        <a:rPr lang="en-US" sz="1800" kern="100" dirty="0">
                          <a:solidFill>
                            <a:schemeClr val="tx1"/>
                          </a:solidFill>
                          <a:effectLst/>
                          <a:latin typeface="微软雅黑" panose="020B0503020204020204" pitchFamily="34" charset="-122"/>
                          <a:ea typeface="微软雅黑" panose="020B0503020204020204" pitchFamily="34" charset="-122"/>
                        </a:rPr>
                        <a:t>2</a:t>
                      </a:r>
                      <a:r>
                        <a:rPr lang="zh-CN" sz="1800" kern="100" dirty="0">
                          <a:solidFill>
                            <a:schemeClr val="tx1"/>
                          </a:solidFill>
                          <a:effectLst/>
                          <a:latin typeface="微软雅黑" panose="020B0503020204020204" pitchFamily="34" charset="-122"/>
                          <a:ea typeface="微软雅黑" panose="020B0503020204020204" pitchFamily="34" charset="-122"/>
                        </a:rPr>
                        <a:t>）是一种规模较小，但可以发挥主要职能的核心组织，它的决策集中化程度很高，但部门化程度很低或根本不存在</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1881882"/>
                  </a:ext>
                </a:extLst>
              </a:tr>
              <a:tr h="704602">
                <a:tc>
                  <a:txBody>
                    <a:bodyPr/>
                    <a:lstStyle/>
                    <a:p>
                      <a:pPr algn="l">
                        <a:lnSpc>
                          <a:spcPct val="150000"/>
                        </a:lnSpc>
                        <a:spcAft>
                          <a:spcPts val="0"/>
                        </a:spcAft>
                      </a:pPr>
                      <a:r>
                        <a:rPr lang="zh-CN" sz="1800" b="1" kern="100" dirty="0">
                          <a:solidFill>
                            <a:schemeClr val="tx1"/>
                          </a:solidFill>
                          <a:effectLst/>
                          <a:latin typeface="微软雅黑" panose="020B0503020204020204" pitchFamily="34" charset="-122"/>
                          <a:ea typeface="微软雅黑" panose="020B0503020204020204" pitchFamily="34" charset="-122"/>
                        </a:rPr>
                        <a:t>无边界组织</a:t>
                      </a:r>
                      <a:endParaRPr lang="zh-CN" sz="18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寻求通过组织扁平化来减少指挥链，对管理幅度不加限制，</a:t>
                      </a:r>
                      <a:r>
                        <a:rPr lang="zh-CN" sz="1800" b="1" kern="100" dirty="0">
                          <a:solidFill>
                            <a:schemeClr val="tx1"/>
                          </a:solidFill>
                          <a:effectLst/>
                          <a:latin typeface="微软雅黑" panose="020B0503020204020204" pitchFamily="34" charset="-122"/>
                          <a:ea typeface="微软雅黑" panose="020B0503020204020204" pitchFamily="34" charset="-122"/>
                        </a:rPr>
                        <a:t>取消各种职能部门，代之以授权的团队。</a:t>
                      </a:r>
                      <a:endParaRPr lang="zh-CN" sz="18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459275"/>
                  </a:ext>
                </a:extLst>
              </a:tr>
            </a:tbl>
          </a:graphicData>
        </a:graphic>
      </p:graphicFrame>
    </p:spTree>
    <p:extLst>
      <p:ext uri="{BB962C8B-B14F-4D97-AF65-F5344CB8AC3E}">
        <p14:creationId xmlns:p14="http://schemas.microsoft.com/office/powerpoint/2010/main" val="169309681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352186" y="1447789"/>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组织文化</a:t>
            </a:r>
            <a:endParaRPr lang="zh-CN" altLang="zh-CN" sz="2800" dirty="0"/>
          </a:p>
        </p:txBody>
      </p:sp>
      <p:sp>
        <p:nvSpPr>
          <p:cNvPr id="2" name="矩形 1">
            <a:extLst>
              <a:ext uri="{FF2B5EF4-FFF2-40B4-BE49-F238E27FC236}">
                <a16:creationId xmlns:a16="http://schemas.microsoft.com/office/drawing/2014/main" id="{2C0C1F1C-A96D-4EDC-9BAE-9BF728199604}"/>
              </a:ext>
            </a:extLst>
          </p:cNvPr>
          <p:cNvSpPr/>
          <p:nvPr/>
        </p:nvSpPr>
        <p:spPr>
          <a:xfrm>
            <a:off x="523412" y="2094339"/>
            <a:ext cx="5572588" cy="646331"/>
          </a:xfrm>
          <a:prstGeom prst="rect">
            <a:avLst/>
          </a:prstGeom>
        </p:spPr>
        <p:txBody>
          <a:bodyPr wrap="square">
            <a:spAutoFit/>
          </a:bodyPr>
          <a:lstStyle/>
          <a:p>
            <a:pPr indent="280670" algn="just">
              <a:lnSpc>
                <a:spcPct val="150000"/>
              </a:lnSpc>
              <a:spcAft>
                <a:spcPts val="0"/>
              </a:spcAft>
            </a:pPr>
            <a:r>
              <a:rPr lang="en-US" altLang="zh-CN" sz="2400" b="1" kern="100" dirty="0">
                <a:latin typeface="宋体" panose="02010600030101010101" pitchFamily="2" charset="-122"/>
                <a:ea typeface="宋体" panose="02010600030101010101" pitchFamily="2" charset="-122"/>
                <a:cs typeface="宋体" panose="02010600030101010101" pitchFamily="2" charset="-122"/>
              </a:rPr>
              <a:t>1.</a:t>
            </a:r>
            <a:r>
              <a:rPr lang="zh-CN" altLang="zh-CN" sz="2400" b="1" kern="100" dirty="0">
                <a:latin typeface="Calibri" panose="020F0502020204030204" pitchFamily="34" charset="0"/>
                <a:ea typeface="宋体" panose="02010600030101010101" pitchFamily="2" charset="-122"/>
                <a:cs typeface="宋体" panose="02010600030101010101" pitchFamily="2" charset="-122"/>
              </a:rPr>
              <a:t>结构</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03C6BCF1-519A-481C-8EFE-6B2525724EA1}"/>
              </a:ext>
            </a:extLst>
          </p:cNvPr>
          <p:cNvGraphicFramePr>
            <a:graphicFrameLocks noGrp="1"/>
          </p:cNvGraphicFramePr>
          <p:nvPr>
            <p:extLst>
              <p:ext uri="{D42A27DB-BD31-4B8C-83A1-F6EECF244321}">
                <p14:modId xmlns:p14="http://schemas.microsoft.com/office/powerpoint/2010/main" val="1593464022"/>
              </p:ext>
            </p:extLst>
          </p:nvPr>
        </p:nvGraphicFramePr>
        <p:xfrm>
          <a:off x="352186" y="2926178"/>
          <a:ext cx="11037137" cy="3549778"/>
        </p:xfrm>
        <a:graphic>
          <a:graphicData uri="http://schemas.openxmlformats.org/drawingml/2006/table">
            <a:tbl>
              <a:tblPr firstRow="1" firstCol="1" bandRow="1">
                <a:tableStyleId>{5C22544A-7EE6-4342-B048-85BDC9FD1C3A}</a:tableStyleId>
              </a:tblPr>
              <a:tblGrid>
                <a:gridCol w="5213067">
                  <a:extLst>
                    <a:ext uri="{9D8B030D-6E8A-4147-A177-3AD203B41FA5}">
                      <a16:colId xmlns:a16="http://schemas.microsoft.com/office/drawing/2014/main" val="1921226457"/>
                    </a:ext>
                  </a:extLst>
                </a:gridCol>
                <a:gridCol w="5824070">
                  <a:extLst>
                    <a:ext uri="{9D8B030D-6E8A-4147-A177-3AD203B41FA5}">
                      <a16:colId xmlns:a16="http://schemas.microsoft.com/office/drawing/2014/main" val="2870770726"/>
                    </a:ext>
                  </a:extLst>
                </a:gridCol>
              </a:tblGrid>
              <a:tr h="0">
                <a:tc>
                  <a:txBody>
                    <a:bodyPr/>
                    <a:lstStyle/>
                    <a:p>
                      <a:pPr algn="ctr">
                        <a:lnSpc>
                          <a:spcPct val="150000"/>
                        </a:lnSpc>
                        <a:spcAft>
                          <a:spcPts val="0"/>
                        </a:spcAft>
                        <a:tabLst>
                          <a:tab pos="2637155" algn="ctr"/>
                          <a:tab pos="5274310" algn="r"/>
                        </a:tabLst>
                      </a:pPr>
                      <a:r>
                        <a:rPr lang="zh-CN" sz="2000" b="1" u="none" kern="100" dirty="0">
                          <a:solidFill>
                            <a:schemeClr val="tx1"/>
                          </a:solidFill>
                          <a:effectLst/>
                          <a:latin typeface="微软雅黑" panose="020B0503020204020204" pitchFamily="34" charset="-122"/>
                          <a:ea typeface="微软雅黑" panose="020B0503020204020204" pitchFamily="34" charset="-122"/>
                        </a:rPr>
                        <a:t>（三层）</a:t>
                      </a:r>
                      <a:endParaRPr lang="zh-CN" sz="20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tabLst>
                          <a:tab pos="2637155" algn="ctr"/>
                          <a:tab pos="5274310" algn="r"/>
                        </a:tabLst>
                      </a:pPr>
                      <a:r>
                        <a:rPr lang="zh-CN" sz="2000" b="1" u="none" kern="100" dirty="0">
                          <a:solidFill>
                            <a:schemeClr val="tx1"/>
                          </a:solidFill>
                          <a:effectLst/>
                          <a:latin typeface="微软雅黑" panose="020B0503020204020204" pitchFamily="34" charset="-122"/>
                          <a:ea typeface="微软雅黑" panose="020B0503020204020204" pitchFamily="34" charset="-122"/>
                        </a:rPr>
                        <a:t>关系</a:t>
                      </a:r>
                      <a:r>
                        <a:rPr lang="en-US" sz="2000" b="1" u="none" kern="100" dirty="0">
                          <a:solidFill>
                            <a:schemeClr val="tx1"/>
                          </a:solidFill>
                          <a:effectLst/>
                          <a:latin typeface="微软雅黑" panose="020B0503020204020204" pitchFamily="34" charset="-122"/>
                          <a:ea typeface="微软雅黑" panose="020B0503020204020204" pitchFamily="34" charset="-122"/>
                        </a:rPr>
                        <a:t>-</a:t>
                      </a:r>
                      <a:r>
                        <a:rPr lang="zh-CN" sz="2000" b="1" u="none" kern="100" dirty="0">
                          <a:solidFill>
                            <a:schemeClr val="tx1"/>
                          </a:solidFill>
                          <a:effectLst/>
                          <a:latin typeface="微软雅黑" panose="020B0503020204020204" pitchFamily="34" charset="-122"/>
                          <a:ea typeface="微软雅黑" panose="020B0503020204020204" pitchFamily="34" charset="-122"/>
                        </a:rPr>
                        <a:t>三者紧密相连</a:t>
                      </a:r>
                      <a:endParaRPr lang="zh-CN" sz="20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884041"/>
                  </a:ext>
                </a:extLst>
              </a:tr>
              <a:tr h="0">
                <a:tc>
                  <a:txBody>
                    <a:bodyPr/>
                    <a:lstStyle/>
                    <a:p>
                      <a:pPr algn="l">
                        <a:lnSpc>
                          <a:spcPct val="150000"/>
                        </a:lnSpc>
                        <a:spcAft>
                          <a:spcPts val="0"/>
                        </a:spcAft>
                        <a:tabLst>
                          <a:tab pos="2637155" algn="ctr"/>
                          <a:tab pos="5274310" algn="r"/>
                        </a:tabLst>
                      </a:pPr>
                      <a:r>
                        <a:rPr lang="zh-CN" sz="2000" b="1" u="none" kern="100" dirty="0">
                          <a:solidFill>
                            <a:srgbClr val="FF0000"/>
                          </a:solidFill>
                          <a:effectLst/>
                          <a:latin typeface="微软雅黑" panose="020B0503020204020204" pitchFamily="34" charset="-122"/>
                          <a:ea typeface="微软雅黑" panose="020B0503020204020204" pitchFamily="34" charset="-122"/>
                        </a:rPr>
                        <a:t>（</a:t>
                      </a:r>
                      <a:r>
                        <a:rPr lang="en-US" sz="2000" b="1" u="none" kern="100" dirty="0">
                          <a:solidFill>
                            <a:srgbClr val="FF0000"/>
                          </a:solidFill>
                          <a:effectLst/>
                          <a:latin typeface="微软雅黑" panose="020B0503020204020204" pitchFamily="34" charset="-122"/>
                          <a:ea typeface="微软雅黑" panose="020B0503020204020204" pitchFamily="34" charset="-122"/>
                        </a:rPr>
                        <a:t>1</a:t>
                      </a:r>
                      <a:r>
                        <a:rPr lang="zh-CN" sz="2000" b="1" u="none" kern="100" dirty="0">
                          <a:solidFill>
                            <a:srgbClr val="FF0000"/>
                          </a:solidFill>
                          <a:effectLst/>
                          <a:latin typeface="微软雅黑" panose="020B0503020204020204" pitchFamily="34" charset="-122"/>
                          <a:ea typeface="微软雅黑" panose="020B0503020204020204" pitchFamily="34" charset="-122"/>
                        </a:rPr>
                        <a:t>）物质层（表层）</a:t>
                      </a:r>
                      <a:r>
                        <a:rPr lang="zh-CN" sz="2000" b="0" u="none" kern="100" dirty="0">
                          <a:solidFill>
                            <a:schemeClr val="tx1"/>
                          </a:solidFill>
                          <a:effectLst/>
                          <a:latin typeface="微软雅黑" panose="020B0503020204020204" pitchFamily="34" charset="-122"/>
                          <a:ea typeface="微软雅黑" panose="020B0503020204020204" pitchFamily="34" charset="-122"/>
                        </a:rPr>
                        <a:t>：包括企业的名称、产品外观包装等，折射出企业的情况。</a:t>
                      </a:r>
                    </a:p>
                    <a:p>
                      <a:pPr algn="l">
                        <a:lnSpc>
                          <a:spcPct val="150000"/>
                        </a:lnSpc>
                        <a:spcAft>
                          <a:spcPts val="0"/>
                        </a:spcAft>
                        <a:tabLst>
                          <a:tab pos="2637155" algn="ctr"/>
                          <a:tab pos="5274310" algn="r"/>
                        </a:tabLst>
                      </a:pPr>
                      <a:r>
                        <a:rPr lang="zh-CN" sz="2000" b="1" u="none" kern="100" dirty="0">
                          <a:solidFill>
                            <a:srgbClr val="FF0000"/>
                          </a:solidFill>
                          <a:effectLst/>
                          <a:latin typeface="微软雅黑" panose="020B0503020204020204" pitchFamily="34" charset="-122"/>
                          <a:ea typeface="微软雅黑" panose="020B0503020204020204" pitchFamily="34" charset="-122"/>
                        </a:rPr>
                        <a:t>（</a:t>
                      </a:r>
                      <a:r>
                        <a:rPr lang="en-US" sz="2000" b="1" u="none" kern="100" dirty="0">
                          <a:solidFill>
                            <a:srgbClr val="FF0000"/>
                          </a:solidFill>
                          <a:effectLst/>
                          <a:latin typeface="微软雅黑" panose="020B0503020204020204" pitchFamily="34" charset="-122"/>
                          <a:ea typeface="微软雅黑" panose="020B0503020204020204" pitchFamily="34" charset="-122"/>
                        </a:rPr>
                        <a:t>2</a:t>
                      </a:r>
                      <a:r>
                        <a:rPr lang="zh-CN" sz="2000" b="1" u="none" kern="100" dirty="0">
                          <a:solidFill>
                            <a:srgbClr val="FF0000"/>
                          </a:solidFill>
                          <a:effectLst/>
                          <a:latin typeface="微软雅黑" panose="020B0503020204020204" pitchFamily="34" charset="-122"/>
                          <a:ea typeface="微软雅黑" panose="020B0503020204020204" pitchFamily="34" charset="-122"/>
                        </a:rPr>
                        <a:t>）制度层（中间层、里层）</a:t>
                      </a:r>
                      <a:r>
                        <a:rPr lang="zh-CN" sz="2000" b="0" u="none" kern="100" dirty="0">
                          <a:solidFill>
                            <a:schemeClr val="tx1"/>
                          </a:solidFill>
                          <a:effectLst/>
                          <a:latin typeface="微软雅黑" panose="020B0503020204020204" pitchFamily="34" charset="-122"/>
                          <a:ea typeface="微软雅黑" panose="020B0503020204020204" pitchFamily="34" charset="-122"/>
                        </a:rPr>
                        <a:t>：组织中的行动准则或规章制度。</a:t>
                      </a:r>
                    </a:p>
                    <a:p>
                      <a:pPr algn="l">
                        <a:lnSpc>
                          <a:spcPct val="150000"/>
                        </a:lnSpc>
                        <a:spcAft>
                          <a:spcPts val="0"/>
                        </a:spcAft>
                        <a:tabLst>
                          <a:tab pos="2637155" algn="ctr"/>
                          <a:tab pos="5274310" algn="r"/>
                        </a:tabLst>
                      </a:pPr>
                      <a:r>
                        <a:rPr lang="zh-CN" sz="2000" b="1" u="none" kern="100" dirty="0">
                          <a:solidFill>
                            <a:srgbClr val="FF0000"/>
                          </a:solidFill>
                          <a:effectLst/>
                          <a:latin typeface="微软雅黑" panose="020B0503020204020204" pitchFamily="34" charset="-122"/>
                          <a:ea typeface="微软雅黑" panose="020B0503020204020204" pitchFamily="34" charset="-122"/>
                        </a:rPr>
                        <a:t>（</a:t>
                      </a:r>
                      <a:r>
                        <a:rPr lang="en-US" sz="2000" b="1" u="none" kern="100" dirty="0">
                          <a:solidFill>
                            <a:srgbClr val="FF0000"/>
                          </a:solidFill>
                          <a:effectLst/>
                          <a:latin typeface="微软雅黑" panose="020B0503020204020204" pitchFamily="34" charset="-122"/>
                          <a:ea typeface="微软雅黑" panose="020B0503020204020204" pitchFamily="34" charset="-122"/>
                        </a:rPr>
                        <a:t>3</a:t>
                      </a:r>
                      <a:r>
                        <a:rPr lang="zh-CN" sz="2000" b="1" u="none" kern="100" dirty="0">
                          <a:solidFill>
                            <a:srgbClr val="FF0000"/>
                          </a:solidFill>
                          <a:effectLst/>
                          <a:latin typeface="微软雅黑" panose="020B0503020204020204" pitchFamily="34" charset="-122"/>
                          <a:ea typeface="微软雅黑" panose="020B0503020204020204" pitchFamily="34" charset="-122"/>
                        </a:rPr>
                        <a:t>）精神层（深层）</a:t>
                      </a:r>
                      <a:r>
                        <a:rPr lang="zh-CN" sz="2000" b="0" u="none" kern="100" dirty="0">
                          <a:solidFill>
                            <a:schemeClr val="tx1"/>
                          </a:solidFill>
                          <a:effectLst/>
                          <a:latin typeface="微软雅黑" panose="020B0503020204020204" pitchFamily="34" charset="-122"/>
                          <a:ea typeface="微软雅黑" panose="020B0503020204020204" pitchFamily="34" charset="-122"/>
                        </a:rPr>
                        <a:t>：组织的领导和员工共同信守的基本信念、价值标准、职业道德及精神风貌。</a:t>
                      </a:r>
                      <a:endParaRPr lang="zh-CN" sz="20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a:t>
                      </a:r>
                      <a:r>
                        <a:rPr lang="en-US" sz="2000" b="0" u="none" kern="100" dirty="0">
                          <a:solidFill>
                            <a:schemeClr val="tx1"/>
                          </a:solidFill>
                          <a:effectLst/>
                          <a:latin typeface="微软雅黑" panose="020B0503020204020204" pitchFamily="34" charset="-122"/>
                          <a:ea typeface="微软雅黑" panose="020B0503020204020204" pitchFamily="34" charset="-122"/>
                        </a:rPr>
                        <a:t>1</a:t>
                      </a:r>
                      <a:r>
                        <a:rPr lang="zh-CN" sz="2000" b="0" u="none" kern="100" dirty="0">
                          <a:solidFill>
                            <a:schemeClr val="tx1"/>
                          </a:solidFill>
                          <a:effectLst/>
                          <a:latin typeface="微软雅黑" panose="020B0503020204020204" pitchFamily="34" charset="-122"/>
                          <a:ea typeface="微软雅黑" panose="020B0503020204020204" pitchFamily="34" charset="-122"/>
                        </a:rPr>
                        <a:t>）物质层是组织文化的</a:t>
                      </a:r>
                      <a:r>
                        <a:rPr lang="zh-CN" sz="2000" b="1" u="none" kern="100" dirty="0">
                          <a:solidFill>
                            <a:schemeClr val="tx1"/>
                          </a:solidFill>
                          <a:effectLst/>
                          <a:latin typeface="微软雅黑" panose="020B0503020204020204" pitchFamily="34" charset="-122"/>
                          <a:ea typeface="微软雅黑" panose="020B0503020204020204" pitchFamily="34" charset="-122"/>
                        </a:rPr>
                        <a:t>外在表现</a:t>
                      </a:r>
                      <a:r>
                        <a:rPr lang="zh-CN" sz="2000" b="0" u="none" kern="100" dirty="0">
                          <a:solidFill>
                            <a:schemeClr val="tx1"/>
                          </a:solidFill>
                          <a:effectLst/>
                          <a:latin typeface="微软雅黑" panose="020B0503020204020204" pitchFamily="34" charset="-122"/>
                          <a:ea typeface="微软雅黑" panose="020B0503020204020204" pitchFamily="34" charset="-122"/>
                        </a:rPr>
                        <a:t>，是制度层和精神层的物质基础</a:t>
                      </a:r>
                    </a:p>
                    <a:p>
                      <a:pPr algn="l">
                        <a:lnSpc>
                          <a:spcPct val="150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a:t>
                      </a:r>
                      <a:r>
                        <a:rPr lang="en-US" sz="2000" b="0" u="none" kern="100" dirty="0">
                          <a:solidFill>
                            <a:schemeClr val="tx1"/>
                          </a:solidFill>
                          <a:effectLst/>
                          <a:latin typeface="微软雅黑" panose="020B0503020204020204" pitchFamily="34" charset="-122"/>
                          <a:ea typeface="微软雅黑" panose="020B0503020204020204" pitchFamily="34" charset="-122"/>
                        </a:rPr>
                        <a:t>2</a:t>
                      </a:r>
                      <a:r>
                        <a:rPr lang="zh-CN" sz="2000" b="0" u="none" kern="100" dirty="0">
                          <a:solidFill>
                            <a:schemeClr val="tx1"/>
                          </a:solidFill>
                          <a:effectLst/>
                          <a:latin typeface="微软雅黑" panose="020B0503020204020204" pitchFamily="34" charset="-122"/>
                          <a:ea typeface="微软雅黑" panose="020B0503020204020204" pitchFamily="34" charset="-122"/>
                        </a:rPr>
                        <a:t>）制度层制约和</a:t>
                      </a:r>
                      <a:r>
                        <a:rPr lang="zh-CN" sz="2000" b="1" u="none" kern="100" dirty="0">
                          <a:solidFill>
                            <a:schemeClr val="tx1"/>
                          </a:solidFill>
                          <a:effectLst/>
                          <a:latin typeface="微软雅黑" panose="020B0503020204020204" pitchFamily="34" charset="-122"/>
                          <a:ea typeface="微软雅黑" panose="020B0503020204020204" pitchFamily="34" charset="-122"/>
                        </a:rPr>
                        <a:t>规范</a:t>
                      </a:r>
                      <a:r>
                        <a:rPr lang="zh-CN" sz="2000" b="0" u="none" kern="100" dirty="0">
                          <a:solidFill>
                            <a:schemeClr val="tx1"/>
                          </a:solidFill>
                          <a:effectLst/>
                          <a:latin typeface="微软雅黑" panose="020B0503020204020204" pitchFamily="34" charset="-122"/>
                          <a:ea typeface="微软雅黑" panose="020B0503020204020204" pitchFamily="34" charset="-122"/>
                        </a:rPr>
                        <a:t>着物质层及精神层的建设</a:t>
                      </a:r>
                    </a:p>
                    <a:p>
                      <a:pPr algn="l">
                        <a:lnSpc>
                          <a:spcPct val="150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a:t>
                      </a:r>
                      <a:r>
                        <a:rPr lang="en-US" sz="2000" b="0" u="none" kern="100" dirty="0">
                          <a:solidFill>
                            <a:schemeClr val="tx1"/>
                          </a:solidFill>
                          <a:effectLst/>
                          <a:latin typeface="微软雅黑" panose="020B0503020204020204" pitchFamily="34" charset="-122"/>
                          <a:ea typeface="微软雅黑" panose="020B0503020204020204" pitchFamily="34" charset="-122"/>
                        </a:rPr>
                        <a:t>3</a:t>
                      </a:r>
                      <a:r>
                        <a:rPr lang="zh-CN" sz="2000" b="0" u="none" kern="100" dirty="0">
                          <a:solidFill>
                            <a:schemeClr val="tx1"/>
                          </a:solidFill>
                          <a:effectLst/>
                          <a:latin typeface="微软雅黑" panose="020B0503020204020204" pitchFamily="34" charset="-122"/>
                          <a:ea typeface="微软雅黑" panose="020B0503020204020204" pitchFamily="34" charset="-122"/>
                        </a:rPr>
                        <a:t>）精神层是形成物质层及制度层的</a:t>
                      </a:r>
                      <a:r>
                        <a:rPr lang="zh-CN" sz="2000" b="1" u="none" kern="100" dirty="0">
                          <a:solidFill>
                            <a:schemeClr val="tx1"/>
                          </a:solidFill>
                          <a:effectLst/>
                          <a:latin typeface="微软雅黑" panose="020B0503020204020204" pitchFamily="34" charset="-122"/>
                          <a:ea typeface="微软雅黑" panose="020B0503020204020204" pitchFamily="34" charset="-122"/>
                        </a:rPr>
                        <a:t>思想基础</a:t>
                      </a:r>
                      <a:r>
                        <a:rPr lang="zh-CN" sz="2000" b="0" u="none" kern="100" dirty="0">
                          <a:solidFill>
                            <a:schemeClr val="tx1"/>
                          </a:solidFill>
                          <a:effectLst/>
                          <a:latin typeface="微软雅黑" panose="020B0503020204020204" pitchFamily="34" charset="-122"/>
                          <a:ea typeface="微软雅黑" panose="020B0503020204020204" pitchFamily="34" charset="-122"/>
                        </a:rPr>
                        <a:t>，是组织文化的</a:t>
                      </a:r>
                      <a:r>
                        <a:rPr lang="zh-CN" sz="2000" b="1" u="none" kern="100" dirty="0">
                          <a:solidFill>
                            <a:schemeClr val="tx1"/>
                          </a:solidFill>
                          <a:effectLst/>
                          <a:latin typeface="微软雅黑" panose="020B0503020204020204" pitchFamily="34" charset="-122"/>
                          <a:ea typeface="微软雅黑" panose="020B0503020204020204" pitchFamily="34" charset="-122"/>
                        </a:rPr>
                        <a:t>核心和灵魂</a:t>
                      </a:r>
                      <a:r>
                        <a:rPr lang="zh-CN" sz="2000" b="0" u="none" kern="100" dirty="0">
                          <a:solidFill>
                            <a:schemeClr val="tx1"/>
                          </a:solidFill>
                          <a:effectLst/>
                          <a:latin typeface="微软雅黑" panose="020B0503020204020204" pitchFamily="34" charset="-122"/>
                          <a:ea typeface="微软雅黑" panose="020B0503020204020204" pitchFamily="34" charset="-122"/>
                        </a:rPr>
                        <a:t>，有没有精神层是衡量一个组织是否形成自己组织文化的主要标志和标准。</a:t>
                      </a:r>
                      <a:endParaRPr lang="zh-CN" sz="20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873501"/>
                  </a:ext>
                </a:extLst>
              </a:tr>
            </a:tbl>
          </a:graphicData>
        </a:graphic>
      </p:graphicFrame>
    </p:spTree>
    <p:extLst>
      <p:ext uri="{BB962C8B-B14F-4D97-AF65-F5344CB8AC3E}">
        <p14:creationId xmlns:p14="http://schemas.microsoft.com/office/powerpoint/2010/main" val="72295344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350800" y="1379118"/>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组织文化</a:t>
            </a:r>
            <a:endParaRPr lang="zh-CN" altLang="zh-CN" sz="2800" dirty="0"/>
          </a:p>
        </p:txBody>
      </p:sp>
      <p:sp>
        <p:nvSpPr>
          <p:cNvPr id="2" name="矩形 1">
            <a:extLst>
              <a:ext uri="{FF2B5EF4-FFF2-40B4-BE49-F238E27FC236}">
                <a16:creationId xmlns:a16="http://schemas.microsoft.com/office/drawing/2014/main" id="{2C0C1F1C-A96D-4EDC-9BAE-9BF728199604}"/>
              </a:ext>
            </a:extLst>
          </p:cNvPr>
          <p:cNvSpPr/>
          <p:nvPr/>
        </p:nvSpPr>
        <p:spPr>
          <a:xfrm>
            <a:off x="4307305" y="1497311"/>
            <a:ext cx="5572588" cy="461665"/>
          </a:xfrm>
          <a:prstGeom prst="rect">
            <a:avLst/>
          </a:prstGeom>
        </p:spPr>
        <p:txBody>
          <a:bodyPr wrap="square">
            <a:spAutoFit/>
          </a:bodyPr>
          <a:lstStyle/>
          <a:p>
            <a:r>
              <a:rPr lang="en-US" altLang="zh-CN" sz="2400" b="1" dirty="0"/>
              <a:t>2.</a:t>
            </a:r>
            <a:r>
              <a:rPr lang="zh-CN" altLang="zh-CN" sz="2400" b="1" dirty="0"/>
              <a:t>类型</a:t>
            </a:r>
            <a:endParaRPr lang="zh-CN" altLang="zh-CN" sz="2400" dirty="0"/>
          </a:p>
        </p:txBody>
      </p:sp>
      <p:graphicFrame>
        <p:nvGraphicFramePr>
          <p:cNvPr id="4" name="表格 3">
            <a:extLst>
              <a:ext uri="{FF2B5EF4-FFF2-40B4-BE49-F238E27FC236}">
                <a16:creationId xmlns:a16="http://schemas.microsoft.com/office/drawing/2014/main" id="{3A7799D7-6DA2-4A82-AC90-6E75A0E1AC41}"/>
              </a:ext>
            </a:extLst>
          </p:cNvPr>
          <p:cNvGraphicFramePr>
            <a:graphicFrameLocks noGrp="1"/>
          </p:cNvGraphicFramePr>
          <p:nvPr>
            <p:extLst>
              <p:ext uri="{D42A27DB-BD31-4B8C-83A1-F6EECF244321}">
                <p14:modId xmlns:p14="http://schemas.microsoft.com/office/powerpoint/2010/main" val="1701274939"/>
              </p:ext>
            </p:extLst>
          </p:nvPr>
        </p:nvGraphicFramePr>
        <p:xfrm>
          <a:off x="377156" y="2125980"/>
          <a:ext cx="11646569" cy="4609785"/>
        </p:xfrm>
        <a:graphic>
          <a:graphicData uri="http://schemas.openxmlformats.org/drawingml/2006/table">
            <a:tbl>
              <a:tblPr>
                <a:tableStyleId>{5C22544A-7EE6-4342-B048-85BDC9FD1C3A}</a:tableStyleId>
              </a:tblPr>
              <a:tblGrid>
                <a:gridCol w="1116551">
                  <a:extLst>
                    <a:ext uri="{9D8B030D-6E8A-4147-A177-3AD203B41FA5}">
                      <a16:colId xmlns:a16="http://schemas.microsoft.com/office/drawing/2014/main" val="757386663"/>
                    </a:ext>
                  </a:extLst>
                </a:gridCol>
                <a:gridCol w="6916367">
                  <a:extLst>
                    <a:ext uri="{9D8B030D-6E8A-4147-A177-3AD203B41FA5}">
                      <a16:colId xmlns:a16="http://schemas.microsoft.com/office/drawing/2014/main" val="2073195770"/>
                    </a:ext>
                  </a:extLst>
                </a:gridCol>
                <a:gridCol w="3613651">
                  <a:extLst>
                    <a:ext uri="{9D8B030D-6E8A-4147-A177-3AD203B41FA5}">
                      <a16:colId xmlns:a16="http://schemas.microsoft.com/office/drawing/2014/main" val="3591472851"/>
                    </a:ext>
                  </a:extLst>
                </a:gridCol>
              </a:tblGrid>
              <a:tr h="0">
                <a:tc>
                  <a:txBody>
                    <a:bodyPr/>
                    <a:lstStyle/>
                    <a:p>
                      <a:pPr algn="just">
                        <a:lnSpc>
                          <a:spcPct val="115000"/>
                        </a:lnSpc>
                        <a:spcAft>
                          <a:spcPts val="0"/>
                        </a:spcAft>
                      </a:pPr>
                      <a:r>
                        <a:rPr lang="zh-CN" sz="1800" b="1" u="none" kern="100" dirty="0">
                          <a:solidFill>
                            <a:schemeClr val="tx1"/>
                          </a:solidFill>
                          <a:effectLst/>
                          <a:latin typeface="微软雅黑" panose="020B0503020204020204" pitchFamily="34" charset="-122"/>
                          <a:ea typeface="微软雅黑" panose="020B0503020204020204" pitchFamily="34" charset="-122"/>
                        </a:rPr>
                        <a:t>类型</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zh-CN" sz="1800" b="1" u="none" kern="100">
                          <a:solidFill>
                            <a:schemeClr val="tx1"/>
                          </a:solidFill>
                          <a:effectLst/>
                          <a:latin typeface="微软雅黑" panose="020B0503020204020204" pitchFamily="34" charset="-122"/>
                          <a:ea typeface="微软雅黑" panose="020B0503020204020204" pitchFamily="34" charset="-122"/>
                        </a:rPr>
                        <a:t>相关内容</a:t>
                      </a:r>
                      <a:endParaRPr lang="zh-CN" sz="1800" b="1"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zh-CN" sz="1800" b="1" kern="100" dirty="0">
                          <a:solidFill>
                            <a:schemeClr val="tx1"/>
                          </a:solidFill>
                          <a:effectLst/>
                          <a:latin typeface="微软雅黑" panose="020B0503020204020204" pitchFamily="34" charset="-122"/>
                          <a:ea typeface="微软雅黑" panose="020B0503020204020204" pitchFamily="34" charset="-122"/>
                        </a:rPr>
                        <a:t>举例</a:t>
                      </a:r>
                      <a:endParaRPr lang="zh-CN" sz="18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980758"/>
                  </a:ext>
                </a:extLst>
              </a:tr>
              <a:tr h="0">
                <a:tc>
                  <a:txBody>
                    <a:bodyPr/>
                    <a:lstStyle/>
                    <a:p>
                      <a:pPr algn="ctr">
                        <a:lnSpc>
                          <a:spcPct val="115000"/>
                        </a:lnSpc>
                        <a:spcAft>
                          <a:spcPts val="0"/>
                        </a:spcAft>
                      </a:pPr>
                      <a:r>
                        <a:rPr lang="zh-CN" sz="1800" b="1" u="none" kern="100" dirty="0">
                          <a:solidFill>
                            <a:srgbClr val="FF0000"/>
                          </a:solidFill>
                          <a:effectLst/>
                          <a:latin typeface="微软雅黑" panose="020B0503020204020204" pitchFamily="34" charset="-122"/>
                          <a:ea typeface="微软雅黑" panose="020B0503020204020204" pitchFamily="34" charset="-122"/>
                        </a:rPr>
                        <a:t>学院型</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）为想全面掌握每一种新工作的人而准备，使其不断成长、进步；</a:t>
                      </a: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）喜欢</a:t>
                      </a:r>
                      <a:r>
                        <a:rPr lang="zh-CN" sz="1800" b="1" u="none" kern="100" dirty="0">
                          <a:solidFill>
                            <a:schemeClr val="tx1"/>
                          </a:solidFill>
                          <a:effectLst/>
                          <a:latin typeface="微软雅黑" panose="020B0503020204020204" pitchFamily="34" charset="-122"/>
                          <a:ea typeface="微软雅黑" panose="020B0503020204020204" pitchFamily="34" charset="-122"/>
                        </a:rPr>
                        <a:t>雇佣</a:t>
                      </a:r>
                      <a:r>
                        <a:rPr lang="zh-CN" sz="1800" u="none" kern="100" dirty="0">
                          <a:solidFill>
                            <a:schemeClr val="tx1"/>
                          </a:solidFill>
                          <a:effectLst/>
                          <a:latin typeface="微软雅黑" panose="020B0503020204020204" pitchFamily="34" charset="-122"/>
                          <a:ea typeface="微软雅黑" panose="020B0503020204020204" pitchFamily="34" charset="-122"/>
                        </a:rPr>
                        <a:t>年轻的</a:t>
                      </a:r>
                      <a:r>
                        <a:rPr lang="zh-CN" sz="1800" b="1" u="none" kern="100" dirty="0">
                          <a:solidFill>
                            <a:schemeClr val="tx1"/>
                          </a:solidFill>
                          <a:effectLst/>
                          <a:latin typeface="微软雅黑" panose="020B0503020204020204" pitchFamily="34" charset="-122"/>
                          <a:ea typeface="微软雅黑" panose="020B0503020204020204" pitchFamily="34" charset="-122"/>
                        </a:rPr>
                        <a:t>大学毕业生</a:t>
                      </a: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3</a:t>
                      </a:r>
                      <a:r>
                        <a:rPr lang="zh-CN" sz="1800" u="none" kern="100" dirty="0">
                          <a:solidFill>
                            <a:schemeClr val="tx1"/>
                          </a:solidFill>
                          <a:effectLst/>
                          <a:latin typeface="微软雅黑" panose="020B0503020204020204" pitchFamily="34" charset="-122"/>
                          <a:ea typeface="微软雅黑" panose="020B0503020204020204" pitchFamily="34" charset="-122"/>
                        </a:rPr>
                        <a:t>）提供</a:t>
                      </a:r>
                      <a:r>
                        <a:rPr lang="zh-CN" sz="1800" b="1" u="none" kern="100" dirty="0">
                          <a:solidFill>
                            <a:schemeClr val="tx1"/>
                          </a:solidFill>
                          <a:effectLst/>
                          <a:latin typeface="微软雅黑" panose="020B0503020204020204" pitchFamily="34" charset="-122"/>
                          <a:ea typeface="微软雅黑" panose="020B0503020204020204" pitchFamily="34" charset="-122"/>
                        </a:rPr>
                        <a:t>大量专门培训</a:t>
                      </a:r>
                      <a:r>
                        <a:rPr lang="zh-CN" sz="1800" u="none" kern="100" dirty="0">
                          <a:solidFill>
                            <a:schemeClr val="tx1"/>
                          </a:solidFill>
                          <a:effectLst/>
                          <a:latin typeface="微软雅黑" panose="020B0503020204020204" pitchFamily="34" charset="-122"/>
                          <a:ea typeface="微软雅黑" panose="020B0503020204020204" pitchFamily="34" charset="-122"/>
                        </a:rPr>
                        <a:t>，指导其在特定的职能领域从事专业化工作</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IBM</a:t>
                      </a:r>
                      <a:r>
                        <a:rPr lang="zh-CN" sz="1800" kern="100" dirty="0">
                          <a:solidFill>
                            <a:schemeClr val="tx1"/>
                          </a:solidFill>
                          <a:effectLst/>
                          <a:latin typeface="微软雅黑" panose="020B0503020204020204" pitchFamily="34" charset="-122"/>
                          <a:ea typeface="微软雅黑" panose="020B0503020204020204" pitchFamily="34" charset="-122"/>
                        </a:rPr>
                        <a:t>公司、可口可乐公司、宝洁公司</a:t>
                      </a:r>
                    </a:p>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 </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434014"/>
                  </a:ext>
                </a:extLst>
              </a:tr>
              <a:tr h="0">
                <a:tc>
                  <a:txBody>
                    <a:bodyPr/>
                    <a:lstStyle/>
                    <a:p>
                      <a:pPr algn="ctr">
                        <a:lnSpc>
                          <a:spcPct val="115000"/>
                        </a:lnSpc>
                        <a:spcAft>
                          <a:spcPts val="0"/>
                        </a:spcAft>
                      </a:pPr>
                      <a:r>
                        <a:rPr lang="zh-CN" sz="1800" b="1" u="none" kern="100" dirty="0">
                          <a:solidFill>
                            <a:srgbClr val="FF0000"/>
                          </a:solidFill>
                          <a:effectLst/>
                          <a:latin typeface="微软雅黑" panose="020B0503020204020204" pitchFamily="34" charset="-122"/>
                          <a:ea typeface="微软雅黑" panose="020B0503020204020204" pitchFamily="34" charset="-122"/>
                        </a:rPr>
                        <a:t>俱乐部型</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）重视适应、</a:t>
                      </a:r>
                      <a:r>
                        <a:rPr lang="zh-CN" sz="1800" b="1" u="none" kern="100" dirty="0">
                          <a:solidFill>
                            <a:schemeClr val="tx1"/>
                          </a:solidFill>
                          <a:effectLst/>
                          <a:latin typeface="微软雅黑" panose="020B0503020204020204" pitchFamily="34" charset="-122"/>
                          <a:ea typeface="微软雅黑" panose="020B0503020204020204" pitchFamily="34" charset="-122"/>
                        </a:rPr>
                        <a:t>忠诚感和承诺</a:t>
                      </a: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资历是关键因素</a:t>
                      </a:r>
                      <a:r>
                        <a:rPr lang="zh-CN" sz="1800" u="none" kern="100" dirty="0">
                          <a:solidFill>
                            <a:schemeClr val="tx1"/>
                          </a:solidFill>
                          <a:effectLst/>
                          <a:latin typeface="微软雅黑" panose="020B0503020204020204" pitchFamily="34" charset="-122"/>
                          <a:ea typeface="微软雅黑" panose="020B0503020204020204" pitchFamily="34" charset="-122"/>
                        </a:rPr>
                        <a:t>，年龄和经验至关重要</a:t>
                      </a:r>
                      <a:endParaRPr lang="en-US" altLang="zh-CN" sz="180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3</a:t>
                      </a:r>
                      <a:r>
                        <a:rPr lang="zh-CN" sz="1800" u="none" kern="100" dirty="0">
                          <a:solidFill>
                            <a:schemeClr val="tx1"/>
                          </a:solidFill>
                          <a:effectLst/>
                          <a:latin typeface="微软雅黑" panose="020B0503020204020204" pitchFamily="34" charset="-122"/>
                          <a:ea typeface="微软雅黑" panose="020B0503020204020204" pitchFamily="34" charset="-122"/>
                        </a:rPr>
                        <a:t>）把管理人员</a:t>
                      </a:r>
                      <a:r>
                        <a:rPr lang="zh-CN" sz="1800" b="1" u="none" kern="100" dirty="0">
                          <a:solidFill>
                            <a:schemeClr val="tx1"/>
                          </a:solidFill>
                          <a:effectLst/>
                          <a:latin typeface="微软雅黑" panose="020B0503020204020204" pitchFamily="34" charset="-122"/>
                          <a:ea typeface="微软雅黑" panose="020B0503020204020204" pitchFamily="34" charset="-122"/>
                        </a:rPr>
                        <a:t>培养成通才</a:t>
                      </a:r>
                      <a:r>
                        <a:rPr lang="zh-CN" sz="1800" u="none" kern="100" dirty="0">
                          <a:solidFill>
                            <a:schemeClr val="tx1"/>
                          </a:solidFill>
                          <a:effectLst/>
                          <a:latin typeface="微软雅黑" panose="020B0503020204020204" pitchFamily="34" charset="-122"/>
                          <a:ea typeface="微软雅黑" panose="020B0503020204020204" pitchFamily="34" charset="-122"/>
                        </a:rPr>
                        <a:t>。</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a:solidFill>
                            <a:schemeClr val="tx1"/>
                          </a:solidFill>
                          <a:effectLst/>
                          <a:latin typeface="微软雅黑" panose="020B0503020204020204" pitchFamily="34" charset="-122"/>
                          <a:ea typeface="微软雅黑" panose="020B0503020204020204" pitchFamily="34" charset="-122"/>
                        </a:rPr>
                        <a:t>联合包裹服务公司、德尔塔航空公司、贝尔公司、</a:t>
                      </a:r>
                      <a:r>
                        <a:rPr lang="zh-CN" sz="1800" u="sng" kern="100">
                          <a:solidFill>
                            <a:schemeClr val="tx1"/>
                          </a:solidFill>
                          <a:effectLst/>
                          <a:latin typeface="微软雅黑" panose="020B0503020204020204" pitchFamily="34" charset="-122"/>
                          <a:ea typeface="微软雅黑" panose="020B0503020204020204" pitchFamily="34" charset="-122"/>
                        </a:rPr>
                        <a:t>政府机构和军队。</a:t>
                      </a:r>
                      <a:endParaRPr lang="zh-CN" sz="18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831385"/>
                  </a:ext>
                </a:extLst>
              </a:tr>
              <a:tr h="0">
                <a:tc>
                  <a:txBody>
                    <a:bodyPr/>
                    <a:lstStyle/>
                    <a:p>
                      <a:pPr algn="ctr">
                        <a:lnSpc>
                          <a:spcPct val="115000"/>
                        </a:lnSpc>
                        <a:spcAft>
                          <a:spcPts val="0"/>
                        </a:spcAft>
                      </a:pPr>
                      <a:r>
                        <a:rPr lang="zh-CN" sz="1800" b="1" u="none" kern="100" dirty="0">
                          <a:solidFill>
                            <a:srgbClr val="FF0000"/>
                          </a:solidFill>
                          <a:effectLst/>
                          <a:latin typeface="微软雅黑" panose="020B0503020204020204" pitchFamily="34" charset="-122"/>
                          <a:ea typeface="微软雅黑" panose="020B0503020204020204" pitchFamily="34" charset="-122"/>
                        </a:rPr>
                        <a:t>棒球队型</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）鼓励</a:t>
                      </a:r>
                      <a:r>
                        <a:rPr lang="zh-CN" sz="1800" b="1" u="none" kern="100" dirty="0">
                          <a:solidFill>
                            <a:schemeClr val="tx1"/>
                          </a:solidFill>
                          <a:effectLst/>
                          <a:latin typeface="微软雅黑" panose="020B0503020204020204" pitchFamily="34" charset="-122"/>
                          <a:ea typeface="微软雅黑" panose="020B0503020204020204" pitchFamily="34" charset="-122"/>
                        </a:rPr>
                        <a:t>冒险和革新</a:t>
                      </a: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招聘时在各年龄和经验层次中寻求有才能的人</a:t>
                      </a:r>
                    </a:p>
                    <a:p>
                      <a:pPr algn="just">
                        <a:lnSpc>
                          <a:spcPct val="115000"/>
                        </a:lnSpc>
                        <a:spcAft>
                          <a:spcPts val="0"/>
                        </a:spcAft>
                      </a:pPr>
                      <a:r>
                        <a:rPr lang="zh-CN" sz="1800" b="1" u="none" kern="100" dirty="0">
                          <a:solidFill>
                            <a:schemeClr val="tx1"/>
                          </a:solidFill>
                          <a:effectLst/>
                          <a:latin typeface="微软雅黑" panose="020B0503020204020204" pitchFamily="34" charset="-122"/>
                          <a:ea typeface="微软雅黑" panose="020B0503020204020204" pitchFamily="34" charset="-122"/>
                        </a:rPr>
                        <a:t>（</a:t>
                      </a:r>
                      <a:r>
                        <a:rPr lang="en-US" sz="1800" b="1" u="none" kern="100" dirty="0">
                          <a:solidFill>
                            <a:schemeClr val="tx1"/>
                          </a:solidFill>
                          <a:effectLst/>
                          <a:latin typeface="微软雅黑" panose="020B0503020204020204" pitchFamily="34" charset="-122"/>
                          <a:ea typeface="微软雅黑" panose="020B0503020204020204" pitchFamily="34" charset="-122"/>
                        </a:rPr>
                        <a:t>3</a:t>
                      </a:r>
                      <a:r>
                        <a:rPr lang="zh-CN" sz="1800" b="1" u="none" kern="100" dirty="0">
                          <a:solidFill>
                            <a:schemeClr val="tx1"/>
                          </a:solidFill>
                          <a:effectLst/>
                          <a:latin typeface="微软雅黑" panose="020B0503020204020204" pitchFamily="34" charset="-122"/>
                          <a:ea typeface="微软雅黑" panose="020B0503020204020204" pitchFamily="34" charset="-122"/>
                        </a:rPr>
                        <a:t>）薪酬</a:t>
                      </a:r>
                      <a:r>
                        <a:rPr lang="zh-CN" sz="1800" u="none" kern="100" dirty="0">
                          <a:solidFill>
                            <a:schemeClr val="tx1"/>
                          </a:solidFill>
                          <a:effectLst/>
                          <a:latin typeface="微软雅黑" panose="020B0503020204020204" pitchFamily="34" charset="-122"/>
                          <a:ea typeface="微软雅黑" panose="020B0503020204020204" pitchFamily="34" charset="-122"/>
                        </a:rPr>
                        <a:t>制度以员工</a:t>
                      </a:r>
                      <a:r>
                        <a:rPr lang="zh-CN" sz="1800" b="1" u="none" kern="100" dirty="0">
                          <a:solidFill>
                            <a:schemeClr val="tx1"/>
                          </a:solidFill>
                          <a:effectLst/>
                          <a:latin typeface="微软雅黑" panose="020B0503020204020204" pitchFamily="34" charset="-122"/>
                          <a:ea typeface="微软雅黑" panose="020B0503020204020204" pitchFamily="34" charset="-122"/>
                        </a:rPr>
                        <a:t>绩效</a:t>
                      </a:r>
                      <a:r>
                        <a:rPr lang="zh-CN" sz="1800" u="none" kern="100" dirty="0">
                          <a:solidFill>
                            <a:schemeClr val="tx1"/>
                          </a:solidFill>
                          <a:effectLst/>
                          <a:latin typeface="微软雅黑" panose="020B0503020204020204" pitchFamily="34" charset="-122"/>
                          <a:ea typeface="微软雅黑" panose="020B0503020204020204" pitchFamily="34" charset="-122"/>
                        </a:rPr>
                        <a:t>水平为标准</a:t>
                      </a: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4</a:t>
                      </a:r>
                      <a:r>
                        <a:rPr lang="zh-CN" sz="1800" u="none" kern="100" dirty="0">
                          <a:solidFill>
                            <a:schemeClr val="tx1"/>
                          </a:solidFill>
                          <a:effectLst/>
                          <a:latin typeface="微软雅黑" panose="020B0503020204020204" pitchFamily="34" charset="-122"/>
                          <a:ea typeface="微软雅黑" panose="020B0503020204020204" pitchFamily="34" charset="-122"/>
                        </a:rPr>
                        <a:t>）对出色的员工给予巨额奖励和较大自由度，员工都</a:t>
                      </a:r>
                      <a:r>
                        <a:rPr lang="zh-CN" sz="1800" b="1" u="none" kern="100" dirty="0">
                          <a:solidFill>
                            <a:schemeClr val="tx1"/>
                          </a:solidFill>
                          <a:effectLst/>
                          <a:latin typeface="微软雅黑" panose="020B0503020204020204" pitchFamily="34" charset="-122"/>
                          <a:ea typeface="微软雅黑" panose="020B0503020204020204" pitchFamily="34" charset="-122"/>
                        </a:rPr>
                        <a:t>拼命工作</a:t>
                      </a:r>
                    </a:p>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5</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重视创造发明</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会计、法律、投资银行、咨询公司、广告机构、软件开发、生物研究领域</a:t>
                      </a:r>
                    </a:p>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 </a:t>
                      </a:r>
                      <a:endParaRPr lang="zh-CN" sz="1800" kern="100" dirty="0">
                        <a:solidFill>
                          <a:schemeClr val="tx1"/>
                        </a:solidFill>
                        <a:effectLst/>
                        <a:latin typeface="微软雅黑" panose="020B0503020204020204" pitchFamily="34" charset="-122"/>
                        <a:ea typeface="微软雅黑" panose="020B0503020204020204" pitchFamily="34" charset="-122"/>
                      </a:endParaRPr>
                    </a:p>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 </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715168"/>
                  </a:ext>
                </a:extLst>
              </a:tr>
              <a:tr h="0">
                <a:tc>
                  <a:txBody>
                    <a:bodyPr/>
                    <a:lstStyle/>
                    <a:p>
                      <a:pPr algn="ctr">
                        <a:lnSpc>
                          <a:spcPct val="115000"/>
                        </a:lnSpc>
                        <a:spcAft>
                          <a:spcPts val="0"/>
                        </a:spcAft>
                      </a:pPr>
                      <a:r>
                        <a:rPr lang="zh-CN" sz="1800" b="1" u="none" kern="100" dirty="0">
                          <a:solidFill>
                            <a:srgbClr val="FF0000"/>
                          </a:solidFill>
                          <a:effectLst/>
                          <a:latin typeface="微软雅黑" panose="020B0503020204020204" pitchFamily="34" charset="-122"/>
                          <a:ea typeface="微软雅黑" panose="020B0503020204020204" pitchFamily="34" charset="-122"/>
                        </a:rPr>
                        <a:t>堡垒型</a:t>
                      </a:r>
                      <a:endParaRPr lang="zh-CN" sz="18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1</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着眼于公司的生存</a:t>
                      </a:r>
                    </a:p>
                    <a:p>
                      <a:pPr marL="349250" indent="-349250" algn="just">
                        <a:lnSpc>
                          <a:spcPct val="115000"/>
                        </a:lnSpc>
                        <a:spcAft>
                          <a:spcPts val="0"/>
                        </a:spcAft>
                      </a:pP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en-US" sz="1800" u="none" kern="100" dirty="0">
                          <a:solidFill>
                            <a:schemeClr val="tx1"/>
                          </a:solidFill>
                          <a:effectLst/>
                          <a:latin typeface="微软雅黑" panose="020B0503020204020204" pitchFamily="34" charset="-122"/>
                          <a:ea typeface="微软雅黑" panose="020B0503020204020204" pitchFamily="34" charset="-122"/>
                        </a:rPr>
                        <a:t>2</a:t>
                      </a:r>
                      <a:r>
                        <a:rPr lang="zh-CN" sz="1800" u="none" kern="100" dirty="0">
                          <a:solidFill>
                            <a:schemeClr val="tx1"/>
                          </a:solidFill>
                          <a:effectLst/>
                          <a:latin typeface="微软雅黑" panose="020B0503020204020204" pitchFamily="34" charset="-122"/>
                          <a:ea typeface="微软雅黑" panose="020B0503020204020204" pitchFamily="34" charset="-122"/>
                        </a:rPr>
                        <a:t>）</a:t>
                      </a:r>
                      <a:r>
                        <a:rPr lang="zh-CN" sz="1800" b="1" u="none" kern="100" dirty="0">
                          <a:solidFill>
                            <a:schemeClr val="tx1"/>
                          </a:solidFill>
                          <a:effectLst/>
                          <a:latin typeface="微软雅黑" panose="020B0503020204020204" pitchFamily="34" charset="-122"/>
                          <a:ea typeface="微软雅黑" panose="020B0503020204020204" pitchFamily="34" charset="-122"/>
                        </a:rPr>
                        <a:t>工作安全保障不足</a:t>
                      </a:r>
                      <a:r>
                        <a:rPr lang="zh-CN" sz="1800" u="none" kern="100" dirty="0">
                          <a:solidFill>
                            <a:schemeClr val="tx1"/>
                          </a:solidFill>
                          <a:effectLst/>
                          <a:latin typeface="微软雅黑" panose="020B0503020204020204" pitchFamily="34" charset="-122"/>
                          <a:ea typeface="微软雅黑" panose="020B0503020204020204" pitchFamily="34" charset="-122"/>
                        </a:rPr>
                        <a:t>，但对于喜欢流动性、挑战性的人来说，具有一定的吸引力。</a:t>
                      </a:r>
                      <a:endParaRPr lang="zh-CN" sz="18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zh-CN" sz="1800" kern="100" dirty="0">
                          <a:solidFill>
                            <a:schemeClr val="tx1"/>
                          </a:solidFill>
                          <a:effectLst/>
                          <a:latin typeface="微软雅黑" panose="020B0503020204020204" pitchFamily="34" charset="-122"/>
                          <a:ea typeface="微软雅黑" panose="020B0503020204020204" pitchFamily="34" charset="-122"/>
                        </a:rPr>
                        <a:t>大型零售店、林业产品公司、天然气探测公司</a:t>
                      </a:r>
                    </a:p>
                    <a:p>
                      <a:pPr algn="just">
                        <a:lnSpc>
                          <a:spcPct val="11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 </a:t>
                      </a:r>
                      <a:endParaRPr lang="zh-CN"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9004495"/>
                  </a:ext>
                </a:extLst>
              </a:tr>
            </a:tbl>
          </a:graphicData>
        </a:graphic>
      </p:graphicFrame>
    </p:spTree>
    <p:extLst>
      <p:ext uri="{BB962C8B-B14F-4D97-AF65-F5344CB8AC3E}">
        <p14:creationId xmlns:p14="http://schemas.microsoft.com/office/powerpoint/2010/main" val="97903999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33136" y="13473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组织变革与发展</a:t>
            </a:r>
            <a:endParaRPr lang="zh-CN" altLang="zh-CN" sz="2800" dirty="0"/>
          </a:p>
        </p:txBody>
      </p:sp>
      <p:graphicFrame>
        <p:nvGraphicFramePr>
          <p:cNvPr id="3" name="表格 2">
            <a:extLst>
              <a:ext uri="{FF2B5EF4-FFF2-40B4-BE49-F238E27FC236}">
                <a16:creationId xmlns:a16="http://schemas.microsoft.com/office/drawing/2014/main" id="{E986884D-720C-45CD-A61B-883AD29D7015}"/>
              </a:ext>
            </a:extLst>
          </p:cNvPr>
          <p:cNvGraphicFramePr>
            <a:graphicFrameLocks noGrp="1"/>
          </p:cNvGraphicFramePr>
          <p:nvPr>
            <p:extLst>
              <p:ext uri="{D42A27DB-BD31-4B8C-83A1-F6EECF244321}">
                <p14:modId xmlns:p14="http://schemas.microsoft.com/office/powerpoint/2010/main" val="623022066"/>
              </p:ext>
            </p:extLst>
          </p:nvPr>
        </p:nvGraphicFramePr>
        <p:xfrm>
          <a:off x="494548" y="2179319"/>
          <a:ext cx="11202904" cy="4367658"/>
        </p:xfrm>
        <a:graphic>
          <a:graphicData uri="http://schemas.openxmlformats.org/drawingml/2006/table">
            <a:tbl>
              <a:tblPr firstRow="1" firstCol="1" bandRow="1">
                <a:tableStyleId>{5C22544A-7EE6-4342-B048-85BDC9FD1C3A}</a:tableStyleId>
              </a:tblPr>
              <a:tblGrid>
                <a:gridCol w="1447360">
                  <a:extLst>
                    <a:ext uri="{9D8B030D-6E8A-4147-A177-3AD203B41FA5}">
                      <a16:colId xmlns:a16="http://schemas.microsoft.com/office/drawing/2014/main" val="2058274222"/>
                    </a:ext>
                  </a:extLst>
                </a:gridCol>
                <a:gridCol w="9755544">
                  <a:extLst>
                    <a:ext uri="{9D8B030D-6E8A-4147-A177-3AD203B41FA5}">
                      <a16:colId xmlns:a16="http://schemas.microsoft.com/office/drawing/2014/main" val="2177687467"/>
                    </a:ext>
                  </a:extLst>
                </a:gridCol>
              </a:tblGrid>
              <a:tr h="0">
                <a:tc>
                  <a:txBody>
                    <a:bodyPr/>
                    <a:lstStyle/>
                    <a:p>
                      <a:pPr algn="just">
                        <a:lnSpc>
                          <a:spcPct val="115000"/>
                        </a:lnSpc>
                        <a:spcAft>
                          <a:spcPts val="0"/>
                        </a:spcAft>
                        <a:tabLst>
                          <a:tab pos="2637155" algn="ctr"/>
                          <a:tab pos="5274310" algn="r"/>
                        </a:tabLst>
                      </a:pPr>
                      <a:r>
                        <a:rPr lang="zh-CN" sz="1800" b="1" u="none" kern="100">
                          <a:solidFill>
                            <a:schemeClr val="tx1"/>
                          </a:solidFill>
                          <a:effectLst/>
                          <a:latin typeface="微软雅黑" panose="020B0503020204020204" pitchFamily="34" charset="-122"/>
                          <a:ea typeface="微软雅黑" panose="020B0503020204020204" pitchFamily="34" charset="-122"/>
                        </a:rPr>
                        <a:t>变革方法</a:t>
                      </a:r>
                      <a:endParaRPr lang="zh-CN" sz="1800" b="1"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）以</a:t>
                      </a:r>
                      <a:r>
                        <a:rPr lang="zh-CN" sz="1800" b="1" u="none" kern="100" dirty="0">
                          <a:solidFill>
                            <a:srgbClr val="FF0000"/>
                          </a:solidFill>
                          <a:effectLst/>
                          <a:latin typeface="微软雅黑" panose="020B0503020204020204" pitchFamily="34" charset="-122"/>
                          <a:ea typeface="微软雅黑" panose="020B0503020204020204" pitchFamily="34" charset="-122"/>
                        </a:rPr>
                        <a:t>人员</a:t>
                      </a:r>
                      <a:r>
                        <a:rPr lang="zh-CN" sz="1800" b="0" u="none" kern="100" dirty="0">
                          <a:solidFill>
                            <a:schemeClr val="tx1"/>
                          </a:solidFill>
                          <a:effectLst/>
                          <a:latin typeface="微软雅黑" panose="020B0503020204020204" pitchFamily="34" charset="-122"/>
                          <a:ea typeface="微软雅黑" panose="020B0503020204020204" pitchFamily="34" charset="-122"/>
                        </a:rPr>
                        <a:t>为中心的变革（最根本和最重要的变革）</a:t>
                      </a: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提高人的知识和技能，改变人的态度、行为及群体行为等。</a:t>
                      </a: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）以</a:t>
                      </a:r>
                      <a:r>
                        <a:rPr lang="zh-CN" sz="1800" b="1" u="none" kern="100" dirty="0">
                          <a:solidFill>
                            <a:srgbClr val="FF0000"/>
                          </a:solidFill>
                          <a:effectLst/>
                          <a:latin typeface="微软雅黑" panose="020B0503020204020204" pitchFamily="34" charset="-122"/>
                          <a:ea typeface="微软雅黑" panose="020B0503020204020204" pitchFamily="34" charset="-122"/>
                        </a:rPr>
                        <a:t>结构</a:t>
                      </a:r>
                      <a:r>
                        <a:rPr lang="zh-CN" sz="1800" b="0" u="none" kern="100" dirty="0">
                          <a:solidFill>
                            <a:schemeClr val="tx1"/>
                          </a:solidFill>
                          <a:effectLst/>
                          <a:latin typeface="微软雅黑" panose="020B0503020204020204" pitchFamily="34" charset="-122"/>
                          <a:ea typeface="微软雅黑" panose="020B0503020204020204" pitchFamily="34" charset="-122"/>
                        </a:rPr>
                        <a:t>为中心的变革：</a:t>
                      </a:r>
                      <a:endParaRPr lang="en-US" altLang="zh-CN" sz="1800" b="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包括重新划分和合并新的部门，调整管理层次和管理幅度，任免负责人，明确责任和权力等。</a:t>
                      </a: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3</a:t>
                      </a:r>
                      <a:r>
                        <a:rPr lang="zh-CN" sz="1800" b="0" u="none" kern="100" dirty="0">
                          <a:solidFill>
                            <a:schemeClr val="tx1"/>
                          </a:solidFill>
                          <a:effectLst/>
                          <a:latin typeface="微软雅黑" panose="020B0503020204020204" pitchFamily="34" charset="-122"/>
                          <a:ea typeface="微软雅黑" panose="020B0503020204020204" pitchFamily="34" charset="-122"/>
                        </a:rPr>
                        <a:t>）以</a:t>
                      </a:r>
                      <a:r>
                        <a:rPr lang="zh-CN" sz="1800" b="1" u="none" kern="100" dirty="0">
                          <a:solidFill>
                            <a:srgbClr val="FF0000"/>
                          </a:solidFill>
                          <a:effectLst/>
                          <a:latin typeface="微软雅黑" panose="020B0503020204020204" pitchFamily="34" charset="-122"/>
                          <a:ea typeface="微软雅黑" panose="020B0503020204020204" pitchFamily="34" charset="-122"/>
                        </a:rPr>
                        <a:t>技术</a:t>
                      </a:r>
                      <a:r>
                        <a:rPr lang="zh-CN" sz="1800" b="0" u="none" kern="100" dirty="0">
                          <a:solidFill>
                            <a:schemeClr val="tx1"/>
                          </a:solidFill>
                          <a:effectLst/>
                          <a:latin typeface="微软雅黑" panose="020B0503020204020204" pitchFamily="34" charset="-122"/>
                          <a:ea typeface="微软雅黑" panose="020B0503020204020204" pitchFamily="34" charset="-122"/>
                        </a:rPr>
                        <a:t>为中心的变革</a:t>
                      </a: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工作流程的再设计，方法和设备的改变，管理体系的建立。</a:t>
                      </a: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4</a:t>
                      </a:r>
                      <a:r>
                        <a:rPr lang="zh-CN" sz="1800" b="0" u="none" kern="100" dirty="0">
                          <a:solidFill>
                            <a:schemeClr val="tx1"/>
                          </a:solidFill>
                          <a:effectLst/>
                          <a:latin typeface="微软雅黑" panose="020B0503020204020204" pitchFamily="34" charset="-122"/>
                          <a:ea typeface="微软雅黑" panose="020B0503020204020204" pitchFamily="34" charset="-122"/>
                        </a:rPr>
                        <a:t>）以</a:t>
                      </a:r>
                      <a:r>
                        <a:rPr lang="zh-CN" sz="1800" b="1" u="none" kern="100" dirty="0">
                          <a:solidFill>
                            <a:srgbClr val="FF0000"/>
                          </a:solidFill>
                          <a:effectLst/>
                          <a:latin typeface="微软雅黑" panose="020B0503020204020204" pitchFamily="34" charset="-122"/>
                          <a:ea typeface="微软雅黑" panose="020B0503020204020204" pitchFamily="34" charset="-122"/>
                        </a:rPr>
                        <a:t>系统</a:t>
                      </a:r>
                      <a:r>
                        <a:rPr lang="zh-CN" sz="1800" b="0" u="none" kern="100" dirty="0">
                          <a:solidFill>
                            <a:schemeClr val="tx1"/>
                          </a:solidFill>
                          <a:effectLst/>
                          <a:latin typeface="微软雅黑" panose="020B0503020204020204" pitchFamily="34" charset="-122"/>
                          <a:ea typeface="微软雅黑" panose="020B0503020204020204" pitchFamily="34" charset="-122"/>
                        </a:rPr>
                        <a:t>为中心的变革（人员、结构、技术）</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316862"/>
                  </a:ext>
                </a:extLst>
              </a:tr>
              <a:tr h="0">
                <a:tc>
                  <a:txBody>
                    <a:bodyPr/>
                    <a:lstStyle/>
                    <a:p>
                      <a:pPr algn="just">
                        <a:lnSpc>
                          <a:spcPct val="115000"/>
                        </a:lnSpc>
                        <a:spcAft>
                          <a:spcPts val="0"/>
                        </a:spcAft>
                        <a:tabLst>
                          <a:tab pos="2637155" algn="ctr"/>
                          <a:tab pos="5274310" algn="r"/>
                        </a:tabLst>
                      </a:pPr>
                      <a:r>
                        <a:rPr lang="zh-CN" sz="1800" b="1" u="none" kern="100" dirty="0">
                          <a:solidFill>
                            <a:schemeClr val="tx1"/>
                          </a:solidFill>
                          <a:effectLst/>
                          <a:latin typeface="微软雅黑" panose="020B0503020204020204" pitchFamily="34" charset="-122"/>
                          <a:ea typeface="微软雅黑" panose="020B0503020204020204" pitchFamily="34" charset="-122"/>
                        </a:rPr>
                        <a:t>发展方法</a:t>
                      </a:r>
                      <a:endParaRPr lang="zh-CN" sz="1800" b="1"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en-US" sz="1800" b="1" u="none" kern="100" dirty="0">
                          <a:solidFill>
                            <a:schemeClr val="tx1"/>
                          </a:solidFill>
                          <a:effectLst/>
                          <a:latin typeface="微软雅黑" panose="020B0503020204020204" pitchFamily="34" charset="-122"/>
                          <a:ea typeface="微软雅黑" panose="020B0503020204020204" pitchFamily="34" charset="-122"/>
                        </a:rPr>
                        <a:t>1.</a:t>
                      </a:r>
                      <a:r>
                        <a:rPr lang="zh-CN" sz="1800" b="1" u="none" kern="100" dirty="0">
                          <a:solidFill>
                            <a:schemeClr val="tx1"/>
                          </a:solidFill>
                          <a:effectLst/>
                          <a:latin typeface="微软雅黑" panose="020B0503020204020204" pitchFamily="34" charset="-122"/>
                          <a:ea typeface="微软雅黑" panose="020B0503020204020204" pitchFamily="34" charset="-122"/>
                        </a:rPr>
                        <a:t>传统方法</a:t>
                      </a:r>
                      <a:r>
                        <a:rPr lang="en-US" sz="1800" b="0" u="none" kern="100" dirty="0">
                          <a:solidFill>
                            <a:schemeClr val="tx1"/>
                          </a:solidFill>
                          <a:effectLst/>
                          <a:latin typeface="微软雅黑" panose="020B0503020204020204" pitchFamily="34" charset="-122"/>
                          <a:ea typeface="微软雅黑" panose="020B0503020204020204" pitchFamily="34" charset="-122"/>
                        </a:rPr>
                        <a:t>	</a:t>
                      </a:r>
                      <a:endParaRPr lang="zh-CN" sz="1800" b="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）结构技术：影响工作内容和员工关系的技术</a:t>
                      </a: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）人文技术：敏感性训练、调查反馈、质量圈、团际发展。</a:t>
                      </a:r>
                    </a:p>
                    <a:p>
                      <a:pPr algn="just">
                        <a:lnSpc>
                          <a:spcPct val="115000"/>
                        </a:lnSpc>
                        <a:spcAft>
                          <a:spcPts val="0"/>
                        </a:spcAft>
                        <a:tabLst>
                          <a:tab pos="2637155" algn="ctr"/>
                          <a:tab pos="5274310" algn="r"/>
                        </a:tabLst>
                      </a:pPr>
                      <a:r>
                        <a:rPr lang="en-US" sz="1800" b="1" u="none" kern="100" dirty="0">
                          <a:solidFill>
                            <a:schemeClr val="tx1"/>
                          </a:solidFill>
                          <a:effectLst/>
                          <a:latin typeface="微软雅黑" panose="020B0503020204020204" pitchFamily="34" charset="-122"/>
                          <a:ea typeface="微软雅黑" panose="020B0503020204020204" pitchFamily="34" charset="-122"/>
                        </a:rPr>
                        <a:t>2.</a:t>
                      </a:r>
                      <a:r>
                        <a:rPr lang="zh-CN" sz="1800" b="1" u="none" kern="100" dirty="0">
                          <a:solidFill>
                            <a:schemeClr val="tx1"/>
                          </a:solidFill>
                          <a:effectLst/>
                          <a:latin typeface="微软雅黑" panose="020B0503020204020204" pitchFamily="34" charset="-122"/>
                          <a:ea typeface="微软雅黑" panose="020B0503020204020204" pitchFamily="34" charset="-122"/>
                        </a:rPr>
                        <a:t>现代方法</a:t>
                      </a: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1</a:t>
                      </a:r>
                      <a:r>
                        <a:rPr lang="zh-CN" sz="1800" b="0" u="none" kern="100" dirty="0">
                          <a:solidFill>
                            <a:schemeClr val="tx1"/>
                          </a:solidFill>
                          <a:effectLst/>
                          <a:latin typeface="微软雅黑" panose="020B0503020204020204" pitchFamily="34" charset="-122"/>
                          <a:ea typeface="微软雅黑" panose="020B0503020204020204" pitchFamily="34" charset="-122"/>
                        </a:rPr>
                        <a:t>）全面质量管理</a:t>
                      </a:r>
                      <a:endParaRPr lang="en-US" altLang="zh-CN" sz="1800" b="0" u="none" kern="100" dirty="0">
                        <a:solidFill>
                          <a:schemeClr val="tx1"/>
                        </a:solidFill>
                        <a:effectLst/>
                        <a:latin typeface="微软雅黑" panose="020B0503020204020204" pitchFamily="34" charset="-122"/>
                        <a:ea typeface="微软雅黑" panose="020B0503020204020204" pitchFamily="34" charset="-122"/>
                      </a:endParaRPr>
                    </a:p>
                    <a:p>
                      <a:pPr algn="just">
                        <a:lnSpc>
                          <a:spcPct val="115000"/>
                        </a:lnSpc>
                        <a:spcAft>
                          <a:spcPts val="0"/>
                        </a:spcAft>
                        <a:tabLst>
                          <a:tab pos="2637155" algn="ctr"/>
                          <a:tab pos="5274310" algn="r"/>
                        </a:tabLst>
                      </a:pPr>
                      <a:r>
                        <a:rPr lang="zh-CN" sz="1800" b="1" u="none" kern="100" dirty="0">
                          <a:solidFill>
                            <a:schemeClr val="tx1"/>
                          </a:solidFill>
                          <a:effectLst/>
                          <a:latin typeface="微软雅黑" panose="020B0503020204020204" pitchFamily="34" charset="-122"/>
                          <a:ea typeface="微软雅黑" panose="020B0503020204020204" pitchFamily="34" charset="-122"/>
                        </a:rPr>
                        <a:t>变革必须根植于组织文化。需要从上向下推行，持续从下向上付诸实施</a:t>
                      </a:r>
                    </a:p>
                    <a:p>
                      <a:pPr algn="just">
                        <a:lnSpc>
                          <a:spcPct val="115000"/>
                        </a:lnSpc>
                        <a:spcAft>
                          <a:spcPts val="0"/>
                        </a:spcAft>
                        <a:tabLst>
                          <a:tab pos="2637155" algn="ctr"/>
                          <a:tab pos="5274310" algn="r"/>
                        </a:tabLst>
                      </a:pPr>
                      <a:r>
                        <a:rPr lang="zh-CN" sz="1800" b="0" u="none" kern="100" dirty="0">
                          <a:solidFill>
                            <a:schemeClr val="tx1"/>
                          </a:solidFill>
                          <a:effectLst/>
                          <a:latin typeface="微软雅黑" panose="020B0503020204020204" pitchFamily="34" charset="-122"/>
                          <a:ea typeface="微软雅黑" panose="020B0503020204020204" pitchFamily="34" charset="-122"/>
                        </a:rPr>
                        <a:t>（</a:t>
                      </a:r>
                      <a:r>
                        <a:rPr lang="en-US" sz="1800" b="0" u="none" kern="100" dirty="0">
                          <a:solidFill>
                            <a:schemeClr val="tx1"/>
                          </a:solidFill>
                          <a:effectLst/>
                          <a:latin typeface="微软雅黑" panose="020B0503020204020204" pitchFamily="34" charset="-122"/>
                          <a:ea typeface="微软雅黑" panose="020B0503020204020204" pitchFamily="34" charset="-122"/>
                        </a:rPr>
                        <a:t>2</a:t>
                      </a:r>
                      <a:r>
                        <a:rPr lang="zh-CN" sz="1800" b="0" u="none" kern="100" dirty="0">
                          <a:solidFill>
                            <a:schemeClr val="tx1"/>
                          </a:solidFill>
                          <a:effectLst/>
                          <a:latin typeface="微软雅黑" panose="020B0503020204020204" pitchFamily="34" charset="-122"/>
                          <a:ea typeface="微软雅黑" panose="020B0503020204020204" pitchFamily="34" charset="-122"/>
                        </a:rPr>
                        <a:t>）团队建设</a:t>
                      </a:r>
                      <a:endParaRPr lang="zh-CN" sz="18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472216"/>
                  </a:ext>
                </a:extLst>
              </a:tr>
            </a:tbl>
          </a:graphicData>
        </a:graphic>
      </p:graphicFrame>
    </p:spTree>
    <p:extLst>
      <p:ext uri="{BB962C8B-B14F-4D97-AF65-F5344CB8AC3E}">
        <p14:creationId xmlns:p14="http://schemas.microsoft.com/office/powerpoint/2010/main" val="2228728105"/>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 name="文本框 208"/>
          <p:cNvSpPr txBox="1">
            <a:spLocks noChangeArrowheads="1"/>
          </p:cNvSpPr>
          <p:nvPr/>
        </p:nvSpPr>
        <p:spPr bwMode="auto">
          <a:xfrm>
            <a:off x="312821" y="1916580"/>
            <a:ext cx="10972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w="12700">
                  <a:noFill/>
                </a:ln>
                <a:solidFill>
                  <a:srgbClr val="A4322C"/>
                </a:solidFill>
                <a:effectLst/>
                <a:uLnTx/>
                <a:uFillTx/>
                <a:latin typeface="+mn-ea"/>
                <a:ea typeface="微软雅黑 Light"/>
                <a:cs typeface="+mn-cs"/>
              </a:rPr>
              <a:t>本部分结束   休息一下吧</a:t>
            </a:r>
            <a:endParaRPr kumimoji="0" lang="en-US" altLang="zh-CN" sz="7200" b="0" i="0" u="none" strike="noStrike" kern="1200" cap="none" spc="0" normalizeH="0" baseline="0" noProof="0" dirty="0">
              <a:ln w="12700">
                <a:noFill/>
              </a:ln>
              <a:solidFill>
                <a:srgbClr val="A4322C"/>
              </a:solidFill>
              <a:effectLst/>
              <a:uLnTx/>
              <a:uFillTx/>
              <a:latin typeface="+mn-ea"/>
              <a:ea typeface="微软雅黑 Light"/>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7200" dirty="0">
              <a:ln w="12700">
                <a:noFill/>
              </a:ln>
              <a:solidFill>
                <a:srgbClr val="A4322C"/>
              </a:solidFill>
              <a:latin typeface="Berlin Sans FB Demi" panose="020E0802020502020306" pitchFamily="34" charset="0"/>
              <a:ea typeface="微软雅黑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7200" dirty="0">
                <a:ln w="12700">
                  <a:noFill/>
                </a:ln>
                <a:solidFill>
                  <a:srgbClr val="A4322C"/>
                </a:solidFill>
                <a:latin typeface="Berlin Sans FB Demi" panose="020E0802020502020306" pitchFamily="34" charset="0"/>
                <a:ea typeface="微软雅黑 Light"/>
              </a:rPr>
              <a:t>Thanks</a:t>
            </a:r>
            <a:endParaRPr kumimoji="0" lang="zh-CN" altLang="en-US" sz="7200" b="0" i="0" u="none" strike="noStrike" kern="1200" cap="none" spc="0" normalizeH="0" baseline="0" noProof="0" dirty="0">
              <a:ln w="12700">
                <a:noFill/>
              </a:ln>
              <a:solidFill>
                <a:srgbClr val="A4322C"/>
              </a:solidFill>
              <a:effectLst/>
              <a:uLnTx/>
              <a:uFillTx/>
              <a:latin typeface="Berlin Sans FB Demi" panose="020E0802020502020306" pitchFamily="34" charset="0"/>
              <a:ea typeface="微软雅黑 Light"/>
            </a:endParaRPr>
          </a:p>
        </p:txBody>
      </p:sp>
      <p:sp>
        <p:nvSpPr>
          <p:cNvPr id="4" name="WordArt 5"/>
          <p:cNvSpPr>
            <a:spLocks noChangeArrowheads="1" noChangeShapeType="1" noTextEdit="1"/>
          </p:cNvSpPr>
          <p:nvPr/>
        </p:nvSpPr>
        <p:spPr bwMode="ltGray">
          <a:xfrm>
            <a:off x="3124736" y="3624740"/>
            <a:ext cx="5942528" cy="80387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10" cap="none" spc="0" normalizeH="0" baseline="0" noProof="0" dirty="0">
              <a:ln>
                <a:noFill/>
              </a:ln>
              <a:solidFill>
                <a:srgbClr val="A4322C"/>
              </a:solidFill>
              <a:effectLst/>
              <a:uLnTx/>
              <a:uFillTx/>
              <a:latin typeface="黑体" panose="02010609060101010101" charset="-122"/>
              <a:ea typeface="微软雅黑 Light" panose="020B0502040204020203" pitchFamily="34" charset="-122"/>
              <a:cs typeface="+mn-cs"/>
            </a:endParaRPr>
          </a:p>
        </p:txBody>
      </p:sp>
    </p:spTree>
    <p:extLst>
      <p:ext uri="{BB962C8B-B14F-4D97-AF65-F5344CB8AC3E}">
        <p14:creationId xmlns:p14="http://schemas.microsoft.com/office/powerpoint/2010/main" val="4086300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29403" y="1421480"/>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en-US" altLang="zh-CN" b="1" dirty="0"/>
              <a:t>《</a:t>
            </a:r>
            <a:r>
              <a:rPr lang="zh-CN" altLang="en-US" b="1" dirty="0"/>
              <a:t>组织激励</a:t>
            </a:r>
            <a:r>
              <a:rPr lang="en-US" altLang="zh-CN" b="1" dirty="0"/>
              <a:t>》</a:t>
            </a:r>
            <a:r>
              <a:rPr lang="zh-CN" altLang="zh-CN" b="1" dirty="0"/>
              <a:t>考情分析</a:t>
            </a:r>
            <a:endParaRPr lang="zh-CN" altLang="en-US" kern="0" dirty="0">
              <a:solidFill>
                <a:schemeClr val="bg1"/>
              </a:solidFill>
              <a:latin typeface="Calibri" panose="020F0502020204030204"/>
              <a:ea typeface="+mn-ea"/>
            </a:endParaRPr>
          </a:p>
        </p:txBody>
      </p:sp>
      <p:graphicFrame>
        <p:nvGraphicFramePr>
          <p:cNvPr id="3" name="表格 2">
            <a:extLst>
              <a:ext uri="{FF2B5EF4-FFF2-40B4-BE49-F238E27FC236}">
                <a16:creationId xmlns:a16="http://schemas.microsoft.com/office/drawing/2014/main" id="{158871DC-0AD7-461B-B516-FDA68C11FA45}"/>
              </a:ext>
            </a:extLst>
          </p:cNvPr>
          <p:cNvGraphicFramePr>
            <a:graphicFrameLocks noGrp="1"/>
          </p:cNvGraphicFramePr>
          <p:nvPr>
            <p:extLst>
              <p:ext uri="{D42A27DB-BD31-4B8C-83A1-F6EECF244321}">
                <p14:modId xmlns:p14="http://schemas.microsoft.com/office/powerpoint/2010/main" val="3331614547"/>
              </p:ext>
            </p:extLst>
          </p:nvPr>
        </p:nvGraphicFramePr>
        <p:xfrm>
          <a:off x="896974" y="2227010"/>
          <a:ext cx="10776283" cy="3785709"/>
        </p:xfrm>
        <a:graphic>
          <a:graphicData uri="http://schemas.openxmlformats.org/drawingml/2006/table">
            <a:tbl>
              <a:tblPr>
                <a:tableStyleId>{5C22544A-7EE6-4342-B048-85BDC9FD1C3A}</a:tableStyleId>
              </a:tblPr>
              <a:tblGrid>
                <a:gridCol w="1644460">
                  <a:extLst>
                    <a:ext uri="{9D8B030D-6E8A-4147-A177-3AD203B41FA5}">
                      <a16:colId xmlns:a16="http://schemas.microsoft.com/office/drawing/2014/main" val="2594297141"/>
                    </a:ext>
                  </a:extLst>
                </a:gridCol>
                <a:gridCol w="3764773">
                  <a:extLst>
                    <a:ext uri="{9D8B030D-6E8A-4147-A177-3AD203B41FA5}">
                      <a16:colId xmlns:a16="http://schemas.microsoft.com/office/drawing/2014/main" val="1107424905"/>
                    </a:ext>
                  </a:extLst>
                </a:gridCol>
                <a:gridCol w="1970365">
                  <a:extLst>
                    <a:ext uri="{9D8B030D-6E8A-4147-A177-3AD203B41FA5}">
                      <a16:colId xmlns:a16="http://schemas.microsoft.com/office/drawing/2014/main" val="2953939678"/>
                    </a:ext>
                  </a:extLst>
                </a:gridCol>
                <a:gridCol w="3396685">
                  <a:extLst>
                    <a:ext uri="{9D8B030D-6E8A-4147-A177-3AD203B41FA5}">
                      <a16:colId xmlns:a16="http://schemas.microsoft.com/office/drawing/2014/main" val="3986929845"/>
                    </a:ext>
                  </a:extLst>
                </a:gridCol>
              </a:tblGrid>
              <a:tr h="327857">
                <a:tc>
                  <a:txBody>
                    <a:bodyPr/>
                    <a:lstStyle/>
                    <a:p>
                      <a:pPr algn="ctr">
                        <a:spcAft>
                          <a:spcPts val="0"/>
                        </a:spcAft>
                      </a:pPr>
                      <a:r>
                        <a:rPr lang="zh-CN" sz="1800" b="1" kern="100" dirty="0">
                          <a:effectLst/>
                          <a:highlight>
                            <a:srgbClr val="FFFF00"/>
                          </a:highlight>
                          <a:latin typeface="Microsoft JhengHei" charset="0"/>
                          <a:ea typeface="Microsoft JhengHei" charset="0"/>
                          <a:cs typeface="Microsoft JhengHei" charset="0"/>
                        </a:rPr>
                        <a:t>年度</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800" b="1" kern="100" dirty="0">
                          <a:effectLst/>
                          <a:highlight>
                            <a:srgbClr val="FFFF00"/>
                          </a:highlight>
                          <a:latin typeface="Microsoft JhengHei" charset="0"/>
                          <a:ea typeface="Microsoft JhengHei" charset="0"/>
                          <a:cs typeface="Microsoft JhengHei" charset="0"/>
                        </a:rPr>
                        <a:t>单选题</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800" b="1" kern="100" dirty="0">
                          <a:effectLst/>
                          <a:highlight>
                            <a:srgbClr val="FFFF00"/>
                          </a:highlight>
                          <a:latin typeface="Microsoft JhengHei" charset="0"/>
                          <a:ea typeface="Microsoft JhengHei" charset="0"/>
                          <a:cs typeface="Microsoft JhengHei" charset="0"/>
                        </a:rPr>
                        <a:t>多选题</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800" b="1" kern="100" dirty="0">
                          <a:effectLst/>
                          <a:highlight>
                            <a:srgbClr val="FFFF00"/>
                          </a:highlight>
                          <a:latin typeface="Microsoft JhengHei" charset="0"/>
                          <a:ea typeface="Microsoft JhengHei" charset="0"/>
                          <a:cs typeface="Microsoft JhengHei" charset="0"/>
                        </a:rPr>
                        <a:t>案例分析题</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810300"/>
                  </a:ext>
                </a:extLst>
              </a:tr>
              <a:tr h="590143">
                <a:tc>
                  <a:txBody>
                    <a:bodyPr/>
                    <a:lstStyle/>
                    <a:p>
                      <a:pPr algn="ctr">
                        <a:spcAft>
                          <a:spcPts val="0"/>
                        </a:spcAft>
                      </a:pPr>
                      <a:r>
                        <a:rPr lang="en-US" sz="1800" b="1" kern="100" dirty="0">
                          <a:effectLst/>
                          <a:latin typeface="Microsoft JhengHei" charset="0"/>
                          <a:ea typeface="Microsoft JhengHei" charset="0"/>
                          <a:cs typeface="Microsoft JhengHei" charset="0"/>
                        </a:rPr>
                        <a:t>2013</a:t>
                      </a:r>
                      <a:r>
                        <a:rPr lang="zh-CN" sz="1800" b="1" kern="100" dirty="0">
                          <a:effectLst/>
                          <a:latin typeface="Microsoft JhengHei" charset="0"/>
                          <a:ea typeface="Microsoft JhengHei" charset="0"/>
                          <a:cs typeface="Microsoft JhengHei" charset="0"/>
                        </a:rPr>
                        <a:t>（</a:t>
                      </a:r>
                      <a:r>
                        <a:rPr lang="en-US" sz="1800" b="1" kern="100" dirty="0">
                          <a:effectLst/>
                          <a:latin typeface="Microsoft JhengHei" charset="0"/>
                          <a:ea typeface="Microsoft JhengHei" charset="0"/>
                          <a:cs typeface="Microsoft JhengHei" charset="0"/>
                        </a:rPr>
                        <a:t>16</a:t>
                      </a:r>
                      <a:r>
                        <a:rPr lang="zh-CN" sz="1800" b="1" kern="100" dirty="0">
                          <a:effectLst/>
                          <a:latin typeface="Microsoft JhengHei" charset="0"/>
                          <a:ea typeface="Microsoft JhengHei" charset="0"/>
                          <a:cs typeface="Microsoft JhengHei" charset="0"/>
                        </a:rPr>
                        <a:t>分）</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800" kern="100" dirty="0">
                          <a:effectLst/>
                          <a:latin typeface="Microsoft JhengHei" charset="0"/>
                          <a:ea typeface="Microsoft JhengHei" charset="0"/>
                          <a:cs typeface="Microsoft JhengHei" charset="0"/>
                        </a:rPr>
                        <a:t>（</a:t>
                      </a:r>
                      <a:r>
                        <a:rPr lang="en-US" sz="1800" kern="100" dirty="0">
                          <a:effectLst/>
                          <a:latin typeface="Microsoft JhengHei" charset="0"/>
                          <a:ea typeface="Microsoft JhengHei" charset="0"/>
                          <a:cs typeface="Microsoft JhengHei" charset="0"/>
                        </a:rPr>
                        <a:t>4</a:t>
                      </a:r>
                      <a:r>
                        <a:rPr lang="zh-CN" sz="1800" kern="100" dirty="0">
                          <a:effectLst/>
                          <a:latin typeface="Microsoft JhengHei" charset="0"/>
                          <a:ea typeface="Microsoft JhengHei" charset="0"/>
                          <a:cs typeface="Microsoft JhengHei" charset="0"/>
                        </a:rPr>
                        <a:t>分）动机类型、双因素理论、期望理论、绩效薪金制</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800" kern="100">
                          <a:effectLst/>
                          <a:latin typeface="Microsoft JhengHei" charset="0"/>
                          <a:ea typeface="Microsoft JhengHei" charset="0"/>
                          <a:cs typeface="Microsoft JhengHei" charset="0"/>
                        </a:rPr>
                        <a:t>（</a:t>
                      </a:r>
                      <a:r>
                        <a:rPr lang="en-US" sz="1800" kern="100">
                          <a:effectLst/>
                          <a:latin typeface="Microsoft JhengHei" charset="0"/>
                          <a:ea typeface="Microsoft JhengHei" charset="0"/>
                          <a:cs typeface="Microsoft JhengHei" charset="0"/>
                        </a:rPr>
                        <a:t>4</a:t>
                      </a:r>
                      <a:r>
                        <a:rPr lang="zh-CN" sz="1800" kern="100">
                          <a:effectLst/>
                          <a:latin typeface="Microsoft JhengHei" charset="0"/>
                          <a:ea typeface="Microsoft JhengHei" charset="0"/>
                          <a:cs typeface="Microsoft JhengHei" charset="0"/>
                        </a:rPr>
                        <a:t>分）三重需要理论、公平理论</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800" kern="100">
                          <a:effectLst/>
                          <a:latin typeface="Microsoft JhengHei" charset="0"/>
                          <a:ea typeface="Microsoft JhengHei" charset="0"/>
                          <a:cs typeface="Microsoft JhengHei" charset="0"/>
                        </a:rPr>
                        <a:t>（</a:t>
                      </a:r>
                      <a:r>
                        <a:rPr lang="en-US" sz="1800" kern="100">
                          <a:effectLst/>
                          <a:latin typeface="Microsoft JhengHei" charset="0"/>
                          <a:ea typeface="Microsoft JhengHei" charset="0"/>
                          <a:cs typeface="Microsoft JhengHei" charset="0"/>
                        </a:rPr>
                        <a:t>8</a:t>
                      </a:r>
                      <a:r>
                        <a:rPr lang="zh-CN" sz="1800" kern="100">
                          <a:effectLst/>
                          <a:latin typeface="Microsoft JhengHei" charset="0"/>
                          <a:ea typeface="Microsoft JhengHei" charset="0"/>
                          <a:cs typeface="Microsoft JhengHei" charset="0"/>
                        </a:rPr>
                        <a:t>分）参与管理</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5268247"/>
                  </a:ext>
                </a:extLst>
              </a:tr>
              <a:tr h="590143">
                <a:tc>
                  <a:txBody>
                    <a:bodyPr/>
                    <a:lstStyle/>
                    <a:p>
                      <a:pPr algn="ctr">
                        <a:spcAft>
                          <a:spcPts val="0"/>
                        </a:spcAft>
                      </a:pPr>
                      <a:r>
                        <a:rPr lang="en-US" sz="1800" b="1" kern="100" dirty="0">
                          <a:effectLst/>
                          <a:latin typeface="Microsoft JhengHei" charset="0"/>
                          <a:ea typeface="Microsoft JhengHei" charset="0"/>
                          <a:cs typeface="Microsoft JhengHei" charset="0"/>
                        </a:rPr>
                        <a:t>2014</a:t>
                      </a:r>
                      <a:r>
                        <a:rPr lang="zh-CN" sz="1800" b="1" kern="100" dirty="0">
                          <a:effectLst/>
                          <a:latin typeface="Microsoft JhengHei" charset="0"/>
                          <a:ea typeface="Microsoft JhengHei" charset="0"/>
                          <a:cs typeface="Microsoft JhengHei" charset="0"/>
                        </a:rPr>
                        <a:t>（</a:t>
                      </a:r>
                      <a:r>
                        <a:rPr lang="en-US" sz="1800" b="1" kern="100" dirty="0">
                          <a:effectLst/>
                          <a:latin typeface="Microsoft JhengHei" charset="0"/>
                          <a:ea typeface="Microsoft JhengHei" charset="0"/>
                          <a:cs typeface="Microsoft JhengHei" charset="0"/>
                        </a:rPr>
                        <a:t>5</a:t>
                      </a:r>
                      <a:r>
                        <a:rPr lang="zh-CN" sz="1800" b="1" kern="100" dirty="0">
                          <a:effectLst/>
                          <a:latin typeface="Microsoft JhengHei" charset="0"/>
                          <a:ea typeface="Microsoft JhengHei" charset="0"/>
                          <a:cs typeface="Microsoft JhengHei" charset="0"/>
                        </a:rPr>
                        <a:t>分）</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800" kern="100" dirty="0">
                          <a:effectLst/>
                          <a:latin typeface="Microsoft JhengHei" charset="0"/>
                          <a:ea typeface="Microsoft JhengHei" charset="0"/>
                          <a:cs typeface="Microsoft JhengHei" charset="0"/>
                        </a:rPr>
                        <a:t>（</a:t>
                      </a:r>
                      <a:r>
                        <a:rPr lang="en-US" sz="1800" kern="100" dirty="0">
                          <a:effectLst/>
                          <a:latin typeface="Microsoft JhengHei" charset="0"/>
                          <a:ea typeface="Microsoft JhengHei" charset="0"/>
                          <a:cs typeface="Microsoft JhengHei" charset="0"/>
                        </a:rPr>
                        <a:t>3</a:t>
                      </a:r>
                      <a:r>
                        <a:rPr lang="zh-CN" sz="1800" kern="100" dirty="0">
                          <a:effectLst/>
                          <a:latin typeface="Microsoft JhengHei" charset="0"/>
                          <a:ea typeface="Microsoft JhengHei" charset="0"/>
                          <a:cs typeface="Microsoft JhengHei" charset="0"/>
                        </a:rPr>
                        <a:t>分）需要层次理论、</a:t>
                      </a:r>
                      <a:r>
                        <a:rPr lang="en-US" sz="1800" kern="100" dirty="0">
                          <a:effectLst/>
                          <a:latin typeface="Microsoft JhengHei" charset="0"/>
                          <a:ea typeface="Microsoft JhengHei" charset="0"/>
                          <a:cs typeface="Microsoft JhengHei" charset="0"/>
                        </a:rPr>
                        <a:t>ERG</a:t>
                      </a:r>
                      <a:r>
                        <a:rPr lang="zh-CN" sz="1800" kern="100" dirty="0">
                          <a:effectLst/>
                          <a:latin typeface="Microsoft JhengHei" charset="0"/>
                          <a:ea typeface="Microsoft JhengHei" charset="0"/>
                          <a:cs typeface="Microsoft JhengHei" charset="0"/>
                        </a:rPr>
                        <a:t>理论、期望理论</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800" kern="100">
                          <a:effectLst/>
                          <a:latin typeface="Microsoft JhengHei" charset="0"/>
                          <a:ea typeface="Microsoft JhengHei" charset="0"/>
                          <a:cs typeface="Microsoft JhengHei" charset="0"/>
                        </a:rPr>
                        <a:t>（</a:t>
                      </a:r>
                      <a:r>
                        <a:rPr lang="en-US" sz="1800" kern="100">
                          <a:effectLst/>
                          <a:latin typeface="Microsoft JhengHei" charset="0"/>
                          <a:ea typeface="Microsoft JhengHei" charset="0"/>
                          <a:cs typeface="Microsoft JhengHei" charset="0"/>
                        </a:rPr>
                        <a:t>2</a:t>
                      </a:r>
                      <a:r>
                        <a:rPr lang="zh-CN" sz="1800" kern="100">
                          <a:effectLst/>
                          <a:latin typeface="Microsoft JhengHei" charset="0"/>
                          <a:ea typeface="Microsoft JhengHei" charset="0"/>
                          <a:cs typeface="Microsoft JhengHei" charset="0"/>
                        </a:rPr>
                        <a:t>分）公平理论</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800" kern="1200">
                          <a:effectLst/>
                          <a:latin typeface="Microsoft JhengHei" charset="0"/>
                          <a:ea typeface="Microsoft JhengHei" charset="0"/>
                          <a:cs typeface="Microsoft JhengHei" charset="0"/>
                        </a:rPr>
                        <a:t> </a:t>
                      </a:r>
                      <a:r>
                        <a:rPr lang="zh-CN" sz="1800" kern="1200">
                          <a:effectLst/>
                          <a:latin typeface="Microsoft JhengHei" charset="0"/>
                          <a:ea typeface="Microsoft JhengHei" charset="0"/>
                          <a:cs typeface="Microsoft JhengHei" charset="0"/>
                        </a:rPr>
                        <a:t>——</a:t>
                      </a:r>
                      <a:endParaRPr lang="zh-CN" sz="1800" kern="10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9670999"/>
                  </a:ext>
                </a:extLst>
              </a:tr>
              <a:tr h="590143">
                <a:tc>
                  <a:txBody>
                    <a:bodyPr/>
                    <a:lstStyle/>
                    <a:p>
                      <a:pPr algn="ctr">
                        <a:spcAft>
                          <a:spcPts val="0"/>
                        </a:spcAft>
                      </a:pPr>
                      <a:r>
                        <a:rPr lang="en-US" sz="1800" b="1" kern="100" dirty="0">
                          <a:effectLst/>
                          <a:latin typeface="Microsoft JhengHei" charset="0"/>
                          <a:ea typeface="Microsoft JhengHei" charset="0"/>
                          <a:cs typeface="Microsoft JhengHei" charset="0"/>
                        </a:rPr>
                        <a:t>2015</a:t>
                      </a:r>
                      <a:r>
                        <a:rPr lang="zh-CN" sz="1800" b="1" kern="100" dirty="0">
                          <a:effectLst/>
                          <a:latin typeface="Microsoft JhengHei" charset="0"/>
                          <a:ea typeface="Microsoft JhengHei" charset="0"/>
                          <a:cs typeface="Microsoft JhengHei" charset="0"/>
                        </a:rPr>
                        <a:t>（</a:t>
                      </a:r>
                      <a:r>
                        <a:rPr lang="en-US" sz="1800" b="1" kern="100" dirty="0">
                          <a:effectLst/>
                          <a:latin typeface="Microsoft JhengHei" charset="0"/>
                          <a:ea typeface="Microsoft JhengHei" charset="0"/>
                          <a:cs typeface="Microsoft JhengHei" charset="0"/>
                        </a:rPr>
                        <a:t>12</a:t>
                      </a:r>
                      <a:r>
                        <a:rPr lang="zh-CN" sz="1800" b="1" kern="100" dirty="0">
                          <a:effectLst/>
                          <a:latin typeface="Microsoft JhengHei" charset="0"/>
                          <a:ea typeface="Microsoft JhengHei" charset="0"/>
                          <a:cs typeface="Microsoft JhengHei" charset="0"/>
                        </a:rPr>
                        <a:t>分）</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zh-CN" sz="1800" kern="100" dirty="0">
                          <a:effectLst/>
                          <a:latin typeface="Microsoft JhengHei" charset="0"/>
                          <a:ea typeface="Microsoft JhengHei" charset="0"/>
                          <a:cs typeface="Microsoft JhengHei" charset="0"/>
                        </a:rPr>
                        <a:t>（</a:t>
                      </a:r>
                      <a:r>
                        <a:rPr lang="en-US" sz="1800" kern="100" dirty="0">
                          <a:effectLst/>
                          <a:latin typeface="Microsoft JhengHei" charset="0"/>
                          <a:ea typeface="Microsoft JhengHei" charset="0"/>
                          <a:cs typeface="Microsoft JhengHei" charset="0"/>
                        </a:rPr>
                        <a:t>2</a:t>
                      </a:r>
                      <a:r>
                        <a:rPr lang="zh-CN" sz="1800" kern="100" dirty="0">
                          <a:effectLst/>
                          <a:latin typeface="Microsoft JhengHei" charset="0"/>
                          <a:ea typeface="Microsoft JhengHei" charset="0"/>
                          <a:cs typeface="Microsoft JhengHei" charset="0"/>
                        </a:rPr>
                        <a:t>分）动机类型、</a:t>
                      </a:r>
                      <a:r>
                        <a:rPr lang="en-US" sz="1800" kern="100" dirty="0">
                          <a:effectLst/>
                          <a:latin typeface="Microsoft JhengHei" charset="0"/>
                          <a:ea typeface="Microsoft JhengHei" charset="0"/>
                          <a:cs typeface="Microsoft JhengHei" charset="0"/>
                        </a:rPr>
                        <a:t>ERG</a:t>
                      </a:r>
                      <a:r>
                        <a:rPr lang="zh-CN" sz="1800" kern="100" dirty="0">
                          <a:effectLst/>
                          <a:latin typeface="Microsoft JhengHei" charset="0"/>
                          <a:ea typeface="Microsoft JhengHei" charset="0"/>
                          <a:cs typeface="Microsoft JhengHei" charset="0"/>
                        </a:rPr>
                        <a:t>理论</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zh-CN" sz="1800" kern="100" dirty="0">
                          <a:effectLst/>
                          <a:latin typeface="Microsoft JhengHei" charset="0"/>
                          <a:ea typeface="Microsoft JhengHei" charset="0"/>
                          <a:cs typeface="Microsoft JhengHei" charset="0"/>
                        </a:rPr>
                        <a:t>（</a:t>
                      </a:r>
                      <a:r>
                        <a:rPr lang="en-US" sz="1800" kern="100" dirty="0">
                          <a:effectLst/>
                          <a:latin typeface="Microsoft JhengHei" charset="0"/>
                          <a:ea typeface="Microsoft JhengHei" charset="0"/>
                          <a:cs typeface="Microsoft JhengHei" charset="0"/>
                        </a:rPr>
                        <a:t>2</a:t>
                      </a:r>
                      <a:r>
                        <a:rPr lang="zh-CN" sz="1800" kern="100" dirty="0">
                          <a:effectLst/>
                          <a:latin typeface="Microsoft JhengHei" charset="0"/>
                          <a:ea typeface="Microsoft JhengHei" charset="0"/>
                          <a:cs typeface="Microsoft JhengHei" charset="0"/>
                        </a:rPr>
                        <a:t>分）参与管理</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zh-CN" sz="1800" kern="100" dirty="0">
                          <a:effectLst/>
                          <a:latin typeface="Microsoft JhengHei" charset="0"/>
                          <a:ea typeface="Microsoft JhengHei" charset="0"/>
                          <a:cs typeface="Microsoft JhengHei" charset="0"/>
                        </a:rPr>
                        <a:t>（</a:t>
                      </a:r>
                      <a:r>
                        <a:rPr lang="en-US" sz="1800" kern="100" dirty="0">
                          <a:effectLst/>
                          <a:latin typeface="Microsoft JhengHei" charset="0"/>
                          <a:ea typeface="Microsoft JhengHei" charset="0"/>
                          <a:cs typeface="Microsoft JhengHei" charset="0"/>
                        </a:rPr>
                        <a:t>8</a:t>
                      </a:r>
                      <a:r>
                        <a:rPr lang="zh-CN" sz="1800" kern="100" dirty="0">
                          <a:effectLst/>
                          <a:latin typeface="Microsoft JhengHei" charset="0"/>
                          <a:ea typeface="Microsoft JhengHei" charset="0"/>
                          <a:cs typeface="Microsoft JhengHei" charset="0"/>
                        </a:rPr>
                        <a:t>分）需要层次理论、双因素理论、公平理论、目标管理</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110015"/>
                  </a:ext>
                </a:extLst>
              </a:tr>
              <a:tr h="590143">
                <a:tc>
                  <a:txBody>
                    <a:bodyPr/>
                    <a:lstStyle/>
                    <a:p>
                      <a:pPr algn="ctr">
                        <a:spcAft>
                          <a:spcPts val="0"/>
                        </a:spcAft>
                      </a:pPr>
                      <a:r>
                        <a:rPr lang="en-US" sz="1800" b="1" kern="100" dirty="0">
                          <a:effectLst/>
                          <a:latin typeface="Microsoft JhengHei" charset="0"/>
                          <a:ea typeface="Microsoft JhengHei" charset="0"/>
                          <a:cs typeface="Microsoft JhengHei" charset="0"/>
                        </a:rPr>
                        <a:t>2016</a:t>
                      </a:r>
                      <a:r>
                        <a:rPr lang="zh-CN" sz="1800" b="1" kern="100" dirty="0">
                          <a:effectLst/>
                          <a:latin typeface="Microsoft JhengHei" charset="0"/>
                          <a:ea typeface="Microsoft JhengHei" charset="0"/>
                          <a:cs typeface="Microsoft JhengHei" charset="0"/>
                        </a:rPr>
                        <a:t>（</a:t>
                      </a:r>
                      <a:r>
                        <a:rPr lang="en-US" sz="1800" b="1" kern="100" dirty="0">
                          <a:effectLst/>
                          <a:latin typeface="Microsoft JhengHei" charset="0"/>
                          <a:ea typeface="Microsoft JhengHei" charset="0"/>
                          <a:cs typeface="Microsoft JhengHei" charset="0"/>
                        </a:rPr>
                        <a:t>2</a:t>
                      </a:r>
                      <a:r>
                        <a:rPr lang="zh-CN" sz="1800" b="1" kern="100" dirty="0">
                          <a:effectLst/>
                          <a:latin typeface="Microsoft JhengHei" charset="0"/>
                          <a:ea typeface="Microsoft JhengHei" charset="0"/>
                          <a:cs typeface="Microsoft JhengHei" charset="0"/>
                        </a:rPr>
                        <a:t>分）</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zh-CN" sz="1800" kern="100" dirty="0">
                          <a:effectLst/>
                          <a:latin typeface="Microsoft JhengHei" charset="0"/>
                          <a:ea typeface="Microsoft JhengHei" charset="0"/>
                          <a:cs typeface="Microsoft JhengHei" charset="0"/>
                        </a:rPr>
                        <a:t>（</a:t>
                      </a:r>
                      <a:r>
                        <a:rPr lang="en-US" sz="1800" kern="100" dirty="0">
                          <a:effectLst/>
                          <a:latin typeface="Microsoft JhengHei" charset="0"/>
                          <a:ea typeface="Microsoft JhengHei" charset="0"/>
                          <a:cs typeface="Microsoft JhengHei" charset="0"/>
                        </a:rPr>
                        <a:t>2</a:t>
                      </a:r>
                      <a:r>
                        <a:rPr lang="zh-CN" sz="1800" kern="100" dirty="0">
                          <a:effectLst/>
                          <a:latin typeface="Microsoft JhengHei" charset="0"/>
                          <a:ea typeface="Microsoft JhengHei" charset="0"/>
                          <a:cs typeface="Microsoft JhengHei" charset="0"/>
                        </a:rPr>
                        <a:t>分）三重需要理论、</a:t>
                      </a:r>
                      <a:r>
                        <a:rPr lang="en-US" sz="1800" kern="100" dirty="0">
                          <a:effectLst/>
                          <a:latin typeface="Microsoft JhengHei" charset="0"/>
                          <a:ea typeface="Microsoft JhengHei" charset="0"/>
                          <a:cs typeface="Microsoft JhengHei" charset="0"/>
                        </a:rPr>
                        <a:t>ERG</a:t>
                      </a:r>
                      <a:r>
                        <a:rPr lang="zh-CN" sz="1800" kern="100" dirty="0">
                          <a:effectLst/>
                          <a:latin typeface="Microsoft JhengHei" charset="0"/>
                          <a:ea typeface="Microsoft JhengHei" charset="0"/>
                          <a:cs typeface="Microsoft JhengHei" charset="0"/>
                        </a:rPr>
                        <a:t>理论</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en-US" sz="1800" kern="1200" dirty="0">
                          <a:effectLst/>
                          <a:latin typeface="Microsoft JhengHei" charset="0"/>
                          <a:ea typeface="Microsoft JhengHei" charset="0"/>
                          <a:cs typeface="Microsoft JhengHei" charset="0"/>
                        </a:rPr>
                        <a:t> </a:t>
                      </a:r>
                      <a:r>
                        <a:rPr lang="zh-CN" sz="1800" kern="1200" dirty="0">
                          <a:effectLst/>
                          <a:latin typeface="Microsoft JhengHei" charset="0"/>
                          <a:ea typeface="Microsoft JhengHei" charset="0"/>
                          <a:cs typeface="Microsoft JhengHei" charset="0"/>
                        </a:rPr>
                        <a:t>——</a:t>
                      </a:r>
                      <a:endParaRPr lang="zh-CN" sz="1800" kern="100" dirty="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en-US" sz="1800" kern="1200" dirty="0">
                          <a:effectLst/>
                          <a:latin typeface="Microsoft JhengHei" charset="0"/>
                          <a:ea typeface="Microsoft JhengHei" charset="0"/>
                          <a:cs typeface="Microsoft JhengHei" charset="0"/>
                        </a:rPr>
                        <a:t> </a:t>
                      </a:r>
                      <a:r>
                        <a:rPr lang="zh-CN" sz="1800" kern="1200" dirty="0">
                          <a:effectLst/>
                          <a:latin typeface="Microsoft JhengHei" charset="0"/>
                          <a:ea typeface="Microsoft JhengHei" charset="0"/>
                          <a:cs typeface="Microsoft JhengHei" charset="0"/>
                        </a:rPr>
                        <a:t>——</a:t>
                      </a:r>
                      <a:endParaRPr lang="en-US" altLang="zh-CN" sz="1800" kern="1200" dirty="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820218"/>
                  </a:ext>
                </a:extLst>
              </a:tr>
              <a:tr h="524571">
                <a:tc>
                  <a:txBody>
                    <a:bodyPr/>
                    <a:lstStyle/>
                    <a:p>
                      <a:pPr algn="ctr">
                        <a:spcAft>
                          <a:spcPts val="0"/>
                        </a:spcAft>
                      </a:pPr>
                      <a:r>
                        <a:rPr lang="en-US" sz="1800" b="1" kern="100" dirty="0">
                          <a:effectLst/>
                          <a:latin typeface="Microsoft JhengHei" charset="0"/>
                          <a:ea typeface="Microsoft JhengHei" charset="0"/>
                          <a:cs typeface="Microsoft JhengHei" charset="0"/>
                        </a:rPr>
                        <a:t>2017</a:t>
                      </a:r>
                      <a:r>
                        <a:rPr lang="zh-CN" sz="1800" b="1" kern="100" dirty="0">
                          <a:effectLst/>
                          <a:latin typeface="Microsoft JhengHei" charset="0"/>
                          <a:ea typeface="Microsoft JhengHei" charset="0"/>
                          <a:cs typeface="Microsoft JhengHei" charset="0"/>
                        </a:rPr>
                        <a:t>（</a:t>
                      </a:r>
                      <a:r>
                        <a:rPr lang="en-US" altLang="zh-CN" sz="1800" b="1" kern="100" dirty="0">
                          <a:effectLst/>
                          <a:latin typeface="Microsoft JhengHei" charset="0"/>
                          <a:ea typeface="Microsoft JhengHei" charset="0"/>
                          <a:cs typeface="Microsoft JhengHei" charset="0"/>
                        </a:rPr>
                        <a:t>4</a:t>
                      </a:r>
                      <a:r>
                        <a:rPr lang="zh-CN" sz="1800" b="1" kern="100" dirty="0">
                          <a:effectLst/>
                          <a:latin typeface="Microsoft JhengHei" charset="0"/>
                          <a:ea typeface="Microsoft JhengHei" charset="0"/>
                          <a:cs typeface="Microsoft JhengHei" charset="0"/>
                        </a:rPr>
                        <a:t>分）</a:t>
                      </a: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zh-CN" sz="1800" kern="100" dirty="0">
                          <a:effectLst/>
                          <a:latin typeface="Microsoft JhengHei" charset="0"/>
                          <a:ea typeface="Microsoft JhengHei" charset="0"/>
                          <a:cs typeface="Microsoft JhengHei" charset="0"/>
                        </a:rPr>
                        <a:t>（</a:t>
                      </a:r>
                      <a:r>
                        <a:rPr lang="en-US" sz="1800" kern="100" dirty="0">
                          <a:effectLst/>
                          <a:latin typeface="Microsoft JhengHei" charset="0"/>
                          <a:ea typeface="Microsoft JhengHei" charset="0"/>
                          <a:cs typeface="Microsoft JhengHei" charset="0"/>
                        </a:rPr>
                        <a:t>2</a:t>
                      </a:r>
                      <a:r>
                        <a:rPr lang="zh-CN" sz="1800" kern="100" dirty="0">
                          <a:effectLst/>
                          <a:latin typeface="Microsoft JhengHei" charset="0"/>
                          <a:ea typeface="Microsoft JhengHei" charset="0"/>
                          <a:cs typeface="Microsoft JhengHei" charset="0"/>
                        </a:rPr>
                        <a:t>分）</a:t>
                      </a:r>
                      <a:r>
                        <a:rPr lang="zh-CN" altLang="en-US" sz="1800" kern="100" dirty="0">
                          <a:effectLst/>
                          <a:latin typeface="Microsoft JhengHei" charset="0"/>
                          <a:ea typeface="Microsoft JhengHei" charset="0"/>
                          <a:cs typeface="Microsoft JhengHei" charset="0"/>
                        </a:rPr>
                        <a:t>动机的概念、需要层次理论</a:t>
                      </a:r>
                      <a:endParaRPr lang="zh-CN" sz="1800" kern="100" dirty="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en-US" sz="1800" kern="1200" dirty="0">
                          <a:effectLst/>
                          <a:latin typeface="Microsoft JhengHei" charset="0"/>
                          <a:ea typeface="Microsoft JhengHei" charset="0"/>
                          <a:cs typeface="Microsoft JhengHei" charset="0"/>
                        </a:rPr>
                        <a:t> ERG</a:t>
                      </a:r>
                      <a:r>
                        <a:rPr lang="zh-CN" altLang="en-US" sz="1800" kern="1200" dirty="0">
                          <a:effectLst/>
                          <a:latin typeface="Microsoft JhengHei" charset="0"/>
                          <a:ea typeface="Microsoft JhengHei" charset="0"/>
                          <a:cs typeface="Microsoft JhengHei" charset="0"/>
                        </a:rPr>
                        <a:t>理论</a:t>
                      </a:r>
                      <a:endParaRPr lang="zh-CN" sz="1800" kern="100" dirty="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en-US" sz="1800" kern="1200" dirty="0">
                          <a:effectLst/>
                          <a:latin typeface="Microsoft JhengHei" charset="0"/>
                          <a:ea typeface="Microsoft JhengHei" charset="0"/>
                          <a:cs typeface="Microsoft JhengHei" charset="0"/>
                        </a:rPr>
                        <a:t> </a:t>
                      </a:r>
                      <a:r>
                        <a:rPr lang="zh-CN" sz="1800" kern="1200" dirty="0">
                          <a:effectLst/>
                          <a:latin typeface="Microsoft JhengHei" charset="0"/>
                          <a:ea typeface="Microsoft JhengHei" charset="0"/>
                          <a:cs typeface="Microsoft JhengHei" charset="0"/>
                        </a:rPr>
                        <a:t>——</a:t>
                      </a:r>
                      <a:endParaRPr lang="en-US" altLang="zh-CN" sz="1800" kern="1200" dirty="0">
                        <a:effectLst/>
                        <a:latin typeface="Microsoft JhengHei" charset="0"/>
                        <a:ea typeface="Microsoft JhengHei" charset="0"/>
                        <a:cs typeface="Microsoft JhengHei" charset="0"/>
                      </a:endParaRPr>
                    </a:p>
                    <a:p>
                      <a:pPr fontAlgn="t">
                        <a:spcAft>
                          <a:spcPts val="0"/>
                        </a:spcAft>
                      </a:pPr>
                      <a:endParaRPr lang="en-US" altLang="zh-CN" sz="1800" kern="1200" dirty="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7080598"/>
                  </a:ext>
                </a:extLst>
              </a:tr>
              <a:tr h="524571">
                <a:tc>
                  <a:txBody>
                    <a:bodyPr/>
                    <a:lstStyle/>
                    <a:p>
                      <a:pPr algn="ctr">
                        <a:spcAft>
                          <a:spcPts val="0"/>
                        </a:spcAft>
                      </a:pPr>
                      <a:r>
                        <a:rPr lang="en-US" altLang="zh-CN" sz="1800" b="1" kern="100" dirty="0">
                          <a:effectLst/>
                          <a:latin typeface="Microsoft JhengHei" charset="0"/>
                          <a:ea typeface="Microsoft JhengHei" charset="0"/>
                          <a:cs typeface="Microsoft JhengHei" charset="0"/>
                        </a:rPr>
                        <a:t>2018</a:t>
                      </a:r>
                      <a:r>
                        <a:rPr lang="zh-CN" altLang="en-US" sz="1800" b="1" kern="100" dirty="0">
                          <a:effectLst/>
                          <a:latin typeface="Microsoft JhengHei" charset="0"/>
                          <a:ea typeface="Microsoft JhengHei" charset="0"/>
                          <a:cs typeface="Microsoft JhengHei" charset="0"/>
                        </a:rPr>
                        <a:t>（</a:t>
                      </a:r>
                      <a:r>
                        <a:rPr lang="en-US" altLang="zh-CN" sz="1800" b="1" kern="100" dirty="0">
                          <a:effectLst/>
                          <a:latin typeface="Microsoft JhengHei" charset="0"/>
                          <a:ea typeface="Microsoft JhengHei" charset="0"/>
                          <a:cs typeface="Microsoft JhengHei" charset="0"/>
                        </a:rPr>
                        <a:t>6</a:t>
                      </a:r>
                      <a:r>
                        <a:rPr lang="zh-CN" altLang="en-US" sz="1800" b="1" kern="100" dirty="0">
                          <a:effectLst/>
                          <a:latin typeface="Microsoft JhengHei" charset="0"/>
                          <a:ea typeface="Microsoft JhengHei" charset="0"/>
                          <a:cs typeface="Microsoft JhengHei" charset="0"/>
                        </a:rPr>
                        <a:t>分）</a:t>
                      </a:r>
                      <a:endParaRPr lang="zh-CN" sz="1800" b="1" kern="100" dirty="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zh-CN" altLang="en-US" sz="1800" kern="100" dirty="0">
                          <a:effectLst/>
                          <a:latin typeface="Microsoft JhengHei" charset="0"/>
                          <a:ea typeface="Microsoft JhengHei" charset="0"/>
                          <a:cs typeface="Microsoft JhengHei" charset="0"/>
                        </a:rPr>
                        <a:t>（</a:t>
                      </a:r>
                      <a:r>
                        <a:rPr lang="en-US" altLang="zh-CN" sz="1800" kern="100" dirty="0">
                          <a:effectLst/>
                          <a:latin typeface="Microsoft JhengHei" charset="0"/>
                          <a:ea typeface="Microsoft JhengHei" charset="0"/>
                          <a:cs typeface="Microsoft JhengHei" charset="0"/>
                        </a:rPr>
                        <a:t>4</a:t>
                      </a:r>
                      <a:r>
                        <a:rPr lang="zh-CN" altLang="en-US" sz="1800" kern="100" dirty="0">
                          <a:effectLst/>
                          <a:latin typeface="Microsoft JhengHei" charset="0"/>
                          <a:ea typeface="Microsoft JhengHei" charset="0"/>
                          <a:cs typeface="Microsoft JhengHei" charset="0"/>
                        </a:rPr>
                        <a:t>分）激励的概念、需要层次理论、三重需要理论、绩效薪金制</a:t>
                      </a:r>
                      <a:endParaRPr lang="zh-CN" sz="1800" kern="100" dirty="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r>
                        <a:rPr lang="zh-CN" altLang="en-US" sz="1800" kern="100" dirty="0">
                          <a:effectLst/>
                          <a:latin typeface="Microsoft JhengHei" charset="0"/>
                          <a:ea typeface="Microsoft JhengHei" charset="0"/>
                          <a:cs typeface="Microsoft JhengHei" charset="0"/>
                        </a:rPr>
                        <a:t>（</a:t>
                      </a:r>
                      <a:r>
                        <a:rPr lang="en-US" altLang="zh-CN" sz="1800" kern="100" dirty="0">
                          <a:effectLst/>
                          <a:latin typeface="Microsoft JhengHei" charset="0"/>
                          <a:ea typeface="Microsoft JhengHei" charset="0"/>
                          <a:cs typeface="Microsoft JhengHei" charset="0"/>
                        </a:rPr>
                        <a:t>2</a:t>
                      </a:r>
                      <a:r>
                        <a:rPr lang="zh-CN" altLang="en-US" sz="1800" kern="100" dirty="0">
                          <a:effectLst/>
                          <a:latin typeface="Microsoft JhengHei" charset="0"/>
                          <a:ea typeface="Microsoft JhengHei" charset="0"/>
                          <a:cs typeface="Microsoft JhengHei" charset="0"/>
                        </a:rPr>
                        <a:t>分）目标管理</a:t>
                      </a:r>
                      <a:endParaRPr lang="zh-CN" sz="1800" kern="100" dirty="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0"/>
                        </a:spcAft>
                      </a:pPr>
                      <a:endParaRPr lang="en-US" altLang="zh-CN" sz="1800" kern="1200" dirty="0">
                        <a:effectLst/>
                        <a:latin typeface="Microsoft JhengHei" charset="0"/>
                        <a:ea typeface="Microsoft JhengHei" charset="0"/>
                        <a:cs typeface="Microsoft JhengHei" charset="0"/>
                      </a:endParaRPr>
                    </a:p>
                  </a:txBody>
                  <a:tcPr marL="65451" marR="654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0620649"/>
                  </a:ext>
                </a:extLst>
              </a:tr>
            </a:tbl>
          </a:graphicData>
        </a:graphic>
      </p:graphicFrame>
    </p:spTree>
    <p:extLst>
      <p:ext uri="{BB962C8B-B14F-4D97-AF65-F5344CB8AC3E}">
        <p14:creationId xmlns:p14="http://schemas.microsoft.com/office/powerpoint/2010/main" val="1858615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3542399"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动机</a:t>
            </a:r>
            <a:endParaRPr lang="zh-CN" altLang="zh-CN" sz="2800" dirty="0"/>
          </a:p>
        </p:txBody>
      </p:sp>
      <p:graphicFrame>
        <p:nvGraphicFramePr>
          <p:cNvPr id="4" name="表格 3">
            <a:extLst>
              <a:ext uri="{FF2B5EF4-FFF2-40B4-BE49-F238E27FC236}">
                <a16:creationId xmlns:a16="http://schemas.microsoft.com/office/drawing/2014/main" id="{9105353E-C55B-4BC7-A2C5-3DDE15A54A56}"/>
              </a:ext>
            </a:extLst>
          </p:cNvPr>
          <p:cNvGraphicFramePr>
            <a:graphicFrameLocks noGrp="1"/>
          </p:cNvGraphicFramePr>
          <p:nvPr>
            <p:extLst>
              <p:ext uri="{D42A27DB-BD31-4B8C-83A1-F6EECF244321}">
                <p14:modId xmlns:p14="http://schemas.microsoft.com/office/powerpoint/2010/main" val="831657077"/>
              </p:ext>
            </p:extLst>
          </p:nvPr>
        </p:nvGraphicFramePr>
        <p:xfrm>
          <a:off x="636138" y="2630615"/>
          <a:ext cx="10675620" cy="3719515"/>
        </p:xfrm>
        <a:graphic>
          <a:graphicData uri="http://schemas.openxmlformats.org/drawingml/2006/table">
            <a:tbl>
              <a:tblPr firstRow="1" firstCol="1" bandRow="1">
                <a:tableStyleId>{5C22544A-7EE6-4342-B048-85BDC9FD1C3A}</a:tableStyleId>
              </a:tblPr>
              <a:tblGrid>
                <a:gridCol w="1840714">
                  <a:extLst>
                    <a:ext uri="{9D8B030D-6E8A-4147-A177-3AD203B41FA5}">
                      <a16:colId xmlns:a16="http://schemas.microsoft.com/office/drawing/2014/main" val="749894070"/>
                    </a:ext>
                  </a:extLst>
                </a:gridCol>
                <a:gridCol w="4302320">
                  <a:extLst>
                    <a:ext uri="{9D8B030D-6E8A-4147-A177-3AD203B41FA5}">
                      <a16:colId xmlns:a16="http://schemas.microsoft.com/office/drawing/2014/main" val="2946776289"/>
                    </a:ext>
                  </a:extLst>
                </a:gridCol>
                <a:gridCol w="1639614">
                  <a:extLst>
                    <a:ext uri="{9D8B030D-6E8A-4147-A177-3AD203B41FA5}">
                      <a16:colId xmlns:a16="http://schemas.microsoft.com/office/drawing/2014/main" val="4046217075"/>
                    </a:ext>
                  </a:extLst>
                </a:gridCol>
                <a:gridCol w="2892972">
                  <a:extLst>
                    <a:ext uri="{9D8B030D-6E8A-4147-A177-3AD203B41FA5}">
                      <a16:colId xmlns:a16="http://schemas.microsoft.com/office/drawing/2014/main" val="2330841356"/>
                    </a:ext>
                  </a:extLst>
                </a:gridCol>
              </a:tblGrid>
              <a:tr h="0">
                <a:tc rowSpan="3">
                  <a:txBody>
                    <a:bodyPr/>
                    <a:lstStyle/>
                    <a:p>
                      <a:pPr algn="just">
                        <a:lnSpc>
                          <a:spcPct val="115000"/>
                        </a:lnSpc>
                        <a:spcAft>
                          <a:spcPts val="0"/>
                        </a:spcAft>
                        <a:tabLst>
                          <a:tab pos="2637155" algn="ctr"/>
                          <a:tab pos="5274310" algn="r"/>
                        </a:tabLst>
                      </a:pPr>
                      <a:r>
                        <a:rPr lang="zh-CN" sz="2000" u="none" kern="100" dirty="0">
                          <a:solidFill>
                            <a:schemeClr val="tx1"/>
                          </a:solidFill>
                          <a:effectLst/>
                          <a:latin typeface="微软雅黑" panose="020B0503020204020204" pitchFamily="34" charset="-122"/>
                          <a:ea typeface="微软雅黑" panose="020B0503020204020204" pitchFamily="34" charset="-122"/>
                        </a:rPr>
                        <a:t>动机</a:t>
                      </a:r>
                      <a:r>
                        <a:rPr lang="zh-CN" sz="2000" u="none" kern="100" dirty="0">
                          <a:solidFill>
                            <a:srgbClr val="FF0000"/>
                          </a:solidFill>
                          <a:effectLst/>
                          <a:latin typeface="微软雅黑" panose="020B0503020204020204" pitchFamily="34" charset="-122"/>
                          <a:ea typeface="微软雅黑" panose="020B0503020204020204" pitchFamily="34" charset="-122"/>
                        </a:rPr>
                        <a:t>三要素</a:t>
                      </a:r>
                      <a:endParaRPr lang="zh-CN" sz="2000"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just">
                        <a:lnSpc>
                          <a:spcPct val="115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a:t>
                      </a:r>
                      <a:r>
                        <a:rPr lang="en-US" sz="2000" b="0" u="none" kern="100" dirty="0">
                          <a:solidFill>
                            <a:schemeClr val="tx1"/>
                          </a:solidFill>
                          <a:effectLst/>
                          <a:latin typeface="微软雅黑" panose="020B0503020204020204" pitchFamily="34" charset="-122"/>
                          <a:ea typeface="微软雅黑" panose="020B0503020204020204" pitchFamily="34" charset="-122"/>
                        </a:rPr>
                        <a:t>1</a:t>
                      </a:r>
                      <a:r>
                        <a:rPr lang="zh-CN" sz="2000" b="0" u="none" kern="100" dirty="0">
                          <a:solidFill>
                            <a:schemeClr val="tx1"/>
                          </a:solidFill>
                          <a:effectLst/>
                          <a:latin typeface="微软雅黑" panose="020B0503020204020204" pitchFamily="34" charset="-122"/>
                          <a:ea typeface="微软雅黑" panose="020B0503020204020204" pitchFamily="34" charset="-122"/>
                        </a:rPr>
                        <a:t>）决定人行为的</a:t>
                      </a:r>
                      <a:r>
                        <a:rPr lang="zh-CN" sz="2000" b="1" u="none" kern="100" dirty="0">
                          <a:solidFill>
                            <a:srgbClr val="FF0000"/>
                          </a:solidFill>
                          <a:effectLst/>
                          <a:latin typeface="微软雅黑" panose="020B0503020204020204" pitchFamily="34" charset="-122"/>
                          <a:ea typeface="微软雅黑" panose="020B0503020204020204" pitchFamily="34" charset="-122"/>
                        </a:rPr>
                        <a:t>方向</a:t>
                      </a:r>
                      <a:r>
                        <a:rPr lang="zh-CN" sz="2000" b="0" u="none" kern="100" dirty="0">
                          <a:solidFill>
                            <a:schemeClr val="tx1"/>
                          </a:solidFill>
                          <a:effectLst/>
                          <a:latin typeface="微软雅黑" panose="020B0503020204020204" pitchFamily="34" charset="-122"/>
                          <a:ea typeface="微软雅黑" panose="020B0503020204020204" pitchFamily="34" charset="-122"/>
                        </a:rPr>
                        <a:t>，即选择做出什么行为；</a:t>
                      </a:r>
                      <a:endParaRPr lang="zh-CN" sz="20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7766444"/>
                  </a:ext>
                </a:extLst>
              </a:tr>
              <a:tr h="159012">
                <a:tc vMerge="1">
                  <a:txBody>
                    <a:bodyPr/>
                    <a:lstStyle/>
                    <a:p>
                      <a:endParaRPr lang="zh-CN" altLang="en-US"/>
                    </a:p>
                  </a:txBody>
                  <a:tcPr/>
                </a:tc>
                <a:tc gridSpan="3">
                  <a:txBody>
                    <a:bodyPr/>
                    <a:lstStyle/>
                    <a:p>
                      <a:pPr algn="just">
                        <a:lnSpc>
                          <a:spcPct val="115000"/>
                        </a:lnSpc>
                        <a:spcAft>
                          <a:spcPts val="0"/>
                        </a:spcAft>
                        <a:tabLst>
                          <a:tab pos="2637155" algn="ctr"/>
                          <a:tab pos="5274310" algn="r"/>
                        </a:tabLst>
                      </a:pPr>
                      <a:r>
                        <a:rPr lang="zh-CN" sz="2000" u="none" kern="100" dirty="0">
                          <a:solidFill>
                            <a:schemeClr val="tx1"/>
                          </a:solidFill>
                          <a:effectLst/>
                          <a:latin typeface="微软雅黑" panose="020B0503020204020204" pitchFamily="34" charset="-122"/>
                          <a:ea typeface="微软雅黑" panose="020B0503020204020204" pitchFamily="34" charset="-122"/>
                        </a:rPr>
                        <a:t>（</a:t>
                      </a:r>
                      <a:r>
                        <a:rPr lang="en-US" sz="2000" u="none" kern="100" dirty="0">
                          <a:solidFill>
                            <a:schemeClr val="tx1"/>
                          </a:solidFill>
                          <a:effectLst/>
                          <a:latin typeface="微软雅黑" panose="020B0503020204020204" pitchFamily="34" charset="-122"/>
                          <a:ea typeface="微软雅黑" panose="020B0503020204020204" pitchFamily="34" charset="-122"/>
                        </a:rPr>
                        <a:t>2</a:t>
                      </a:r>
                      <a:r>
                        <a:rPr lang="zh-CN" sz="2000" u="none" kern="100" dirty="0">
                          <a:solidFill>
                            <a:schemeClr val="tx1"/>
                          </a:solidFill>
                          <a:effectLst/>
                          <a:latin typeface="微软雅黑" panose="020B0503020204020204" pitchFamily="34" charset="-122"/>
                          <a:ea typeface="微软雅黑" panose="020B0503020204020204" pitchFamily="34" charset="-122"/>
                        </a:rPr>
                        <a:t>）</a:t>
                      </a:r>
                      <a:r>
                        <a:rPr lang="zh-CN" sz="2000" b="1" u="none" kern="100" dirty="0">
                          <a:solidFill>
                            <a:srgbClr val="FF0000"/>
                          </a:solidFill>
                          <a:effectLst/>
                          <a:latin typeface="微软雅黑" panose="020B0503020204020204" pitchFamily="34" charset="-122"/>
                          <a:ea typeface="微软雅黑" panose="020B0503020204020204" pitchFamily="34" charset="-122"/>
                        </a:rPr>
                        <a:t>努力</a:t>
                      </a:r>
                      <a:r>
                        <a:rPr lang="zh-CN" sz="2000" u="none" kern="100" dirty="0">
                          <a:solidFill>
                            <a:schemeClr val="tx1"/>
                          </a:solidFill>
                          <a:effectLst/>
                          <a:latin typeface="微软雅黑" panose="020B0503020204020204" pitchFamily="34" charset="-122"/>
                          <a:ea typeface="微软雅黑" panose="020B0503020204020204" pitchFamily="34" charset="-122"/>
                        </a:rPr>
                        <a:t>的水平，即行为的努力程度；</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88016899"/>
                  </a:ext>
                </a:extLst>
              </a:tr>
              <a:tr h="116881">
                <a:tc vMerge="1">
                  <a:txBody>
                    <a:bodyPr/>
                    <a:lstStyle/>
                    <a:p>
                      <a:endParaRPr lang="zh-CN" altLang="en-US"/>
                    </a:p>
                  </a:txBody>
                  <a:tcPr/>
                </a:tc>
                <a:tc gridSpan="3">
                  <a:txBody>
                    <a:bodyPr/>
                    <a:lstStyle/>
                    <a:p>
                      <a:pPr algn="just">
                        <a:lnSpc>
                          <a:spcPct val="115000"/>
                        </a:lnSpc>
                        <a:spcAft>
                          <a:spcPts val="0"/>
                        </a:spcAft>
                        <a:tabLst>
                          <a:tab pos="2637155" algn="ctr"/>
                          <a:tab pos="5274310" algn="r"/>
                        </a:tabLst>
                      </a:pPr>
                      <a:r>
                        <a:rPr lang="zh-CN" sz="2000" u="none" kern="100" dirty="0">
                          <a:solidFill>
                            <a:schemeClr val="tx1"/>
                          </a:solidFill>
                          <a:effectLst/>
                          <a:latin typeface="微软雅黑" panose="020B0503020204020204" pitchFamily="34" charset="-122"/>
                          <a:ea typeface="微软雅黑" panose="020B0503020204020204" pitchFamily="34" charset="-122"/>
                        </a:rPr>
                        <a:t>（</a:t>
                      </a:r>
                      <a:r>
                        <a:rPr lang="en-US" sz="2000" u="none" kern="100" dirty="0">
                          <a:solidFill>
                            <a:schemeClr val="tx1"/>
                          </a:solidFill>
                          <a:effectLst/>
                          <a:latin typeface="微软雅黑" panose="020B0503020204020204" pitchFamily="34" charset="-122"/>
                          <a:ea typeface="微软雅黑" panose="020B0503020204020204" pitchFamily="34" charset="-122"/>
                        </a:rPr>
                        <a:t>3</a:t>
                      </a:r>
                      <a:r>
                        <a:rPr lang="zh-CN" sz="2000" u="none" kern="100" dirty="0">
                          <a:solidFill>
                            <a:schemeClr val="tx1"/>
                          </a:solidFill>
                          <a:effectLst/>
                          <a:latin typeface="微软雅黑" panose="020B0503020204020204" pitchFamily="34" charset="-122"/>
                          <a:ea typeface="微软雅黑" panose="020B0503020204020204" pitchFamily="34" charset="-122"/>
                        </a:rPr>
                        <a:t>）</a:t>
                      </a:r>
                      <a:r>
                        <a:rPr lang="zh-CN" sz="2000" b="1" u="none" kern="100" dirty="0">
                          <a:solidFill>
                            <a:srgbClr val="FF0000"/>
                          </a:solidFill>
                          <a:effectLst/>
                          <a:latin typeface="微软雅黑" panose="020B0503020204020204" pitchFamily="34" charset="-122"/>
                          <a:ea typeface="微软雅黑" panose="020B0503020204020204" pitchFamily="34" charset="-122"/>
                        </a:rPr>
                        <a:t>坚持</a:t>
                      </a:r>
                      <a:r>
                        <a:rPr lang="zh-CN" sz="2000" u="none" kern="100" dirty="0">
                          <a:solidFill>
                            <a:schemeClr val="tx1"/>
                          </a:solidFill>
                          <a:effectLst/>
                          <a:latin typeface="微软雅黑" panose="020B0503020204020204" pitchFamily="34" charset="-122"/>
                          <a:ea typeface="微软雅黑" panose="020B0503020204020204" pitchFamily="34" charset="-122"/>
                        </a:rPr>
                        <a:t>的水平，即遇到阻碍时付出多大努力坚持自己的行为</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94322281"/>
                  </a:ext>
                </a:extLst>
              </a:tr>
              <a:tr h="0">
                <a:tc rowSpan="2">
                  <a:txBody>
                    <a:bodyPr/>
                    <a:lstStyle/>
                    <a:p>
                      <a:pPr algn="just">
                        <a:lnSpc>
                          <a:spcPct val="115000"/>
                        </a:lnSpc>
                        <a:spcAft>
                          <a:spcPts val="0"/>
                        </a:spcAft>
                        <a:tabLst>
                          <a:tab pos="2637155" algn="ctr"/>
                          <a:tab pos="5274310" algn="r"/>
                        </a:tabLst>
                      </a:pPr>
                      <a:r>
                        <a:rPr lang="zh-CN" sz="2000" u="none" kern="100" dirty="0">
                          <a:solidFill>
                            <a:schemeClr val="tx1"/>
                          </a:solidFill>
                          <a:effectLst/>
                          <a:latin typeface="微软雅黑" panose="020B0503020204020204" pitchFamily="34" charset="-122"/>
                          <a:ea typeface="微软雅黑" panose="020B0503020204020204" pitchFamily="34" charset="-122"/>
                        </a:rPr>
                        <a:t>动机两</a:t>
                      </a:r>
                      <a:r>
                        <a:rPr lang="zh-CN" sz="2000" u="none" kern="100" dirty="0">
                          <a:solidFill>
                            <a:srgbClr val="FF0000"/>
                          </a:solidFill>
                          <a:effectLst/>
                          <a:latin typeface="微软雅黑" panose="020B0503020204020204" pitchFamily="34" charset="-122"/>
                          <a:ea typeface="微软雅黑" panose="020B0503020204020204" pitchFamily="34" charset="-122"/>
                        </a:rPr>
                        <a:t>分类</a:t>
                      </a:r>
                      <a:endParaRPr lang="zh-CN" sz="2000"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ct val="115000"/>
                        </a:lnSpc>
                        <a:spcAft>
                          <a:spcPts val="0"/>
                        </a:spcAft>
                        <a:tabLst>
                          <a:tab pos="2637155" algn="ctr"/>
                          <a:tab pos="5274310" algn="r"/>
                        </a:tabLst>
                      </a:pPr>
                      <a:r>
                        <a:rPr lang="zh-CN" sz="2000" b="1" u="none" kern="100" dirty="0">
                          <a:solidFill>
                            <a:srgbClr val="FF0000"/>
                          </a:solidFill>
                          <a:effectLst/>
                          <a:latin typeface="微软雅黑" panose="020B0503020204020204" pitchFamily="34" charset="-122"/>
                          <a:ea typeface="微软雅黑" panose="020B0503020204020204" pitchFamily="34" charset="-122"/>
                        </a:rPr>
                        <a:t>内</a:t>
                      </a:r>
                      <a:r>
                        <a:rPr lang="zh-CN" sz="2000" b="1" u="none" kern="1200" dirty="0">
                          <a:solidFill>
                            <a:srgbClr val="FF0000"/>
                          </a:solidFill>
                          <a:effectLst/>
                          <a:latin typeface="微软雅黑" panose="020B0503020204020204" pitchFamily="34" charset="-122"/>
                          <a:ea typeface="微软雅黑" panose="020B0503020204020204" pitchFamily="34" charset="-122"/>
                        </a:rPr>
                        <a:t>源性动机</a:t>
                      </a:r>
                      <a:r>
                        <a:rPr lang="zh-CN" sz="2000" u="none" kern="1200" dirty="0">
                          <a:solidFill>
                            <a:schemeClr val="tx1"/>
                          </a:solidFill>
                          <a:effectLst/>
                          <a:latin typeface="微软雅黑" panose="020B0503020204020204" pitchFamily="34" charset="-122"/>
                          <a:ea typeface="微软雅黑" panose="020B0503020204020204" pitchFamily="34" charset="-122"/>
                        </a:rPr>
                        <a:t>（内在动机）</a:t>
                      </a:r>
                      <a:endParaRPr lang="zh-CN" sz="2000" u="none" kern="100" dirty="0">
                        <a:solidFill>
                          <a:schemeClr val="tx1"/>
                        </a:solidFill>
                        <a:effectLst/>
                        <a:latin typeface="微软雅黑" panose="020B0503020204020204" pitchFamily="34" charset="-122"/>
                        <a:ea typeface="微软雅黑" panose="020B0503020204020204" pitchFamily="34" charset="-122"/>
                      </a:endParaRPr>
                    </a:p>
                    <a:p>
                      <a:pPr algn="l">
                        <a:lnSpc>
                          <a:spcPct val="115000"/>
                        </a:lnSpc>
                        <a:spcAft>
                          <a:spcPts val="0"/>
                        </a:spcAft>
                        <a:tabLst>
                          <a:tab pos="2637155" algn="ctr"/>
                          <a:tab pos="5274310" algn="r"/>
                        </a:tabLst>
                      </a:pPr>
                      <a:r>
                        <a:rPr lang="zh-CN" sz="2000" u="none" kern="1200" dirty="0">
                          <a:solidFill>
                            <a:schemeClr val="tx1"/>
                          </a:solidFill>
                          <a:effectLst/>
                          <a:latin typeface="微软雅黑" panose="020B0503020204020204" pitchFamily="34" charset="-122"/>
                          <a:ea typeface="微软雅黑" panose="020B0503020204020204" pitchFamily="34" charset="-122"/>
                        </a:rPr>
                        <a:t>，因为这种行为可以带来</a:t>
                      </a:r>
                      <a:r>
                        <a:rPr lang="zh-CN" sz="2000" u="none" kern="100" dirty="0">
                          <a:solidFill>
                            <a:schemeClr val="tx1"/>
                          </a:solidFill>
                          <a:effectLst/>
                          <a:latin typeface="微软雅黑" panose="020B0503020204020204" pitchFamily="34" charset="-122"/>
                          <a:ea typeface="微软雅黑" panose="020B0503020204020204" pitchFamily="34" charset="-122"/>
                        </a:rPr>
                        <a:t>成就感</a:t>
                      </a:r>
                      <a:r>
                        <a:rPr lang="zh-CN" sz="2000" u="none" kern="1200" dirty="0">
                          <a:solidFill>
                            <a:schemeClr val="tx1"/>
                          </a:solidFill>
                          <a:effectLst/>
                          <a:latin typeface="微软雅黑" panose="020B0503020204020204" pitchFamily="34" charset="-122"/>
                          <a:ea typeface="微软雅黑" panose="020B0503020204020204" pitchFamily="34" charset="-122"/>
                        </a:rPr>
                        <a:t>，或者个体认为这种</a:t>
                      </a:r>
                      <a:r>
                        <a:rPr lang="zh-CN" sz="2000" u="none" kern="100" dirty="0">
                          <a:solidFill>
                            <a:schemeClr val="tx1"/>
                          </a:solidFill>
                          <a:effectLst/>
                          <a:latin typeface="微软雅黑" panose="020B0503020204020204" pitchFamily="34" charset="-122"/>
                          <a:ea typeface="微软雅黑" panose="020B0503020204020204" pitchFamily="34" charset="-122"/>
                        </a:rPr>
                        <a:t>行为是有价值</a:t>
                      </a:r>
                      <a:r>
                        <a:rPr lang="zh-CN" sz="2000" u="none" kern="1200" dirty="0">
                          <a:solidFill>
                            <a:schemeClr val="tx1"/>
                          </a:solidFill>
                          <a:effectLst/>
                          <a:latin typeface="微软雅黑" panose="020B0503020204020204" pitchFamily="34" charset="-122"/>
                          <a:ea typeface="微软雅黑" panose="020B0503020204020204" pitchFamily="34" charset="-122"/>
                        </a:rPr>
                        <a:t>的</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2000" u="none" kern="1200">
                          <a:solidFill>
                            <a:schemeClr val="tx1"/>
                          </a:solidFill>
                          <a:effectLst/>
                          <a:latin typeface="微软雅黑" panose="020B0503020204020204" pitchFamily="34" charset="-122"/>
                          <a:ea typeface="微软雅黑" panose="020B0503020204020204" pitchFamily="34" charset="-122"/>
                        </a:rPr>
                        <a:t>人做某种行为是因为</a:t>
                      </a:r>
                      <a:r>
                        <a:rPr lang="zh-CN" sz="2000" u="none" kern="100">
                          <a:solidFill>
                            <a:schemeClr val="tx1"/>
                          </a:solidFill>
                          <a:effectLst/>
                          <a:latin typeface="微软雅黑" panose="020B0503020204020204" pitchFamily="34" charset="-122"/>
                          <a:ea typeface="微软雅黑" panose="020B0503020204020204" pitchFamily="34" charset="-122"/>
                        </a:rPr>
                        <a:t>行为本身</a:t>
                      </a:r>
                      <a:endParaRPr lang="zh-CN" sz="20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2000" b="1" u="none" kern="100" dirty="0">
                          <a:solidFill>
                            <a:schemeClr val="tx1"/>
                          </a:solidFill>
                          <a:effectLst/>
                          <a:latin typeface="微软雅黑" panose="020B0503020204020204" pitchFamily="34" charset="-122"/>
                          <a:ea typeface="微软雅黑" panose="020B0503020204020204" pitchFamily="34" charset="-122"/>
                        </a:rPr>
                        <a:t>举例</a:t>
                      </a:r>
                      <a:r>
                        <a:rPr lang="zh-CN" sz="2000" u="none" kern="100" dirty="0">
                          <a:solidFill>
                            <a:schemeClr val="tx1"/>
                          </a:solidFill>
                          <a:effectLst/>
                          <a:latin typeface="微软雅黑" panose="020B0503020204020204" pitchFamily="34" charset="-122"/>
                          <a:ea typeface="微软雅黑" panose="020B0503020204020204" pitchFamily="34" charset="-122"/>
                        </a:rPr>
                        <a:t>：寻求挑战性工作，获得为工作和组织多做贡献的机会以及充分实现个人潜力机会。</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603550"/>
                  </a:ext>
                </a:extLst>
              </a:tr>
              <a:tr h="0">
                <a:tc vMerge="1">
                  <a:txBody>
                    <a:bodyPr/>
                    <a:lstStyle/>
                    <a:p>
                      <a:endParaRPr lang="zh-CN" altLang="en-US"/>
                    </a:p>
                  </a:txBody>
                  <a:tcPr/>
                </a:tc>
                <a:tc>
                  <a:txBody>
                    <a:bodyPr/>
                    <a:lstStyle/>
                    <a:p>
                      <a:pPr algn="l" fontAlgn="base">
                        <a:lnSpc>
                          <a:spcPct val="115000"/>
                        </a:lnSpc>
                        <a:spcAft>
                          <a:spcPts val="0"/>
                        </a:spcAft>
                        <a:tabLst>
                          <a:tab pos="2637155" algn="ctr"/>
                          <a:tab pos="5274310" algn="r"/>
                        </a:tabLst>
                      </a:pPr>
                      <a:r>
                        <a:rPr lang="zh-CN" sz="2000" b="1" u="none" kern="100" dirty="0">
                          <a:solidFill>
                            <a:srgbClr val="FF0000"/>
                          </a:solidFill>
                          <a:effectLst/>
                          <a:latin typeface="微软雅黑" panose="020B0503020204020204" pitchFamily="34" charset="-122"/>
                          <a:ea typeface="微软雅黑" panose="020B0503020204020204" pitchFamily="34" charset="-122"/>
                        </a:rPr>
                        <a:t>外源性</a:t>
                      </a:r>
                      <a:r>
                        <a:rPr lang="zh-CN" sz="2000" b="1" u="none" kern="1200" dirty="0">
                          <a:solidFill>
                            <a:srgbClr val="FF0000"/>
                          </a:solidFill>
                          <a:effectLst/>
                          <a:latin typeface="微软雅黑" panose="020B0503020204020204" pitchFamily="34" charset="-122"/>
                          <a:ea typeface="微软雅黑" panose="020B0503020204020204" pitchFamily="34" charset="-122"/>
                        </a:rPr>
                        <a:t>动机</a:t>
                      </a:r>
                      <a:r>
                        <a:rPr lang="zh-CN" sz="2000" u="none" kern="1200" dirty="0">
                          <a:solidFill>
                            <a:schemeClr val="tx1"/>
                          </a:solidFill>
                          <a:effectLst/>
                          <a:latin typeface="微软雅黑" panose="020B0503020204020204" pitchFamily="34" charset="-122"/>
                          <a:ea typeface="微软雅黑" panose="020B0503020204020204" pitchFamily="34" charset="-122"/>
                        </a:rPr>
                        <a:t>（外在动机）</a:t>
                      </a:r>
                      <a:endParaRPr lang="zh-CN" sz="2000" u="none" kern="100" dirty="0">
                        <a:solidFill>
                          <a:schemeClr val="tx1"/>
                        </a:solidFill>
                        <a:effectLst/>
                        <a:latin typeface="微软雅黑" panose="020B0503020204020204" pitchFamily="34" charset="-122"/>
                        <a:ea typeface="微软雅黑" panose="020B0503020204020204" pitchFamily="34" charset="-122"/>
                      </a:endParaRPr>
                    </a:p>
                    <a:p>
                      <a:pPr algn="l">
                        <a:lnSpc>
                          <a:spcPct val="115000"/>
                        </a:lnSpc>
                        <a:spcAft>
                          <a:spcPts val="0"/>
                        </a:spcAft>
                        <a:tabLst>
                          <a:tab pos="2637155" algn="ctr"/>
                          <a:tab pos="5274310" algn="r"/>
                        </a:tabLst>
                      </a:pPr>
                      <a:r>
                        <a:rPr lang="zh-CN" sz="2000" u="none" kern="1200" dirty="0">
                          <a:solidFill>
                            <a:schemeClr val="tx1"/>
                          </a:solidFill>
                          <a:effectLst/>
                          <a:latin typeface="微软雅黑" panose="020B0503020204020204" pitchFamily="34" charset="-122"/>
                          <a:ea typeface="微软雅黑" panose="020B0503020204020204" pitchFamily="34" charset="-122"/>
                        </a:rPr>
                        <a:t>人为了</a:t>
                      </a:r>
                      <a:r>
                        <a:rPr lang="zh-CN" sz="2000" u="none" kern="100" dirty="0">
                          <a:solidFill>
                            <a:schemeClr val="tx1"/>
                          </a:solidFill>
                          <a:effectLst/>
                          <a:latin typeface="微软雅黑" panose="020B0503020204020204" pitchFamily="34" charset="-122"/>
                          <a:ea typeface="微软雅黑" panose="020B0503020204020204" pitchFamily="34" charset="-122"/>
                        </a:rPr>
                        <a:t>获得物质或社会报酬</a:t>
                      </a:r>
                      <a:r>
                        <a:rPr lang="zh-CN" sz="2000" u="none" kern="1200" dirty="0">
                          <a:solidFill>
                            <a:schemeClr val="tx1"/>
                          </a:solidFill>
                          <a:effectLst/>
                          <a:latin typeface="微软雅黑" panose="020B0503020204020204" pitchFamily="34" charset="-122"/>
                          <a:ea typeface="微软雅黑" panose="020B0503020204020204" pitchFamily="34" charset="-122"/>
                        </a:rPr>
                        <a:t>，或为了</a:t>
                      </a:r>
                      <a:r>
                        <a:rPr lang="zh-CN" sz="2000" u="none" kern="100" dirty="0">
                          <a:solidFill>
                            <a:schemeClr val="tx1"/>
                          </a:solidFill>
                          <a:effectLst/>
                          <a:latin typeface="微软雅黑" panose="020B0503020204020204" pitchFamily="34" charset="-122"/>
                          <a:ea typeface="微软雅黑" panose="020B0503020204020204" pitchFamily="34" charset="-122"/>
                        </a:rPr>
                        <a:t>避免惩罚</a:t>
                      </a:r>
                      <a:r>
                        <a:rPr lang="zh-CN" sz="2000" u="none" kern="1200" dirty="0">
                          <a:solidFill>
                            <a:schemeClr val="tx1"/>
                          </a:solidFill>
                          <a:effectLst/>
                          <a:latin typeface="微软雅黑" panose="020B0503020204020204" pitchFamily="34" charset="-122"/>
                          <a:ea typeface="微软雅黑" panose="020B0503020204020204" pitchFamily="34" charset="-122"/>
                        </a:rPr>
                        <a:t>而完成某种行为，员工更看重工作所带来的报偿。</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2000" u="none" kern="1200" dirty="0">
                          <a:solidFill>
                            <a:schemeClr val="tx1"/>
                          </a:solidFill>
                          <a:effectLst/>
                          <a:latin typeface="微软雅黑" panose="020B0503020204020204" pitchFamily="34" charset="-122"/>
                          <a:ea typeface="微软雅黑" panose="020B0503020204020204" pitchFamily="34" charset="-122"/>
                        </a:rPr>
                        <a:t>完成某种行为是为了</a:t>
                      </a:r>
                      <a:r>
                        <a:rPr lang="zh-CN" sz="2000" u="none" kern="100" dirty="0">
                          <a:solidFill>
                            <a:schemeClr val="tx1"/>
                          </a:solidFill>
                          <a:effectLst/>
                          <a:latin typeface="微软雅黑" panose="020B0503020204020204" pitchFamily="34" charset="-122"/>
                          <a:ea typeface="微软雅黑" panose="020B0503020204020204" pitchFamily="34" charset="-122"/>
                        </a:rPr>
                        <a:t>行为的结果</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2637155" algn="ctr"/>
                          <a:tab pos="5274310" algn="r"/>
                        </a:tabLst>
                      </a:pPr>
                      <a:r>
                        <a:rPr lang="zh-CN" sz="2000" b="1" u="none" kern="100" dirty="0">
                          <a:solidFill>
                            <a:schemeClr val="tx1"/>
                          </a:solidFill>
                          <a:effectLst/>
                          <a:latin typeface="微软雅黑" panose="020B0503020204020204" pitchFamily="34" charset="-122"/>
                          <a:ea typeface="微软雅黑" panose="020B0503020204020204" pitchFamily="34" charset="-122"/>
                        </a:rPr>
                        <a:t>举例</a:t>
                      </a:r>
                      <a:r>
                        <a:rPr lang="zh-CN" sz="2000" u="none" kern="100" dirty="0">
                          <a:solidFill>
                            <a:schemeClr val="tx1"/>
                          </a:solidFill>
                          <a:effectLst/>
                          <a:latin typeface="微软雅黑" panose="020B0503020204020204" pitchFamily="34" charset="-122"/>
                          <a:ea typeface="微软雅黑" panose="020B0503020204020204" pitchFamily="34" charset="-122"/>
                        </a:rPr>
                        <a:t>：</a:t>
                      </a:r>
                      <a:r>
                        <a:rPr lang="zh-CN" sz="2000" u="none" kern="1200" dirty="0">
                          <a:solidFill>
                            <a:schemeClr val="tx1"/>
                          </a:solidFill>
                          <a:effectLst/>
                          <a:latin typeface="微软雅黑" panose="020B0503020204020204" pitchFamily="34" charset="-122"/>
                          <a:ea typeface="微软雅黑" panose="020B0503020204020204" pitchFamily="34" charset="-122"/>
                        </a:rPr>
                        <a:t>工资、奖金、表扬、社会地位等。</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8415630"/>
                  </a:ext>
                </a:extLst>
              </a:tr>
            </a:tbl>
          </a:graphicData>
        </a:graphic>
      </p:graphicFrame>
    </p:spTree>
    <p:extLst>
      <p:ext uri="{BB962C8B-B14F-4D97-AF65-F5344CB8AC3E}">
        <p14:creationId xmlns:p14="http://schemas.microsoft.com/office/powerpoint/2010/main" val="284888324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4174625"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需要层次理论（马斯洛）</a:t>
            </a:r>
            <a:endParaRPr lang="zh-CN" altLang="zh-CN" sz="2800" dirty="0"/>
          </a:p>
        </p:txBody>
      </p:sp>
      <p:pic>
        <p:nvPicPr>
          <p:cNvPr id="6" name="图片 5">
            <a:extLst>
              <a:ext uri="{FF2B5EF4-FFF2-40B4-BE49-F238E27FC236}">
                <a16:creationId xmlns:a16="http://schemas.microsoft.com/office/drawing/2014/main" id="{61305985-8E33-4A36-A477-FF2A4BEA75D7}"/>
              </a:ext>
            </a:extLst>
          </p:cNvPr>
          <p:cNvPicPr>
            <a:picLocks noChangeAspect="1"/>
          </p:cNvPicPr>
          <p:nvPr/>
        </p:nvPicPr>
        <p:blipFill>
          <a:blip r:embed="rId3"/>
          <a:stretch>
            <a:fillRect/>
          </a:stretch>
        </p:blipFill>
        <p:spPr>
          <a:xfrm>
            <a:off x="526941" y="2864139"/>
            <a:ext cx="4092852" cy="3837049"/>
          </a:xfrm>
          <a:prstGeom prst="rect">
            <a:avLst/>
          </a:prstGeom>
        </p:spPr>
      </p:pic>
      <p:sp>
        <p:nvSpPr>
          <p:cNvPr id="7" name="矩形 6">
            <a:extLst>
              <a:ext uri="{FF2B5EF4-FFF2-40B4-BE49-F238E27FC236}">
                <a16:creationId xmlns:a16="http://schemas.microsoft.com/office/drawing/2014/main" id="{EC2F146B-9F3C-49B1-8829-7171F4E578FF}"/>
              </a:ext>
            </a:extLst>
          </p:cNvPr>
          <p:cNvSpPr/>
          <p:nvPr/>
        </p:nvSpPr>
        <p:spPr>
          <a:xfrm>
            <a:off x="4835525" y="2296711"/>
            <a:ext cx="7369170" cy="4401205"/>
          </a:xfrm>
          <a:prstGeom prst="rect">
            <a:avLst/>
          </a:prstGeom>
        </p:spPr>
        <p:txBody>
          <a:bodyPr wrap="square">
            <a:spAutoFit/>
          </a:bodyPr>
          <a:lstStyle/>
          <a:p>
            <a:pPr>
              <a:lnSpc>
                <a:spcPct val="200000"/>
              </a:lnSpc>
            </a:pPr>
            <a:r>
              <a:rPr lang="en-US" altLang="zh-CN" sz="2000" b="1" dirty="0"/>
              <a:t>5.</a:t>
            </a:r>
            <a:r>
              <a:rPr lang="zh-CN" altLang="zh-CN" sz="2000" b="1" dirty="0"/>
              <a:t>个人成长、发挥个人潜能、</a:t>
            </a:r>
            <a:r>
              <a:rPr lang="zh-CN" altLang="zh-CN" sz="2000" b="1" dirty="0">
                <a:solidFill>
                  <a:srgbClr val="FF0000"/>
                </a:solidFill>
              </a:rPr>
              <a:t>实现个人</a:t>
            </a:r>
            <a:r>
              <a:rPr lang="zh-CN" altLang="zh-CN" sz="2000" b="1" dirty="0"/>
              <a:t>理想的需要</a:t>
            </a:r>
            <a:endParaRPr lang="en-US" altLang="zh-CN" sz="2000" dirty="0"/>
          </a:p>
          <a:p>
            <a:pPr>
              <a:lnSpc>
                <a:spcPct val="200000"/>
              </a:lnSpc>
            </a:pPr>
            <a:r>
              <a:rPr lang="en-US" altLang="zh-CN" sz="2000" dirty="0"/>
              <a:t>4.</a:t>
            </a:r>
            <a:r>
              <a:rPr lang="zh-CN" altLang="zh-CN" sz="2000" dirty="0"/>
              <a:t>内在</a:t>
            </a:r>
            <a:r>
              <a:rPr lang="zh-CN" altLang="zh-CN" sz="2000" b="1" dirty="0">
                <a:solidFill>
                  <a:srgbClr val="FF0000"/>
                </a:solidFill>
              </a:rPr>
              <a:t>尊重</a:t>
            </a:r>
            <a:r>
              <a:rPr lang="zh-CN" altLang="zh-CN" sz="2000" dirty="0"/>
              <a:t>（</a:t>
            </a:r>
            <a:r>
              <a:rPr lang="zh-CN" altLang="zh-CN" sz="2000" b="1" dirty="0"/>
              <a:t>自尊心、自主权、成就感</a:t>
            </a:r>
            <a:r>
              <a:rPr lang="zh-CN" altLang="zh-CN" sz="2000" dirty="0"/>
              <a:t>等）、外在尊重（</a:t>
            </a:r>
            <a:r>
              <a:rPr lang="zh-CN" altLang="zh-CN" sz="2000" b="1" dirty="0"/>
              <a:t>地位、认同、受重视</a:t>
            </a:r>
            <a:r>
              <a:rPr lang="zh-CN" altLang="zh-CN" sz="2000" dirty="0"/>
              <a:t>等）</a:t>
            </a:r>
            <a:endParaRPr lang="en-US" altLang="zh-CN" sz="2000" dirty="0"/>
          </a:p>
          <a:p>
            <a:pPr>
              <a:lnSpc>
                <a:spcPct val="200000"/>
              </a:lnSpc>
            </a:pPr>
            <a:r>
              <a:rPr lang="en-US" altLang="zh-CN" sz="2000" dirty="0"/>
              <a:t>3.</a:t>
            </a:r>
            <a:r>
              <a:rPr lang="zh-CN" altLang="zh-CN" sz="2000" b="1" dirty="0">
                <a:solidFill>
                  <a:srgbClr val="FF0000"/>
                </a:solidFill>
              </a:rPr>
              <a:t>情感、归属</a:t>
            </a:r>
            <a:r>
              <a:rPr lang="zh-CN" altLang="zh-CN" sz="2000" dirty="0"/>
              <a:t>、被接纳、友谊等需要，例如</a:t>
            </a:r>
            <a:r>
              <a:rPr lang="zh-CN" altLang="zh-CN" sz="2000" b="1" dirty="0"/>
              <a:t>获得友好和谐的同事</a:t>
            </a:r>
            <a:endParaRPr lang="en-US" altLang="zh-CN" sz="2000" dirty="0"/>
          </a:p>
          <a:p>
            <a:pPr>
              <a:lnSpc>
                <a:spcPct val="200000"/>
              </a:lnSpc>
            </a:pPr>
            <a:r>
              <a:rPr lang="en-US" altLang="zh-CN" sz="2000" dirty="0"/>
              <a:t>2.</a:t>
            </a:r>
            <a:r>
              <a:rPr lang="zh-CN" altLang="zh-CN" sz="2000" dirty="0"/>
              <a:t>身体</a:t>
            </a:r>
            <a:r>
              <a:rPr lang="zh-CN" altLang="zh-CN" sz="2000" b="1" dirty="0">
                <a:solidFill>
                  <a:srgbClr val="FF0000"/>
                </a:solidFill>
              </a:rPr>
              <a:t>安全</a:t>
            </a:r>
            <a:r>
              <a:rPr lang="zh-CN" altLang="zh-CN" sz="2000" dirty="0"/>
              <a:t>（</a:t>
            </a:r>
            <a:r>
              <a:rPr lang="zh-CN" altLang="zh-CN" sz="2000" b="1" dirty="0"/>
              <a:t>脱离危险的工作环境</a:t>
            </a:r>
            <a:r>
              <a:rPr lang="zh-CN" altLang="zh-CN" sz="2000" dirty="0"/>
              <a:t>）、经济安全（</a:t>
            </a:r>
            <a:r>
              <a:rPr lang="zh-CN" altLang="zh-CN" sz="2000" b="1" dirty="0"/>
              <a:t>不解雇的承诺、舒适的退休计划</a:t>
            </a:r>
            <a:r>
              <a:rPr lang="zh-CN" altLang="zh-CN" sz="2000" dirty="0"/>
              <a:t>）</a:t>
            </a:r>
            <a:endParaRPr lang="en-US" altLang="zh-CN" sz="2000" dirty="0"/>
          </a:p>
          <a:p>
            <a:pPr>
              <a:lnSpc>
                <a:spcPct val="200000"/>
              </a:lnSpc>
            </a:pPr>
            <a:r>
              <a:rPr lang="en-US" altLang="zh-CN" sz="2000" dirty="0">
                <a:latin typeface="宋体" panose="02010600030101010101" pitchFamily="2" charset="-122"/>
                <a:ea typeface="等线" panose="02010600030101010101" pitchFamily="2" charset="-122"/>
                <a:cs typeface="Times New Roman" panose="02020603050405020304" pitchFamily="18" charset="0"/>
              </a:rPr>
              <a:t>1.</a:t>
            </a:r>
            <a:r>
              <a:rPr lang="zh-CN" altLang="zh-CN" sz="2000" dirty="0">
                <a:latin typeface="宋体" panose="02010600030101010101" pitchFamily="2" charset="-122"/>
                <a:ea typeface="等线" panose="02010600030101010101" pitchFamily="2" charset="-122"/>
                <a:cs typeface="Times New Roman" panose="02020603050405020304" pitchFamily="18" charset="0"/>
              </a:rPr>
              <a:t>食物、水、睡眠等</a:t>
            </a:r>
            <a:r>
              <a:rPr lang="zh-CN" altLang="en-US" sz="2000" b="1" dirty="0">
                <a:solidFill>
                  <a:srgbClr val="FF0000"/>
                </a:solidFill>
                <a:latin typeface="宋体" panose="02010600030101010101" pitchFamily="2" charset="-122"/>
                <a:ea typeface="等线" panose="02010600030101010101" pitchFamily="2" charset="-122"/>
                <a:cs typeface="Times New Roman" panose="02020603050405020304" pitchFamily="18" charset="0"/>
              </a:rPr>
              <a:t>生理需求</a:t>
            </a:r>
            <a:endParaRPr lang="en-US" altLang="zh-CN" sz="2000" b="1" dirty="0">
              <a:solidFill>
                <a:srgbClr val="FF0000"/>
              </a:solidFill>
              <a:latin typeface="宋体"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2402614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7" y="1804586"/>
            <a:ext cx="4536735"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a:r>
              <a:rPr lang="zh-CN" altLang="zh-CN" sz="2800" b="1" dirty="0"/>
              <a:t>需要层次理论（马斯洛）</a:t>
            </a:r>
            <a:endParaRPr lang="zh-CN" altLang="zh-CN" sz="2800" dirty="0"/>
          </a:p>
        </p:txBody>
      </p:sp>
      <p:graphicFrame>
        <p:nvGraphicFramePr>
          <p:cNvPr id="2" name="表格 1">
            <a:extLst>
              <a:ext uri="{FF2B5EF4-FFF2-40B4-BE49-F238E27FC236}">
                <a16:creationId xmlns:a16="http://schemas.microsoft.com/office/drawing/2014/main" id="{5F67F0F4-26C1-47E0-8CF5-3F61C6F31198}"/>
              </a:ext>
            </a:extLst>
          </p:cNvPr>
          <p:cNvGraphicFramePr>
            <a:graphicFrameLocks noGrp="1"/>
          </p:cNvGraphicFramePr>
          <p:nvPr>
            <p:extLst>
              <p:ext uri="{D42A27DB-BD31-4B8C-83A1-F6EECF244321}">
                <p14:modId xmlns:p14="http://schemas.microsoft.com/office/powerpoint/2010/main" val="614352825"/>
              </p:ext>
            </p:extLst>
          </p:nvPr>
        </p:nvGraphicFramePr>
        <p:xfrm>
          <a:off x="493295" y="2993222"/>
          <a:ext cx="11081084" cy="3171806"/>
        </p:xfrm>
        <a:graphic>
          <a:graphicData uri="http://schemas.openxmlformats.org/drawingml/2006/table">
            <a:tbl>
              <a:tblPr firstRow="1" firstCol="1" bandRow="1">
                <a:tableStyleId>{5C22544A-7EE6-4342-B048-85BDC9FD1C3A}</a:tableStyleId>
              </a:tblPr>
              <a:tblGrid>
                <a:gridCol w="6002098">
                  <a:extLst>
                    <a:ext uri="{9D8B030D-6E8A-4147-A177-3AD203B41FA5}">
                      <a16:colId xmlns:a16="http://schemas.microsoft.com/office/drawing/2014/main" val="3220993823"/>
                    </a:ext>
                  </a:extLst>
                </a:gridCol>
                <a:gridCol w="5078986">
                  <a:extLst>
                    <a:ext uri="{9D8B030D-6E8A-4147-A177-3AD203B41FA5}">
                      <a16:colId xmlns:a16="http://schemas.microsoft.com/office/drawing/2014/main" val="4105693624"/>
                    </a:ext>
                  </a:extLst>
                </a:gridCol>
              </a:tblGrid>
              <a:tr h="482517">
                <a:tc>
                  <a:txBody>
                    <a:bodyPr/>
                    <a:lstStyle/>
                    <a:p>
                      <a:pPr algn="ctr">
                        <a:lnSpc>
                          <a:spcPct val="115000"/>
                        </a:lnSpc>
                        <a:spcAft>
                          <a:spcPts val="0"/>
                        </a:spcAft>
                        <a:tabLst>
                          <a:tab pos="2637155" algn="ctr"/>
                          <a:tab pos="5274310" algn="r"/>
                        </a:tabLst>
                      </a:pPr>
                      <a:r>
                        <a:rPr lang="en-US" sz="2000" u="none" kern="100">
                          <a:solidFill>
                            <a:schemeClr val="tx1"/>
                          </a:solidFill>
                          <a:effectLst/>
                          <a:latin typeface="微软雅黑" panose="020B0503020204020204" pitchFamily="34" charset="-122"/>
                          <a:ea typeface="微软雅黑" panose="020B0503020204020204" pitchFamily="34" charset="-122"/>
                        </a:rPr>
                        <a:t>2.</a:t>
                      </a:r>
                      <a:r>
                        <a:rPr lang="zh-CN" sz="2000" u="none" kern="100">
                          <a:solidFill>
                            <a:schemeClr val="tx1"/>
                          </a:solidFill>
                          <a:effectLst/>
                          <a:latin typeface="微软雅黑" panose="020B0503020204020204" pitchFamily="34" charset="-122"/>
                          <a:ea typeface="微软雅黑" panose="020B0503020204020204" pitchFamily="34" charset="-122"/>
                        </a:rPr>
                        <a:t>主要观点</a:t>
                      </a:r>
                      <a:endParaRPr lang="zh-CN" sz="2000" u="none"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tabLst>
                          <a:tab pos="2637155" algn="ctr"/>
                          <a:tab pos="5274310" algn="r"/>
                        </a:tabLst>
                      </a:pPr>
                      <a:r>
                        <a:rPr lang="en-US" sz="2000" u="none" kern="100" dirty="0">
                          <a:solidFill>
                            <a:schemeClr val="tx1"/>
                          </a:solidFill>
                          <a:effectLst/>
                          <a:latin typeface="微软雅黑" panose="020B0503020204020204" pitchFamily="34" charset="-122"/>
                          <a:ea typeface="微软雅黑" panose="020B0503020204020204" pitchFamily="34" charset="-122"/>
                        </a:rPr>
                        <a:t>3.</a:t>
                      </a:r>
                      <a:r>
                        <a:rPr lang="zh-CN" sz="2000" u="none" kern="100" dirty="0">
                          <a:solidFill>
                            <a:schemeClr val="tx1"/>
                          </a:solidFill>
                          <a:effectLst/>
                          <a:latin typeface="微软雅黑" panose="020B0503020204020204" pitchFamily="34" charset="-122"/>
                          <a:ea typeface="微软雅黑" panose="020B0503020204020204" pitchFamily="34" charset="-122"/>
                        </a:rPr>
                        <a:t>在管理上的应用</a:t>
                      </a:r>
                      <a:endParaRPr lang="zh-CN" sz="200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5627467"/>
                  </a:ext>
                </a:extLst>
              </a:tr>
              <a:tr h="2263324">
                <a:tc>
                  <a:txBody>
                    <a:bodyPr/>
                    <a:lstStyle/>
                    <a:p>
                      <a:pPr algn="just">
                        <a:lnSpc>
                          <a:spcPct val="150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① 需要层次理论</a:t>
                      </a:r>
                      <a:r>
                        <a:rPr lang="zh-CN" sz="2000" b="1" u="none" kern="100" dirty="0">
                          <a:solidFill>
                            <a:schemeClr val="tx1"/>
                          </a:solidFill>
                          <a:effectLst/>
                          <a:latin typeface="微软雅黑" panose="020B0503020204020204" pitchFamily="34" charset="-122"/>
                          <a:ea typeface="微软雅黑" panose="020B0503020204020204" pitchFamily="34" charset="-122"/>
                        </a:rPr>
                        <a:t>认为人均有这五种需要</a:t>
                      </a:r>
                      <a:r>
                        <a:rPr lang="zh-CN" sz="2000" b="0" u="none" kern="100" dirty="0">
                          <a:solidFill>
                            <a:schemeClr val="tx1"/>
                          </a:solidFill>
                          <a:effectLst/>
                          <a:latin typeface="微软雅黑" panose="020B0503020204020204" pitchFamily="34" charset="-122"/>
                          <a:ea typeface="微软雅黑" panose="020B0503020204020204" pitchFamily="34" charset="-122"/>
                        </a:rPr>
                        <a:t>，只是在不同的时期表现出来的各种需要的强烈程度不同而已。</a:t>
                      </a:r>
                    </a:p>
                    <a:p>
                      <a:pPr algn="just">
                        <a:lnSpc>
                          <a:spcPct val="150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② </a:t>
                      </a:r>
                      <a:r>
                        <a:rPr lang="zh-CN" sz="2000" b="1" u="none" kern="100" dirty="0">
                          <a:solidFill>
                            <a:schemeClr val="tx1"/>
                          </a:solidFill>
                          <a:effectLst/>
                          <a:latin typeface="微软雅黑" panose="020B0503020204020204" pitchFamily="34" charset="-122"/>
                          <a:ea typeface="微软雅黑" panose="020B0503020204020204" pitchFamily="34" charset="-122"/>
                        </a:rPr>
                        <a:t>未满足的</a:t>
                      </a:r>
                      <a:r>
                        <a:rPr lang="zh-CN" sz="2000" b="0" u="none" kern="100" dirty="0">
                          <a:solidFill>
                            <a:schemeClr val="tx1"/>
                          </a:solidFill>
                          <a:effectLst/>
                          <a:latin typeface="微软雅黑" panose="020B0503020204020204" pitchFamily="34" charset="-122"/>
                          <a:ea typeface="微软雅黑" panose="020B0503020204020204" pitchFamily="34" charset="-122"/>
                        </a:rPr>
                        <a:t>需要是行为的主要的激励源，</a:t>
                      </a:r>
                      <a:r>
                        <a:rPr lang="zh-CN" sz="2000" b="1" u="none" kern="100" dirty="0">
                          <a:solidFill>
                            <a:schemeClr val="tx1"/>
                          </a:solidFill>
                          <a:effectLst/>
                          <a:latin typeface="微软雅黑" panose="020B0503020204020204" pitchFamily="34" charset="-122"/>
                          <a:ea typeface="微软雅黑" panose="020B0503020204020204" pitchFamily="34" charset="-122"/>
                        </a:rPr>
                        <a:t>已获得基本满足的需要不再具有激励作用。</a:t>
                      </a:r>
                    </a:p>
                    <a:p>
                      <a:pPr algn="just">
                        <a:lnSpc>
                          <a:spcPct val="150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③ 五种需要</a:t>
                      </a:r>
                      <a:r>
                        <a:rPr lang="zh-CN" sz="2000" b="1" u="none" kern="100" dirty="0">
                          <a:solidFill>
                            <a:schemeClr val="tx1"/>
                          </a:solidFill>
                          <a:effectLst/>
                          <a:latin typeface="微软雅黑" panose="020B0503020204020204" pitchFamily="34" charset="-122"/>
                          <a:ea typeface="微软雅黑" panose="020B0503020204020204" pitchFamily="34" charset="-122"/>
                        </a:rPr>
                        <a:t>层级越来越高</a:t>
                      </a:r>
                      <a:r>
                        <a:rPr lang="zh-CN" sz="2000" b="0" u="none" kern="100" dirty="0">
                          <a:solidFill>
                            <a:schemeClr val="tx1"/>
                          </a:solidFill>
                          <a:effectLst/>
                          <a:latin typeface="微软雅黑" panose="020B0503020204020204" pitchFamily="34" charset="-122"/>
                          <a:ea typeface="微软雅黑" panose="020B0503020204020204" pitchFamily="34" charset="-122"/>
                        </a:rPr>
                        <a:t>，当低层次的需要被合理地</a:t>
                      </a:r>
                      <a:r>
                        <a:rPr lang="zh-CN" sz="2000" b="1" u="none" kern="100" dirty="0">
                          <a:solidFill>
                            <a:schemeClr val="tx1"/>
                          </a:solidFill>
                          <a:effectLst/>
                          <a:latin typeface="微软雅黑" panose="020B0503020204020204" pitchFamily="34" charset="-122"/>
                          <a:ea typeface="微软雅黑" panose="020B0503020204020204" pitchFamily="34" charset="-122"/>
                        </a:rPr>
                        <a:t>满足后</a:t>
                      </a:r>
                      <a:r>
                        <a:rPr lang="zh-CN" sz="2000" b="0" u="none" kern="100" dirty="0">
                          <a:solidFill>
                            <a:schemeClr val="tx1"/>
                          </a:solidFill>
                          <a:effectLst/>
                          <a:latin typeface="微软雅黑" panose="020B0503020204020204" pitchFamily="34" charset="-122"/>
                          <a:ea typeface="微软雅黑" panose="020B0503020204020204" pitchFamily="34" charset="-122"/>
                        </a:rPr>
                        <a:t>，个体才会追求高层次的需要。</a:t>
                      </a:r>
                      <a:endParaRPr lang="zh-CN" sz="20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① 管理者需要考虑员工不同层次的需要，并为每一层次的需要设计相应的激励措施</a:t>
                      </a:r>
                    </a:p>
                    <a:p>
                      <a:pPr algn="just">
                        <a:lnSpc>
                          <a:spcPct val="150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② 管理者需要考虑每个员工的特殊需要</a:t>
                      </a:r>
                    </a:p>
                    <a:p>
                      <a:pPr algn="just">
                        <a:lnSpc>
                          <a:spcPct val="150000"/>
                        </a:lnSpc>
                        <a:spcAft>
                          <a:spcPts val="0"/>
                        </a:spcAft>
                        <a:tabLst>
                          <a:tab pos="2637155" algn="ctr"/>
                          <a:tab pos="5274310" algn="r"/>
                        </a:tabLst>
                      </a:pPr>
                      <a:r>
                        <a:rPr lang="zh-CN" sz="2000" b="0" u="none" kern="100" dirty="0">
                          <a:solidFill>
                            <a:schemeClr val="tx1"/>
                          </a:solidFill>
                          <a:effectLst/>
                          <a:latin typeface="微软雅黑" panose="020B0503020204020204" pitchFamily="34" charset="-122"/>
                          <a:ea typeface="微软雅黑" panose="020B0503020204020204" pitchFamily="34" charset="-122"/>
                        </a:rPr>
                        <a:t>③ </a:t>
                      </a:r>
                      <a:r>
                        <a:rPr lang="zh-CN" sz="2000" b="1" u="none" kern="100" dirty="0">
                          <a:solidFill>
                            <a:srgbClr val="FF0000"/>
                          </a:solidFill>
                          <a:effectLst/>
                          <a:latin typeface="微软雅黑" panose="020B0503020204020204" pitchFamily="34" charset="-122"/>
                          <a:ea typeface="微软雅黑" panose="020B0503020204020204" pitchFamily="34" charset="-122"/>
                        </a:rPr>
                        <a:t>组织用于满足低层次需要的投入效益是递减的</a:t>
                      </a:r>
                    </a:p>
                    <a:p>
                      <a:pPr algn="just">
                        <a:lnSpc>
                          <a:spcPct val="150000"/>
                        </a:lnSpc>
                        <a:spcAft>
                          <a:spcPts val="0"/>
                        </a:spcAft>
                        <a:tabLst>
                          <a:tab pos="2637155" algn="ctr"/>
                          <a:tab pos="5274310" algn="r"/>
                        </a:tabLst>
                      </a:pPr>
                      <a:r>
                        <a:rPr lang="en-US" sz="2000" b="0" u="none" kern="100" dirty="0">
                          <a:solidFill>
                            <a:schemeClr val="tx1"/>
                          </a:solidFill>
                          <a:effectLst/>
                          <a:latin typeface="微软雅黑" panose="020B0503020204020204" pitchFamily="34" charset="-122"/>
                          <a:ea typeface="微软雅黑" panose="020B0503020204020204" pitchFamily="34" charset="-122"/>
                        </a:rPr>
                        <a:t> </a:t>
                      </a:r>
                      <a:endParaRPr lang="zh-CN" sz="2000" b="0" u="none"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0606625"/>
                  </a:ext>
                </a:extLst>
              </a:tr>
            </a:tbl>
          </a:graphicData>
        </a:graphic>
      </p:graphicFrame>
    </p:spTree>
    <p:extLst>
      <p:ext uri="{BB962C8B-B14F-4D97-AF65-F5344CB8AC3E}">
        <p14:creationId xmlns:p14="http://schemas.microsoft.com/office/powerpoint/2010/main" val="8927970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84775"/>
          </a:xfrm>
          <a:prstGeom prst="rect">
            <a:avLst/>
          </a:prstGeom>
        </p:spPr>
        <p:txBody>
          <a:bodyPr>
            <a:spAutoFit/>
          </a:bodyPr>
          <a:lstStyle/>
          <a:p>
            <a:r>
              <a:rPr lang="zh-CN" altLang="zh-CN" sz="3200" b="1" dirty="0"/>
              <a:t>第一部分</a:t>
            </a:r>
            <a:r>
              <a:rPr lang="en-US" altLang="zh-CN" sz="3200" b="1" dirty="0"/>
              <a:t>  </a:t>
            </a:r>
            <a:r>
              <a:rPr lang="zh-CN" altLang="zh-CN" sz="3200" b="1" dirty="0"/>
              <a:t>组织行为学</a:t>
            </a:r>
            <a:endParaRPr lang="zh-CN" altLang="zh-CN" sz="3200" dirty="0"/>
          </a:p>
        </p:txBody>
      </p:sp>
      <p:sp>
        <p:nvSpPr>
          <p:cNvPr id="23" name="title_1_green"/>
          <p:cNvSpPr/>
          <p:nvPr/>
        </p:nvSpPr>
        <p:spPr>
          <a:xfrm>
            <a:off x="445168" y="1804586"/>
            <a:ext cx="452097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zh-CN" sz="2800" b="1" dirty="0"/>
              <a:t>双因素理论（赫茨伯格）</a:t>
            </a:r>
            <a:endParaRPr lang="zh-CN" altLang="en-US" sz="2800" kern="0" dirty="0">
              <a:solidFill>
                <a:schemeClr val="bg1"/>
              </a:solidFill>
              <a:latin typeface="Calibri" panose="020F0502020204030204"/>
              <a:ea typeface="+mn-ea"/>
            </a:endParaRPr>
          </a:p>
        </p:txBody>
      </p:sp>
      <p:graphicFrame>
        <p:nvGraphicFramePr>
          <p:cNvPr id="2" name="表格 1">
            <a:extLst>
              <a:ext uri="{FF2B5EF4-FFF2-40B4-BE49-F238E27FC236}">
                <a16:creationId xmlns:a16="http://schemas.microsoft.com/office/drawing/2014/main" id="{08F28276-3670-4CE7-AEFB-F33E2A7E6479}"/>
              </a:ext>
            </a:extLst>
          </p:cNvPr>
          <p:cNvGraphicFramePr>
            <a:graphicFrameLocks noGrp="1"/>
          </p:cNvGraphicFramePr>
          <p:nvPr>
            <p:extLst>
              <p:ext uri="{D42A27DB-BD31-4B8C-83A1-F6EECF244321}">
                <p14:modId xmlns:p14="http://schemas.microsoft.com/office/powerpoint/2010/main" val="502068262"/>
              </p:ext>
            </p:extLst>
          </p:nvPr>
        </p:nvGraphicFramePr>
        <p:xfrm>
          <a:off x="561471" y="3169551"/>
          <a:ext cx="11041951" cy="2232689"/>
        </p:xfrm>
        <a:graphic>
          <a:graphicData uri="http://schemas.openxmlformats.org/drawingml/2006/table">
            <a:tbl>
              <a:tblPr>
                <a:tableStyleId>{5C22544A-7EE6-4342-B048-85BDC9FD1C3A}</a:tableStyleId>
              </a:tblPr>
              <a:tblGrid>
                <a:gridCol w="1141205">
                  <a:extLst>
                    <a:ext uri="{9D8B030D-6E8A-4147-A177-3AD203B41FA5}">
                      <a16:colId xmlns:a16="http://schemas.microsoft.com/office/drawing/2014/main" val="1814563986"/>
                    </a:ext>
                  </a:extLst>
                </a:gridCol>
                <a:gridCol w="7819696">
                  <a:extLst>
                    <a:ext uri="{9D8B030D-6E8A-4147-A177-3AD203B41FA5}">
                      <a16:colId xmlns:a16="http://schemas.microsoft.com/office/drawing/2014/main" val="372053495"/>
                    </a:ext>
                  </a:extLst>
                </a:gridCol>
                <a:gridCol w="885047">
                  <a:extLst>
                    <a:ext uri="{9D8B030D-6E8A-4147-A177-3AD203B41FA5}">
                      <a16:colId xmlns:a16="http://schemas.microsoft.com/office/drawing/2014/main" val="2300896845"/>
                    </a:ext>
                  </a:extLst>
                </a:gridCol>
                <a:gridCol w="1196003">
                  <a:extLst>
                    <a:ext uri="{9D8B030D-6E8A-4147-A177-3AD203B41FA5}">
                      <a16:colId xmlns:a16="http://schemas.microsoft.com/office/drawing/2014/main" val="622195371"/>
                    </a:ext>
                  </a:extLst>
                </a:gridCol>
              </a:tblGrid>
              <a:tr h="385481">
                <a:tc rowSpan="3">
                  <a:txBody>
                    <a:bodyPr/>
                    <a:lstStyle/>
                    <a:p>
                      <a:pPr indent="36830" algn="ctr" fontAlgn="base">
                        <a:lnSpc>
                          <a:spcPct val="115000"/>
                        </a:lnSpc>
                        <a:spcAft>
                          <a:spcPts val="0"/>
                        </a:spcAft>
                      </a:pPr>
                      <a:r>
                        <a:rPr lang="en-US" sz="2000" b="1" u="none" kern="100" dirty="0">
                          <a:effectLst/>
                          <a:latin typeface="微软雅黑" panose="020B0503020204020204" pitchFamily="34" charset="-122"/>
                          <a:ea typeface="微软雅黑" panose="020B0503020204020204" pitchFamily="34" charset="-122"/>
                        </a:rPr>
                        <a:t>1.</a:t>
                      </a:r>
                      <a:r>
                        <a:rPr lang="zh-CN" sz="2000" b="1" u="none" kern="100" dirty="0">
                          <a:effectLst/>
                          <a:latin typeface="微软雅黑" panose="020B0503020204020204" pitchFamily="34" charset="-122"/>
                          <a:ea typeface="微软雅黑" panose="020B0503020204020204" pitchFamily="34" charset="-122"/>
                        </a:rPr>
                        <a:t>内容</a:t>
                      </a:r>
                      <a:endParaRPr lang="zh-CN" sz="2000" b="1"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830" algn="ctr" fontAlgn="base">
                        <a:lnSpc>
                          <a:spcPct val="115000"/>
                        </a:lnSpc>
                        <a:spcAft>
                          <a:spcPts val="0"/>
                        </a:spcAft>
                      </a:pPr>
                      <a:r>
                        <a:rPr lang="zh-CN" sz="1600" b="1" kern="1200" dirty="0">
                          <a:effectLst/>
                          <a:latin typeface="微软雅黑" panose="020B0503020204020204" pitchFamily="34" charset="-122"/>
                          <a:ea typeface="微软雅黑" panose="020B0503020204020204" pitchFamily="34" charset="-122"/>
                        </a:rPr>
                        <a:t>概念</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830" algn="ctr" fontAlgn="base">
                        <a:lnSpc>
                          <a:spcPct val="115000"/>
                        </a:lnSpc>
                        <a:spcAft>
                          <a:spcPts val="0"/>
                        </a:spcAft>
                      </a:pPr>
                      <a:r>
                        <a:rPr lang="zh-CN" sz="1600" b="1" kern="1200" dirty="0">
                          <a:effectLst/>
                          <a:latin typeface="微软雅黑" panose="020B0503020204020204" pitchFamily="34" charset="-122"/>
                          <a:ea typeface="微软雅黑" panose="020B0503020204020204" pitchFamily="34" charset="-122"/>
                        </a:rPr>
                        <a:t>具备</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830" algn="ctr" fontAlgn="base">
                        <a:lnSpc>
                          <a:spcPct val="115000"/>
                        </a:lnSpc>
                        <a:spcAft>
                          <a:spcPts val="0"/>
                        </a:spcAft>
                      </a:pPr>
                      <a:r>
                        <a:rPr lang="zh-CN" sz="1600" b="1" kern="1200" dirty="0">
                          <a:effectLst/>
                          <a:latin typeface="微软雅黑" panose="020B0503020204020204" pitchFamily="34" charset="-122"/>
                          <a:ea typeface="微软雅黑" panose="020B0503020204020204" pitchFamily="34" charset="-122"/>
                        </a:rPr>
                        <a:t>缺失</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075183"/>
                  </a:ext>
                </a:extLst>
              </a:tr>
              <a:tr h="499610">
                <a:tc vMerge="1">
                  <a:txBody>
                    <a:bodyPr/>
                    <a:lstStyle/>
                    <a:p>
                      <a:endParaRPr lang="zh-CN" altLang="en-US"/>
                    </a:p>
                  </a:txBody>
                  <a:tcPr/>
                </a:tc>
                <a:tc>
                  <a:txBody>
                    <a:bodyPr/>
                    <a:lstStyle/>
                    <a:p>
                      <a:pPr indent="36830" algn="l" fontAlgn="base">
                        <a:lnSpc>
                          <a:spcPct val="115000"/>
                        </a:lnSpc>
                        <a:spcAft>
                          <a:spcPts val="0"/>
                        </a:spcAft>
                      </a:pPr>
                      <a:r>
                        <a:rPr lang="zh-CN" sz="2000" b="1" u="none" kern="1200" dirty="0">
                          <a:solidFill>
                            <a:srgbClr val="FF0000"/>
                          </a:solidFill>
                          <a:effectLst/>
                          <a:latin typeface="微软雅黑" panose="020B0503020204020204" pitchFamily="34" charset="-122"/>
                          <a:ea typeface="微软雅黑" panose="020B0503020204020204" pitchFamily="34" charset="-122"/>
                        </a:rPr>
                        <a:t>激励因素</a:t>
                      </a:r>
                      <a:r>
                        <a:rPr lang="zh-CN" sz="2000" u="none" kern="1200" dirty="0">
                          <a:effectLst/>
                          <a:latin typeface="微软雅黑" panose="020B0503020204020204" pitchFamily="34" charset="-122"/>
                          <a:ea typeface="微软雅黑" panose="020B0503020204020204" pitchFamily="34" charset="-122"/>
                        </a:rPr>
                        <a:t>：成就感、别人的认可、工作本身、责任和晋升等因素。</a:t>
                      </a:r>
                      <a:endParaRPr lang="zh-CN" sz="20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830" algn="ctr" fontAlgn="base">
                        <a:lnSpc>
                          <a:spcPct val="115000"/>
                        </a:lnSpc>
                        <a:spcAft>
                          <a:spcPts val="0"/>
                        </a:spcAft>
                      </a:pPr>
                      <a:r>
                        <a:rPr lang="zh-CN" sz="2000" b="1" u="none" kern="1200" dirty="0">
                          <a:solidFill>
                            <a:srgbClr val="FF0000"/>
                          </a:solidFill>
                          <a:effectLst/>
                          <a:latin typeface="微软雅黑" panose="020B0503020204020204" pitchFamily="34" charset="-122"/>
                          <a:ea typeface="微软雅黑" panose="020B0503020204020204" pitchFamily="34" charset="-122"/>
                        </a:rPr>
                        <a:t>满意</a:t>
                      </a:r>
                      <a:endParaRPr lang="zh-CN" sz="2000" b="1" u="none"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830" algn="ctr" fontAlgn="base">
                        <a:lnSpc>
                          <a:spcPct val="115000"/>
                        </a:lnSpc>
                        <a:spcAft>
                          <a:spcPts val="0"/>
                        </a:spcAft>
                      </a:pPr>
                      <a:r>
                        <a:rPr lang="zh-CN" sz="2000" u="none" kern="1200" dirty="0">
                          <a:effectLst/>
                          <a:latin typeface="微软雅黑" panose="020B0503020204020204" pitchFamily="34" charset="-122"/>
                          <a:ea typeface="微软雅黑" panose="020B0503020204020204" pitchFamily="34" charset="-122"/>
                        </a:rPr>
                        <a:t>没有满意</a:t>
                      </a:r>
                      <a:endParaRPr lang="zh-CN" sz="20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9010526"/>
                  </a:ext>
                </a:extLst>
              </a:tr>
              <a:tr h="582890">
                <a:tc vMerge="1">
                  <a:txBody>
                    <a:bodyPr/>
                    <a:lstStyle/>
                    <a:p>
                      <a:endParaRPr lang="zh-CN" altLang="en-US"/>
                    </a:p>
                  </a:txBody>
                  <a:tcPr/>
                </a:tc>
                <a:tc>
                  <a:txBody>
                    <a:bodyPr/>
                    <a:lstStyle/>
                    <a:p>
                      <a:pPr indent="36830" algn="l" fontAlgn="base">
                        <a:lnSpc>
                          <a:spcPct val="115000"/>
                        </a:lnSpc>
                        <a:spcAft>
                          <a:spcPts val="0"/>
                        </a:spcAft>
                      </a:pPr>
                      <a:r>
                        <a:rPr lang="zh-CN" sz="2000" b="1" u="none" kern="1200" dirty="0">
                          <a:solidFill>
                            <a:srgbClr val="FF0000"/>
                          </a:solidFill>
                          <a:effectLst/>
                          <a:latin typeface="微软雅黑" panose="020B0503020204020204" pitchFamily="34" charset="-122"/>
                          <a:ea typeface="微软雅黑" panose="020B0503020204020204" pitchFamily="34" charset="-122"/>
                        </a:rPr>
                        <a:t>保健因素</a:t>
                      </a:r>
                      <a:r>
                        <a:rPr lang="zh-CN" sz="2000" u="none" kern="1200" dirty="0">
                          <a:effectLst/>
                          <a:latin typeface="微软雅黑" panose="020B0503020204020204" pitchFamily="34" charset="-122"/>
                          <a:ea typeface="微软雅黑" panose="020B0503020204020204" pitchFamily="34" charset="-122"/>
                        </a:rPr>
                        <a:t>：组织政策、监督方式、人际关系、工作环境和工资等因素。</a:t>
                      </a:r>
                      <a:endParaRPr lang="zh-CN" sz="20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830" algn="ctr" fontAlgn="base">
                        <a:lnSpc>
                          <a:spcPct val="115000"/>
                        </a:lnSpc>
                        <a:spcAft>
                          <a:spcPts val="0"/>
                        </a:spcAft>
                      </a:pPr>
                      <a:r>
                        <a:rPr lang="zh-CN" sz="2000" u="none" kern="1200" dirty="0">
                          <a:effectLst/>
                          <a:latin typeface="微软雅黑" panose="020B0503020204020204" pitchFamily="34" charset="-122"/>
                          <a:ea typeface="微软雅黑" panose="020B0503020204020204" pitchFamily="34" charset="-122"/>
                        </a:rPr>
                        <a:t>没有不满</a:t>
                      </a:r>
                      <a:endParaRPr lang="zh-CN" sz="20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830" algn="ctr" fontAlgn="base">
                        <a:lnSpc>
                          <a:spcPct val="115000"/>
                        </a:lnSpc>
                        <a:spcAft>
                          <a:spcPts val="0"/>
                        </a:spcAft>
                      </a:pPr>
                      <a:r>
                        <a:rPr lang="zh-CN" sz="2000" b="1" kern="1200" dirty="0">
                          <a:solidFill>
                            <a:srgbClr val="FF0000"/>
                          </a:solidFill>
                          <a:effectLst/>
                          <a:latin typeface="微软雅黑" panose="020B0503020204020204" pitchFamily="34" charset="-122"/>
                          <a:ea typeface="微软雅黑" panose="020B0503020204020204" pitchFamily="34" charset="-122"/>
                        </a:rPr>
                        <a:t>不满</a:t>
                      </a:r>
                      <a:endParaRPr lang="zh-CN" sz="20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608298"/>
                  </a:ext>
                </a:extLst>
              </a:tr>
              <a:tr h="625963">
                <a:tc>
                  <a:txBody>
                    <a:bodyPr/>
                    <a:lstStyle/>
                    <a:p>
                      <a:pPr algn="just">
                        <a:lnSpc>
                          <a:spcPct val="115000"/>
                        </a:lnSpc>
                        <a:spcAft>
                          <a:spcPts val="0"/>
                        </a:spcAft>
                      </a:pPr>
                      <a:r>
                        <a:rPr lang="en-US" sz="2000" b="1" u="none" kern="100" dirty="0">
                          <a:effectLst/>
                          <a:latin typeface="微软雅黑" panose="020B0503020204020204" pitchFamily="34" charset="-122"/>
                          <a:ea typeface="微软雅黑" panose="020B0503020204020204" pitchFamily="34" charset="-122"/>
                        </a:rPr>
                        <a:t>2.</a:t>
                      </a:r>
                      <a:r>
                        <a:rPr lang="zh-CN" sz="2000" b="1" u="none" kern="100" dirty="0">
                          <a:effectLst/>
                          <a:latin typeface="微软雅黑" panose="020B0503020204020204" pitchFamily="34" charset="-122"/>
                          <a:ea typeface="微软雅黑" panose="020B0503020204020204" pitchFamily="34" charset="-122"/>
                        </a:rPr>
                        <a:t>在管理上应用</a:t>
                      </a:r>
                      <a:endParaRPr lang="zh-CN" sz="2000" b="1"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fontAlgn="base">
                        <a:lnSpc>
                          <a:spcPct val="115000"/>
                        </a:lnSpc>
                        <a:spcAft>
                          <a:spcPts val="0"/>
                        </a:spcAft>
                      </a:pPr>
                      <a:r>
                        <a:rPr lang="zh-CN" sz="2000" u="none" kern="100" dirty="0">
                          <a:effectLst/>
                          <a:latin typeface="微软雅黑" panose="020B0503020204020204" pitchFamily="34" charset="-122"/>
                          <a:ea typeface="微软雅黑" panose="020B0503020204020204" pitchFamily="34" charset="-122"/>
                        </a:rPr>
                        <a:t>让员工满意和防止员工不满是</a:t>
                      </a:r>
                      <a:r>
                        <a:rPr lang="zh-CN" sz="2000" b="1" u="none" kern="1200" dirty="0">
                          <a:effectLst/>
                          <a:latin typeface="微软雅黑" panose="020B0503020204020204" pitchFamily="34" charset="-122"/>
                          <a:ea typeface="微软雅黑" panose="020B0503020204020204" pitchFamily="34" charset="-122"/>
                        </a:rPr>
                        <a:t>两回事</a:t>
                      </a:r>
                      <a:endParaRPr lang="zh-CN" sz="2000" b="1" u="none" kern="100" dirty="0">
                        <a:effectLst/>
                        <a:latin typeface="微软雅黑" panose="020B0503020204020204" pitchFamily="34" charset="-122"/>
                        <a:ea typeface="微软雅黑" panose="020B0503020204020204" pitchFamily="34" charset="-122"/>
                      </a:endParaRPr>
                    </a:p>
                    <a:p>
                      <a:pPr algn="l" fontAlgn="base">
                        <a:lnSpc>
                          <a:spcPct val="115000"/>
                        </a:lnSpc>
                        <a:spcAft>
                          <a:spcPts val="0"/>
                        </a:spcAft>
                      </a:pPr>
                      <a:r>
                        <a:rPr lang="zh-CN" sz="2000" u="none" kern="100" dirty="0">
                          <a:effectLst/>
                          <a:latin typeface="微软雅黑" panose="020B0503020204020204" pitchFamily="34" charset="-122"/>
                          <a:ea typeface="微软雅黑" panose="020B0503020204020204" pitchFamily="34" charset="-122"/>
                        </a:rPr>
                        <a:t>实践应用：</a:t>
                      </a:r>
                      <a:r>
                        <a:rPr lang="zh-CN" sz="2000" b="1" u="none" kern="1200" dirty="0">
                          <a:effectLst/>
                          <a:latin typeface="微软雅黑" panose="020B0503020204020204" pitchFamily="34" charset="-122"/>
                          <a:ea typeface="微软雅黑" panose="020B0503020204020204" pitchFamily="34" charset="-122"/>
                        </a:rPr>
                        <a:t>工作丰富化</a:t>
                      </a:r>
                      <a:r>
                        <a:rPr lang="zh-CN" sz="2000" u="none" kern="100" dirty="0">
                          <a:effectLst/>
                          <a:latin typeface="微软雅黑" panose="020B0503020204020204" pitchFamily="34" charset="-122"/>
                          <a:ea typeface="微软雅黑" panose="020B0503020204020204" pitchFamily="34" charset="-122"/>
                        </a:rPr>
                        <a:t>，即员工参与更多的工作规划，自我监督工作进度。</a:t>
                      </a:r>
                      <a:endParaRPr lang="zh-CN" sz="2000" u="none"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71268297"/>
                  </a:ext>
                </a:extLst>
              </a:tr>
            </a:tbl>
          </a:graphicData>
        </a:graphic>
      </p:graphicFrame>
    </p:spTree>
    <p:extLst>
      <p:ext uri="{BB962C8B-B14F-4D97-AF65-F5344CB8AC3E}">
        <p14:creationId xmlns:p14="http://schemas.microsoft.com/office/powerpoint/2010/main" val="1038105121"/>
      </p:ext>
    </p:extLst>
  </p:cSld>
  <p:clrMapOvr>
    <a:masterClrMapping/>
  </p:clrMapOvr>
  <p:transition spd="slow">
    <p:wipe/>
  </p:transition>
</p:sld>
</file>

<file path=ppt/theme/theme1.xml><?xml version="1.0" encoding="utf-8"?>
<a:theme xmlns:a="http://schemas.openxmlformats.org/drawingml/2006/main" name="Office 主题">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6623</Words>
  <Application>Microsoft Macintosh PowerPoint</Application>
  <PresentationFormat>宽屏</PresentationFormat>
  <Paragraphs>791</Paragraphs>
  <Slides>48</Slides>
  <Notes>48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48</vt:i4>
      </vt:variant>
    </vt:vector>
  </HeadingPairs>
  <TitlesOfParts>
    <vt:vector size="63" baseType="lpstr">
      <vt:lpstr>等线</vt:lpstr>
      <vt:lpstr>黑体</vt:lpstr>
      <vt:lpstr>宋体</vt:lpstr>
      <vt:lpstr>微软雅黑</vt:lpstr>
      <vt:lpstr>微软雅黑 Light</vt:lpstr>
      <vt:lpstr>Baoli SC</vt:lpstr>
      <vt:lpstr>Heiti SC Medium</vt:lpstr>
      <vt:lpstr>Lantinghei SC Heavy</vt:lpstr>
      <vt:lpstr>Microsoft JhengHei</vt:lpstr>
      <vt:lpstr>STHeiti</vt:lpstr>
      <vt:lpstr>Arial</vt:lpstr>
      <vt:lpstr>Berlin Sans FB Demi</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Microsoft Office User</cp:lastModifiedBy>
  <cp:revision>117</cp:revision>
  <dcterms:created xsi:type="dcterms:W3CDTF">2015-10-07T04:43:00Z</dcterms:created>
  <dcterms:modified xsi:type="dcterms:W3CDTF">2019-10-16T08:48:34Z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